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" name="Shape 7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</Relationships>
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</Relationships>
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</Relationships>

</file>

<file path=ppt/notesSlides/_rels/notesSlide18.xml.rels><?xml version="1.0" encoding="UTF-8" standalone="yes"?>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hape 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number of studies that surveyed operators</a:t>
            </a:r>
          </a:p>
          <a:p>
            <a:pPr/>
            <a:r>
              <a:t>… are responsible for …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61" name="Shape 5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 clear about the direction of traffic vs. advertisement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Shape 11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1" name="Shape 11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Mention here the guarantees (policy-compliance modulo aggregation)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Shape 14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03" name="Shape 14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 clear about the direction of traffic vs. advertisement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7" name="Shape 40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38" name="Shape 40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Mention demo &amp; poster here (unless it is before, which I think it might be)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Shape 40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98" name="Shape 40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translated the documents into Propane</a:t>
            </a:r>
          </a:p>
          <a:p>
            <a:pPr/>
            <a:r>
              <a:t>Mention that we verified our translations with operators.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Shape 41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09" name="Shape 41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translated the documents into Propane</a:t>
            </a:r>
          </a:p>
          <a:p>
            <a:pPr/>
            <a:r>
              <a:t>Mention that we verified our translations with operators.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9" name="Shape 41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20" name="Shape 41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 something dramatic here (thousands of lines normally), orders of magnitude smaller</a:t>
            </a:r>
          </a:p>
          <a:p>
            <a:pPr/>
            <a:r>
              <a:t>Biggest takeaway of the talk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4" name="Shape 41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35" name="Shape 41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Mention prefix EC, way fewer than prefixes</a:t>
            </a:r>
          </a:p>
          <a:p>
            <a:pPr/>
            <a:r>
              <a:t>Say what the axes are</a:t>
            </a:r>
          </a:p>
          <a:p>
            <a:pPr/>
            <a:r>
              <a:t>Say what the colors are (can read more about it in the paper)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1" name="Shape 41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52" name="Shape 41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Mention bars in the graph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 the problem is that … can have very profound consequences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 of the reasons why configuration is so difficult is because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traditional networks — networks running protocols such as OSPF/BGP, the control plane mechanism is completely distributed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Explain why BGP/OSPF fall into this category</a:t>
            </a:r>
          </a:p>
          <a:p>
            <a:pPr/>
            <a:r>
              <a:t>Explain why SDN falls into this category (e.g., with concrete example: OpenDaylight)</a:t>
            </a:r>
          </a:p>
          <a:p>
            <a:pPr/>
            <a:r>
              <a:t>Go through each property in detail for both cases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6" name="Shape 3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New high-level language, similar in spirit to many SDN languages</a:t>
            </a:r>
          </a:p>
          <a:p>
            <a:pPr/>
            <a:r>
              <a:t>A couple of key differences</a:t>
            </a:r>
          </a:p>
          <a:p>
            <a:pPr/>
            <a:r>
              <a:t>The mechanisms for achieving inter domain routing and SDN are non-existent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3" name="Shape 3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Mention if it compiles!!!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9" name="Shape 4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Clarify that BGP is running on all routers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00" name="Shape 5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 clear about the direction of traffic vs. advertisement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body" sz="quarter" idx="13"/>
          </p:nvPr>
        </p:nvSpPr>
        <p:spPr>
          <a:xfrm>
            <a:off x="1327150" y="3390900"/>
            <a:ext cx="4216785" cy="736601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>
              <a:spcBef>
                <a:spcPts val="0"/>
              </a:spcBef>
              <a:defRPr sz="5000">
                <a:solidFill>
                  <a:srgbClr val="000000"/>
                </a:solidFill>
              </a:defRPr>
            </a:lvl1pPr>
          </a:lstStyle>
          <a:p>
            <a:pPr/>
            <a:r>
              <a:t>Lecture Title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xfrm>
            <a:off x="6362598" y="9251950"/>
            <a:ext cx="266904" cy="2794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body" sz="half" idx="13"/>
          </p:nvPr>
        </p:nvSpPr>
        <p:spPr>
          <a:xfrm>
            <a:off x="0" y="2082800"/>
            <a:ext cx="13004800" cy="3848100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spcBef>
                <a:spcPts val="0"/>
              </a:spcBef>
              <a:defRPr sz="25500">
                <a:solidFill>
                  <a:srgbClr val="EBEBEB"/>
                </a:solidFill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37" name="Shape 37"/>
          <p:cNvSpPr/>
          <p:nvPr>
            <p:ph type="title"/>
          </p:nvPr>
        </p:nvSpPr>
        <p:spPr>
          <a:xfrm>
            <a:off x="787400" y="3657600"/>
            <a:ext cx="11430000" cy="12192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21212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ctr">
              <a:defRPr b="0"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spcBef>
                <a:spcPts val="0"/>
              </a:spcBef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b="0"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444500" indent="-444500">
              <a:spcBef>
                <a:spcPts val="4200"/>
              </a:spcBef>
              <a:buSzPct val="75000"/>
              <a:buChar char="•"/>
              <a:defRPr b="0"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>
              <a:spcBef>
                <a:spcPts val="4200"/>
              </a:spcBef>
              <a:defRPr sz="3600">
                <a:latin typeface="+mn-lt"/>
                <a:ea typeface="+mn-ea"/>
                <a:cs typeface="+mn-cs"/>
                <a:sym typeface="Helvetica Light"/>
              </a:defRPr>
            </a:lvl2pPr>
            <a:lvl3pPr marL="1333500" indent="-444500">
              <a:spcBef>
                <a:spcPts val="4200"/>
              </a:spcBef>
              <a:defRPr sz="3600"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>
              <a:spcBef>
                <a:spcPts val="4200"/>
              </a:spcBef>
              <a:defRPr sz="3600"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>
              <a:spcBef>
                <a:spcPts val="4200"/>
              </a:spcBef>
              <a:defRPr sz="36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787400" y="254000"/>
            <a:ext cx="114300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sldNum" sz="quarter" idx="2"/>
          </p:nvPr>
        </p:nvSpPr>
        <p:spPr>
          <a:xfrm>
            <a:off x="12496800" y="91948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8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787400" y="1630495"/>
            <a:ext cx="11430000" cy="7598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1600"/>
              </a:spcBef>
              <a:defRPr b="0">
                <a:solidFill>
                  <a:srgbClr val="000000"/>
                </a:solidFill>
              </a:defRPr>
            </a:lvl2pPr>
            <a:lvl3pPr>
              <a:spcBef>
                <a:spcPts val="0"/>
              </a:spcBef>
              <a:defRPr b="0">
                <a:solidFill>
                  <a:srgbClr val="000000"/>
                </a:solidFill>
              </a:defRPr>
            </a:lvl3pPr>
            <a:lvl4pPr>
              <a:spcBef>
                <a:spcPts val="0"/>
              </a:spcBef>
              <a:defRPr b="0">
                <a:solidFill>
                  <a:srgbClr val="000000"/>
                </a:solidFill>
              </a:defRPr>
            </a:lvl4pPr>
            <a:lvl5pPr>
              <a:spcBef>
                <a:spcPts val="0"/>
              </a:spcBef>
              <a:defRPr b="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36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212121"/>
          </a:solidFill>
          <a:uFillTx/>
          <a:latin typeface="Gill Sans"/>
          <a:ea typeface="Gill Sans"/>
          <a:cs typeface="Gill Sans"/>
          <a:sym typeface="Gill Sans"/>
        </a:defRPr>
      </a:lvl1pPr>
      <a:lvl2pPr marL="790222" marR="0" indent="-345722" algn="l" defTabSz="584200" latinLnBrk="0">
        <a:lnSpc>
          <a:spcPct val="100000"/>
        </a:lnSpc>
        <a:spcBef>
          <a:spcPts val="3600"/>
        </a:spcBef>
        <a:spcAft>
          <a:spcPts val="0"/>
        </a:spcAft>
        <a:buClrTx/>
        <a:buSzPct val="75000"/>
        <a:buFontTx/>
        <a:buChar char="•"/>
        <a:tabLst/>
        <a:defRPr b="1" baseline="0" cap="none" i="0" spc="0" strike="noStrike" sz="2800" u="none">
          <a:ln>
            <a:noFill/>
          </a:ln>
          <a:solidFill>
            <a:srgbClr val="212121"/>
          </a:solidFill>
          <a:uFillTx/>
          <a:latin typeface="Gill Sans"/>
          <a:ea typeface="Gill Sans"/>
          <a:cs typeface="Gill Sans"/>
          <a:sym typeface="Gill Sans"/>
        </a:defRPr>
      </a:lvl2pPr>
      <a:lvl3pPr marL="1234722" marR="0" indent="-345722" algn="l" defTabSz="584200" latinLnBrk="0">
        <a:lnSpc>
          <a:spcPct val="100000"/>
        </a:lnSpc>
        <a:spcBef>
          <a:spcPts val="3600"/>
        </a:spcBef>
        <a:spcAft>
          <a:spcPts val="0"/>
        </a:spcAft>
        <a:buClrTx/>
        <a:buSzPct val="75000"/>
        <a:buFontTx/>
        <a:buChar char="•"/>
        <a:tabLst/>
        <a:defRPr b="1" baseline="0" cap="none" i="0" spc="0" strike="noStrike" sz="2800" u="none">
          <a:ln>
            <a:noFill/>
          </a:ln>
          <a:solidFill>
            <a:srgbClr val="212121"/>
          </a:solidFill>
          <a:uFillTx/>
          <a:latin typeface="Gill Sans"/>
          <a:ea typeface="Gill Sans"/>
          <a:cs typeface="Gill Sans"/>
          <a:sym typeface="Gill Sans"/>
        </a:defRPr>
      </a:lvl3pPr>
      <a:lvl4pPr marL="1679222" marR="0" indent="-345722" algn="l" defTabSz="584200" latinLnBrk="0">
        <a:lnSpc>
          <a:spcPct val="100000"/>
        </a:lnSpc>
        <a:spcBef>
          <a:spcPts val="3600"/>
        </a:spcBef>
        <a:spcAft>
          <a:spcPts val="0"/>
        </a:spcAft>
        <a:buClrTx/>
        <a:buSzPct val="75000"/>
        <a:buFontTx/>
        <a:buChar char="•"/>
        <a:tabLst/>
        <a:defRPr b="1" baseline="0" cap="none" i="0" spc="0" strike="noStrike" sz="2800" u="none">
          <a:ln>
            <a:noFill/>
          </a:ln>
          <a:solidFill>
            <a:srgbClr val="212121"/>
          </a:solidFill>
          <a:uFillTx/>
          <a:latin typeface="Gill Sans"/>
          <a:ea typeface="Gill Sans"/>
          <a:cs typeface="Gill Sans"/>
          <a:sym typeface="Gill Sans"/>
        </a:defRPr>
      </a:lvl4pPr>
      <a:lvl5pPr marL="2123722" marR="0" indent="-345722" algn="l" defTabSz="584200" latinLnBrk="0">
        <a:lnSpc>
          <a:spcPct val="100000"/>
        </a:lnSpc>
        <a:spcBef>
          <a:spcPts val="3600"/>
        </a:spcBef>
        <a:spcAft>
          <a:spcPts val="0"/>
        </a:spcAft>
        <a:buClrTx/>
        <a:buSzPct val="75000"/>
        <a:buFontTx/>
        <a:buChar char="•"/>
        <a:tabLst/>
        <a:defRPr b="1" baseline="0" cap="none" i="0" spc="0" strike="noStrike" sz="2800" u="none">
          <a:ln>
            <a:noFill/>
          </a:ln>
          <a:solidFill>
            <a:srgbClr val="212121"/>
          </a:solidFill>
          <a:uFillTx/>
          <a:latin typeface="Gill Sans"/>
          <a:ea typeface="Gill Sans"/>
          <a:cs typeface="Gill Sans"/>
          <a:sym typeface="Gill Sans"/>
        </a:defRPr>
      </a:lvl5pPr>
      <a:lvl6pPr marL="2568222" marR="0" indent="-345722" algn="l" defTabSz="584200" latinLnBrk="0">
        <a:lnSpc>
          <a:spcPct val="100000"/>
        </a:lnSpc>
        <a:spcBef>
          <a:spcPts val="3600"/>
        </a:spcBef>
        <a:spcAft>
          <a:spcPts val="0"/>
        </a:spcAft>
        <a:buClrTx/>
        <a:buSzPct val="75000"/>
        <a:buFontTx/>
        <a:buChar char="•"/>
        <a:tabLst/>
        <a:defRPr b="1" baseline="0" cap="none" i="0" spc="0" strike="noStrike" sz="2800" u="none">
          <a:ln>
            <a:noFill/>
          </a:ln>
          <a:solidFill>
            <a:srgbClr val="212121"/>
          </a:solidFill>
          <a:uFillTx/>
          <a:latin typeface="Gill Sans"/>
          <a:ea typeface="Gill Sans"/>
          <a:cs typeface="Gill Sans"/>
          <a:sym typeface="Gill Sans"/>
        </a:defRPr>
      </a:lvl6pPr>
      <a:lvl7pPr marL="3012722" marR="0" indent="-345722" algn="l" defTabSz="584200" latinLnBrk="0">
        <a:lnSpc>
          <a:spcPct val="100000"/>
        </a:lnSpc>
        <a:spcBef>
          <a:spcPts val="3600"/>
        </a:spcBef>
        <a:spcAft>
          <a:spcPts val="0"/>
        </a:spcAft>
        <a:buClrTx/>
        <a:buSzPct val="75000"/>
        <a:buFontTx/>
        <a:buChar char="•"/>
        <a:tabLst/>
        <a:defRPr b="1" baseline="0" cap="none" i="0" spc="0" strike="noStrike" sz="2800" u="none">
          <a:ln>
            <a:noFill/>
          </a:ln>
          <a:solidFill>
            <a:srgbClr val="212121"/>
          </a:solidFill>
          <a:uFillTx/>
          <a:latin typeface="Gill Sans"/>
          <a:ea typeface="Gill Sans"/>
          <a:cs typeface="Gill Sans"/>
          <a:sym typeface="Gill Sans"/>
        </a:defRPr>
      </a:lvl7pPr>
      <a:lvl8pPr marL="3457222" marR="0" indent="-345722" algn="l" defTabSz="584200" latinLnBrk="0">
        <a:lnSpc>
          <a:spcPct val="100000"/>
        </a:lnSpc>
        <a:spcBef>
          <a:spcPts val="3600"/>
        </a:spcBef>
        <a:spcAft>
          <a:spcPts val="0"/>
        </a:spcAft>
        <a:buClrTx/>
        <a:buSzPct val="75000"/>
        <a:buFontTx/>
        <a:buChar char="•"/>
        <a:tabLst/>
        <a:defRPr b="1" baseline="0" cap="none" i="0" spc="0" strike="noStrike" sz="2800" u="none">
          <a:ln>
            <a:noFill/>
          </a:ln>
          <a:solidFill>
            <a:srgbClr val="212121"/>
          </a:solidFill>
          <a:uFillTx/>
          <a:latin typeface="Gill Sans"/>
          <a:ea typeface="Gill Sans"/>
          <a:cs typeface="Gill Sans"/>
          <a:sym typeface="Gill Sans"/>
        </a:defRPr>
      </a:lvl8pPr>
      <a:lvl9pPr marL="3901722" marR="0" indent="-345722" algn="l" defTabSz="584200" latinLnBrk="0">
        <a:lnSpc>
          <a:spcPct val="100000"/>
        </a:lnSpc>
        <a:spcBef>
          <a:spcPts val="3600"/>
        </a:spcBef>
        <a:spcAft>
          <a:spcPts val="0"/>
        </a:spcAft>
        <a:buClrTx/>
        <a:buSzPct val="75000"/>
        <a:buFontTx/>
        <a:buChar char="•"/>
        <a:tabLst/>
        <a:defRPr b="1" baseline="0" cap="none" i="0" spc="0" strike="noStrike" sz="2800" u="none">
          <a:ln>
            <a:noFill/>
          </a:ln>
          <a:solidFill>
            <a:srgbClr val="212121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t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body" idx="13"/>
          </p:nvPr>
        </p:nvSpPr>
        <p:spPr>
          <a:xfrm>
            <a:off x="550007" y="1419389"/>
            <a:ext cx="11904786" cy="2019301"/>
          </a:xfrm>
          <a:prstGeom prst="rect">
            <a:avLst/>
          </a:prstGeom>
        </p:spPr>
        <p:txBody>
          <a:bodyPr wrap="square"/>
          <a:lstStyle/>
          <a:p>
            <a:pPr>
              <a:defRPr sz="4600"/>
            </a:pPr>
            <a:r>
              <a:t>Don’t Mind the Gap: </a:t>
            </a:r>
          </a:p>
          <a:p>
            <a:pPr>
              <a:defRPr b="0" sz="4600"/>
            </a:pPr>
            <a:r>
              <a:t>Bridging Network-wide Objectives </a:t>
            </a:r>
          </a:p>
          <a:p>
            <a:pPr>
              <a:defRPr b="0" sz="4600"/>
            </a:pPr>
            <a:r>
              <a:t>and Device-level Configurations</a:t>
            </a:r>
          </a:p>
        </p:txBody>
      </p:sp>
      <p:sp>
        <p:nvSpPr>
          <p:cNvPr id="73" name="Shape 73"/>
          <p:cNvSpPr/>
          <p:nvPr/>
        </p:nvSpPr>
        <p:spPr>
          <a:xfrm>
            <a:off x="1007908" y="6125239"/>
            <a:ext cx="5828383" cy="219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1"/>
            </a:pPr>
            <a:r>
              <a:t>Ryan Beckett (Princeton, MSR)</a:t>
            </a:r>
          </a:p>
          <a:p>
            <a:pPr>
              <a:defRPr b="1"/>
            </a:pPr>
            <a:r>
              <a:t>Ratul Mahajan (MSR)</a:t>
            </a:r>
          </a:p>
          <a:p>
            <a:pPr>
              <a:defRPr b="1"/>
            </a:pPr>
            <a:r>
              <a:t>Todd Millstein (UCLA)</a:t>
            </a:r>
          </a:p>
          <a:p>
            <a:pPr>
              <a:defRPr b="1"/>
            </a:pPr>
            <a:r>
              <a:t>Jitu Padhye (MSR)</a:t>
            </a:r>
          </a:p>
          <a:p>
            <a:pPr>
              <a:defRPr b="1"/>
            </a:pPr>
            <a:r>
              <a:t>David Walker (Princeton)</a:t>
            </a:r>
          </a:p>
        </p:txBody>
      </p:sp>
      <p:grpSp>
        <p:nvGrpSpPr>
          <p:cNvPr id="83" name="Group 83"/>
          <p:cNvGrpSpPr/>
          <p:nvPr/>
        </p:nvGrpSpPr>
        <p:grpSpPr>
          <a:xfrm>
            <a:off x="7067438" y="6198404"/>
            <a:ext cx="4772488" cy="2050771"/>
            <a:chOff x="0" y="0"/>
            <a:chExt cx="4772487" cy="2050770"/>
          </a:xfrm>
        </p:grpSpPr>
        <p:pic>
          <p:nvPicPr>
            <p:cNvPr id="74" name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199554" cy="7977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" name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572933" y="541867"/>
              <a:ext cx="1199555" cy="7977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6" name="Shape 76"/>
            <p:cNvSpPr/>
            <p:nvPr/>
          </p:nvSpPr>
          <p:spPr>
            <a:xfrm>
              <a:off x="833131" y="728831"/>
              <a:ext cx="670895" cy="684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436" y="20766"/>
                    <a:pt x="9803" y="17733"/>
                    <a:pt x="5780" y="13081"/>
                  </a:cubicBezTo>
                  <a:cubicBezTo>
                    <a:pt x="2576" y="9376"/>
                    <a:pt x="565" y="4824"/>
                    <a:pt x="0" y="0"/>
                  </a:cubicBezTo>
                </a:path>
              </a:pathLst>
            </a:custGeom>
            <a:noFill/>
            <a:ln w="508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7" name="Shape 77"/>
            <p:cNvSpPr/>
            <p:nvPr/>
          </p:nvSpPr>
          <p:spPr>
            <a:xfrm rot="10800000">
              <a:off x="1009691" y="636647"/>
              <a:ext cx="670895" cy="684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436" y="20766"/>
                    <a:pt x="9803" y="17733"/>
                    <a:pt x="5780" y="13081"/>
                  </a:cubicBezTo>
                  <a:cubicBezTo>
                    <a:pt x="2576" y="9376"/>
                    <a:pt x="565" y="4824"/>
                    <a:pt x="0" y="0"/>
                  </a:cubicBezTo>
                </a:path>
              </a:pathLst>
            </a:custGeom>
            <a:noFill/>
            <a:ln w="508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8" name="Shape 78"/>
            <p:cNvSpPr/>
            <p:nvPr/>
          </p:nvSpPr>
          <p:spPr>
            <a:xfrm>
              <a:off x="2614350" y="1078067"/>
              <a:ext cx="1033584" cy="387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4" fill="norm" stroke="1" extrusionOk="0">
                  <a:moveTo>
                    <a:pt x="0" y="20934"/>
                  </a:moveTo>
                  <a:cubicBezTo>
                    <a:pt x="2712" y="11512"/>
                    <a:pt x="6577" y="4743"/>
                    <a:pt x="10967" y="1729"/>
                  </a:cubicBezTo>
                  <a:cubicBezTo>
                    <a:pt x="14456" y="-666"/>
                    <a:pt x="18131" y="-571"/>
                    <a:pt x="21600" y="2005"/>
                  </a:cubicBezTo>
                </a:path>
              </a:pathLst>
            </a:custGeom>
            <a:noFill/>
            <a:ln w="508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9" name="Shape 79"/>
            <p:cNvSpPr/>
            <p:nvPr/>
          </p:nvSpPr>
          <p:spPr>
            <a:xfrm rot="10800000">
              <a:off x="2665150" y="1243167"/>
              <a:ext cx="1033584" cy="387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4" fill="norm" stroke="1" extrusionOk="0">
                  <a:moveTo>
                    <a:pt x="0" y="20934"/>
                  </a:moveTo>
                  <a:cubicBezTo>
                    <a:pt x="2712" y="11512"/>
                    <a:pt x="6577" y="4743"/>
                    <a:pt x="10967" y="1729"/>
                  </a:cubicBezTo>
                  <a:cubicBezTo>
                    <a:pt x="14456" y="-666"/>
                    <a:pt x="18131" y="-571"/>
                    <a:pt x="21600" y="2005"/>
                  </a:cubicBezTo>
                </a:path>
              </a:pathLst>
            </a:custGeom>
            <a:noFill/>
            <a:ln w="508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0" name="Shape 80"/>
            <p:cNvSpPr/>
            <p:nvPr/>
          </p:nvSpPr>
          <p:spPr>
            <a:xfrm rot="10800000">
              <a:off x="1181575" y="421888"/>
              <a:ext cx="2407882" cy="357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83" fill="norm" stroke="1" extrusionOk="0">
                  <a:moveTo>
                    <a:pt x="0" y="1177"/>
                  </a:moveTo>
                  <a:cubicBezTo>
                    <a:pt x="3555" y="-817"/>
                    <a:pt x="7133" y="-277"/>
                    <a:pt x="10669" y="2788"/>
                  </a:cubicBezTo>
                  <a:cubicBezTo>
                    <a:pt x="14408" y="6028"/>
                    <a:pt x="18076" y="12067"/>
                    <a:pt x="21600" y="20783"/>
                  </a:cubicBezTo>
                </a:path>
              </a:pathLst>
            </a:custGeom>
            <a:noFill/>
            <a:ln w="508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1" name="Shape 81"/>
            <p:cNvSpPr/>
            <p:nvPr/>
          </p:nvSpPr>
          <p:spPr>
            <a:xfrm>
              <a:off x="1270475" y="246347"/>
              <a:ext cx="2407882" cy="357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83" fill="norm" stroke="1" extrusionOk="0">
                  <a:moveTo>
                    <a:pt x="0" y="1177"/>
                  </a:moveTo>
                  <a:cubicBezTo>
                    <a:pt x="3555" y="-817"/>
                    <a:pt x="7133" y="-277"/>
                    <a:pt x="10669" y="2788"/>
                  </a:cubicBezTo>
                  <a:cubicBezTo>
                    <a:pt x="14408" y="6028"/>
                    <a:pt x="18076" y="12067"/>
                    <a:pt x="21600" y="20783"/>
                  </a:cubicBezTo>
                </a:path>
              </a:pathLst>
            </a:custGeom>
            <a:noFill/>
            <a:ln w="508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pic>
          <p:nvPicPr>
            <p:cNvPr id="82" name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64733" y="1253067"/>
              <a:ext cx="1199555" cy="7977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6" name="Group 86"/>
          <p:cNvGrpSpPr/>
          <p:nvPr/>
        </p:nvGrpSpPr>
        <p:grpSpPr>
          <a:xfrm>
            <a:off x="9428690" y="1263230"/>
            <a:ext cx="2869128" cy="2331619"/>
            <a:chOff x="0" y="0"/>
            <a:chExt cx="2869127" cy="2331617"/>
          </a:xfrm>
        </p:grpSpPr>
        <p:pic>
          <p:nvPicPr>
            <p:cNvPr id="84" name="pasted-image.tif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869128" cy="23108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5" name="Shape 85"/>
            <p:cNvSpPr/>
            <p:nvPr/>
          </p:nvSpPr>
          <p:spPr>
            <a:xfrm flipV="1">
              <a:off x="318216" y="98922"/>
              <a:ext cx="2232696" cy="2232696"/>
            </a:xfrm>
            <a:prstGeom prst="line">
              <a:avLst/>
            </a:prstGeom>
            <a:noFill/>
            <a:ln w="330200" cap="flat">
              <a:solidFill>
                <a:srgbClr val="F7240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Fundamental Tradeoff?</a:t>
            </a:r>
          </a:p>
        </p:txBody>
      </p:sp>
      <p:sp>
        <p:nvSpPr>
          <p:cNvPr id="192" name="Shape 19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3" name="Shape 193"/>
          <p:cNvSpPr/>
          <p:nvPr/>
        </p:nvSpPr>
        <p:spPr>
          <a:xfrm>
            <a:off x="7837162" y="6275811"/>
            <a:ext cx="3833527" cy="2677523"/>
          </a:xfrm>
          <a:prstGeom prst="rect">
            <a:avLst/>
          </a:prstGeom>
          <a:solidFill>
            <a:srgbClr val="F2FB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3936253" y="3590683"/>
            <a:ext cx="3833526" cy="2677523"/>
          </a:xfrm>
          <a:prstGeom prst="rect">
            <a:avLst/>
          </a:prstGeom>
          <a:solidFill>
            <a:srgbClr val="FFFCE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4880209" y="2857810"/>
            <a:ext cx="175860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Distributed</a:t>
            </a:r>
          </a:p>
        </p:txBody>
      </p:sp>
      <p:sp>
        <p:nvSpPr>
          <p:cNvPr id="196" name="Shape 196"/>
          <p:cNvSpPr/>
          <p:nvPr/>
        </p:nvSpPr>
        <p:spPr>
          <a:xfrm>
            <a:off x="8863424" y="2857810"/>
            <a:ext cx="178100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Centralized</a:t>
            </a:r>
          </a:p>
        </p:txBody>
      </p:sp>
      <p:sp>
        <p:nvSpPr>
          <p:cNvPr id="197" name="Shape 197"/>
          <p:cNvSpPr/>
          <p:nvPr/>
        </p:nvSpPr>
        <p:spPr>
          <a:xfrm>
            <a:off x="1991129" y="4762500"/>
            <a:ext cx="1758604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ctr"/>
          </a:lstStyle>
          <a:p>
            <a:pPr/>
            <a:r>
              <a:t>Distributed</a:t>
            </a:r>
          </a:p>
        </p:txBody>
      </p:sp>
      <p:sp>
        <p:nvSpPr>
          <p:cNvPr id="198" name="Shape 198"/>
          <p:cNvSpPr/>
          <p:nvPr/>
        </p:nvSpPr>
        <p:spPr>
          <a:xfrm>
            <a:off x="1979930" y="7360572"/>
            <a:ext cx="178100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ctr"/>
          </a:lstStyle>
          <a:p>
            <a:pPr/>
            <a:r>
              <a:t>Centralized</a:t>
            </a:r>
          </a:p>
        </p:txBody>
      </p:sp>
      <p:grpSp>
        <p:nvGrpSpPr>
          <p:cNvPr id="202" name="Group 202"/>
          <p:cNvGrpSpPr/>
          <p:nvPr/>
        </p:nvGrpSpPr>
        <p:grpSpPr>
          <a:xfrm>
            <a:off x="3866988" y="3562376"/>
            <a:ext cx="7827128" cy="5374805"/>
            <a:chOff x="0" y="0"/>
            <a:chExt cx="7827126" cy="5374803"/>
          </a:xfrm>
        </p:grpSpPr>
        <p:sp>
          <p:nvSpPr>
            <p:cNvPr id="199" name="Shape 199"/>
            <p:cNvSpPr/>
            <p:nvPr/>
          </p:nvSpPr>
          <p:spPr>
            <a:xfrm>
              <a:off x="32261" y="11776"/>
              <a:ext cx="7762605" cy="5351251"/>
            </a:xfrm>
            <a:prstGeom prst="rect">
              <a:avLst/>
            </a:prstGeom>
            <a:noFill/>
            <a:ln w="76200" cap="flat">
              <a:solidFill>
                <a:srgbClr val="4B3C03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00" name="Shape 200"/>
            <p:cNvSpPr/>
            <p:nvPr/>
          </p:nvSpPr>
          <p:spPr>
            <a:xfrm>
              <a:off x="0" y="2687401"/>
              <a:ext cx="7827127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1" name="Shape 201"/>
            <p:cNvSpPr/>
            <p:nvPr/>
          </p:nvSpPr>
          <p:spPr>
            <a:xfrm flipV="1">
              <a:off x="3913563" y="0"/>
              <a:ext cx="1" cy="537480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203" name="Shape 203"/>
          <p:cNvSpPr/>
          <p:nvPr/>
        </p:nvSpPr>
        <p:spPr>
          <a:xfrm>
            <a:off x="215223" y="5779878"/>
            <a:ext cx="2142332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>
              <a:defRPr b="1"/>
            </a:pPr>
            <a:r>
              <a:t>Control</a:t>
            </a:r>
          </a:p>
          <a:p>
            <a:pPr algn="ctr">
              <a:defRPr b="1"/>
            </a:pPr>
            <a:r>
              <a:t>Mechanism</a:t>
            </a:r>
          </a:p>
        </p:txBody>
      </p:sp>
      <p:sp>
        <p:nvSpPr>
          <p:cNvPr id="204" name="Shape 204"/>
          <p:cNvSpPr/>
          <p:nvPr/>
        </p:nvSpPr>
        <p:spPr>
          <a:xfrm flipV="1">
            <a:off x="1286389" y="4073039"/>
            <a:ext cx="1" cy="1359934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5" name="Shape 205"/>
          <p:cNvSpPr/>
          <p:nvPr/>
        </p:nvSpPr>
        <p:spPr>
          <a:xfrm flipH="1">
            <a:off x="1286389" y="7104683"/>
            <a:ext cx="1" cy="1359934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6" name="Shape 206"/>
          <p:cNvSpPr/>
          <p:nvPr/>
        </p:nvSpPr>
        <p:spPr>
          <a:xfrm flipH="1">
            <a:off x="4843200" y="2427218"/>
            <a:ext cx="1359933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9281771" y="2427218"/>
            <a:ext cx="1359934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8" name="Shape 208"/>
          <p:cNvSpPr/>
          <p:nvPr/>
        </p:nvSpPr>
        <p:spPr>
          <a:xfrm>
            <a:off x="4022845" y="3925507"/>
            <a:ext cx="110435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ctr">
              <a:defRPr b="1"/>
            </a:lvl1pPr>
          </a:lstStyle>
          <a:p>
            <a:pPr/>
            <a:r>
              <a:t>OSPF</a:t>
            </a:r>
          </a:p>
        </p:txBody>
      </p:sp>
      <p:sp>
        <p:nvSpPr>
          <p:cNvPr id="209" name="Shape 209"/>
          <p:cNvSpPr/>
          <p:nvPr/>
        </p:nvSpPr>
        <p:spPr>
          <a:xfrm>
            <a:off x="4193700" y="4616450"/>
            <a:ext cx="762646" cy="52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ctr">
              <a:defRPr b="1"/>
            </a:lvl1pPr>
          </a:lstStyle>
          <a:p>
            <a:pPr/>
            <a:r>
              <a:t>RIP</a:t>
            </a:r>
          </a:p>
        </p:txBody>
      </p:sp>
      <p:sp>
        <p:nvSpPr>
          <p:cNvPr id="210" name="Shape 210"/>
          <p:cNvSpPr/>
          <p:nvPr/>
        </p:nvSpPr>
        <p:spPr>
          <a:xfrm>
            <a:off x="4118343" y="5306120"/>
            <a:ext cx="91336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ctr">
              <a:defRPr b="1"/>
            </a:lvl1pPr>
          </a:lstStyle>
          <a:p>
            <a:pPr/>
            <a:r>
              <a:t>BGP</a:t>
            </a:r>
          </a:p>
        </p:txBody>
      </p:sp>
      <p:sp>
        <p:nvSpPr>
          <p:cNvPr id="211" name="Shape 211"/>
          <p:cNvSpPr/>
          <p:nvPr/>
        </p:nvSpPr>
        <p:spPr>
          <a:xfrm>
            <a:off x="8149255" y="7354222"/>
            <a:ext cx="94582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ctr">
              <a:defRPr b="1"/>
            </a:lvl1pPr>
          </a:lstStyle>
          <a:p>
            <a:pPr/>
            <a:r>
              <a:t>SDN</a:t>
            </a:r>
          </a:p>
        </p:txBody>
      </p:sp>
      <p:sp>
        <p:nvSpPr>
          <p:cNvPr id="212" name="Shape 212"/>
          <p:cNvSpPr/>
          <p:nvPr/>
        </p:nvSpPr>
        <p:spPr>
          <a:xfrm>
            <a:off x="9345704" y="6954172"/>
            <a:ext cx="185670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Scalability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Robustness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Complexity</a:t>
            </a:r>
          </a:p>
        </p:txBody>
      </p:sp>
      <p:sp>
        <p:nvSpPr>
          <p:cNvPr id="213" name="Shape 213"/>
          <p:cNvSpPr/>
          <p:nvPr/>
        </p:nvSpPr>
        <p:spPr>
          <a:xfrm>
            <a:off x="5452756" y="4216400"/>
            <a:ext cx="1856706" cy="132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t>Scalability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Robustness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Complexity</a:t>
            </a:r>
          </a:p>
        </p:txBody>
      </p:sp>
      <p:sp>
        <p:nvSpPr>
          <p:cNvPr id="214" name="Shape 214"/>
          <p:cNvSpPr/>
          <p:nvPr/>
        </p:nvSpPr>
        <p:spPr>
          <a:xfrm>
            <a:off x="6425025" y="2166868"/>
            <a:ext cx="259325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/>
            </a:lvl1pPr>
          </a:lstStyle>
          <a:p>
            <a:pPr/>
            <a:r>
              <a:t>Configuration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Fundamental Tradeoff?</a:t>
            </a:r>
          </a:p>
        </p:txBody>
      </p:sp>
      <p:sp>
        <p:nvSpPr>
          <p:cNvPr id="217" name="Shape 21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20" name="Group 220"/>
          <p:cNvGrpSpPr/>
          <p:nvPr/>
        </p:nvGrpSpPr>
        <p:grpSpPr>
          <a:xfrm>
            <a:off x="8455467" y="3736879"/>
            <a:ext cx="2596917" cy="2279842"/>
            <a:chOff x="0" y="0"/>
            <a:chExt cx="2596915" cy="2279841"/>
          </a:xfrm>
        </p:grpSpPr>
        <p:sp>
          <p:nvSpPr>
            <p:cNvPr id="218" name="Shape 218"/>
            <p:cNvSpPr/>
            <p:nvPr/>
          </p:nvSpPr>
          <p:spPr>
            <a:xfrm>
              <a:off x="0" y="0"/>
              <a:ext cx="2596916" cy="2279842"/>
            </a:xfrm>
            <a:prstGeom prst="ellipse">
              <a:avLst/>
            </a:prstGeom>
            <a:solidFill>
              <a:srgbClr val="FDE3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19" name="Shape 219"/>
            <p:cNvSpPr/>
            <p:nvPr/>
          </p:nvSpPr>
          <p:spPr>
            <a:xfrm>
              <a:off x="818040" y="900465"/>
              <a:ext cx="1124745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>
                <a:defRPr b="1" sz="3200"/>
              </a:lvl1pPr>
            </a:lstStyle>
            <a:p>
              <a:pPr/>
              <a:r>
                <a:t>Ideal</a:t>
              </a:r>
            </a:p>
          </p:txBody>
        </p:sp>
      </p:grpSp>
      <p:sp>
        <p:nvSpPr>
          <p:cNvPr id="221" name="Shape 221"/>
          <p:cNvSpPr/>
          <p:nvPr/>
        </p:nvSpPr>
        <p:spPr>
          <a:xfrm>
            <a:off x="7837162" y="6275811"/>
            <a:ext cx="3833527" cy="2677523"/>
          </a:xfrm>
          <a:prstGeom prst="rect">
            <a:avLst/>
          </a:prstGeom>
          <a:solidFill>
            <a:srgbClr val="F2FB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222" name="Shape 222"/>
          <p:cNvSpPr/>
          <p:nvPr/>
        </p:nvSpPr>
        <p:spPr>
          <a:xfrm>
            <a:off x="3936253" y="3590683"/>
            <a:ext cx="3833526" cy="2677523"/>
          </a:xfrm>
          <a:prstGeom prst="rect">
            <a:avLst/>
          </a:prstGeom>
          <a:solidFill>
            <a:srgbClr val="FFFCE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223" name="Shape 223"/>
          <p:cNvSpPr/>
          <p:nvPr/>
        </p:nvSpPr>
        <p:spPr>
          <a:xfrm>
            <a:off x="4880209" y="2857810"/>
            <a:ext cx="175860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Distributed</a:t>
            </a:r>
          </a:p>
        </p:txBody>
      </p:sp>
      <p:sp>
        <p:nvSpPr>
          <p:cNvPr id="224" name="Shape 224"/>
          <p:cNvSpPr/>
          <p:nvPr/>
        </p:nvSpPr>
        <p:spPr>
          <a:xfrm>
            <a:off x="8863424" y="2857810"/>
            <a:ext cx="178100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Centralized</a:t>
            </a:r>
          </a:p>
        </p:txBody>
      </p:sp>
      <p:sp>
        <p:nvSpPr>
          <p:cNvPr id="225" name="Shape 225"/>
          <p:cNvSpPr/>
          <p:nvPr/>
        </p:nvSpPr>
        <p:spPr>
          <a:xfrm>
            <a:off x="1991129" y="4762500"/>
            <a:ext cx="1758604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ctr"/>
          </a:lstStyle>
          <a:p>
            <a:pPr/>
            <a:r>
              <a:t>Distributed</a:t>
            </a:r>
          </a:p>
        </p:txBody>
      </p:sp>
      <p:sp>
        <p:nvSpPr>
          <p:cNvPr id="226" name="Shape 226"/>
          <p:cNvSpPr/>
          <p:nvPr/>
        </p:nvSpPr>
        <p:spPr>
          <a:xfrm>
            <a:off x="1979930" y="7360572"/>
            <a:ext cx="178100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ctr"/>
          </a:lstStyle>
          <a:p>
            <a:pPr/>
            <a:r>
              <a:t>Centralized</a:t>
            </a:r>
          </a:p>
        </p:txBody>
      </p:sp>
      <p:grpSp>
        <p:nvGrpSpPr>
          <p:cNvPr id="230" name="Group 230"/>
          <p:cNvGrpSpPr/>
          <p:nvPr/>
        </p:nvGrpSpPr>
        <p:grpSpPr>
          <a:xfrm>
            <a:off x="3866988" y="3562376"/>
            <a:ext cx="7827128" cy="5374805"/>
            <a:chOff x="0" y="0"/>
            <a:chExt cx="7827126" cy="5374803"/>
          </a:xfrm>
        </p:grpSpPr>
        <p:sp>
          <p:nvSpPr>
            <p:cNvPr id="227" name="Shape 227"/>
            <p:cNvSpPr/>
            <p:nvPr/>
          </p:nvSpPr>
          <p:spPr>
            <a:xfrm>
              <a:off x="32261" y="11776"/>
              <a:ext cx="7762605" cy="5351251"/>
            </a:xfrm>
            <a:prstGeom prst="rect">
              <a:avLst/>
            </a:prstGeom>
            <a:noFill/>
            <a:ln w="76200" cap="flat">
              <a:solidFill>
                <a:srgbClr val="4B3C03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28" name="Shape 228"/>
            <p:cNvSpPr/>
            <p:nvPr/>
          </p:nvSpPr>
          <p:spPr>
            <a:xfrm>
              <a:off x="0" y="2687401"/>
              <a:ext cx="7827127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9" name="Shape 229"/>
            <p:cNvSpPr/>
            <p:nvPr/>
          </p:nvSpPr>
          <p:spPr>
            <a:xfrm flipV="1">
              <a:off x="3913563" y="0"/>
              <a:ext cx="1" cy="537480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231" name="Shape 231"/>
          <p:cNvSpPr/>
          <p:nvPr/>
        </p:nvSpPr>
        <p:spPr>
          <a:xfrm>
            <a:off x="215223" y="5779878"/>
            <a:ext cx="2142332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>
              <a:defRPr b="1"/>
            </a:pPr>
            <a:r>
              <a:t>Control</a:t>
            </a:r>
          </a:p>
          <a:p>
            <a:pPr algn="ctr">
              <a:defRPr b="1"/>
            </a:pPr>
            <a:r>
              <a:t>Mechanism</a:t>
            </a:r>
          </a:p>
        </p:txBody>
      </p:sp>
      <p:sp>
        <p:nvSpPr>
          <p:cNvPr id="232" name="Shape 232"/>
          <p:cNvSpPr/>
          <p:nvPr/>
        </p:nvSpPr>
        <p:spPr>
          <a:xfrm flipV="1">
            <a:off x="1286389" y="4073039"/>
            <a:ext cx="1" cy="1359934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3" name="Shape 233"/>
          <p:cNvSpPr/>
          <p:nvPr/>
        </p:nvSpPr>
        <p:spPr>
          <a:xfrm flipH="1">
            <a:off x="1286389" y="7104683"/>
            <a:ext cx="1" cy="1359934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4" name="Shape 234"/>
          <p:cNvSpPr/>
          <p:nvPr/>
        </p:nvSpPr>
        <p:spPr>
          <a:xfrm flipH="1">
            <a:off x="4843200" y="2427218"/>
            <a:ext cx="1359933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5" name="Shape 235"/>
          <p:cNvSpPr/>
          <p:nvPr/>
        </p:nvSpPr>
        <p:spPr>
          <a:xfrm>
            <a:off x="9281771" y="2427218"/>
            <a:ext cx="1359934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6" name="Shape 236"/>
          <p:cNvSpPr/>
          <p:nvPr/>
        </p:nvSpPr>
        <p:spPr>
          <a:xfrm>
            <a:off x="4022845" y="3925507"/>
            <a:ext cx="110435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ctr">
              <a:defRPr b="1"/>
            </a:lvl1pPr>
          </a:lstStyle>
          <a:p>
            <a:pPr/>
            <a:r>
              <a:t>OSPF</a:t>
            </a:r>
          </a:p>
        </p:txBody>
      </p:sp>
      <p:sp>
        <p:nvSpPr>
          <p:cNvPr id="237" name="Shape 237"/>
          <p:cNvSpPr/>
          <p:nvPr/>
        </p:nvSpPr>
        <p:spPr>
          <a:xfrm>
            <a:off x="4193700" y="4616450"/>
            <a:ext cx="762646" cy="52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ctr">
              <a:defRPr b="1"/>
            </a:lvl1pPr>
          </a:lstStyle>
          <a:p>
            <a:pPr/>
            <a:r>
              <a:t>RIP</a:t>
            </a:r>
          </a:p>
        </p:txBody>
      </p:sp>
      <p:sp>
        <p:nvSpPr>
          <p:cNvPr id="238" name="Shape 238"/>
          <p:cNvSpPr/>
          <p:nvPr/>
        </p:nvSpPr>
        <p:spPr>
          <a:xfrm>
            <a:off x="4118343" y="5306120"/>
            <a:ext cx="91336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ctr">
              <a:defRPr b="1"/>
            </a:lvl1pPr>
          </a:lstStyle>
          <a:p>
            <a:pPr/>
            <a:r>
              <a:t>BGP</a:t>
            </a:r>
          </a:p>
        </p:txBody>
      </p:sp>
      <p:sp>
        <p:nvSpPr>
          <p:cNvPr id="239" name="Shape 239"/>
          <p:cNvSpPr/>
          <p:nvPr/>
        </p:nvSpPr>
        <p:spPr>
          <a:xfrm>
            <a:off x="8149255" y="7354222"/>
            <a:ext cx="94582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ctr">
              <a:defRPr b="1"/>
            </a:lvl1pPr>
          </a:lstStyle>
          <a:p>
            <a:pPr/>
            <a:r>
              <a:t>SDN</a:t>
            </a:r>
          </a:p>
        </p:txBody>
      </p:sp>
      <p:sp>
        <p:nvSpPr>
          <p:cNvPr id="240" name="Shape 240"/>
          <p:cNvSpPr/>
          <p:nvPr/>
        </p:nvSpPr>
        <p:spPr>
          <a:xfrm>
            <a:off x="9345704" y="6954172"/>
            <a:ext cx="185670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Scalability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Robustness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Complexity</a:t>
            </a:r>
          </a:p>
        </p:txBody>
      </p:sp>
      <p:sp>
        <p:nvSpPr>
          <p:cNvPr id="241" name="Shape 241"/>
          <p:cNvSpPr/>
          <p:nvPr/>
        </p:nvSpPr>
        <p:spPr>
          <a:xfrm>
            <a:off x="5452756" y="4216400"/>
            <a:ext cx="1856706" cy="132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t>Scalability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Robustness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Complexity</a:t>
            </a:r>
          </a:p>
        </p:txBody>
      </p:sp>
      <p:sp>
        <p:nvSpPr>
          <p:cNvPr id="242" name="Shape 242"/>
          <p:cNvSpPr/>
          <p:nvPr/>
        </p:nvSpPr>
        <p:spPr>
          <a:xfrm>
            <a:off x="6425025" y="2166868"/>
            <a:ext cx="259325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/>
            </a:lvl1pPr>
          </a:lstStyle>
          <a:p>
            <a:pPr/>
            <a:r>
              <a:t>Configuration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xfrm>
            <a:off x="787400" y="254000"/>
            <a:ext cx="6448808" cy="1219200"/>
          </a:xfrm>
          <a:prstGeom prst="rect">
            <a:avLst/>
          </a:prstGeom>
        </p:spPr>
        <p:txBody>
          <a:bodyPr/>
          <a:lstStyle/>
          <a:p>
            <a:pPr/>
            <a:r>
              <a:t>Propane Overview</a:t>
            </a:r>
          </a:p>
        </p:txBody>
      </p:sp>
      <p:sp>
        <p:nvSpPr>
          <p:cNvPr id="245" name="Shape 24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6" name="Shape 246"/>
          <p:cNvSpPr/>
          <p:nvPr/>
        </p:nvSpPr>
        <p:spPr>
          <a:xfrm>
            <a:off x="1934491" y="7981787"/>
            <a:ext cx="164060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pPr/>
            <a:r>
              <a:t>Propane</a:t>
            </a:r>
          </a:p>
        </p:txBody>
      </p:sp>
      <p:sp>
        <p:nvSpPr>
          <p:cNvPr id="247" name="Shape 247"/>
          <p:cNvSpPr/>
          <p:nvPr/>
        </p:nvSpPr>
        <p:spPr>
          <a:xfrm>
            <a:off x="4960773" y="3963750"/>
            <a:ext cx="18120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pPr/>
            <a:r>
              <a:t>Topology</a:t>
            </a:r>
          </a:p>
        </p:txBody>
      </p:sp>
      <p:grpSp>
        <p:nvGrpSpPr>
          <p:cNvPr id="256" name="Group 256"/>
          <p:cNvGrpSpPr/>
          <p:nvPr/>
        </p:nvGrpSpPr>
        <p:grpSpPr>
          <a:xfrm>
            <a:off x="4938734" y="2684078"/>
            <a:ext cx="1856136" cy="1326607"/>
            <a:chOff x="192748" y="174377"/>
            <a:chExt cx="1856135" cy="1326605"/>
          </a:xfrm>
        </p:grpSpPr>
        <p:sp>
          <p:nvSpPr>
            <p:cNvPr id="248" name="Shape 248"/>
            <p:cNvSpPr/>
            <p:nvPr/>
          </p:nvSpPr>
          <p:spPr>
            <a:xfrm flipV="1">
              <a:off x="386293" y="376131"/>
              <a:ext cx="752506" cy="5177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9" name="Shape 249"/>
            <p:cNvSpPr/>
            <p:nvPr/>
          </p:nvSpPr>
          <p:spPr>
            <a:xfrm flipV="1">
              <a:off x="1086123" y="843733"/>
              <a:ext cx="752507" cy="5177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0" name="Shape 250"/>
            <p:cNvSpPr/>
            <p:nvPr/>
          </p:nvSpPr>
          <p:spPr>
            <a:xfrm>
              <a:off x="1132569" y="417074"/>
              <a:ext cx="726925" cy="4030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1" name="Shape 251"/>
            <p:cNvSpPr/>
            <p:nvPr/>
          </p:nvSpPr>
          <p:spPr>
            <a:xfrm>
              <a:off x="408064" y="915639"/>
              <a:ext cx="726925" cy="4030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2" name="Shape 252"/>
            <p:cNvSpPr/>
            <p:nvPr/>
          </p:nvSpPr>
          <p:spPr>
            <a:xfrm>
              <a:off x="917252" y="1069183"/>
              <a:ext cx="431801" cy="431801"/>
            </a:xfrm>
            <a:prstGeom prst="ellipse">
              <a:avLst/>
            </a:prstGeom>
            <a:solidFill>
              <a:srgbClr val="FFE0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53" name="Shape 253"/>
            <p:cNvSpPr/>
            <p:nvPr/>
          </p:nvSpPr>
          <p:spPr>
            <a:xfrm>
              <a:off x="920397" y="174377"/>
              <a:ext cx="431801" cy="431801"/>
            </a:xfrm>
            <a:prstGeom prst="ellipse">
              <a:avLst/>
            </a:prstGeom>
            <a:solidFill>
              <a:srgbClr val="FFE0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54" name="Shape 254"/>
            <p:cNvSpPr/>
            <p:nvPr/>
          </p:nvSpPr>
          <p:spPr>
            <a:xfrm>
              <a:off x="1617083" y="607871"/>
              <a:ext cx="431801" cy="431801"/>
            </a:xfrm>
            <a:prstGeom prst="ellipse">
              <a:avLst/>
            </a:prstGeom>
            <a:solidFill>
              <a:srgbClr val="FFE0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55" name="Shape 255"/>
            <p:cNvSpPr/>
            <p:nvPr/>
          </p:nvSpPr>
          <p:spPr>
            <a:xfrm>
              <a:off x="192748" y="654317"/>
              <a:ext cx="431801" cy="431801"/>
            </a:xfrm>
            <a:prstGeom prst="ellipse">
              <a:avLst/>
            </a:prstGeom>
            <a:solidFill>
              <a:srgbClr val="FFE0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</p:grpSp>
      <p:sp>
        <p:nvSpPr>
          <p:cNvPr id="257" name="Shape 257"/>
          <p:cNvSpPr/>
          <p:nvPr/>
        </p:nvSpPr>
        <p:spPr>
          <a:xfrm>
            <a:off x="3671456" y="6558701"/>
            <a:ext cx="680695" cy="1"/>
          </a:xfrm>
          <a:prstGeom prst="line">
            <a:avLst/>
          </a:prstGeom>
          <a:ln w="635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8" name="Shape 258"/>
          <p:cNvSpPr/>
          <p:nvPr/>
        </p:nvSpPr>
        <p:spPr>
          <a:xfrm>
            <a:off x="8766571" y="7981787"/>
            <a:ext cx="247441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pPr/>
            <a:r>
              <a:t>BGP Configs</a:t>
            </a:r>
          </a:p>
        </p:txBody>
      </p:sp>
      <p:grpSp>
        <p:nvGrpSpPr>
          <p:cNvPr id="271" name="Group 271"/>
          <p:cNvGrpSpPr/>
          <p:nvPr/>
        </p:nvGrpSpPr>
        <p:grpSpPr>
          <a:xfrm>
            <a:off x="8036673" y="5254575"/>
            <a:ext cx="3934213" cy="2767822"/>
            <a:chOff x="0" y="139700"/>
            <a:chExt cx="3934212" cy="2767821"/>
          </a:xfrm>
        </p:grpSpPr>
        <p:sp>
          <p:nvSpPr>
            <p:cNvPr id="259" name="Shape 259"/>
            <p:cNvSpPr/>
            <p:nvPr/>
          </p:nvSpPr>
          <p:spPr>
            <a:xfrm flipV="1">
              <a:off x="1016517" y="1081939"/>
              <a:ext cx="472441" cy="22191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0" name="Shape 260"/>
            <p:cNvSpPr/>
            <p:nvPr/>
          </p:nvSpPr>
          <p:spPr>
            <a:xfrm flipV="1">
              <a:off x="2492227" y="1884279"/>
              <a:ext cx="482613" cy="27944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1" name="Shape 261"/>
            <p:cNvSpPr/>
            <p:nvPr/>
          </p:nvSpPr>
          <p:spPr>
            <a:xfrm flipH="1" flipV="1">
              <a:off x="2494925" y="1085650"/>
              <a:ext cx="420932" cy="23875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2" name="Shape 262"/>
            <p:cNvSpPr/>
            <p:nvPr/>
          </p:nvSpPr>
          <p:spPr>
            <a:xfrm flipH="1" flipV="1">
              <a:off x="947987" y="1876648"/>
              <a:ext cx="508221" cy="30535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pic>
          <p:nvPicPr>
            <p:cNvPr id="263" name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980742"/>
              <a:ext cx="1185227" cy="11852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4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96198" y="654210"/>
              <a:ext cx="626467" cy="626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5" name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1380997" y="1722294"/>
              <a:ext cx="1185228" cy="11852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6" name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748986" y="1018842"/>
              <a:ext cx="1185227" cy="11852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7" name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1380843" y="464291"/>
              <a:ext cx="1185228" cy="11852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8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678760" y="1404546"/>
              <a:ext cx="626467" cy="626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9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62485" y="680534"/>
              <a:ext cx="626467" cy="626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0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676294" y="139700"/>
              <a:ext cx="626467" cy="626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2" name="Shape 272"/>
          <p:cNvSpPr/>
          <p:nvPr/>
        </p:nvSpPr>
        <p:spPr>
          <a:xfrm>
            <a:off x="4930859" y="7981787"/>
            <a:ext cx="187188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pPr/>
            <a:r>
              <a:t>Compiler</a:t>
            </a:r>
          </a:p>
        </p:txBody>
      </p:sp>
      <p:sp>
        <p:nvSpPr>
          <p:cNvPr id="273" name="Shape 273"/>
          <p:cNvSpPr/>
          <p:nvPr/>
        </p:nvSpPr>
        <p:spPr>
          <a:xfrm>
            <a:off x="5866802" y="4814049"/>
            <a:ext cx="1" cy="506536"/>
          </a:xfrm>
          <a:prstGeom prst="line">
            <a:avLst/>
          </a:prstGeom>
          <a:ln w="635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4" name="Shape 274"/>
          <p:cNvSpPr/>
          <p:nvPr/>
        </p:nvSpPr>
        <p:spPr>
          <a:xfrm>
            <a:off x="7381454" y="6558701"/>
            <a:ext cx="680695" cy="1"/>
          </a:xfrm>
          <a:prstGeom prst="line">
            <a:avLst/>
          </a:prstGeom>
          <a:ln w="635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grpSp>
        <p:nvGrpSpPr>
          <p:cNvPr id="293" name="Group 293"/>
          <p:cNvGrpSpPr/>
          <p:nvPr/>
        </p:nvGrpSpPr>
        <p:grpSpPr>
          <a:xfrm>
            <a:off x="4534465" y="5548583"/>
            <a:ext cx="2664675" cy="2205205"/>
            <a:chOff x="0" y="0"/>
            <a:chExt cx="2664673" cy="2205204"/>
          </a:xfrm>
        </p:grpSpPr>
        <p:sp>
          <p:nvSpPr>
            <p:cNvPr id="275" name="Shape 275"/>
            <p:cNvSpPr/>
            <p:nvPr/>
          </p:nvSpPr>
          <p:spPr>
            <a:xfrm>
              <a:off x="1347271" y="352054"/>
              <a:ext cx="494131" cy="51558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6" name="Shape 276"/>
            <p:cNvSpPr/>
            <p:nvPr/>
          </p:nvSpPr>
          <p:spPr>
            <a:xfrm flipH="1">
              <a:off x="818807" y="411582"/>
              <a:ext cx="433607" cy="4428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7" name="Shape 277"/>
            <p:cNvSpPr/>
            <p:nvPr/>
          </p:nvSpPr>
          <p:spPr>
            <a:xfrm>
              <a:off x="1116436" y="131136"/>
              <a:ext cx="431801" cy="431801"/>
            </a:xfrm>
            <a:prstGeom prst="ellipse">
              <a:avLst/>
            </a:prstGeom>
            <a:solidFill>
              <a:srgbClr val="FFE0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78" name="Shape 278"/>
            <p:cNvSpPr/>
            <p:nvPr/>
          </p:nvSpPr>
          <p:spPr>
            <a:xfrm>
              <a:off x="1132311" y="143836"/>
              <a:ext cx="439472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>
                <a:defRPr sz="2100"/>
              </a:lvl1pPr>
            </a:lstStyle>
            <a:p>
              <a:pPr/>
              <a:r>
                <a:t>0,0</a:t>
              </a:r>
            </a:p>
          </p:txBody>
        </p:sp>
        <p:sp>
          <p:nvSpPr>
            <p:cNvPr id="279" name="Shape 279"/>
            <p:cNvSpPr/>
            <p:nvPr/>
          </p:nvSpPr>
          <p:spPr>
            <a:xfrm>
              <a:off x="661262" y="1131016"/>
              <a:ext cx="477911" cy="50782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0" name="Shape 280"/>
            <p:cNvSpPr/>
            <p:nvPr/>
          </p:nvSpPr>
          <p:spPr>
            <a:xfrm flipH="1">
              <a:off x="1502210" y="1180089"/>
              <a:ext cx="373124" cy="4733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283" name="Group 283"/>
            <p:cNvGrpSpPr/>
            <p:nvPr/>
          </p:nvGrpSpPr>
          <p:grpSpPr>
            <a:xfrm>
              <a:off x="1116436" y="1603998"/>
              <a:ext cx="455347" cy="431801"/>
              <a:chOff x="0" y="0"/>
              <a:chExt cx="455345" cy="431800"/>
            </a:xfrm>
          </p:grpSpPr>
          <p:sp>
            <p:nvSpPr>
              <p:cNvPr id="281" name="Shape 281"/>
              <p:cNvSpPr/>
              <p:nvPr/>
            </p:nvSpPr>
            <p:spPr>
              <a:xfrm>
                <a:off x="0" y="0"/>
                <a:ext cx="431800" cy="431800"/>
              </a:xfrm>
              <a:prstGeom prst="ellipse">
                <a:avLst/>
              </a:prstGeom>
              <a:solidFill>
                <a:srgbClr val="FFE0DD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82" name="Shape 282"/>
              <p:cNvSpPr/>
              <p:nvPr/>
            </p:nvSpPr>
            <p:spPr>
              <a:xfrm>
                <a:off x="15875" y="0"/>
                <a:ext cx="439471" cy="406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2100"/>
                </a:lvl1pPr>
              </a:lstStyle>
              <a:p>
                <a:pPr/>
                <a:r>
                  <a:t>2,1</a:t>
                </a:r>
              </a:p>
            </p:txBody>
          </p:sp>
        </p:grpSp>
        <p:sp>
          <p:nvSpPr>
            <p:cNvPr id="295" name="Shape 295"/>
            <p:cNvSpPr/>
            <p:nvPr/>
          </p:nvSpPr>
          <p:spPr>
            <a:xfrm>
              <a:off x="842730" y="881386"/>
              <a:ext cx="861530" cy="139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3" fill="norm" stroke="1" extrusionOk="0">
                  <a:moveTo>
                    <a:pt x="0" y="16203"/>
                  </a:moveTo>
                  <a:cubicBezTo>
                    <a:pt x="8032" y="-5114"/>
                    <a:pt x="15232" y="-5397"/>
                    <a:pt x="21600" y="1535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grpSp>
          <p:nvGrpSpPr>
            <p:cNvPr id="287" name="Group 287"/>
            <p:cNvGrpSpPr/>
            <p:nvPr/>
          </p:nvGrpSpPr>
          <p:grpSpPr>
            <a:xfrm>
              <a:off x="421751" y="886702"/>
              <a:ext cx="441326" cy="431801"/>
              <a:chOff x="-9525" y="0"/>
              <a:chExt cx="441325" cy="431800"/>
            </a:xfrm>
          </p:grpSpPr>
          <p:sp>
            <p:nvSpPr>
              <p:cNvPr id="285" name="Shape 285"/>
              <p:cNvSpPr/>
              <p:nvPr/>
            </p:nvSpPr>
            <p:spPr>
              <a:xfrm>
                <a:off x="0" y="0"/>
                <a:ext cx="431800" cy="431800"/>
              </a:xfrm>
              <a:prstGeom prst="ellipse">
                <a:avLst/>
              </a:prstGeom>
              <a:solidFill>
                <a:srgbClr val="FFE0DD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86" name="Shape 286"/>
              <p:cNvSpPr/>
              <p:nvPr/>
            </p:nvSpPr>
            <p:spPr>
              <a:xfrm>
                <a:off x="-9525" y="25135"/>
                <a:ext cx="439471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2100"/>
                </a:lvl1pPr>
              </a:lstStyle>
              <a:p>
                <a:pPr/>
                <a:r>
                  <a:t>1,1</a:t>
                </a:r>
              </a:p>
            </p:txBody>
          </p:sp>
        </p:grpSp>
        <p:sp>
          <p:nvSpPr>
            <p:cNvPr id="296" name="Shape 296"/>
            <p:cNvSpPr/>
            <p:nvPr/>
          </p:nvSpPr>
          <p:spPr>
            <a:xfrm>
              <a:off x="881753" y="1149148"/>
              <a:ext cx="861530" cy="13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3" fill="norm" stroke="1" extrusionOk="0">
                  <a:moveTo>
                    <a:pt x="21600" y="0"/>
                  </a:moveTo>
                  <a:cubicBezTo>
                    <a:pt x="13568" y="21317"/>
                    <a:pt x="6368" y="21600"/>
                    <a:pt x="0" y="849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grpSp>
          <p:nvGrpSpPr>
            <p:cNvPr id="291" name="Group 291"/>
            <p:cNvGrpSpPr/>
            <p:nvPr/>
          </p:nvGrpSpPr>
          <p:grpSpPr>
            <a:xfrm>
              <a:off x="1709712" y="886702"/>
              <a:ext cx="455347" cy="431801"/>
              <a:chOff x="0" y="0"/>
              <a:chExt cx="455345" cy="431800"/>
            </a:xfrm>
          </p:grpSpPr>
          <p:sp>
            <p:nvSpPr>
              <p:cNvPr id="289" name="Shape 289"/>
              <p:cNvSpPr/>
              <p:nvPr/>
            </p:nvSpPr>
            <p:spPr>
              <a:xfrm>
                <a:off x="0" y="0"/>
                <a:ext cx="431800" cy="431800"/>
              </a:xfrm>
              <a:prstGeom prst="ellipse">
                <a:avLst/>
              </a:prstGeom>
              <a:solidFill>
                <a:srgbClr val="FFE0DD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90" name="Shape 290"/>
              <p:cNvSpPr/>
              <p:nvPr/>
            </p:nvSpPr>
            <p:spPr>
              <a:xfrm>
                <a:off x="15875" y="25400"/>
                <a:ext cx="439471" cy="406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2100"/>
                </a:lvl1pPr>
              </a:lstStyle>
              <a:p>
                <a:pPr/>
                <a:r>
                  <a:t>0,1</a:t>
                </a:r>
              </a:p>
            </p:txBody>
          </p:sp>
        </p:grpSp>
        <p:sp>
          <p:nvSpPr>
            <p:cNvPr id="292" name="Shape 292"/>
            <p:cNvSpPr/>
            <p:nvPr/>
          </p:nvSpPr>
          <p:spPr>
            <a:xfrm>
              <a:off x="0" y="0"/>
              <a:ext cx="2664674" cy="2205205"/>
            </a:xfrm>
            <a:prstGeom prst="roundRect">
              <a:avLst>
                <a:gd name="adj" fmla="val 13134"/>
              </a:avLst>
            </a:prstGeom>
            <a:solidFill>
              <a:srgbClr val="53585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</p:grpSp>
      <p:pic>
        <p:nvPicPr>
          <p:cNvPr id="294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61206" y="5828131"/>
            <a:ext cx="1187178" cy="16461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Propane System</a:t>
            </a:r>
          </a:p>
        </p:txBody>
      </p:sp>
      <p:sp>
        <p:nvSpPr>
          <p:cNvPr id="299" name="Shape 29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19" name="Group 319"/>
          <p:cNvGrpSpPr/>
          <p:nvPr/>
        </p:nvGrpSpPr>
        <p:grpSpPr>
          <a:xfrm>
            <a:off x="3247765" y="5390922"/>
            <a:ext cx="6509270" cy="3455793"/>
            <a:chOff x="0" y="0"/>
            <a:chExt cx="6509269" cy="3455792"/>
          </a:xfrm>
        </p:grpSpPr>
        <p:sp>
          <p:nvSpPr>
            <p:cNvPr id="300" name="Shape 300"/>
            <p:cNvSpPr/>
            <p:nvPr/>
          </p:nvSpPr>
          <p:spPr>
            <a:xfrm flipV="1">
              <a:off x="4067124" y="1122267"/>
              <a:ext cx="1433183" cy="7013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1" name="Shape 301"/>
            <p:cNvSpPr/>
            <p:nvPr/>
          </p:nvSpPr>
          <p:spPr>
            <a:xfrm flipV="1">
              <a:off x="5400506" y="1241115"/>
              <a:ext cx="264482" cy="12938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2" name="Shape 302"/>
            <p:cNvSpPr/>
            <p:nvPr/>
          </p:nvSpPr>
          <p:spPr>
            <a:xfrm flipH="1" flipV="1">
              <a:off x="3487786" y="678908"/>
              <a:ext cx="523808" cy="10954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3" name="Shape 303"/>
            <p:cNvSpPr/>
            <p:nvPr/>
          </p:nvSpPr>
          <p:spPr>
            <a:xfrm flipH="1" flipV="1">
              <a:off x="532209" y="668233"/>
              <a:ext cx="924349" cy="22289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4" name="Shape 304"/>
            <p:cNvSpPr/>
            <p:nvPr/>
          </p:nvSpPr>
          <p:spPr>
            <a:xfrm flipH="1" flipV="1">
              <a:off x="1206168" y="711431"/>
              <a:ext cx="1378928" cy="13789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5" name="Shape 305"/>
            <p:cNvSpPr/>
            <p:nvPr/>
          </p:nvSpPr>
          <p:spPr>
            <a:xfrm>
              <a:off x="1309790" y="1846044"/>
              <a:ext cx="4094535" cy="1609749"/>
            </a:xfrm>
            <a:prstGeom prst="ellipse">
              <a:avLst/>
            </a:prstGeom>
            <a:solidFill>
              <a:srgbClr val="FFEDB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4905303" y="507100"/>
              <a:ext cx="1603967" cy="1107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ED1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897548" y="-1"/>
              <a:ext cx="1445541" cy="1219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ED1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08" name="Shape 308"/>
            <p:cNvSpPr/>
            <p:nvPr/>
          </p:nvSpPr>
          <p:spPr>
            <a:xfrm>
              <a:off x="-1" y="339322"/>
              <a:ext cx="1988768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ED1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09" name="Shape 309"/>
            <p:cNvSpPr/>
            <p:nvPr/>
          </p:nvSpPr>
          <p:spPr>
            <a:xfrm>
              <a:off x="1187796" y="2461716"/>
              <a:ext cx="264012" cy="290061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0" name="Shape 310"/>
            <p:cNvSpPr/>
            <p:nvPr/>
          </p:nvSpPr>
          <p:spPr>
            <a:xfrm>
              <a:off x="2424709" y="1790238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1" name="Shape 311"/>
            <p:cNvSpPr/>
            <p:nvPr/>
          </p:nvSpPr>
          <p:spPr>
            <a:xfrm>
              <a:off x="3923808" y="1743010"/>
              <a:ext cx="264013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2" name="Shape 312"/>
            <p:cNvSpPr/>
            <p:nvPr/>
          </p:nvSpPr>
          <p:spPr>
            <a:xfrm>
              <a:off x="5267931" y="2405329"/>
              <a:ext cx="264013" cy="290061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cxnSp>
          <p:nvCxnSpPr>
            <p:cNvPr id="313" name="Connector 313"/>
            <p:cNvCxnSpPr>
              <a:stCxn id="308" idx="0"/>
              <a:endCxn id="307" idx="0"/>
            </p:cNvCxnSpPr>
            <p:nvPr/>
          </p:nvCxnSpPr>
          <p:spPr>
            <a:xfrm flipV="1">
              <a:off x="994383" y="609600"/>
              <a:ext cx="2625936" cy="37907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sp>
          <p:nvSpPr>
            <p:cNvPr id="314" name="Shape 314"/>
            <p:cNvSpPr/>
            <p:nvPr/>
          </p:nvSpPr>
          <p:spPr>
            <a:xfrm>
              <a:off x="1627738" y="1450399"/>
              <a:ext cx="3866341" cy="908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19" fill="norm" stroke="1" extrusionOk="0">
                  <a:moveTo>
                    <a:pt x="0" y="0"/>
                  </a:moveTo>
                  <a:cubicBezTo>
                    <a:pt x="1093" y="8616"/>
                    <a:pt x="3077" y="15131"/>
                    <a:pt x="5496" y="18146"/>
                  </a:cubicBezTo>
                  <a:cubicBezTo>
                    <a:pt x="8266" y="21600"/>
                    <a:pt x="11241" y="20082"/>
                    <a:pt x="14037" y="16948"/>
                  </a:cubicBezTo>
                  <a:cubicBezTo>
                    <a:pt x="16717" y="13943"/>
                    <a:pt x="19265" y="9494"/>
                    <a:pt x="21600" y="3740"/>
                  </a:cubicBezTo>
                </a:path>
              </a:pathLst>
            </a:custGeom>
            <a:noFill/>
            <a:ln w="889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78883" y="1465613"/>
              <a:ext cx="4621777" cy="1507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16830" fill="norm" stroke="1" extrusionOk="0">
                  <a:moveTo>
                    <a:pt x="106" y="2145"/>
                  </a:moveTo>
                  <a:cubicBezTo>
                    <a:pt x="-237" y="6046"/>
                    <a:pt x="267" y="10099"/>
                    <a:pt x="1443" y="12898"/>
                  </a:cubicBezTo>
                  <a:cubicBezTo>
                    <a:pt x="5099" y="21600"/>
                    <a:pt x="10585" y="14130"/>
                    <a:pt x="15317" y="7162"/>
                  </a:cubicBezTo>
                  <a:cubicBezTo>
                    <a:pt x="17237" y="4334"/>
                    <a:pt x="19261" y="1936"/>
                    <a:pt x="21363" y="0"/>
                  </a:cubicBezTo>
                </a:path>
              </a:pathLst>
            </a:custGeom>
            <a:noFill/>
            <a:ln w="88900" cap="flat"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6" name="Shape 316"/>
            <p:cNvSpPr/>
            <p:nvPr/>
          </p:nvSpPr>
          <p:spPr>
            <a:xfrm>
              <a:off x="571082" y="734899"/>
              <a:ext cx="790948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AS 1</a:t>
              </a:r>
            </a:p>
          </p:txBody>
        </p:sp>
        <p:sp>
          <p:nvSpPr>
            <p:cNvPr id="317" name="Shape 317"/>
            <p:cNvSpPr/>
            <p:nvPr/>
          </p:nvSpPr>
          <p:spPr>
            <a:xfrm>
              <a:off x="3212682" y="373059"/>
              <a:ext cx="790948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AS 2</a:t>
              </a:r>
            </a:p>
          </p:txBody>
        </p:sp>
        <p:sp>
          <p:nvSpPr>
            <p:cNvPr id="318" name="Shape 318"/>
            <p:cNvSpPr/>
            <p:nvPr/>
          </p:nvSpPr>
          <p:spPr>
            <a:xfrm>
              <a:off x="5309723" y="830368"/>
              <a:ext cx="79094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AS 3</a:t>
              </a:r>
            </a:p>
          </p:txBody>
        </p:sp>
      </p:grpSp>
      <p:sp>
        <p:nvSpPr>
          <p:cNvPr id="320" name="Shape 320"/>
          <p:cNvSpPr/>
          <p:nvPr/>
        </p:nvSpPr>
        <p:spPr>
          <a:xfrm>
            <a:off x="1746660" y="3441210"/>
            <a:ext cx="241301" cy="241301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321" name="Shape 321"/>
          <p:cNvSpPr/>
          <p:nvPr/>
        </p:nvSpPr>
        <p:spPr>
          <a:xfrm>
            <a:off x="2285310" y="4171460"/>
            <a:ext cx="1011754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3200">
                <a:solidFill>
                  <a:srgbClr val="53585F"/>
                </a:solidFill>
              </a:defRPr>
            </a:pPr>
            <a:r>
              <a:t>Uniform abstractions for </a:t>
            </a:r>
            <a:r>
              <a:rPr b="1">
                <a:solidFill>
                  <a:schemeClr val="accent5"/>
                </a:solidFill>
              </a:rPr>
              <a:t>intra</a:t>
            </a:r>
            <a:r>
              <a:t>- and </a:t>
            </a:r>
            <a:r>
              <a:rPr b="1">
                <a:solidFill>
                  <a:schemeClr val="accent5"/>
                </a:solidFill>
              </a:rPr>
              <a:t>inter</a:t>
            </a:r>
            <a:r>
              <a:t>-domain routing</a:t>
            </a:r>
          </a:p>
        </p:txBody>
      </p:sp>
      <p:sp>
        <p:nvSpPr>
          <p:cNvPr id="322" name="Shape 322"/>
          <p:cNvSpPr/>
          <p:nvPr/>
        </p:nvSpPr>
        <p:spPr>
          <a:xfrm>
            <a:off x="865289" y="2134486"/>
            <a:ext cx="1055466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spcBef>
                <a:spcPts val="3600"/>
              </a:spcBef>
              <a:defRPr b="1"/>
            </a:lvl1pPr>
          </a:lstStyle>
          <a:p>
            <a:pPr/>
            <a:r>
              <a:t>I) Language for expressing network-wide objectives with: </a:t>
            </a:r>
          </a:p>
        </p:txBody>
      </p:sp>
      <p:sp>
        <p:nvSpPr>
          <p:cNvPr id="323" name="Shape 323"/>
          <p:cNvSpPr/>
          <p:nvPr/>
        </p:nvSpPr>
        <p:spPr>
          <a:xfrm>
            <a:off x="1755976" y="4356570"/>
            <a:ext cx="241301" cy="241301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324" name="Shape 324"/>
          <p:cNvSpPr/>
          <p:nvPr/>
        </p:nvSpPr>
        <p:spPr>
          <a:xfrm>
            <a:off x="2294625" y="3283420"/>
            <a:ext cx="8732370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3200">
                <a:solidFill>
                  <a:srgbClr val="53585F"/>
                </a:solidFill>
              </a:defRPr>
            </a:pPr>
            <a:r>
              <a:t>Path </a:t>
            </a:r>
            <a:r>
              <a:rPr b="1">
                <a:solidFill>
                  <a:schemeClr val="accent5"/>
                </a:solidFill>
              </a:rPr>
              <a:t>constraints</a:t>
            </a:r>
            <a:r>
              <a:t> and </a:t>
            </a:r>
            <a:r>
              <a:rPr b="1">
                <a:solidFill>
                  <a:schemeClr val="accent5"/>
                </a:solidFill>
              </a:rPr>
              <a:t>preferences</a:t>
            </a:r>
            <a:r>
              <a:t> in case of failures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9" name="Shape 329"/>
          <p:cNvSpPr/>
          <p:nvPr/>
        </p:nvSpPr>
        <p:spPr>
          <a:xfrm>
            <a:off x="2926928" y="7547330"/>
            <a:ext cx="2859273" cy="1080664"/>
          </a:xfrm>
          <a:prstGeom prst="line">
            <a:avLst/>
          </a:prstGeom>
          <a:ln w="508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30" name="Shape 330"/>
          <p:cNvSpPr/>
          <p:nvPr/>
        </p:nvSpPr>
        <p:spPr>
          <a:xfrm flipH="1">
            <a:off x="6512746" y="7544861"/>
            <a:ext cx="2698043" cy="1245918"/>
          </a:xfrm>
          <a:prstGeom prst="line">
            <a:avLst/>
          </a:prstGeom>
          <a:ln w="508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31" name="Shape 331"/>
          <p:cNvSpPr/>
          <p:nvPr/>
        </p:nvSpPr>
        <p:spPr>
          <a:xfrm flipH="1" flipV="1">
            <a:off x="6129496" y="6360073"/>
            <a:ext cx="3377777" cy="1195444"/>
          </a:xfrm>
          <a:prstGeom prst="line">
            <a:avLst/>
          </a:prstGeom>
          <a:ln w="508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32" name="Shape 332"/>
          <p:cNvSpPr/>
          <p:nvPr/>
        </p:nvSpPr>
        <p:spPr>
          <a:xfrm flipV="1">
            <a:off x="2151241" y="7514595"/>
            <a:ext cx="509272" cy="328816"/>
          </a:xfrm>
          <a:prstGeom prst="line">
            <a:avLst/>
          </a:prstGeom>
          <a:ln w="508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33" name="Shape 333"/>
          <p:cNvSpPr/>
          <p:nvPr/>
        </p:nvSpPr>
        <p:spPr>
          <a:xfrm>
            <a:off x="2160301" y="7042905"/>
            <a:ext cx="487512" cy="340458"/>
          </a:xfrm>
          <a:prstGeom prst="line">
            <a:avLst/>
          </a:prstGeom>
          <a:ln w="508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34" name="Shape 334"/>
          <p:cNvSpPr/>
          <p:nvPr/>
        </p:nvSpPr>
        <p:spPr>
          <a:xfrm flipV="1">
            <a:off x="9569818" y="7137894"/>
            <a:ext cx="498558" cy="322639"/>
          </a:xfrm>
          <a:prstGeom prst="line">
            <a:avLst/>
          </a:prstGeom>
          <a:ln w="508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35" name="Shape 335"/>
          <p:cNvSpPr/>
          <p:nvPr/>
        </p:nvSpPr>
        <p:spPr>
          <a:xfrm flipH="1" flipV="1">
            <a:off x="9573075" y="7667060"/>
            <a:ext cx="501041" cy="311267"/>
          </a:xfrm>
          <a:prstGeom prst="line">
            <a:avLst/>
          </a:prstGeom>
          <a:ln w="508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pic>
        <p:nvPicPr>
          <p:cNvPr id="33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36711" y="7199277"/>
            <a:ext cx="1199554" cy="797704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Shape 337"/>
          <p:cNvSpPr/>
          <p:nvPr/>
        </p:nvSpPr>
        <p:spPr>
          <a:xfrm flipH="1">
            <a:off x="2932659" y="6399026"/>
            <a:ext cx="3161077" cy="1115099"/>
          </a:xfrm>
          <a:prstGeom prst="line">
            <a:avLst/>
          </a:prstGeom>
          <a:ln w="508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pic>
        <p:nvPicPr>
          <p:cNvPr id="33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7098" y="7153034"/>
            <a:ext cx="1199554" cy="797704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Shape 339"/>
          <p:cNvSpPr/>
          <p:nvPr/>
        </p:nvSpPr>
        <p:spPr>
          <a:xfrm flipH="1">
            <a:off x="6063888" y="6361699"/>
            <a:ext cx="34698" cy="2556080"/>
          </a:xfrm>
          <a:prstGeom prst="line">
            <a:avLst/>
          </a:prstGeom>
          <a:ln w="508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pic>
        <p:nvPicPr>
          <p:cNvPr id="34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95937" y="8528510"/>
            <a:ext cx="1199554" cy="797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98539" y="6041816"/>
            <a:ext cx="1199554" cy="797704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Shape 3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Propane System</a:t>
            </a:r>
          </a:p>
        </p:txBody>
      </p:sp>
      <p:sp>
        <p:nvSpPr>
          <p:cNvPr id="343" name="Shape 343"/>
          <p:cNvSpPr/>
          <p:nvPr/>
        </p:nvSpPr>
        <p:spPr>
          <a:xfrm>
            <a:off x="865289" y="2134486"/>
            <a:ext cx="954985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spcBef>
                <a:spcPts val="3600"/>
              </a:spcBef>
              <a:defRPr b="1"/>
            </a:lvl1pPr>
          </a:lstStyle>
          <a:p>
            <a:pPr/>
            <a:r>
              <a:t>2) Compiler for a purely distributed implementation</a:t>
            </a:r>
          </a:p>
        </p:txBody>
      </p:sp>
      <p:sp>
        <p:nvSpPr>
          <p:cNvPr id="344" name="Shape 344"/>
          <p:cNvSpPr/>
          <p:nvPr/>
        </p:nvSpPr>
        <p:spPr>
          <a:xfrm>
            <a:off x="6464162" y="3290676"/>
            <a:ext cx="3790973" cy="2008419"/>
          </a:xfrm>
          <a:prstGeom prst="roundRect">
            <a:avLst>
              <a:gd name="adj" fmla="val 13128"/>
            </a:avLst>
          </a:prstGeom>
          <a:solidFill>
            <a:srgbClr val="F6F8FA"/>
          </a:solidFill>
          <a:ln w="76200">
            <a:solidFill>
              <a:srgbClr val="35353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345" name="Shape 345"/>
          <p:cNvSpPr/>
          <p:nvPr/>
        </p:nvSpPr>
        <p:spPr>
          <a:xfrm>
            <a:off x="6985276" y="3981041"/>
            <a:ext cx="118717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spcBef>
                <a:spcPts val="3600"/>
              </a:spcBef>
              <a:defRPr b="1"/>
            </a:lvl1pPr>
          </a:lstStyle>
          <a:p>
            <a:pPr/>
            <a:r>
              <a:t>Policy</a:t>
            </a:r>
          </a:p>
        </p:txBody>
      </p:sp>
      <p:pic>
        <p:nvPicPr>
          <p:cNvPr id="34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15856" y="3953338"/>
            <a:ext cx="552298" cy="765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15856" y="3953338"/>
            <a:ext cx="552298" cy="765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15856" y="3953338"/>
            <a:ext cx="552298" cy="765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15856" y="3953338"/>
            <a:ext cx="552298" cy="765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98416" y="3418336"/>
            <a:ext cx="1187179" cy="16461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3" name="Shape 353"/>
          <p:cNvSpPr/>
          <p:nvPr/>
        </p:nvSpPr>
        <p:spPr>
          <a:xfrm>
            <a:off x="2926928" y="7547330"/>
            <a:ext cx="2859273" cy="1080664"/>
          </a:xfrm>
          <a:prstGeom prst="line">
            <a:avLst/>
          </a:prstGeom>
          <a:ln w="508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4" name="Shape 354"/>
          <p:cNvSpPr/>
          <p:nvPr/>
        </p:nvSpPr>
        <p:spPr>
          <a:xfrm flipH="1">
            <a:off x="6512746" y="7544861"/>
            <a:ext cx="2698043" cy="1245918"/>
          </a:xfrm>
          <a:prstGeom prst="line">
            <a:avLst/>
          </a:prstGeom>
          <a:ln w="508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5" name="Shape 355"/>
          <p:cNvSpPr/>
          <p:nvPr/>
        </p:nvSpPr>
        <p:spPr>
          <a:xfrm flipH="1" flipV="1">
            <a:off x="6129496" y="6360073"/>
            <a:ext cx="3377777" cy="1195444"/>
          </a:xfrm>
          <a:prstGeom prst="line">
            <a:avLst/>
          </a:prstGeom>
          <a:ln w="508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6" name="Shape 356"/>
          <p:cNvSpPr/>
          <p:nvPr/>
        </p:nvSpPr>
        <p:spPr>
          <a:xfrm flipV="1">
            <a:off x="2151241" y="7514595"/>
            <a:ext cx="509272" cy="328816"/>
          </a:xfrm>
          <a:prstGeom prst="line">
            <a:avLst/>
          </a:prstGeom>
          <a:ln w="508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7" name="Shape 357"/>
          <p:cNvSpPr/>
          <p:nvPr/>
        </p:nvSpPr>
        <p:spPr>
          <a:xfrm>
            <a:off x="2160301" y="7042905"/>
            <a:ext cx="487512" cy="340458"/>
          </a:xfrm>
          <a:prstGeom prst="line">
            <a:avLst/>
          </a:prstGeom>
          <a:ln w="508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8" name="Shape 358"/>
          <p:cNvSpPr/>
          <p:nvPr/>
        </p:nvSpPr>
        <p:spPr>
          <a:xfrm flipV="1">
            <a:off x="9569818" y="7137894"/>
            <a:ext cx="498558" cy="322639"/>
          </a:xfrm>
          <a:prstGeom prst="line">
            <a:avLst/>
          </a:prstGeom>
          <a:ln w="508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9" name="Shape 359"/>
          <p:cNvSpPr/>
          <p:nvPr/>
        </p:nvSpPr>
        <p:spPr>
          <a:xfrm flipH="1" flipV="1">
            <a:off x="9573075" y="7667060"/>
            <a:ext cx="501041" cy="311267"/>
          </a:xfrm>
          <a:prstGeom prst="line">
            <a:avLst/>
          </a:prstGeom>
          <a:ln w="508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pic>
        <p:nvPicPr>
          <p:cNvPr id="36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36711" y="7199277"/>
            <a:ext cx="1199554" cy="797704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Shape 361"/>
          <p:cNvSpPr/>
          <p:nvPr/>
        </p:nvSpPr>
        <p:spPr>
          <a:xfrm flipH="1">
            <a:off x="2932659" y="6399026"/>
            <a:ext cx="3161077" cy="1115099"/>
          </a:xfrm>
          <a:prstGeom prst="line">
            <a:avLst/>
          </a:prstGeom>
          <a:ln w="508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pic>
        <p:nvPicPr>
          <p:cNvPr id="36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77098" y="7153034"/>
            <a:ext cx="1199554" cy="797704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Shape 363"/>
          <p:cNvSpPr/>
          <p:nvPr/>
        </p:nvSpPr>
        <p:spPr>
          <a:xfrm flipH="1">
            <a:off x="6063888" y="6361699"/>
            <a:ext cx="34698" cy="2556080"/>
          </a:xfrm>
          <a:prstGeom prst="line">
            <a:avLst/>
          </a:prstGeom>
          <a:ln w="508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pic>
        <p:nvPicPr>
          <p:cNvPr id="36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95937" y="8528510"/>
            <a:ext cx="1199554" cy="797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98539" y="6041816"/>
            <a:ext cx="1199554" cy="797704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Shape 3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Propane System</a:t>
            </a:r>
          </a:p>
        </p:txBody>
      </p:sp>
      <p:grpSp>
        <p:nvGrpSpPr>
          <p:cNvPr id="371" name="Group 371"/>
          <p:cNvGrpSpPr/>
          <p:nvPr/>
        </p:nvGrpSpPr>
        <p:grpSpPr>
          <a:xfrm>
            <a:off x="1599040" y="2958951"/>
            <a:ext cx="10656193" cy="1766262"/>
            <a:chOff x="0" y="0"/>
            <a:chExt cx="10656192" cy="1766260"/>
          </a:xfrm>
        </p:grpSpPr>
        <p:sp>
          <p:nvSpPr>
            <p:cNvPr id="367" name="Shape 367"/>
            <p:cNvSpPr/>
            <p:nvPr/>
          </p:nvSpPr>
          <p:spPr>
            <a:xfrm>
              <a:off x="1061" y="171450"/>
              <a:ext cx="241301" cy="241300"/>
            </a:xfrm>
            <a:prstGeom prst="ellipse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368" name="Shape 368"/>
            <p:cNvSpPr/>
            <p:nvPr/>
          </p:nvSpPr>
          <p:spPr>
            <a:xfrm>
              <a:off x="539711" y="0"/>
              <a:ext cx="8432057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>
                <a:defRPr sz="3200">
                  <a:solidFill>
                    <a:srgbClr val="53585F"/>
                  </a:solidFill>
                </a:defRPr>
              </a:pPr>
              <a:r>
                <a:t>Generate </a:t>
              </a:r>
              <a:r>
                <a:rPr b="1">
                  <a:solidFill>
                    <a:schemeClr val="accent5"/>
                  </a:solidFill>
                </a:rPr>
                <a:t>BGP</a:t>
              </a:r>
              <a:r>
                <a:t> configs for each router</a:t>
              </a:r>
            </a:p>
          </p:txBody>
        </p:sp>
        <p:sp>
          <p:nvSpPr>
            <p:cNvPr id="369" name="Shape 369"/>
            <p:cNvSpPr/>
            <p:nvPr/>
          </p:nvSpPr>
          <p:spPr>
            <a:xfrm>
              <a:off x="0" y="870910"/>
              <a:ext cx="241300" cy="241301"/>
            </a:xfrm>
            <a:prstGeom prst="ellipse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370" name="Shape 370"/>
            <p:cNvSpPr/>
            <p:nvPr/>
          </p:nvSpPr>
          <p:spPr>
            <a:xfrm>
              <a:off x="538649" y="699460"/>
              <a:ext cx="10117544" cy="1066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>
                <a:defRPr sz="3200">
                  <a:solidFill>
                    <a:srgbClr val="53585F"/>
                  </a:solidFill>
                </a:defRPr>
              </a:pPr>
              <a:r>
                <a:t>Compiler guarantees </a:t>
              </a:r>
              <a:r>
                <a:rPr b="1">
                  <a:solidFill>
                    <a:schemeClr val="accent5"/>
                  </a:solidFill>
                </a:rPr>
                <a:t>policy-compliance </a:t>
              </a:r>
              <a:r>
                <a:t>for </a:t>
              </a:r>
              <a:r>
                <a:rPr b="1">
                  <a:solidFill>
                    <a:schemeClr val="accent5"/>
                  </a:solidFill>
                </a:rPr>
                <a:t>all failures</a:t>
              </a:r>
            </a:p>
          </p:txBody>
        </p:sp>
      </p:grpSp>
      <p:sp>
        <p:nvSpPr>
          <p:cNvPr id="372" name="Shape 372"/>
          <p:cNvSpPr/>
          <p:nvPr/>
        </p:nvSpPr>
        <p:spPr>
          <a:xfrm>
            <a:off x="865289" y="2134486"/>
            <a:ext cx="954985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spcBef>
                <a:spcPts val="3600"/>
              </a:spcBef>
              <a:defRPr b="1"/>
            </a:lvl1pPr>
          </a:lstStyle>
          <a:p>
            <a:pPr/>
            <a:r>
              <a:t>2) Compiler for a purely distributed implementation</a:t>
            </a:r>
          </a:p>
        </p:txBody>
      </p:sp>
      <p:sp>
        <p:nvSpPr>
          <p:cNvPr id="373" name="Shape 373"/>
          <p:cNvSpPr/>
          <p:nvPr/>
        </p:nvSpPr>
        <p:spPr>
          <a:xfrm>
            <a:off x="9701887" y="6465029"/>
            <a:ext cx="77067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spcBef>
                <a:spcPts val="3600"/>
              </a:spcBef>
              <a:defRPr b="1" sz="2300"/>
            </a:lvl1pPr>
          </a:lstStyle>
          <a:p>
            <a:pPr/>
            <a:r>
              <a:t>BGP</a:t>
            </a:r>
          </a:p>
        </p:txBody>
      </p:sp>
      <p:sp>
        <p:nvSpPr>
          <p:cNvPr id="374" name="Shape 374"/>
          <p:cNvSpPr/>
          <p:nvPr/>
        </p:nvSpPr>
        <p:spPr>
          <a:xfrm>
            <a:off x="6840074" y="7729670"/>
            <a:ext cx="77067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spcBef>
                <a:spcPts val="3600"/>
              </a:spcBef>
              <a:defRPr b="1" sz="2300"/>
            </a:lvl1pPr>
          </a:lstStyle>
          <a:p>
            <a:pPr/>
            <a:r>
              <a:t>BGP</a:t>
            </a:r>
          </a:p>
        </p:txBody>
      </p:sp>
      <p:sp>
        <p:nvSpPr>
          <p:cNvPr id="375" name="Shape 375"/>
          <p:cNvSpPr/>
          <p:nvPr/>
        </p:nvSpPr>
        <p:spPr>
          <a:xfrm>
            <a:off x="3219550" y="6427824"/>
            <a:ext cx="77067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spcBef>
                <a:spcPts val="3600"/>
              </a:spcBef>
              <a:defRPr b="1" sz="2300"/>
            </a:lvl1pPr>
          </a:lstStyle>
          <a:p>
            <a:pPr/>
            <a:r>
              <a:t>BGP</a:t>
            </a:r>
          </a:p>
        </p:txBody>
      </p:sp>
      <p:sp>
        <p:nvSpPr>
          <p:cNvPr id="376" name="Shape 376"/>
          <p:cNvSpPr/>
          <p:nvPr/>
        </p:nvSpPr>
        <p:spPr>
          <a:xfrm>
            <a:off x="2913008" y="8038326"/>
            <a:ext cx="6473808" cy="1360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60" fill="norm" stroke="1" extrusionOk="0">
                <a:moveTo>
                  <a:pt x="0" y="0"/>
                </a:moveTo>
                <a:cubicBezTo>
                  <a:pt x="1813" y="8813"/>
                  <a:pt x="4148" y="15126"/>
                  <a:pt x="6732" y="18202"/>
                </a:cubicBezTo>
                <a:cubicBezTo>
                  <a:pt x="9587" y="21600"/>
                  <a:pt x="12599" y="20893"/>
                  <a:pt x="15403" y="16730"/>
                </a:cubicBezTo>
                <a:cubicBezTo>
                  <a:pt x="16734" y="14754"/>
                  <a:pt x="18003" y="12018"/>
                  <a:pt x="19185" y="8638"/>
                </a:cubicBezTo>
                <a:cubicBezTo>
                  <a:pt x="20042" y="6189"/>
                  <a:pt x="20850" y="3411"/>
                  <a:pt x="21600" y="336"/>
                </a:cubicBezTo>
              </a:path>
            </a:pathLst>
          </a:custGeom>
          <a:ln w="889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77" name="Shape 377"/>
          <p:cNvSpPr/>
          <p:nvPr/>
        </p:nvSpPr>
        <p:spPr>
          <a:xfrm>
            <a:off x="6458334" y="5113961"/>
            <a:ext cx="77067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spcBef>
                <a:spcPts val="3600"/>
              </a:spcBef>
              <a:defRPr b="1" sz="2300"/>
            </a:lvl1pPr>
          </a:lstStyle>
          <a:p>
            <a:pPr/>
            <a:r>
              <a:t>BGP</a:t>
            </a:r>
          </a:p>
        </p:txBody>
      </p:sp>
      <p:pic>
        <p:nvPicPr>
          <p:cNvPr id="378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13869" y="6164140"/>
            <a:ext cx="552299" cy="765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79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42033" y="5088086"/>
            <a:ext cx="552298" cy="765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94196" y="7670617"/>
            <a:ext cx="552298" cy="765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60339" y="6260824"/>
            <a:ext cx="552298" cy="765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A DC network with traditional configs</a:t>
            </a:r>
          </a:p>
        </p:txBody>
      </p:sp>
      <p:sp>
        <p:nvSpPr>
          <p:cNvPr id="386" name="Shape 38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35" name="Group 435"/>
          <p:cNvGrpSpPr/>
          <p:nvPr/>
        </p:nvGrpSpPr>
        <p:grpSpPr>
          <a:xfrm>
            <a:off x="8177213" y="1677296"/>
            <a:ext cx="4345670" cy="6969969"/>
            <a:chOff x="-7362" y="-256399"/>
            <a:chExt cx="4345669" cy="6969968"/>
          </a:xfrm>
        </p:grpSpPr>
        <p:sp>
          <p:nvSpPr>
            <p:cNvPr id="387" name="Shape 387"/>
            <p:cNvSpPr/>
            <p:nvPr/>
          </p:nvSpPr>
          <p:spPr>
            <a:xfrm>
              <a:off x="374561" y="5799169"/>
              <a:ext cx="1251770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Global</a:t>
              </a:r>
            </a:p>
            <a:p>
              <a:pPr algn="ctr"/>
              <a:r>
                <a:t>Prefixes</a:t>
              </a:r>
            </a:p>
          </p:txBody>
        </p:sp>
        <p:sp>
          <p:nvSpPr>
            <p:cNvPr id="388" name="Shape 388"/>
            <p:cNvSpPr/>
            <p:nvPr/>
          </p:nvSpPr>
          <p:spPr>
            <a:xfrm>
              <a:off x="2636689" y="5799169"/>
              <a:ext cx="1251770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Local</a:t>
              </a:r>
            </a:p>
            <a:p>
              <a:pPr algn="ctr"/>
              <a:r>
                <a:t>Prefixes</a:t>
              </a:r>
            </a:p>
          </p:txBody>
        </p:sp>
        <p:sp>
          <p:nvSpPr>
            <p:cNvPr id="389" name="Shape 389"/>
            <p:cNvSpPr/>
            <p:nvPr/>
          </p:nvSpPr>
          <p:spPr>
            <a:xfrm>
              <a:off x="-7363" y="1534895"/>
              <a:ext cx="4308470" cy="4095387"/>
            </a:xfrm>
            <a:prstGeom prst="rect">
              <a:avLst/>
            </a:prstGeom>
            <a:solidFill>
              <a:srgbClr val="FFFBE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390" name="Shape 390"/>
            <p:cNvSpPr/>
            <p:nvPr/>
          </p:nvSpPr>
          <p:spPr>
            <a:xfrm>
              <a:off x="244656" y="5066337"/>
              <a:ext cx="6773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GP</a:t>
              </a:r>
              <a:r>
                <a:rPr baseline="-5999"/>
                <a:t>1</a:t>
              </a:r>
            </a:p>
          </p:txBody>
        </p:sp>
        <p:sp>
          <p:nvSpPr>
            <p:cNvPr id="391" name="Shape 391"/>
            <p:cNvSpPr/>
            <p:nvPr/>
          </p:nvSpPr>
          <p:spPr>
            <a:xfrm>
              <a:off x="1090643" y="5066337"/>
              <a:ext cx="6773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GP</a:t>
              </a:r>
              <a:r>
                <a:rPr baseline="-5999"/>
                <a:t>2</a:t>
              </a:r>
            </a:p>
          </p:txBody>
        </p:sp>
        <p:sp>
          <p:nvSpPr>
            <p:cNvPr id="392" name="Shape 392"/>
            <p:cNvSpPr/>
            <p:nvPr/>
          </p:nvSpPr>
          <p:spPr>
            <a:xfrm>
              <a:off x="2527272" y="5066337"/>
              <a:ext cx="5884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LP</a:t>
              </a:r>
              <a:r>
                <a:rPr baseline="-5999"/>
                <a:t>1</a:t>
              </a:r>
            </a:p>
          </p:txBody>
        </p:sp>
        <p:sp>
          <p:nvSpPr>
            <p:cNvPr id="393" name="Shape 393"/>
            <p:cNvSpPr/>
            <p:nvPr/>
          </p:nvSpPr>
          <p:spPr>
            <a:xfrm>
              <a:off x="3373259" y="5066337"/>
              <a:ext cx="5884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LP</a:t>
              </a:r>
              <a:r>
                <a:rPr baseline="-5999"/>
                <a:t>2</a:t>
              </a:r>
            </a:p>
          </p:txBody>
        </p:sp>
        <p:sp>
          <p:nvSpPr>
            <p:cNvPr id="394" name="Shape 394"/>
            <p:cNvSpPr/>
            <p:nvPr/>
          </p:nvSpPr>
          <p:spPr>
            <a:xfrm flipV="1">
              <a:off x="2887432" y="3701663"/>
              <a:ext cx="837409" cy="5216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5" name="Shape 395"/>
            <p:cNvSpPr/>
            <p:nvPr/>
          </p:nvSpPr>
          <p:spPr>
            <a:xfrm flipH="1" flipV="1">
              <a:off x="2846774" y="3727544"/>
              <a:ext cx="811794" cy="5071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6" name="Shape 396"/>
            <p:cNvSpPr/>
            <p:nvPr/>
          </p:nvSpPr>
          <p:spPr>
            <a:xfrm flipV="1">
              <a:off x="2881480" y="3720843"/>
              <a:ext cx="1" cy="523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7" name="Shape 397"/>
            <p:cNvSpPr/>
            <p:nvPr/>
          </p:nvSpPr>
          <p:spPr>
            <a:xfrm flipH="1" flipV="1">
              <a:off x="3665595" y="3709423"/>
              <a:ext cx="3473" cy="5351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8" name="Shape 398"/>
            <p:cNvSpPr/>
            <p:nvPr/>
          </p:nvSpPr>
          <p:spPr>
            <a:xfrm flipV="1">
              <a:off x="635731" y="2429507"/>
              <a:ext cx="365476" cy="7186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9" name="Shape 399"/>
            <p:cNvSpPr/>
            <p:nvPr/>
          </p:nvSpPr>
          <p:spPr>
            <a:xfrm flipH="1" flipV="1">
              <a:off x="982817" y="2385322"/>
              <a:ext cx="482678" cy="778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0" name="Shape 400"/>
            <p:cNvSpPr/>
            <p:nvPr/>
          </p:nvSpPr>
          <p:spPr>
            <a:xfrm flipH="1" flipV="1">
              <a:off x="970176" y="2421444"/>
              <a:ext cx="1813070" cy="6917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1" name="Shape 401"/>
            <p:cNvSpPr/>
            <p:nvPr/>
          </p:nvSpPr>
          <p:spPr>
            <a:xfrm flipH="1" flipV="1">
              <a:off x="982761" y="2432673"/>
              <a:ext cx="2761150" cy="7033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2" name="Shape 402"/>
            <p:cNvSpPr/>
            <p:nvPr/>
          </p:nvSpPr>
          <p:spPr>
            <a:xfrm>
              <a:off x="3326035" y="2385259"/>
              <a:ext cx="348835" cy="751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3" name="Shape 403"/>
            <p:cNvSpPr/>
            <p:nvPr/>
          </p:nvSpPr>
          <p:spPr>
            <a:xfrm flipH="1">
              <a:off x="2763648" y="2365506"/>
              <a:ext cx="614538" cy="7628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4" name="Shape 404"/>
            <p:cNvSpPr/>
            <p:nvPr/>
          </p:nvSpPr>
          <p:spPr>
            <a:xfrm flipH="1">
              <a:off x="1411674" y="2379141"/>
              <a:ext cx="2066503" cy="7472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5" name="Shape 405"/>
            <p:cNvSpPr/>
            <p:nvPr/>
          </p:nvSpPr>
          <p:spPr>
            <a:xfrm flipH="1">
              <a:off x="558339" y="2397190"/>
              <a:ext cx="2884362" cy="745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6" name="Shape 406"/>
            <p:cNvSpPr/>
            <p:nvPr/>
          </p:nvSpPr>
          <p:spPr>
            <a:xfrm flipV="1">
              <a:off x="3330524" y="805821"/>
              <a:ext cx="1" cy="9968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7" name="Shape 407"/>
            <p:cNvSpPr/>
            <p:nvPr/>
          </p:nvSpPr>
          <p:spPr>
            <a:xfrm flipV="1">
              <a:off x="1012588" y="768077"/>
              <a:ext cx="1" cy="11014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8" name="Shape 408"/>
            <p:cNvSpPr/>
            <p:nvPr/>
          </p:nvSpPr>
          <p:spPr>
            <a:xfrm flipV="1">
              <a:off x="684914" y="3709835"/>
              <a:ext cx="799713" cy="528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9" name="Shape 409"/>
            <p:cNvSpPr/>
            <p:nvPr/>
          </p:nvSpPr>
          <p:spPr>
            <a:xfrm flipH="1" flipV="1">
              <a:off x="650011" y="3724881"/>
              <a:ext cx="799534" cy="5038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10" name="Shape 410"/>
            <p:cNvSpPr/>
            <p:nvPr/>
          </p:nvSpPr>
          <p:spPr>
            <a:xfrm flipV="1">
              <a:off x="672457" y="3712278"/>
              <a:ext cx="1" cy="5263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11" name="Shape 411"/>
            <p:cNvSpPr/>
            <p:nvPr/>
          </p:nvSpPr>
          <p:spPr>
            <a:xfrm flipV="1">
              <a:off x="1460044" y="3700237"/>
              <a:ext cx="1" cy="5383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12" name="Shape 412"/>
            <p:cNvSpPr/>
            <p:nvPr/>
          </p:nvSpPr>
          <p:spPr>
            <a:xfrm flipV="1">
              <a:off x="1291987" y="717105"/>
              <a:ext cx="2041947" cy="12329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13" name="Shape 413"/>
            <p:cNvSpPr/>
            <p:nvPr/>
          </p:nvSpPr>
          <p:spPr>
            <a:xfrm flipH="1" flipV="1">
              <a:off x="1188254" y="916298"/>
              <a:ext cx="1856335" cy="10083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14" name="Shape 414"/>
            <p:cNvSpPr/>
            <p:nvPr/>
          </p:nvSpPr>
          <p:spPr>
            <a:xfrm>
              <a:off x="2349540" y="-256400"/>
              <a:ext cx="1988767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r>
                <a:t>Peer</a:t>
              </a:r>
              <a:r>
                <a:rPr baseline="-5999"/>
                <a:t>2</a:t>
              </a:r>
            </a:p>
          </p:txBody>
        </p:sp>
        <p:sp>
          <p:nvSpPr>
            <p:cNvPr id="415" name="Shape 415"/>
            <p:cNvSpPr/>
            <p:nvPr/>
          </p:nvSpPr>
          <p:spPr>
            <a:xfrm>
              <a:off x="3014971" y="1803426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sp>
          <p:nvSpPr>
            <p:cNvPr id="416" name="Shape 416"/>
            <p:cNvSpPr/>
            <p:nvPr/>
          </p:nvSpPr>
          <p:spPr>
            <a:xfrm>
              <a:off x="696339" y="1804970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  <p:sp>
          <p:nvSpPr>
            <p:cNvPr id="417" name="Shape 417"/>
            <p:cNvSpPr/>
            <p:nvPr/>
          </p:nvSpPr>
          <p:spPr>
            <a:xfrm>
              <a:off x="1143065" y="3103028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D</a:t>
              </a:r>
            </a:p>
          </p:txBody>
        </p:sp>
        <p:sp>
          <p:nvSpPr>
            <p:cNvPr id="418" name="Shape 418"/>
            <p:cNvSpPr/>
            <p:nvPr/>
          </p:nvSpPr>
          <p:spPr>
            <a:xfrm>
              <a:off x="297077" y="3103028"/>
              <a:ext cx="632499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C</a:t>
              </a:r>
            </a:p>
          </p:txBody>
        </p:sp>
        <p:sp>
          <p:nvSpPr>
            <p:cNvPr id="419" name="Shape 419"/>
            <p:cNvSpPr/>
            <p:nvPr/>
          </p:nvSpPr>
          <p:spPr>
            <a:xfrm>
              <a:off x="297077" y="4202365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  <p:sp>
          <p:nvSpPr>
            <p:cNvPr id="420" name="Shape 420"/>
            <p:cNvSpPr/>
            <p:nvPr/>
          </p:nvSpPr>
          <p:spPr>
            <a:xfrm>
              <a:off x="1143065" y="4202365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B</a:t>
              </a:r>
            </a:p>
          </p:txBody>
        </p:sp>
        <p:sp>
          <p:nvSpPr>
            <p:cNvPr id="421" name="Shape 421"/>
            <p:cNvSpPr/>
            <p:nvPr/>
          </p:nvSpPr>
          <p:spPr>
            <a:xfrm>
              <a:off x="2534873" y="4203909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E</a:t>
              </a:r>
            </a:p>
          </p:txBody>
        </p:sp>
        <p:sp>
          <p:nvSpPr>
            <p:cNvPr id="422" name="Shape 422"/>
            <p:cNvSpPr/>
            <p:nvPr/>
          </p:nvSpPr>
          <p:spPr>
            <a:xfrm>
              <a:off x="3380861" y="4203909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F</a:t>
              </a:r>
            </a:p>
          </p:txBody>
        </p:sp>
        <p:sp>
          <p:nvSpPr>
            <p:cNvPr id="423" name="Shape 423"/>
            <p:cNvSpPr/>
            <p:nvPr/>
          </p:nvSpPr>
          <p:spPr>
            <a:xfrm>
              <a:off x="3380861" y="3104571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H</a:t>
              </a:r>
            </a:p>
          </p:txBody>
        </p:sp>
        <p:sp>
          <p:nvSpPr>
            <p:cNvPr id="424" name="Shape 424"/>
            <p:cNvSpPr/>
            <p:nvPr/>
          </p:nvSpPr>
          <p:spPr>
            <a:xfrm>
              <a:off x="2534873" y="3104571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G</a:t>
              </a:r>
            </a:p>
          </p:txBody>
        </p:sp>
        <p:sp>
          <p:nvSpPr>
            <p:cNvPr id="425" name="Shape 425"/>
            <p:cNvSpPr/>
            <p:nvPr/>
          </p:nvSpPr>
          <p:spPr>
            <a:xfrm>
              <a:off x="-1" y="-256400"/>
              <a:ext cx="1988768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r>
                <a:t>Peer</a:t>
              </a:r>
              <a:r>
                <a:rPr baseline="-5999"/>
                <a:t>1</a:t>
              </a:r>
            </a:p>
          </p:txBody>
        </p:sp>
        <p:sp>
          <p:nvSpPr>
            <p:cNvPr id="426" name="Shape 426"/>
            <p:cNvSpPr/>
            <p:nvPr/>
          </p:nvSpPr>
          <p:spPr>
            <a:xfrm>
              <a:off x="3027671" y="1815407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sp>
          <p:nvSpPr>
            <p:cNvPr id="427" name="Shape 427"/>
            <p:cNvSpPr/>
            <p:nvPr/>
          </p:nvSpPr>
          <p:spPr>
            <a:xfrm>
              <a:off x="284377" y="3103938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C</a:t>
              </a:r>
            </a:p>
          </p:txBody>
        </p:sp>
        <p:sp>
          <p:nvSpPr>
            <p:cNvPr id="428" name="Shape 428"/>
            <p:cNvSpPr/>
            <p:nvPr/>
          </p:nvSpPr>
          <p:spPr>
            <a:xfrm>
              <a:off x="1145788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D</a:t>
              </a:r>
            </a:p>
          </p:txBody>
        </p:sp>
        <p:sp>
          <p:nvSpPr>
            <p:cNvPr id="429" name="Shape 429"/>
            <p:cNvSpPr/>
            <p:nvPr/>
          </p:nvSpPr>
          <p:spPr>
            <a:xfrm>
              <a:off x="284377" y="4202365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  <p:sp>
          <p:nvSpPr>
            <p:cNvPr id="430" name="Shape 430"/>
            <p:cNvSpPr/>
            <p:nvPr/>
          </p:nvSpPr>
          <p:spPr>
            <a:xfrm>
              <a:off x="1145788" y="4202365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B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2521253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G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3393561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H</a:t>
              </a:r>
            </a:p>
          </p:txBody>
        </p:sp>
        <p:sp>
          <p:nvSpPr>
            <p:cNvPr id="433" name="Shape 433"/>
            <p:cNvSpPr/>
            <p:nvPr/>
          </p:nvSpPr>
          <p:spPr>
            <a:xfrm>
              <a:off x="2539972" y="4216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E</a:t>
              </a:r>
            </a:p>
          </p:txBody>
        </p:sp>
        <p:sp>
          <p:nvSpPr>
            <p:cNvPr id="434" name="Shape 434"/>
            <p:cNvSpPr/>
            <p:nvPr/>
          </p:nvSpPr>
          <p:spPr>
            <a:xfrm>
              <a:off x="3393561" y="4212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F</a:t>
              </a:r>
            </a:p>
          </p:txBody>
        </p:sp>
      </p:grpSp>
      <p:sp>
        <p:nvSpPr>
          <p:cNvPr id="436" name="Shape 436"/>
          <p:cNvSpPr/>
          <p:nvPr/>
        </p:nvSpPr>
        <p:spPr>
          <a:xfrm>
            <a:off x="361048" y="1844985"/>
            <a:ext cx="7188022" cy="3925026"/>
          </a:xfrm>
          <a:prstGeom prst="roundRect">
            <a:avLst>
              <a:gd name="adj" fmla="val 18968"/>
            </a:avLst>
          </a:prstGeom>
          <a:solidFill>
            <a:srgbClr val="FEF5F6"/>
          </a:solidFill>
          <a:ln w="76200">
            <a:solidFill>
              <a:srgbClr val="4B3C0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437" name="Shape 437"/>
          <p:cNvSpPr/>
          <p:nvPr>
            <p:ph type="body" sz="quarter" idx="1"/>
          </p:nvPr>
        </p:nvSpPr>
        <p:spPr>
          <a:xfrm>
            <a:off x="695796" y="2009766"/>
            <a:ext cx="6569325" cy="3686977"/>
          </a:xfrm>
          <a:prstGeom prst="rect">
            <a:avLst/>
          </a:prstGeom>
        </p:spPr>
        <p:txBody>
          <a:bodyPr/>
          <a:lstStyle/>
          <a:p>
            <a:pPr/>
            <a:r>
              <a:t>Goals</a:t>
            </a:r>
          </a:p>
          <a:p>
            <a:pPr lvl="1" marL="599722"/>
            <a:r>
              <a:t>Local prefixes reachable only internally</a:t>
            </a:r>
          </a:p>
          <a:p>
            <a:pPr lvl="1" marL="599722"/>
            <a:r>
              <a:t>Global prefixes reachable externally</a:t>
            </a:r>
          </a:p>
          <a:p>
            <a:pPr lvl="1" marL="599722"/>
            <a:r>
              <a:t>Aggregate global prefixes as GP</a:t>
            </a:r>
          </a:p>
          <a:p>
            <a:pPr lvl="1" marL="599722"/>
            <a:r>
              <a:t>Prefer leaving through Peer</a:t>
            </a:r>
            <a:r>
              <a:rPr baseline="-5999"/>
              <a:t>1</a:t>
            </a:r>
            <a:r>
              <a:t> over Peer</a:t>
            </a:r>
            <a:r>
              <a:rPr baseline="-5999"/>
              <a:t>2</a:t>
            </a:r>
          </a:p>
          <a:p>
            <a:pPr lvl="1" marL="599722"/>
            <a:r>
              <a:t>Prevent transit traffic between peers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/>
        </p:nvSpPr>
        <p:spPr>
          <a:xfrm>
            <a:off x="256017" y="5848925"/>
            <a:ext cx="7633490" cy="368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Configuration Attempt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  <a:defRPr sz="3000"/>
            </a:pPr>
            <a:r>
              <a:t>Don’t export from G, H to external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  <a:defRPr sz="3000"/>
            </a:pPr>
            <a:r>
              <a:t>Aggregate externally as GP</a:t>
            </a:r>
          </a:p>
        </p:txBody>
      </p:sp>
      <p:sp>
        <p:nvSpPr>
          <p:cNvPr id="442" name="Shape 442"/>
          <p:cNvSpPr/>
          <p:nvPr/>
        </p:nvSpPr>
        <p:spPr>
          <a:xfrm>
            <a:off x="361048" y="1844985"/>
            <a:ext cx="7188022" cy="3925026"/>
          </a:xfrm>
          <a:prstGeom prst="roundRect">
            <a:avLst>
              <a:gd name="adj" fmla="val 18968"/>
            </a:avLst>
          </a:prstGeom>
          <a:solidFill>
            <a:srgbClr val="FEF5F6"/>
          </a:solidFill>
          <a:ln w="76200">
            <a:solidFill>
              <a:srgbClr val="4B3C0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443" name="Shape 443"/>
          <p:cNvSpPr/>
          <p:nvPr>
            <p:ph type="body" sz="quarter" idx="1"/>
          </p:nvPr>
        </p:nvSpPr>
        <p:spPr>
          <a:xfrm>
            <a:off x="695796" y="2009766"/>
            <a:ext cx="6569325" cy="3686977"/>
          </a:xfrm>
          <a:prstGeom prst="rect">
            <a:avLst/>
          </a:prstGeom>
        </p:spPr>
        <p:txBody>
          <a:bodyPr/>
          <a:lstStyle/>
          <a:p>
            <a:pPr/>
            <a:r>
              <a:t>Goals</a:t>
            </a:r>
          </a:p>
          <a:p>
            <a:pPr lvl="1" marL="599722"/>
            <a:r>
              <a:t>Local prefixes reachable only internally</a:t>
            </a:r>
          </a:p>
          <a:p>
            <a:pPr lvl="1" marL="599722"/>
            <a:r>
              <a:t>Global prefixes reachable externally</a:t>
            </a:r>
          </a:p>
          <a:p>
            <a:pPr lvl="1" marL="599722"/>
            <a:r>
              <a:t>Aggregate global prefixes as GP</a:t>
            </a:r>
          </a:p>
          <a:p>
            <a:pPr lvl="1" marL="599722">
              <a:defRPr>
                <a:solidFill>
                  <a:srgbClr val="DCDEE0"/>
                </a:solidFill>
              </a:defRPr>
            </a:pPr>
            <a:r>
              <a:t>Prefer leaving through Peer</a:t>
            </a:r>
            <a:r>
              <a:rPr baseline="-5999"/>
              <a:t>1</a:t>
            </a:r>
            <a:r>
              <a:t> over Peer</a:t>
            </a:r>
            <a:r>
              <a:rPr baseline="-5999"/>
              <a:t>2</a:t>
            </a:r>
          </a:p>
          <a:p>
            <a:pPr lvl="1" marL="599722">
              <a:defRPr>
                <a:solidFill>
                  <a:srgbClr val="DCDEE0"/>
                </a:solidFill>
              </a:defRPr>
            </a:pPr>
            <a:r>
              <a:t>Prevent transit traffic between peers</a:t>
            </a:r>
          </a:p>
        </p:txBody>
      </p:sp>
      <p:sp>
        <p:nvSpPr>
          <p:cNvPr id="444" name="Shape 4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A DC network with traditional configs</a:t>
            </a:r>
          </a:p>
        </p:txBody>
      </p:sp>
      <p:grpSp>
        <p:nvGrpSpPr>
          <p:cNvPr id="493" name="Group 493"/>
          <p:cNvGrpSpPr/>
          <p:nvPr/>
        </p:nvGrpSpPr>
        <p:grpSpPr>
          <a:xfrm>
            <a:off x="8177213" y="1677296"/>
            <a:ext cx="4345670" cy="6969969"/>
            <a:chOff x="-7362" y="-256399"/>
            <a:chExt cx="4345669" cy="6969968"/>
          </a:xfrm>
        </p:grpSpPr>
        <p:sp>
          <p:nvSpPr>
            <p:cNvPr id="445" name="Shape 445"/>
            <p:cNvSpPr/>
            <p:nvPr/>
          </p:nvSpPr>
          <p:spPr>
            <a:xfrm>
              <a:off x="374561" y="5799169"/>
              <a:ext cx="1251770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Global</a:t>
              </a:r>
            </a:p>
            <a:p>
              <a:pPr algn="ctr"/>
              <a:r>
                <a:t>Prefixes</a:t>
              </a:r>
            </a:p>
          </p:txBody>
        </p:sp>
        <p:sp>
          <p:nvSpPr>
            <p:cNvPr id="446" name="Shape 446"/>
            <p:cNvSpPr/>
            <p:nvPr/>
          </p:nvSpPr>
          <p:spPr>
            <a:xfrm>
              <a:off x="2636689" y="5799169"/>
              <a:ext cx="1251770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Local</a:t>
              </a:r>
            </a:p>
            <a:p>
              <a:pPr algn="ctr"/>
              <a:r>
                <a:t>Prefixes</a:t>
              </a:r>
            </a:p>
          </p:txBody>
        </p:sp>
        <p:sp>
          <p:nvSpPr>
            <p:cNvPr id="447" name="Shape 447"/>
            <p:cNvSpPr/>
            <p:nvPr/>
          </p:nvSpPr>
          <p:spPr>
            <a:xfrm>
              <a:off x="-7363" y="1534895"/>
              <a:ext cx="4308470" cy="4095387"/>
            </a:xfrm>
            <a:prstGeom prst="rect">
              <a:avLst/>
            </a:prstGeom>
            <a:solidFill>
              <a:srgbClr val="FFFBE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448" name="Shape 448"/>
            <p:cNvSpPr/>
            <p:nvPr/>
          </p:nvSpPr>
          <p:spPr>
            <a:xfrm>
              <a:off x="244656" y="5066337"/>
              <a:ext cx="6773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GP</a:t>
              </a:r>
              <a:r>
                <a:rPr baseline="-5999"/>
                <a:t>1</a:t>
              </a:r>
            </a:p>
          </p:txBody>
        </p:sp>
        <p:sp>
          <p:nvSpPr>
            <p:cNvPr id="449" name="Shape 449"/>
            <p:cNvSpPr/>
            <p:nvPr/>
          </p:nvSpPr>
          <p:spPr>
            <a:xfrm>
              <a:off x="1090643" y="5066337"/>
              <a:ext cx="6773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GP</a:t>
              </a:r>
              <a:r>
                <a:rPr baseline="-5999"/>
                <a:t>2</a:t>
              </a:r>
            </a:p>
          </p:txBody>
        </p:sp>
        <p:sp>
          <p:nvSpPr>
            <p:cNvPr id="450" name="Shape 450"/>
            <p:cNvSpPr/>
            <p:nvPr/>
          </p:nvSpPr>
          <p:spPr>
            <a:xfrm>
              <a:off x="2527272" y="5066337"/>
              <a:ext cx="5884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LP</a:t>
              </a:r>
              <a:r>
                <a:rPr baseline="-5999"/>
                <a:t>1</a:t>
              </a:r>
            </a:p>
          </p:txBody>
        </p:sp>
        <p:sp>
          <p:nvSpPr>
            <p:cNvPr id="451" name="Shape 451"/>
            <p:cNvSpPr/>
            <p:nvPr/>
          </p:nvSpPr>
          <p:spPr>
            <a:xfrm>
              <a:off x="3373259" y="5066337"/>
              <a:ext cx="5884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LP</a:t>
              </a:r>
              <a:r>
                <a:rPr baseline="-5999"/>
                <a:t>2</a:t>
              </a:r>
            </a:p>
          </p:txBody>
        </p:sp>
        <p:sp>
          <p:nvSpPr>
            <p:cNvPr id="452" name="Shape 452"/>
            <p:cNvSpPr/>
            <p:nvPr/>
          </p:nvSpPr>
          <p:spPr>
            <a:xfrm flipV="1">
              <a:off x="2887432" y="3701663"/>
              <a:ext cx="837409" cy="5216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53" name="Shape 453"/>
            <p:cNvSpPr/>
            <p:nvPr/>
          </p:nvSpPr>
          <p:spPr>
            <a:xfrm flipH="1" flipV="1">
              <a:off x="2846774" y="3727544"/>
              <a:ext cx="811794" cy="5071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54" name="Shape 454"/>
            <p:cNvSpPr/>
            <p:nvPr/>
          </p:nvSpPr>
          <p:spPr>
            <a:xfrm flipV="1">
              <a:off x="2881480" y="3720843"/>
              <a:ext cx="1" cy="523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55" name="Shape 455"/>
            <p:cNvSpPr/>
            <p:nvPr/>
          </p:nvSpPr>
          <p:spPr>
            <a:xfrm flipH="1" flipV="1">
              <a:off x="3665595" y="3709423"/>
              <a:ext cx="3473" cy="5351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56" name="Shape 456"/>
            <p:cNvSpPr/>
            <p:nvPr/>
          </p:nvSpPr>
          <p:spPr>
            <a:xfrm flipV="1">
              <a:off x="635731" y="2429507"/>
              <a:ext cx="365476" cy="7186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57" name="Shape 457"/>
            <p:cNvSpPr/>
            <p:nvPr/>
          </p:nvSpPr>
          <p:spPr>
            <a:xfrm flipH="1" flipV="1">
              <a:off x="982817" y="2385322"/>
              <a:ext cx="482678" cy="778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58" name="Shape 458"/>
            <p:cNvSpPr/>
            <p:nvPr/>
          </p:nvSpPr>
          <p:spPr>
            <a:xfrm flipH="1" flipV="1">
              <a:off x="970176" y="2421444"/>
              <a:ext cx="1813070" cy="6917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59" name="Shape 459"/>
            <p:cNvSpPr/>
            <p:nvPr/>
          </p:nvSpPr>
          <p:spPr>
            <a:xfrm flipH="1" flipV="1">
              <a:off x="982761" y="2432673"/>
              <a:ext cx="2761150" cy="7033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60" name="Shape 460"/>
            <p:cNvSpPr/>
            <p:nvPr/>
          </p:nvSpPr>
          <p:spPr>
            <a:xfrm>
              <a:off x="3326035" y="2385259"/>
              <a:ext cx="348835" cy="751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61" name="Shape 461"/>
            <p:cNvSpPr/>
            <p:nvPr/>
          </p:nvSpPr>
          <p:spPr>
            <a:xfrm flipH="1">
              <a:off x="2763648" y="2365506"/>
              <a:ext cx="614538" cy="7628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62" name="Shape 462"/>
            <p:cNvSpPr/>
            <p:nvPr/>
          </p:nvSpPr>
          <p:spPr>
            <a:xfrm flipH="1">
              <a:off x="1411674" y="2379141"/>
              <a:ext cx="2066503" cy="7472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63" name="Shape 463"/>
            <p:cNvSpPr/>
            <p:nvPr/>
          </p:nvSpPr>
          <p:spPr>
            <a:xfrm flipH="1">
              <a:off x="558339" y="2397190"/>
              <a:ext cx="2884362" cy="745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64" name="Shape 464"/>
            <p:cNvSpPr/>
            <p:nvPr/>
          </p:nvSpPr>
          <p:spPr>
            <a:xfrm flipV="1">
              <a:off x="3330524" y="805821"/>
              <a:ext cx="1" cy="9968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65" name="Shape 465"/>
            <p:cNvSpPr/>
            <p:nvPr/>
          </p:nvSpPr>
          <p:spPr>
            <a:xfrm flipV="1">
              <a:off x="1012588" y="768077"/>
              <a:ext cx="1" cy="11014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66" name="Shape 466"/>
            <p:cNvSpPr/>
            <p:nvPr/>
          </p:nvSpPr>
          <p:spPr>
            <a:xfrm flipV="1">
              <a:off x="684914" y="3709835"/>
              <a:ext cx="799713" cy="528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67" name="Shape 467"/>
            <p:cNvSpPr/>
            <p:nvPr/>
          </p:nvSpPr>
          <p:spPr>
            <a:xfrm flipH="1" flipV="1">
              <a:off x="650011" y="3724881"/>
              <a:ext cx="799534" cy="5038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68" name="Shape 468"/>
            <p:cNvSpPr/>
            <p:nvPr/>
          </p:nvSpPr>
          <p:spPr>
            <a:xfrm flipV="1">
              <a:off x="672457" y="3712278"/>
              <a:ext cx="1" cy="5263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69" name="Shape 469"/>
            <p:cNvSpPr/>
            <p:nvPr/>
          </p:nvSpPr>
          <p:spPr>
            <a:xfrm flipV="1">
              <a:off x="1460044" y="3700237"/>
              <a:ext cx="1" cy="5383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70" name="Shape 470"/>
            <p:cNvSpPr/>
            <p:nvPr/>
          </p:nvSpPr>
          <p:spPr>
            <a:xfrm flipV="1">
              <a:off x="1291987" y="717105"/>
              <a:ext cx="2041947" cy="12329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71" name="Shape 471"/>
            <p:cNvSpPr/>
            <p:nvPr/>
          </p:nvSpPr>
          <p:spPr>
            <a:xfrm flipH="1" flipV="1">
              <a:off x="1188254" y="916298"/>
              <a:ext cx="1856335" cy="10083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72" name="Shape 472"/>
            <p:cNvSpPr/>
            <p:nvPr/>
          </p:nvSpPr>
          <p:spPr>
            <a:xfrm>
              <a:off x="2349540" y="-256400"/>
              <a:ext cx="1988767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r>
                <a:t>Peer</a:t>
              </a:r>
              <a:r>
                <a:rPr baseline="-5999"/>
                <a:t>2</a:t>
              </a:r>
            </a:p>
          </p:txBody>
        </p:sp>
        <p:sp>
          <p:nvSpPr>
            <p:cNvPr id="473" name="Shape 473"/>
            <p:cNvSpPr/>
            <p:nvPr/>
          </p:nvSpPr>
          <p:spPr>
            <a:xfrm>
              <a:off x="3014971" y="1803426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696339" y="1804970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  <p:sp>
          <p:nvSpPr>
            <p:cNvPr id="475" name="Shape 475"/>
            <p:cNvSpPr/>
            <p:nvPr/>
          </p:nvSpPr>
          <p:spPr>
            <a:xfrm>
              <a:off x="1143065" y="3103028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D</a:t>
              </a:r>
            </a:p>
          </p:txBody>
        </p:sp>
        <p:sp>
          <p:nvSpPr>
            <p:cNvPr id="476" name="Shape 476"/>
            <p:cNvSpPr/>
            <p:nvPr/>
          </p:nvSpPr>
          <p:spPr>
            <a:xfrm>
              <a:off x="297077" y="3103028"/>
              <a:ext cx="632499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C</a:t>
              </a:r>
            </a:p>
          </p:txBody>
        </p:sp>
        <p:sp>
          <p:nvSpPr>
            <p:cNvPr id="477" name="Shape 477"/>
            <p:cNvSpPr/>
            <p:nvPr/>
          </p:nvSpPr>
          <p:spPr>
            <a:xfrm>
              <a:off x="297077" y="4202365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  <p:sp>
          <p:nvSpPr>
            <p:cNvPr id="478" name="Shape 478"/>
            <p:cNvSpPr/>
            <p:nvPr/>
          </p:nvSpPr>
          <p:spPr>
            <a:xfrm>
              <a:off x="1143065" y="4202365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B</a:t>
              </a:r>
            </a:p>
          </p:txBody>
        </p:sp>
        <p:sp>
          <p:nvSpPr>
            <p:cNvPr id="479" name="Shape 479"/>
            <p:cNvSpPr/>
            <p:nvPr/>
          </p:nvSpPr>
          <p:spPr>
            <a:xfrm>
              <a:off x="2534873" y="4203909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E</a:t>
              </a:r>
            </a:p>
          </p:txBody>
        </p:sp>
        <p:sp>
          <p:nvSpPr>
            <p:cNvPr id="480" name="Shape 480"/>
            <p:cNvSpPr/>
            <p:nvPr/>
          </p:nvSpPr>
          <p:spPr>
            <a:xfrm>
              <a:off x="3380861" y="4203909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F</a:t>
              </a:r>
            </a:p>
          </p:txBody>
        </p:sp>
        <p:sp>
          <p:nvSpPr>
            <p:cNvPr id="481" name="Shape 481"/>
            <p:cNvSpPr/>
            <p:nvPr/>
          </p:nvSpPr>
          <p:spPr>
            <a:xfrm>
              <a:off x="3380861" y="3104571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H</a:t>
              </a:r>
            </a:p>
          </p:txBody>
        </p:sp>
        <p:sp>
          <p:nvSpPr>
            <p:cNvPr id="482" name="Shape 482"/>
            <p:cNvSpPr/>
            <p:nvPr/>
          </p:nvSpPr>
          <p:spPr>
            <a:xfrm>
              <a:off x="2534873" y="3104571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G</a:t>
              </a:r>
            </a:p>
          </p:txBody>
        </p:sp>
        <p:sp>
          <p:nvSpPr>
            <p:cNvPr id="483" name="Shape 483"/>
            <p:cNvSpPr/>
            <p:nvPr/>
          </p:nvSpPr>
          <p:spPr>
            <a:xfrm>
              <a:off x="-1" y="-256400"/>
              <a:ext cx="1988768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r>
                <a:t>Peer</a:t>
              </a:r>
              <a:r>
                <a:rPr baseline="-5999"/>
                <a:t>1</a:t>
              </a:r>
            </a:p>
          </p:txBody>
        </p:sp>
        <p:sp>
          <p:nvSpPr>
            <p:cNvPr id="484" name="Shape 484"/>
            <p:cNvSpPr/>
            <p:nvPr/>
          </p:nvSpPr>
          <p:spPr>
            <a:xfrm>
              <a:off x="3027671" y="1815407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sp>
          <p:nvSpPr>
            <p:cNvPr id="485" name="Shape 485"/>
            <p:cNvSpPr/>
            <p:nvPr/>
          </p:nvSpPr>
          <p:spPr>
            <a:xfrm>
              <a:off x="284377" y="3103938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C</a:t>
              </a:r>
            </a:p>
          </p:txBody>
        </p:sp>
        <p:sp>
          <p:nvSpPr>
            <p:cNvPr id="486" name="Shape 486"/>
            <p:cNvSpPr/>
            <p:nvPr/>
          </p:nvSpPr>
          <p:spPr>
            <a:xfrm>
              <a:off x="1145788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D</a:t>
              </a:r>
            </a:p>
          </p:txBody>
        </p:sp>
        <p:sp>
          <p:nvSpPr>
            <p:cNvPr id="487" name="Shape 487"/>
            <p:cNvSpPr/>
            <p:nvPr/>
          </p:nvSpPr>
          <p:spPr>
            <a:xfrm>
              <a:off x="284377" y="4202365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  <p:sp>
          <p:nvSpPr>
            <p:cNvPr id="488" name="Shape 488"/>
            <p:cNvSpPr/>
            <p:nvPr/>
          </p:nvSpPr>
          <p:spPr>
            <a:xfrm>
              <a:off x="1145788" y="4202365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B</a:t>
              </a:r>
            </a:p>
          </p:txBody>
        </p:sp>
        <p:sp>
          <p:nvSpPr>
            <p:cNvPr id="489" name="Shape 489"/>
            <p:cNvSpPr/>
            <p:nvPr/>
          </p:nvSpPr>
          <p:spPr>
            <a:xfrm>
              <a:off x="2521253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G</a:t>
              </a:r>
            </a:p>
          </p:txBody>
        </p:sp>
        <p:sp>
          <p:nvSpPr>
            <p:cNvPr id="490" name="Shape 490"/>
            <p:cNvSpPr/>
            <p:nvPr/>
          </p:nvSpPr>
          <p:spPr>
            <a:xfrm>
              <a:off x="3393561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H</a:t>
              </a:r>
            </a:p>
          </p:txBody>
        </p:sp>
        <p:sp>
          <p:nvSpPr>
            <p:cNvPr id="491" name="Shape 491"/>
            <p:cNvSpPr/>
            <p:nvPr/>
          </p:nvSpPr>
          <p:spPr>
            <a:xfrm>
              <a:off x="2539972" y="4216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E</a:t>
              </a:r>
            </a:p>
          </p:txBody>
        </p:sp>
        <p:sp>
          <p:nvSpPr>
            <p:cNvPr id="492" name="Shape 492"/>
            <p:cNvSpPr/>
            <p:nvPr/>
          </p:nvSpPr>
          <p:spPr>
            <a:xfrm>
              <a:off x="3393561" y="4212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F</a:t>
              </a:r>
            </a:p>
          </p:txBody>
        </p:sp>
      </p:grpSp>
      <p:sp>
        <p:nvSpPr>
          <p:cNvPr id="494" name="Shape 49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5" name="Shape 495"/>
          <p:cNvSpPr/>
          <p:nvPr/>
        </p:nvSpPr>
        <p:spPr>
          <a:xfrm>
            <a:off x="8457545" y="3080085"/>
            <a:ext cx="64700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/>
            </a:lvl1pPr>
          </a:lstStyle>
          <a:p>
            <a:pPr/>
            <a:r>
              <a:t>GP</a:t>
            </a:r>
          </a:p>
        </p:txBody>
      </p:sp>
      <p:sp>
        <p:nvSpPr>
          <p:cNvPr id="496" name="Shape 496"/>
          <p:cNvSpPr/>
          <p:nvPr/>
        </p:nvSpPr>
        <p:spPr>
          <a:xfrm>
            <a:off x="8420999" y="3553349"/>
            <a:ext cx="307191" cy="1384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115" y="19961"/>
                  <a:pt x="12297" y="17958"/>
                  <a:pt x="15079" y="15768"/>
                </a:cubicBezTo>
                <a:cubicBezTo>
                  <a:pt x="18221" y="13293"/>
                  <a:pt x="18177" y="10712"/>
                  <a:pt x="18602" y="8172"/>
                </a:cubicBezTo>
                <a:cubicBezTo>
                  <a:pt x="19057" y="5451"/>
                  <a:pt x="20053" y="2725"/>
                  <a:pt x="21600" y="0"/>
                </a:cubicBezTo>
              </a:path>
            </a:pathLst>
          </a:custGeom>
          <a:ln w="101600">
            <a:solidFill>
              <a:schemeClr val="accent6">
                <a:satOff val="24555"/>
                <a:lumOff val="22232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97" name="Shape 497"/>
          <p:cNvSpPr/>
          <p:nvPr/>
        </p:nvSpPr>
        <p:spPr>
          <a:xfrm>
            <a:off x="9668586" y="3782796"/>
            <a:ext cx="1901286" cy="1114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6" h="21600" fill="norm" stroke="1" extrusionOk="0">
                <a:moveTo>
                  <a:pt x="21556" y="21600"/>
                </a:moveTo>
                <a:cubicBezTo>
                  <a:pt x="18013" y="19435"/>
                  <a:pt x="14444" y="17581"/>
                  <a:pt x="10857" y="16026"/>
                </a:cubicBezTo>
                <a:cubicBezTo>
                  <a:pt x="7531" y="14584"/>
                  <a:pt x="3966" y="13212"/>
                  <a:pt x="1736" y="8593"/>
                </a:cubicBezTo>
                <a:cubicBezTo>
                  <a:pt x="572" y="6180"/>
                  <a:pt x="-44" y="3128"/>
                  <a:pt x="2" y="0"/>
                </a:cubicBezTo>
              </a:path>
            </a:pathLst>
          </a:custGeom>
          <a:ln w="101600">
            <a:solidFill>
              <a:schemeClr val="accent6">
                <a:satOff val="24555"/>
                <a:lumOff val="22232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pic>
        <p:nvPicPr>
          <p:cNvPr id="49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99383" y="3330862"/>
            <a:ext cx="368301" cy="368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53" name="Group 553"/>
          <p:cNvGrpSpPr/>
          <p:nvPr/>
        </p:nvGrpSpPr>
        <p:grpSpPr>
          <a:xfrm>
            <a:off x="8177213" y="1677296"/>
            <a:ext cx="4345670" cy="6969969"/>
            <a:chOff x="-7362" y="-256399"/>
            <a:chExt cx="4345669" cy="6969968"/>
          </a:xfrm>
        </p:grpSpPr>
        <p:sp>
          <p:nvSpPr>
            <p:cNvPr id="503" name="Shape 503"/>
            <p:cNvSpPr/>
            <p:nvPr/>
          </p:nvSpPr>
          <p:spPr>
            <a:xfrm>
              <a:off x="374561" y="5799169"/>
              <a:ext cx="1251770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Global</a:t>
              </a:r>
            </a:p>
            <a:p>
              <a:pPr algn="ctr"/>
              <a:r>
                <a:t>Prefixes</a:t>
              </a:r>
            </a:p>
          </p:txBody>
        </p:sp>
        <p:sp>
          <p:nvSpPr>
            <p:cNvPr id="504" name="Shape 504"/>
            <p:cNvSpPr/>
            <p:nvPr/>
          </p:nvSpPr>
          <p:spPr>
            <a:xfrm>
              <a:off x="2636689" y="5799169"/>
              <a:ext cx="1251770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Local</a:t>
              </a:r>
            </a:p>
            <a:p>
              <a:pPr algn="ctr"/>
              <a:r>
                <a:t>Prefixes</a:t>
              </a:r>
            </a:p>
          </p:txBody>
        </p:sp>
        <p:sp>
          <p:nvSpPr>
            <p:cNvPr id="505" name="Shape 505"/>
            <p:cNvSpPr/>
            <p:nvPr/>
          </p:nvSpPr>
          <p:spPr>
            <a:xfrm>
              <a:off x="-7363" y="1534895"/>
              <a:ext cx="4308470" cy="4095387"/>
            </a:xfrm>
            <a:prstGeom prst="rect">
              <a:avLst/>
            </a:prstGeom>
            <a:solidFill>
              <a:srgbClr val="FFFBE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506" name="Shape 506"/>
            <p:cNvSpPr/>
            <p:nvPr/>
          </p:nvSpPr>
          <p:spPr>
            <a:xfrm>
              <a:off x="244656" y="5066337"/>
              <a:ext cx="6773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GP</a:t>
              </a:r>
              <a:r>
                <a:rPr baseline="-5999"/>
                <a:t>1</a:t>
              </a:r>
            </a:p>
          </p:txBody>
        </p:sp>
        <p:sp>
          <p:nvSpPr>
            <p:cNvPr id="507" name="Shape 507"/>
            <p:cNvSpPr/>
            <p:nvPr/>
          </p:nvSpPr>
          <p:spPr>
            <a:xfrm>
              <a:off x="1090643" y="5066337"/>
              <a:ext cx="6773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GP</a:t>
              </a:r>
              <a:r>
                <a:rPr baseline="-5999"/>
                <a:t>2</a:t>
              </a:r>
            </a:p>
          </p:txBody>
        </p:sp>
        <p:sp>
          <p:nvSpPr>
            <p:cNvPr id="508" name="Shape 508"/>
            <p:cNvSpPr/>
            <p:nvPr/>
          </p:nvSpPr>
          <p:spPr>
            <a:xfrm>
              <a:off x="2527272" y="5066337"/>
              <a:ext cx="5884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LP</a:t>
              </a:r>
              <a:r>
                <a:rPr baseline="-5999"/>
                <a:t>1</a:t>
              </a:r>
            </a:p>
          </p:txBody>
        </p:sp>
        <p:sp>
          <p:nvSpPr>
            <p:cNvPr id="509" name="Shape 509"/>
            <p:cNvSpPr/>
            <p:nvPr/>
          </p:nvSpPr>
          <p:spPr>
            <a:xfrm>
              <a:off x="3373259" y="5066337"/>
              <a:ext cx="5884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LP</a:t>
              </a:r>
              <a:r>
                <a:rPr baseline="-5999"/>
                <a:t>2</a:t>
              </a:r>
            </a:p>
          </p:txBody>
        </p:sp>
        <p:sp>
          <p:nvSpPr>
            <p:cNvPr id="510" name="Shape 510"/>
            <p:cNvSpPr/>
            <p:nvPr/>
          </p:nvSpPr>
          <p:spPr>
            <a:xfrm flipV="1">
              <a:off x="2887432" y="3701663"/>
              <a:ext cx="837409" cy="5216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11" name="Shape 511"/>
            <p:cNvSpPr/>
            <p:nvPr/>
          </p:nvSpPr>
          <p:spPr>
            <a:xfrm flipH="1" flipV="1">
              <a:off x="2846774" y="3727544"/>
              <a:ext cx="811794" cy="5071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12" name="Shape 512"/>
            <p:cNvSpPr/>
            <p:nvPr/>
          </p:nvSpPr>
          <p:spPr>
            <a:xfrm flipV="1">
              <a:off x="2881480" y="3720843"/>
              <a:ext cx="1" cy="523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13" name="Shape 513"/>
            <p:cNvSpPr/>
            <p:nvPr/>
          </p:nvSpPr>
          <p:spPr>
            <a:xfrm flipH="1" flipV="1">
              <a:off x="3665595" y="3709423"/>
              <a:ext cx="3473" cy="5351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14" name="Shape 514"/>
            <p:cNvSpPr/>
            <p:nvPr/>
          </p:nvSpPr>
          <p:spPr>
            <a:xfrm flipV="1">
              <a:off x="635731" y="2429507"/>
              <a:ext cx="365476" cy="7186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15" name="Shape 515"/>
            <p:cNvSpPr/>
            <p:nvPr/>
          </p:nvSpPr>
          <p:spPr>
            <a:xfrm flipH="1" flipV="1">
              <a:off x="982817" y="2385322"/>
              <a:ext cx="482678" cy="778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pic>
          <p:nvPicPr>
            <p:cNvPr id="516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12053004">
              <a:off x="868336" y="2729215"/>
              <a:ext cx="2016749" cy="76201"/>
            </a:xfrm>
            <a:prstGeom prst="rect">
              <a:avLst/>
            </a:prstGeom>
            <a:effectLst/>
          </p:spPr>
        </p:pic>
        <p:pic>
          <p:nvPicPr>
            <p:cNvPr id="518" name="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1657504">
              <a:off x="900569" y="2746265"/>
              <a:ext cx="2925534" cy="76201"/>
            </a:xfrm>
            <a:prstGeom prst="rect">
              <a:avLst/>
            </a:prstGeom>
            <a:effectLst/>
          </p:spPr>
        </p:pic>
        <p:sp>
          <p:nvSpPr>
            <p:cNvPr id="520" name="Shape 520"/>
            <p:cNvSpPr/>
            <p:nvPr/>
          </p:nvSpPr>
          <p:spPr>
            <a:xfrm>
              <a:off x="3326035" y="2385259"/>
              <a:ext cx="348835" cy="751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21" name="Shape 521"/>
            <p:cNvSpPr/>
            <p:nvPr/>
          </p:nvSpPr>
          <p:spPr>
            <a:xfrm flipH="1">
              <a:off x="2763648" y="2365506"/>
              <a:ext cx="614538" cy="7628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22" name="Shape 522"/>
            <p:cNvSpPr/>
            <p:nvPr/>
          </p:nvSpPr>
          <p:spPr>
            <a:xfrm flipH="1">
              <a:off x="1411674" y="2379141"/>
              <a:ext cx="2066503" cy="7472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23" name="Shape 523"/>
            <p:cNvSpPr/>
            <p:nvPr/>
          </p:nvSpPr>
          <p:spPr>
            <a:xfrm flipH="1">
              <a:off x="558339" y="2397190"/>
              <a:ext cx="2884362" cy="745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24" name="Shape 524"/>
            <p:cNvSpPr/>
            <p:nvPr/>
          </p:nvSpPr>
          <p:spPr>
            <a:xfrm flipV="1">
              <a:off x="3330524" y="805821"/>
              <a:ext cx="1" cy="9968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25" name="Shape 525"/>
            <p:cNvSpPr/>
            <p:nvPr/>
          </p:nvSpPr>
          <p:spPr>
            <a:xfrm flipV="1">
              <a:off x="1012588" y="768077"/>
              <a:ext cx="1" cy="11014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26" name="Shape 526"/>
            <p:cNvSpPr/>
            <p:nvPr/>
          </p:nvSpPr>
          <p:spPr>
            <a:xfrm flipV="1">
              <a:off x="684914" y="3709835"/>
              <a:ext cx="799713" cy="528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27" name="Shape 527"/>
            <p:cNvSpPr/>
            <p:nvPr/>
          </p:nvSpPr>
          <p:spPr>
            <a:xfrm flipH="1" flipV="1">
              <a:off x="650011" y="3724881"/>
              <a:ext cx="799534" cy="5038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28" name="Shape 528"/>
            <p:cNvSpPr/>
            <p:nvPr/>
          </p:nvSpPr>
          <p:spPr>
            <a:xfrm flipV="1">
              <a:off x="672457" y="3712278"/>
              <a:ext cx="1" cy="5263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29" name="Shape 529"/>
            <p:cNvSpPr/>
            <p:nvPr/>
          </p:nvSpPr>
          <p:spPr>
            <a:xfrm flipV="1">
              <a:off x="1460044" y="3700237"/>
              <a:ext cx="1" cy="5383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30" name="Shape 530"/>
            <p:cNvSpPr/>
            <p:nvPr/>
          </p:nvSpPr>
          <p:spPr>
            <a:xfrm flipV="1">
              <a:off x="1291987" y="717105"/>
              <a:ext cx="2041947" cy="12329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31" name="Shape 531"/>
            <p:cNvSpPr/>
            <p:nvPr/>
          </p:nvSpPr>
          <p:spPr>
            <a:xfrm flipH="1" flipV="1">
              <a:off x="1188254" y="916298"/>
              <a:ext cx="1856335" cy="10083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32" name="Shape 532"/>
            <p:cNvSpPr/>
            <p:nvPr/>
          </p:nvSpPr>
          <p:spPr>
            <a:xfrm>
              <a:off x="2349540" y="-256400"/>
              <a:ext cx="1988767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r>
                <a:t>Peer</a:t>
              </a:r>
              <a:r>
                <a:rPr baseline="-5999"/>
                <a:t>2</a:t>
              </a:r>
            </a:p>
          </p:txBody>
        </p:sp>
        <p:sp>
          <p:nvSpPr>
            <p:cNvPr id="533" name="Shape 533"/>
            <p:cNvSpPr/>
            <p:nvPr/>
          </p:nvSpPr>
          <p:spPr>
            <a:xfrm>
              <a:off x="3014971" y="1803426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sp>
          <p:nvSpPr>
            <p:cNvPr id="534" name="Shape 534"/>
            <p:cNvSpPr/>
            <p:nvPr/>
          </p:nvSpPr>
          <p:spPr>
            <a:xfrm>
              <a:off x="696339" y="1804970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  <p:sp>
          <p:nvSpPr>
            <p:cNvPr id="535" name="Shape 535"/>
            <p:cNvSpPr/>
            <p:nvPr/>
          </p:nvSpPr>
          <p:spPr>
            <a:xfrm>
              <a:off x="1143065" y="3103028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D</a:t>
              </a:r>
            </a:p>
          </p:txBody>
        </p:sp>
        <p:sp>
          <p:nvSpPr>
            <p:cNvPr id="536" name="Shape 536"/>
            <p:cNvSpPr/>
            <p:nvPr/>
          </p:nvSpPr>
          <p:spPr>
            <a:xfrm>
              <a:off x="297077" y="3103028"/>
              <a:ext cx="632499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C</a:t>
              </a:r>
            </a:p>
          </p:txBody>
        </p:sp>
        <p:sp>
          <p:nvSpPr>
            <p:cNvPr id="537" name="Shape 537"/>
            <p:cNvSpPr/>
            <p:nvPr/>
          </p:nvSpPr>
          <p:spPr>
            <a:xfrm>
              <a:off x="297077" y="4202365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  <p:sp>
          <p:nvSpPr>
            <p:cNvPr id="538" name="Shape 538"/>
            <p:cNvSpPr/>
            <p:nvPr/>
          </p:nvSpPr>
          <p:spPr>
            <a:xfrm>
              <a:off x="1143065" y="4202365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B</a:t>
              </a:r>
            </a:p>
          </p:txBody>
        </p:sp>
        <p:sp>
          <p:nvSpPr>
            <p:cNvPr id="539" name="Shape 539"/>
            <p:cNvSpPr/>
            <p:nvPr/>
          </p:nvSpPr>
          <p:spPr>
            <a:xfrm>
              <a:off x="2534873" y="4203909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E</a:t>
              </a:r>
            </a:p>
          </p:txBody>
        </p:sp>
        <p:sp>
          <p:nvSpPr>
            <p:cNvPr id="540" name="Shape 540"/>
            <p:cNvSpPr/>
            <p:nvPr/>
          </p:nvSpPr>
          <p:spPr>
            <a:xfrm>
              <a:off x="3380861" y="4203909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F</a:t>
              </a:r>
            </a:p>
          </p:txBody>
        </p:sp>
        <p:sp>
          <p:nvSpPr>
            <p:cNvPr id="541" name="Shape 541"/>
            <p:cNvSpPr/>
            <p:nvPr/>
          </p:nvSpPr>
          <p:spPr>
            <a:xfrm>
              <a:off x="3380861" y="3104571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H</a:t>
              </a:r>
            </a:p>
          </p:txBody>
        </p:sp>
        <p:sp>
          <p:nvSpPr>
            <p:cNvPr id="542" name="Shape 542"/>
            <p:cNvSpPr/>
            <p:nvPr/>
          </p:nvSpPr>
          <p:spPr>
            <a:xfrm>
              <a:off x="2534873" y="3104571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G</a:t>
              </a:r>
            </a:p>
          </p:txBody>
        </p:sp>
        <p:sp>
          <p:nvSpPr>
            <p:cNvPr id="543" name="Shape 543"/>
            <p:cNvSpPr/>
            <p:nvPr/>
          </p:nvSpPr>
          <p:spPr>
            <a:xfrm>
              <a:off x="-1" y="-256400"/>
              <a:ext cx="1988768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r>
                <a:t>Peer</a:t>
              </a:r>
              <a:r>
                <a:rPr baseline="-5999"/>
                <a:t>1</a:t>
              </a:r>
            </a:p>
          </p:txBody>
        </p:sp>
        <p:sp>
          <p:nvSpPr>
            <p:cNvPr id="544" name="Shape 544"/>
            <p:cNvSpPr/>
            <p:nvPr/>
          </p:nvSpPr>
          <p:spPr>
            <a:xfrm>
              <a:off x="3027671" y="1815407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sp>
          <p:nvSpPr>
            <p:cNvPr id="545" name="Shape 545"/>
            <p:cNvSpPr/>
            <p:nvPr/>
          </p:nvSpPr>
          <p:spPr>
            <a:xfrm>
              <a:off x="284377" y="3103938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C</a:t>
              </a:r>
            </a:p>
          </p:txBody>
        </p:sp>
        <p:sp>
          <p:nvSpPr>
            <p:cNvPr id="546" name="Shape 546"/>
            <p:cNvSpPr/>
            <p:nvPr/>
          </p:nvSpPr>
          <p:spPr>
            <a:xfrm>
              <a:off x="1145788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D</a:t>
              </a:r>
            </a:p>
          </p:txBody>
        </p:sp>
        <p:sp>
          <p:nvSpPr>
            <p:cNvPr id="547" name="Shape 547"/>
            <p:cNvSpPr/>
            <p:nvPr/>
          </p:nvSpPr>
          <p:spPr>
            <a:xfrm>
              <a:off x="284377" y="4202365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  <p:sp>
          <p:nvSpPr>
            <p:cNvPr id="548" name="Shape 548"/>
            <p:cNvSpPr/>
            <p:nvPr/>
          </p:nvSpPr>
          <p:spPr>
            <a:xfrm>
              <a:off x="1145788" y="4202365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B</a:t>
              </a:r>
            </a:p>
          </p:txBody>
        </p:sp>
        <p:sp>
          <p:nvSpPr>
            <p:cNvPr id="549" name="Shape 549"/>
            <p:cNvSpPr/>
            <p:nvPr/>
          </p:nvSpPr>
          <p:spPr>
            <a:xfrm>
              <a:off x="2521253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G</a:t>
              </a:r>
            </a:p>
          </p:txBody>
        </p:sp>
        <p:sp>
          <p:nvSpPr>
            <p:cNvPr id="550" name="Shape 550"/>
            <p:cNvSpPr/>
            <p:nvPr/>
          </p:nvSpPr>
          <p:spPr>
            <a:xfrm>
              <a:off x="3393561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H</a:t>
              </a:r>
            </a:p>
          </p:txBody>
        </p:sp>
        <p:sp>
          <p:nvSpPr>
            <p:cNvPr id="551" name="Shape 551"/>
            <p:cNvSpPr/>
            <p:nvPr/>
          </p:nvSpPr>
          <p:spPr>
            <a:xfrm>
              <a:off x="2539972" y="4216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E</a:t>
              </a:r>
            </a:p>
          </p:txBody>
        </p:sp>
        <p:sp>
          <p:nvSpPr>
            <p:cNvPr id="552" name="Shape 552"/>
            <p:cNvSpPr/>
            <p:nvPr/>
          </p:nvSpPr>
          <p:spPr>
            <a:xfrm>
              <a:off x="3393561" y="4212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F</a:t>
              </a:r>
            </a:p>
          </p:txBody>
        </p:sp>
      </p:grpSp>
      <p:sp>
        <p:nvSpPr>
          <p:cNvPr id="554" name="Shape 554"/>
          <p:cNvSpPr/>
          <p:nvPr/>
        </p:nvSpPr>
        <p:spPr>
          <a:xfrm>
            <a:off x="8584549" y="3420608"/>
            <a:ext cx="3788635" cy="3394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3" h="20863" fill="norm" stroke="1" extrusionOk="0">
                <a:moveTo>
                  <a:pt x="21353" y="20863"/>
                </a:moveTo>
                <a:cubicBezTo>
                  <a:pt x="21222" y="16487"/>
                  <a:pt x="21209" y="12103"/>
                  <a:pt x="21293" y="7726"/>
                </a:cubicBezTo>
                <a:cubicBezTo>
                  <a:pt x="21376" y="3377"/>
                  <a:pt x="19616" y="-737"/>
                  <a:pt x="16622" y="112"/>
                </a:cubicBezTo>
                <a:cubicBezTo>
                  <a:pt x="14876" y="607"/>
                  <a:pt x="14338" y="2789"/>
                  <a:pt x="13277" y="4343"/>
                </a:cubicBezTo>
                <a:cubicBezTo>
                  <a:pt x="11375" y="7129"/>
                  <a:pt x="7999" y="7476"/>
                  <a:pt x="5168" y="8138"/>
                </a:cubicBezTo>
                <a:cubicBezTo>
                  <a:pt x="3160" y="8609"/>
                  <a:pt x="893" y="8741"/>
                  <a:pt x="162" y="6851"/>
                </a:cubicBezTo>
                <a:cubicBezTo>
                  <a:pt x="-224" y="5852"/>
                  <a:pt x="165" y="4768"/>
                  <a:pt x="446" y="3730"/>
                </a:cubicBezTo>
                <a:cubicBezTo>
                  <a:pt x="670" y="2903"/>
                  <a:pt x="818" y="2053"/>
                  <a:pt x="887" y="1194"/>
                </a:cubicBezTo>
              </a:path>
            </a:pathLst>
          </a:custGeom>
          <a:ln w="101600">
            <a:solidFill>
              <a:schemeClr val="accent6">
                <a:satOff val="24555"/>
                <a:lumOff val="22232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55" name="Shape 555"/>
          <p:cNvSpPr/>
          <p:nvPr/>
        </p:nvSpPr>
        <p:spPr>
          <a:xfrm>
            <a:off x="8457545" y="3080085"/>
            <a:ext cx="64700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/>
            </a:lvl1pPr>
          </a:lstStyle>
          <a:p>
            <a:pPr/>
            <a:r>
              <a:t>GP</a:t>
            </a:r>
          </a:p>
        </p:txBody>
      </p:sp>
      <p:sp>
        <p:nvSpPr>
          <p:cNvPr id="556" name="Shape 556"/>
          <p:cNvSpPr/>
          <p:nvPr/>
        </p:nvSpPr>
        <p:spPr>
          <a:xfrm>
            <a:off x="256017" y="5848925"/>
            <a:ext cx="7633490" cy="368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Configuration Attempt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  <a:defRPr sz="3000"/>
            </a:pPr>
            <a:r>
              <a:t>Don’t export from G, H to external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  <a:defRPr sz="3000"/>
            </a:pPr>
            <a:r>
              <a:t>Aggregate externally as GP</a:t>
            </a:r>
          </a:p>
        </p:txBody>
      </p:sp>
      <p:sp>
        <p:nvSpPr>
          <p:cNvPr id="557" name="Shape 5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A DC network with traditional configs</a:t>
            </a:r>
          </a:p>
        </p:txBody>
      </p:sp>
      <p:sp>
        <p:nvSpPr>
          <p:cNvPr id="558" name="Shape 558"/>
          <p:cNvSpPr/>
          <p:nvPr/>
        </p:nvSpPr>
        <p:spPr>
          <a:xfrm>
            <a:off x="361048" y="1844985"/>
            <a:ext cx="7188022" cy="3925026"/>
          </a:xfrm>
          <a:prstGeom prst="roundRect">
            <a:avLst>
              <a:gd name="adj" fmla="val 18968"/>
            </a:avLst>
          </a:prstGeom>
          <a:solidFill>
            <a:srgbClr val="FEF5F6"/>
          </a:solidFill>
          <a:ln w="76200">
            <a:solidFill>
              <a:srgbClr val="4B3C0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559" name="Shape 559"/>
          <p:cNvSpPr/>
          <p:nvPr>
            <p:ph type="body" sz="quarter" idx="1"/>
          </p:nvPr>
        </p:nvSpPr>
        <p:spPr>
          <a:xfrm>
            <a:off x="695796" y="2009766"/>
            <a:ext cx="6569325" cy="3686977"/>
          </a:xfrm>
          <a:prstGeom prst="rect">
            <a:avLst/>
          </a:prstGeom>
        </p:spPr>
        <p:txBody>
          <a:bodyPr/>
          <a:lstStyle/>
          <a:p>
            <a:pPr/>
            <a:r>
              <a:t>Goals</a:t>
            </a:r>
          </a:p>
          <a:p>
            <a:pPr lvl="1" marL="599722"/>
            <a:r>
              <a:t>Local prefixes reachable only internally</a:t>
            </a:r>
          </a:p>
          <a:p>
            <a:pPr lvl="1" marL="599722"/>
            <a:r>
              <a:t>Global prefixes reachable externally</a:t>
            </a:r>
          </a:p>
          <a:p>
            <a:pPr lvl="1" marL="599722"/>
            <a:r>
              <a:t>Aggregate global prefixes as GP</a:t>
            </a:r>
          </a:p>
          <a:p>
            <a:pPr lvl="1" marL="599722">
              <a:defRPr>
                <a:solidFill>
                  <a:srgbClr val="DCDEE0"/>
                </a:solidFill>
              </a:defRPr>
            </a:pPr>
            <a:r>
              <a:t>Prefer leaving through Peer</a:t>
            </a:r>
            <a:r>
              <a:rPr baseline="-5999"/>
              <a:t>1</a:t>
            </a:r>
            <a:r>
              <a:t> over Peer</a:t>
            </a:r>
            <a:r>
              <a:rPr baseline="-5999"/>
              <a:t>2</a:t>
            </a:r>
          </a:p>
          <a:p>
            <a:pPr lvl="1" marL="599722">
              <a:defRPr>
                <a:solidFill>
                  <a:srgbClr val="DCDEE0"/>
                </a:solidFill>
              </a:defRPr>
            </a:pPr>
            <a:r>
              <a:t>Prevent transit traffic between peers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4" name="Shape 564"/>
          <p:cNvSpPr/>
          <p:nvPr/>
        </p:nvSpPr>
        <p:spPr>
          <a:xfrm>
            <a:off x="256017" y="5848925"/>
            <a:ext cx="7633490" cy="368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Configuration Attempt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  <a:defRPr sz="3000"/>
            </a:pPr>
            <a:r>
              <a:t>Don’t export from G, H to external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  <a:defRPr sz="3000"/>
            </a:pPr>
            <a:r>
              <a:t>Aggregate externally as GP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  <a:defRPr b="1" sz="3000"/>
            </a:pPr>
            <a:r>
              <a:t>X,Y block routes through each other</a:t>
            </a:r>
          </a:p>
        </p:txBody>
      </p:sp>
      <p:sp>
        <p:nvSpPr>
          <p:cNvPr id="565" name="Shape 5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A DC network with traditional configs</a:t>
            </a:r>
          </a:p>
        </p:txBody>
      </p:sp>
      <p:sp>
        <p:nvSpPr>
          <p:cNvPr id="566" name="Shape 566"/>
          <p:cNvSpPr/>
          <p:nvPr/>
        </p:nvSpPr>
        <p:spPr>
          <a:xfrm>
            <a:off x="361048" y="1844985"/>
            <a:ext cx="7188022" cy="3925026"/>
          </a:xfrm>
          <a:prstGeom prst="roundRect">
            <a:avLst>
              <a:gd name="adj" fmla="val 18968"/>
            </a:avLst>
          </a:prstGeom>
          <a:solidFill>
            <a:srgbClr val="FEF5F6"/>
          </a:solidFill>
          <a:ln w="76200">
            <a:solidFill>
              <a:srgbClr val="4B3C0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567" name="Shape 567"/>
          <p:cNvSpPr/>
          <p:nvPr>
            <p:ph type="body" sz="quarter" idx="1"/>
          </p:nvPr>
        </p:nvSpPr>
        <p:spPr>
          <a:xfrm>
            <a:off x="695796" y="2009766"/>
            <a:ext cx="6569325" cy="3686977"/>
          </a:xfrm>
          <a:prstGeom prst="rect">
            <a:avLst/>
          </a:prstGeom>
        </p:spPr>
        <p:txBody>
          <a:bodyPr/>
          <a:lstStyle/>
          <a:p>
            <a:pPr/>
            <a:r>
              <a:t>Goals</a:t>
            </a:r>
          </a:p>
          <a:p>
            <a:pPr lvl="1" marL="599722"/>
            <a:r>
              <a:t>Local prefixes reachable only internally</a:t>
            </a:r>
          </a:p>
          <a:p>
            <a:pPr lvl="1" marL="599722"/>
            <a:r>
              <a:t>Global prefixes reachable externally</a:t>
            </a:r>
          </a:p>
          <a:p>
            <a:pPr lvl="1" marL="599722"/>
            <a:r>
              <a:t>Aggregate global prefixes as GP</a:t>
            </a:r>
          </a:p>
          <a:p>
            <a:pPr lvl="1" marL="599722">
              <a:defRPr>
                <a:solidFill>
                  <a:srgbClr val="DCDEE0"/>
                </a:solidFill>
              </a:defRPr>
            </a:pPr>
            <a:r>
              <a:t>Prefer leaving through Peer</a:t>
            </a:r>
            <a:r>
              <a:rPr baseline="-5999"/>
              <a:t>1</a:t>
            </a:r>
            <a:r>
              <a:t> over Peer</a:t>
            </a:r>
            <a:r>
              <a:rPr baseline="-5999"/>
              <a:t>2</a:t>
            </a:r>
          </a:p>
          <a:p>
            <a:pPr lvl="1" marL="599722">
              <a:defRPr>
                <a:solidFill>
                  <a:srgbClr val="DCDEE0"/>
                </a:solidFill>
              </a:defRPr>
            </a:pPr>
            <a:r>
              <a:t>Prevent transit traffic between peers</a:t>
            </a:r>
          </a:p>
        </p:txBody>
      </p:sp>
      <p:grpSp>
        <p:nvGrpSpPr>
          <p:cNvPr id="618" name="Group 618"/>
          <p:cNvGrpSpPr/>
          <p:nvPr/>
        </p:nvGrpSpPr>
        <p:grpSpPr>
          <a:xfrm>
            <a:off x="8177213" y="1677296"/>
            <a:ext cx="4345670" cy="6969969"/>
            <a:chOff x="-7362" y="-256399"/>
            <a:chExt cx="4345669" cy="6969968"/>
          </a:xfrm>
        </p:grpSpPr>
        <p:sp>
          <p:nvSpPr>
            <p:cNvPr id="568" name="Shape 568"/>
            <p:cNvSpPr/>
            <p:nvPr/>
          </p:nvSpPr>
          <p:spPr>
            <a:xfrm>
              <a:off x="374561" y="5799169"/>
              <a:ext cx="1251770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Global</a:t>
              </a:r>
            </a:p>
            <a:p>
              <a:pPr algn="ctr"/>
              <a:r>
                <a:t>Prefixes</a:t>
              </a:r>
            </a:p>
          </p:txBody>
        </p:sp>
        <p:sp>
          <p:nvSpPr>
            <p:cNvPr id="569" name="Shape 569"/>
            <p:cNvSpPr/>
            <p:nvPr/>
          </p:nvSpPr>
          <p:spPr>
            <a:xfrm>
              <a:off x="2636689" y="5799169"/>
              <a:ext cx="1251770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Local</a:t>
              </a:r>
            </a:p>
            <a:p>
              <a:pPr algn="ctr"/>
              <a:r>
                <a:t>Prefixes</a:t>
              </a:r>
            </a:p>
          </p:txBody>
        </p:sp>
        <p:sp>
          <p:nvSpPr>
            <p:cNvPr id="570" name="Shape 570"/>
            <p:cNvSpPr/>
            <p:nvPr/>
          </p:nvSpPr>
          <p:spPr>
            <a:xfrm>
              <a:off x="-7363" y="1534895"/>
              <a:ext cx="4308470" cy="4095387"/>
            </a:xfrm>
            <a:prstGeom prst="rect">
              <a:avLst/>
            </a:prstGeom>
            <a:solidFill>
              <a:srgbClr val="FFFBE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571" name="Shape 571"/>
            <p:cNvSpPr/>
            <p:nvPr/>
          </p:nvSpPr>
          <p:spPr>
            <a:xfrm>
              <a:off x="244656" y="5066337"/>
              <a:ext cx="6773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GP</a:t>
              </a:r>
              <a:r>
                <a:rPr baseline="-5999"/>
                <a:t>1</a:t>
              </a:r>
            </a:p>
          </p:txBody>
        </p:sp>
        <p:sp>
          <p:nvSpPr>
            <p:cNvPr id="572" name="Shape 572"/>
            <p:cNvSpPr/>
            <p:nvPr/>
          </p:nvSpPr>
          <p:spPr>
            <a:xfrm>
              <a:off x="1090643" y="5066337"/>
              <a:ext cx="6773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GP</a:t>
              </a:r>
              <a:r>
                <a:rPr baseline="-5999"/>
                <a:t>2</a:t>
              </a:r>
            </a:p>
          </p:txBody>
        </p:sp>
        <p:sp>
          <p:nvSpPr>
            <p:cNvPr id="573" name="Shape 573"/>
            <p:cNvSpPr/>
            <p:nvPr/>
          </p:nvSpPr>
          <p:spPr>
            <a:xfrm>
              <a:off x="2527272" y="5066337"/>
              <a:ext cx="5884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LP</a:t>
              </a:r>
              <a:r>
                <a:rPr baseline="-5999"/>
                <a:t>1</a:t>
              </a:r>
            </a:p>
          </p:txBody>
        </p:sp>
        <p:sp>
          <p:nvSpPr>
            <p:cNvPr id="574" name="Shape 574"/>
            <p:cNvSpPr/>
            <p:nvPr/>
          </p:nvSpPr>
          <p:spPr>
            <a:xfrm>
              <a:off x="3373259" y="5066337"/>
              <a:ext cx="5884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LP</a:t>
              </a:r>
              <a:r>
                <a:rPr baseline="-5999"/>
                <a:t>2</a:t>
              </a:r>
            </a:p>
          </p:txBody>
        </p:sp>
        <p:sp>
          <p:nvSpPr>
            <p:cNvPr id="575" name="Shape 575"/>
            <p:cNvSpPr/>
            <p:nvPr/>
          </p:nvSpPr>
          <p:spPr>
            <a:xfrm flipV="1">
              <a:off x="2887432" y="3701663"/>
              <a:ext cx="837409" cy="5216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76" name="Shape 576"/>
            <p:cNvSpPr/>
            <p:nvPr/>
          </p:nvSpPr>
          <p:spPr>
            <a:xfrm flipH="1" flipV="1">
              <a:off x="2846774" y="3727544"/>
              <a:ext cx="811794" cy="5071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77" name="Shape 577"/>
            <p:cNvSpPr/>
            <p:nvPr/>
          </p:nvSpPr>
          <p:spPr>
            <a:xfrm flipV="1">
              <a:off x="2881480" y="3720843"/>
              <a:ext cx="1" cy="523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78" name="Shape 578"/>
            <p:cNvSpPr/>
            <p:nvPr/>
          </p:nvSpPr>
          <p:spPr>
            <a:xfrm flipH="1" flipV="1">
              <a:off x="3665595" y="3709423"/>
              <a:ext cx="3473" cy="5351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79" name="Shape 579"/>
            <p:cNvSpPr/>
            <p:nvPr/>
          </p:nvSpPr>
          <p:spPr>
            <a:xfrm flipV="1">
              <a:off x="635731" y="2429507"/>
              <a:ext cx="365476" cy="7186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80" name="Shape 580"/>
            <p:cNvSpPr/>
            <p:nvPr/>
          </p:nvSpPr>
          <p:spPr>
            <a:xfrm flipH="1" flipV="1">
              <a:off x="982817" y="2385322"/>
              <a:ext cx="482678" cy="778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pic>
          <p:nvPicPr>
            <p:cNvPr id="581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2053004">
              <a:off x="868336" y="2729215"/>
              <a:ext cx="2016749" cy="76201"/>
            </a:xfrm>
            <a:prstGeom prst="rect">
              <a:avLst/>
            </a:prstGeom>
            <a:effectLst/>
          </p:spPr>
        </p:pic>
        <p:pic>
          <p:nvPicPr>
            <p:cNvPr id="583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11657504">
              <a:off x="900569" y="2746265"/>
              <a:ext cx="2925534" cy="76201"/>
            </a:xfrm>
            <a:prstGeom prst="rect">
              <a:avLst/>
            </a:prstGeom>
            <a:effectLst/>
          </p:spPr>
        </p:pic>
        <p:sp>
          <p:nvSpPr>
            <p:cNvPr id="585" name="Shape 585"/>
            <p:cNvSpPr/>
            <p:nvPr/>
          </p:nvSpPr>
          <p:spPr>
            <a:xfrm>
              <a:off x="3326035" y="2385259"/>
              <a:ext cx="348835" cy="751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86" name="Shape 586"/>
            <p:cNvSpPr/>
            <p:nvPr/>
          </p:nvSpPr>
          <p:spPr>
            <a:xfrm flipH="1">
              <a:off x="2763648" y="2365506"/>
              <a:ext cx="614538" cy="7628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87" name="Shape 587"/>
            <p:cNvSpPr/>
            <p:nvPr/>
          </p:nvSpPr>
          <p:spPr>
            <a:xfrm flipH="1">
              <a:off x="1411674" y="2379141"/>
              <a:ext cx="2066503" cy="7472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88" name="Shape 588"/>
            <p:cNvSpPr/>
            <p:nvPr/>
          </p:nvSpPr>
          <p:spPr>
            <a:xfrm flipH="1">
              <a:off x="558339" y="2397190"/>
              <a:ext cx="2884362" cy="745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89" name="Shape 589"/>
            <p:cNvSpPr/>
            <p:nvPr/>
          </p:nvSpPr>
          <p:spPr>
            <a:xfrm flipV="1">
              <a:off x="3330524" y="805821"/>
              <a:ext cx="1" cy="9968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90" name="Shape 590"/>
            <p:cNvSpPr/>
            <p:nvPr/>
          </p:nvSpPr>
          <p:spPr>
            <a:xfrm flipV="1">
              <a:off x="1012588" y="768077"/>
              <a:ext cx="1" cy="11014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91" name="Shape 591"/>
            <p:cNvSpPr/>
            <p:nvPr/>
          </p:nvSpPr>
          <p:spPr>
            <a:xfrm flipV="1">
              <a:off x="684914" y="3709835"/>
              <a:ext cx="799713" cy="528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92" name="Shape 592"/>
            <p:cNvSpPr/>
            <p:nvPr/>
          </p:nvSpPr>
          <p:spPr>
            <a:xfrm flipH="1" flipV="1">
              <a:off x="650011" y="3724881"/>
              <a:ext cx="799534" cy="5038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93" name="Shape 593"/>
            <p:cNvSpPr/>
            <p:nvPr/>
          </p:nvSpPr>
          <p:spPr>
            <a:xfrm flipV="1">
              <a:off x="672457" y="3712278"/>
              <a:ext cx="1" cy="5263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94" name="Shape 594"/>
            <p:cNvSpPr/>
            <p:nvPr/>
          </p:nvSpPr>
          <p:spPr>
            <a:xfrm flipV="1">
              <a:off x="1460044" y="3700237"/>
              <a:ext cx="1" cy="5383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95" name="Shape 595"/>
            <p:cNvSpPr/>
            <p:nvPr/>
          </p:nvSpPr>
          <p:spPr>
            <a:xfrm flipV="1">
              <a:off x="1291987" y="717105"/>
              <a:ext cx="2041947" cy="12329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96" name="Shape 596"/>
            <p:cNvSpPr/>
            <p:nvPr/>
          </p:nvSpPr>
          <p:spPr>
            <a:xfrm flipH="1" flipV="1">
              <a:off x="1188254" y="916298"/>
              <a:ext cx="1856335" cy="10083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97" name="Shape 597"/>
            <p:cNvSpPr/>
            <p:nvPr/>
          </p:nvSpPr>
          <p:spPr>
            <a:xfrm>
              <a:off x="2349540" y="-256400"/>
              <a:ext cx="1988767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r>
                <a:t>Peer</a:t>
              </a:r>
              <a:r>
                <a:rPr baseline="-5999"/>
                <a:t>2</a:t>
              </a:r>
            </a:p>
          </p:txBody>
        </p:sp>
        <p:sp>
          <p:nvSpPr>
            <p:cNvPr id="598" name="Shape 598"/>
            <p:cNvSpPr/>
            <p:nvPr/>
          </p:nvSpPr>
          <p:spPr>
            <a:xfrm>
              <a:off x="3014971" y="1803426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sp>
          <p:nvSpPr>
            <p:cNvPr id="599" name="Shape 599"/>
            <p:cNvSpPr/>
            <p:nvPr/>
          </p:nvSpPr>
          <p:spPr>
            <a:xfrm>
              <a:off x="696339" y="1804970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  <p:sp>
          <p:nvSpPr>
            <p:cNvPr id="600" name="Shape 600"/>
            <p:cNvSpPr/>
            <p:nvPr/>
          </p:nvSpPr>
          <p:spPr>
            <a:xfrm>
              <a:off x="1143065" y="3103028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D</a:t>
              </a:r>
            </a:p>
          </p:txBody>
        </p:sp>
        <p:sp>
          <p:nvSpPr>
            <p:cNvPr id="601" name="Shape 601"/>
            <p:cNvSpPr/>
            <p:nvPr/>
          </p:nvSpPr>
          <p:spPr>
            <a:xfrm>
              <a:off x="297077" y="3103028"/>
              <a:ext cx="632499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C</a:t>
              </a:r>
            </a:p>
          </p:txBody>
        </p:sp>
        <p:sp>
          <p:nvSpPr>
            <p:cNvPr id="602" name="Shape 602"/>
            <p:cNvSpPr/>
            <p:nvPr/>
          </p:nvSpPr>
          <p:spPr>
            <a:xfrm>
              <a:off x="297077" y="4202365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  <p:sp>
          <p:nvSpPr>
            <p:cNvPr id="603" name="Shape 603"/>
            <p:cNvSpPr/>
            <p:nvPr/>
          </p:nvSpPr>
          <p:spPr>
            <a:xfrm>
              <a:off x="1143065" y="4202365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B</a:t>
              </a:r>
            </a:p>
          </p:txBody>
        </p:sp>
        <p:sp>
          <p:nvSpPr>
            <p:cNvPr id="604" name="Shape 604"/>
            <p:cNvSpPr/>
            <p:nvPr/>
          </p:nvSpPr>
          <p:spPr>
            <a:xfrm>
              <a:off x="2534873" y="4203909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E</a:t>
              </a:r>
            </a:p>
          </p:txBody>
        </p:sp>
        <p:sp>
          <p:nvSpPr>
            <p:cNvPr id="605" name="Shape 605"/>
            <p:cNvSpPr/>
            <p:nvPr/>
          </p:nvSpPr>
          <p:spPr>
            <a:xfrm>
              <a:off x="3380861" y="4203909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F</a:t>
              </a:r>
            </a:p>
          </p:txBody>
        </p:sp>
        <p:sp>
          <p:nvSpPr>
            <p:cNvPr id="606" name="Shape 606"/>
            <p:cNvSpPr/>
            <p:nvPr/>
          </p:nvSpPr>
          <p:spPr>
            <a:xfrm>
              <a:off x="3380861" y="3104571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H</a:t>
              </a:r>
            </a:p>
          </p:txBody>
        </p:sp>
        <p:sp>
          <p:nvSpPr>
            <p:cNvPr id="607" name="Shape 607"/>
            <p:cNvSpPr/>
            <p:nvPr/>
          </p:nvSpPr>
          <p:spPr>
            <a:xfrm>
              <a:off x="2534873" y="3104571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G</a:t>
              </a:r>
            </a:p>
          </p:txBody>
        </p:sp>
        <p:sp>
          <p:nvSpPr>
            <p:cNvPr id="608" name="Shape 608"/>
            <p:cNvSpPr/>
            <p:nvPr/>
          </p:nvSpPr>
          <p:spPr>
            <a:xfrm>
              <a:off x="-1" y="-256400"/>
              <a:ext cx="1988768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r>
                <a:t>Peer</a:t>
              </a:r>
              <a:r>
                <a:rPr baseline="-5999"/>
                <a:t>1</a:t>
              </a:r>
            </a:p>
          </p:txBody>
        </p:sp>
        <p:sp>
          <p:nvSpPr>
            <p:cNvPr id="609" name="Shape 609"/>
            <p:cNvSpPr/>
            <p:nvPr/>
          </p:nvSpPr>
          <p:spPr>
            <a:xfrm>
              <a:off x="3027671" y="1815407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sp>
          <p:nvSpPr>
            <p:cNvPr id="610" name="Shape 610"/>
            <p:cNvSpPr/>
            <p:nvPr/>
          </p:nvSpPr>
          <p:spPr>
            <a:xfrm>
              <a:off x="284377" y="3103938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C</a:t>
              </a:r>
            </a:p>
          </p:txBody>
        </p:sp>
        <p:sp>
          <p:nvSpPr>
            <p:cNvPr id="611" name="Shape 611"/>
            <p:cNvSpPr/>
            <p:nvPr/>
          </p:nvSpPr>
          <p:spPr>
            <a:xfrm>
              <a:off x="1145788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D</a:t>
              </a:r>
            </a:p>
          </p:txBody>
        </p:sp>
        <p:sp>
          <p:nvSpPr>
            <p:cNvPr id="612" name="Shape 612"/>
            <p:cNvSpPr/>
            <p:nvPr/>
          </p:nvSpPr>
          <p:spPr>
            <a:xfrm>
              <a:off x="284377" y="4202365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  <p:sp>
          <p:nvSpPr>
            <p:cNvPr id="613" name="Shape 613"/>
            <p:cNvSpPr/>
            <p:nvPr/>
          </p:nvSpPr>
          <p:spPr>
            <a:xfrm>
              <a:off x="1145788" y="4202365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B</a:t>
              </a:r>
            </a:p>
          </p:txBody>
        </p:sp>
        <p:sp>
          <p:nvSpPr>
            <p:cNvPr id="614" name="Shape 614"/>
            <p:cNvSpPr/>
            <p:nvPr/>
          </p:nvSpPr>
          <p:spPr>
            <a:xfrm>
              <a:off x="2521253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G</a:t>
              </a:r>
            </a:p>
          </p:txBody>
        </p:sp>
        <p:sp>
          <p:nvSpPr>
            <p:cNvPr id="615" name="Shape 615"/>
            <p:cNvSpPr/>
            <p:nvPr/>
          </p:nvSpPr>
          <p:spPr>
            <a:xfrm>
              <a:off x="3393561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H</a:t>
              </a:r>
            </a:p>
          </p:txBody>
        </p:sp>
        <p:sp>
          <p:nvSpPr>
            <p:cNvPr id="616" name="Shape 616"/>
            <p:cNvSpPr/>
            <p:nvPr/>
          </p:nvSpPr>
          <p:spPr>
            <a:xfrm>
              <a:off x="2539972" y="4216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E</a:t>
              </a:r>
            </a:p>
          </p:txBody>
        </p:sp>
        <p:sp>
          <p:nvSpPr>
            <p:cNvPr id="617" name="Shape 617"/>
            <p:cNvSpPr/>
            <p:nvPr/>
          </p:nvSpPr>
          <p:spPr>
            <a:xfrm>
              <a:off x="3393561" y="4212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F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sldNum" sz="quarter" idx="2"/>
          </p:nvPr>
        </p:nvSpPr>
        <p:spPr>
          <a:xfrm>
            <a:off x="12553949" y="91948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" name="Shape 89"/>
          <p:cNvSpPr/>
          <p:nvPr>
            <p:ph type="body" sz="quarter" idx="4294967295"/>
          </p:nvPr>
        </p:nvSpPr>
        <p:spPr>
          <a:xfrm>
            <a:off x="7724075" y="7018454"/>
            <a:ext cx="4415772" cy="2485385"/>
          </a:xfrm>
          <a:prstGeom prst="rect">
            <a:avLst/>
          </a:prstGeom>
        </p:spPr>
        <p:txBody>
          <a:bodyPr/>
          <a:lstStyle/>
          <a:p>
            <a:pPr>
              <a:defRPr sz="2600">
                <a:solidFill>
                  <a:srgbClr val="53585F"/>
                </a:solidFill>
              </a:defRPr>
            </a:pPr>
            <a:r>
              <a:t>50-80% of outages from configuration changes</a:t>
            </a:r>
          </a:p>
          <a:p>
            <a:pPr>
              <a:defRPr sz="2600">
                <a:solidFill>
                  <a:srgbClr val="53585F"/>
                </a:solidFill>
              </a:defRPr>
            </a:pPr>
            <a:r>
              <a:t>-Juniper 2008</a:t>
            </a:r>
          </a:p>
        </p:txBody>
      </p:sp>
      <p:sp>
        <p:nvSpPr>
          <p:cNvPr id="90" name="Shape 90"/>
          <p:cNvSpPr/>
          <p:nvPr/>
        </p:nvSpPr>
        <p:spPr>
          <a:xfrm>
            <a:off x="1458376" y="7057149"/>
            <a:ext cx="4807511" cy="1868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 sz="2600">
                <a:solidFill>
                  <a:srgbClr val="53585F"/>
                </a:solidFill>
              </a:defRPr>
            </a:pPr>
            <a:r>
              <a:t>~60% of network downtime is caused by human error</a:t>
            </a:r>
          </a:p>
          <a:p>
            <a:pPr>
              <a:spcBef>
                <a:spcPts val="3600"/>
              </a:spcBef>
              <a:defRPr b="1" sz="2600">
                <a:solidFill>
                  <a:srgbClr val="53585F"/>
                </a:solidFill>
              </a:defRPr>
            </a:pPr>
            <a:r>
              <a:t>-Yankee group 2002</a:t>
            </a:r>
          </a:p>
        </p:txBody>
      </p:sp>
      <p:pic>
        <p:nvPicPr>
          <p:cNvPr id="91" name="Untitled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3204" y="2175254"/>
            <a:ext cx="6892241" cy="4461429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Untitled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30580" y="2445397"/>
            <a:ext cx="5802762" cy="3921142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Configuring Networks is Error-Prone</a:t>
            </a:r>
          </a:p>
        </p:txBody>
      </p:sp>
    </p:spTree>
  </p:cSld>
  <p:clrMapOvr>
    <a:masterClrMapping/>
  </p:clrMapOvr>
  <p:transition xmlns:p14="http://schemas.microsoft.com/office/powerpoint/2010/main" spd="fast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71" name="Group 671"/>
          <p:cNvGrpSpPr/>
          <p:nvPr/>
        </p:nvGrpSpPr>
        <p:grpSpPr>
          <a:xfrm>
            <a:off x="8177213" y="1677296"/>
            <a:ext cx="4345670" cy="6969969"/>
            <a:chOff x="-7362" y="-256399"/>
            <a:chExt cx="4345669" cy="6969968"/>
          </a:xfrm>
        </p:grpSpPr>
        <p:sp>
          <p:nvSpPr>
            <p:cNvPr id="621" name="Shape 621"/>
            <p:cNvSpPr/>
            <p:nvPr/>
          </p:nvSpPr>
          <p:spPr>
            <a:xfrm>
              <a:off x="374561" y="5799169"/>
              <a:ext cx="1251770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Global</a:t>
              </a:r>
            </a:p>
            <a:p>
              <a:pPr algn="ctr"/>
              <a:r>
                <a:t>Prefixes</a:t>
              </a:r>
            </a:p>
          </p:txBody>
        </p:sp>
        <p:sp>
          <p:nvSpPr>
            <p:cNvPr id="622" name="Shape 622"/>
            <p:cNvSpPr/>
            <p:nvPr/>
          </p:nvSpPr>
          <p:spPr>
            <a:xfrm>
              <a:off x="2636689" y="5799169"/>
              <a:ext cx="1251770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Local</a:t>
              </a:r>
            </a:p>
            <a:p>
              <a:pPr algn="ctr"/>
              <a:r>
                <a:t>Prefixes</a:t>
              </a:r>
            </a:p>
          </p:txBody>
        </p:sp>
        <p:sp>
          <p:nvSpPr>
            <p:cNvPr id="623" name="Shape 623"/>
            <p:cNvSpPr/>
            <p:nvPr/>
          </p:nvSpPr>
          <p:spPr>
            <a:xfrm>
              <a:off x="-7363" y="1534895"/>
              <a:ext cx="4308470" cy="4095387"/>
            </a:xfrm>
            <a:prstGeom prst="rect">
              <a:avLst/>
            </a:prstGeom>
            <a:solidFill>
              <a:srgbClr val="FFFBE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624" name="Shape 624"/>
            <p:cNvSpPr/>
            <p:nvPr/>
          </p:nvSpPr>
          <p:spPr>
            <a:xfrm>
              <a:off x="244656" y="5066337"/>
              <a:ext cx="6773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GP</a:t>
              </a:r>
              <a:r>
                <a:rPr baseline="-5999"/>
                <a:t>1</a:t>
              </a:r>
            </a:p>
          </p:txBody>
        </p:sp>
        <p:sp>
          <p:nvSpPr>
            <p:cNvPr id="625" name="Shape 625"/>
            <p:cNvSpPr/>
            <p:nvPr/>
          </p:nvSpPr>
          <p:spPr>
            <a:xfrm>
              <a:off x="1090643" y="5066337"/>
              <a:ext cx="6773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GP</a:t>
              </a:r>
              <a:r>
                <a:rPr baseline="-5999"/>
                <a:t>2</a:t>
              </a:r>
            </a:p>
          </p:txBody>
        </p:sp>
        <p:sp>
          <p:nvSpPr>
            <p:cNvPr id="626" name="Shape 626"/>
            <p:cNvSpPr/>
            <p:nvPr/>
          </p:nvSpPr>
          <p:spPr>
            <a:xfrm>
              <a:off x="2527272" y="5066337"/>
              <a:ext cx="5884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LP</a:t>
              </a:r>
              <a:r>
                <a:rPr baseline="-5999"/>
                <a:t>1</a:t>
              </a:r>
            </a:p>
          </p:txBody>
        </p:sp>
        <p:sp>
          <p:nvSpPr>
            <p:cNvPr id="627" name="Shape 627"/>
            <p:cNvSpPr/>
            <p:nvPr/>
          </p:nvSpPr>
          <p:spPr>
            <a:xfrm>
              <a:off x="3373259" y="5066337"/>
              <a:ext cx="5884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LP</a:t>
              </a:r>
              <a:r>
                <a:rPr baseline="-5999"/>
                <a:t>2</a:t>
              </a:r>
            </a:p>
          </p:txBody>
        </p:sp>
        <p:sp>
          <p:nvSpPr>
            <p:cNvPr id="628" name="Shape 628"/>
            <p:cNvSpPr/>
            <p:nvPr/>
          </p:nvSpPr>
          <p:spPr>
            <a:xfrm flipV="1">
              <a:off x="2887432" y="3701663"/>
              <a:ext cx="837409" cy="5216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629" name="Shape 629"/>
            <p:cNvSpPr/>
            <p:nvPr/>
          </p:nvSpPr>
          <p:spPr>
            <a:xfrm flipH="1" flipV="1">
              <a:off x="2846774" y="3727544"/>
              <a:ext cx="811794" cy="5071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630" name="Shape 630"/>
            <p:cNvSpPr/>
            <p:nvPr/>
          </p:nvSpPr>
          <p:spPr>
            <a:xfrm flipV="1">
              <a:off x="2881480" y="3720843"/>
              <a:ext cx="1" cy="523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631" name="Shape 631"/>
            <p:cNvSpPr/>
            <p:nvPr/>
          </p:nvSpPr>
          <p:spPr>
            <a:xfrm flipH="1" flipV="1">
              <a:off x="3665595" y="3709423"/>
              <a:ext cx="3473" cy="5351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pic>
          <p:nvPicPr>
            <p:cNvPr id="632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7817270">
              <a:off x="377227" y="2750754"/>
              <a:ext cx="882484" cy="76201"/>
            </a:xfrm>
            <a:prstGeom prst="rect">
              <a:avLst/>
            </a:prstGeom>
            <a:effectLst/>
          </p:spPr>
        </p:pic>
        <p:sp>
          <p:nvSpPr>
            <p:cNvPr id="634" name="Shape 634"/>
            <p:cNvSpPr/>
            <p:nvPr/>
          </p:nvSpPr>
          <p:spPr>
            <a:xfrm flipH="1" flipV="1">
              <a:off x="982817" y="2385322"/>
              <a:ext cx="482678" cy="778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635" name="Shape 635"/>
            <p:cNvSpPr/>
            <p:nvPr/>
          </p:nvSpPr>
          <p:spPr>
            <a:xfrm flipH="1" flipV="1">
              <a:off x="970176" y="2421444"/>
              <a:ext cx="1813070" cy="6917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636" name="Shape 636"/>
            <p:cNvSpPr/>
            <p:nvPr/>
          </p:nvSpPr>
          <p:spPr>
            <a:xfrm flipH="1" flipV="1">
              <a:off x="982761" y="2432673"/>
              <a:ext cx="2761150" cy="7033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637" name="Shape 637"/>
            <p:cNvSpPr/>
            <p:nvPr/>
          </p:nvSpPr>
          <p:spPr>
            <a:xfrm>
              <a:off x="3326035" y="2385259"/>
              <a:ext cx="348835" cy="751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638" name="Shape 638"/>
            <p:cNvSpPr/>
            <p:nvPr/>
          </p:nvSpPr>
          <p:spPr>
            <a:xfrm flipH="1">
              <a:off x="2763648" y="2365506"/>
              <a:ext cx="614538" cy="7628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639" name="Shape 639"/>
            <p:cNvSpPr/>
            <p:nvPr/>
          </p:nvSpPr>
          <p:spPr>
            <a:xfrm flipH="1">
              <a:off x="1411674" y="2379141"/>
              <a:ext cx="2066503" cy="7472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640" name="Shape 640"/>
            <p:cNvSpPr/>
            <p:nvPr/>
          </p:nvSpPr>
          <p:spPr>
            <a:xfrm flipH="1">
              <a:off x="558339" y="2397190"/>
              <a:ext cx="2884362" cy="745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641" name="Shape 641"/>
            <p:cNvSpPr/>
            <p:nvPr/>
          </p:nvSpPr>
          <p:spPr>
            <a:xfrm flipV="1">
              <a:off x="3330524" y="805821"/>
              <a:ext cx="1" cy="9968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642" name="Shape 642"/>
            <p:cNvSpPr/>
            <p:nvPr/>
          </p:nvSpPr>
          <p:spPr>
            <a:xfrm flipV="1">
              <a:off x="1012588" y="768077"/>
              <a:ext cx="1" cy="11014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pic>
          <p:nvPicPr>
            <p:cNvPr id="643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19593124">
              <a:off x="567449" y="3935871"/>
              <a:ext cx="1034643" cy="76201"/>
            </a:xfrm>
            <a:prstGeom prst="rect">
              <a:avLst/>
            </a:prstGeom>
            <a:effectLst/>
          </p:spPr>
        </p:pic>
        <p:sp>
          <p:nvSpPr>
            <p:cNvPr id="645" name="Shape 645"/>
            <p:cNvSpPr/>
            <p:nvPr/>
          </p:nvSpPr>
          <p:spPr>
            <a:xfrm flipH="1" flipV="1">
              <a:off x="650011" y="3724881"/>
              <a:ext cx="799534" cy="5038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646" name="Shape 646"/>
            <p:cNvSpPr/>
            <p:nvPr/>
          </p:nvSpPr>
          <p:spPr>
            <a:xfrm flipV="1">
              <a:off x="672457" y="3712278"/>
              <a:ext cx="1" cy="5263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647" name="Shape 647"/>
            <p:cNvSpPr/>
            <p:nvPr/>
          </p:nvSpPr>
          <p:spPr>
            <a:xfrm flipV="1">
              <a:off x="1460044" y="3700237"/>
              <a:ext cx="1" cy="5383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648" name="Shape 648"/>
            <p:cNvSpPr/>
            <p:nvPr/>
          </p:nvSpPr>
          <p:spPr>
            <a:xfrm flipV="1">
              <a:off x="1291987" y="717105"/>
              <a:ext cx="2041947" cy="12329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649" name="Shape 649"/>
            <p:cNvSpPr/>
            <p:nvPr/>
          </p:nvSpPr>
          <p:spPr>
            <a:xfrm flipH="1" flipV="1">
              <a:off x="1188254" y="916298"/>
              <a:ext cx="1856335" cy="10083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650" name="Shape 650"/>
            <p:cNvSpPr/>
            <p:nvPr/>
          </p:nvSpPr>
          <p:spPr>
            <a:xfrm>
              <a:off x="2349540" y="-256400"/>
              <a:ext cx="1988767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r>
                <a:t>Peer</a:t>
              </a:r>
              <a:r>
                <a:rPr baseline="-5999"/>
                <a:t>2</a:t>
              </a:r>
            </a:p>
          </p:txBody>
        </p:sp>
        <p:sp>
          <p:nvSpPr>
            <p:cNvPr id="651" name="Shape 651"/>
            <p:cNvSpPr/>
            <p:nvPr/>
          </p:nvSpPr>
          <p:spPr>
            <a:xfrm>
              <a:off x="3014971" y="1803426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sp>
          <p:nvSpPr>
            <p:cNvPr id="652" name="Shape 652"/>
            <p:cNvSpPr/>
            <p:nvPr/>
          </p:nvSpPr>
          <p:spPr>
            <a:xfrm>
              <a:off x="696339" y="1804970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  <p:sp>
          <p:nvSpPr>
            <p:cNvPr id="653" name="Shape 653"/>
            <p:cNvSpPr/>
            <p:nvPr/>
          </p:nvSpPr>
          <p:spPr>
            <a:xfrm>
              <a:off x="1143065" y="3103028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D</a:t>
              </a:r>
            </a:p>
          </p:txBody>
        </p:sp>
        <p:sp>
          <p:nvSpPr>
            <p:cNvPr id="654" name="Shape 654"/>
            <p:cNvSpPr/>
            <p:nvPr/>
          </p:nvSpPr>
          <p:spPr>
            <a:xfrm>
              <a:off x="297077" y="3103028"/>
              <a:ext cx="632499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C</a:t>
              </a:r>
            </a:p>
          </p:txBody>
        </p:sp>
        <p:sp>
          <p:nvSpPr>
            <p:cNvPr id="655" name="Shape 655"/>
            <p:cNvSpPr/>
            <p:nvPr/>
          </p:nvSpPr>
          <p:spPr>
            <a:xfrm>
              <a:off x="297077" y="4202365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  <p:sp>
          <p:nvSpPr>
            <p:cNvPr id="656" name="Shape 656"/>
            <p:cNvSpPr/>
            <p:nvPr/>
          </p:nvSpPr>
          <p:spPr>
            <a:xfrm>
              <a:off x="1143065" y="4202365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B</a:t>
              </a:r>
            </a:p>
          </p:txBody>
        </p:sp>
        <p:sp>
          <p:nvSpPr>
            <p:cNvPr id="657" name="Shape 657"/>
            <p:cNvSpPr/>
            <p:nvPr/>
          </p:nvSpPr>
          <p:spPr>
            <a:xfrm>
              <a:off x="2534873" y="4203909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E</a:t>
              </a:r>
            </a:p>
          </p:txBody>
        </p:sp>
        <p:sp>
          <p:nvSpPr>
            <p:cNvPr id="658" name="Shape 658"/>
            <p:cNvSpPr/>
            <p:nvPr/>
          </p:nvSpPr>
          <p:spPr>
            <a:xfrm>
              <a:off x="3380861" y="4203909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F</a:t>
              </a:r>
            </a:p>
          </p:txBody>
        </p:sp>
        <p:sp>
          <p:nvSpPr>
            <p:cNvPr id="659" name="Shape 659"/>
            <p:cNvSpPr/>
            <p:nvPr/>
          </p:nvSpPr>
          <p:spPr>
            <a:xfrm>
              <a:off x="3380861" y="3104571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H</a:t>
              </a:r>
            </a:p>
          </p:txBody>
        </p:sp>
        <p:sp>
          <p:nvSpPr>
            <p:cNvPr id="660" name="Shape 660"/>
            <p:cNvSpPr/>
            <p:nvPr/>
          </p:nvSpPr>
          <p:spPr>
            <a:xfrm>
              <a:off x="2534873" y="3104571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G</a:t>
              </a:r>
            </a:p>
          </p:txBody>
        </p:sp>
        <p:sp>
          <p:nvSpPr>
            <p:cNvPr id="661" name="Shape 661"/>
            <p:cNvSpPr/>
            <p:nvPr/>
          </p:nvSpPr>
          <p:spPr>
            <a:xfrm>
              <a:off x="-1" y="-256400"/>
              <a:ext cx="1988768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r>
                <a:t>Peer</a:t>
              </a:r>
              <a:r>
                <a:rPr baseline="-5999"/>
                <a:t>1</a:t>
              </a:r>
            </a:p>
          </p:txBody>
        </p:sp>
        <p:sp>
          <p:nvSpPr>
            <p:cNvPr id="662" name="Shape 662"/>
            <p:cNvSpPr/>
            <p:nvPr/>
          </p:nvSpPr>
          <p:spPr>
            <a:xfrm>
              <a:off x="3027671" y="1815407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sp>
          <p:nvSpPr>
            <p:cNvPr id="663" name="Shape 663"/>
            <p:cNvSpPr/>
            <p:nvPr/>
          </p:nvSpPr>
          <p:spPr>
            <a:xfrm>
              <a:off x="284377" y="3103938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C</a:t>
              </a:r>
            </a:p>
          </p:txBody>
        </p:sp>
        <p:sp>
          <p:nvSpPr>
            <p:cNvPr id="664" name="Shape 664"/>
            <p:cNvSpPr/>
            <p:nvPr/>
          </p:nvSpPr>
          <p:spPr>
            <a:xfrm>
              <a:off x="1145788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D</a:t>
              </a:r>
            </a:p>
          </p:txBody>
        </p:sp>
        <p:sp>
          <p:nvSpPr>
            <p:cNvPr id="665" name="Shape 665"/>
            <p:cNvSpPr/>
            <p:nvPr/>
          </p:nvSpPr>
          <p:spPr>
            <a:xfrm>
              <a:off x="284377" y="4202365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  <p:sp>
          <p:nvSpPr>
            <p:cNvPr id="666" name="Shape 666"/>
            <p:cNvSpPr/>
            <p:nvPr/>
          </p:nvSpPr>
          <p:spPr>
            <a:xfrm>
              <a:off x="1145788" y="4202365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B</a:t>
              </a:r>
            </a:p>
          </p:txBody>
        </p:sp>
        <p:sp>
          <p:nvSpPr>
            <p:cNvPr id="667" name="Shape 667"/>
            <p:cNvSpPr/>
            <p:nvPr/>
          </p:nvSpPr>
          <p:spPr>
            <a:xfrm>
              <a:off x="2521253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G</a:t>
              </a:r>
            </a:p>
          </p:txBody>
        </p:sp>
        <p:sp>
          <p:nvSpPr>
            <p:cNvPr id="668" name="Shape 668"/>
            <p:cNvSpPr/>
            <p:nvPr/>
          </p:nvSpPr>
          <p:spPr>
            <a:xfrm>
              <a:off x="3393561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H</a:t>
              </a:r>
            </a:p>
          </p:txBody>
        </p:sp>
        <p:sp>
          <p:nvSpPr>
            <p:cNvPr id="669" name="Shape 669"/>
            <p:cNvSpPr/>
            <p:nvPr/>
          </p:nvSpPr>
          <p:spPr>
            <a:xfrm>
              <a:off x="2539972" y="4216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E</a:t>
              </a:r>
            </a:p>
          </p:txBody>
        </p:sp>
        <p:sp>
          <p:nvSpPr>
            <p:cNvPr id="670" name="Shape 670"/>
            <p:cNvSpPr/>
            <p:nvPr/>
          </p:nvSpPr>
          <p:spPr>
            <a:xfrm>
              <a:off x="3393561" y="4212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F</a:t>
              </a:r>
            </a:p>
          </p:txBody>
        </p:sp>
      </p:grpSp>
      <p:sp>
        <p:nvSpPr>
          <p:cNvPr id="672" name="Shape 672"/>
          <p:cNvSpPr/>
          <p:nvPr/>
        </p:nvSpPr>
        <p:spPr>
          <a:xfrm>
            <a:off x="8519121" y="3657901"/>
            <a:ext cx="1674645" cy="3022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0" h="21600" fill="norm" stroke="1" extrusionOk="0">
                <a:moveTo>
                  <a:pt x="19392" y="21600"/>
                </a:moveTo>
                <a:cubicBezTo>
                  <a:pt x="20514" y="18426"/>
                  <a:pt x="20701" y="15162"/>
                  <a:pt x="19945" y="11951"/>
                </a:cubicBezTo>
                <a:cubicBezTo>
                  <a:pt x="19826" y="11442"/>
                  <a:pt x="19681" y="10934"/>
                  <a:pt x="19379" y="10451"/>
                </a:cubicBezTo>
                <a:cubicBezTo>
                  <a:pt x="18300" y="8731"/>
                  <a:pt x="15556" y="7627"/>
                  <a:pt x="12509" y="7169"/>
                </a:cubicBezTo>
                <a:cubicBezTo>
                  <a:pt x="9234" y="6676"/>
                  <a:pt x="5576" y="6871"/>
                  <a:pt x="2861" y="5673"/>
                </a:cubicBezTo>
                <a:cubicBezTo>
                  <a:pt x="-162" y="4338"/>
                  <a:pt x="-899" y="1855"/>
                  <a:pt x="1178" y="0"/>
                </a:cubicBezTo>
              </a:path>
            </a:pathLst>
          </a:custGeom>
          <a:ln w="101600">
            <a:solidFill>
              <a:schemeClr val="accent6">
                <a:satOff val="24555"/>
                <a:lumOff val="22232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73" name="Shape 673"/>
          <p:cNvSpPr/>
          <p:nvPr/>
        </p:nvSpPr>
        <p:spPr>
          <a:xfrm>
            <a:off x="8457545" y="3080085"/>
            <a:ext cx="64700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/>
            </a:lvl1pPr>
          </a:lstStyle>
          <a:p>
            <a:pPr/>
            <a:r>
              <a:t>GP</a:t>
            </a:r>
          </a:p>
        </p:txBody>
      </p:sp>
      <p:sp>
        <p:nvSpPr>
          <p:cNvPr id="674" name="Shape 674"/>
          <p:cNvSpPr/>
          <p:nvPr/>
        </p:nvSpPr>
        <p:spPr>
          <a:xfrm>
            <a:off x="10821458" y="3080085"/>
            <a:ext cx="64700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/>
            </a:lvl1pPr>
          </a:lstStyle>
          <a:p>
            <a:pPr/>
            <a:r>
              <a:t>GP</a:t>
            </a:r>
          </a:p>
        </p:txBody>
      </p:sp>
      <p:sp>
        <p:nvSpPr>
          <p:cNvPr id="675" name="Shape 675"/>
          <p:cNvSpPr/>
          <p:nvPr/>
        </p:nvSpPr>
        <p:spPr>
          <a:xfrm>
            <a:off x="256017" y="5848925"/>
            <a:ext cx="7633490" cy="368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Configuration Attempt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  <a:defRPr sz="3000"/>
            </a:pPr>
            <a:r>
              <a:t>Don’t export from G, H to external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  <a:defRPr sz="3000"/>
            </a:pPr>
            <a:r>
              <a:t>Aggregate externally as GP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  <a:defRPr sz="3000"/>
            </a:pPr>
            <a:r>
              <a:t>X,Y block routes through each other</a:t>
            </a:r>
          </a:p>
        </p:txBody>
      </p:sp>
      <p:sp>
        <p:nvSpPr>
          <p:cNvPr id="676" name="Shape 6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A DC network with traditional configs</a:t>
            </a:r>
          </a:p>
        </p:txBody>
      </p:sp>
      <p:sp>
        <p:nvSpPr>
          <p:cNvPr id="677" name="Shape 677"/>
          <p:cNvSpPr/>
          <p:nvPr/>
        </p:nvSpPr>
        <p:spPr>
          <a:xfrm>
            <a:off x="361048" y="1844985"/>
            <a:ext cx="7188022" cy="3925026"/>
          </a:xfrm>
          <a:prstGeom prst="roundRect">
            <a:avLst>
              <a:gd name="adj" fmla="val 18968"/>
            </a:avLst>
          </a:prstGeom>
          <a:solidFill>
            <a:srgbClr val="FEF5F6"/>
          </a:solidFill>
          <a:ln w="76200">
            <a:solidFill>
              <a:srgbClr val="4B3C0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678" name="Shape 678"/>
          <p:cNvSpPr/>
          <p:nvPr>
            <p:ph type="body" sz="quarter" idx="1"/>
          </p:nvPr>
        </p:nvSpPr>
        <p:spPr>
          <a:xfrm>
            <a:off x="695796" y="2009766"/>
            <a:ext cx="6569325" cy="3686977"/>
          </a:xfrm>
          <a:prstGeom prst="rect">
            <a:avLst/>
          </a:prstGeom>
        </p:spPr>
        <p:txBody>
          <a:bodyPr/>
          <a:lstStyle/>
          <a:p>
            <a:pPr/>
            <a:r>
              <a:t>Goals</a:t>
            </a:r>
          </a:p>
          <a:p>
            <a:pPr lvl="1" marL="599722"/>
            <a:r>
              <a:t>Local prefixes reachable only internally</a:t>
            </a:r>
          </a:p>
          <a:p>
            <a:pPr lvl="1" marL="599722"/>
            <a:r>
              <a:t>Global prefixes reachable externally</a:t>
            </a:r>
          </a:p>
          <a:p>
            <a:pPr lvl="1" marL="599722"/>
            <a:r>
              <a:t>Aggregate global prefixes as GP</a:t>
            </a:r>
          </a:p>
          <a:p>
            <a:pPr lvl="1" marL="599722">
              <a:defRPr>
                <a:solidFill>
                  <a:srgbClr val="DCDEE0"/>
                </a:solidFill>
              </a:defRPr>
            </a:pPr>
            <a:r>
              <a:t>Prefer leaving through Peer</a:t>
            </a:r>
            <a:r>
              <a:rPr baseline="-5999"/>
              <a:t>1</a:t>
            </a:r>
            <a:r>
              <a:t> over Peer</a:t>
            </a:r>
            <a:r>
              <a:rPr baseline="-5999"/>
              <a:t>2</a:t>
            </a:r>
          </a:p>
          <a:p>
            <a:pPr lvl="1" marL="599722">
              <a:defRPr>
                <a:solidFill>
                  <a:srgbClr val="DCDEE0"/>
                </a:solidFill>
              </a:defRPr>
            </a:pPr>
            <a:r>
              <a:t>Prevent transit traffic between peers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31" name="Group 731"/>
          <p:cNvGrpSpPr/>
          <p:nvPr/>
        </p:nvGrpSpPr>
        <p:grpSpPr>
          <a:xfrm>
            <a:off x="8177213" y="1677296"/>
            <a:ext cx="4345670" cy="6969969"/>
            <a:chOff x="-7362" y="-256399"/>
            <a:chExt cx="4345669" cy="6969968"/>
          </a:xfrm>
        </p:grpSpPr>
        <p:sp>
          <p:nvSpPr>
            <p:cNvPr id="681" name="Shape 681"/>
            <p:cNvSpPr/>
            <p:nvPr/>
          </p:nvSpPr>
          <p:spPr>
            <a:xfrm>
              <a:off x="374561" y="5799169"/>
              <a:ext cx="1251770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Global</a:t>
              </a:r>
            </a:p>
            <a:p>
              <a:pPr algn="ctr"/>
              <a:r>
                <a:t>Prefixes</a:t>
              </a:r>
            </a:p>
          </p:txBody>
        </p:sp>
        <p:sp>
          <p:nvSpPr>
            <p:cNvPr id="682" name="Shape 682"/>
            <p:cNvSpPr/>
            <p:nvPr/>
          </p:nvSpPr>
          <p:spPr>
            <a:xfrm>
              <a:off x="2636689" y="5799169"/>
              <a:ext cx="1251770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Local</a:t>
              </a:r>
            </a:p>
            <a:p>
              <a:pPr algn="ctr"/>
              <a:r>
                <a:t>Prefixes</a:t>
              </a:r>
            </a:p>
          </p:txBody>
        </p:sp>
        <p:sp>
          <p:nvSpPr>
            <p:cNvPr id="683" name="Shape 683"/>
            <p:cNvSpPr/>
            <p:nvPr/>
          </p:nvSpPr>
          <p:spPr>
            <a:xfrm>
              <a:off x="-7363" y="1534895"/>
              <a:ext cx="4308470" cy="4095387"/>
            </a:xfrm>
            <a:prstGeom prst="rect">
              <a:avLst/>
            </a:prstGeom>
            <a:solidFill>
              <a:srgbClr val="FFFBE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684" name="Shape 684"/>
            <p:cNvSpPr/>
            <p:nvPr/>
          </p:nvSpPr>
          <p:spPr>
            <a:xfrm>
              <a:off x="244656" y="5066337"/>
              <a:ext cx="6773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GP</a:t>
              </a:r>
              <a:r>
                <a:rPr baseline="-5999"/>
                <a:t>1</a:t>
              </a:r>
            </a:p>
          </p:txBody>
        </p:sp>
        <p:sp>
          <p:nvSpPr>
            <p:cNvPr id="685" name="Shape 685"/>
            <p:cNvSpPr/>
            <p:nvPr/>
          </p:nvSpPr>
          <p:spPr>
            <a:xfrm>
              <a:off x="1090643" y="5066337"/>
              <a:ext cx="6773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GP</a:t>
              </a:r>
              <a:r>
                <a:rPr baseline="-5999"/>
                <a:t>2</a:t>
              </a:r>
            </a:p>
          </p:txBody>
        </p:sp>
        <p:sp>
          <p:nvSpPr>
            <p:cNvPr id="686" name="Shape 686"/>
            <p:cNvSpPr/>
            <p:nvPr/>
          </p:nvSpPr>
          <p:spPr>
            <a:xfrm>
              <a:off x="2527272" y="5066337"/>
              <a:ext cx="5884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LP</a:t>
              </a:r>
              <a:r>
                <a:rPr baseline="-5999"/>
                <a:t>1</a:t>
              </a:r>
            </a:p>
          </p:txBody>
        </p:sp>
        <p:sp>
          <p:nvSpPr>
            <p:cNvPr id="687" name="Shape 687"/>
            <p:cNvSpPr/>
            <p:nvPr/>
          </p:nvSpPr>
          <p:spPr>
            <a:xfrm>
              <a:off x="3373259" y="5066337"/>
              <a:ext cx="5884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LP</a:t>
              </a:r>
              <a:r>
                <a:rPr baseline="-5999"/>
                <a:t>2</a:t>
              </a:r>
            </a:p>
          </p:txBody>
        </p:sp>
        <p:sp>
          <p:nvSpPr>
            <p:cNvPr id="688" name="Shape 688"/>
            <p:cNvSpPr/>
            <p:nvPr/>
          </p:nvSpPr>
          <p:spPr>
            <a:xfrm flipV="1">
              <a:off x="2887432" y="3701663"/>
              <a:ext cx="837409" cy="5216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689" name="Shape 689"/>
            <p:cNvSpPr/>
            <p:nvPr/>
          </p:nvSpPr>
          <p:spPr>
            <a:xfrm flipH="1" flipV="1">
              <a:off x="2846774" y="3727544"/>
              <a:ext cx="811794" cy="5071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690" name="Shape 690"/>
            <p:cNvSpPr/>
            <p:nvPr/>
          </p:nvSpPr>
          <p:spPr>
            <a:xfrm flipV="1">
              <a:off x="2881480" y="3720843"/>
              <a:ext cx="1" cy="523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691" name="Shape 691"/>
            <p:cNvSpPr/>
            <p:nvPr/>
          </p:nvSpPr>
          <p:spPr>
            <a:xfrm flipH="1" flipV="1">
              <a:off x="3665595" y="3709423"/>
              <a:ext cx="3473" cy="5351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pic>
          <p:nvPicPr>
            <p:cNvPr id="692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7817270">
              <a:off x="377227" y="2750754"/>
              <a:ext cx="882484" cy="76201"/>
            </a:xfrm>
            <a:prstGeom prst="rect">
              <a:avLst/>
            </a:prstGeom>
            <a:effectLst/>
          </p:spPr>
        </p:pic>
        <p:sp>
          <p:nvSpPr>
            <p:cNvPr id="694" name="Shape 694"/>
            <p:cNvSpPr/>
            <p:nvPr/>
          </p:nvSpPr>
          <p:spPr>
            <a:xfrm flipH="1" flipV="1">
              <a:off x="982817" y="2385322"/>
              <a:ext cx="482678" cy="778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695" name="Shape 695"/>
            <p:cNvSpPr/>
            <p:nvPr/>
          </p:nvSpPr>
          <p:spPr>
            <a:xfrm flipH="1" flipV="1">
              <a:off x="970176" y="2421444"/>
              <a:ext cx="1813070" cy="6917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696" name="Shape 696"/>
            <p:cNvSpPr/>
            <p:nvPr/>
          </p:nvSpPr>
          <p:spPr>
            <a:xfrm flipH="1" flipV="1">
              <a:off x="982761" y="2432673"/>
              <a:ext cx="2761150" cy="7033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697" name="Shape 697"/>
            <p:cNvSpPr/>
            <p:nvPr/>
          </p:nvSpPr>
          <p:spPr>
            <a:xfrm>
              <a:off x="3326035" y="2385259"/>
              <a:ext cx="348835" cy="751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698" name="Shape 698"/>
            <p:cNvSpPr/>
            <p:nvPr/>
          </p:nvSpPr>
          <p:spPr>
            <a:xfrm flipH="1">
              <a:off x="2763648" y="2365506"/>
              <a:ext cx="614538" cy="7628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699" name="Shape 699"/>
            <p:cNvSpPr/>
            <p:nvPr/>
          </p:nvSpPr>
          <p:spPr>
            <a:xfrm flipH="1">
              <a:off x="1411674" y="2379141"/>
              <a:ext cx="2066503" cy="7472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00" name="Shape 700"/>
            <p:cNvSpPr/>
            <p:nvPr/>
          </p:nvSpPr>
          <p:spPr>
            <a:xfrm flipH="1">
              <a:off x="558339" y="2397190"/>
              <a:ext cx="2884362" cy="745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01" name="Shape 701"/>
            <p:cNvSpPr/>
            <p:nvPr/>
          </p:nvSpPr>
          <p:spPr>
            <a:xfrm flipV="1">
              <a:off x="3330524" y="805821"/>
              <a:ext cx="1" cy="9968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02" name="Shape 702"/>
            <p:cNvSpPr/>
            <p:nvPr/>
          </p:nvSpPr>
          <p:spPr>
            <a:xfrm flipV="1">
              <a:off x="1012588" y="768077"/>
              <a:ext cx="1" cy="11014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pic>
          <p:nvPicPr>
            <p:cNvPr id="703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19593124">
              <a:off x="567449" y="3935871"/>
              <a:ext cx="1034643" cy="76201"/>
            </a:xfrm>
            <a:prstGeom prst="rect">
              <a:avLst/>
            </a:prstGeom>
            <a:effectLst/>
          </p:spPr>
        </p:pic>
        <p:sp>
          <p:nvSpPr>
            <p:cNvPr id="705" name="Shape 705"/>
            <p:cNvSpPr/>
            <p:nvPr/>
          </p:nvSpPr>
          <p:spPr>
            <a:xfrm flipH="1" flipV="1">
              <a:off x="650011" y="3724881"/>
              <a:ext cx="799534" cy="5038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06" name="Shape 706"/>
            <p:cNvSpPr/>
            <p:nvPr/>
          </p:nvSpPr>
          <p:spPr>
            <a:xfrm flipV="1">
              <a:off x="672457" y="3712278"/>
              <a:ext cx="1" cy="5263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07" name="Shape 707"/>
            <p:cNvSpPr/>
            <p:nvPr/>
          </p:nvSpPr>
          <p:spPr>
            <a:xfrm flipV="1">
              <a:off x="1460044" y="3700237"/>
              <a:ext cx="1" cy="5383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08" name="Shape 708"/>
            <p:cNvSpPr/>
            <p:nvPr/>
          </p:nvSpPr>
          <p:spPr>
            <a:xfrm flipV="1">
              <a:off x="1291987" y="717105"/>
              <a:ext cx="2041947" cy="12329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09" name="Shape 709"/>
            <p:cNvSpPr/>
            <p:nvPr/>
          </p:nvSpPr>
          <p:spPr>
            <a:xfrm flipH="1" flipV="1">
              <a:off x="1188254" y="916298"/>
              <a:ext cx="1856335" cy="10083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10" name="Shape 710"/>
            <p:cNvSpPr/>
            <p:nvPr/>
          </p:nvSpPr>
          <p:spPr>
            <a:xfrm>
              <a:off x="2349540" y="-256400"/>
              <a:ext cx="1988767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r>
                <a:t>Peer</a:t>
              </a:r>
              <a:r>
                <a:rPr baseline="-5999"/>
                <a:t>2</a:t>
              </a:r>
            </a:p>
          </p:txBody>
        </p:sp>
        <p:sp>
          <p:nvSpPr>
            <p:cNvPr id="711" name="Shape 711"/>
            <p:cNvSpPr/>
            <p:nvPr/>
          </p:nvSpPr>
          <p:spPr>
            <a:xfrm>
              <a:off x="3014971" y="1803426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sp>
          <p:nvSpPr>
            <p:cNvPr id="712" name="Shape 712"/>
            <p:cNvSpPr/>
            <p:nvPr/>
          </p:nvSpPr>
          <p:spPr>
            <a:xfrm>
              <a:off x="696339" y="1804970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  <p:sp>
          <p:nvSpPr>
            <p:cNvPr id="713" name="Shape 713"/>
            <p:cNvSpPr/>
            <p:nvPr/>
          </p:nvSpPr>
          <p:spPr>
            <a:xfrm>
              <a:off x="1143065" y="3103028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D</a:t>
              </a:r>
            </a:p>
          </p:txBody>
        </p:sp>
        <p:sp>
          <p:nvSpPr>
            <p:cNvPr id="714" name="Shape 714"/>
            <p:cNvSpPr/>
            <p:nvPr/>
          </p:nvSpPr>
          <p:spPr>
            <a:xfrm>
              <a:off x="297077" y="3103028"/>
              <a:ext cx="632499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C</a:t>
              </a:r>
            </a:p>
          </p:txBody>
        </p:sp>
        <p:sp>
          <p:nvSpPr>
            <p:cNvPr id="715" name="Shape 715"/>
            <p:cNvSpPr/>
            <p:nvPr/>
          </p:nvSpPr>
          <p:spPr>
            <a:xfrm>
              <a:off x="297077" y="4202365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  <p:sp>
          <p:nvSpPr>
            <p:cNvPr id="716" name="Shape 716"/>
            <p:cNvSpPr/>
            <p:nvPr/>
          </p:nvSpPr>
          <p:spPr>
            <a:xfrm>
              <a:off x="1143065" y="4202365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B</a:t>
              </a:r>
            </a:p>
          </p:txBody>
        </p:sp>
        <p:sp>
          <p:nvSpPr>
            <p:cNvPr id="717" name="Shape 717"/>
            <p:cNvSpPr/>
            <p:nvPr/>
          </p:nvSpPr>
          <p:spPr>
            <a:xfrm>
              <a:off x="2534873" y="4203909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E</a:t>
              </a:r>
            </a:p>
          </p:txBody>
        </p:sp>
        <p:sp>
          <p:nvSpPr>
            <p:cNvPr id="718" name="Shape 718"/>
            <p:cNvSpPr/>
            <p:nvPr/>
          </p:nvSpPr>
          <p:spPr>
            <a:xfrm>
              <a:off x="3380861" y="4203909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F</a:t>
              </a:r>
            </a:p>
          </p:txBody>
        </p:sp>
        <p:sp>
          <p:nvSpPr>
            <p:cNvPr id="719" name="Shape 719"/>
            <p:cNvSpPr/>
            <p:nvPr/>
          </p:nvSpPr>
          <p:spPr>
            <a:xfrm>
              <a:off x="3380861" y="3104571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H</a:t>
              </a:r>
            </a:p>
          </p:txBody>
        </p:sp>
        <p:sp>
          <p:nvSpPr>
            <p:cNvPr id="720" name="Shape 720"/>
            <p:cNvSpPr/>
            <p:nvPr/>
          </p:nvSpPr>
          <p:spPr>
            <a:xfrm>
              <a:off x="2534873" y="3104571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G</a:t>
              </a:r>
            </a:p>
          </p:txBody>
        </p:sp>
        <p:sp>
          <p:nvSpPr>
            <p:cNvPr id="721" name="Shape 721"/>
            <p:cNvSpPr/>
            <p:nvPr/>
          </p:nvSpPr>
          <p:spPr>
            <a:xfrm>
              <a:off x="-1" y="-256400"/>
              <a:ext cx="1988768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r>
                <a:t>Peer</a:t>
              </a:r>
              <a:r>
                <a:rPr baseline="-5999"/>
                <a:t>1</a:t>
              </a:r>
            </a:p>
          </p:txBody>
        </p:sp>
        <p:sp>
          <p:nvSpPr>
            <p:cNvPr id="722" name="Shape 722"/>
            <p:cNvSpPr/>
            <p:nvPr/>
          </p:nvSpPr>
          <p:spPr>
            <a:xfrm>
              <a:off x="3027671" y="1815407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sp>
          <p:nvSpPr>
            <p:cNvPr id="723" name="Shape 723"/>
            <p:cNvSpPr/>
            <p:nvPr/>
          </p:nvSpPr>
          <p:spPr>
            <a:xfrm>
              <a:off x="284377" y="3103938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C</a:t>
              </a:r>
            </a:p>
          </p:txBody>
        </p:sp>
        <p:sp>
          <p:nvSpPr>
            <p:cNvPr id="724" name="Shape 724"/>
            <p:cNvSpPr/>
            <p:nvPr/>
          </p:nvSpPr>
          <p:spPr>
            <a:xfrm>
              <a:off x="1145788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D</a:t>
              </a:r>
            </a:p>
          </p:txBody>
        </p:sp>
        <p:sp>
          <p:nvSpPr>
            <p:cNvPr id="725" name="Shape 725"/>
            <p:cNvSpPr/>
            <p:nvPr/>
          </p:nvSpPr>
          <p:spPr>
            <a:xfrm>
              <a:off x="284377" y="4202365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  <p:sp>
          <p:nvSpPr>
            <p:cNvPr id="726" name="Shape 726"/>
            <p:cNvSpPr/>
            <p:nvPr/>
          </p:nvSpPr>
          <p:spPr>
            <a:xfrm>
              <a:off x="1145788" y="4202365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B</a:t>
              </a:r>
            </a:p>
          </p:txBody>
        </p:sp>
        <p:sp>
          <p:nvSpPr>
            <p:cNvPr id="727" name="Shape 727"/>
            <p:cNvSpPr/>
            <p:nvPr/>
          </p:nvSpPr>
          <p:spPr>
            <a:xfrm>
              <a:off x="2521253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G</a:t>
              </a:r>
            </a:p>
          </p:txBody>
        </p:sp>
        <p:sp>
          <p:nvSpPr>
            <p:cNvPr id="728" name="Shape 728"/>
            <p:cNvSpPr/>
            <p:nvPr/>
          </p:nvSpPr>
          <p:spPr>
            <a:xfrm>
              <a:off x="3393561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H</a:t>
              </a:r>
            </a:p>
          </p:txBody>
        </p:sp>
        <p:sp>
          <p:nvSpPr>
            <p:cNvPr id="729" name="Shape 729"/>
            <p:cNvSpPr/>
            <p:nvPr/>
          </p:nvSpPr>
          <p:spPr>
            <a:xfrm>
              <a:off x="2539972" y="4216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E</a:t>
              </a:r>
            </a:p>
          </p:txBody>
        </p:sp>
        <p:sp>
          <p:nvSpPr>
            <p:cNvPr id="730" name="Shape 730"/>
            <p:cNvSpPr/>
            <p:nvPr/>
          </p:nvSpPr>
          <p:spPr>
            <a:xfrm>
              <a:off x="3393561" y="4212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F</a:t>
              </a:r>
            </a:p>
          </p:txBody>
        </p:sp>
      </p:grpSp>
      <p:sp>
        <p:nvSpPr>
          <p:cNvPr id="732" name="Shape 732"/>
          <p:cNvSpPr/>
          <p:nvPr/>
        </p:nvSpPr>
        <p:spPr>
          <a:xfrm>
            <a:off x="361048" y="1844985"/>
            <a:ext cx="7188022" cy="3925026"/>
          </a:xfrm>
          <a:prstGeom prst="roundRect">
            <a:avLst>
              <a:gd name="adj" fmla="val 18968"/>
            </a:avLst>
          </a:prstGeom>
          <a:solidFill>
            <a:srgbClr val="FEF5F6"/>
          </a:solidFill>
          <a:ln w="76200">
            <a:solidFill>
              <a:srgbClr val="4B3C0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733" name="Shape 733"/>
          <p:cNvSpPr/>
          <p:nvPr>
            <p:ph type="body" sz="quarter" idx="1"/>
          </p:nvPr>
        </p:nvSpPr>
        <p:spPr>
          <a:xfrm>
            <a:off x="695796" y="2009766"/>
            <a:ext cx="6569325" cy="3686977"/>
          </a:xfrm>
          <a:prstGeom prst="rect">
            <a:avLst/>
          </a:prstGeom>
        </p:spPr>
        <p:txBody>
          <a:bodyPr/>
          <a:lstStyle/>
          <a:p>
            <a:pPr/>
            <a:r>
              <a:t>Goals</a:t>
            </a:r>
          </a:p>
          <a:p>
            <a:pPr lvl="1" marL="599722"/>
            <a:r>
              <a:t>Local prefixes reachable only internally</a:t>
            </a:r>
          </a:p>
          <a:p>
            <a:pPr lvl="1" marL="599722"/>
            <a:r>
              <a:t>Global prefixes reachable externally</a:t>
            </a:r>
          </a:p>
          <a:p>
            <a:pPr lvl="1" marL="599722"/>
            <a:r>
              <a:t>Aggregate global prefixes as GP</a:t>
            </a:r>
          </a:p>
          <a:p>
            <a:pPr lvl="1" marL="599722">
              <a:defRPr>
                <a:solidFill>
                  <a:srgbClr val="DCDEE0"/>
                </a:solidFill>
              </a:defRPr>
            </a:pPr>
            <a:r>
              <a:t>Prefer leaving through Peer</a:t>
            </a:r>
            <a:r>
              <a:rPr baseline="-5999"/>
              <a:t>1</a:t>
            </a:r>
            <a:r>
              <a:t> over Peer</a:t>
            </a:r>
            <a:r>
              <a:rPr baseline="-5999"/>
              <a:t>2</a:t>
            </a:r>
          </a:p>
          <a:p>
            <a:pPr lvl="1" marL="599722">
              <a:defRPr>
                <a:solidFill>
                  <a:srgbClr val="DCDEE0"/>
                </a:solidFill>
              </a:defRPr>
            </a:pPr>
            <a:r>
              <a:t>Prevent transit traffic between peers</a:t>
            </a:r>
          </a:p>
        </p:txBody>
      </p:sp>
      <p:sp>
        <p:nvSpPr>
          <p:cNvPr id="734" name="Shape 7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A DC network with traditional configs</a:t>
            </a:r>
          </a:p>
        </p:txBody>
      </p:sp>
      <p:sp>
        <p:nvSpPr>
          <p:cNvPr id="735" name="Shape 735"/>
          <p:cNvSpPr/>
          <p:nvPr/>
        </p:nvSpPr>
        <p:spPr>
          <a:xfrm>
            <a:off x="7610043" y="2883235"/>
            <a:ext cx="1643147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/>
            <a:r>
              <a:t>GP</a:t>
            </a:r>
            <a:r>
              <a:rPr baseline="-5999"/>
              <a:t>1 </a:t>
            </a:r>
            <a:r>
              <a:t>traffic </a:t>
            </a:r>
          </a:p>
          <a:p>
            <a:pPr/>
            <a:r>
              <a:t>dropped</a:t>
            </a:r>
          </a:p>
        </p:txBody>
      </p:sp>
      <p:sp>
        <p:nvSpPr>
          <p:cNvPr id="736" name="Shape 736"/>
          <p:cNvSpPr/>
          <p:nvPr/>
        </p:nvSpPr>
        <p:spPr>
          <a:xfrm>
            <a:off x="8476765" y="3985950"/>
            <a:ext cx="298628" cy="652721"/>
          </a:xfrm>
          <a:prstGeom prst="line">
            <a:avLst/>
          </a:prstGeom>
          <a:ln w="76200">
            <a:solidFill>
              <a:schemeClr val="accent3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37" name="Shape 737"/>
          <p:cNvSpPr/>
          <p:nvPr/>
        </p:nvSpPr>
        <p:spPr>
          <a:xfrm>
            <a:off x="10821458" y="3080085"/>
            <a:ext cx="64700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/>
            </a:lvl1pPr>
          </a:lstStyle>
          <a:p>
            <a:pPr/>
            <a:r>
              <a:t>GP</a:t>
            </a:r>
          </a:p>
        </p:txBody>
      </p:sp>
      <p:sp>
        <p:nvSpPr>
          <p:cNvPr id="738" name="Shape 738"/>
          <p:cNvSpPr/>
          <p:nvPr/>
        </p:nvSpPr>
        <p:spPr>
          <a:xfrm>
            <a:off x="256017" y="5848925"/>
            <a:ext cx="7633490" cy="368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Configuration Attempt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  <a:defRPr sz="3000"/>
            </a:pPr>
            <a:r>
              <a:t>Don’t export from G, H to external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  <a:defRPr sz="3000"/>
            </a:pPr>
            <a:r>
              <a:t>Aggregate externally as GP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  <a:defRPr sz="3000"/>
            </a:pPr>
            <a:r>
              <a:t>X,Y block routes through each other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1" name="Shape 741"/>
          <p:cNvSpPr/>
          <p:nvPr/>
        </p:nvSpPr>
        <p:spPr>
          <a:xfrm>
            <a:off x="2522289" y="8695239"/>
            <a:ext cx="9330005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 sz="4300">
                <a:solidFill>
                  <a:schemeClr val="accent5"/>
                </a:solidFill>
              </a:defRPr>
            </a:lvl1pPr>
          </a:lstStyle>
          <a:p>
            <a:pPr/>
            <a:r>
              <a:t>Aggregation-Induced Black Hole!</a:t>
            </a:r>
          </a:p>
        </p:txBody>
      </p:sp>
      <p:sp>
        <p:nvSpPr>
          <p:cNvPr id="742" name="Shape 7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A DC network with traditional configs</a:t>
            </a:r>
          </a:p>
        </p:txBody>
      </p:sp>
      <p:grpSp>
        <p:nvGrpSpPr>
          <p:cNvPr id="793" name="Group 793"/>
          <p:cNvGrpSpPr/>
          <p:nvPr/>
        </p:nvGrpSpPr>
        <p:grpSpPr>
          <a:xfrm>
            <a:off x="8177213" y="1677296"/>
            <a:ext cx="4345670" cy="6969969"/>
            <a:chOff x="-7362" y="-256399"/>
            <a:chExt cx="4345669" cy="6969968"/>
          </a:xfrm>
        </p:grpSpPr>
        <p:sp>
          <p:nvSpPr>
            <p:cNvPr id="743" name="Shape 743"/>
            <p:cNvSpPr/>
            <p:nvPr/>
          </p:nvSpPr>
          <p:spPr>
            <a:xfrm>
              <a:off x="374561" y="5799169"/>
              <a:ext cx="1251770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Global</a:t>
              </a:r>
            </a:p>
            <a:p>
              <a:pPr algn="ctr"/>
              <a:r>
                <a:t>Prefixes</a:t>
              </a:r>
            </a:p>
          </p:txBody>
        </p:sp>
        <p:sp>
          <p:nvSpPr>
            <p:cNvPr id="744" name="Shape 744"/>
            <p:cNvSpPr/>
            <p:nvPr/>
          </p:nvSpPr>
          <p:spPr>
            <a:xfrm>
              <a:off x="2636689" y="5799169"/>
              <a:ext cx="1251770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Local</a:t>
              </a:r>
            </a:p>
            <a:p>
              <a:pPr algn="ctr"/>
              <a:r>
                <a:t>Prefixes</a:t>
              </a:r>
            </a:p>
          </p:txBody>
        </p:sp>
        <p:sp>
          <p:nvSpPr>
            <p:cNvPr id="745" name="Shape 745"/>
            <p:cNvSpPr/>
            <p:nvPr/>
          </p:nvSpPr>
          <p:spPr>
            <a:xfrm>
              <a:off x="-7363" y="1534895"/>
              <a:ext cx="4308470" cy="4095387"/>
            </a:xfrm>
            <a:prstGeom prst="rect">
              <a:avLst/>
            </a:prstGeom>
            <a:solidFill>
              <a:srgbClr val="FFFBE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746" name="Shape 746"/>
            <p:cNvSpPr/>
            <p:nvPr/>
          </p:nvSpPr>
          <p:spPr>
            <a:xfrm>
              <a:off x="244656" y="5066337"/>
              <a:ext cx="6773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GP</a:t>
              </a:r>
              <a:r>
                <a:rPr baseline="-5999"/>
                <a:t>1</a:t>
              </a:r>
            </a:p>
          </p:txBody>
        </p:sp>
        <p:sp>
          <p:nvSpPr>
            <p:cNvPr id="747" name="Shape 747"/>
            <p:cNvSpPr/>
            <p:nvPr/>
          </p:nvSpPr>
          <p:spPr>
            <a:xfrm>
              <a:off x="1090643" y="5066337"/>
              <a:ext cx="6773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GP</a:t>
              </a:r>
              <a:r>
                <a:rPr baseline="-5999"/>
                <a:t>2</a:t>
              </a:r>
            </a:p>
          </p:txBody>
        </p:sp>
        <p:sp>
          <p:nvSpPr>
            <p:cNvPr id="748" name="Shape 748"/>
            <p:cNvSpPr/>
            <p:nvPr/>
          </p:nvSpPr>
          <p:spPr>
            <a:xfrm>
              <a:off x="2527272" y="5066337"/>
              <a:ext cx="5884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LP</a:t>
              </a:r>
              <a:r>
                <a:rPr baseline="-5999"/>
                <a:t>1</a:t>
              </a:r>
            </a:p>
          </p:txBody>
        </p:sp>
        <p:sp>
          <p:nvSpPr>
            <p:cNvPr id="749" name="Shape 749"/>
            <p:cNvSpPr/>
            <p:nvPr/>
          </p:nvSpPr>
          <p:spPr>
            <a:xfrm>
              <a:off x="3373259" y="5066337"/>
              <a:ext cx="5884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LP</a:t>
              </a:r>
              <a:r>
                <a:rPr baseline="-5999"/>
                <a:t>2</a:t>
              </a:r>
            </a:p>
          </p:txBody>
        </p:sp>
        <p:sp>
          <p:nvSpPr>
            <p:cNvPr id="750" name="Shape 750"/>
            <p:cNvSpPr/>
            <p:nvPr/>
          </p:nvSpPr>
          <p:spPr>
            <a:xfrm flipV="1">
              <a:off x="2887432" y="3701663"/>
              <a:ext cx="837409" cy="5216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51" name="Shape 751"/>
            <p:cNvSpPr/>
            <p:nvPr/>
          </p:nvSpPr>
          <p:spPr>
            <a:xfrm flipH="1" flipV="1">
              <a:off x="2846774" y="3727544"/>
              <a:ext cx="811794" cy="5071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52" name="Shape 752"/>
            <p:cNvSpPr/>
            <p:nvPr/>
          </p:nvSpPr>
          <p:spPr>
            <a:xfrm flipV="1">
              <a:off x="2881480" y="3720843"/>
              <a:ext cx="1" cy="523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53" name="Shape 753"/>
            <p:cNvSpPr/>
            <p:nvPr/>
          </p:nvSpPr>
          <p:spPr>
            <a:xfrm flipH="1" flipV="1">
              <a:off x="3665595" y="3709423"/>
              <a:ext cx="3473" cy="5351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pic>
          <p:nvPicPr>
            <p:cNvPr id="754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7817270">
              <a:off x="377227" y="2750754"/>
              <a:ext cx="882484" cy="76201"/>
            </a:xfrm>
            <a:prstGeom prst="rect">
              <a:avLst/>
            </a:prstGeom>
            <a:effectLst/>
          </p:spPr>
        </p:pic>
        <p:sp>
          <p:nvSpPr>
            <p:cNvPr id="756" name="Shape 756"/>
            <p:cNvSpPr/>
            <p:nvPr/>
          </p:nvSpPr>
          <p:spPr>
            <a:xfrm flipH="1" flipV="1">
              <a:off x="982817" y="2385322"/>
              <a:ext cx="482678" cy="778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57" name="Shape 757"/>
            <p:cNvSpPr/>
            <p:nvPr/>
          </p:nvSpPr>
          <p:spPr>
            <a:xfrm flipH="1" flipV="1">
              <a:off x="970176" y="2421444"/>
              <a:ext cx="1813070" cy="6917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58" name="Shape 758"/>
            <p:cNvSpPr/>
            <p:nvPr/>
          </p:nvSpPr>
          <p:spPr>
            <a:xfrm flipH="1" flipV="1">
              <a:off x="982761" y="2432673"/>
              <a:ext cx="2761150" cy="7033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59" name="Shape 759"/>
            <p:cNvSpPr/>
            <p:nvPr/>
          </p:nvSpPr>
          <p:spPr>
            <a:xfrm>
              <a:off x="3326035" y="2385259"/>
              <a:ext cx="348835" cy="751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60" name="Shape 760"/>
            <p:cNvSpPr/>
            <p:nvPr/>
          </p:nvSpPr>
          <p:spPr>
            <a:xfrm flipH="1">
              <a:off x="2763648" y="2365506"/>
              <a:ext cx="614538" cy="7628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61" name="Shape 761"/>
            <p:cNvSpPr/>
            <p:nvPr/>
          </p:nvSpPr>
          <p:spPr>
            <a:xfrm flipH="1">
              <a:off x="1411674" y="2379141"/>
              <a:ext cx="2066503" cy="7472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62" name="Shape 762"/>
            <p:cNvSpPr/>
            <p:nvPr/>
          </p:nvSpPr>
          <p:spPr>
            <a:xfrm flipH="1">
              <a:off x="558339" y="2397190"/>
              <a:ext cx="2884362" cy="745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63" name="Shape 763"/>
            <p:cNvSpPr/>
            <p:nvPr/>
          </p:nvSpPr>
          <p:spPr>
            <a:xfrm flipV="1">
              <a:off x="3330524" y="805821"/>
              <a:ext cx="1" cy="9968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64" name="Shape 764"/>
            <p:cNvSpPr/>
            <p:nvPr/>
          </p:nvSpPr>
          <p:spPr>
            <a:xfrm flipV="1">
              <a:off x="1012588" y="768077"/>
              <a:ext cx="1" cy="11014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pic>
          <p:nvPicPr>
            <p:cNvPr id="765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19593124">
              <a:off x="567449" y="3935871"/>
              <a:ext cx="1034643" cy="76201"/>
            </a:xfrm>
            <a:prstGeom prst="rect">
              <a:avLst/>
            </a:prstGeom>
            <a:effectLst/>
          </p:spPr>
        </p:pic>
        <p:sp>
          <p:nvSpPr>
            <p:cNvPr id="767" name="Shape 767"/>
            <p:cNvSpPr/>
            <p:nvPr/>
          </p:nvSpPr>
          <p:spPr>
            <a:xfrm flipH="1" flipV="1">
              <a:off x="650011" y="3724881"/>
              <a:ext cx="799534" cy="5038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68" name="Shape 768"/>
            <p:cNvSpPr/>
            <p:nvPr/>
          </p:nvSpPr>
          <p:spPr>
            <a:xfrm flipV="1">
              <a:off x="672457" y="3712278"/>
              <a:ext cx="1" cy="5263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69" name="Shape 769"/>
            <p:cNvSpPr/>
            <p:nvPr/>
          </p:nvSpPr>
          <p:spPr>
            <a:xfrm flipV="1">
              <a:off x="1460044" y="3700237"/>
              <a:ext cx="1" cy="5383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70" name="Shape 770"/>
            <p:cNvSpPr/>
            <p:nvPr/>
          </p:nvSpPr>
          <p:spPr>
            <a:xfrm flipV="1">
              <a:off x="1291987" y="717105"/>
              <a:ext cx="2041947" cy="12329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71" name="Shape 771"/>
            <p:cNvSpPr/>
            <p:nvPr/>
          </p:nvSpPr>
          <p:spPr>
            <a:xfrm flipH="1" flipV="1">
              <a:off x="1188254" y="916298"/>
              <a:ext cx="1856335" cy="10083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72" name="Shape 772"/>
            <p:cNvSpPr/>
            <p:nvPr/>
          </p:nvSpPr>
          <p:spPr>
            <a:xfrm>
              <a:off x="2349540" y="-256400"/>
              <a:ext cx="1988767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r>
                <a:t>Peer</a:t>
              </a:r>
              <a:r>
                <a:rPr baseline="-5999"/>
                <a:t>2</a:t>
              </a:r>
            </a:p>
          </p:txBody>
        </p:sp>
        <p:sp>
          <p:nvSpPr>
            <p:cNvPr id="773" name="Shape 773"/>
            <p:cNvSpPr/>
            <p:nvPr/>
          </p:nvSpPr>
          <p:spPr>
            <a:xfrm>
              <a:off x="3014971" y="1803426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sp>
          <p:nvSpPr>
            <p:cNvPr id="774" name="Shape 774"/>
            <p:cNvSpPr/>
            <p:nvPr/>
          </p:nvSpPr>
          <p:spPr>
            <a:xfrm>
              <a:off x="696339" y="1804970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  <p:sp>
          <p:nvSpPr>
            <p:cNvPr id="775" name="Shape 775"/>
            <p:cNvSpPr/>
            <p:nvPr/>
          </p:nvSpPr>
          <p:spPr>
            <a:xfrm>
              <a:off x="1143065" y="3103028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D</a:t>
              </a:r>
            </a:p>
          </p:txBody>
        </p:sp>
        <p:sp>
          <p:nvSpPr>
            <p:cNvPr id="776" name="Shape 776"/>
            <p:cNvSpPr/>
            <p:nvPr/>
          </p:nvSpPr>
          <p:spPr>
            <a:xfrm>
              <a:off x="297077" y="3103028"/>
              <a:ext cx="632499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C</a:t>
              </a:r>
            </a:p>
          </p:txBody>
        </p:sp>
        <p:sp>
          <p:nvSpPr>
            <p:cNvPr id="777" name="Shape 777"/>
            <p:cNvSpPr/>
            <p:nvPr/>
          </p:nvSpPr>
          <p:spPr>
            <a:xfrm>
              <a:off x="297077" y="4202365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  <p:sp>
          <p:nvSpPr>
            <p:cNvPr id="778" name="Shape 778"/>
            <p:cNvSpPr/>
            <p:nvPr/>
          </p:nvSpPr>
          <p:spPr>
            <a:xfrm>
              <a:off x="1143065" y="4202365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B</a:t>
              </a:r>
            </a:p>
          </p:txBody>
        </p:sp>
        <p:sp>
          <p:nvSpPr>
            <p:cNvPr id="779" name="Shape 779"/>
            <p:cNvSpPr/>
            <p:nvPr/>
          </p:nvSpPr>
          <p:spPr>
            <a:xfrm>
              <a:off x="2534873" y="4203909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E</a:t>
              </a:r>
            </a:p>
          </p:txBody>
        </p:sp>
        <p:sp>
          <p:nvSpPr>
            <p:cNvPr id="780" name="Shape 780"/>
            <p:cNvSpPr/>
            <p:nvPr/>
          </p:nvSpPr>
          <p:spPr>
            <a:xfrm>
              <a:off x="3380861" y="4203909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F</a:t>
              </a:r>
            </a:p>
          </p:txBody>
        </p:sp>
        <p:sp>
          <p:nvSpPr>
            <p:cNvPr id="781" name="Shape 781"/>
            <p:cNvSpPr/>
            <p:nvPr/>
          </p:nvSpPr>
          <p:spPr>
            <a:xfrm>
              <a:off x="3380861" y="3104571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H</a:t>
              </a:r>
            </a:p>
          </p:txBody>
        </p:sp>
        <p:sp>
          <p:nvSpPr>
            <p:cNvPr id="782" name="Shape 782"/>
            <p:cNvSpPr/>
            <p:nvPr/>
          </p:nvSpPr>
          <p:spPr>
            <a:xfrm>
              <a:off x="2534873" y="3104571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G</a:t>
              </a:r>
            </a:p>
          </p:txBody>
        </p:sp>
        <p:sp>
          <p:nvSpPr>
            <p:cNvPr id="783" name="Shape 783"/>
            <p:cNvSpPr/>
            <p:nvPr/>
          </p:nvSpPr>
          <p:spPr>
            <a:xfrm>
              <a:off x="-1" y="-256400"/>
              <a:ext cx="1988768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r>
                <a:t>Peer</a:t>
              </a:r>
              <a:r>
                <a:rPr baseline="-5999"/>
                <a:t>1</a:t>
              </a:r>
            </a:p>
          </p:txBody>
        </p:sp>
        <p:sp>
          <p:nvSpPr>
            <p:cNvPr id="784" name="Shape 784"/>
            <p:cNvSpPr/>
            <p:nvPr/>
          </p:nvSpPr>
          <p:spPr>
            <a:xfrm>
              <a:off x="3027671" y="1815407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sp>
          <p:nvSpPr>
            <p:cNvPr id="785" name="Shape 785"/>
            <p:cNvSpPr/>
            <p:nvPr/>
          </p:nvSpPr>
          <p:spPr>
            <a:xfrm>
              <a:off x="284377" y="3103938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C</a:t>
              </a:r>
            </a:p>
          </p:txBody>
        </p:sp>
        <p:sp>
          <p:nvSpPr>
            <p:cNvPr id="786" name="Shape 786"/>
            <p:cNvSpPr/>
            <p:nvPr/>
          </p:nvSpPr>
          <p:spPr>
            <a:xfrm>
              <a:off x="1145788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D</a:t>
              </a:r>
            </a:p>
          </p:txBody>
        </p:sp>
        <p:sp>
          <p:nvSpPr>
            <p:cNvPr id="787" name="Shape 787"/>
            <p:cNvSpPr/>
            <p:nvPr/>
          </p:nvSpPr>
          <p:spPr>
            <a:xfrm>
              <a:off x="284377" y="4202365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  <p:sp>
          <p:nvSpPr>
            <p:cNvPr id="788" name="Shape 788"/>
            <p:cNvSpPr/>
            <p:nvPr/>
          </p:nvSpPr>
          <p:spPr>
            <a:xfrm>
              <a:off x="1145788" y="4202365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B</a:t>
              </a:r>
            </a:p>
          </p:txBody>
        </p:sp>
        <p:sp>
          <p:nvSpPr>
            <p:cNvPr id="789" name="Shape 789"/>
            <p:cNvSpPr/>
            <p:nvPr/>
          </p:nvSpPr>
          <p:spPr>
            <a:xfrm>
              <a:off x="2521253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G</a:t>
              </a:r>
            </a:p>
          </p:txBody>
        </p:sp>
        <p:sp>
          <p:nvSpPr>
            <p:cNvPr id="790" name="Shape 790"/>
            <p:cNvSpPr/>
            <p:nvPr/>
          </p:nvSpPr>
          <p:spPr>
            <a:xfrm>
              <a:off x="3393561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H</a:t>
              </a:r>
            </a:p>
          </p:txBody>
        </p:sp>
        <p:sp>
          <p:nvSpPr>
            <p:cNvPr id="791" name="Shape 791"/>
            <p:cNvSpPr/>
            <p:nvPr/>
          </p:nvSpPr>
          <p:spPr>
            <a:xfrm>
              <a:off x="2539972" y="4216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E</a:t>
              </a:r>
            </a:p>
          </p:txBody>
        </p:sp>
        <p:sp>
          <p:nvSpPr>
            <p:cNvPr id="792" name="Shape 792"/>
            <p:cNvSpPr/>
            <p:nvPr/>
          </p:nvSpPr>
          <p:spPr>
            <a:xfrm>
              <a:off x="3393561" y="4212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F</a:t>
              </a:r>
            </a:p>
          </p:txBody>
        </p:sp>
      </p:grpSp>
      <p:sp>
        <p:nvSpPr>
          <p:cNvPr id="794" name="Shape 794"/>
          <p:cNvSpPr/>
          <p:nvPr/>
        </p:nvSpPr>
        <p:spPr>
          <a:xfrm>
            <a:off x="361048" y="1844985"/>
            <a:ext cx="7188022" cy="3925026"/>
          </a:xfrm>
          <a:prstGeom prst="roundRect">
            <a:avLst>
              <a:gd name="adj" fmla="val 18968"/>
            </a:avLst>
          </a:prstGeom>
          <a:solidFill>
            <a:srgbClr val="FEF5F6"/>
          </a:solidFill>
          <a:ln w="76200">
            <a:solidFill>
              <a:srgbClr val="4B3C0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795" name="Shape 795"/>
          <p:cNvSpPr/>
          <p:nvPr/>
        </p:nvSpPr>
        <p:spPr>
          <a:xfrm>
            <a:off x="10821458" y="3080085"/>
            <a:ext cx="64700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/>
            </a:lvl1pPr>
          </a:lstStyle>
          <a:p>
            <a:pPr/>
            <a:r>
              <a:t>GP</a:t>
            </a:r>
          </a:p>
        </p:txBody>
      </p:sp>
      <p:sp>
        <p:nvSpPr>
          <p:cNvPr id="796" name="Shape 796"/>
          <p:cNvSpPr/>
          <p:nvPr/>
        </p:nvSpPr>
        <p:spPr>
          <a:xfrm>
            <a:off x="256017" y="5848925"/>
            <a:ext cx="7633490" cy="368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Configuration Attempt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  <a:defRPr sz="3000"/>
            </a:pPr>
            <a:r>
              <a:t>Don’t export from G, H to external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  <a:defRPr sz="3000"/>
            </a:pPr>
            <a:r>
              <a:t>Aggregate externally as GP</a:t>
            </a:r>
          </a:p>
          <a:p>
            <a:pPr lvl="1" marL="790222" indent="-345722">
              <a:spcBef>
                <a:spcPts val="1600"/>
              </a:spcBef>
              <a:buSzPct val="75000"/>
              <a:buChar char="•"/>
              <a:defRPr sz="3000"/>
            </a:pPr>
            <a:r>
              <a:t>X,Y block routes through each other</a:t>
            </a:r>
          </a:p>
        </p:txBody>
      </p:sp>
      <p:sp>
        <p:nvSpPr>
          <p:cNvPr id="797" name="Shape 797"/>
          <p:cNvSpPr/>
          <p:nvPr/>
        </p:nvSpPr>
        <p:spPr>
          <a:xfrm>
            <a:off x="8209221" y="3520654"/>
            <a:ext cx="2965159" cy="3087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34" h="21600" fill="norm" stroke="1" extrusionOk="0">
                <a:moveTo>
                  <a:pt x="21234" y="0"/>
                </a:moveTo>
                <a:cubicBezTo>
                  <a:pt x="21036" y="901"/>
                  <a:pt x="20777" y="1788"/>
                  <a:pt x="20458" y="2655"/>
                </a:cubicBezTo>
                <a:cubicBezTo>
                  <a:pt x="20205" y="3343"/>
                  <a:pt x="19911" y="4024"/>
                  <a:pt x="19428" y="4583"/>
                </a:cubicBezTo>
                <a:cubicBezTo>
                  <a:pt x="18425" y="5744"/>
                  <a:pt x="16857" y="6160"/>
                  <a:pt x="15367" y="6584"/>
                </a:cubicBezTo>
                <a:cubicBezTo>
                  <a:pt x="12613" y="7366"/>
                  <a:pt x="9876" y="8325"/>
                  <a:pt x="6984" y="8585"/>
                </a:cubicBezTo>
                <a:cubicBezTo>
                  <a:pt x="4610" y="8799"/>
                  <a:pt x="2174" y="8516"/>
                  <a:pt x="708" y="10552"/>
                </a:cubicBezTo>
                <a:cubicBezTo>
                  <a:pt x="-366" y="12046"/>
                  <a:pt x="31" y="13924"/>
                  <a:pt x="298" y="15631"/>
                </a:cubicBezTo>
                <a:cubicBezTo>
                  <a:pt x="603" y="17583"/>
                  <a:pt x="745" y="19568"/>
                  <a:pt x="704" y="21600"/>
                </a:cubicBezTo>
              </a:path>
            </a:pathLst>
          </a:custGeom>
          <a:ln w="1016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98" name="Shape 798"/>
          <p:cNvSpPr/>
          <p:nvPr>
            <p:ph type="body" sz="quarter" idx="1"/>
          </p:nvPr>
        </p:nvSpPr>
        <p:spPr>
          <a:xfrm>
            <a:off x="695796" y="2009766"/>
            <a:ext cx="6569325" cy="3686977"/>
          </a:xfrm>
          <a:prstGeom prst="rect">
            <a:avLst/>
          </a:prstGeom>
        </p:spPr>
        <p:txBody>
          <a:bodyPr/>
          <a:lstStyle/>
          <a:p>
            <a:pPr/>
            <a:r>
              <a:t>Goals</a:t>
            </a:r>
          </a:p>
          <a:p>
            <a:pPr lvl="1" marL="599722"/>
            <a:r>
              <a:t>Local prefixes reachable only internally</a:t>
            </a:r>
          </a:p>
          <a:p>
            <a:pPr lvl="1" marL="599722"/>
            <a:r>
              <a:t>Global prefixes reachable externally</a:t>
            </a:r>
          </a:p>
          <a:p>
            <a:pPr lvl="1" marL="599722"/>
            <a:r>
              <a:t>Aggregate global prefixes as GP</a:t>
            </a:r>
          </a:p>
          <a:p>
            <a:pPr lvl="1" marL="599722">
              <a:defRPr>
                <a:solidFill>
                  <a:srgbClr val="DCDEE0"/>
                </a:solidFill>
              </a:defRPr>
            </a:pPr>
            <a:r>
              <a:t>Prefer leaving through Peer</a:t>
            </a:r>
            <a:r>
              <a:rPr baseline="-5999"/>
              <a:t>1</a:t>
            </a:r>
            <a:r>
              <a:t> over Peer</a:t>
            </a:r>
            <a:r>
              <a:rPr baseline="-5999"/>
              <a:t>2</a:t>
            </a:r>
          </a:p>
          <a:p>
            <a:pPr lvl="1" marL="599722">
              <a:defRPr>
                <a:solidFill>
                  <a:srgbClr val="DCDEE0"/>
                </a:solidFill>
              </a:defRPr>
            </a:pPr>
            <a:r>
              <a:t>Prevent transit traffic between peers</a:t>
            </a:r>
          </a:p>
        </p:txBody>
      </p:sp>
      <p:sp>
        <p:nvSpPr>
          <p:cNvPr id="799" name="Shape 799"/>
          <p:cNvSpPr/>
          <p:nvPr/>
        </p:nvSpPr>
        <p:spPr>
          <a:xfrm>
            <a:off x="7610043" y="2883235"/>
            <a:ext cx="1643147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/>
            <a:r>
              <a:t>GP</a:t>
            </a:r>
            <a:r>
              <a:rPr baseline="-5999"/>
              <a:t>1 </a:t>
            </a:r>
            <a:r>
              <a:t>traffic </a:t>
            </a:r>
          </a:p>
          <a:p>
            <a:pPr/>
            <a:r>
              <a:t>dropped</a:t>
            </a:r>
          </a:p>
        </p:txBody>
      </p:sp>
      <p:sp>
        <p:nvSpPr>
          <p:cNvPr id="800" name="Shape 800"/>
          <p:cNvSpPr/>
          <p:nvPr/>
        </p:nvSpPr>
        <p:spPr>
          <a:xfrm>
            <a:off x="8476765" y="3985950"/>
            <a:ext cx="298628" cy="652721"/>
          </a:xfrm>
          <a:prstGeom prst="line">
            <a:avLst/>
          </a:prstGeom>
          <a:ln w="76200">
            <a:solidFill>
              <a:schemeClr val="accent3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03" name="Shape 803"/>
          <p:cNvSpPr/>
          <p:nvPr/>
        </p:nvSpPr>
        <p:spPr>
          <a:xfrm>
            <a:off x="361048" y="1844985"/>
            <a:ext cx="7188022" cy="3925026"/>
          </a:xfrm>
          <a:prstGeom prst="roundRect">
            <a:avLst>
              <a:gd name="adj" fmla="val 18968"/>
            </a:avLst>
          </a:prstGeom>
          <a:solidFill>
            <a:srgbClr val="FEF5F6"/>
          </a:solidFill>
          <a:ln w="76200">
            <a:solidFill>
              <a:srgbClr val="4B3C0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804" name="Shape 804"/>
          <p:cNvSpPr/>
          <p:nvPr>
            <p:ph type="body" sz="quarter" idx="1"/>
          </p:nvPr>
        </p:nvSpPr>
        <p:spPr>
          <a:xfrm>
            <a:off x="695796" y="2009766"/>
            <a:ext cx="6569325" cy="3686977"/>
          </a:xfrm>
          <a:prstGeom prst="rect">
            <a:avLst/>
          </a:prstGeom>
        </p:spPr>
        <p:txBody>
          <a:bodyPr/>
          <a:lstStyle/>
          <a:p>
            <a:pPr/>
            <a:r>
              <a:t>Goals</a:t>
            </a:r>
          </a:p>
          <a:p>
            <a:pPr lvl="1" marL="599722"/>
            <a:r>
              <a:t>Local prefixes reachable only internally</a:t>
            </a:r>
          </a:p>
          <a:p>
            <a:pPr lvl="1" marL="599722"/>
            <a:r>
              <a:t>Global prefixes reachable externally</a:t>
            </a:r>
          </a:p>
          <a:p>
            <a:pPr lvl="1" marL="599722"/>
            <a:r>
              <a:t>Aggregate global prefixes as GP</a:t>
            </a:r>
          </a:p>
          <a:p>
            <a:pPr lvl="1" marL="599722"/>
            <a:r>
              <a:t>Prefer leaving through Peer</a:t>
            </a:r>
            <a:r>
              <a:rPr baseline="-5999"/>
              <a:t>1</a:t>
            </a:r>
            <a:r>
              <a:t> over Peer</a:t>
            </a:r>
            <a:r>
              <a:rPr baseline="-5999"/>
              <a:t>2</a:t>
            </a:r>
          </a:p>
          <a:p>
            <a:pPr lvl="1" marL="599722"/>
            <a:r>
              <a:t>Prevent transit traffic between peers</a:t>
            </a:r>
          </a:p>
        </p:txBody>
      </p:sp>
      <p:sp>
        <p:nvSpPr>
          <p:cNvPr id="805" name="Shape 8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A DC network with traditional configs</a:t>
            </a:r>
          </a:p>
        </p:txBody>
      </p:sp>
      <p:grpSp>
        <p:nvGrpSpPr>
          <p:cNvPr id="854" name="Group 854"/>
          <p:cNvGrpSpPr/>
          <p:nvPr/>
        </p:nvGrpSpPr>
        <p:grpSpPr>
          <a:xfrm>
            <a:off x="8177213" y="1677296"/>
            <a:ext cx="4345670" cy="6969969"/>
            <a:chOff x="-7362" y="-256399"/>
            <a:chExt cx="4345669" cy="6969968"/>
          </a:xfrm>
        </p:grpSpPr>
        <p:sp>
          <p:nvSpPr>
            <p:cNvPr id="806" name="Shape 806"/>
            <p:cNvSpPr/>
            <p:nvPr/>
          </p:nvSpPr>
          <p:spPr>
            <a:xfrm>
              <a:off x="374561" y="5799169"/>
              <a:ext cx="1251770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Global</a:t>
              </a:r>
            </a:p>
            <a:p>
              <a:pPr algn="ctr"/>
              <a:r>
                <a:t>Prefixes</a:t>
              </a:r>
            </a:p>
          </p:txBody>
        </p:sp>
        <p:sp>
          <p:nvSpPr>
            <p:cNvPr id="807" name="Shape 807"/>
            <p:cNvSpPr/>
            <p:nvPr/>
          </p:nvSpPr>
          <p:spPr>
            <a:xfrm>
              <a:off x="2636689" y="5799169"/>
              <a:ext cx="1251770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Local</a:t>
              </a:r>
            </a:p>
            <a:p>
              <a:pPr algn="ctr"/>
              <a:r>
                <a:t>Prefixes</a:t>
              </a:r>
            </a:p>
          </p:txBody>
        </p:sp>
        <p:sp>
          <p:nvSpPr>
            <p:cNvPr id="808" name="Shape 808"/>
            <p:cNvSpPr/>
            <p:nvPr/>
          </p:nvSpPr>
          <p:spPr>
            <a:xfrm>
              <a:off x="-7363" y="1534895"/>
              <a:ext cx="4308470" cy="4095387"/>
            </a:xfrm>
            <a:prstGeom prst="rect">
              <a:avLst/>
            </a:prstGeom>
            <a:solidFill>
              <a:srgbClr val="FFFBE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809" name="Shape 809"/>
            <p:cNvSpPr/>
            <p:nvPr/>
          </p:nvSpPr>
          <p:spPr>
            <a:xfrm>
              <a:off x="244656" y="5066337"/>
              <a:ext cx="6773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GP</a:t>
              </a:r>
              <a:r>
                <a:rPr baseline="-5999"/>
                <a:t>1</a:t>
              </a:r>
            </a:p>
          </p:txBody>
        </p:sp>
        <p:sp>
          <p:nvSpPr>
            <p:cNvPr id="810" name="Shape 810"/>
            <p:cNvSpPr/>
            <p:nvPr/>
          </p:nvSpPr>
          <p:spPr>
            <a:xfrm>
              <a:off x="1090643" y="5066337"/>
              <a:ext cx="6773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GP</a:t>
              </a:r>
              <a:r>
                <a:rPr baseline="-5999"/>
                <a:t>2</a:t>
              </a:r>
            </a:p>
          </p:txBody>
        </p:sp>
        <p:sp>
          <p:nvSpPr>
            <p:cNvPr id="811" name="Shape 811"/>
            <p:cNvSpPr/>
            <p:nvPr/>
          </p:nvSpPr>
          <p:spPr>
            <a:xfrm>
              <a:off x="2527272" y="5066337"/>
              <a:ext cx="5884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LP</a:t>
              </a:r>
              <a:r>
                <a:rPr baseline="-5999"/>
                <a:t>1</a:t>
              </a:r>
            </a:p>
          </p:txBody>
        </p:sp>
        <p:sp>
          <p:nvSpPr>
            <p:cNvPr id="812" name="Shape 812"/>
            <p:cNvSpPr/>
            <p:nvPr/>
          </p:nvSpPr>
          <p:spPr>
            <a:xfrm>
              <a:off x="3373259" y="5066337"/>
              <a:ext cx="5884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LP</a:t>
              </a:r>
              <a:r>
                <a:rPr baseline="-5999"/>
                <a:t>2</a:t>
              </a:r>
            </a:p>
          </p:txBody>
        </p:sp>
        <p:sp>
          <p:nvSpPr>
            <p:cNvPr id="813" name="Shape 813"/>
            <p:cNvSpPr/>
            <p:nvPr/>
          </p:nvSpPr>
          <p:spPr>
            <a:xfrm flipV="1">
              <a:off x="2887432" y="3701663"/>
              <a:ext cx="837409" cy="5216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14" name="Shape 814"/>
            <p:cNvSpPr/>
            <p:nvPr/>
          </p:nvSpPr>
          <p:spPr>
            <a:xfrm flipH="1" flipV="1">
              <a:off x="2846774" y="3727544"/>
              <a:ext cx="811794" cy="5071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15" name="Shape 815"/>
            <p:cNvSpPr/>
            <p:nvPr/>
          </p:nvSpPr>
          <p:spPr>
            <a:xfrm flipV="1">
              <a:off x="2881480" y="3720843"/>
              <a:ext cx="1" cy="523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16" name="Shape 816"/>
            <p:cNvSpPr/>
            <p:nvPr/>
          </p:nvSpPr>
          <p:spPr>
            <a:xfrm flipH="1" flipV="1">
              <a:off x="3665595" y="3709423"/>
              <a:ext cx="3473" cy="5351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17" name="Shape 817"/>
            <p:cNvSpPr/>
            <p:nvPr/>
          </p:nvSpPr>
          <p:spPr>
            <a:xfrm flipV="1">
              <a:off x="635731" y="2429507"/>
              <a:ext cx="365476" cy="7186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18" name="Shape 818"/>
            <p:cNvSpPr/>
            <p:nvPr/>
          </p:nvSpPr>
          <p:spPr>
            <a:xfrm flipH="1" flipV="1">
              <a:off x="982817" y="2385322"/>
              <a:ext cx="482678" cy="778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19" name="Shape 819"/>
            <p:cNvSpPr/>
            <p:nvPr/>
          </p:nvSpPr>
          <p:spPr>
            <a:xfrm flipH="1" flipV="1">
              <a:off x="970176" y="2421444"/>
              <a:ext cx="1813070" cy="6917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20" name="Shape 820"/>
            <p:cNvSpPr/>
            <p:nvPr/>
          </p:nvSpPr>
          <p:spPr>
            <a:xfrm flipH="1" flipV="1">
              <a:off x="982761" y="2432673"/>
              <a:ext cx="2761150" cy="7033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21" name="Shape 821"/>
            <p:cNvSpPr/>
            <p:nvPr/>
          </p:nvSpPr>
          <p:spPr>
            <a:xfrm>
              <a:off x="3326035" y="2385259"/>
              <a:ext cx="348835" cy="751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22" name="Shape 822"/>
            <p:cNvSpPr/>
            <p:nvPr/>
          </p:nvSpPr>
          <p:spPr>
            <a:xfrm flipH="1">
              <a:off x="2763648" y="2365506"/>
              <a:ext cx="614538" cy="7628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23" name="Shape 823"/>
            <p:cNvSpPr/>
            <p:nvPr/>
          </p:nvSpPr>
          <p:spPr>
            <a:xfrm flipH="1">
              <a:off x="1411674" y="2379141"/>
              <a:ext cx="2066503" cy="7472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24" name="Shape 824"/>
            <p:cNvSpPr/>
            <p:nvPr/>
          </p:nvSpPr>
          <p:spPr>
            <a:xfrm flipH="1">
              <a:off x="558339" y="2397190"/>
              <a:ext cx="2884362" cy="745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25" name="Shape 825"/>
            <p:cNvSpPr/>
            <p:nvPr/>
          </p:nvSpPr>
          <p:spPr>
            <a:xfrm flipV="1">
              <a:off x="3330524" y="805821"/>
              <a:ext cx="1" cy="9968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26" name="Shape 826"/>
            <p:cNvSpPr/>
            <p:nvPr/>
          </p:nvSpPr>
          <p:spPr>
            <a:xfrm flipV="1">
              <a:off x="1012588" y="768077"/>
              <a:ext cx="1" cy="11014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27" name="Shape 827"/>
            <p:cNvSpPr/>
            <p:nvPr/>
          </p:nvSpPr>
          <p:spPr>
            <a:xfrm flipV="1">
              <a:off x="684914" y="3709835"/>
              <a:ext cx="799713" cy="528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28" name="Shape 828"/>
            <p:cNvSpPr/>
            <p:nvPr/>
          </p:nvSpPr>
          <p:spPr>
            <a:xfrm flipH="1" flipV="1">
              <a:off x="650011" y="3724881"/>
              <a:ext cx="799534" cy="5038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29" name="Shape 829"/>
            <p:cNvSpPr/>
            <p:nvPr/>
          </p:nvSpPr>
          <p:spPr>
            <a:xfrm flipV="1">
              <a:off x="672457" y="3712278"/>
              <a:ext cx="1" cy="5263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30" name="Shape 830"/>
            <p:cNvSpPr/>
            <p:nvPr/>
          </p:nvSpPr>
          <p:spPr>
            <a:xfrm flipV="1">
              <a:off x="1460044" y="3700237"/>
              <a:ext cx="1" cy="5383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31" name="Shape 831"/>
            <p:cNvSpPr/>
            <p:nvPr/>
          </p:nvSpPr>
          <p:spPr>
            <a:xfrm flipV="1">
              <a:off x="1291987" y="717105"/>
              <a:ext cx="2041947" cy="12329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32" name="Shape 832"/>
            <p:cNvSpPr/>
            <p:nvPr/>
          </p:nvSpPr>
          <p:spPr>
            <a:xfrm flipH="1" flipV="1">
              <a:off x="1188254" y="916298"/>
              <a:ext cx="1856335" cy="10083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33" name="Shape 833"/>
            <p:cNvSpPr/>
            <p:nvPr/>
          </p:nvSpPr>
          <p:spPr>
            <a:xfrm>
              <a:off x="2349540" y="-256400"/>
              <a:ext cx="1988767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r>
                <a:t>Peer</a:t>
              </a:r>
              <a:r>
                <a:rPr baseline="-5999"/>
                <a:t>2</a:t>
              </a:r>
            </a:p>
          </p:txBody>
        </p:sp>
        <p:sp>
          <p:nvSpPr>
            <p:cNvPr id="834" name="Shape 834"/>
            <p:cNvSpPr/>
            <p:nvPr/>
          </p:nvSpPr>
          <p:spPr>
            <a:xfrm>
              <a:off x="3014971" y="1803426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sp>
          <p:nvSpPr>
            <p:cNvPr id="835" name="Shape 835"/>
            <p:cNvSpPr/>
            <p:nvPr/>
          </p:nvSpPr>
          <p:spPr>
            <a:xfrm>
              <a:off x="696339" y="1804970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  <p:sp>
          <p:nvSpPr>
            <p:cNvPr id="836" name="Shape 836"/>
            <p:cNvSpPr/>
            <p:nvPr/>
          </p:nvSpPr>
          <p:spPr>
            <a:xfrm>
              <a:off x="1143065" y="3103028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D</a:t>
              </a:r>
            </a:p>
          </p:txBody>
        </p:sp>
        <p:sp>
          <p:nvSpPr>
            <p:cNvPr id="837" name="Shape 837"/>
            <p:cNvSpPr/>
            <p:nvPr/>
          </p:nvSpPr>
          <p:spPr>
            <a:xfrm>
              <a:off x="297077" y="3103028"/>
              <a:ext cx="632499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C</a:t>
              </a:r>
            </a:p>
          </p:txBody>
        </p:sp>
        <p:sp>
          <p:nvSpPr>
            <p:cNvPr id="838" name="Shape 838"/>
            <p:cNvSpPr/>
            <p:nvPr/>
          </p:nvSpPr>
          <p:spPr>
            <a:xfrm>
              <a:off x="297077" y="4202365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  <p:sp>
          <p:nvSpPr>
            <p:cNvPr id="839" name="Shape 839"/>
            <p:cNvSpPr/>
            <p:nvPr/>
          </p:nvSpPr>
          <p:spPr>
            <a:xfrm>
              <a:off x="1143065" y="4202365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B</a:t>
              </a:r>
            </a:p>
          </p:txBody>
        </p:sp>
        <p:sp>
          <p:nvSpPr>
            <p:cNvPr id="840" name="Shape 840"/>
            <p:cNvSpPr/>
            <p:nvPr/>
          </p:nvSpPr>
          <p:spPr>
            <a:xfrm>
              <a:off x="2534873" y="4203909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E</a:t>
              </a:r>
            </a:p>
          </p:txBody>
        </p:sp>
        <p:sp>
          <p:nvSpPr>
            <p:cNvPr id="841" name="Shape 841"/>
            <p:cNvSpPr/>
            <p:nvPr/>
          </p:nvSpPr>
          <p:spPr>
            <a:xfrm>
              <a:off x="3380861" y="4203909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F</a:t>
              </a:r>
            </a:p>
          </p:txBody>
        </p:sp>
        <p:sp>
          <p:nvSpPr>
            <p:cNvPr id="842" name="Shape 842"/>
            <p:cNvSpPr/>
            <p:nvPr/>
          </p:nvSpPr>
          <p:spPr>
            <a:xfrm>
              <a:off x="3380861" y="3104571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H</a:t>
              </a:r>
            </a:p>
          </p:txBody>
        </p:sp>
        <p:sp>
          <p:nvSpPr>
            <p:cNvPr id="843" name="Shape 843"/>
            <p:cNvSpPr/>
            <p:nvPr/>
          </p:nvSpPr>
          <p:spPr>
            <a:xfrm>
              <a:off x="2534873" y="3104571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G</a:t>
              </a:r>
            </a:p>
          </p:txBody>
        </p:sp>
        <p:sp>
          <p:nvSpPr>
            <p:cNvPr id="844" name="Shape 844"/>
            <p:cNvSpPr/>
            <p:nvPr/>
          </p:nvSpPr>
          <p:spPr>
            <a:xfrm>
              <a:off x="-1" y="-256400"/>
              <a:ext cx="1988768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r>
                <a:t>Peer</a:t>
              </a:r>
              <a:r>
                <a:rPr baseline="-5999"/>
                <a:t>1</a:t>
              </a:r>
            </a:p>
          </p:txBody>
        </p:sp>
        <p:sp>
          <p:nvSpPr>
            <p:cNvPr id="845" name="Shape 845"/>
            <p:cNvSpPr/>
            <p:nvPr/>
          </p:nvSpPr>
          <p:spPr>
            <a:xfrm>
              <a:off x="3027671" y="1815407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sp>
          <p:nvSpPr>
            <p:cNvPr id="846" name="Shape 846"/>
            <p:cNvSpPr/>
            <p:nvPr/>
          </p:nvSpPr>
          <p:spPr>
            <a:xfrm>
              <a:off x="284377" y="3103938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C</a:t>
              </a:r>
            </a:p>
          </p:txBody>
        </p:sp>
        <p:sp>
          <p:nvSpPr>
            <p:cNvPr id="847" name="Shape 847"/>
            <p:cNvSpPr/>
            <p:nvPr/>
          </p:nvSpPr>
          <p:spPr>
            <a:xfrm>
              <a:off x="1145788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D</a:t>
              </a:r>
            </a:p>
          </p:txBody>
        </p:sp>
        <p:sp>
          <p:nvSpPr>
            <p:cNvPr id="848" name="Shape 848"/>
            <p:cNvSpPr/>
            <p:nvPr/>
          </p:nvSpPr>
          <p:spPr>
            <a:xfrm>
              <a:off x="284377" y="4202365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  <p:sp>
          <p:nvSpPr>
            <p:cNvPr id="849" name="Shape 849"/>
            <p:cNvSpPr/>
            <p:nvPr/>
          </p:nvSpPr>
          <p:spPr>
            <a:xfrm>
              <a:off x="1145788" y="4202365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B</a:t>
              </a:r>
            </a:p>
          </p:txBody>
        </p:sp>
        <p:sp>
          <p:nvSpPr>
            <p:cNvPr id="850" name="Shape 850"/>
            <p:cNvSpPr/>
            <p:nvPr/>
          </p:nvSpPr>
          <p:spPr>
            <a:xfrm>
              <a:off x="2521253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G</a:t>
              </a:r>
            </a:p>
          </p:txBody>
        </p:sp>
        <p:sp>
          <p:nvSpPr>
            <p:cNvPr id="851" name="Shape 851"/>
            <p:cNvSpPr/>
            <p:nvPr/>
          </p:nvSpPr>
          <p:spPr>
            <a:xfrm>
              <a:off x="3393561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H</a:t>
              </a:r>
            </a:p>
          </p:txBody>
        </p:sp>
        <p:sp>
          <p:nvSpPr>
            <p:cNvPr id="852" name="Shape 852"/>
            <p:cNvSpPr/>
            <p:nvPr/>
          </p:nvSpPr>
          <p:spPr>
            <a:xfrm>
              <a:off x="2539972" y="4216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E</a:t>
              </a:r>
            </a:p>
          </p:txBody>
        </p:sp>
        <p:sp>
          <p:nvSpPr>
            <p:cNvPr id="853" name="Shape 853"/>
            <p:cNvSpPr/>
            <p:nvPr/>
          </p:nvSpPr>
          <p:spPr>
            <a:xfrm>
              <a:off x="3393561" y="4212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F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57" name="Shape 8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A DC network with Propane</a:t>
            </a:r>
          </a:p>
        </p:txBody>
      </p:sp>
      <p:grpSp>
        <p:nvGrpSpPr>
          <p:cNvPr id="860" name="Group 860"/>
          <p:cNvGrpSpPr/>
          <p:nvPr/>
        </p:nvGrpSpPr>
        <p:grpSpPr>
          <a:xfrm>
            <a:off x="65308" y="1210120"/>
            <a:ext cx="8029518" cy="8460394"/>
            <a:chOff x="0" y="0"/>
            <a:chExt cx="8029516" cy="8460392"/>
          </a:xfrm>
        </p:grpSpPr>
        <p:sp>
          <p:nvSpPr>
            <p:cNvPr id="859" name="Shape 859"/>
            <p:cNvSpPr/>
            <p:nvPr/>
          </p:nvSpPr>
          <p:spPr>
            <a:xfrm>
              <a:off x="317500" y="254000"/>
              <a:ext cx="7407217" cy="78634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b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rPr>
                <a:t>define</a:t>
              </a:r>
              <a:r>
                <a:t> Destination = 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{GP1  =&gt; </a:t>
              </a:r>
              <a:r>
                <a:rPr b="1"/>
                <a:t>end</a:t>
              </a:r>
              <a:r>
                <a:t>(A)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GP2  =&gt; </a:t>
              </a:r>
              <a:r>
                <a:rPr b="1"/>
                <a:t>end</a:t>
              </a:r>
              <a:r>
                <a:t>(B)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LP1  =&gt; </a:t>
              </a:r>
              <a:r>
                <a:rPr b="1"/>
                <a:t>end</a:t>
              </a:r>
              <a:r>
                <a:t>(E)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LP2  =&gt; </a:t>
              </a:r>
              <a:r>
                <a:rPr b="1"/>
                <a:t>end</a:t>
              </a:r>
              <a:r>
                <a:t>(F)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true =&gt; </a:t>
              </a:r>
              <a:r>
                <a:rPr b="1"/>
                <a:t>exit</a:t>
              </a:r>
              <a:r>
                <a:t>(Peer1 &gt;&gt; Peer2)}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endParaR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endParaR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pic>
          <p:nvPicPr>
            <p:cNvPr id="858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029517" cy="8460393"/>
            </a:xfrm>
            <a:prstGeom prst="rect">
              <a:avLst/>
            </a:prstGeom>
            <a:effectLst/>
          </p:spPr>
        </p:pic>
      </p:grpSp>
      <p:grpSp>
        <p:nvGrpSpPr>
          <p:cNvPr id="909" name="Group 909"/>
          <p:cNvGrpSpPr/>
          <p:nvPr/>
        </p:nvGrpSpPr>
        <p:grpSpPr>
          <a:xfrm>
            <a:off x="8177213" y="1677296"/>
            <a:ext cx="4345670" cy="6969969"/>
            <a:chOff x="-7362" y="-256399"/>
            <a:chExt cx="4345669" cy="6969968"/>
          </a:xfrm>
        </p:grpSpPr>
        <p:sp>
          <p:nvSpPr>
            <p:cNvPr id="861" name="Shape 861"/>
            <p:cNvSpPr/>
            <p:nvPr/>
          </p:nvSpPr>
          <p:spPr>
            <a:xfrm>
              <a:off x="374561" y="5799169"/>
              <a:ext cx="1251770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Global</a:t>
              </a:r>
            </a:p>
            <a:p>
              <a:pPr algn="ctr"/>
              <a:r>
                <a:t>Prefixes</a:t>
              </a:r>
            </a:p>
          </p:txBody>
        </p:sp>
        <p:sp>
          <p:nvSpPr>
            <p:cNvPr id="862" name="Shape 862"/>
            <p:cNvSpPr/>
            <p:nvPr/>
          </p:nvSpPr>
          <p:spPr>
            <a:xfrm>
              <a:off x="2636689" y="5799169"/>
              <a:ext cx="1251770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Local</a:t>
              </a:r>
            </a:p>
            <a:p>
              <a:pPr algn="ctr"/>
              <a:r>
                <a:t>Prefixes</a:t>
              </a:r>
            </a:p>
          </p:txBody>
        </p:sp>
        <p:sp>
          <p:nvSpPr>
            <p:cNvPr id="863" name="Shape 863"/>
            <p:cNvSpPr/>
            <p:nvPr/>
          </p:nvSpPr>
          <p:spPr>
            <a:xfrm>
              <a:off x="-7363" y="1534895"/>
              <a:ext cx="4308470" cy="4095387"/>
            </a:xfrm>
            <a:prstGeom prst="rect">
              <a:avLst/>
            </a:prstGeom>
            <a:solidFill>
              <a:srgbClr val="FFFBE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864" name="Shape 864"/>
            <p:cNvSpPr/>
            <p:nvPr/>
          </p:nvSpPr>
          <p:spPr>
            <a:xfrm>
              <a:off x="244656" y="5066337"/>
              <a:ext cx="6773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GP</a:t>
              </a:r>
              <a:r>
                <a:rPr baseline="-5999"/>
                <a:t>1</a:t>
              </a:r>
            </a:p>
          </p:txBody>
        </p:sp>
        <p:sp>
          <p:nvSpPr>
            <p:cNvPr id="865" name="Shape 865"/>
            <p:cNvSpPr/>
            <p:nvPr/>
          </p:nvSpPr>
          <p:spPr>
            <a:xfrm>
              <a:off x="1090643" y="5066337"/>
              <a:ext cx="6773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GP</a:t>
              </a:r>
              <a:r>
                <a:rPr baseline="-5999"/>
                <a:t>2</a:t>
              </a:r>
            </a:p>
          </p:txBody>
        </p:sp>
        <p:sp>
          <p:nvSpPr>
            <p:cNvPr id="866" name="Shape 866"/>
            <p:cNvSpPr/>
            <p:nvPr/>
          </p:nvSpPr>
          <p:spPr>
            <a:xfrm>
              <a:off x="2527272" y="5066337"/>
              <a:ext cx="5884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LP</a:t>
              </a:r>
              <a:r>
                <a:rPr baseline="-5999"/>
                <a:t>1</a:t>
              </a:r>
            </a:p>
          </p:txBody>
        </p:sp>
        <p:sp>
          <p:nvSpPr>
            <p:cNvPr id="867" name="Shape 867"/>
            <p:cNvSpPr/>
            <p:nvPr/>
          </p:nvSpPr>
          <p:spPr>
            <a:xfrm>
              <a:off x="3373259" y="5066337"/>
              <a:ext cx="5884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LP</a:t>
              </a:r>
              <a:r>
                <a:rPr baseline="-5999"/>
                <a:t>2</a:t>
              </a:r>
            </a:p>
          </p:txBody>
        </p:sp>
        <p:sp>
          <p:nvSpPr>
            <p:cNvPr id="868" name="Shape 868"/>
            <p:cNvSpPr/>
            <p:nvPr/>
          </p:nvSpPr>
          <p:spPr>
            <a:xfrm flipV="1">
              <a:off x="2887432" y="3701663"/>
              <a:ext cx="837409" cy="5216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69" name="Shape 869"/>
            <p:cNvSpPr/>
            <p:nvPr/>
          </p:nvSpPr>
          <p:spPr>
            <a:xfrm flipH="1" flipV="1">
              <a:off x="2846774" y="3727544"/>
              <a:ext cx="811794" cy="5071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70" name="Shape 870"/>
            <p:cNvSpPr/>
            <p:nvPr/>
          </p:nvSpPr>
          <p:spPr>
            <a:xfrm flipV="1">
              <a:off x="2881480" y="3720843"/>
              <a:ext cx="1" cy="523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71" name="Shape 871"/>
            <p:cNvSpPr/>
            <p:nvPr/>
          </p:nvSpPr>
          <p:spPr>
            <a:xfrm flipH="1" flipV="1">
              <a:off x="3665595" y="3709423"/>
              <a:ext cx="3473" cy="5351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72" name="Shape 872"/>
            <p:cNvSpPr/>
            <p:nvPr/>
          </p:nvSpPr>
          <p:spPr>
            <a:xfrm flipV="1">
              <a:off x="635731" y="2429507"/>
              <a:ext cx="365476" cy="7186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73" name="Shape 873"/>
            <p:cNvSpPr/>
            <p:nvPr/>
          </p:nvSpPr>
          <p:spPr>
            <a:xfrm flipH="1" flipV="1">
              <a:off x="982817" y="2385322"/>
              <a:ext cx="482678" cy="778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74" name="Shape 874"/>
            <p:cNvSpPr/>
            <p:nvPr/>
          </p:nvSpPr>
          <p:spPr>
            <a:xfrm flipH="1" flipV="1">
              <a:off x="970176" y="2421444"/>
              <a:ext cx="1813070" cy="6917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75" name="Shape 875"/>
            <p:cNvSpPr/>
            <p:nvPr/>
          </p:nvSpPr>
          <p:spPr>
            <a:xfrm flipH="1" flipV="1">
              <a:off x="982761" y="2432673"/>
              <a:ext cx="2761150" cy="7033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76" name="Shape 876"/>
            <p:cNvSpPr/>
            <p:nvPr/>
          </p:nvSpPr>
          <p:spPr>
            <a:xfrm>
              <a:off x="3326035" y="2385259"/>
              <a:ext cx="348835" cy="751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77" name="Shape 877"/>
            <p:cNvSpPr/>
            <p:nvPr/>
          </p:nvSpPr>
          <p:spPr>
            <a:xfrm flipH="1">
              <a:off x="2763648" y="2365506"/>
              <a:ext cx="614538" cy="7628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78" name="Shape 878"/>
            <p:cNvSpPr/>
            <p:nvPr/>
          </p:nvSpPr>
          <p:spPr>
            <a:xfrm flipH="1">
              <a:off x="1411674" y="2379141"/>
              <a:ext cx="2066503" cy="7472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79" name="Shape 879"/>
            <p:cNvSpPr/>
            <p:nvPr/>
          </p:nvSpPr>
          <p:spPr>
            <a:xfrm flipH="1">
              <a:off x="558339" y="2397190"/>
              <a:ext cx="2884362" cy="745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80" name="Shape 880"/>
            <p:cNvSpPr/>
            <p:nvPr/>
          </p:nvSpPr>
          <p:spPr>
            <a:xfrm flipV="1">
              <a:off x="3330524" y="805821"/>
              <a:ext cx="1" cy="9968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81" name="Shape 881"/>
            <p:cNvSpPr/>
            <p:nvPr/>
          </p:nvSpPr>
          <p:spPr>
            <a:xfrm flipV="1">
              <a:off x="1012588" y="768077"/>
              <a:ext cx="1" cy="11014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82" name="Shape 882"/>
            <p:cNvSpPr/>
            <p:nvPr/>
          </p:nvSpPr>
          <p:spPr>
            <a:xfrm flipV="1">
              <a:off x="684914" y="3709835"/>
              <a:ext cx="799713" cy="528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83" name="Shape 883"/>
            <p:cNvSpPr/>
            <p:nvPr/>
          </p:nvSpPr>
          <p:spPr>
            <a:xfrm flipH="1" flipV="1">
              <a:off x="650011" y="3724881"/>
              <a:ext cx="799534" cy="5038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84" name="Shape 884"/>
            <p:cNvSpPr/>
            <p:nvPr/>
          </p:nvSpPr>
          <p:spPr>
            <a:xfrm flipV="1">
              <a:off x="672457" y="3712278"/>
              <a:ext cx="1" cy="5263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85" name="Shape 885"/>
            <p:cNvSpPr/>
            <p:nvPr/>
          </p:nvSpPr>
          <p:spPr>
            <a:xfrm flipV="1">
              <a:off x="1460044" y="3700237"/>
              <a:ext cx="1" cy="5383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86" name="Shape 886"/>
            <p:cNvSpPr/>
            <p:nvPr/>
          </p:nvSpPr>
          <p:spPr>
            <a:xfrm flipV="1">
              <a:off x="1291987" y="717105"/>
              <a:ext cx="2041947" cy="12329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87" name="Shape 887"/>
            <p:cNvSpPr/>
            <p:nvPr/>
          </p:nvSpPr>
          <p:spPr>
            <a:xfrm flipH="1" flipV="1">
              <a:off x="1188254" y="916298"/>
              <a:ext cx="1856335" cy="10083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88" name="Shape 888"/>
            <p:cNvSpPr/>
            <p:nvPr/>
          </p:nvSpPr>
          <p:spPr>
            <a:xfrm>
              <a:off x="2349540" y="-256400"/>
              <a:ext cx="1988767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r>
                <a:t>Peer</a:t>
              </a:r>
              <a:r>
                <a:rPr baseline="-5999"/>
                <a:t>2</a:t>
              </a:r>
            </a:p>
          </p:txBody>
        </p:sp>
        <p:sp>
          <p:nvSpPr>
            <p:cNvPr id="889" name="Shape 889"/>
            <p:cNvSpPr/>
            <p:nvPr/>
          </p:nvSpPr>
          <p:spPr>
            <a:xfrm>
              <a:off x="3014971" y="1803426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sp>
          <p:nvSpPr>
            <p:cNvPr id="890" name="Shape 890"/>
            <p:cNvSpPr/>
            <p:nvPr/>
          </p:nvSpPr>
          <p:spPr>
            <a:xfrm>
              <a:off x="696339" y="1804970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  <p:sp>
          <p:nvSpPr>
            <p:cNvPr id="891" name="Shape 891"/>
            <p:cNvSpPr/>
            <p:nvPr/>
          </p:nvSpPr>
          <p:spPr>
            <a:xfrm>
              <a:off x="1143065" y="3103028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D</a:t>
              </a:r>
            </a:p>
          </p:txBody>
        </p:sp>
        <p:sp>
          <p:nvSpPr>
            <p:cNvPr id="892" name="Shape 892"/>
            <p:cNvSpPr/>
            <p:nvPr/>
          </p:nvSpPr>
          <p:spPr>
            <a:xfrm>
              <a:off x="297077" y="3103028"/>
              <a:ext cx="632499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C</a:t>
              </a:r>
            </a:p>
          </p:txBody>
        </p:sp>
        <p:sp>
          <p:nvSpPr>
            <p:cNvPr id="893" name="Shape 893"/>
            <p:cNvSpPr/>
            <p:nvPr/>
          </p:nvSpPr>
          <p:spPr>
            <a:xfrm>
              <a:off x="297077" y="4202365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  <p:sp>
          <p:nvSpPr>
            <p:cNvPr id="894" name="Shape 894"/>
            <p:cNvSpPr/>
            <p:nvPr/>
          </p:nvSpPr>
          <p:spPr>
            <a:xfrm>
              <a:off x="1143065" y="4202365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B</a:t>
              </a:r>
            </a:p>
          </p:txBody>
        </p:sp>
        <p:sp>
          <p:nvSpPr>
            <p:cNvPr id="895" name="Shape 895"/>
            <p:cNvSpPr/>
            <p:nvPr/>
          </p:nvSpPr>
          <p:spPr>
            <a:xfrm>
              <a:off x="2534873" y="4203909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E</a:t>
              </a:r>
            </a:p>
          </p:txBody>
        </p:sp>
        <p:sp>
          <p:nvSpPr>
            <p:cNvPr id="896" name="Shape 896"/>
            <p:cNvSpPr/>
            <p:nvPr/>
          </p:nvSpPr>
          <p:spPr>
            <a:xfrm>
              <a:off x="3380861" y="4203909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F</a:t>
              </a:r>
            </a:p>
          </p:txBody>
        </p:sp>
        <p:sp>
          <p:nvSpPr>
            <p:cNvPr id="897" name="Shape 897"/>
            <p:cNvSpPr/>
            <p:nvPr/>
          </p:nvSpPr>
          <p:spPr>
            <a:xfrm>
              <a:off x="3380861" y="3104571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H</a:t>
              </a:r>
            </a:p>
          </p:txBody>
        </p:sp>
        <p:sp>
          <p:nvSpPr>
            <p:cNvPr id="898" name="Shape 898"/>
            <p:cNvSpPr/>
            <p:nvPr/>
          </p:nvSpPr>
          <p:spPr>
            <a:xfrm>
              <a:off x="2534873" y="3104571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G</a:t>
              </a:r>
            </a:p>
          </p:txBody>
        </p:sp>
        <p:sp>
          <p:nvSpPr>
            <p:cNvPr id="899" name="Shape 899"/>
            <p:cNvSpPr/>
            <p:nvPr/>
          </p:nvSpPr>
          <p:spPr>
            <a:xfrm>
              <a:off x="-1" y="-256400"/>
              <a:ext cx="1988768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r>
                <a:t>Peer</a:t>
              </a:r>
              <a:r>
                <a:rPr baseline="-5999"/>
                <a:t>1</a:t>
              </a:r>
            </a:p>
          </p:txBody>
        </p:sp>
        <p:sp>
          <p:nvSpPr>
            <p:cNvPr id="900" name="Shape 900"/>
            <p:cNvSpPr/>
            <p:nvPr/>
          </p:nvSpPr>
          <p:spPr>
            <a:xfrm>
              <a:off x="3027671" y="1815407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sp>
          <p:nvSpPr>
            <p:cNvPr id="901" name="Shape 901"/>
            <p:cNvSpPr/>
            <p:nvPr/>
          </p:nvSpPr>
          <p:spPr>
            <a:xfrm>
              <a:off x="284377" y="3103938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C</a:t>
              </a:r>
            </a:p>
          </p:txBody>
        </p:sp>
        <p:sp>
          <p:nvSpPr>
            <p:cNvPr id="902" name="Shape 902"/>
            <p:cNvSpPr/>
            <p:nvPr/>
          </p:nvSpPr>
          <p:spPr>
            <a:xfrm>
              <a:off x="1145788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D</a:t>
              </a:r>
            </a:p>
          </p:txBody>
        </p:sp>
        <p:sp>
          <p:nvSpPr>
            <p:cNvPr id="903" name="Shape 903"/>
            <p:cNvSpPr/>
            <p:nvPr/>
          </p:nvSpPr>
          <p:spPr>
            <a:xfrm>
              <a:off x="284377" y="4202365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  <p:sp>
          <p:nvSpPr>
            <p:cNvPr id="904" name="Shape 904"/>
            <p:cNvSpPr/>
            <p:nvPr/>
          </p:nvSpPr>
          <p:spPr>
            <a:xfrm>
              <a:off x="1145788" y="4202365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B</a:t>
              </a:r>
            </a:p>
          </p:txBody>
        </p:sp>
        <p:sp>
          <p:nvSpPr>
            <p:cNvPr id="905" name="Shape 905"/>
            <p:cNvSpPr/>
            <p:nvPr/>
          </p:nvSpPr>
          <p:spPr>
            <a:xfrm>
              <a:off x="2521253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G</a:t>
              </a:r>
            </a:p>
          </p:txBody>
        </p:sp>
        <p:sp>
          <p:nvSpPr>
            <p:cNvPr id="906" name="Shape 906"/>
            <p:cNvSpPr/>
            <p:nvPr/>
          </p:nvSpPr>
          <p:spPr>
            <a:xfrm>
              <a:off x="3393561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H</a:t>
              </a:r>
            </a:p>
          </p:txBody>
        </p:sp>
        <p:sp>
          <p:nvSpPr>
            <p:cNvPr id="907" name="Shape 907"/>
            <p:cNvSpPr/>
            <p:nvPr/>
          </p:nvSpPr>
          <p:spPr>
            <a:xfrm>
              <a:off x="2539972" y="4216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E</a:t>
              </a:r>
            </a:p>
          </p:txBody>
        </p:sp>
        <p:sp>
          <p:nvSpPr>
            <p:cNvPr id="908" name="Shape 908"/>
            <p:cNvSpPr/>
            <p:nvPr/>
          </p:nvSpPr>
          <p:spPr>
            <a:xfrm>
              <a:off x="3393561" y="4212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F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914" name="Group 914"/>
          <p:cNvGrpSpPr/>
          <p:nvPr/>
        </p:nvGrpSpPr>
        <p:grpSpPr>
          <a:xfrm>
            <a:off x="65308" y="1210120"/>
            <a:ext cx="8029518" cy="8460394"/>
            <a:chOff x="0" y="0"/>
            <a:chExt cx="8029516" cy="8460392"/>
          </a:xfrm>
        </p:grpSpPr>
        <p:sp>
          <p:nvSpPr>
            <p:cNvPr id="913" name="Shape 913"/>
            <p:cNvSpPr/>
            <p:nvPr/>
          </p:nvSpPr>
          <p:spPr>
            <a:xfrm>
              <a:off x="317500" y="254000"/>
              <a:ext cx="7407217" cy="78634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b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rPr>
                <a:t>define</a:t>
              </a:r>
              <a:r>
                <a:t> Destination = 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{GP1  =&gt; </a:t>
              </a:r>
              <a:r>
                <a:rPr b="1"/>
                <a:t>end</a:t>
              </a:r>
              <a:r>
                <a:t>(A)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GP2  =&gt; </a:t>
              </a:r>
              <a:r>
                <a:rPr b="1"/>
                <a:t>end</a:t>
              </a:r>
              <a:r>
                <a:t>(B)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LP1  =&gt; </a:t>
              </a:r>
              <a:r>
                <a:rPr b="1"/>
                <a:t>end</a:t>
              </a:r>
              <a:r>
                <a:t>(E)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LP2  =&gt; </a:t>
              </a:r>
              <a:r>
                <a:rPr b="1"/>
                <a:t>end</a:t>
              </a:r>
              <a:r>
                <a:t>(F)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true =&gt; </a:t>
              </a:r>
              <a:r>
                <a:rPr b="1"/>
                <a:t>exit</a:t>
              </a:r>
              <a:r>
                <a:t>(Peer1 &gt;&gt; Peer2)}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b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rPr>
                <a:t>define</a:t>
              </a:r>
              <a:r>
                <a:t> Locality = 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{LP1 | LP2 =&gt; </a:t>
              </a:r>
              <a:r>
                <a:rPr b="1"/>
                <a:t>internal</a:t>
              </a:r>
              <a:r>
                <a:t>}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pic>
          <p:nvPicPr>
            <p:cNvPr id="912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029517" cy="8460393"/>
            </a:xfrm>
            <a:prstGeom prst="rect">
              <a:avLst/>
            </a:prstGeom>
            <a:effectLst/>
          </p:spPr>
        </p:pic>
      </p:grpSp>
      <p:sp>
        <p:nvSpPr>
          <p:cNvPr id="915" name="Shape 9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A DC network with Propane</a:t>
            </a:r>
          </a:p>
        </p:txBody>
      </p:sp>
      <p:grpSp>
        <p:nvGrpSpPr>
          <p:cNvPr id="964" name="Group 964"/>
          <p:cNvGrpSpPr/>
          <p:nvPr/>
        </p:nvGrpSpPr>
        <p:grpSpPr>
          <a:xfrm>
            <a:off x="8177213" y="1677296"/>
            <a:ext cx="4345670" cy="6969969"/>
            <a:chOff x="-7362" y="-256399"/>
            <a:chExt cx="4345669" cy="6969968"/>
          </a:xfrm>
        </p:grpSpPr>
        <p:sp>
          <p:nvSpPr>
            <p:cNvPr id="916" name="Shape 916"/>
            <p:cNvSpPr/>
            <p:nvPr/>
          </p:nvSpPr>
          <p:spPr>
            <a:xfrm>
              <a:off x="374561" y="5799169"/>
              <a:ext cx="1251770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Global</a:t>
              </a:r>
            </a:p>
            <a:p>
              <a:pPr algn="ctr"/>
              <a:r>
                <a:t>Prefixes</a:t>
              </a:r>
            </a:p>
          </p:txBody>
        </p:sp>
        <p:sp>
          <p:nvSpPr>
            <p:cNvPr id="917" name="Shape 917"/>
            <p:cNvSpPr/>
            <p:nvPr/>
          </p:nvSpPr>
          <p:spPr>
            <a:xfrm>
              <a:off x="2636689" y="5799169"/>
              <a:ext cx="1251770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Local</a:t>
              </a:r>
            </a:p>
            <a:p>
              <a:pPr algn="ctr"/>
              <a:r>
                <a:t>Prefixes</a:t>
              </a:r>
            </a:p>
          </p:txBody>
        </p:sp>
        <p:sp>
          <p:nvSpPr>
            <p:cNvPr id="918" name="Shape 918"/>
            <p:cNvSpPr/>
            <p:nvPr/>
          </p:nvSpPr>
          <p:spPr>
            <a:xfrm>
              <a:off x="-7363" y="1534895"/>
              <a:ext cx="4308470" cy="4095387"/>
            </a:xfrm>
            <a:prstGeom prst="rect">
              <a:avLst/>
            </a:prstGeom>
            <a:solidFill>
              <a:srgbClr val="FFFBE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919" name="Shape 919"/>
            <p:cNvSpPr/>
            <p:nvPr/>
          </p:nvSpPr>
          <p:spPr>
            <a:xfrm>
              <a:off x="244656" y="5066337"/>
              <a:ext cx="6773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GP</a:t>
              </a:r>
              <a:r>
                <a:rPr baseline="-5999"/>
                <a:t>1</a:t>
              </a:r>
            </a:p>
          </p:txBody>
        </p:sp>
        <p:sp>
          <p:nvSpPr>
            <p:cNvPr id="920" name="Shape 920"/>
            <p:cNvSpPr/>
            <p:nvPr/>
          </p:nvSpPr>
          <p:spPr>
            <a:xfrm>
              <a:off x="1090643" y="5066337"/>
              <a:ext cx="6773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GP</a:t>
              </a:r>
              <a:r>
                <a:rPr baseline="-5999"/>
                <a:t>2</a:t>
              </a:r>
            </a:p>
          </p:txBody>
        </p:sp>
        <p:sp>
          <p:nvSpPr>
            <p:cNvPr id="921" name="Shape 921"/>
            <p:cNvSpPr/>
            <p:nvPr/>
          </p:nvSpPr>
          <p:spPr>
            <a:xfrm>
              <a:off x="2527272" y="5066337"/>
              <a:ext cx="5884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LP</a:t>
              </a:r>
              <a:r>
                <a:rPr baseline="-5999"/>
                <a:t>1</a:t>
              </a:r>
            </a:p>
          </p:txBody>
        </p:sp>
        <p:sp>
          <p:nvSpPr>
            <p:cNvPr id="922" name="Shape 922"/>
            <p:cNvSpPr/>
            <p:nvPr/>
          </p:nvSpPr>
          <p:spPr>
            <a:xfrm>
              <a:off x="3373259" y="5066337"/>
              <a:ext cx="5884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LP</a:t>
              </a:r>
              <a:r>
                <a:rPr baseline="-5999"/>
                <a:t>2</a:t>
              </a:r>
            </a:p>
          </p:txBody>
        </p:sp>
        <p:sp>
          <p:nvSpPr>
            <p:cNvPr id="923" name="Shape 923"/>
            <p:cNvSpPr/>
            <p:nvPr/>
          </p:nvSpPr>
          <p:spPr>
            <a:xfrm flipV="1">
              <a:off x="2887432" y="3701663"/>
              <a:ext cx="837409" cy="5216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24" name="Shape 924"/>
            <p:cNvSpPr/>
            <p:nvPr/>
          </p:nvSpPr>
          <p:spPr>
            <a:xfrm flipH="1" flipV="1">
              <a:off x="2846774" y="3727544"/>
              <a:ext cx="811794" cy="5071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25" name="Shape 925"/>
            <p:cNvSpPr/>
            <p:nvPr/>
          </p:nvSpPr>
          <p:spPr>
            <a:xfrm flipV="1">
              <a:off x="2881480" y="3720843"/>
              <a:ext cx="1" cy="523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26" name="Shape 926"/>
            <p:cNvSpPr/>
            <p:nvPr/>
          </p:nvSpPr>
          <p:spPr>
            <a:xfrm flipH="1" flipV="1">
              <a:off x="3665595" y="3709423"/>
              <a:ext cx="3473" cy="5351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27" name="Shape 927"/>
            <p:cNvSpPr/>
            <p:nvPr/>
          </p:nvSpPr>
          <p:spPr>
            <a:xfrm flipV="1">
              <a:off x="635731" y="2429507"/>
              <a:ext cx="365476" cy="7186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28" name="Shape 928"/>
            <p:cNvSpPr/>
            <p:nvPr/>
          </p:nvSpPr>
          <p:spPr>
            <a:xfrm flipH="1" flipV="1">
              <a:off x="982817" y="2385322"/>
              <a:ext cx="482678" cy="778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29" name="Shape 929"/>
            <p:cNvSpPr/>
            <p:nvPr/>
          </p:nvSpPr>
          <p:spPr>
            <a:xfrm flipH="1" flipV="1">
              <a:off x="970176" y="2421444"/>
              <a:ext cx="1813070" cy="6917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30" name="Shape 930"/>
            <p:cNvSpPr/>
            <p:nvPr/>
          </p:nvSpPr>
          <p:spPr>
            <a:xfrm flipH="1" flipV="1">
              <a:off x="982761" y="2432673"/>
              <a:ext cx="2761150" cy="7033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31" name="Shape 931"/>
            <p:cNvSpPr/>
            <p:nvPr/>
          </p:nvSpPr>
          <p:spPr>
            <a:xfrm>
              <a:off x="3326035" y="2385259"/>
              <a:ext cx="348835" cy="751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32" name="Shape 932"/>
            <p:cNvSpPr/>
            <p:nvPr/>
          </p:nvSpPr>
          <p:spPr>
            <a:xfrm flipH="1">
              <a:off x="2763648" y="2365506"/>
              <a:ext cx="614538" cy="7628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33" name="Shape 933"/>
            <p:cNvSpPr/>
            <p:nvPr/>
          </p:nvSpPr>
          <p:spPr>
            <a:xfrm flipH="1">
              <a:off x="1411674" y="2379141"/>
              <a:ext cx="2066503" cy="7472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34" name="Shape 934"/>
            <p:cNvSpPr/>
            <p:nvPr/>
          </p:nvSpPr>
          <p:spPr>
            <a:xfrm flipH="1">
              <a:off x="558339" y="2397190"/>
              <a:ext cx="2884362" cy="745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35" name="Shape 935"/>
            <p:cNvSpPr/>
            <p:nvPr/>
          </p:nvSpPr>
          <p:spPr>
            <a:xfrm flipV="1">
              <a:off x="3330524" y="805821"/>
              <a:ext cx="1" cy="9968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36" name="Shape 936"/>
            <p:cNvSpPr/>
            <p:nvPr/>
          </p:nvSpPr>
          <p:spPr>
            <a:xfrm flipV="1">
              <a:off x="1012588" y="768077"/>
              <a:ext cx="1" cy="11014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37" name="Shape 937"/>
            <p:cNvSpPr/>
            <p:nvPr/>
          </p:nvSpPr>
          <p:spPr>
            <a:xfrm flipV="1">
              <a:off x="684914" y="3709835"/>
              <a:ext cx="799713" cy="528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38" name="Shape 938"/>
            <p:cNvSpPr/>
            <p:nvPr/>
          </p:nvSpPr>
          <p:spPr>
            <a:xfrm flipH="1" flipV="1">
              <a:off x="650011" y="3724881"/>
              <a:ext cx="799534" cy="5038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39" name="Shape 939"/>
            <p:cNvSpPr/>
            <p:nvPr/>
          </p:nvSpPr>
          <p:spPr>
            <a:xfrm flipV="1">
              <a:off x="672457" y="3712278"/>
              <a:ext cx="1" cy="5263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40" name="Shape 940"/>
            <p:cNvSpPr/>
            <p:nvPr/>
          </p:nvSpPr>
          <p:spPr>
            <a:xfrm flipV="1">
              <a:off x="1460044" y="3700237"/>
              <a:ext cx="1" cy="5383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41" name="Shape 941"/>
            <p:cNvSpPr/>
            <p:nvPr/>
          </p:nvSpPr>
          <p:spPr>
            <a:xfrm flipV="1">
              <a:off x="1291987" y="717105"/>
              <a:ext cx="2041947" cy="12329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42" name="Shape 942"/>
            <p:cNvSpPr/>
            <p:nvPr/>
          </p:nvSpPr>
          <p:spPr>
            <a:xfrm flipH="1" flipV="1">
              <a:off x="1188254" y="916298"/>
              <a:ext cx="1856335" cy="10083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43" name="Shape 943"/>
            <p:cNvSpPr/>
            <p:nvPr/>
          </p:nvSpPr>
          <p:spPr>
            <a:xfrm>
              <a:off x="2349540" y="-256400"/>
              <a:ext cx="1988767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r>
                <a:t>Peer</a:t>
              </a:r>
              <a:r>
                <a:rPr baseline="-5999"/>
                <a:t>2</a:t>
              </a:r>
            </a:p>
          </p:txBody>
        </p:sp>
        <p:sp>
          <p:nvSpPr>
            <p:cNvPr id="944" name="Shape 944"/>
            <p:cNvSpPr/>
            <p:nvPr/>
          </p:nvSpPr>
          <p:spPr>
            <a:xfrm>
              <a:off x="3014971" y="1803426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sp>
          <p:nvSpPr>
            <p:cNvPr id="945" name="Shape 945"/>
            <p:cNvSpPr/>
            <p:nvPr/>
          </p:nvSpPr>
          <p:spPr>
            <a:xfrm>
              <a:off x="696339" y="1804970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  <p:sp>
          <p:nvSpPr>
            <p:cNvPr id="946" name="Shape 946"/>
            <p:cNvSpPr/>
            <p:nvPr/>
          </p:nvSpPr>
          <p:spPr>
            <a:xfrm>
              <a:off x="1143065" y="3103028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D</a:t>
              </a:r>
            </a:p>
          </p:txBody>
        </p:sp>
        <p:sp>
          <p:nvSpPr>
            <p:cNvPr id="947" name="Shape 947"/>
            <p:cNvSpPr/>
            <p:nvPr/>
          </p:nvSpPr>
          <p:spPr>
            <a:xfrm>
              <a:off x="297077" y="3103028"/>
              <a:ext cx="632499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C</a:t>
              </a:r>
            </a:p>
          </p:txBody>
        </p:sp>
        <p:sp>
          <p:nvSpPr>
            <p:cNvPr id="948" name="Shape 948"/>
            <p:cNvSpPr/>
            <p:nvPr/>
          </p:nvSpPr>
          <p:spPr>
            <a:xfrm>
              <a:off x="297077" y="4202365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  <p:sp>
          <p:nvSpPr>
            <p:cNvPr id="949" name="Shape 949"/>
            <p:cNvSpPr/>
            <p:nvPr/>
          </p:nvSpPr>
          <p:spPr>
            <a:xfrm>
              <a:off x="1143065" y="4202365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B</a:t>
              </a:r>
            </a:p>
          </p:txBody>
        </p:sp>
        <p:sp>
          <p:nvSpPr>
            <p:cNvPr id="950" name="Shape 950"/>
            <p:cNvSpPr/>
            <p:nvPr/>
          </p:nvSpPr>
          <p:spPr>
            <a:xfrm>
              <a:off x="2534873" y="4203909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E</a:t>
              </a:r>
            </a:p>
          </p:txBody>
        </p:sp>
        <p:sp>
          <p:nvSpPr>
            <p:cNvPr id="951" name="Shape 951"/>
            <p:cNvSpPr/>
            <p:nvPr/>
          </p:nvSpPr>
          <p:spPr>
            <a:xfrm>
              <a:off x="3380861" y="4203909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F</a:t>
              </a:r>
            </a:p>
          </p:txBody>
        </p:sp>
        <p:sp>
          <p:nvSpPr>
            <p:cNvPr id="952" name="Shape 952"/>
            <p:cNvSpPr/>
            <p:nvPr/>
          </p:nvSpPr>
          <p:spPr>
            <a:xfrm>
              <a:off x="3380861" y="3104571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H</a:t>
              </a:r>
            </a:p>
          </p:txBody>
        </p:sp>
        <p:sp>
          <p:nvSpPr>
            <p:cNvPr id="953" name="Shape 953"/>
            <p:cNvSpPr/>
            <p:nvPr/>
          </p:nvSpPr>
          <p:spPr>
            <a:xfrm>
              <a:off x="2534873" y="3104571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G</a:t>
              </a:r>
            </a:p>
          </p:txBody>
        </p:sp>
        <p:sp>
          <p:nvSpPr>
            <p:cNvPr id="954" name="Shape 954"/>
            <p:cNvSpPr/>
            <p:nvPr/>
          </p:nvSpPr>
          <p:spPr>
            <a:xfrm>
              <a:off x="-1" y="-256400"/>
              <a:ext cx="1988768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r>
                <a:t>Peer</a:t>
              </a:r>
              <a:r>
                <a:rPr baseline="-5999"/>
                <a:t>1</a:t>
              </a:r>
            </a:p>
          </p:txBody>
        </p:sp>
        <p:sp>
          <p:nvSpPr>
            <p:cNvPr id="955" name="Shape 955"/>
            <p:cNvSpPr/>
            <p:nvPr/>
          </p:nvSpPr>
          <p:spPr>
            <a:xfrm>
              <a:off x="3027671" y="1815407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sp>
          <p:nvSpPr>
            <p:cNvPr id="956" name="Shape 956"/>
            <p:cNvSpPr/>
            <p:nvPr/>
          </p:nvSpPr>
          <p:spPr>
            <a:xfrm>
              <a:off x="284377" y="3103938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C</a:t>
              </a:r>
            </a:p>
          </p:txBody>
        </p:sp>
        <p:sp>
          <p:nvSpPr>
            <p:cNvPr id="957" name="Shape 957"/>
            <p:cNvSpPr/>
            <p:nvPr/>
          </p:nvSpPr>
          <p:spPr>
            <a:xfrm>
              <a:off x="1145788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D</a:t>
              </a:r>
            </a:p>
          </p:txBody>
        </p:sp>
        <p:sp>
          <p:nvSpPr>
            <p:cNvPr id="958" name="Shape 958"/>
            <p:cNvSpPr/>
            <p:nvPr/>
          </p:nvSpPr>
          <p:spPr>
            <a:xfrm>
              <a:off x="284377" y="4202365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  <p:sp>
          <p:nvSpPr>
            <p:cNvPr id="959" name="Shape 959"/>
            <p:cNvSpPr/>
            <p:nvPr/>
          </p:nvSpPr>
          <p:spPr>
            <a:xfrm>
              <a:off x="1145788" y="4202365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B</a:t>
              </a:r>
            </a:p>
          </p:txBody>
        </p:sp>
        <p:sp>
          <p:nvSpPr>
            <p:cNvPr id="960" name="Shape 960"/>
            <p:cNvSpPr/>
            <p:nvPr/>
          </p:nvSpPr>
          <p:spPr>
            <a:xfrm>
              <a:off x="2521253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G</a:t>
              </a:r>
            </a:p>
          </p:txBody>
        </p:sp>
        <p:sp>
          <p:nvSpPr>
            <p:cNvPr id="961" name="Shape 961"/>
            <p:cNvSpPr/>
            <p:nvPr/>
          </p:nvSpPr>
          <p:spPr>
            <a:xfrm>
              <a:off x="3393561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H</a:t>
              </a:r>
            </a:p>
          </p:txBody>
        </p:sp>
        <p:sp>
          <p:nvSpPr>
            <p:cNvPr id="962" name="Shape 962"/>
            <p:cNvSpPr/>
            <p:nvPr/>
          </p:nvSpPr>
          <p:spPr>
            <a:xfrm>
              <a:off x="2539972" y="4216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E</a:t>
              </a:r>
            </a:p>
          </p:txBody>
        </p:sp>
        <p:sp>
          <p:nvSpPr>
            <p:cNvPr id="963" name="Shape 963"/>
            <p:cNvSpPr/>
            <p:nvPr/>
          </p:nvSpPr>
          <p:spPr>
            <a:xfrm>
              <a:off x="3393561" y="4212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F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Shape 96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969" name="Group 969"/>
          <p:cNvGrpSpPr/>
          <p:nvPr/>
        </p:nvGrpSpPr>
        <p:grpSpPr>
          <a:xfrm>
            <a:off x="65308" y="1210120"/>
            <a:ext cx="8029518" cy="8460394"/>
            <a:chOff x="0" y="0"/>
            <a:chExt cx="8029516" cy="8460392"/>
          </a:xfrm>
        </p:grpSpPr>
        <p:sp>
          <p:nvSpPr>
            <p:cNvPr id="968" name="Shape 968"/>
            <p:cNvSpPr/>
            <p:nvPr/>
          </p:nvSpPr>
          <p:spPr>
            <a:xfrm>
              <a:off x="317500" y="254000"/>
              <a:ext cx="7407217" cy="78634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b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rPr>
                <a:t>define</a:t>
              </a:r>
              <a:r>
                <a:t> Destination = 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{GP1  =&gt; </a:t>
              </a:r>
              <a:r>
                <a:rPr b="1"/>
                <a:t>end</a:t>
              </a:r>
              <a:r>
                <a:t>(A)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GP2  =&gt; </a:t>
              </a:r>
              <a:r>
                <a:rPr b="1"/>
                <a:t>end</a:t>
              </a:r>
              <a:r>
                <a:t>(B)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LP1  =&gt; </a:t>
              </a:r>
              <a:r>
                <a:rPr b="1"/>
                <a:t>end</a:t>
              </a:r>
              <a:r>
                <a:t>(E)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LP2  =&gt; </a:t>
              </a:r>
              <a:r>
                <a:rPr b="1"/>
                <a:t>end</a:t>
              </a:r>
              <a:r>
                <a:t>(F)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true =&gt; </a:t>
              </a:r>
              <a:r>
                <a:rPr b="1"/>
                <a:t>exit</a:t>
              </a:r>
              <a:r>
                <a:t>(Peer1 &gt;&gt; Peer2)}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b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rPr>
                <a:t>define</a:t>
              </a:r>
              <a:r>
                <a:t> Locality = 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{LP1 | LP2 =&gt; </a:t>
              </a:r>
              <a:r>
                <a:rPr b="1"/>
                <a:t>internal</a:t>
              </a:r>
              <a:r>
                <a:t>}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b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rPr>
                <a:t>define</a:t>
              </a:r>
              <a:r>
                <a:t> transit(X,Y) = </a:t>
              </a:r>
            </a:p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b="1"/>
                <a:t>enter</a:t>
              </a:r>
              <a:r>
                <a:t>(X|Y) and </a:t>
              </a:r>
              <a:r>
                <a:rPr b="1"/>
                <a:t>exit</a:t>
              </a:r>
              <a:r>
                <a:t>(X|Y)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 b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pic>
          <p:nvPicPr>
            <p:cNvPr id="967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029517" cy="8460393"/>
            </a:xfrm>
            <a:prstGeom prst="rect">
              <a:avLst/>
            </a:prstGeom>
            <a:effectLst/>
          </p:spPr>
        </p:pic>
      </p:grpSp>
      <p:sp>
        <p:nvSpPr>
          <p:cNvPr id="970" name="Shape 9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A DC network with Propane</a:t>
            </a:r>
          </a:p>
        </p:txBody>
      </p:sp>
      <p:grpSp>
        <p:nvGrpSpPr>
          <p:cNvPr id="1019" name="Group 1019"/>
          <p:cNvGrpSpPr/>
          <p:nvPr/>
        </p:nvGrpSpPr>
        <p:grpSpPr>
          <a:xfrm>
            <a:off x="8177213" y="1677296"/>
            <a:ext cx="4345670" cy="6969969"/>
            <a:chOff x="-7362" y="-256399"/>
            <a:chExt cx="4345669" cy="6969968"/>
          </a:xfrm>
        </p:grpSpPr>
        <p:sp>
          <p:nvSpPr>
            <p:cNvPr id="971" name="Shape 971"/>
            <p:cNvSpPr/>
            <p:nvPr/>
          </p:nvSpPr>
          <p:spPr>
            <a:xfrm>
              <a:off x="374561" y="5799169"/>
              <a:ext cx="1251770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Global</a:t>
              </a:r>
            </a:p>
            <a:p>
              <a:pPr algn="ctr"/>
              <a:r>
                <a:t>Prefixes</a:t>
              </a:r>
            </a:p>
          </p:txBody>
        </p:sp>
        <p:sp>
          <p:nvSpPr>
            <p:cNvPr id="972" name="Shape 972"/>
            <p:cNvSpPr/>
            <p:nvPr/>
          </p:nvSpPr>
          <p:spPr>
            <a:xfrm>
              <a:off x="2636689" y="5799169"/>
              <a:ext cx="1251770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Local</a:t>
              </a:r>
            </a:p>
            <a:p>
              <a:pPr algn="ctr"/>
              <a:r>
                <a:t>Prefixes</a:t>
              </a:r>
            </a:p>
          </p:txBody>
        </p:sp>
        <p:sp>
          <p:nvSpPr>
            <p:cNvPr id="973" name="Shape 973"/>
            <p:cNvSpPr/>
            <p:nvPr/>
          </p:nvSpPr>
          <p:spPr>
            <a:xfrm>
              <a:off x="-7363" y="1534895"/>
              <a:ext cx="4308470" cy="4095387"/>
            </a:xfrm>
            <a:prstGeom prst="rect">
              <a:avLst/>
            </a:prstGeom>
            <a:solidFill>
              <a:srgbClr val="FFFBE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974" name="Shape 974"/>
            <p:cNvSpPr/>
            <p:nvPr/>
          </p:nvSpPr>
          <p:spPr>
            <a:xfrm>
              <a:off x="244656" y="5066337"/>
              <a:ext cx="6773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GP</a:t>
              </a:r>
              <a:r>
                <a:rPr baseline="-5999"/>
                <a:t>1</a:t>
              </a:r>
            </a:p>
          </p:txBody>
        </p:sp>
        <p:sp>
          <p:nvSpPr>
            <p:cNvPr id="975" name="Shape 975"/>
            <p:cNvSpPr/>
            <p:nvPr/>
          </p:nvSpPr>
          <p:spPr>
            <a:xfrm>
              <a:off x="1090643" y="5066337"/>
              <a:ext cx="6773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GP</a:t>
              </a:r>
              <a:r>
                <a:rPr baseline="-5999"/>
                <a:t>2</a:t>
              </a:r>
            </a:p>
          </p:txBody>
        </p:sp>
        <p:sp>
          <p:nvSpPr>
            <p:cNvPr id="976" name="Shape 976"/>
            <p:cNvSpPr/>
            <p:nvPr/>
          </p:nvSpPr>
          <p:spPr>
            <a:xfrm>
              <a:off x="2527272" y="5066337"/>
              <a:ext cx="5884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LP</a:t>
              </a:r>
              <a:r>
                <a:rPr baseline="-5999"/>
                <a:t>1</a:t>
              </a:r>
            </a:p>
          </p:txBody>
        </p:sp>
        <p:sp>
          <p:nvSpPr>
            <p:cNvPr id="977" name="Shape 977"/>
            <p:cNvSpPr/>
            <p:nvPr/>
          </p:nvSpPr>
          <p:spPr>
            <a:xfrm>
              <a:off x="3373259" y="5066337"/>
              <a:ext cx="5884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LP</a:t>
              </a:r>
              <a:r>
                <a:rPr baseline="-5999"/>
                <a:t>2</a:t>
              </a:r>
            </a:p>
          </p:txBody>
        </p:sp>
        <p:sp>
          <p:nvSpPr>
            <p:cNvPr id="978" name="Shape 978"/>
            <p:cNvSpPr/>
            <p:nvPr/>
          </p:nvSpPr>
          <p:spPr>
            <a:xfrm flipV="1">
              <a:off x="2887432" y="3701663"/>
              <a:ext cx="837409" cy="5216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79" name="Shape 979"/>
            <p:cNvSpPr/>
            <p:nvPr/>
          </p:nvSpPr>
          <p:spPr>
            <a:xfrm flipH="1" flipV="1">
              <a:off x="2846774" y="3727544"/>
              <a:ext cx="811794" cy="5071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80" name="Shape 980"/>
            <p:cNvSpPr/>
            <p:nvPr/>
          </p:nvSpPr>
          <p:spPr>
            <a:xfrm flipV="1">
              <a:off x="2881480" y="3720843"/>
              <a:ext cx="1" cy="523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81" name="Shape 981"/>
            <p:cNvSpPr/>
            <p:nvPr/>
          </p:nvSpPr>
          <p:spPr>
            <a:xfrm flipH="1" flipV="1">
              <a:off x="3665595" y="3709423"/>
              <a:ext cx="3473" cy="5351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82" name="Shape 982"/>
            <p:cNvSpPr/>
            <p:nvPr/>
          </p:nvSpPr>
          <p:spPr>
            <a:xfrm flipV="1">
              <a:off x="635731" y="2429507"/>
              <a:ext cx="365476" cy="7186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83" name="Shape 983"/>
            <p:cNvSpPr/>
            <p:nvPr/>
          </p:nvSpPr>
          <p:spPr>
            <a:xfrm flipH="1" flipV="1">
              <a:off x="982817" y="2385322"/>
              <a:ext cx="482678" cy="778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84" name="Shape 984"/>
            <p:cNvSpPr/>
            <p:nvPr/>
          </p:nvSpPr>
          <p:spPr>
            <a:xfrm flipH="1" flipV="1">
              <a:off x="970176" y="2421444"/>
              <a:ext cx="1813070" cy="6917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85" name="Shape 985"/>
            <p:cNvSpPr/>
            <p:nvPr/>
          </p:nvSpPr>
          <p:spPr>
            <a:xfrm flipH="1" flipV="1">
              <a:off x="982761" y="2432673"/>
              <a:ext cx="2761150" cy="7033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86" name="Shape 986"/>
            <p:cNvSpPr/>
            <p:nvPr/>
          </p:nvSpPr>
          <p:spPr>
            <a:xfrm>
              <a:off x="3326035" y="2385259"/>
              <a:ext cx="348835" cy="751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87" name="Shape 987"/>
            <p:cNvSpPr/>
            <p:nvPr/>
          </p:nvSpPr>
          <p:spPr>
            <a:xfrm flipH="1">
              <a:off x="2763648" y="2365506"/>
              <a:ext cx="614538" cy="7628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88" name="Shape 988"/>
            <p:cNvSpPr/>
            <p:nvPr/>
          </p:nvSpPr>
          <p:spPr>
            <a:xfrm flipH="1">
              <a:off x="1411674" y="2379141"/>
              <a:ext cx="2066503" cy="7472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89" name="Shape 989"/>
            <p:cNvSpPr/>
            <p:nvPr/>
          </p:nvSpPr>
          <p:spPr>
            <a:xfrm flipH="1">
              <a:off x="558339" y="2397190"/>
              <a:ext cx="2884362" cy="745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90" name="Shape 990"/>
            <p:cNvSpPr/>
            <p:nvPr/>
          </p:nvSpPr>
          <p:spPr>
            <a:xfrm flipV="1">
              <a:off x="3330524" y="805821"/>
              <a:ext cx="1" cy="9968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91" name="Shape 991"/>
            <p:cNvSpPr/>
            <p:nvPr/>
          </p:nvSpPr>
          <p:spPr>
            <a:xfrm flipV="1">
              <a:off x="1012588" y="768077"/>
              <a:ext cx="1" cy="11014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92" name="Shape 992"/>
            <p:cNvSpPr/>
            <p:nvPr/>
          </p:nvSpPr>
          <p:spPr>
            <a:xfrm flipV="1">
              <a:off x="684914" y="3709835"/>
              <a:ext cx="799713" cy="528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93" name="Shape 993"/>
            <p:cNvSpPr/>
            <p:nvPr/>
          </p:nvSpPr>
          <p:spPr>
            <a:xfrm flipH="1" flipV="1">
              <a:off x="650011" y="3724881"/>
              <a:ext cx="799534" cy="5038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94" name="Shape 994"/>
            <p:cNvSpPr/>
            <p:nvPr/>
          </p:nvSpPr>
          <p:spPr>
            <a:xfrm flipV="1">
              <a:off x="672457" y="3712278"/>
              <a:ext cx="1" cy="5263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95" name="Shape 995"/>
            <p:cNvSpPr/>
            <p:nvPr/>
          </p:nvSpPr>
          <p:spPr>
            <a:xfrm flipV="1">
              <a:off x="1460044" y="3700237"/>
              <a:ext cx="1" cy="5383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96" name="Shape 996"/>
            <p:cNvSpPr/>
            <p:nvPr/>
          </p:nvSpPr>
          <p:spPr>
            <a:xfrm flipV="1">
              <a:off x="1291987" y="717105"/>
              <a:ext cx="2041947" cy="12329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97" name="Shape 997"/>
            <p:cNvSpPr/>
            <p:nvPr/>
          </p:nvSpPr>
          <p:spPr>
            <a:xfrm flipH="1" flipV="1">
              <a:off x="1188254" y="916298"/>
              <a:ext cx="1856335" cy="10083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98" name="Shape 998"/>
            <p:cNvSpPr/>
            <p:nvPr/>
          </p:nvSpPr>
          <p:spPr>
            <a:xfrm>
              <a:off x="2349540" y="-256400"/>
              <a:ext cx="1988767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r>
                <a:t>Peer</a:t>
              </a:r>
              <a:r>
                <a:rPr baseline="-5999"/>
                <a:t>2</a:t>
              </a:r>
            </a:p>
          </p:txBody>
        </p:sp>
        <p:sp>
          <p:nvSpPr>
            <p:cNvPr id="999" name="Shape 999"/>
            <p:cNvSpPr/>
            <p:nvPr/>
          </p:nvSpPr>
          <p:spPr>
            <a:xfrm>
              <a:off x="3014971" y="1803426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sp>
          <p:nvSpPr>
            <p:cNvPr id="1000" name="Shape 1000"/>
            <p:cNvSpPr/>
            <p:nvPr/>
          </p:nvSpPr>
          <p:spPr>
            <a:xfrm>
              <a:off x="696339" y="1804970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  <p:sp>
          <p:nvSpPr>
            <p:cNvPr id="1001" name="Shape 1001"/>
            <p:cNvSpPr/>
            <p:nvPr/>
          </p:nvSpPr>
          <p:spPr>
            <a:xfrm>
              <a:off x="1143065" y="3103028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D</a:t>
              </a:r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97077" y="3103028"/>
              <a:ext cx="632499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C</a:t>
              </a:r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97077" y="4202365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  <p:sp>
          <p:nvSpPr>
            <p:cNvPr id="1004" name="Shape 1004"/>
            <p:cNvSpPr/>
            <p:nvPr/>
          </p:nvSpPr>
          <p:spPr>
            <a:xfrm>
              <a:off x="1143065" y="4202365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B</a:t>
              </a:r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534873" y="4203909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E</a:t>
              </a:r>
            </a:p>
          </p:txBody>
        </p:sp>
        <p:sp>
          <p:nvSpPr>
            <p:cNvPr id="1006" name="Shape 1006"/>
            <p:cNvSpPr/>
            <p:nvPr/>
          </p:nvSpPr>
          <p:spPr>
            <a:xfrm>
              <a:off x="3380861" y="4203909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F</a:t>
              </a:r>
            </a:p>
          </p:txBody>
        </p:sp>
        <p:sp>
          <p:nvSpPr>
            <p:cNvPr id="1007" name="Shape 1007"/>
            <p:cNvSpPr/>
            <p:nvPr/>
          </p:nvSpPr>
          <p:spPr>
            <a:xfrm>
              <a:off x="3380861" y="3104571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H</a:t>
              </a:r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534873" y="3104571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G</a:t>
              </a:r>
            </a:p>
          </p:txBody>
        </p:sp>
        <p:sp>
          <p:nvSpPr>
            <p:cNvPr id="1009" name="Shape 1009"/>
            <p:cNvSpPr/>
            <p:nvPr/>
          </p:nvSpPr>
          <p:spPr>
            <a:xfrm>
              <a:off x="-1" y="-256400"/>
              <a:ext cx="1988768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r>
                <a:t>Peer</a:t>
              </a:r>
              <a:r>
                <a:rPr baseline="-5999"/>
                <a:t>1</a:t>
              </a: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3027671" y="1815407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84377" y="3103938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C</a:t>
              </a:r>
            </a:p>
          </p:txBody>
        </p:sp>
        <p:sp>
          <p:nvSpPr>
            <p:cNvPr id="1012" name="Shape 1012"/>
            <p:cNvSpPr/>
            <p:nvPr/>
          </p:nvSpPr>
          <p:spPr>
            <a:xfrm>
              <a:off x="1145788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D</a:t>
              </a:r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84377" y="4202365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  <p:sp>
          <p:nvSpPr>
            <p:cNvPr id="1014" name="Shape 1014"/>
            <p:cNvSpPr/>
            <p:nvPr/>
          </p:nvSpPr>
          <p:spPr>
            <a:xfrm>
              <a:off x="1145788" y="4202365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B</a:t>
              </a:r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521253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G</a:t>
              </a:r>
            </a:p>
          </p:txBody>
        </p:sp>
        <p:sp>
          <p:nvSpPr>
            <p:cNvPr id="1016" name="Shape 1016"/>
            <p:cNvSpPr/>
            <p:nvPr/>
          </p:nvSpPr>
          <p:spPr>
            <a:xfrm>
              <a:off x="3393561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H</a:t>
              </a:r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539972" y="4216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E</a:t>
              </a:r>
            </a:p>
          </p:txBody>
        </p:sp>
        <p:sp>
          <p:nvSpPr>
            <p:cNvPr id="1018" name="Shape 1018"/>
            <p:cNvSpPr/>
            <p:nvPr/>
          </p:nvSpPr>
          <p:spPr>
            <a:xfrm>
              <a:off x="3393561" y="4212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F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024" name="Group 1024"/>
          <p:cNvGrpSpPr/>
          <p:nvPr/>
        </p:nvGrpSpPr>
        <p:grpSpPr>
          <a:xfrm>
            <a:off x="65308" y="1210120"/>
            <a:ext cx="8029518" cy="8460394"/>
            <a:chOff x="0" y="0"/>
            <a:chExt cx="8029516" cy="8460392"/>
          </a:xfrm>
        </p:grpSpPr>
        <p:sp>
          <p:nvSpPr>
            <p:cNvPr id="1023" name="Shape 1023"/>
            <p:cNvSpPr/>
            <p:nvPr/>
          </p:nvSpPr>
          <p:spPr>
            <a:xfrm>
              <a:off x="317500" y="254000"/>
              <a:ext cx="7407217" cy="78634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b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rPr>
                <a:t>define</a:t>
              </a:r>
              <a:r>
                <a:t> Destination = 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{GP1  =&gt; </a:t>
              </a:r>
              <a:r>
                <a:rPr b="1"/>
                <a:t>end</a:t>
              </a:r>
              <a:r>
                <a:t>(A)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GP2  =&gt; </a:t>
              </a:r>
              <a:r>
                <a:rPr b="1"/>
                <a:t>end</a:t>
              </a:r>
              <a:r>
                <a:t>(B)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LP1  =&gt; </a:t>
              </a:r>
              <a:r>
                <a:rPr b="1"/>
                <a:t>end</a:t>
              </a:r>
              <a:r>
                <a:t>(E)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LP2  =&gt; </a:t>
              </a:r>
              <a:r>
                <a:rPr b="1"/>
                <a:t>end</a:t>
              </a:r>
              <a:r>
                <a:t>(F)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true =&gt; </a:t>
              </a:r>
              <a:r>
                <a:rPr b="1"/>
                <a:t>exit</a:t>
              </a:r>
              <a:r>
                <a:t>(Peer1 &gt;&gt; Peer2)}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b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rPr>
                <a:t>define</a:t>
              </a:r>
              <a:r>
                <a:t> Locality = 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{LP1 | LP2 =&gt; </a:t>
              </a:r>
              <a:r>
                <a:rPr b="1"/>
                <a:t>internal</a:t>
              </a:r>
              <a:r>
                <a:t>}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b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rPr>
                <a:t>define</a:t>
              </a:r>
              <a:r>
                <a:t> transit(X,Y) = </a:t>
              </a:r>
            </a:p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b="1"/>
                <a:t>enter</a:t>
              </a:r>
              <a:r>
                <a:t>(X|Y) and </a:t>
              </a:r>
              <a:r>
                <a:rPr b="1"/>
                <a:t>exit</a:t>
              </a:r>
              <a:r>
                <a:t>(X|Y)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b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rPr>
                <a:t>define</a:t>
              </a:r>
              <a:r>
                <a:t> NoTransit = 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{true =&gt; !transit(Peer1,Peer2)}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endParaR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pic>
          <p:nvPicPr>
            <p:cNvPr id="1022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029517" cy="8460393"/>
            </a:xfrm>
            <a:prstGeom prst="rect">
              <a:avLst/>
            </a:prstGeom>
            <a:effectLst/>
          </p:spPr>
        </p:pic>
      </p:grpSp>
      <p:sp>
        <p:nvSpPr>
          <p:cNvPr id="1025" name="Shape 10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A DC network with Propane</a:t>
            </a:r>
          </a:p>
        </p:txBody>
      </p:sp>
      <p:grpSp>
        <p:nvGrpSpPr>
          <p:cNvPr id="1074" name="Group 1074"/>
          <p:cNvGrpSpPr/>
          <p:nvPr/>
        </p:nvGrpSpPr>
        <p:grpSpPr>
          <a:xfrm>
            <a:off x="8177213" y="1677296"/>
            <a:ext cx="4345670" cy="6969969"/>
            <a:chOff x="-7362" y="-256399"/>
            <a:chExt cx="4345669" cy="6969968"/>
          </a:xfrm>
        </p:grpSpPr>
        <p:sp>
          <p:nvSpPr>
            <p:cNvPr id="1026" name="Shape 1026"/>
            <p:cNvSpPr/>
            <p:nvPr/>
          </p:nvSpPr>
          <p:spPr>
            <a:xfrm>
              <a:off x="374561" y="5799169"/>
              <a:ext cx="1251770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Global</a:t>
              </a:r>
            </a:p>
            <a:p>
              <a:pPr algn="ctr"/>
              <a:r>
                <a:t>Prefixes</a:t>
              </a:r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636689" y="5799169"/>
              <a:ext cx="1251770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Local</a:t>
              </a:r>
            </a:p>
            <a:p>
              <a:pPr algn="ctr"/>
              <a:r>
                <a:t>Prefixes</a:t>
              </a:r>
            </a:p>
          </p:txBody>
        </p:sp>
        <p:sp>
          <p:nvSpPr>
            <p:cNvPr id="1028" name="Shape 1028"/>
            <p:cNvSpPr/>
            <p:nvPr/>
          </p:nvSpPr>
          <p:spPr>
            <a:xfrm>
              <a:off x="-7363" y="1534895"/>
              <a:ext cx="4308470" cy="4095387"/>
            </a:xfrm>
            <a:prstGeom prst="rect">
              <a:avLst/>
            </a:prstGeom>
            <a:solidFill>
              <a:srgbClr val="FFFBE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44656" y="5066337"/>
              <a:ext cx="6773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GP</a:t>
              </a:r>
              <a:r>
                <a:rPr baseline="-5999"/>
                <a:t>1</a:t>
              </a:r>
            </a:p>
          </p:txBody>
        </p:sp>
        <p:sp>
          <p:nvSpPr>
            <p:cNvPr id="1030" name="Shape 1030"/>
            <p:cNvSpPr/>
            <p:nvPr/>
          </p:nvSpPr>
          <p:spPr>
            <a:xfrm>
              <a:off x="1090643" y="5066337"/>
              <a:ext cx="6773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GP</a:t>
              </a:r>
              <a:r>
                <a:rPr baseline="-5999"/>
                <a:t>2</a:t>
              </a:r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527272" y="5066337"/>
              <a:ext cx="5884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LP</a:t>
              </a:r>
              <a:r>
                <a:rPr baseline="-5999"/>
                <a:t>1</a:t>
              </a:r>
            </a:p>
          </p:txBody>
        </p:sp>
        <p:sp>
          <p:nvSpPr>
            <p:cNvPr id="1032" name="Shape 1032"/>
            <p:cNvSpPr/>
            <p:nvPr/>
          </p:nvSpPr>
          <p:spPr>
            <a:xfrm>
              <a:off x="3373259" y="5066337"/>
              <a:ext cx="5884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LP</a:t>
              </a:r>
              <a:r>
                <a:rPr baseline="-5999"/>
                <a:t>2</a:t>
              </a:r>
            </a:p>
          </p:txBody>
        </p:sp>
        <p:sp>
          <p:nvSpPr>
            <p:cNvPr id="1033" name="Shape 1033"/>
            <p:cNvSpPr/>
            <p:nvPr/>
          </p:nvSpPr>
          <p:spPr>
            <a:xfrm flipV="1">
              <a:off x="2887432" y="3701663"/>
              <a:ext cx="837409" cy="5216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34" name="Shape 1034"/>
            <p:cNvSpPr/>
            <p:nvPr/>
          </p:nvSpPr>
          <p:spPr>
            <a:xfrm flipH="1" flipV="1">
              <a:off x="2846774" y="3727544"/>
              <a:ext cx="811794" cy="5071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35" name="Shape 1035"/>
            <p:cNvSpPr/>
            <p:nvPr/>
          </p:nvSpPr>
          <p:spPr>
            <a:xfrm flipV="1">
              <a:off x="2881480" y="3720843"/>
              <a:ext cx="1" cy="523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36" name="Shape 1036"/>
            <p:cNvSpPr/>
            <p:nvPr/>
          </p:nvSpPr>
          <p:spPr>
            <a:xfrm flipH="1" flipV="1">
              <a:off x="3665595" y="3709423"/>
              <a:ext cx="3473" cy="5351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37" name="Shape 1037"/>
            <p:cNvSpPr/>
            <p:nvPr/>
          </p:nvSpPr>
          <p:spPr>
            <a:xfrm flipV="1">
              <a:off x="635731" y="2429507"/>
              <a:ext cx="365476" cy="7186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38" name="Shape 1038"/>
            <p:cNvSpPr/>
            <p:nvPr/>
          </p:nvSpPr>
          <p:spPr>
            <a:xfrm flipH="1" flipV="1">
              <a:off x="982817" y="2385322"/>
              <a:ext cx="482678" cy="778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39" name="Shape 1039"/>
            <p:cNvSpPr/>
            <p:nvPr/>
          </p:nvSpPr>
          <p:spPr>
            <a:xfrm flipH="1" flipV="1">
              <a:off x="970176" y="2421444"/>
              <a:ext cx="1813070" cy="6917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40" name="Shape 1040"/>
            <p:cNvSpPr/>
            <p:nvPr/>
          </p:nvSpPr>
          <p:spPr>
            <a:xfrm flipH="1" flipV="1">
              <a:off x="982761" y="2432673"/>
              <a:ext cx="2761150" cy="7033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326035" y="2385259"/>
              <a:ext cx="348835" cy="751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42" name="Shape 1042"/>
            <p:cNvSpPr/>
            <p:nvPr/>
          </p:nvSpPr>
          <p:spPr>
            <a:xfrm flipH="1">
              <a:off x="2763648" y="2365506"/>
              <a:ext cx="614538" cy="7628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43" name="Shape 1043"/>
            <p:cNvSpPr/>
            <p:nvPr/>
          </p:nvSpPr>
          <p:spPr>
            <a:xfrm flipH="1">
              <a:off x="1411674" y="2379141"/>
              <a:ext cx="2066503" cy="7472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44" name="Shape 1044"/>
            <p:cNvSpPr/>
            <p:nvPr/>
          </p:nvSpPr>
          <p:spPr>
            <a:xfrm flipH="1">
              <a:off x="558339" y="2397190"/>
              <a:ext cx="2884362" cy="745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45" name="Shape 1045"/>
            <p:cNvSpPr/>
            <p:nvPr/>
          </p:nvSpPr>
          <p:spPr>
            <a:xfrm flipV="1">
              <a:off x="3330524" y="805821"/>
              <a:ext cx="1" cy="9968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46" name="Shape 1046"/>
            <p:cNvSpPr/>
            <p:nvPr/>
          </p:nvSpPr>
          <p:spPr>
            <a:xfrm flipV="1">
              <a:off x="1012588" y="768077"/>
              <a:ext cx="1" cy="11014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47" name="Shape 1047"/>
            <p:cNvSpPr/>
            <p:nvPr/>
          </p:nvSpPr>
          <p:spPr>
            <a:xfrm flipV="1">
              <a:off x="684914" y="3709835"/>
              <a:ext cx="799713" cy="528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48" name="Shape 1048"/>
            <p:cNvSpPr/>
            <p:nvPr/>
          </p:nvSpPr>
          <p:spPr>
            <a:xfrm flipH="1" flipV="1">
              <a:off x="650011" y="3724881"/>
              <a:ext cx="799534" cy="5038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49" name="Shape 1049"/>
            <p:cNvSpPr/>
            <p:nvPr/>
          </p:nvSpPr>
          <p:spPr>
            <a:xfrm flipV="1">
              <a:off x="672457" y="3712278"/>
              <a:ext cx="1" cy="5263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50" name="Shape 1050"/>
            <p:cNvSpPr/>
            <p:nvPr/>
          </p:nvSpPr>
          <p:spPr>
            <a:xfrm flipV="1">
              <a:off x="1460044" y="3700237"/>
              <a:ext cx="1" cy="5383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51" name="Shape 1051"/>
            <p:cNvSpPr/>
            <p:nvPr/>
          </p:nvSpPr>
          <p:spPr>
            <a:xfrm flipV="1">
              <a:off x="1291987" y="717105"/>
              <a:ext cx="2041947" cy="12329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52" name="Shape 1052"/>
            <p:cNvSpPr/>
            <p:nvPr/>
          </p:nvSpPr>
          <p:spPr>
            <a:xfrm flipH="1" flipV="1">
              <a:off x="1188254" y="916298"/>
              <a:ext cx="1856335" cy="10083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53" name="Shape 1053"/>
            <p:cNvSpPr/>
            <p:nvPr/>
          </p:nvSpPr>
          <p:spPr>
            <a:xfrm>
              <a:off x="2349540" y="-256400"/>
              <a:ext cx="1988767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r>
                <a:t>Peer</a:t>
              </a:r>
              <a:r>
                <a:rPr baseline="-5999"/>
                <a:t>2</a:t>
              </a:r>
            </a:p>
          </p:txBody>
        </p:sp>
        <p:sp>
          <p:nvSpPr>
            <p:cNvPr id="1054" name="Shape 1054"/>
            <p:cNvSpPr/>
            <p:nvPr/>
          </p:nvSpPr>
          <p:spPr>
            <a:xfrm>
              <a:off x="3014971" y="1803426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sp>
          <p:nvSpPr>
            <p:cNvPr id="1055" name="Shape 1055"/>
            <p:cNvSpPr/>
            <p:nvPr/>
          </p:nvSpPr>
          <p:spPr>
            <a:xfrm>
              <a:off x="696339" y="1804970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  <p:sp>
          <p:nvSpPr>
            <p:cNvPr id="1056" name="Shape 1056"/>
            <p:cNvSpPr/>
            <p:nvPr/>
          </p:nvSpPr>
          <p:spPr>
            <a:xfrm>
              <a:off x="1143065" y="3103028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D</a:t>
              </a:r>
            </a:p>
          </p:txBody>
        </p:sp>
        <p:sp>
          <p:nvSpPr>
            <p:cNvPr id="1057" name="Shape 1057"/>
            <p:cNvSpPr/>
            <p:nvPr/>
          </p:nvSpPr>
          <p:spPr>
            <a:xfrm>
              <a:off x="297077" y="3103028"/>
              <a:ext cx="632499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C</a:t>
              </a:r>
            </a:p>
          </p:txBody>
        </p:sp>
        <p:sp>
          <p:nvSpPr>
            <p:cNvPr id="1058" name="Shape 1058"/>
            <p:cNvSpPr/>
            <p:nvPr/>
          </p:nvSpPr>
          <p:spPr>
            <a:xfrm>
              <a:off x="297077" y="4202365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  <p:sp>
          <p:nvSpPr>
            <p:cNvPr id="1059" name="Shape 1059"/>
            <p:cNvSpPr/>
            <p:nvPr/>
          </p:nvSpPr>
          <p:spPr>
            <a:xfrm>
              <a:off x="1143065" y="4202365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B</a:t>
              </a:r>
            </a:p>
          </p:txBody>
        </p:sp>
        <p:sp>
          <p:nvSpPr>
            <p:cNvPr id="1060" name="Shape 1060"/>
            <p:cNvSpPr/>
            <p:nvPr/>
          </p:nvSpPr>
          <p:spPr>
            <a:xfrm>
              <a:off x="2534873" y="4203909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E</a:t>
              </a:r>
            </a:p>
          </p:txBody>
        </p:sp>
        <p:sp>
          <p:nvSpPr>
            <p:cNvPr id="1061" name="Shape 1061"/>
            <p:cNvSpPr/>
            <p:nvPr/>
          </p:nvSpPr>
          <p:spPr>
            <a:xfrm>
              <a:off x="3380861" y="4203909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F</a:t>
              </a:r>
            </a:p>
          </p:txBody>
        </p:sp>
        <p:sp>
          <p:nvSpPr>
            <p:cNvPr id="1062" name="Shape 1062"/>
            <p:cNvSpPr/>
            <p:nvPr/>
          </p:nvSpPr>
          <p:spPr>
            <a:xfrm>
              <a:off x="3380861" y="3104571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H</a:t>
              </a:r>
            </a:p>
          </p:txBody>
        </p:sp>
        <p:sp>
          <p:nvSpPr>
            <p:cNvPr id="1063" name="Shape 1063"/>
            <p:cNvSpPr/>
            <p:nvPr/>
          </p:nvSpPr>
          <p:spPr>
            <a:xfrm>
              <a:off x="2534873" y="3104571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G</a:t>
              </a:r>
            </a:p>
          </p:txBody>
        </p:sp>
        <p:sp>
          <p:nvSpPr>
            <p:cNvPr id="1064" name="Shape 1064"/>
            <p:cNvSpPr/>
            <p:nvPr/>
          </p:nvSpPr>
          <p:spPr>
            <a:xfrm>
              <a:off x="-1" y="-256400"/>
              <a:ext cx="1988768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r>
                <a:t>Peer</a:t>
              </a:r>
              <a:r>
                <a:rPr baseline="-5999"/>
                <a:t>1</a:t>
              </a:r>
            </a:p>
          </p:txBody>
        </p:sp>
        <p:sp>
          <p:nvSpPr>
            <p:cNvPr id="1065" name="Shape 1065"/>
            <p:cNvSpPr/>
            <p:nvPr/>
          </p:nvSpPr>
          <p:spPr>
            <a:xfrm>
              <a:off x="3027671" y="1815407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sp>
          <p:nvSpPr>
            <p:cNvPr id="1066" name="Shape 1066"/>
            <p:cNvSpPr/>
            <p:nvPr/>
          </p:nvSpPr>
          <p:spPr>
            <a:xfrm>
              <a:off x="284377" y="3103938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C</a:t>
              </a:r>
            </a:p>
          </p:txBody>
        </p:sp>
        <p:sp>
          <p:nvSpPr>
            <p:cNvPr id="1067" name="Shape 1067"/>
            <p:cNvSpPr/>
            <p:nvPr/>
          </p:nvSpPr>
          <p:spPr>
            <a:xfrm>
              <a:off x="1145788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D</a:t>
              </a:r>
            </a:p>
          </p:txBody>
        </p:sp>
        <p:sp>
          <p:nvSpPr>
            <p:cNvPr id="1068" name="Shape 1068"/>
            <p:cNvSpPr/>
            <p:nvPr/>
          </p:nvSpPr>
          <p:spPr>
            <a:xfrm>
              <a:off x="284377" y="4202365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  <p:sp>
          <p:nvSpPr>
            <p:cNvPr id="1069" name="Shape 1069"/>
            <p:cNvSpPr/>
            <p:nvPr/>
          </p:nvSpPr>
          <p:spPr>
            <a:xfrm>
              <a:off x="1145788" y="4202365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B</a:t>
              </a:r>
            </a:p>
          </p:txBody>
        </p:sp>
        <p:sp>
          <p:nvSpPr>
            <p:cNvPr id="1070" name="Shape 1070"/>
            <p:cNvSpPr/>
            <p:nvPr/>
          </p:nvSpPr>
          <p:spPr>
            <a:xfrm>
              <a:off x="2521253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G</a:t>
              </a:r>
            </a:p>
          </p:txBody>
        </p:sp>
        <p:sp>
          <p:nvSpPr>
            <p:cNvPr id="1071" name="Shape 1071"/>
            <p:cNvSpPr/>
            <p:nvPr/>
          </p:nvSpPr>
          <p:spPr>
            <a:xfrm>
              <a:off x="3393561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H</a:t>
              </a:r>
            </a:p>
          </p:txBody>
        </p:sp>
        <p:sp>
          <p:nvSpPr>
            <p:cNvPr id="1072" name="Shape 1072"/>
            <p:cNvSpPr/>
            <p:nvPr/>
          </p:nvSpPr>
          <p:spPr>
            <a:xfrm>
              <a:off x="2539972" y="4216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E</a:t>
              </a:r>
            </a:p>
          </p:txBody>
        </p:sp>
        <p:sp>
          <p:nvSpPr>
            <p:cNvPr id="1073" name="Shape 1073"/>
            <p:cNvSpPr/>
            <p:nvPr/>
          </p:nvSpPr>
          <p:spPr>
            <a:xfrm>
              <a:off x="3393561" y="4212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F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Shape 107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079" name="Group 1079"/>
          <p:cNvGrpSpPr/>
          <p:nvPr/>
        </p:nvGrpSpPr>
        <p:grpSpPr>
          <a:xfrm>
            <a:off x="65308" y="1210120"/>
            <a:ext cx="8029518" cy="8460394"/>
            <a:chOff x="0" y="0"/>
            <a:chExt cx="8029516" cy="8460392"/>
          </a:xfrm>
        </p:grpSpPr>
        <p:sp>
          <p:nvSpPr>
            <p:cNvPr id="1078" name="Shape 1078"/>
            <p:cNvSpPr/>
            <p:nvPr/>
          </p:nvSpPr>
          <p:spPr>
            <a:xfrm>
              <a:off x="317500" y="254000"/>
              <a:ext cx="7407217" cy="78634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b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rPr>
                <a:t>define</a:t>
              </a:r>
              <a:r>
                <a:t> Destination = 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{GP1  =&gt; </a:t>
              </a:r>
              <a:r>
                <a:rPr b="1"/>
                <a:t>end</a:t>
              </a:r>
              <a:r>
                <a:t>(A)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GP2  =&gt; </a:t>
              </a:r>
              <a:r>
                <a:rPr b="1"/>
                <a:t>end</a:t>
              </a:r>
              <a:r>
                <a:t>(B)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LP1  =&gt; </a:t>
              </a:r>
              <a:r>
                <a:rPr b="1"/>
                <a:t>end</a:t>
              </a:r>
              <a:r>
                <a:t>(E)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LP2  =&gt; </a:t>
              </a:r>
              <a:r>
                <a:rPr b="1"/>
                <a:t>end</a:t>
              </a:r>
              <a:r>
                <a:t>(F)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true =&gt; </a:t>
              </a:r>
              <a:r>
                <a:rPr b="1"/>
                <a:t>exit</a:t>
              </a:r>
              <a:r>
                <a:t>(Peer1 &gt;&gt; Peer2)}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b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rPr>
                <a:t>define</a:t>
              </a:r>
              <a:r>
                <a:t> Locality = 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{LP1 | LP2 =&gt; </a:t>
              </a:r>
              <a:r>
                <a:rPr b="1"/>
                <a:t>internal</a:t>
              </a:r>
              <a:r>
                <a:t>}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b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rPr>
                <a:t>define</a:t>
              </a:r>
              <a:r>
                <a:t> transit(X,Y) = </a:t>
              </a:r>
            </a:p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b="1"/>
                <a:t>enter</a:t>
              </a:r>
              <a:r>
                <a:t>(X|Y) and </a:t>
              </a:r>
              <a:r>
                <a:rPr b="1"/>
                <a:t>exit</a:t>
              </a:r>
              <a:r>
                <a:t>(X|Y)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b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rPr>
                <a:t>define</a:t>
              </a:r>
              <a:r>
                <a:t> NoTransit = 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{true =&gt; !transit(Peer1,Peer2)}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b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rPr>
                <a:t>define</a:t>
              </a:r>
              <a:r>
                <a:t> Main =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Destination &amp; Locality &amp; </a:t>
              </a:r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NoTransit &amp; </a:t>
              </a:r>
              <a:r>
                <a:rPr b="1"/>
                <a:t>agg</a:t>
              </a:r>
              <a:r>
                <a:t>(GP, </a:t>
              </a:r>
              <a:r>
                <a:rPr b="1"/>
                <a:t>in</a:t>
              </a:r>
              <a:r>
                <a:t> -&gt; </a:t>
              </a:r>
              <a:r>
                <a:rPr b="1"/>
                <a:t>out</a:t>
              </a:r>
              <a:r>
                <a:t>)</a:t>
              </a:r>
            </a:p>
          </p:txBody>
        </p:sp>
        <p:pic>
          <p:nvPicPr>
            <p:cNvPr id="1077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029517" cy="8460393"/>
            </a:xfrm>
            <a:prstGeom prst="rect">
              <a:avLst/>
            </a:prstGeom>
            <a:effectLst/>
          </p:spPr>
        </p:pic>
      </p:grpSp>
      <p:sp>
        <p:nvSpPr>
          <p:cNvPr id="1080" name="Shape 10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A DC network with Propane</a:t>
            </a:r>
          </a:p>
        </p:txBody>
      </p:sp>
      <p:grpSp>
        <p:nvGrpSpPr>
          <p:cNvPr id="1129" name="Group 1129"/>
          <p:cNvGrpSpPr/>
          <p:nvPr/>
        </p:nvGrpSpPr>
        <p:grpSpPr>
          <a:xfrm>
            <a:off x="8177213" y="1677296"/>
            <a:ext cx="4345670" cy="6969969"/>
            <a:chOff x="-7362" y="-256399"/>
            <a:chExt cx="4345669" cy="6969968"/>
          </a:xfrm>
        </p:grpSpPr>
        <p:sp>
          <p:nvSpPr>
            <p:cNvPr id="1081" name="Shape 1081"/>
            <p:cNvSpPr/>
            <p:nvPr/>
          </p:nvSpPr>
          <p:spPr>
            <a:xfrm>
              <a:off x="374561" y="5799169"/>
              <a:ext cx="1251770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Global</a:t>
              </a:r>
            </a:p>
            <a:p>
              <a:pPr algn="ctr"/>
              <a:r>
                <a:t>Prefixes</a:t>
              </a:r>
            </a:p>
          </p:txBody>
        </p:sp>
        <p:sp>
          <p:nvSpPr>
            <p:cNvPr id="1082" name="Shape 1082"/>
            <p:cNvSpPr/>
            <p:nvPr/>
          </p:nvSpPr>
          <p:spPr>
            <a:xfrm>
              <a:off x="2636689" y="5799169"/>
              <a:ext cx="1251770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Local</a:t>
              </a:r>
            </a:p>
            <a:p>
              <a:pPr algn="ctr"/>
              <a:r>
                <a:t>Prefixes</a:t>
              </a:r>
            </a:p>
          </p:txBody>
        </p:sp>
        <p:sp>
          <p:nvSpPr>
            <p:cNvPr id="1083" name="Shape 1083"/>
            <p:cNvSpPr/>
            <p:nvPr/>
          </p:nvSpPr>
          <p:spPr>
            <a:xfrm>
              <a:off x="-7363" y="1534895"/>
              <a:ext cx="4308470" cy="4095387"/>
            </a:xfrm>
            <a:prstGeom prst="rect">
              <a:avLst/>
            </a:prstGeom>
            <a:solidFill>
              <a:srgbClr val="FFFBE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084" name="Shape 1084"/>
            <p:cNvSpPr/>
            <p:nvPr/>
          </p:nvSpPr>
          <p:spPr>
            <a:xfrm>
              <a:off x="244656" y="5066337"/>
              <a:ext cx="6773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GP</a:t>
              </a:r>
              <a:r>
                <a:rPr baseline="-5999"/>
                <a:t>1</a:t>
              </a:r>
            </a:p>
          </p:txBody>
        </p:sp>
        <p:sp>
          <p:nvSpPr>
            <p:cNvPr id="1085" name="Shape 1085"/>
            <p:cNvSpPr/>
            <p:nvPr/>
          </p:nvSpPr>
          <p:spPr>
            <a:xfrm>
              <a:off x="1090643" y="5066337"/>
              <a:ext cx="6773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GP</a:t>
              </a:r>
              <a:r>
                <a:rPr baseline="-5999"/>
                <a:t>2</a:t>
              </a:r>
            </a:p>
          </p:txBody>
        </p:sp>
        <p:sp>
          <p:nvSpPr>
            <p:cNvPr id="1086" name="Shape 1086"/>
            <p:cNvSpPr/>
            <p:nvPr/>
          </p:nvSpPr>
          <p:spPr>
            <a:xfrm>
              <a:off x="2527272" y="5066337"/>
              <a:ext cx="5884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LP</a:t>
              </a:r>
              <a:r>
                <a:rPr baseline="-5999"/>
                <a:t>1</a:t>
              </a:r>
            </a:p>
          </p:txBody>
        </p:sp>
        <p:sp>
          <p:nvSpPr>
            <p:cNvPr id="1087" name="Shape 1087"/>
            <p:cNvSpPr/>
            <p:nvPr/>
          </p:nvSpPr>
          <p:spPr>
            <a:xfrm>
              <a:off x="3373259" y="5066337"/>
              <a:ext cx="58843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/>
              <a:r>
                <a:t>LP</a:t>
              </a:r>
              <a:r>
                <a:rPr baseline="-5999"/>
                <a:t>2</a:t>
              </a:r>
            </a:p>
          </p:txBody>
        </p:sp>
        <p:sp>
          <p:nvSpPr>
            <p:cNvPr id="1088" name="Shape 1088"/>
            <p:cNvSpPr/>
            <p:nvPr/>
          </p:nvSpPr>
          <p:spPr>
            <a:xfrm flipV="1">
              <a:off x="2887432" y="3701663"/>
              <a:ext cx="837409" cy="5216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89" name="Shape 1089"/>
            <p:cNvSpPr/>
            <p:nvPr/>
          </p:nvSpPr>
          <p:spPr>
            <a:xfrm flipH="1" flipV="1">
              <a:off x="2846774" y="3727544"/>
              <a:ext cx="811794" cy="5071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90" name="Shape 1090"/>
            <p:cNvSpPr/>
            <p:nvPr/>
          </p:nvSpPr>
          <p:spPr>
            <a:xfrm flipV="1">
              <a:off x="2881480" y="3720843"/>
              <a:ext cx="1" cy="523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91" name="Shape 1091"/>
            <p:cNvSpPr/>
            <p:nvPr/>
          </p:nvSpPr>
          <p:spPr>
            <a:xfrm flipH="1" flipV="1">
              <a:off x="3665595" y="3709423"/>
              <a:ext cx="3473" cy="5351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92" name="Shape 1092"/>
            <p:cNvSpPr/>
            <p:nvPr/>
          </p:nvSpPr>
          <p:spPr>
            <a:xfrm flipV="1">
              <a:off x="635731" y="2429507"/>
              <a:ext cx="365476" cy="7186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93" name="Shape 1093"/>
            <p:cNvSpPr/>
            <p:nvPr/>
          </p:nvSpPr>
          <p:spPr>
            <a:xfrm flipH="1" flipV="1">
              <a:off x="982817" y="2385322"/>
              <a:ext cx="482678" cy="778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94" name="Shape 1094"/>
            <p:cNvSpPr/>
            <p:nvPr/>
          </p:nvSpPr>
          <p:spPr>
            <a:xfrm flipH="1" flipV="1">
              <a:off x="970176" y="2421444"/>
              <a:ext cx="1813070" cy="6917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95" name="Shape 1095"/>
            <p:cNvSpPr/>
            <p:nvPr/>
          </p:nvSpPr>
          <p:spPr>
            <a:xfrm flipH="1" flipV="1">
              <a:off x="982761" y="2432673"/>
              <a:ext cx="2761150" cy="7033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96" name="Shape 1096"/>
            <p:cNvSpPr/>
            <p:nvPr/>
          </p:nvSpPr>
          <p:spPr>
            <a:xfrm>
              <a:off x="3326035" y="2385259"/>
              <a:ext cx="348835" cy="751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97" name="Shape 1097"/>
            <p:cNvSpPr/>
            <p:nvPr/>
          </p:nvSpPr>
          <p:spPr>
            <a:xfrm flipH="1">
              <a:off x="2763648" y="2365506"/>
              <a:ext cx="614538" cy="7628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98" name="Shape 1098"/>
            <p:cNvSpPr/>
            <p:nvPr/>
          </p:nvSpPr>
          <p:spPr>
            <a:xfrm flipH="1">
              <a:off x="1411674" y="2379141"/>
              <a:ext cx="2066503" cy="7472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99" name="Shape 1099"/>
            <p:cNvSpPr/>
            <p:nvPr/>
          </p:nvSpPr>
          <p:spPr>
            <a:xfrm flipH="1">
              <a:off x="558339" y="2397190"/>
              <a:ext cx="2884362" cy="745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00" name="Shape 1100"/>
            <p:cNvSpPr/>
            <p:nvPr/>
          </p:nvSpPr>
          <p:spPr>
            <a:xfrm flipV="1">
              <a:off x="3330524" y="805821"/>
              <a:ext cx="1" cy="9968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01" name="Shape 1101"/>
            <p:cNvSpPr/>
            <p:nvPr/>
          </p:nvSpPr>
          <p:spPr>
            <a:xfrm flipV="1">
              <a:off x="1012588" y="768077"/>
              <a:ext cx="1" cy="11014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02" name="Shape 1102"/>
            <p:cNvSpPr/>
            <p:nvPr/>
          </p:nvSpPr>
          <p:spPr>
            <a:xfrm flipV="1">
              <a:off x="684914" y="3709835"/>
              <a:ext cx="799713" cy="528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03" name="Shape 1103"/>
            <p:cNvSpPr/>
            <p:nvPr/>
          </p:nvSpPr>
          <p:spPr>
            <a:xfrm flipH="1" flipV="1">
              <a:off x="650011" y="3724881"/>
              <a:ext cx="799534" cy="5038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04" name="Shape 1104"/>
            <p:cNvSpPr/>
            <p:nvPr/>
          </p:nvSpPr>
          <p:spPr>
            <a:xfrm flipV="1">
              <a:off x="672457" y="3712278"/>
              <a:ext cx="1" cy="5263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05" name="Shape 1105"/>
            <p:cNvSpPr/>
            <p:nvPr/>
          </p:nvSpPr>
          <p:spPr>
            <a:xfrm flipV="1">
              <a:off x="1460044" y="3700237"/>
              <a:ext cx="1" cy="5383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06" name="Shape 1106"/>
            <p:cNvSpPr/>
            <p:nvPr/>
          </p:nvSpPr>
          <p:spPr>
            <a:xfrm flipV="1">
              <a:off x="1291987" y="717105"/>
              <a:ext cx="2041947" cy="12329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07" name="Shape 1107"/>
            <p:cNvSpPr/>
            <p:nvPr/>
          </p:nvSpPr>
          <p:spPr>
            <a:xfrm flipH="1" flipV="1">
              <a:off x="1188254" y="916298"/>
              <a:ext cx="1856335" cy="10083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08" name="Shape 1108"/>
            <p:cNvSpPr/>
            <p:nvPr/>
          </p:nvSpPr>
          <p:spPr>
            <a:xfrm>
              <a:off x="2349540" y="-256400"/>
              <a:ext cx="1988767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r>
                <a:t>Peer</a:t>
              </a:r>
              <a:r>
                <a:rPr baseline="-5999"/>
                <a:t>2</a:t>
              </a:r>
            </a:p>
          </p:txBody>
        </p:sp>
        <p:sp>
          <p:nvSpPr>
            <p:cNvPr id="1109" name="Shape 1109"/>
            <p:cNvSpPr/>
            <p:nvPr/>
          </p:nvSpPr>
          <p:spPr>
            <a:xfrm>
              <a:off x="3014971" y="1803426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sp>
          <p:nvSpPr>
            <p:cNvPr id="1110" name="Shape 1110"/>
            <p:cNvSpPr/>
            <p:nvPr/>
          </p:nvSpPr>
          <p:spPr>
            <a:xfrm>
              <a:off x="696339" y="1804970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  <p:sp>
          <p:nvSpPr>
            <p:cNvPr id="1111" name="Shape 1111"/>
            <p:cNvSpPr/>
            <p:nvPr/>
          </p:nvSpPr>
          <p:spPr>
            <a:xfrm>
              <a:off x="1143065" y="3103028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D</a:t>
              </a:r>
            </a:p>
          </p:txBody>
        </p:sp>
        <p:sp>
          <p:nvSpPr>
            <p:cNvPr id="1112" name="Shape 1112"/>
            <p:cNvSpPr/>
            <p:nvPr/>
          </p:nvSpPr>
          <p:spPr>
            <a:xfrm>
              <a:off x="297077" y="3103028"/>
              <a:ext cx="632499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C</a:t>
              </a:r>
            </a:p>
          </p:txBody>
        </p:sp>
        <p:sp>
          <p:nvSpPr>
            <p:cNvPr id="1113" name="Shape 1113"/>
            <p:cNvSpPr/>
            <p:nvPr/>
          </p:nvSpPr>
          <p:spPr>
            <a:xfrm>
              <a:off x="297077" y="4202365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  <p:sp>
          <p:nvSpPr>
            <p:cNvPr id="1114" name="Shape 1114"/>
            <p:cNvSpPr/>
            <p:nvPr/>
          </p:nvSpPr>
          <p:spPr>
            <a:xfrm>
              <a:off x="1143065" y="4202365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B</a:t>
              </a:r>
            </a:p>
          </p:txBody>
        </p:sp>
        <p:sp>
          <p:nvSpPr>
            <p:cNvPr id="1115" name="Shape 1115"/>
            <p:cNvSpPr/>
            <p:nvPr/>
          </p:nvSpPr>
          <p:spPr>
            <a:xfrm>
              <a:off x="2534873" y="4203909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E</a:t>
              </a:r>
            </a:p>
          </p:txBody>
        </p:sp>
        <p:sp>
          <p:nvSpPr>
            <p:cNvPr id="1116" name="Shape 1116"/>
            <p:cNvSpPr/>
            <p:nvPr/>
          </p:nvSpPr>
          <p:spPr>
            <a:xfrm>
              <a:off x="3380861" y="4203909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F</a:t>
              </a:r>
            </a:p>
          </p:txBody>
        </p:sp>
        <p:sp>
          <p:nvSpPr>
            <p:cNvPr id="1117" name="Shape 1117"/>
            <p:cNvSpPr/>
            <p:nvPr/>
          </p:nvSpPr>
          <p:spPr>
            <a:xfrm>
              <a:off x="3380861" y="3104571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H</a:t>
              </a:r>
            </a:p>
          </p:txBody>
        </p:sp>
        <p:sp>
          <p:nvSpPr>
            <p:cNvPr id="1118" name="Shape 1118"/>
            <p:cNvSpPr/>
            <p:nvPr/>
          </p:nvSpPr>
          <p:spPr>
            <a:xfrm>
              <a:off x="2534873" y="3104571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G</a:t>
              </a:r>
            </a:p>
          </p:txBody>
        </p:sp>
        <p:sp>
          <p:nvSpPr>
            <p:cNvPr id="1119" name="Shape 1119"/>
            <p:cNvSpPr/>
            <p:nvPr/>
          </p:nvSpPr>
          <p:spPr>
            <a:xfrm>
              <a:off x="-1" y="-256400"/>
              <a:ext cx="1988768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r>
                <a:t>Peer</a:t>
              </a:r>
              <a:r>
                <a:rPr baseline="-5999"/>
                <a:t>1</a:t>
              </a:r>
            </a:p>
          </p:txBody>
        </p:sp>
        <p:sp>
          <p:nvSpPr>
            <p:cNvPr id="1120" name="Shape 1120"/>
            <p:cNvSpPr/>
            <p:nvPr/>
          </p:nvSpPr>
          <p:spPr>
            <a:xfrm>
              <a:off x="3027671" y="1815407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sp>
          <p:nvSpPr>
            <p:cNvPr id="1121" name="Shape 1121"/>
            <p:cNvSpPr/>
            <p:nvPr/>
          </p:nvSpPr>
          <p:spPr>
            <a:xfrm>
              <a:off x="284377" y="3103938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C</a:t>
              </a:r>
            </a:p>
          </p:txBody>
        </p:sp>
        <p:sp>
          <p:nvSpPr>
            <p:cNvPr id="1122" name="Shape 1122"/>
            <p:cNvSpPr/>
            <p:nvPr/>
          </p:nvSpPr>
          <p:spPr>
            <a:xfrm>
              <a:off x="1145788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D</a:t>
              </a:r>
            </a:p>
          </p:txBody>
        </p:sp>
        <p:sp>
          <p:nvSpPr>
            <p:cNvPr id="1123" name="Shape 1123"/>
            <p:cNvSpPr/>
            <p:nvPr/>
          </p:nvSpPr>
          <p:spPr>
            <a:xfrm>
              <a:off x="284377" y="4202365"/>
              <a:ext cx="632499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  <p:sp>
          <p:nvSpPr>
            <p:cNvPr id="1124" name="Shape 1124"/>
            <p:cNvSpPr/>
            <p:nvPr/>
          </p:nvSpPr>
          <p:spPr>
            <a:xfrm>
              <a:off x="1145788" y="4202365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B</a:t>
              </a:r>
            </a:p>
          </p:txBody>
        </p:sp>
        <p:sp>
          <p:nvSpPr>
            <p:cNvPr id="1125" name="Shape 1125"/>
            <p:cNvSpPr/>
            <p:nvPr/>
          </p:nvSpPr>
          <p:spPr>
            <a:xfrm>
              <a:off x="2521253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G</a:t>
              </a:r>
            </a:p>
          </p:txBody>
        </p:sp>
        <p:sp>
          <p:nvSpPr>
            <p:cNvPr id="1126" name="Shape 1126"/>
            <p:cNvSpPr/>
            <p:nvPr/>
          </p:nvSpPr>
          <p:spPr>
            <a:xfrm>
              <a:off x="3393561" y="3103028"/>
              <a:ext cx="632498" cy="637596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H</a:t>
              </a:r>
            </a:p>
          </p:txBody>
        </p:sp>
        <p:sp>
          <p:nvSpPr>
            <p:cNvPr id="1127" name="Shape 1127"/>
            <p:cNvSpPr/>
            <p:nvPr/>
          </p:nvSpPr>
          <p:spPr>
            <a:xfrm>
              <a:off x="2539972" y="4216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E</a:t>
              </a:r>
            </a:p>
          </p:txBody>
        </p:sp>
        <p:sp>
          <p:nvSpPr>
            <p:cNvPr id="1128" name="Shape 1128"/>
            <p:cNvSpPr/>
            <p:nvPr/>
          </p:nvSpPr>
          <p:spPr>
            <a:xfrm>
              <a:off x="3393561" y="4212609"/>
              <a:ext cx="632498" cy="637597"/>
            </a:xfrm>
            <a:prstGeom prst="rect">
              <a:avLst/>
            </a:prstGeom>
            <a:solidFill>
              <a:srgbClr val="FEEDB4"/>
            </a:solidFill>
            <a:ln w="25400" cap="flat">
              <a:solidFill>
                <a:schemeClr val="accent3">
                  <a:hueOff val="-546624"/>
                  <a:satOff val="7767"/>
                  <a:lumOff val="-1451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pPr/>
              <a:r>
                <a:t>F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Shape 1133"/>
          <p:cNvSpPr/>
          <p:nvPr>
            <p:ph type="title"/>
          </p:nvPr>
        </p:nvSpPr>
        <p:spPr>
          <a:xfrm>
            <a:off x="787400" y="254000"/>
            <a:ext cx="3187994" cy="1219200"/>
          </a:xfrm>
          <a:prstGeom prst="rect">
            <a:avLst/>
          </a:prstGeom>
        </p:spPr>
        <p:txBody>
          <a:bodyPr/>
          <a:lstStyle/>
          <a:p>
            <a:pPr/>
            <a:r>
              <a:t>Compilation</a:t>
            </a:r>
          </a:p>
        </p:txBody>
      </p:sp>
      <p:sp>
        <p:nvSpPr>
          <p:cNvPr id="1134" name="Shape 1134"/>
          <p:cNvSpPr/>
          <p:nvPr/>
        </p:nvSpPr>
        <p:spPr>
          <a:xfrm>
            <a:off x="105966" y="8053001"/>
            <a:ext cx="164060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pPr/>
            <a:r>
              <a:t>Propane</a:t>
            </a:r>
          </a:p>
        </p:txBody>
      </p:sp>
      <p:sp>
        <p:nvSpPr>
          <p:cNvPr id="1135" name="Shape 1135"/>
          <p:cNvSpPr/>
          <p:nvPr/>
        </p:nvSpPr>
        <p:spPr>
          <a:xfrm>
            <a:off x="4315562" y="8053001"/>
            <a:ext cx="187188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pPr/>
            <a:r>
              <a:t>Compiler</a:t>
            </a:r>
          </a:p>
        </p:txBody>
      </p:sp>
      <p:sp>
        <p:nvSpPr>
          <p:cNvPr id="1136" name="Shape 1136"/>
          <p:cNvSpPr/>
          <p:nvPr/>
        </p:nvSpPr>
        <p:spPr>
          <a:xfrm>
            <a:off x="5929436" y="3845571"/>
            <a:ext cx="18120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pPr/>
            <a:r>
              <a:t>Topology</a:t>
            </a:r>
          </a:p>
        </p:txBody>
      </p:sp>
      <p:grpSp>
        <p:nvGrpSpPr>
          <p:cNvPr id="1145" name="Group 1145"/>
          <p:cNvGrpSpPr/>
          <p:nvPr/>
        </p:nvGrpSpPr>
        <p:grpSpPr>
          <a:xfrm>
            <a:off x="5907397" y="2558291"/>
            <a:ext cx="1856136" cy="1326607"/>
            <a:chOff x="192748" y="174377"/>
            <a:chExt cx="1856135" cy="1326605"/>
          </a:xfrm>
        </p:grpSpPr>
        <p:sp>
          <p:nvSpPr>
            <p:cNvPr id="1137" name="Shape 1137"/>
            <p:cNvSpPr/>
            <p:nvPr/>
          </p:nvSpPr>
          <p:spPr>
            <a:xfrm flipV="1">
              <a:off x="386293" y="376131"/>
              <a:ext cx="752506" cy="5177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38" name="Shape 1138"/>
            <p:cNvSpPr/>
            <p:nvPr/>
          </p:nvSpPr>
          <p:spPr>
            <a:xfrm flipV="1">
              <a:off x="1086123" y="843733"/>
              <a:ext cx="752507" cy="5177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39" name="Shape 1139"/>
            <p:cNvSpPr/>
            <p:nvPr/>
          </p:nvSpPr>
          <p:spPr>
            <a:xfrm>
              <a:off x="1132569" y="417074"/>
              <a:ext cx="726925" cy="4030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408064" y="915639"/>
              <a:ext cx="726925" cy="4030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41" name="Shape 1141"/>
            <p:cNvSpPr/>
            <p:nvPr/>
          </p:nvSpPr>
          <p:spPr>
            <a:xfrm>
              <a:off x="917252" y="1069183"/>
              <a:ext cx="431801" cy="431801"/>
            </a:xfrm>
            <a:prstGeom prst="ellipse">
              <a:avLst/>
            </a:prstGeom>
            <a:solidFill>
              <a:srgbClr val="FFE0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142" name="Shape 1142"/>
            <p:cNvSpPr/>
            <p:nvPr/>
          </p:nvSpPr>
          <p:spPr>
            <a:xfrm>
              <a:off x="920397" y="174377"/>
              <a:ext cx="431801" cy="431801"/>
            </a:xfrm>
            <a:prstGeom prst="ellipse">
              <a:avLst/>
            </a:prstGeom>
            <a:solidFill>
              <a:srgbClr val="FFE0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1617083" y="607871"/>
              <a:ext cx="431801" cy="431801"/>
            </a:xfrm>
            <a:prstGeom prst="ellipse">
              <a:avLst/>
            </a:prstGeom>
            <a:solidFill>
              <a:srgbClr val="FFE0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192748" y="654317"/>
              <a:ext cx="431801" cy="431801"/>
            </a:xfrm>
            <a:prstGeom prst="ellipse">
              <a:avLst/>
            </a:prstGeom>
            <a:solidFill>
              <a:srgbClr val="FFE0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</p:grpSp>
      <p:pic>
        <p:nvPicPr>
          <p:cNvPr id="114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939" y="5585213"/>
            <a:ext cx="1580662" cy="1580662"/>
          </a:xfrm>
          <a:prstGeom prst="rect">
            <a:avLst/>
          </a:prstGeom>
          <a:ln w="12700">
            <a:miter lim="400000"/>
          </a:ln>
        </p:spPr>
      </p:pic>
      <p:sp>
        <p:nvSpPr>
          <p:cNvPr id="1147" name="Shape 1147"/>
          <p:cNvSpPr/>
          <p:nvPr/>
        </p:nvSpPr>
        <p:spPr>
          <a:xfrm>
            <a:off x="1668756" y="6375543"/>
            <a:ext cx="570708" cy="1"/>
          </a:xfrm>
          <a:prstGeom prst="line">
            <a:avLst/>
          </a:prstGeom>
          <a:ln w="635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48" name="Shape 1148"/>
          <p:cNvSpPr/>
          <p:nvPr/>
        </p:nvSpPr>
        <p:spPr>
          <a:xfrm>
            <a:off x="9752524" y="8053001"/>
            <a:ext cx="247441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pPr/>
            <a:r>
              <a:t>BGP Configs</a:t>
            </a:r>
          </a:p>
        </p:txBody>
      </p:sp>
      <p:grpSp>
        <p:nvGrpSpPr>
          <p:cNvPr id="1161" name="Group 1161"/>
          <p:cNvGrpSpPr/>
          <p:nvPr/>
        </p:nvGrpSpPr>
        <p:grpSpPr>
          <a:xfrm>
            <a:off x="9022626" y="5084117"/>
            <a:ext cx="3934213" cy="2767823"/>
            <a:chOff x="0" y="139700"/>
            <a:chExt cx="3934212" cy="2767821"/>
          </a:xfrm>
        </p:grpSpPr>
        <p:sp>
          <p:nvSpPr>
            <p:cNvPr id="1149" name="Shape 1149"/>
            <p:cNvSpPr/>
            <p:nvPr/>
          </p:nvSpPr>
          <p:spPr>
            <a:xfrm flipV="1">
              <a:off x="1016517" y="1081939"/>
              <a:ext cx="472441" cy="22191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50" name="Shape 1150"/>
            <p:cNvSpPr/>
            <p:nvPr/>
          </p:nvSpPr>
          <p:spPr>
            <a:xfrm flipV="1">
              <a:off x="2492227" y="1884279"/>
              <a:ext cx="482613" cy="27944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51" name="Shape 1151"/>
            <p:cNvSpPr/>
            <p:nvPr/>
          </p:nvSpPr>
          <p:spPr>
            <a:xfrm flipH="1" flipV="1">
              <a:off x="2494925" y="1085650"/>
              <a:ext cx="420932" cy="23875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52" name="Shape 1152"/>
            <p:cNvSpPr/>
            <p:nvPr/>
          </p:nvSpPr>
          <p:spPr>
            <a:xfrm flipH="1" flipV="1">
              <a:off x="947987" y="1876648"/>
              <a:ext cx="508221" cy="30535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pic>
          <p:nvPicPr>
            <p:cNvPr id="1153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980742"/>
              <a:ext cx="1185227" cy="11852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54" name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96198" y="654210"/>
              <a:ext cx="626467" cy="626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55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380997" y="1722294"/>
              <a:ext cx="1185228" cy="11852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56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748986" y="1018842"/>
              <a:ext cx="1185227" cy="11852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57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380843" y="464291"/>
              <a:ext cx="1185228" cy="11852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58" name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78760" y="1404546"/>
              <a:ext cx="626467" cy="626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59" name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062485" y="680534"/>
              <a:ext cx="626467" cy="626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60" name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76294" y="139700"/>
              <a:ext cx="626467" cy="626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62" name="Shape 1162"/>
          <p:cNvSpPr/>
          <p:nvPr/>
        </p:nvSpPr>
        <p:spPr>
          <a:xfrm>
            <a:off x="4731569" y="6375544"/>
            <a:ext cx="570708" cy="1"/>
          </a:xfrm>
          <a:prstGeom prst="line">
            <a:avLst/>
          </a:prstGeom>
          <a:ln w="635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63" name="Shape 1163"/>
          <p:cNvSpPr/>
          <p:nvPr/>
        </p:nvSpPr>
        <p:spPr>
          <a:xfrm>
            <a:off x="8434003" y="6468028"/>
            <a:ext cx="570708" cy="1"/>
          </a:xfrm>
          <a:prstGeom prst="line">
            <a:avLst/>
          </a:prstGeom>
          <a:ln w="635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64" name="Shape 1164"/>
          <p:cNvSpPr/>
          <p:nvPr/>
        </p:nvSpPr>
        <p:spPr>
          <a:xfrm>
            <a:off x="2335208" y="5210085"/>
            <a:ext cx="5832594" cy="2651165"/>
          </a:xfrm>
          <a:prstGeom prst="roundRect">
            <a:avLst>
              <a:gd name="adj" fmla="val 11777"/>
            </a:avLst>
          </a:prstGeom>
          <a:solidFill>
            <a:srgbClr val="F4F4F4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1165" name="Shape 116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66" name="Shape 1166"/>
          <p:cNvSpPr/>
          <p:nvPr/>
        </p:nvSpPr>
        <p:spPr>
          <a:xfrm>
            <a:off x="6835465" y="4609560"/>
            <a:ext cx="1" cy="506536"/>
          </a:xfrm>
          <a:prstGeom prst="line">
            <a:avLst/>
          </a:prstGeom>
          <a:ln w="635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Num" sz="quarter" idx="2"/>
          </p:nvPr>
        </p:nvSpPr>
        <p:spPr>
          <a:xfrm>
            <a:off x="12553949" y="91948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8" name="YouTube_Pakistan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1432" y="1734394"/>
            <a:ext cx="5547313" cy="7178875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Configuring Networks is Error-Prone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Shape 1168"/>
          <p:cNvSpPr/>
          <p:nvPr>
            <p:ph type="title"/>
          </p:nvPr>
        </p:nvSpPr>
        <p:spPr>
          <a:xfrm>
            <a:off x="787400" y="254000"/>
            <a:ext cx="3187994" cy="1219200"/>
          </a:xfrm>
          <a:prstGeom prst="rect">
            <a:avLst/>
          </a:prstGeom>
        </p:spPr>
        <p:txBody>
          <a:bodyPr/>
          <a:lstStyle/>
          <a:p>
            <a:pPr/>
            <a:r>
              <a:t>Compilation</a:t>
            </a:r>
          </a:p>
        </p:txBody>
      </p:sp>
      <p:sp>
        <p:nvSpPr>
          <p:cNvPr id="1169" name="Shape 1169"/>
          <p:cNvSpPr/>
          <p:nvPr/>
        </p:nvSpPr>
        <p:spPr>
          <a:xfrm>
            <a:off x="105966" y="8053001"/>
            <a:ext cx="164060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pPr/>
            <a:r>
              <a:t>Propane</a:t>
            </a:r>
          </a:p>
        </p:txBody>
      </p:sp>
      <p:sp>
        <p:nvSpPr>
          <p:cNvPr id="1170" name="Shape 1170"/>
          <p:cNvSpPr/>
          <p:nvPr/>
        </p:nvSpPr>
        <p:spPr>
          <a:xfrm>
            <a:off x="4315562" y="8053001"/>
            <a:ext cx="187188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pPr/>
            <a:r>
              <a:t>Compiler</a:t>
            </a:r>
          </a:p>
        </p:txBody>
      </p:sp>
      <p:sp>
        <p:nvSpPr>
          <p:cNvPr id="1171" name="Shape 1171"/>
          <p:cNvSpPr/>
          <p:nvPr/>
        </p:nvSpPr>
        <p:spPr>
          <a:xfrm>
            <a:off x="5929436" y="3845571"/>
            <a:ext cx="18120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pPr/>
            <a:r>
              <a:t>Topology</a:t>
            </a:r>
          </a:p>
        </p:txBody>
      </p:sp>
      <p:grpSp>
        <p:nvGrpSpPr>
          <p:cNvPr id="1180" name="Group 1180"/>
          <p:cNvGrpSpPr/>
          <p:nvPr/>
        </p:nvGrpSpPr>
        <p:grpSpPr>
          <a:xfrm>
            <a:off x="5907397" y="2558291"/>
            <a:ext cx="1856136" cy="1326607"/>
            <a:chOff x="192748" y="174377"/>
            <a:chExt cx="1856135" cy="1326605"/>
          </a:xfrm>
        </p:grpSpPr>
        <p:sp>
          <p:nvSpPr>
            <p:cNvPr id="1172" name="Shape 1172"/>
            <p:cNvSpPr/>
            <p:nvPr/>
          </p:nvSpPr>
          <p:spPr>
            <a:xfrm flipV="1">
              <a:off x="386293" y="376131"/>
              <a:ext cx="752506" cy="5177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73" name="Shape 1173"/>
            <p:cNvSpPr/>
            <p:nvPr/>
          </p:nvSpPr>
          <p:spPr>
            <a:xfrm flipV="1">
              <a:off x="1086123" y="843733"/>
              <a:ext cx="752507" cy="5177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74" name="Shape 1174"/>
            <p:cNvSpPr/>
            <p:nvPr/>
          </p:nvSpPr>
          <p:spPr>
            <a:xfrm>
              <a:off x="1132569" y="417074"/>
              <a:ext cx="726925" cy="4030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75" name="Shape 1175"/>
            <p:cNvSpPr/>
            <p:nvPr/>
          </p:nvSpPr>
          <p:spPr>
            <a:xfrm>
              <a:off x="408064" y="915639"/>
              <a:ext cx="726925" cy="4030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76" name="Shape 1176"/>
            <p:cNvSpPr/>
            <p:nvPr/>
          </p:nvSpPr>
          <p:spPr>
            <a:xfrm>
              <a:off x="917252" y="1069183"/>
              <a:ext cx="431801" cy="431801"/>
            </a:xfrm>
            <a:prstGeom prst="ellipse">
              <a:avLst/>
            </a:prstGeom>
            <a:solidFill>
              <a:srgbClr val="FFE0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177" name="Shape 1177"/>
            <p:cNvSpPr/>
            <p:nvPr/>
          </p:nvSpPr>
          <p:spPr>
            <a:xfrm>
              <a:off x="920397" y="174377"/>
              <a:ext cx="431801" cy="431801"/>
            </a:xfrm>
            <a:prstGeom prst="ellipse">
              <a:avLst/>
            </a:prstGeom>
            <a:solidFill>
              <a:srgbClr val="FFE0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617083" y="607871"/>
              <a:ext cx="431801" cy="431801"/>
            </a:xfrm>
            <a:prstGeom prst="ellipse">
              <a:avLst/>
            </a:prstGeom>
            <a:solidFill>
              <a:srgbClr val="FFE0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92748" y="654317"/>
              <a:ext cx="431801" cy="431801"/>
            </a:xfrm>
            <a:prstGeom prst="ellipse">
              <a:avLst/>
            </a:prstGeom>
            <a:solidFill>
              <a:srgbClr val="FFE0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</p:grpSp>
      <p:pic>
        <p:nvPicPr>
          <p:cNvPr id="118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939" y="5585213"/>
            <a:ext cx="1580662" cy="158066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Shape 1182"/>
          <p:cNvSpPr/>
          <p:nvPr/>
        </p:nvSpPr>
        <p:spPr>
          <a:xfrm>
            <a:off x="1668756" y="6375543"/>
            <a:ext cx="570708" cy="1"/>
          </a:xfrm>
          <a:prstGeom prst="line">
            <a:avLst/>
          </a:prstGeom>
          <a:ln w="635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83" name="Shape 1183"/>
          <p:cNvSpPr/>
          <p:nvPr/>
        </p:nvSpPr>
        <p:spPr>
          <a:xfrm>
            <a:off x="9752524" y="8053001"/>
            <a:ext cx="247441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pPr/>
            <a:r>
              <a:t>BGP Configs</a:t>
            </a:r>
          </a:p>
        </p:txBody>
      </p:sp>
      <p:grpSp>
        <p:nvGrpSpPr>
          <p:cNvPr id="1196" name="Group 1196"/>
          <p:cNvGrpSpPr/>
          <p:nvPr/>
        </p:nvGrpSpPr>
        <p:grpSpPr>
          <a:xfrm>
            <a:off x="9022626" y="5084117"/>
            <a:ext cx="3934213" cy="2767823"/>
            <a:chOff x="0" y="139700"/>
            <a:chExt cx="3934212" cy="2767821"/>
          </a:xfrm>
        </p:grpSpPr>
        <p:sp>
          <p:nvSpPr>
            <p:cNvPr id="1184" name="Shape 1184"/>
            <p:cNvSpPr/>
            <p:nvPr/>
          </p:nvSpPr>
          <p:spPr>
            <a:xfrm flipV="1">
              <a:off x="1016517" y="1081939"/>
              <a:ext cx="472441" cy="22191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85" name="Shape 1185"/>
            <p:cNvSpPr/>
            <p:nvPr/>
          </p:nvSpPr>
          <p:spPr>
            <a:xfrm flipV="1">
              <a:off x="2492227" y="1884279"/>
              <a:ext cx="482613" cy="27944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86" name="Shape 1186"/>
            <p:cNvSpPr/>
            <p:nvPr/>
          </p:nvSpPr>
          <p:spPr>
            <a:xfrm flipH="1" flipV="1">
              <a:off x="2494925" y="1085650"/>
              <a:ext cx="420932" cy="23875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87" name="Shape 1187"/>
            <p:cNvSpPr/>
            <p:nvPr/>
          </p:nvSpPr>
          <p:spPr>
            <a:xfrm flipH="1" flipV="1">
              <a:off x="947987" y="1876648"/>
              <a:ext cx="508221" cy="30535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pic>
          <p:nvPicPr>
            <p:cNvPr id="1188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980742"/>
              <a:ext cx="1185227" cy="11852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89" name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96198" y="654210"/>
              <a:ext cx="626467" cy="626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90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380997" y="1722294"/>
              <a:ext cx="1185228" cy="11852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91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748986" y="1018842"/>
              <a:ext cx="1185227" cy="11852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92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380843" y="464291"/>
              <a:ext cx="1185228" cy="11852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93" name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78760" y="1404546"/>
              <a:ext cx="626467" cy="626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94" name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062485" y="680534"/>
              <a:ext cx="626467" cy="626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95" name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76294" y="139700"/>
              <a:ext cx="626467" cy="626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97" name="Shape 1197"/>
          <p:cNvSpPr/>
          <p:nvPr/>
        </p:nvSpPr>
        <p:spPr>
          <a:xfrm>
            <a:off x="4731569" y="6375544"/>
            <a:ext cx="570708" cy="1"/>
          </a:xfrm>
          <a:prstGeom prst="line">
            <a:avLst/>
          </a:prstGeom>
          <a:ln w="635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98" name="Shape 1198"/>
          <p:cNvSpPr/>
          <p:nvPr/>
        </p:nvSpPr>
        <p:spPr>
          <a:xfrm>
            <a:off x="8434003" y="6468028"/>
            <a:ext cx="570708" cy="1"/>
          </a:xfrm>
          <a:prstGeom prst="line">
            <a:avLst/>
          </a:prstGeom>
          <a:ln w="635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99" name="Shape 1199"/>
          <p:cNvSpPr/>
          <p:nvPr/>
        </p:nvSpPr>
        <p:spPr>
          <a:xfrm>
            <a:off x="2335208" y="5210085"/>
            <a:ext cx="5832594" cy="2651165"/>
          </a:xfrm>
          <a:prstGeom prst="roundRect">
            <a:avLst>
              <a:gd name="adj" fmla="val 11777"/>
            </a:avLst>
          </a:prstGeom>
          <a:solidFill>
            <a:srgbClr val="F4F4F4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1200" name="Shape 120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219" name="Group 1219"/>
          <p:cNvGrpSpPr/>
          <p:nvPr/>
        </p:nvGrpSpPr>
        <p:grpSpPr>
          <a:xfrm>
            <a:off x="2458482" y="5377118"/>
            <a:ext cx="2189822" cy="1476938"/>
            <a:chOff x="0" y="0"/>
            <a:chExt cx="2189820" cy="1476936"/>
          </a:xfrm>
        </p:grpSpPr>
        <p:grpSp>
          <p:nvGrpSpPr>
            <p:cNvPr id="1211" name="Group 1211"/>
            <p:cNvGrpSpPr/>
            <p:nvPr/>
          </p:nvGrpSpPr>
          <p:grpSpPr>
            <a:xfrm>
              <a:off x="0" y="-1"/>
              <a:ext cx="2189821" cy="812290"/>
              <a:chOff x="0" y="0"/>
              <a:chExt cx="2189820" cy="812288"/>
            </a:xfrm>
          </p:grpSpPr>
          <p:sp>
            <p:nvSpPr>
              <p:cNvPr id="1201" name="Shape 1201"/>
              <p:cNvSpPr/>
              <p:nvPr/>
            </p:nvSpPr>
            <p:spPr>
              <a:xfrm>
                <a:off x="215120" y="559362"/>
                <a:ext cx="62646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202" name="Shape 1202"/>
              <p:cNvSpPr/>
              <p:nvPr/>
            </p:nvSpPr>
            <p:spPr>
              <a:xfrm>
                <a:off x="0" y="343462"/>
                <a:ext cx="431800" cy="43180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203" name="Shape 1203"/>
              <p:cNvSpPr/>
              <p:nvPr/>
            </p:nvSpPr>
            <p:spPr>
              <a:xfrm>
                <a:off x="1070827" y="559362"/>
                <a:ext cx="62646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204" name="Shape 1204"/>
              <p:cNvSpPr/>
              <p:nvPr/>
            </p:nvSpPr>
            <p:spPr>
              <a:xfrm>
                <a:off x="858072" y="343462"/>
                <a:ext cx="431801" cy="43180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205" name="Shape 1205"/>
              <p:cNvSpPr/>
              <p:nvPr/>
            </p:nvSpPr>
            <p:spPr>
              <a:xfrm>
                <a:off x="845614" y="-1"/>
                <a:ext cx="428519" cy="396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946" h="19936" fill="norm" stroke="1" extrusionOk="0">
                    <a:moveTo>
                      <a:pt x="3760" y="19936"/>
                    </a:moveTo>
                    <a:cubicBezTo>
                      <a:pt x="-46" y="16542"/>
                      <a:pt x="-1111" y="10506"/>
                      <a:pt x="1249" y="5708"/>
                    </a:cubicBezTo>
                    <a:cubicBezTo>
                      <a:pt x="3908" y="303"/>
                      <a:pt x="9919" y="-1664"/>
                      <a:pt x="14503" y="1555"/>
                    </a:cubicBezTo>
                    <a:cubicBezTo>
                      <a:pt x="19889" y="5339"/>
                      <a:pt x="20489" y="13977"/>
                      <a:pt x="15692" y="18673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206" name="Shape 1206"/>
              <p:cNvSpPr/>
              <p:nvPr/>
            </p:nvSpPr>
            <p:spPr>
              <a:xfrm>
                <a:off x="104775" y="368862"/>
                <a:ext cx="247650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2100"/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1207" name="Shape 1207"/>
              <p:cNvSpPr/>
              <p:nvPr/>
            </p:nvSpPr>
            <p:spPr>
              <a:xfrm>
                <a:off x="950147" y="356162"/>
                <a:ext cx="247651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2100"/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1208" name="Shape 1208"/>
              <p:cNvSpPr/>
              <p:nvPr/>
            </p:nvSpPr>
            <p:spPr>
              <a:xfrm>
                <a:off x="1681820" y="304288"/>
                <a:ext cx="508001" cy="50800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209" name="Shape 1209"/>
              <p:cNvSpPr/>
              <p:nvPr/>
            </p:nvSpPr>
            <p:spPr>
              <a:xfrm>
                <a:off x="1716145" y="343462"/>
                <a:ext cx="431801" cy="43180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210" name="Shape 1210"/>
              <p:cNvSpPr/>
              <p:nvPr/>
            </p:nvSpPr>
            <p:spPr>
              <a:xfrm>
                <a:off x="1820919" y="356162"/>
                <a:ext cx="247651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2100"/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1218" name="Group 1218"/>
            <p:cNvGrpSpPr/>
            <p:nvPr/>
          </p:nvGrpSpPr>
          <p:grpSpPr>
            <a:xfrm>
              <a:off x="37674" y="968936"/>
              <a:ext cx="1377022" cy="508001"/>
              <a:chOff x="0" y="0"/>
              <a:chExt cx="1377020" cy="508000"/>
            </a:xfrm>
          </p:grpSpPr>
          <p:sp>
            <p:nvSpPr>
              <p:cNvPr id="1212" name="Shape 1212"/>
              <p:cNvSpPr/>
              <p:nvPr/>
            </p:nvSpPr>
            <p:spPr>
              <a:xfrm>
                <a:off x="215120" y="255073"/>
                <a:ext cx="62646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213" name="Shape 1213"/>
              <p:cNvSpPr/>
              <p:nvPr/>
            </p:nvSpPr>
            <p:spPr>
              <a:xfrm>
                <a:off x="0" y="39173"/>
                <a:ext cx="431800" cy="43180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214" name="Shape 1214"/>
              <p:cNvSpPr/>
              <p:nvPr/>
            </p:nvSpPr>
            <p:spPr>
              <a:xfrm>
                <a:off x="104775" y="64573"/>
                <a:ext cx="247650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2100"/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1215" name="Shape 1215"/>
              <p:cNvSpPr/>
              <p:nvPr/>
            </p:nvSpPr>
            <p:spPr>
              <a:xfrm>
                <a:off x="869020" y="0"/>
                <a:ext cx="508001" cy="508000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216" name="Shape 1216"/>
              <p:cNvSpPr/>
              <p:nvPr/>
            </p:nvSpPr>
            <p:spPr>
              <a:xfrm>
                <a:off x="903345" y="39173"/>
                <a:ext cx="431801" cy="43180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217" name="Shape 1217"/>
              <p:cNvSpPr/>
              <p:nvPr/>
            </p:nvSpPr>
            <p:spPr>
              <a:xfrm>
                <a:off x="1008119" y="51873"/>
                <a:ext cx="247651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2100"/>
                </a:lvl1pPr>
              </a:lstStyle>
              <a:p>
                <a:pPr/>
                <a:r>
                  <a:t>1</a:t>
                </a:r>
              </a:p>
            </p:txBody>
          </p:sp>
        </p:grpSp>
      </p:grpSp>
      <p:sp>
        <p:nvSpPr>
          <p:cNvPr id="1220" name="Shape 1220"/>
          <p:cNvSpPr/>
          <p:nvPr/>
        </p:nvSpPr>
        <p:spPr>
          <a:xfrm>
            <a:off x="6835465" y="4609560"/>
            <a:ext cx="1" cy="506536"/>
          </a:xfrm>
          <a:prstGeom prst="line">
            <a:avLst/>
          </a:prstGeom>
          <a:ln w="635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21" name="Shape 1221"/>
          <p:cNvSpPr/>
          <p:nvPr/>
        </p:nvSpPr>
        <p:spPr>
          <a:xfrm>
            <a:off x="2627400" y="7385839"/>
            <a:ext cx="203077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500"/>
            </a:lvl1pPr>
          </a:lstStyle>
          <a:p>
            <a:pPr/>
            <a:r>
              <a:t>State Machines</a:t>
            </a:r>
          </a:p>
        </p:txBody>
      </p:sp>
      <p:sp>
        <p:nvSpPr>
          <p:cNvPr id="1222" name="Shape 1222"/>
          <p:cNvSpPr/>
          <p:nvPr/>
        </p:nvSpPr>
        <p:spPr>
          <a:xfrm>
            <a:off x="1770915" y="2972592"/>
            <a:ext cx="2265364" cy="1016001"/>
          </a:xfrm>
          <a:prstGeom prst="rect">
            <a:avLst/>
          </a:prstGeom>
          <a:solidFill>
            <a:srgbClr val="DDF3D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>
              <a:defRPr sz="3200"/>
            </a:pPr>
            <a:r>
              <a:t>Constraints </a:t>
            </a:r>
          </a:p>
          <a:p>
            <a:pPr algn="ctr">
              <a:defRPr sz="3200"/>
            </a:pPr>
            <a:r>
              <a:t>on Policy</a:t>
            </a:r>
          </a:p>
        </p:txBody>
      </p:sp>
      <p:sp>
        <p:nvSpPr>
          <p:cNvPr id="1223" name="Shape 1223"/>
          <p:cNvSpPr/>
          <p:nvPr/>
        </p:nvSpPr>
        <p:spPr>
          <a:xfrm rot="4320000">
            <a:off x="2778797" y="4438706"/>
            <a:ext cx="697561" cy="469901"/>
          </a:xfrm>
          <a:prstGeom prst="rightArrow">
            <a:avLst>
              <a:gd name="adj1" fmla="val 51010"/>
              <a:gd name="adj2" fmla="val 95007"/>
            </a:avLst>
          </a:prstGeom>
          <a:solidFill>
            <a:srgbClr val="DCF3D6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Shape 1225"/>
          <p:cNvSpPr/>
          <p:nvPr>
            <p:ph type="title"/>
          </p:nvPr>
        </p:nvSpPr>
        <p:spPr>
          <a:xfrm>
            <a:off x="787400" y="254000"/>
            <a:ext cx="3187994" cy="1219200"/>
          </a:xfrm>
          <a:prstGeom prst="rect">
            <a:avLst/>
          </a:prstGeom>
        </p:spPr>
        <p:txBody>
          <a:bodyPr/>
          <a:lstStyle/>
          <a:p>
            <a:pPr/>
            <a:r>
              <a:t>Compilation</a:t>
            </a:r>
          </a:p>
        </p:txBody>
      </p:sp>
      <p:sp>
        <p:nvSpPr>
          <p:cNvPr id="1226" name="Shape 1226"/>
          <p:cNvSpPr/>
          <p:nvPr/>
        </p:nvSpPr>
        <p:spPr>
          <a:xfrm>
            <a:off x="105966" y="8053001"/>
            <a:ext cx="164060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pPr/>
            <a:r>
              <a:t>Propane</a:t>
            </a:r>
          </a:p>
        </p:txBody>
      </p:sp>
      <p:sp>
        <p:nvSpPr>
          <p:cNvPr id="1227" name="Shape 1227"/>
          <p:cNvSpPr/>
          <p:nvPr/>
        </p:nvSpPr>
        <p:spPr>
          <a:xfrm>
            <a:off x="4315562" y="8053001"/>
            <a:ext cx="187188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pPr/>
            <a:r>
              <a:t>Compiler</a:t>
            </a:r>
          </a:p>
        </p:txBody>
      </p:sp>
      <p:sp>
        <p:nvSpPr>
          <p:cNvPr id="1228" name="Shape 1228"/>
          <p:cNvSpPr/>
          <p:nvPr/>
        </p:nvSpPr>
        <p:spPr>
          <a:xfrm>
            <a:off x="5929436" y="3845571"/>
            <a:ext cx="18120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pPr/>
            <a:r>
              <a:t>Topology</a:t>
            </a:r>
          </a:p>
        </p:txBody>
      </p:sp>
      <p:grpSp>
        <p:nvGrpSpPr>
          <p:cNvPr id="1237" name="Group 1237"/>
          <p:cNvGrpSpPr/>
          <p:nvPr/>
        </p:nvGrpSpPr>
        <p:grpSpPr>
          <a:xfrm>
            <a:off x="5907397" y="2558291"/>
            <a:ext cx="1856136" cy="1326607"/>
            <a:chOff x="192748" y="174377"/>
            <a:chExt cx="1856135" cy="1326605"/>
          </a:xfrm>
        </p:grpSpPr>
        <p:sp>
          <p:nvSpPr>
            <p:cNvPr id="1229" name="Shape 1229"/>
            <p:cNvSpPr/>
            <p:nvPr/>
          </p:nvSpPr>
          <p:spPr>
            <a:xfrm flipV="1">
              <a:off x="386293" y="376131"/>
              <a:ext cx="752506" cy="5177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30" name="Shape 1230"/>
            <p:cNvSpPr/>
            <p:nvPr/>
          </p:nvSpPr>
          <p:spPr>
            <a:xfrm flipV="1">
              <a:off x="1086123" y="843733"/>
              <a:ext cx="752507" cy="5177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132569" y="417074"/>
              <a:ext cx="726925" cy="4030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408064" y="915639"/>
              <a:ext cx="726925" cy="4030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917252" y="1069183"/>
              <a:ext cx="431801" cy="431801"/>
            </a:xfrm>
            <a:prstGeom prst="ellipse">
              <a:avLst/>
            </a:prstGeom>
            <a:solidFill>
              <a:srgbClr val="FFE0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920397" y="174377"/>
              <a:ext cx="431801" cy="431801"/>
            </a:xfrm>
            <a:prstGeom prst="ellipse">
              <a:avLst/>
            </a:prstGeom>
            <a:solidFill>
              <a:srgbClr val="FFE0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617083" y="607871"/>
              <a:ext cx="431801" cy="431801"/>
            </a:xfrm>
            <a:prstGeom prst="ellipse">
              <a:avLst/>
            </a:prstGeom>
            <a:solidFill>
              <a:srgbClr val="FFE0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92748" y="654317"/>
              <a:ext cx="431801" cy="431801"/>
            </a:xfrm>
            <a:prstGeom prst="ellipse">
              <a:avLst/>
            </a:prstGeom>
            <a:solidFill>
              <a:srgbClr val="FFE0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</p:grpSp>
      <p:pic>
        <p:nvPicPr>
          <p:cNvPr id="123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939" y="5585213"/>
            <a:ext cx="1580662" cy="1580662"/>
          </a:xfrm>
          <a:prstGeom prst="rect">
            <a:avLst/>
          </a:prstGeom>
          <a:ln w="12700">
            <a:miter lim="400000"/>
          </a:ln>
        </p:spPr>
      </p:pic>
      <p:sp>
        <p:nvSpPr>
          <p:cNvPr id="1239" name="Shape 1239"/>
          <p:cNvSpPr/>
          <p:nvPr/>
        </p:nvSpPr>
        <p:spPr>
          <a:xfrm>
            <a:off x="1668756" y="6375543"/>
            <a:ext cx="570708" cy="1"/>
          </a:xfrm>
          <a:prstGeom prst="line">
            <a:avLst/>
          </a:prstGeom>
          <a:ln w="635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40" name="Shape 1240"/>
          <p:cNvSpPr/>
          <p:nvPr/>
        </p:nvSpPr>
        <p:spPr>
          <a:xfrm>
            <a:off x="9752524" y="8053001"/>
            <a:ext cx="247441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pPr/>
            <a:r>
              <a:t>BGP Configs</a:t>
            </a:r>
          </a:p>
        </p:txBody>
      </p:sp>
      <p:grpSp>
        <p:nvGrpSpPr>
          <p:cNvPr id="1253" name="Group 1253"/>
          <p:cNvGrpSpPr/>
          <p:nvPr/>
        </p:nvGrpSpPr>
        <p:grpSpPr>
          <a:xfrm>
            <a:off x="9022626" y="5084117"/>
            <a:ext cx="3934213" cy="2767823"/>
            <a:chOff x="0" y="139700"/>
            <a:chExt cx="3934212" cy="2767821"/>
          </a:xfrm>
        </p:grpSpPr>
        <p:sp>
          <p:nvSpPr>
            <p:cNvPr id="1241" name="Shape 1241"/>
            <p:cNvSpPr/>
            <p:nvPr/>
          </p:nvSpPr>
          <p:spPr>
            <a:xfrm flipV="1">
              <a:off x="1016517" y="1081939"/>
              <a:ext cx="472441" cy="22191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42" name="Shape 1242"/>
            <p:cNvSpPr/>
            <p:nvPr/>
          </p:nvSpPr>
          <p:spPr>
            <a:xfrm flipV="1">
              <a:off x="2492227" y="1884279"/>
              <a:ext cx="482613" cy="27944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43" name="Shape 1243"/>
            <p:cNvSpPr/>
            <p:nvPr/>
          </p:nvSpPr>
          <p:spPr>
            <a:xfrm flipH="1" flipV="1">
              <a:off x="2494925" y="1085650"/>
              <a:ext cx="420932" cy="23875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44" name="Shape 1244"/>
            <p:cNvSpPr/>
            <p:nvPr/>
          </p:nvSpPr>
          <p:spPr>
            <a:xfrm flipH="1" flipV="1">
              <a:off x="947987" y="1876648"/>
              <a:ext cx="508221" cy="30535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pic>
          <p:nvPicPr>
            <p:cNvPr id="1245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980742"/>
              <a:ext cx="1185227" cy="11852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46" name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96198" y="654210"/>
              <a:ext cx="626467" cy="626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47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380997" y="1722294"/>
              <a:ext cx="1185228" cy="11852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48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748986" y="1018842"/>
              <a:ext cx="1185227" cy="11852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49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380843" y="464291"/>
              <a:ext cx="1185228" cy="11852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50" name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78760" y="1404546"/>
              <a:ext cx="626467" cy="626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51" name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062485" y="680534"/>
              <a:ext cx="626467" cy="626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52" name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76294" y="139700"/>
              <a:ext cx="626467" cy="626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54" name="Shape 1254"/>
          <p:cNvSpPr/>
          <p:nvPr/>
        </p:nvSpPr>
        <p:spPr>
          <a:xfrm>
            <a:off x="4731569" y="6375544"/>
            <a:ext cx="570708" cy="1"/>
          </a:xfrm>
          <a:prstGeom prst="line">
            <a:avLst/>
          </a:prstGeom>
          <a:ln w="635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55" name="Shape 1255"/>
          <p:cNvSpPr/>
          <p:nvPr/>
        </p:nvSpPr>
        <p:spPr>
          <a:xfrm>
            <a:off x="8434003" y="6468028"/>
            <a:ext cx="570708" cy="1"/>
          </a:xfrm>
          <a:prstGeom prst="line">
            <a:avLst/>
          </a:prstGeom>
          <a:ln w="635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56" name="Shape 1256"/>
          <p:cNvSpPr/>
          <p:nvPr/>
        </p:nvSpPr>
        <p:spPr>
          <a:xfrm>
            <a:off x="2335208" y="5210085"/>
            <a:ext cx="5832594" cy="2651165"/>
          </a:xfrm>
          <a:prstGeom prst="roundRect">
            <a:avLst>
              <a:gd name="adj" fmla="val 11777"/>
            </a:avLst>
          </a:prstGeom>
          <a:solidFill>
            <a:srgbClr val="F4F4F4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1257" name="Shape 125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58" name="Shape 1258"/>
          <p:cNvSpPr/>
          <p:nvPr/>
        </p:nvSpPr>
        <p:spPr>
          <a:xfrm>
            <a:off x="6850399" y="5552380"/>
            <a:ext cx="494132" cy="51558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59" name="Shape 1259"/>
          <p:cNvSpPr/>
          <p:nvPr/>
        </p:nvSpPr>
        <p:spPr>
          <a:xfrm flipH="1">
            <a:off x="6321935" y="5611908"/>
            <a:ext cx="433608" cy="4428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60" name="Shape 1260"/>
          <p:cNvSpPr/>
          <p:nvPr/>
        </p:nvSpPr>
        <p:spPr>
          <a:xfrm>
            <a:off x="6619564" y="5331463"/>
            <a:ext cx="431801" cy="431801"/>
          </a:xfrm>
          <a:prstGeom prst="ellipse">
            <a:avLst/>
          </a:prstGeom>
          <a:solidFill>
            <a:srgbClr val="FFE0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1261" name="Shape 1261"/>
          <p:cNvSpPr/>
          <p:nvPr/>
        </p:nvSpPr>
        <p:spPr>
          <a:xfrm>
            <a:off x="6635439" y="5344163"/>
            <a:ext cx="43947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100"/>
            </a:lvl1pPr>
          </a:lstStyle>
          <a:p>
            <a:pPr/>
            <a:r>
              <a:t>0,0</a:t>
            </a:r>
          </a:p>
        </p:txBody>
      </p:sp>
      <p:sp>
        <p:nvSpPr>
          <p:cNvPr id="1262" name="Shape 1262"/>
          <p:cNvSpPr/>
          <p:nvPr/>
        </p:nvSpPr>
        <p:spPr>
          <a:xfrm>
            <a:off x="6164390" y="6331342"/>
            <a:ext cx="477911" cy="50782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63" name="Shape 1263"/>
          <p:cNvSpPr/>
          <p:nvPr/>
        </p:nvSpPr>
        <p:spPr>
          <a:xfrm flipH="1">
            <a:off x="7005338" y="6380417"/>
            <a:ext cx="373124" cy="47338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grpSp>
        <p:nvGrpSpPr>
          <p:cNvPr id="1266" name="Group 1266"/>
          <p:cNvGrpSpPr/>
          <p:nvPr/>
        </p:nvGrpSpPr>
        <p:grpSpPr>
          <a:xfrm>
            <a:off x="6619564" y="6804324"/>
            <a:ext cx="455347" cy="431801"/>
            <a:chOff x="0" y="0"/>
            <a:chExt cx="455345" cy="431800"/>
          </a:xfrm>
        </p:grpSpPr>
        <p:sp>
          <p:nvSpPr>
            <p:cNvPr id="1264" name="Shape 1264"/>
            <p:cNvSpPr/>
            <p:nvPr/>
          </p:nvSpPr>
          <p:spPr>
            <a:xfrm>
              <a:off x="0" y="0"/>
              <a:ext cx="431800" cy="431800"/>
            </a:xfrm>
            <a:prstGeom prst="ellipse">
              <a:avLst/>
            </a:prstGeom>
            <a:solidFill>
              <a:srgbClr val="FFE0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5875" y="0"/>
              <a:ext cx="439471" cy="406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>
                <a:defRPr sz="2100"/>
              </a:lvl1pPr>
            </a:lstStyle>
            <a:p>
              <a:pPr/>
              <a:r>
                <a:t>2,1</a:t>
              </a:r>
            </a:p>
          </p:txBody>
        </p:sp>
      </p:grpSp>
      <p:sp>
        <p:nvSpPr>
          <p:cNvPr id="1300" name="Shape 1300"/>
          <p:cNvSpPr/>
          <p:nvPr/>
        </p:nvSpPr>
        <p:spPr>
          <a:xfrm>
            <a:off x="6345858" y="6081713"/>
            <a:ext cx="861530" cy="139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3" fill="norm" stroke="1" extrusionOk="0">
                <a:moveTo>
                  <a:pt x="0" y="16203"/>
                </a:moveTo>
                <a:cubicBezTo>
                  <a:pt x="8032" y="-5114"/>
                  <a:pt x="15232" y="-5397"/>
                  <a:pt x="21600" y="15354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270" name="Group 1270"/>
          <p:cNvGrpSpPr/>
          <p:nvPr/>
        </p:nvGrpSpPr>
        <p:grpSpPr>
          <a:xfrm>
            <a:off x="5924880" y="6087028"/>
            <a:ext cx="441326" cy="431801"/>
            <a:chOff x="-9525" y="0"/>
            <a:chExt cx="441325" cy="431800"/>
          </a:xfrm>
        </p:grpSpPr>
        <p:sp>
          <p:nvSpPr>
            <p:cNvPr id="1268" name="Shape 1268"/>
            <p:cNvSpPr/>
            <p:nvPr/>
          </p:nvSpPr>
          <p:spPr>
            <a:xfrm>
              <a:off x="0" y="0"/>
              <a:ext cx="431800" cy="431800"/>
            </a:xfrm>
            <a:prstGeom prst="ellipse">
              <a:avLst/>
            </a:prstGeom>
            <a:solidFill>
              <a:srgbClr val="FFE0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269" name="Shape 1269"/>
            <p:cNvSpPr/>
            <p:nvPr/>
          </p:nvSpPr>
          <p:spPr>
            <a:xfrm>
              <a:off x="-9525" y="25135"/>
              <a:ext cx="439471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>
                <a:defRPr sz="2100"/>
              </a:lvl1pPr>
            </a:lstStyle>
            <a:p>
              <a:pPr/>
              <a:r>
                <a:t>1,1</a:t>
              </a:r>
            </a:p>
          </p:txBody>
        </p:sp>
      </p:grpSp>
      <p:sp>
        <p:nvSpPr>
          <p:cNvPr id="1301" name="Shape 1301"/>
          <p:cNvSpPr/>
          <p:nvPr/>
        </p:nvSpPr>
        <p:spPr>
          <a:xfrm>
            <a:off x="6384882" y="6349476"/>
            <a:ext cx="861530" cy="139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3" fill="norm" stroke="1" extrusionOk="0">
                <a:moveTo>
                  <a:pt x="21600" y="0"/>
                </a:moveTo>
                <a:cubicBezTo>
                  <a:pt x="13568" y="21317"/>
                  <a:pt x="6368" y="21600"/>
                  <a:pt x="0" y="849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274" name="Group 1274"/>
          <p:cNvGrpSpPr/>
          <p:nvPr/>
        </p:nvGrpSpPr>
        <p:grpSpPr>
          <a:xfrm>
            <a:off x="7212841" y="6087028"/>
            <a:ext cx="455346" cy="431801"/>
            <a:chOff x="0" y="0"/>
            <a:chExt cx="455345" cy="431800"/>
          </a:xfrm>
        </p:grpSpPr>
        <p:sp>
          <p:nvSpPr>
            <p:cNvPr id="1272" name="Shape 1272"/>
            <p:cNvSpPr/>
            <p:nvPr/>
          </p:nvSpPr>
          <p:spPr>
            <a:xfrm>
              <a:off x="0" y="0"/>
              <a:ext cx="431800" cy="431800"/>
            </a:xfrm>
            <a:prstGeom prst="ellipse">
              <a:avLst/>
            </a:prstGeom>
            <a:solidFill>
              <a:srgbClr val="FFE0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5875" y="25400"/>
              <a:ext cx="439471" cy="406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>
                <a:defRPr sz="2100"/>
              </a:lvl1pPr>
            </a:lstStyle>
            <a:p>
              <a:pPr/>
              <a:r>
                <a:t>0,1</a:t>
              </a:r>
            </a:p>
          </p:txBody>
        </p:sp>
      </p:grpSp>
      <p:grpSp>
        <p:nvGrpSpPr>
          <p:cNvPr id="1293" name="Group 1293"/>
          <p:cNvGrpSpPr/>
          <p:nvPr/>
        </p:nvGrpSpPr>
        <p:grpSpPr>
          <a:xfrm>
            <a:off x="2458482" y="5377118"/>
            <a:ext cx="2189822" cy="1476938"/>
            <a:chOff x="0" y="0"/>
            <a:chExt cx="2189820" cy="1476936"/>
          </a:xfrm>
        </p:grpSpPr>
        <p:grpSp>
          <p:nvGrpSpPr>
            <p:cNvPr id="1285" name="Group 1285"/>
            <p:cNvGrpSpPr/>
            <p:nvPr/>
          </p:nvGrpSpPr>
          <p:grpSpPr>
            <a:xfrm>
              <a:off x="0" y="-1"/>
              <a:ext cx="2189821" cy="812290"/>
              <a:chOff x="0" y="0"/>
              <a:chExt cx="2189820" cy="812288"/>
            </a:xfrm>
          </p:grpSpPr>
          <p:sp>
            <p:nvSpPr>
              <p:cNvPr id="1275" name="Shape 1275"/>
              <p:cNvSpPr/>
              <p:nvPr/>
            </p:nvSpPr>
            <p:spPr>
              <a:xfrm>
                <a:off x="215120" y="559362"/>
                <a:ext cx="62646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276" name="Shape 1276"/>
              <p:cNvSpPr/>
              <p:nvPr/>
            </p:nvSpPr>
            <p:spPr>
              <a:xfrm>
                <a:off x="0" y="343462"/>
                <a:ext cx="431800" cy="43180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277" name="Shape 1277"/>
              <p:cNvSpPr/>
              <p:nvPr/>
            </p:nvSpPr>
            <p:spPr>
              <a:xfrm>
                <a:off x="1070827" y="559362"/>
                <a:ext cx="62646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278" name="Shape 1278"/>
              <p:cNvSpPr/>
              <p:nvPr/>
            </p:nvSpPr>
            <p:spPr>
              <a:xfrm>
                <a:off x="858072" y="343462"/>
                <a:ext cx="431801" cy="43180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279" name="Shape 1279"/>
              <p:cNvSpPr/>
              <p:nvPr/>
            </p:nvSpPr>
            <p:spPr>
              <a:xfrm>
                <a:off x="845614" y="-1"/>
                <a:ext cx="428519" cy="396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946" h="19936" fill="norm" stroke="1" extrusionOk="0">
                    <a:moveTo>
                      <a:pt x="3760" y="19936"/>
                    </a:moveTo>
                    <a:cubicBezTo>
                      <a:pt x="-46" y="16542"/>
                      <a:pt x="-1111" y="10506"/>
                      <a:pt x="1249" y="5708"/>
                    </a:cubicBezTo>
                    <a:cubicBezTo>
                      <a:pt x="3908" y="303"/>
                      <a:pt x="9919" y="-1664"/>
                      <a:pt x="14503" y="1555"/>
                    </a:cubicBezTo>
                    <a:cubicBezTo>
                      <a:pt x="19889" y="5339"/>
                      <a:pt x="20489" y="13977"/>
                      <a:pt x="15692" y="18673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280" name="Shape 1280"/>
              <p:cNvSpPr/>
              <p:nvPr/>
            </p:nvSpPr>
            <p:spPr>
              <a:xfrm>
                <a:off x="104775" y="368862"/>
                <a:ext cx="247650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2100"/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1281" name="Shape 1281"/>
              <p:cNvSpPr/>
              <p:nvPr/>
            </p:nvSpPr>
            <p:spPr>
              <a:xfrm>
                <a:off x="950147" y="356162"/>
                <a:ext cx="247651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2100"/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1282" name="Shape 1282"/>
              <p:cNvSpPr/>
              <p:nvPr/>
            </p:nvSpPr>
            <p:spPr>
              <a:xfrm>
                <a:off x="1681820" y="304288"/>
                <a:ext cx="508001" cy="50800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283" name="Shape 1283"/>
              <p:cNvSpPr/>
              <p:nvPr/>
            </p:nvSpPr>
            <p:spPr>
              <a:xfrm>
                <a:off x="1716145" y="343462"/>
                <a:ext cx="431801" cy="43180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284" name="Shape 1284"/>
              <p:cNvSpPr/>
              <p:nvPr/>
            </p:nvSpPr>
            <p:spPr>
              <a:xfrm>
                <a:off x="1820919" y="356162"/>
                <a:ext cx="247651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2100"/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1292" name="Group 1292"/>
            <p:cNvGrpSpPr/>
            <p:nvPr/>
          </p:nvGrpSpPr>
          <p:grpSpPr>
            <a:xfrm>
              <a:off x="37674" y="968936"/>
              <a:ext cx="1377022" cy="508001"/>
              <a:chOff x="0" y="0"/>
              <a:chExt cx="1377020" cy="508000"/>
            </a:xfrm>
          </p:grpSpPr>
          <p:sp>
            <p:nvSpPr>
              <p:cNvPr id="1286" name="Shape 1286"/>
              <p:cNvSpPr/>
              <p:nvPr/>
            </p:nvSpPr>
            <p:spPr>
              <a:xfrm>
                <a:off x="215120" y="255073"/>
                <a:ext cx="62646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287" name="Shape 1287"/>
              <p:cNvSpPr/>
              <p:nvPr/>
            </p:nvSpPr>
            <p:spPr>
              <a:xfrm>
                <a:off x="0" y="39173"/>
                <a:ext cx="431800" cy="43180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288" name="Shape 1288"/>
              <p:cNvSpPr/>
              <p:nvPr/>
            </p:nvSpPr>
            <p:spPr>
              <a:xfrm>
                <a:off x="104775" y="64573"/>
                <a:ext cx="247650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2100"/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1289" name="Shape 1289"/>
              <p:cNvSpPr/>
              <p:nvPr/>
            </p:nvSpPr>
            <p:spPr>
              <a:xfrm>
                <a:off x="869020" y="0"/>
                <a:ext cx="508001" cy="508000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290" name="Shape 1290"/>
              <p:cNvSpPr/>
              <p:nvPr/>
            </p:nvSpPr>
            <p:spPr>
              <a:xfrm>
                <a:off x="903345" y="39173"/>
                <a:ext cx="431801" cy="43180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291" name="Shape 1291"/>
              <p:cNvSpPr/>
              <p:nvPr/>
            </p:nvSpPr>
            <p:spPr>
              <a:xfrm>
                <a:off x="1008119" y="51873"/>
                <a:ext cx="247651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2100"/>
                </a:lvl1pPr>
              </a:lstStyle>
              <a:p>
                <a:pPr/>
                <a:r>
                  <a:t>1</a:t>
                </a:r>
              </a:p>
            </p:txBody>
          </p:sp>
        </p:grpSp>
      </p:grpSp>
      <p:sp>
        <p:nvSpPr>
          <p:cNvPr id="1294" name="Shape 1294"/>
          <p:cNvSpPr/>
          <p:nvPr/>
        </p:nvSpPr>
        <p:spPr>
          <a:xfrm>
            <a:off x="5756754" y="7385839"/>
            <a:ext cx="20334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500"/>
            </a:lvl1pPr>
          </a:lstStyle>
          <a:p>
            <a:pPr/>
            <a:r>
              <a:t>Product Graph</a:t>
            </a:r>
          </a:p>
        </p:txBody>
      </p:sp>
      <p:sp>
        <p:nvSpPr>
          <p:cNvPr id="1295" name="Shape 1295"/>
          <p:cNvSpPr/>
          <p:nvPr/>
        </p:nvSpPr>
        <p:spPr>
          <a:xfrm>
            <a:off x="6835465" y="4609560"/>
            <a:ext cx="1" cy="506536"/>
          </a:xfrm>
          <a:prstGeom prst="line">
            <a:avLst/>
          </a:prstGeom>
          <a:ln w="635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96" name="Shape 1296"/>
          <p:cNvSpPr/>
          <p:nvPr/>
        </p:nvSpPr>
        <p:spPr>
          <a:xfrm>
            <a:off x="2627400" y="7385839"/>
            <a:ext cx="203077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500"/>
            </a:lvl1pPr>
          </a:lstStyle>
          <a:p>
            <a:pPr/>
            <a:r>
              <a:t>State Machines</a:t>
            </a:r>
          </a:p>
        </p:txBody>
      </p:sp>
      <p:sp>
        <p:nvSpPr>
          <p:cNvPr id="1297" name="Shape 1297"/>
          <p:cNvSpPr/>
          <p:nvPr/>
        </p:nvSpPr>
        <p:spPr>
          <a:xfrm>
            <a:off x="4966151" y="6302928"/>
            <a:ext cx="570708" cy="1"/>
          </a:xfrm>
          <a:prstGeom prst="line">
            <a:avLst/>
          </a:prstGeom>
          <a:ln w="635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98" name="Shape 1298"/>
          <p:cNvSpPr/>
          <p:nvPr/>
        </p:nvSpPr>
        <p:spPr>
          <a:xfrm>
            <a:off x="8603364" y="3476376"/>
            <a:ext cx="2525912" cy="1016001"/>
          </a:xfrm>
          <a:prstGeom prst="rect">
            <a:avLst/>
          </a:prstGeom>
          <a:solidFill>
            <a:srgbClr val="DDF3D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>
              <a:defRPr sz="3200"/>
            </a:pPr>
            <a:r>
              <a:t>Jointly analyze</a:t>
            </a:r>
          </a:p>
          <a:p>
            <a:pPr algn="ctr">
              <a:defRPr sz="3200"/>
            </a:pPr>
            <a:r>
              <a:t>with topology</a:t>
            </a:r>
          </a:p>
        </p:txBody>
      </p:sp>
      <p:sp>
        <p:nvSpPr>
          <p:cNvPr id="1299" name="Shape 1299"/>
          <p:cNvSpPr/>
          <p:nvPr/>
        </p:nvSpPr>
        <p:spPr>
          <a:xfrm flipH="1" rot="18180000">
            <a:off x="8164531" y="4731692"/>
            <a:ext cx="697561" cy="469901"/>
          </a:xfrm>
          <a:prstGeom prst="rightArrow">
            <a:avLst>
              <a:gd name="adj1" fmla="val 51010"/>
              <a:gd name="adj2" fmla="val 95007"/>
            </a:avLst>
          </a:prstGeom>
          <a:solidFill>
            <a:srgbClr val="DCF3D6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Shape 13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Compilation:  A simple Example</a:t>
            </a:r>
          </a:p>
        </p:txBody>
      </p:sp>
      <p:sp>
        <p:nvSpPr>
          <p:cNvPr id="1304" name="Shape 130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31" name="Group 1331"/>
          <p:cNvGrpSpPr/>
          <p:nvPr/>
        </p:nvGrpSpPr>
        <p:grpSpPr>
          <a:xfrm>
            <a:off x="2136703" y="1952567"/>
            <a:ext cx="8731395" cy="3882071"/>
            <a:chOff x="0" y="0"/>
            <a:chExt cx="8731393" cy="3882070"/>
          </a:xfrm>
        </p:grpSpPr>
        <p:sp>
          <p:nvSpPr>
            <p:cNvPr id="1305" name="Shape 1305"/>
            <p:cNvSpPr/>
            <p:nvPr/>
          </p:nvSpPr>
          <p:spPr>
            <a:xfrm>
              <a:off x="2318704" y="0"/>
              <a:ext cx="4093986" cy="3882071"/>
            </a:xfrm>
            <a:prstGeom prst="ellipse">
              <a:avLst/>
            </a:prstGeom>
            <a:solidFill>
              <a:srgbClr val="FEFCE4"/>
            </a:solidFill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306" name="Shape 1306"/>
            <p:cNvSpPr/>
            <p:nvPr/>
          </p:nvSpPr>
          <p:spPr>
            <a:xfrm>
              <a:off x="4364129" y="1962263"/>
              <a:ext cx="1185447" cy="77583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07" name="Shape 1307"/>
            <p:cNvSpPr/>
            <p:nvPr/>
          </p:nvSpPr>
          <p:spPr>
            <a:xfrm flipV="1">
              <a:off x="4379754" y="1116973"/>
              <a:ext cx="1181053" cy="8600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08" name="Shape 1308"/>
            <p:cNvSpPr/>
            <p:nvPr/>
          </p:nvSpPr>
          <p:spPr>
            <a:xfrm flipV="1">
              <a:off x="3148138" y="1981014"/>
              <a:ext cx="1259546" cy="73431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09" name="Shape 1309"/>
            <p:cNvSpPr/>
            <p:nvPr/>
          </p:nvSpPr>
          <p:spPr>
            <a:xfrm>
              <a:off x="3139368" y="1135874"/>
              <a:ext cx="1259545" cy="79757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10" name="Shape 1310"/>
            <p:cNvSpPr/>
            <p:nvPr/>
          </p:nvSpPr>
          <p:spPr>
            <a:xfrm flipV="1">
              <a:off x="1647802" y="1107405"/>
              <a:ext cx="1495174" cy="909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11" name="Shape 1311"/>
            <p:cNvSpPr/>
            <p:nvPr/>
          </p:nvSpPr>
          <p:spPr>
            <a:xfrm>
              <a:off x="1486289" y="2499602"/>
              <a:ext cx="1673146" cy="19214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12" name="Shape 1312"/>
            <p:cNvSpPr/>
            <p:nvPr/>
          </p:nvSpPr>
          <p:spPr>
            <a:xfrm>
              <a:off x="5601688" y="1118180"/>
              <a:ext cx="165302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13" name="Shape 1313"/>
            <p:cNvSpPr/>
            <p:nvPr/>
          </p:nvSpPr>
          <p:spPr>
            <a:xfrm flipV="1">
              <a:off x="5670500" y="2518562"/>
              <a:ext cx="1515403" cy="2007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14" name="Shape 1314"/>
            <p:cNvSpPr/>
            <p:nvPr/>
          </p:nvSpPr>
          <p:spPr>
            <a:xfrm>
              <a:off x="6611036" y="809249"/>
              <a:ext cx="2120359" cy="1926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grpSp>
          <p:nvGrpSpPr>
            <p:cNvPr id="1317" name="Group 1317"/>
            <p:cNvGrpSpPr/>
            <p:nvPr/>
          </p:nvGrpSpPr>
          <p:grpSpPr>
            <a:xfrm>
              <a:off x="2754210" y="692190"/>
              <a:ext cx="850901" cy="850901"/>
              <a:chOff x="0" y="0"/>
              <a:chExt cx="850900" cy="850900"/>
            </a:xfrm>
          </p:grpSpPr>
          <p:sp>
            <p:nvSpPr>
              <p:cNvPr id="1315" name="Shape 1315"/>
              <p:cNvSpPr/>
              <p:nvPr/>
            </p:nvSpPr>
            <p:spPr>
              <a:xfrm>
                <a:off x="0" y="0"/>
                <a:ext cx="850900" cy="850900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316" name="Shape 1316"/>
              <p:cNvSpPr/>
              <p:nvPr/>
            </p:nvSpPr>
            <p:spPr>
              <a:xfrm>
                <a:off x="241237" y="152400"/>
                <a:ext cx="368426" cy="546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3000"/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1320" name="Group 1320"/>
            <p:cNvGrpSpPr/>
            <p:nvPr/>
          </p:nvGrpSpPr>
          <p:grpSpPr>
            <a:xfrm>
              <a:off x="3940247" y="1515585"/>
              <a:ext cx="850901" cy="850901"/>
              <a:chOff x="0" y="0"/>
              <a:chExt cx="850900" cy="850900"/>
            </a:xfrm>
          </p:grpSpPr>
          <p:sp>
            <p:nvSpPr>
              <p:cNvPr id="1318" name="Shape 1318"/>
              <p:cNvSpPr/>
              <p:nvPr/>
            </p:nvSpPr>
            <p:spPr>
              <a:xfrm>
                <a:off x="0" y="0"/>
                <a:ext cx="850900" cy="850900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319" name="Shape 1319"/>
              <p:cNvSpPr/>
              <p:nvPr/>
            </p:nvSpPr>
            <p:spPr>
              <a:xfrm>
                <a:off x="233424" y="152400"/>
                <a:ext cx="384052" cy="546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3000"/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1323" name="Group 1323"/>
            <p:cNvGrpSpPr/>
            <p:nvPr/>
          </p:nvGrpSpPr>
          <p:grpSpPr>
            <a:xfrm>
              <a:off x="5126283" y="692190"/>
              <a:ext cx="850901" cy="850901"/>
              <a:chOff x="0" y="0"/>
              <a:chExt cx="850900" cy="850900"/>
            </a:xfrm>
          </p:grpSpPr>
          <p:sp>
            <p:nvSpPr>
              <p:cNvPr id="1321" name="Shape 1321"/>
              <p:cNvSpPr/>
              <p:nvPr/>
            </p:nvSpPr>
            <p:spPr>
              <a:xfrm>
                <a:off x="0" y="0"/>
                <a:ext cx="850900" cy="850900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322" name="Shape 1322"/>
              <p:cNvSpPr/>
              <p:nvPr/>
            </p:nvSpPr>
            <p:spPr>
              <a:xfrm>
                <a:off x="233424" y="152400"/>
                <a:ext cx="400051" cy="546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3000"/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1326" name="Group 1326"/>
            <p:cNvGrpSpPr/>
            <p:nvPr/>
          </p:nvGrpSpPr>
          <p:grpSpPr>
            <a:xfrm>
              <a:off x="5126283" y="2276202"/>
              <a:ext cx="850901" cy="850901"/>
              <a:chOff x="0" y="0"/>
              <a:chExt cx="850900" cy="850900"/>
            </a:xfrm>
          </p:grpSpPr>
          <p:sp>
            <p:nvSpPr>
              <p:cNvPr id="1324" name="Shape 1324"/>
              <p:cNvSpPr/>
              <p:nvPr/>
            </p:nvSpPr>
            <p:spPr>
              <a:xfrm>
                <a:off x="0" y="0"/>
                <a:ext cx="850900" cy="850900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325" name="Shape 1325"/>
              <p:cNvSpPr/>
              <p:nvPr/>
            </p:nvSpPr>
            <p:spPr>
              <a:xfrm>
                <a:off x="233424" y="152400"/>
                <a:ext cx="304801" cy="546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3000"/>
                </a:lvl1pPr>
              </a:lstStyle>
              <a:p>
                <a:pPr/>
                <a:r>
                  <a:t>E</a:t>
                </a:r>
              </a:p>
            </p:txBody>
          </p:sp>
        </p:grpSp>
        <p:grpSp>
          <p:nvGrpSpPr>
            <p:cNvPr id="1329" name="Group 1329"/>
            <p:cNvGrpSpPr/>
            <p:nvPr/>
          </p:nvGrpSpPr>
          <p:grpSpPr>
            <a:xfrm>
              <a:off x="2754210" y="2276202"/>
              <a:ext cx="850901" cy="850901"/>
              <a:chOff x="0" y="0"/>
              <a:chExt cx="850900" cy="850900"/>
            </a:xfrm>
          </p:grpSpPr>
          <p:sp>
            <p:nvSpPr>
              <p:cNvPr id="1327" name="Shape 1327"/>
              <p:cNvSpPr/>
              <p:nvPr/>
            </p:nvSpPr>
            <p:spPr>
              <a:xfrm>
                <a:off x="0" y="0"/>
                <a:ext cx="850900" cy="850900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328" name="Shape 1328"/>
              <p:cNvSpPr/>
              <p:nvPr/>
            </p:nvSpPr>
            <p:spPr>
              <a:xfrm>
                <a:off x="241237" y="152400"/>
                <a:ext cx="328800" cy="546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3000"/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1330" name="Shape 1330"/>
            <p:cNvSpPr/>
            <p:nvPr/>
          </p:nvSpPr>
          <p:spPr>
            <a:xfrm>
              <a:off x="-1" y="977667"/>
              <a:ext cx="2120360" cy="1926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  <p:sp>
        <p:nvSpPr>
          <p:cNvPr id="1332" name="Shape 1332"/>
          <p:cNvSpPr/>
          <p:nvPr/>
        </p:nvSpPr>
        <p:spPr>
          <a:xfrm>
            <a:off x="2518187" y="6314004"/>
            <a:ext cx="8345918" cy="556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>
              <a:defRPr sz="3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end</a:t>
            </a:r>
            <a:r>
              <a:t>(Y) &amp;</a:t>
            </a:r>
            <a:r>
              <a:rPr b="1"/>
              <a:t> </a:t>
            </a:r>
            <a:r>
              <a:t>(</a:t>
            </a:r>
            <a:r>
              <a:rPr b="1"/>
              <a:t>path</a:t>
            </a:r>
            <a:r>
              <a:t>(A,C,D) &gt;&gt; </a:t>
            </a:r>
            <a:r>
              <a:rPr b="1"/>
              <a:t>any</a:t>
            </a:r>
            <a:r>
              <a:t>)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Shape 13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Compilation:  A simple Example</a:t>
            </a:r>
          </a:p>
        </p:txBody>
      </p:sp>
      <p:sp>
        <p:nvSpPr>
          <p:cNvPr id="1335" name="Shape 133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62" name="Group 1362"/>
          <p:cNvGrpSpPr/>
          <p:nvPr/>
        </p:nvGrpSpPr>
        <p:grpSpPr>
          <a:xfrm>
            <a:off x="2136703" y="1952567"/>
            <a:ext cx="8731395" cy="3882071"/>
            <a:chOff x="0" y="0"/>
            <a:chExt cx="8731393" cy="3882070"/>
          </a:xfrm>
        </p:grpSpPr>
        <p:sp>
          <p:nvSpPr>
            <p:cNvPr id="1336" name="Shape 1336"/>
            <p:cNvSpPr/>
            <p:nvPr/>
          </p:nvSpPr>
          <p:spPr>
            <a:xfrm>
              <a:off x="2318704" y="0"/>
              <a:ext cx="4093986" cy="3882071"/>
            </a:xfrm>
            <a:prstGeom prst="ellipse">
              <a:avLst/>
            </a:prstGeom>
            <a:solidFill>
              <a:srgbClr val="FEFCE4"/>
            </a:solidFill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337" name="Shape 1337"/>
            <p:cNvSpPr/>
            <p:nvPr/>
          </p:nvSpPr>
          <p:spPr>
            <a:xfrm>
              <a:off x="4364129" y="1962263"/>
              <a:ext cx="1185447" cy="77583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38" name="Shape 1338"/>
            <p:cNvSpPr/>
            <p:nvPr/>
          </p:nvSpPr>
          <p:spPr>
            <a:xfrm flipV="1">
              <a:off x="4379754" y="1116973"/>
              <a:ext cx="1181053" cy="8600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39" name="Shape 1339"/>
            <p:cNvSpPr/>
            <p:nvPr/>
          </p:nvSpPr>
          <p:spPr>
            <a:xfrm flipV="1">
              <a:off x="3148138" y="1981014"/>
              <a:ext cx="1259546" cy="73431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40" name="Shape 1340"/>
            <p:cNvSpPr/>
            <p:nvPr/>
          </p:nvSpPr>
          <p:spPr>
            <a:xfrm>
              <a:off x="3139368" y="1135874"/>
              <a:ext cx="1259545" cy="79757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41" name="Shape 1341"/>
            <p:cNvSpPr/>
            <p:nvPr/>
          </p:nvSpPr>
          <p:spPr>
            <a:xfrm flipV="1">
              <a:off x="1647802" y="1107405"/>
              <a:ext cx="1495174" cy="909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42" name="Shape 1342"/>
            <p:cNvSpPr/>
            <p:nvPr/>
          </p:nvSpPr>
          <p:spPr>
            <a:xfrm>
              <a:off x="1486289" y="2499602"/>
              <a:ext cx="1673146" cy="19214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43" name="Shape 1343"/>
            <p:cNvSpPr/>
            <p:nvPr/>
          </p:nvSpPr>
          <p:spPr>
            <a:xfrm>
              <a:off x="5601688" y="1118180"/>
              <a:ext cx="165302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44" name="Shape 1344"/>
            <p:cNvSpPr/>
            <p:nvPr/>
          </p:nvSpPr>
          <p:spPr>
            <a:xfrm flipV="1">
              <a:off x="5670500" y="2518562"/>
              <a:ext cx="1515403" cy="2007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45" name="Shape 1345"/>
            <p:cNvSpPr/>
            <p:nvPr/>
          </p:nvSpPr>
          <p:spPr>
            <a:xfrm>
              <a:off x="6611036" y="809249"/>
              <a:ext cx="2120359" cy="1926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grpSp>
          <p:nvGrpSpPr>
            <p:cNvPr id="1348" name="Group 1348"/>
            <p:cNvGrpSpPr/>
            <p:nvPr/>
          </p:nvGrpSpPr>
          <p:grpSpPr>
            <a:xfrm>
              <a:off x="2754210" y="692190"/>
              <a:ext cx="850901" cy="850901"/>
              <a:chOff x="0" y="0"/>
              <a:chExt cx="850900" cy="850900"/>
            </a:xfrm>
          </p:grpSpPr>
          <p:sp>
            <p:nvSpPr>
              <p:cNvPr id="1346" name="Shape 1346"/>
              <p:cNvSpPr/>
              <p:nvPr/>
            </p:nvSpPr>
            <p:spPr>
              <a:xfrm>
                <a:off x="0" y="0"/>
                <a:ext cx="850900" cy="850900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347" name="Shape 1347"/>
              <p:cNvSpPr/>
              <p:nvPr/>
            </p:nvSpPr>
            <p:spPr>
              <a:xfrm>
                <a:off x="241237" y="152400"/>
                <a:ext cx="368426" cy="546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3000"/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1351" name="Group 1351"/>
            <p:cNvGrpSpPr/>
            <p:nvPr/>
          </p:nvGrpSpPr>
          <p:grpSpPr>
            <a:xfrm>
              <a:off x="3940247" y="1515585"/>
              <a:ext cx="850901" cy="850901"/>
              <a:chOff x="0" y="0"/>
              <a:chExt cx="850900" cy="850900"/>
            </a:xfrm>
          </p:grpSpPr>
          <p:sp>
            <p:nvSpPr>
              <p:cNvPr id="1349" name="Shape 1349"/>
              <p:cNvSpPr/>
              <p:nvPr/>
            </p:nvSpPr>
            <p:spPr>
              <a:xfrm>
                <a:off x="0" y="0"/>
                <a:ext cx="850900" cy="850900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350" name="Shape 1350"/>
              <p:cNvSpPr/>
              <p:nvPr/>
            </p:nvSpPr>
            <p:spPr>
              <a:xfrm>
                <a:off x="233424" y="152400"/>
                <a:ext cx="384052" cy="546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3000"/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1354" name="Group 1354"/>
            <p:cNvGrpSpPr/>
            <p:nvPr/>
          </p:nvGrpSpPr>
          <p:grpSpPr>
            <a:xfrm>
              <a:off x="5126283" y="692190"/>
              <a:ext cx="850901" cy="850901"/>
              <a:chOff x="0" y="0"/>
              <a:chExt cx="850900" cy="850900"/>
            </a:xfrm>
          </p:grpSpPr>
          <p:sp>
            <p:nvSpPr>
              <p:cNvPr id="1352" name="Shape 1352"/>
              <p:cNvSpPr/>
              <p:nvPr/>
            </p:nvSpPr>
            <p:spPr>
              <a:xfrm>
                <a:off x="0" y="0"/>
                <a:ext cx="850900" cy="850900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353" name="Shape 1353"/>
              <p:cNvSpPr/>
              <p:nvPr/>
            </p:nvSpPr>
            <p:spPr>
              <a:xfrm>
                <a:off x="233424" y="152400"/>
                <a:ext cx="400051" cy="546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3000"/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1357" name="Group 1357"/>
            <p:cNvGrpSpPr/>
            <p:nvPr/>
          </p:nvGrpSpPr>
          <p:grpSpPr>
            <a:xfrm>
              <a:off x="5126283" y="2276202"/>
              <a:ext cx="850901" cy="850901"/>
              <a:chOff x="0" y="0"/>
              <a:chExt cx="850900" cy="850900"/>
            </a:xfrm>
          </p:grpSpPr>
          <p:sp>
            <p:nvSpPr>
              <p:cNvPr id="1355" name="Shape 1355"/>
              <p:cNvSpPr/>
              <p:nvPr/>
            </p:nvSpPr>
            <p:spPr>
              <a:xfrm>
                <a:off x="0" y="0"/>
                <a:ext cx="850900" cy="850900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356" name="Shape 1356"/>
              <p:cNvSpPr/>
              <p:nvPr/>
            </p:nvSpPr>
            <p:spPr>
              <a:xfrm>
                <a:off x="233424" y="152400"/>
                <a:ext cx="304801" cy="546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3000"/>
                </a:lvl1pPr>
              </a:lstStyle>
              <a:p>
                <a:pPr/>
                <a:r>
                  <a:t>E</a:t>
                </a:r>
              </a:p>
            </p:txBody>
          </p:sp>
        </p:grpSp>
        <p:grpSp>
          <p:nvGrpSpPr>
            <p:cNvPr id="1360" name="Group 1360"/>
            <p:cNvGrpSpPr/>
            <p:nvPr/>
          </p:nvGrpSpPr>
          <p:grpSpPr>
            <a:xfrm>
              <a:off x="2754210" y="2276202"/>
              <a:ext cx="850901" cy="850901"/>
              <a:chOff x="0" y="0"/>
              <a:chExt cx="850900" cy="850900"/>
            </a:xfrm>
          </p:grpSpPr>
          <p:sp>
            <p:nvSpPr>
              <p:cNvPr id="1358" name="Shape 1358"/>
              <p:cNvSpPr/>
              <p:nvPr/>
            </p:nvSpPr>
            <p:spPr>
              <a:xfrm>
                <a:off x="0" y="0"/>
                <a:ext cx="850900" cy="850900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359" name="Shape 1359"/>
              <p:cNvSpPr/>
              <p:nvPr/>
            </p:nvSpPr>
            <p:spPr>
              <a:xfrm>
                <a:off x="241237" y="152400"/>
                <a:ext cx="328800" cy="546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3000"/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1361" name="Shape 1361"/>
            <p:cNvSpPr/>
            <p:nvPr/>
          </p:nvSpPr>
          <p:spPr>
            <a:xfrm>
              <a:off x="-1" y="977667"/>
              <a:ext cx="2120360" cy="1926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  <p:sp>
        <p:nvSpPr>
          <p:cNvPr id="1363" name="Shape 1363"/>
          <p:cNvSpPr/>
          <p:nvPr/>
        </p:nvSpPr>
        <p:spPr>
          <a:xfrm>
            <a:off x="7391962" y="7500122"/>
            <a:ext cx="383277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4000">
                <a:solidFill>
                  <a:srgbClr val="53585F"/>
                </a:solidFill>
              </a:defRPr>
            </a:lvl1pPr>
          </a:lstStyle>
          <a:p>
            <a:pPr/>
            <a:r>
              <a:t>Convert to Regex</a:t>
            </a:r>
          </a:p>
        </p:txBody>
      </p:sp>
      <p:sp>
        <p:nvSpPr>
          <p:cNvPr id="1364" name="Shape 1364"/>
          <p:cNvSpPr/>
          <p:nvPr/>
        </p:nvSpPr>
        <p:spPr>
          <a:xfrm rot="5400000">
            <a:off x="5720054" y="7202075"/>
            <a:ext cx="1564692" cy="1270001"/>
          </a:xfrm>
          <a:prstGeom prst="rightArrow">
            <a:avLst>
              <a:gd name="adj1" fmla="val 41438"/>
              <a:gd name="adj2" fmla="val 64000"/>
            </a:avLst>
          </a:prstGeom>
          <a:solidFill>
            <a:srgbClr val="ACE7A0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1365" name="Shape 1365"/>
          <p:cNvSpPr/>
          <p:nvPr/>
        </p:nvSpPr>
        <p:spPr>
          <a:xfrm>
            <a:off x="4435827" y="8740639"/>
            <a:ext cx="4942527" cy="556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>
              <a:defRPr sz="3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XACDY &gt;&gt; (Σ*)Y</a:t>
            </a:r>
          </a:p>
        </p:txBody>
      </p:sp>
      <p:sp>
        <p:nvSpPr>
          <p:cNvPr id="1366" name="Shape 1366"/>
          <p:cNvSpPr/>
          <p:nvPr/>
        </p:nvSpPr>
        <p:spPr>
          <a:xfrm>
            <a:off x="2518187" y="6314004"/>
            <a:ext cx="8345918" cy="556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>
              <a:defRPr sz="3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end</a:t>
            </a:r>
            <a:r>
              <a:t>(Y) &amp;</a:t>
            </a:r>
            <a:r>
              <a:rPr b="1"/>
              <a:t> </a:t>
            </a:r>
            <a:r>
              <a:t>(</a:t>
            </a:r>
            <a:r>
              <a:rPr b="1"/>
              <a:t>path</a:t>
            </a:r>
            <a:r>
              <a:t>(A,C,D) &gt;&gt; </a:t>
            </a:r>
            <a:r>
              <a:rPr b="1"/>
              <a:t>any</a:t>
            </a:r>
            <a:r>
              <a:t>)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Shape 13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Reversed Automata from Policies</a:t>
            </a:r>
          </a:p>
        </p:txBody>
      </p:sp>
      <p:sp>
        <p:nvSpPr>
          <p:cNvPr id="1369" name="Shape 136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70" name="Shape 1370"/>
          <p:cNvSpPr/>
          <p:nvPr/>
        </p:nvSpPr>
        <p:spPr>
          <a:xfrm>
            <a:off x="362499" y="6344602"/>
            <a:ext cx="158019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 sz="3500"/>
            </a:lvl1pPr>
          </a:lstStyle>
          <a:p>
            <a:pPr/>
            <a:r>
              <a:t>Policy:</a:t>
            </a:r>
          </a:p>
        </p:txBody>
      </p:sp>
      <p:sp>
        <p:nvSpPr>
          <p:cNvPr id="1371" name="Shape 1371"/>
          <p:cNvSpPr/>
          <p:nvPr/>
        </p:nvSpPr>
        <p:spPr>
          <a:xfrm>
            <a:off x="376650" y="6967829"/>
            <a:ext cx="3872400" cy="2217802"/>
          </a:xfrm>
          <a:prstGeom prst="rect">
            <a:avLst/>
          </a:prstGeom>
          <a:solidFill>
            <a:srgbClr val="E0FDE2">
              <a:alpha val="59853"/>
            </a:srgbClr>
          </a:solidFill>
          <a:ln w="38100">
            <a:solidFill>
              <a:srgbClr val="2EB51E">
                <a:alpha val="59853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1372" name="Shape 1372"/>
          <p:cNvSpPr/>
          <p:nvPr/>
        </p:nvSpPr>
        <p:spPr>
          <a:xfrm>
            <a:off x="280688" y="7308076"/>
            <a:ext cx="4580312" cy="1532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1.  XACDY</a:t>
            </a:r>
          </a:p>
          <a:p>
            <a:pPr lvl="1">
              <a:defRPr sz="33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1"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2. (Σ*)Y</a:t>
            </a:r>
          </a:p>
        </p:txBody>
      </p:sp>
      <p:grpSp>
        <p:nvGrpSpPr>
          <p:cNvPr id="1399" name="Group 1399"/>
          <p:cNvGrpSpPr/>
          <p:nvPr/>
        </p:nvGrpSpPr>
        <p:grpSpPr>
          <a:xfrm>
            <a:off x="2136703" y="1952567"/>
            <a:ext cx="8731395" cy="3882071"/>
            <a:chOff x="0" y="0"/>
            <a:chExt cx="8731393" cy="3882070"/>
          </a:xfrm>
        </p:grpSpPr>
        <p:sp>
          <p:nvSpPr>
            <p:cNvPr id="1373" name="Shape 1373"/>
            <p:cNvSpPr/>
            <p:nvPr/>
          </p:nvSpPr>
          <p:spPr>
            <a:xfrm>
              <a:off x="2318704" y="0"/>
              <a:ext cx="4093986" cy="3882071"/>
            </a:xfrm>
            <a:prstGeom prst="ellipse">
              <a:avLst/>
            </a:prstGeom>
            <a:solidFill>
              <a:srgbClr val="FEFCE4"/>
            </a:solidFill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374" name="Shape 1374"/>
            <p:cNvSpPr/>
            <p:nvPr/>
          </p:nvSpPr>
          <p:spPr>
            <a:xfrm>
              <a:off x="4364129" y="1962263"/>
              <a:ext cx="1185447" cy="77583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75" name="Shape 1375"/>
            <p:cNvSpPr/>
            <p:nvPr/>
          </p:nvSpPr>
          <p:spPr>
            <a:xfrm flipV="1">
              <a:off x="4379754" y="1116973"/>
              <a:ext cx="1181053" cy="8600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76" name="Shape 1376"/>
            <p:cNvSpPr/>
            <p:nvPr/>
          </p:nvSpPr>
          <p:spPr>
            <a:xfrm flipV="1">
              <a:off x="3148138" y="1981014"/>
              <a:ext cx="1259546" cy="73431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77" name="Shape 1377"/>
            <p:cNvSpPr/>
            <p:nvPr/>
          </p:nvSpPr>
          <p:spPr>
            <a:xfrm>
              <a:off x="3139368" y="1135874"/>
              <a:ext cx="1259545" cy="79757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78" name="Shape 1378"/>
            <p:cNvSpPr/>
            <p:nvPr/>
          </p:nvSpPr>
          <p:spPr>
            <a:xfrm flipV="1">
              <a:off x="1647802" y="1107405"/>
              <a:ext cx="1495174" cy="909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79" name="Shape 1379"/>
            <p:cNvSpPr/>
            <p:nvPr/>
          </p:nvSpPr>
          <p:spPr>
            <a:xfrm>
              <a:off x="1486289" y="2499602"/>
              <a:ext cx="1673146" cy="19214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80" name="Shape 1380"/>
            <p:cNvSpPr/>
            <p:nvPr/>
          </p:nvSpPr>
          <p:spPr>
            <a:xfrm>
              <a:off x="5601688" y="1118180"/>
              <a:ext cx="165302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81" name="Shape 1381"/>
            <p:cNvSpPr/>
            <p:nvPr/>
          </p:nvSpPr>
          <p:spPr>
            <a:xfrm flipV="1">
              <a:off x="5670500" y="2518562"/>
              <a:ext cx="1515403" cy="2007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82" name="Shape 1382"/>
            <p:cNvSpPr/>
            <p:nvPr/>
          </p:nvSpPr>
          <p:spPr>
            <a:xfrm>
              <a:off x="6611036" y="809249"/>
              <a:ext cx="2120359" cy="1926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grpSp>
          <p:nvGrpSpPr>
            <p:cNvPr id="1385" name="Group 1385"/>
            <p:cNvGrpSpPr/>
            <p:nvPr/>
          </p:nvGrpSpPr>
          <p:grpSpPr>
            <a:xfrm>
              <a:off x="2754210" y="692190"/>
              <a:ext cx="850901" cy="850901"/>
              <a:chOff x="0" y="0"/>
              <a:chExt cx="850900" cy="850900"/>
            </a:xfrm>
          </p:grpSpPr>
          <p:sp>
            <p:nvSpPr>
              <p:cNvPr id="1383" name="Shape 1383"/>
              <p:cNvSpPr/>
              <p:nvPr/>
            </p:nvSpPr>
            <p:spPr>
              <a:xfrm>
                <a:off x="0" y="0"/>
                <a:ext cx="850900" cy="850900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384" name="Shape 1384"/>
              <p:cNvSpPr/>
              <p:nvPr/>
            </p:nvSpPr>
            <p:spPr>
              <a:xfrm>
                <a:off x="241237" y="152400"/>
                <a:ext cx="368426" cy="546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3000"/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1388" name="Group 1388"/>
            <p:cNvGrpSpPr/>
            <p:nvPr/>
          </p:nvGrpSpPr>
          <p:grpSpPr>
            <a:xfrm>
              <a:off x="3940247" y="1515585"/>
              <a:ext cx="850901" cy="850901"/>
              <a:chOff x="0" y="0"/>
              <a:chExt cx="850900" cy="850900"/>
            </a:xfrm>
          </p:grpSpPr>
          <p:sp>
            <p:nvSpPr>
              <p:cNvPr id="1386" name="Shape 1386"/>
              <p:cNvSpPr/>
              <p:nvPr/>
            </p:nvSpPr>
            <p:spPr>
              <a:xfrm>
                <a:off x="0" y="0"/>
                <a:ext cx="850900" cy="850900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387" name="Shape 1387"/>
              <p:cNvSpPr/>
              <p:nvPr/>
            </p:nvSpPr>
            <p:spPr>
              <a:xfrm>
                <a:off x="233424" y="152400"/>
                <a:ext cx="384052" cy="546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3000"/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1391" name="Group 1391"/>
            <p:cNvGrpSpPr/>
            <p:nvPr/>
          </p:nvGrpSpPr>
          <p:grpSpPr>
            <a:xfrm>
              <a:off x="5126283" y="692190"/>
              <a:ext cx="850901" cy="850901"/>
              <a:chOff x="0" y="0"/>
              <a:chExt cx="850900" cy="850900"/>
            </a:xfrm>
          </p:grpSpPr>
          <p:sp>
            <p:nvSpPr>
              <p:cNvPr id="1389" name="Shape 1389"/>
              <p:cNvSpPr/>
              <p:nvPr/>
            </p:nvSpPr>
            <p:spPr>
              <a:xfrm>
                <a:off x="0" y="0"/>
                <a:ext cx="850900" cy="850900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390" name="Shape 1390"/>
              <p:cNvSpPr/>
              <p:nvPr/>
            </p:nvSpPr>
            <p:spPr>
              <a:xfrm>
                <a:off x="233424" y="152400"/>
                <a:ext cx="400051" cy="546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3000"/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1394" name="Group 1394"/>
            <p:cNvGrpSpPr/>
            <p:nvPr/>
          </p:nvGrpSpPr>
          <p:grpSpPr>
            <a:xfrm>
              <a:off x="5126283" y="2276202"/>
              <a:ext cx="850901" cy="850901"/>
              <a:chOff x="0" y="0"/>
              <a:chExt cx="850900" cy="850900"/>
            </a:xfrm>
          </p:grpSpPr>
          <p:sp>
            <p:nvSpPr>
              <p:cNvPr id="1392" name="Shape 1392"/>
              <p:cNvSpPr/>
              <p:nvPr/>
            </p:nvSpPr>
            <p:spPr>
              <a:xfrm>
                <a:off x="0" y="0"/>
                <a:ext cx="850900" cy="850900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393" name="Shape 1393"/>
              <p:cNvSpPr/>
              <p:nvPr/>
            </p:nvSpPr>
            <p:spPr>
              <a:xfrm>
                <a:off x="233424" y="152400"/>
                <a:ext cx="304801" cy="546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3000"/>
                </a:lvl1pPr>
              </a:lstStyle>
              <a:p>
                <a:pPr/>
                <a:r>
                  <a:t>E</a:t>
                </a:r>
              </a:p>
            </p:txBody>
          </p:sp>
        </p:grpSp>
        <p:grpSp>
          <p:nvGrpSpPr>
            <p:cNvPr id="1397" name="Group 1397"/>
            <p:cNvGrpSpPr/>
            <p:nvPr/>
          </p:nvGrpSpPr>
          <p:grpSpPr>
            <a:xfrm>
              <a:off x="2754210" y="2276202"/>
              <a:ext cx="850901" cy="850901"/>
              <a:chOff x="0" y="0"/>
              <a:chExt cx="850900" cy="850900"/>
            </a:xfrm>
          </p:grpSpPr>
          <p:sp>
            <p:nvSpPr>
              <p:cNvPr id="1395" name="Shape 1395"/>
              <p:cNvSpPr/>
              <p:nvPr/>
            </p:nvSpPr>
            <p:spPr>
              <a:xfrm>
                <a:off x="0" y="0"/>
                <a:ext cx="850900" cy="850900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396" name="Shape 1396"/>
              <p:cNvSpPr/>
              <p:nvPr/>
            </p:nvSpPr>
            <p:spPr>
              <a:xfrm>
                <a:off x="241237" y="152400"/>
                <a:ext cx="328800" cy="546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3000"/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1398" name="Shape 1398"/>
            <p:cNvSpPr/>
            <p:nvPr/>
          </p:nvSpPr>
          <p:spPr>
            <a:xfrm>
              <a:off x="-1" y="977667"/>
              <a:ext cx="2120360" cy="1926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  <p:sp>
        <p:nvSpPr>
          <p:cNvPr id="1400" name="Shape 1400"/>
          <p:cNvSpPr/>
          <p:nvPr/>
        </p:nvSpPr>
        <p:spPr>
          <a:xfrm>
            <a:off x="4750977" y="7243076"/>
            <a:ext cx="494216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 sz="3500">
                <a:solidFill>
                  <a:srgbClr val="53585F"/>
                </a:solidFill>
              </a:defRPr>
            </a:lvl1pPr>
          </a:lstStyle>
          <a:p>
            <a:pPr/>
            <a:r>
              <a:t>More preferred paths</a:t>
            </a:r>
          </a:p>
        </p:txBody>
      </p:sp>
      <p:sp>
        <p:nvSpPr>
          <p:cNvPr id="1401" name="Shape 1401"/>
          <p:cNvSpPr/>
          <p:nvPr/>
        </p:nvSpPr>
        <p:spPr>
          <a:xfrm>
            <a:off x="4773748" y="8271493"/>
            <a:ext cx="4743134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 sz="3500">
                <a:solidFill>
                  <a:srgbClr val="53585F"/>
                </a:solidFill>
              </a:defRPr>
            </a:lvl1pPr>
          </a:lstStyle>
          <a:p>
            <a:pPr/>
            <a:r>
              <a:t>Less preferred paths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Reversed Automata from Policies</a:t>
            </a:r>
          </a:p>
        </p:txBody>
      </p:sp>
      <p:sp>
        <p:nvSpPr>
          <p:cNvPr id="1406" name="Shape 140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425" name="Group 1425"/>
          <p:cNvGrpSpPr/>
          <p:nvPr/>
        </p:nvGrpSpPr>
        <p:grpSpPr>
          <a:xfrm>
            <a:off x="4688904" y="6561857"/>
            <a:ext cx="7816643" cy="1111502"/>
            <a:chOff x="0" y="0"/>
            <a:chExt cx="7816641" cy="1111500"/>
          </a:xfrm>
        </p:grpSpPr>
        <p:sp>
          <p:nvSpPr>
            <p:cNvPr id="1407" name="Shape 1407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408" name="Shape 1408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10" name="Shape 1410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11" name="Shape 1411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4</a:t>
              </a:r>
            </a:p>
          </p:txBody>
        </p:sp>
        <p:grpSp>
          <p:nvGrpSpPr>
            <p:cNvPr id="1414" name="Group 1414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1412" name="Shape 1412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1413" name="Shape 1413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1415" name="Shape 1415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16" name="Shape 1416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17" name="Shape 1417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18" name="Shape 1418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19" name="Shape 1419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20" name="Shape 1420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Y</a:t>
              </a:r>
            </a:p>
          </p:txBody>
        </p:sp>
        <p:sp>
          <p:nvSpPr>
            <p:cNvPr id="1421" name="Shape 1421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1422" name="Shape 1422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1423" name="Shape 1423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1424" name="Shape 1424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</a:p>
          </p:txBody>
        </p:sp>
      </p:grpSp>
      <p:sp>
        <p:nvSpPr>
          <p:cNvPr id="1426" name="Shape 1426"/>
          <p:cNvSpPr/>
          <p:nvPr/>
        </p:nvSpPr>
        <p:spPr>
          <a:xfrm>
            <a:off x="4688904" y="8404239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</a:lvl1pPr>
          </a:lstStyle>
          <a:p>
            <a:pPr/>
            <a:r>
              <a:t>0</a:t>
            </a:r>
          </a:p>
        </p:txBody>
      </p:sp>
      <p:sp>
        <p:nvSpPr>
          <p:cNvPr id="1427" name="Shape 1427"/>
          <p:cNvSpPr/>
          <p:nvPr/>
        </p:nvSpPr>
        <p:spPr>
          <a:xfrm>
            <a:off x="5565031" y="8800713"/>
            <a:ext cx="51046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28" name="Shape 1428"/>
          <p:cNvSpPr/>
          <p:nvPr/>
        </p:nvSpPr>
        <p:spPr>
          <a:xfrm>
            <a:off x="5049835" y="8132715"/>
            <a:ext cx="1215648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Y</a:t>
            </a:r>
          </a:p>
        </p:txBody>
      </p:sp>
      <p:sp>
        <p:nvSpPr>
          <p:cNvPr id="1464" name="Shape 1464"/>
          <p:cNvSpPr/>
          <p:nvPr/>
        </p:nvSpPr>
        <p:spPr>
          <a:xfrm>
            <a:off x="6359990" y="8064876"/>
            <a:ext cx="401817" cy="335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6200"/>
                </a:moveTo>
                <a:cubicBezTo>
                  <a:pt x="5645" y="-5358"/>
                  <a:pt x="12845" y="-5400"/>
                  <a:pt x="21600" y="16074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456" name="Group 1456"/>
          <p:cNvGrpSpPr/>
          <p:nvPr/>
        </p:nvGrpSpPr>
        <p:grpSpPr>
          <a:xfrm>
            <a:off x="2136703" y="1952567"/>
            <a:ext cx="8731395" cy="3882071"/>
            <a:chOff x="0" y="0"/>
            <a:chExt cx="8731393" cy="3882070"/>
          </a:xfrm>
        </p:grpSpPr>
        <p:sp>
          <p:nvSpPr>
            <p:cNvPr id="1430" name="Shape 1430"/>
            <p:cNvSpPr/>
            <p:nvPr/>
          </p:nvSpPr>
          <p:spPr>
            <a:xfrm>
              <a:off x="2318704" y="0"/>
              <a:ext cx="4093986" cy="3882071"/>
            </a:xfrm>
            <a:prstGeom prst="ellipse">
              <a:avLst/>
            </a:prstGeom>
            <a:solidFill>
              <a:srgbClr val="FEFCE4"/>
            </a:solidFill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431" name="Shape 1431"/>
            <p:cNvSpPr/>
            <p:nvPr/>
          </p:nvSpPr>
          <p:spPr>
            <a:xfrm>
              <a:off x="4364129" y="1962263"/>
              <a:ext cx="1185447" cy="77583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32" name="Shape 1432"/>
            <p:cNvSpPr/>
            <p:nvPr/>
          </p:nvSpPr>
          <p:spPr>
            <a:xfrm flipV="1">
              <a:off x="4379754" y="1116973"/>
              <a:ext cx="1181053" cy="8600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33" name="Shape 1433"/>
            <p:cNvSpPr/>
            <p:nvPr/>
          </p:nvSpPr>
          <p:spPr>
            <a:xfrm flipV="1">
              <a:off x="3148138" y="1981014"/>
              <a:ext cx="1259546" cy="73431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34" name="Shape 1434"/>
            <p:cNvSpPr/>
            <p:nvPr/>
          </p:nvSpPr>
          <p:spPr>
            <a:xfrm>
              <a:off x="3139368" y="1135874"/>
              <a:ext cx="1259545" cy="79757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35" name="Shape 1435"/>
            <p:cNvSpPr/>
            <p:nvPr/>
          </p:nvSpPr>
          <p:spPr>
            <a:xfrm flipV="1">
              <a:off x="1647802" y="1107405"/>
              <a:ext cx="1495174" cy="909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36" name="Shape 1436"/>
            <p:cNvSpPr/>
            <p:nvPr/>
          </p:nvSpPr>
          <p:spPr>
            <a:xfrm>
              <a:off x="1486289" y="2499602"/>
              <a:ext cx="1673146" cy="19214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37" name="Shape 1437"/>
            <p:cNvSpPr/>
            <p:nvPr/>
          </p:nvSpPr>
          <p:spPr>
            <a:xfrm>
              <a:off x="5601688" y="1118180"/>
              <a:ext cx="165302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38" name="Shape 1438"/>
            <p:cNvSpPr/>
            <p:nvPr/>
          </p:nvSpPr>
          <p:spPr>
            <a:xfrm flipV="1">
              <a:off x="5670500" y="2518562"/>
              <a:ext cx="1515403" cy="2007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39" name="Shape 1439"/>
            <p:cNvSpPr/>
            <p:nvPr/>
          </p:nvSpPr>
          <p:spPr>
            <a:xfrm>
              <a:off x="6611036" y="809249"/>
              <a:ext cx="2120359" cy="1926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grpSp>
          <p:nvGrpSpPr>
            <p:cNvPr id="1442" name="Group 1442"/>
            <p:cNvGrpSpPr/>
            <p:nvPr/>
          </p:nvGrpSpPr>
          <p:grpSpPr>
            <a:xfrm>
              <a:off x="2754210" y="692190"/>
              <a:ext cx="850901" cy="850901"/>
              <a:chOff x="0" y="0"/>
              <a:chExt cx="850900" cy="850900"/>
            </a:xfrm>
          </p:grpSpPr>
          <p:sp>
            <p:nvSpPr>
              <p:cNvPr id="1440" name="Shape 1440"/>
              <p:cNvSpPr/>
              <p:nvPr/>
            </p:nvSpPr>
            <p:spPr>
              <a:xfrm>
                <a:off x="0" y="0"/>
                <a:ext cx="850900" cy="850900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441" name="Shape 1441"/>
              <p:cNvSpPr/>
              <p:nvPr/>
            </p:nvSpPr>
            <p:spPr>
              <a:xfrm>
                <a:off x="241237" y="152400"/>
                <a:ext cx="368426" cy="546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3000"/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1445" name="Group 1445"/>
            <p:cNvGrpSpPr/>
            <p:nvPr/>
          </p:nvGrpSpPr>
          <p:grpSpPr>
            <a:xfrm>
              <a:off x="3940247" y="1515585"/>
              <a:ext cx="850901" cy="850901"/>
              <a:chOff x="0" y="0"/>
              <a:chExt cx="850900" cy="850900"/>
            </a:xfrm>
          </p:grpSpPr>
          <p:sp>
            <p:nvSpPr>
              <p:cNvPr id="1443" name="Shape 1443"/>
              <p:cNvSpPr/>
              <p:nvPr/>
            </p:nvSpPr>
            <p:spPr>
              <a:xfrm>
                <a:off x="0" y="0"/>
                <a:ext cx="850900" cy="850900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444" name="Shape 1444"/>
              <p:cNvSpPr/>
              <p:nvPr/>
            </p:nvSpPr>
            <p:spPr>
              <a:xfrm>
                <a:off x="233424" y="152400"/>
                <a:ext cx="384052" cy="546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3000"/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1448" name="Group 1448"/>
            <p:cNvGrpSpPr/>
            <p:nvPr/>
          </p:nvGrpSpPr>
          <p:grpSpPr>
            <a:xfrm>
              <a:off x="5126283" y="692190"/>
              <a:ext cx="850901" cy="850901"/>
              <a:chOff x="0" y="0"/>
              <a:chExt cx="850900" cy="850900"/>
            </a:xfrm>
          </p:grpSpPr>
          <p:sp>
            <p:nvSpPr>
              <p:cNvPr id="1446" name="Shape 1446"/>
              <p:cNvSpPr/>
              <p:nvPr/>
            </p:nvSpPr>
            <p:spPr>
              <a:xfrm>
                <a:off x="0" y="0"/>
                <a:ext cx="850900" cy="850900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447" name="Shape 1447"/>
              <p:cNvSpPr/>
              <p:nvPr/>
            </p:nvSpPr>
            <p:spPr>
              <a:xfrm>
                <a:off x="233424" y="152400"/>
                <a:ext cx="400051" cy="546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3000"/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1451" name="Group 1451"/>
            <p:cNvGrpSpPr/>
            <p:nvPr/>
          </p:nvGrpSpPr>
          <p:grpSpPr>
            <a:xfrm>
              <a:off x="5126283" y="2276202"/>
              <a:ext cx="850901" cy="850901"/>
              <a:chOff x="0" y="0"/>
              <a:chExt cx="850900" cy="850900"/>
            </a:xfrm>
          </p:grpSpPr>
          <p:sp>
            <p:nvSpPr>
              <p:cNvPr id="1449" name="Shape 1449"/>
              <p:cNvSpPr/>
              <p:nvPr/>
            </p:nvSpPr>
            <p:spPr>
              <a:xfrm>
                <a:off x="0" y="0"/>
                <a:ext cx="850900" cy="850900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450" name="Shape 1450"/>
              <p:cNvSpPr/>
              <p:nvPr/>
            </p:nvSpPr>
            <p:spPr>
              <a:xfrm>
                <a:off x="233424" y="152400"/>
                <a:ext cx="304801" cy="546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3000"/>
                </a:lvl1pPr>
              </a:lstStyle>
              <a:p>
                <a:pPr/>
                <a:r>
                  <a:t>E</a:t>
                </a:r>
              </a:p>
            </p:txBody>
          </p:sp>
        </p:grpSp>
        <p:grpSp>
          <p:nvGrpSpPr>
            <p:cNvPr id="1454" name="Group 1454"/>
            <p:cNvGrpSpPr/>
            <p:nvPr/>
          </p:nvGrpSpPr>
          <p:grpSpPr>
            <a:xfrm>
              <a:off x="2754210" y="2276202"/>
              <a:ext cx="850901" cy="850901"/>
              <a:chOff x="0" y="0"/>
              <a:chExt cx="850900" cy="850900"/>
            </a:xfrm>
          </p:grpSpPr>
          <p:sp>
            <p:nvSpPr>
              <p:cNvPr id="1452" name="Shape 1452"/>
              <p:cNvSpPr/>
              <p:nvPr/>
            </p:nvSpPr>
            <p:spPr>
              <a:xfrm>
                <a:off x="0" y="0"/>
                <a:ext cx="850900" cy="850900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453" name="Shape 1453"/>
              <p:cNvSpPr/>
              <p:nvPr/>
            </p:nvSpPr>
            <p:spPr>
              <a:xfrm>
                <a:off x="241237" y="152400"/>
                <a:ext cx="328800" cy="546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3000"/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1455" name="Shape 1455"/>
            <p:cNvSpPr/>
            <p:nvPr/>
          </p:nvSpPr>
          <p:spPr>
            <a:xfrm>
              <a:off x="-1" y="977667"/>
              <a:ext cx="2120360" cy="1926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  <p:sp>
        <p:nvSpPr>
          <p:cNvPr id="1457" name="Shape 1457"/>
          <p:cNvSpPr/>
          <p:nvPr/>
        </p:nvSpPr>
        <p:spPr>
          <a:xfrm>
            <a:off x="6454319" y="7790980"/>
            <a:ext cx="59440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1">
              <a:defRPr sz="3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Σ</a:t>
            </a:r>
          </a:p>
        </p:txBody>
      </p:sp>
      <p:grpSp>
        <p:nvGrpSpPr>
          <p:cNvPr id="1460" name="Group 1460"/>
          <p:cNvGrpSpPr/>
          <p:nvPr/>
        </p:nvGrpSpPr>
        <p:grpSpPr>
          <a:xfrm>
            <a:off x="6081308" y="8357210"/>
            <a:ext cx="943783" cy="887007"/>
            <a:chOff x="0" y="0"/>
            <a:chExt cx="943782" cy="887006"/>
          </a:xfrm>
        </p:grpSpPr>
        <p:sp>
          <p:nvSpPr>
            <p:cNvPr id="1458" name="Shape 1458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1459" name="Shape 1459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461" name="Shape 1461"/>
          <p:cNvSpPr/>
          <p:nvPr/>
        </p:nvSpPr>
        <p:spPr>
          <a:xfrm>
            <a:off x="362499" y="6344602"/>
            <a:ext cx="158019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 sz="3500"/>
            </a:lvl1pPr>
          </a:lstStyle>
          <a:p>
            <a:pPr/>
            <a:r>
              <a:t>Policy:</a:t>
            </a:r>
          </a:p>
        </p:txBody>
      </p:sp>
      <p:sp>
        <p:nvSpPr>
          <p:cNvPr id="1462" name="Shape 1462"/>
          <p:cNvSpPr/>
          <p:nvPr/>
        </p:nvSpPr>
        <p:spPr>
          <a:xfrm>
            <a:off x="376650" y="6967829"/>
            <a:ext cx="3872400" cy="2217802"/>
          </a:xfrm>
          <a:prstGeom prst="rect">
            <a:avLst/>
          </a:prstGeom>
          <a:solidFill>
            <a:srgbClr val="E0FDE2">
              <a:alpha val="59853"/>
            </a:srgbClr>
          </a:solidFill>
          <a:ln w="38100">
            <a:solidFill>
              <a:srgbClr val="2EB51E">
                <a:alpha val="59853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1463" name="Shape 1463"/>
          <p:cNvSpPr/>
          <p:nvPr/>
        </p:nvSpPr>
        <p:spPr>
          <a:xfrm>
            <a:off x="280688" y="7308076"/>
            <a:ext cx="4580312" cy="1532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1.  XACDY</a:t>
            </a:r>
          </a:p>
          <a:p>
            <a:pPr lvl="1">
              <a:defRPr sz="33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1"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2. (Σ*)Y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Shape 14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Reversed Automata from Policies</a:t>
            </a:r>
          </a:p>
        </p:txBody>
      </p:sp>
      <p:sp>
        <p:nvSpPr>
          <p:cNvPr id="1467" name="Shape 146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486" name="Group 1486"/>
          <p:cNvGrpSpPr/>
          <p:nvPr/>
        </p:nvGrpSpPr>
        <p:grpSpPr>
          <a:xfrm>
            <a:off x="4688904" y="6561857"/>
            <a:ext cx="7816643" cy="1111502"/>
            <a:chOff x="0" y="0"/>
            <a:chExt cx="7816641" cy="1111500"/>
          </a:xfrm>
        </p:grpSpPr>
        <p:sp>
          <p:nvSpPr>
            <p:cNvPr id="1468" name="Shape 1468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469" name="Shape 1469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70" name="Shape 1470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72" name="Shape 1472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4</a:t>
              </a:r>
            </a:p>
          </p:txBody>
        </p:sp>
        <p:grpSp>
          <p:nvGrpSpPr>
            <p:cNvPr id="1475" name="Group 1475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1473" name="Shape 1473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1474" name="Shape 1474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1476" name="Shape 1476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77" name="Shape 1477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78" name="Shape 1478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80" name="Shape 1480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81" name="Shape 1481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Y</a:t>
              </a:r>
            </a:p>
          </p:txBody>
        </p:sp>
        <p:sp>
          <p:nvSpPr>
            <p:cNvPr id="1482" name="Shape 1482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1483" name="Shape 1483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1484" name="Shape 1484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</a:p>
          </p:txBody>
        </p:sp>
      </p:grpSp>
      <p:sp>
        <p:nvSpPr>
          <p:cNvPr id="1487" name="Shape 1487"/>
          <p:cNvSpPr/>
          <p:nvPr/>
        </p:nvSpPr>
        <p:spPr>
          <a:xfrm>
            <a:off x="4304413" y="6126447"/>
            <a:ext cx="567650" cy="567650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88" name="Shape 1488"/>
          <p:cNvSpPr/>
          <p:nvPr/>
        </p:nvSpPr>
        <p:spPr>
          <a:xfrm>
            <a:off x="690098" y="5130800"/>
            <a:ext cx="4136846" cy="9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3100">
                <a:solidFill>
                  <a:srgbClr val="53585F"/>
                </a:solidFill>
              </a:defRPr>
            </a:pPr>
            <a:r>
              <a:t>Reversed automata</a:t>
            </a:r>
          </a:p>
          <a:p>
            <a:pPr>
              <a:defRPr sz="3100">
                <a:solidFill>
                  <a:srgbClr val="53585F"/>
                </a:solidFill>
              </a:defRPr>
            </a:pPr>
            <a:r>
              <a:t>tracks BGP message flow</a:t>
            </a:r>
          </a:p>
        </p:txBody>
      </p:sp>
      <p:grpSp>
        <p:nvGrpSpPr>
          <p:cNvPr id="1515" name="Group 1515"/>
          <p:cNvGrpSpPr/>
          <p:nvPr/>
        </p:nvGrpSpPr>
        <p:grpSpPr>
          <a:xfrm>
            <a:off x="2136703" y="1952567"/>
            <a:ext cx="8731395" cy="3882071"/>
            <a:chOff x="0" y="0"/>
            <a:chExt cx="8731393" cy="3882070"/>
          </a:xfrm>
        </p:grpSpPr>
        <p:sp>
          <p:nvSpPr>
            <p:cNvPr id="1489" name="Shape 1489"/>
            <p:cNvSpPr/>
            <p:nvPr/>
          </p:nvSpPr>
          <p:spPr>
            <a:xfrm>
              <a:off x="2318704" y="0"/>
              <a:ext cx="4093986" cy="3882071"/>
            </a:xfrm>
            <a:prstGeom prst="ellipse">
              <a:avLst/>
            </a:prstGeom>
            <a:solidFill>
              <a:srgbClr val="FEFCE4"/>
            </a:solidFill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490" name="Shape 1490"/>
            <p:cNvSpPr/>
            <p:nvPr/>
          </p:nvSpPr>
          <p:spPr>
            <a:xfrm>
              <a:off x="4364129" y="1962263"/>
              <a:ext cx="1185447" cy="77583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91" name="Shape 1491"/>
            <p:cNvSpPr/>
            <p:nvPr/>
          </p:nvSpPr>
          <p:spPr>
            <a:xfrm flipV="1">
              <a:off x="4379754" y="1116973"/>
              <a:ext cx="1181053" cy="8600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92" name="Shape 1492"/>
            <p:cNvSpPr/>
            <p:nvPr/>
          </p:nvSpPr>
          <p:spPr>
            <a:xfrm flipV="1">
              <a:off x="3148138" y="1981014"/>
              <a:ext cx="1259546" cy="73431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93" name="Shape 1493"/>
            <p:cNvSpPr/>
            <p:nvPr/>
          </p:nvSpPr>
          <p:spPr>
            <a:xfrm>
              <a:off x="3139368" y="1135874"/>
              <a:ext cx="1259545" cy="79757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94" name="Shape 1494"/>
            <p:cNvSpPr/>
            <p:nvPr/>
          </p:nvSpPr>
          <p:spPr>
            <a:xfrm flipV="1">
              <a:off x="1647802" y="1107405"/>
              <a:ext cx="1495174" cy="909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95" name="Shape 1495"/>
            <p:cNvSpPr/>
            <p:nvPr/>
          </p:nvSpPr>
          <p:spPr>
            <a:xfrm>
              <a:off x="1486289" y="2499602"/>
              <a:ext cx="1673146" cy="19214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96" name="Shape 1496"/>
            <p:cNvSpPr/>
            <p:nvPr/>
          </p:nvSpPr>
          <p:spPr>
            <a:xfrm>
              <a:off x="5601688" y="1118180"/>
              <a:ext cx="165302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97" name="Shape 1497"/>
            <p:cNvSpPr/>
            <p:nvPr/>
          </p:nvSpPr>
          <p:spPr>
            <a:xfrm flipV="1">
              <a:off x="5670500" y="2518562"/>
              <a:ext cx="1515403" cy="2007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98" name="Shape 1498"/>
            <p:cNvSpPr/>
            <p:nvPr/>
          </p:nvSpPr>
          <p:spPr>
            <a:xfrm>
              <a:off x="6611036" y="809249"/>
              <a:ext cx="2120359" cy="1926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grpSp>
          <p:nvGrpSpPr>
            <p:cNvPr id="1501" name="Group 1501"/>
            <p:cNvGrpSpPr/>
            <p:nvPr/>
          </p:nvGrpSpPr>
          <p:grpSpPr>
            <a:xfrm>
              <a:off x="2754210" y="692190"/>
              <a:ext cx="850901" cy="850901"/>
              <a:chOff x="0" y="0"/>
              <a:chExt cx="850900" cy="850900"/>
            </a:xfrm>
          </p:grpSpPr>
          <p:sp>
            <p:nvSpPr>
              <p:cNvPr id="1499" name="Shape 1499"/>
              <p:cNvSpPr/>
              <p:nvPr/>
            </p:nvSpPr>
            <p:spPr>
              <a:xfrm>
                <a:off x="0" y="0"/>
                <a:ext cx="850900" cy="850900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500" name="Shape 1500"/>
              <p:cNvSpPr/>
              <p:nvPr/>
            </p:nvSpPr>
            <p:spPr>
              <a:xfrm>
                <a:off x="241237" y="152400"/>
                <a:ext cx="368426" cy="546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3000"/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1504" name="Group 1504"/>
            <p:cNvGrpSpPr/>
            <p:nvPr/>
          </p:nvGrpSpPr>
          <p:grpSpPr>
            <a:xfrm>
              <a:off x="3940247" y="1515585"/>
              <a:ext cx="850901" cy="850901"/>
              <a:chOff x="0" y="0"/>
              <a:chExt cx="850900" cy="850900"/>
            </a:xfrm>
          </p:grpSpPr>
          <p:sp>
            <p:nvSpPr>
              <p:cNvPr id="1502" name="Shape 1502"/>
              <p:cNvSpPr/>
              <p:nvPr/>
            </p:nvSpPr>
            <p:spPr>
              <a:xfrm>
                <a:off x="0" y="0"/>
                <a:ext cx="850900" cy="850900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503" name="Shape 1503"/>
              <p:cNvSpPr/>
              <p:nvPr/>
            </p:nvSpPr>
            <p:spPr>
              <a:xfrm>
                <a:off x="233424" y="152400"/>
                <a:ext cx="384052" cy="546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3000"/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1507" name="Group 1507"/>
            <p:cNvGrpSpPr/>
            <p:nvPr/>
          </p:nvGrpSpPr>
          <p:grpSpPr>
            <a:xfrm>
              <a:off x="5126283" y="692190"/>
              <a:ext cx="850901" cy="850901"/>
              <a:chOff x="0" y="0"/>
              <a:chExt cx="850900" cy="850900"/>
            </a:xfrm>
          </p:grpSpPr>
          <p:sp>
            <p:nvSpPr>
              <p:cNvPr id="1505" name="Shape 1505"/>
              <p:cNvSpPr/>
              <p:nvPr/>
            </p:nvSpPr>
            <p:spPr>
              <a:xfrm>
                <a:off x="0" y="0"/>
                <a:ext cx="850900" cy="850900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506" name="Shape 1506"/>
              <p:cNvSpPr/>
              <p:nvPr/>
            </p:nvSpPr>
            <p:spPr>
              <a:xfrm>
                <a:off x="233424" y="152400"/>
                <a:ext cx="400051" cy="546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3000"/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1510" name="Group 1510"/>
            <p:cNvGrpSpPr/>
            <p:nvPr/>
          </p:nvGrpSpPr>
          <p:grpSpPr>
            <a:xfrm>
              <a:off x="5126283" y="2276202"/>
              <a:ext cx="850901" cy="850901"/>
              <a:chOff x="0" y="0"/>
              <a:chExt cx="850900" cy="850900"/>
            </a:xfrm>
          </p:grpSpPr>
          <p:sp>
            <p:nvSpPr>
              <p:cNvPr id="1508" name="Shape 1508"/>
              <p:cNvSpPr/>
              <p:nvPr/>
            </p:nvSpPr>
            <p:spPr>
              <a:xfrm>
                <a:off x="0" y="0"/>
                <a:ext cx="850900" cy="850900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509" name="Shape 1509"/>
              <p:cNvSpPr/>
              <p:nvPr/>
            </p:nvSpPr>
            <p:spPr>
              <a:xfrm>
                <a:off x="233424" y="152400"/>
                <a:ext cx="304801" cy="546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3000"/>
                </a:lvl1pPr>
              </a:lstStyle>
              <a:p>
                <a:pPr/>
                <a:r>
                  <a:t>E</a:t>
                </a:r>
              </a:p>
            </p:txBody>
          </p:sp>
        </p:grpSp>
        <p:grpSp>
          <p:nvGrpSpPr>
            <p:cNvPr id="1513" name="Group 1513"/>
            <p:cNvGrpSpPr/>
            <p:nvPr/>
          </p:nvGrpSpPr>
          <p:grpSpPr>
            <a:xfrm>
              <a:off x="2754210" y="2276202"/>
              <a:ext cx="850901" cy="850901"/>
              <a:chOff x="0" y="0"/>
              <a:chExt cx="850900" cy="850900"/>
            </a:xfrm>
          </p:grpSpPr>
          <p:sp>
            <p:nvSpPr>
              <p:cNvPr id="1511" name="Shape 1511"/>
              <p:cNvSpPr/>
              <p:nvPr/>
            </p:nvSpPr>
            <p:spPr>
              <a:xfrm>
                <a:off x="0" y="0"/>
                <a:ext cx="850900" cy="850900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512" name="Shape 1512"/>
              <p:cNvSpPr/>
              <p:nvPr/>
            </p:nvSpPr>
            <p:spPr>
              <a:xfrm>
                <a:off x="241237" y="152400"/>
                <a:ext cx="328800" cy="546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3000"/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1514" name="Shape 1514"/>
            <p:cNvSpPr/>
            <p:nvPr/>
          </p:nvSpPr>
          <p:spPr>
            <a:xfrm>
              <a:off x="-1" y="977667"/>
              <a:ext cx="2120360" cy="1926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  <p:grpSp>
        <p:nvGrpSpPr>
          <p:cNvPr id="1524" name="Group 1524"/>
          <p:cNvGrpSpPr/>
          <p:nvPr/>
        </p:nvGrpSpPr>
        <p:grpSpPr>
          <a:xfrm>
            <a:off x="4688904" y="7790980"/>
            <a:ext cx="2359817" cy="1453237"/>
            <a:chOff x="0" y="0"/>
            <a:chExt cx="2359815" cy="1453236"/>
          </a:xfrm>
        </p:grpSpPr>
        <p:sp>
          <p:nvSpPr>
            <p:cNvPr id="1516" name="Shape 1516"/>
            <p:cNvSpPr/>
            <p:nvPr/>
          </p:nvSpPr>
          <p:spPr>
            <a:xfrm>
              <a:off x="0" y="61325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517" name="Shape 1517"/>
            <p:cNvSpPr/>
            <p:nvPr/>
          </p:nvSpPr>
          <p:spPr>
            <a:xfrm>
              <a:off x="876126" y="1009733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18" name="Shape 1518"/>
            <p:cNvSpPr/>
            <p:nvPr/>
          </p:nvSpPr>
          <p:spPr>
            <a:xfrm>
              <a:off x="360931" y="341735"/>
              <a:ext cx="1215647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Y</a:t>
              </a:r>
            </a:p>
          </p:txBody>
        </p:sp>
        <p:sp>
          <p:nvSpPr>
            <p:cNvPr id="1528" name="Shape 1528"/>
            <p:cNvSpPr/>
            <p:nvPr/>
          </p:nvSpPr>
          <p:spPr>
            <a:xfrm>
              <a:off x="1671085" y="273896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1765414" y="0"/>
              <a:ext cx="594402" cy="571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lvl="1">
                <a:defRPr sz="33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Σ</a:t>
              </a:r>
            </a:p>
          </p:txBody>
        </p:sp>
        <p:grpSp>
          <p:nvGrpSpPr>
            <p:cNvPr id="1523" name="Group 1523"/>
            <p:cNvGrpSpPr/>
            <p:nvPr/>
          </p:nvGrpSpPr>
          <p:grpSpPr>
            <a:xfrm>
              <a:off x="1392404" y="566229"/>
              <a:ext cx="943783" cy="887008"/>
              <a:chOff x="0" y="0"/>
              <a:chExt cx="943782" cy="887006"/>
            </a:xfrm>
          </p:grpSpPr>
          <p:sp>
            <p:nvSpPr>
              <p:cNvPr id="1521" name="Shape 1521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1522" name="Shape 1522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1</a:t>
                </a:r>
              </a:p>
            </p:txBody>
          </p:sp>
        </p:grpSp>
      </p:grpSp>
      <p:sp>
        <p:nvSpPr>
          <p:cNvPr id="1525" name="Shape 1525"/>
          <p:cNvSpPr/>
          <p:nvPr/>
        </p:nvSpPr>
        <p:spPr>
          <a:xfrm>
            <a:off x="362499" y="6344602"/>
            <a:ext cx="158019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 sz="3500"/>
            </a:lvl1pPr>
          </a:lstStyle>
          <a:p>
            <a:pPr/>
            <a:r>
              <a:t>Policy:</a:t>
            </a:r>
          </a:p>
        </p:txBody>
      </p:sp>
      <p:sp>
        <p:nvSpPr>
          <p:cNvPr id="1526" name="Shape 1526"/>
          <p:cNvSpPr/>
          <p:nvPr/>
        </p:nvSpPr>
        <p:spPr>
          <a:xfrm>
            <a:off x="376650" y="6967829"/>
            <a:ext cx="3872400" cy="2217802"/>
          </a:xfrm>
          <a:prstGeom prst="rect">
            <a:avLst/>
          </a:prstGeom>
          <a:solidFill>
            <a:srgbClr val="E0FDE2">
              <a:alpha val="59853"/>
            </a:srgbClr>
          </a:solidFill>
          <a:ln w="38100">
            <a:solidFill>
              <a:srgbClr val="2EB51E">
                <a:alpha val="59853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1527" name="Shape 1527"/>
          <p:cNvSpPr/>
          <p:nvPr/>
        </p:nvSpPr>
        <p:spPr>
          <a:xfrm>
            <a:off x="280688" y="7308076"/>
            <a:ext cx="4580312" cy="1532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1.  XACDY</a:t>
            </a:r>
          </a:p>
          <a:p>
            <a:pPr lvl="1">
              <a:defRPr sz="33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1"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2. (Σ*)Y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Shape 15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Constructing the Product Graph (PG)</a:t>
            </a:r>
          </a:p>
        </p:txBody>
      </p:sp>
      <p:sp>
        <p:nvSpPr>
          <p:cNvPr id="1531" name="Shape 153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550" name="Group 1550"/>
          <p:cNvGrpSpPr/>
          <p:nvPr/>
        </p:nvGrpSpPr>
        <p:grpSpPr>
          <a:xfrm>
            <a:off x="227866" y="6794607"/>
            <a:ext cx="7816643" cy="1111502"/>
            <a:chOff x="0" y="0"/>
            <a:chExt cx="7816641" cy="1111500"/>
          </a:xfrm>
        </p:grpSpPr>
        <p:sp>
          <p:nvSpPr>
            <p:cNvPr id="1532" name="Shape 1532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533" name="Shape 1533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34" name="Shape 1534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535" name="Shape 1535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36" name="Shape 1536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4</a:t>
              </a:r>
            </a:p>
          </p:txBody>
        </p:sp>
        <p:grpSp>
          <p:nvGrpSpPr>
            <p:cNvPr id="1539" name="Group 1539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1537" name="Shape 1537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1538" name="Shape 1538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1540" name="Shape 1540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41" name="Shape 1541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42" name="Shape 1542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43" name="Shape 1543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44" name="Shape 1544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45" name="Shape 1545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Y</a:t>
              </a:r>
            </a:p>
          </p:txBody>
        </p:sp>
        <p:sp>
          <p:nvSpPr>
            <p:cNvPr id="1546" name="Shape 1546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1547" name="Shape 1547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1548" name="Shape 1548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1549" name="Shape 1549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</a:p>
          </p:txBody>
        </p:sp>
      </p:grpSp>
      <p:grpSp>
        <p:nvGrpSpPr>
          <p:cNvPr id="1559" name="Group 1559"/>
          <p:cNvGrpSpPr/>
          <p:nvPr/>
        </p:nvGrpSpPr>
        <p:grpSpPr>
          <a:xfrm>
            <a:off x="227866" y="8023730"/>
            <a:ext cx="2359817" cy="1453238"/>
            <a:chOff x="0" y="0"/>
            <a:chExt cx="2359815" cy="1453236"/>
          </a:xfrm>
        </p:grpSpPr>
        <p:sp>
          <p:nvSpPr>
            <p:cNvPr id="1551" name="Shape 1551"/>
            <p:cNvSpPr/>
            <p:nvPr/>
          </p:nvSpPr>
          <p:spPr>
            <a:xfrm>
              <a:off x="0" y="61325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552" name="Shape 1552"/>
            <p:cNvSpPr/>
            <p:nvPr/>
          </p:nvSpPr>
          <p:spPr>
            <a:xfrm>
              <a:off x="876126" y="1009733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53" name="Shape 1553"/>
            <p:cNvSpPr/>
            <p:nvPr/>
          </p:nvSpPr>
          <p:spPr>
            <a:xfrm>
              <a:off x="360931" y="341735"/>
              <a:ext cx="1215647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Y</a:t>
              </a:r>
            </a:p>
          </p:txBody>
        </p:sp>
        <p:sp>
          <p:nvSpPr>
            <p:cNvPr id="1622" name="Shape 1622"/>
            <p:cNvSpPr/>
            <p:nvPr/>
          </p:nvSpPr>
          <p:spPr>
            <a:xfrm>
              <a:off x="1671085" y="273896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1765414" y="0"/>
              <a:ext cx="594402" cy="571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lvl="1">
                <a:defRPr sz="33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Σ</a:t>
              </a:r>
            </a:p>
          </p:txBody>
        </p:sp>
        <p:grpSp>
          <p:nvGrpSpPr>
            <p:cNvPr id="1558" name="Group 1558"/>
            <p:cNvGrpSpPr/>
            <p:nvPr/>
          </p:nvGrpSpPr>
          <p:grpSpPr>
            <a:xfrm>
              <a:off x="1392404" y="566229"/>
              <a:ext cx="943783" cy="887008"/>
              <a:chOff x="0" y="0"/>
              <a:chExt cx="943782" cy="887006"/>
            </a:xfrm>
          </p:grpSpPr>
          <p:sp>
            <p:nvSpPr>
              <p:cNvPr id="1556" name="Shape 1556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1557" name="Shape 1557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1</a:t>
                </a:r>
              </a:p>
            </p:txBody>
          </p:sp>
        </p:grpSp>
      </p:grpSp>
      <p:sp>
        <p:nvSpPr>
          <p:cNvPr id="1560" name="Shape 1560"/>
          <p:cNvSpPr/>
          <p:nvPr/>
        </p:nvSpPr>
        <p:spPr>
          <a:xfrm>
            <a:off x="10814104" y="8300656"/>
            <a:ext cx="1421077" cy="636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{1,2}</a:t>
            </a:r>
          </a:p>
        </p:txBody>
      </p:sp>
      <p:sp>
        <p:nvSpPr>
          <p:cNvPr id="1561" name="Shape 1561"/>
          <p:cNvSpPr/>
          <p:nvPr/>
        </p:nvSpPr>
        <p:spPr>
          <a:xfrm>
            <a:off x="11118392" y="3676936"/>
            <a:ext cx="874039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(D,2,1)</a:t>
            </a:r>
          </a:p>
        </p:txBody>
      </p:sp>
      <p:sp>
        <p:nvSpPr>
          <p:cNvPr id="1562" name="Shape 1562"/>
          <p:cNvSpPr/>
          <p:nvPr/>
        </p:nvSpPr>
        <p:spPr>
          <a:xfrm>
            <a:off x="11118392" y="4879988"/>
            <a:ext cx="874039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(C,3,1)</a:t>
            </a:r>
          </a:p>
        </p:txBody>
      </p:sp>
      <p:sp>
        <p:nvSpPr>
          <p:cNvPr id="1563" name="Shape 1563"/>
          <p:cNvSpPr/>
          <p:nvPr/>
        </p:nvSpPr>
        <p:spPr>
          <a:xfrm>
            <a:off x="11118392" y="6057640"/>
            <a:ext cx="874039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(A,4,1)</a:t>
            </a:r>
          </a:p>
        </p:txBody>
      </p:sp>
      <p:sp>
        <p:nvSpPr>
          <p:cNvPr id="1564" name="Shape 1564"/>
          <p:cNvSpPr/>
          <p:nvPr/>
        </p:nvSpPr>
        <p:spPr>
          <a:xfrm>
            <a:off x="10914217" y="1697739"/>
            <a:ext cx="1" cy="66584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65" name="Shape 1565"/>
          <p:cNvSpPr/>
          <p:nvPr/>
        </p:nvSpPr>
        <p:spPr>
          <a:xfrm>
            <a:off x="10955171" y="2795129"/>
            <a:ext cx="522905" cy="8795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66" name="Shape 1566"/>
          <p:cNvSpPr/>
          <p:nvPr/>
        </p:nvSpPr>
        <p:spPr>
          <a:xfrm>
            <a:off x="11555411" y="4481054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67" name="Shape 1567"/>
          <p:cNvSpPr/>
          <p:nvPr/>
        </p:nvSpPr>
        <p:spPr>
          <a:xfrm>
            <a:off x="11555411" y="5677400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68" name="Shape 1568"/>
          <p:cNvSpPr/>
          <p:nvPr/>
        </p:nvSpPr>
        <p:spPr>
          <a:xfrm>
            <a:off x="11555410" y="6847558"/>
            <a:ext cx="1" cy="4226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69" name="Shape 1569"/>
          <p:cNvSpPr/>
          <p:nvPr/>
        </p:nvSpPr>
        <p:spPr>
          <a:xfrm>
            <a:off x="8812382" y="5398137"/>
            <a:ext cx="1137768" cy="7091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70" name="Shape 1570"/>
          <p:cNvSpPr/>
          <p:nvPr/>
        </p:nvSpPr>
        <p:spPr>
          <a:xfrm>
            <a:off x="10223084" y="6847558"/>
            <a:ext cx="1" cy="4226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71" name="Shape 1571"/>
          <p:cNvSpPr/>
          <p:nvPr/>
        </p:nvSpPr>
        <p:spPr>
          <a:xfrm flipH="1">
            <a:off x="9258748" y="5330502"/>
            <a:ext cx="94024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72" name="Shape 1572"/>
          <p:cNvSpPr/>
          <p:nvPr/>
        </p:nvSpPr>
        <p:spPr>
          <a:xfrm flipH="1">
            <a:off x="9004469" y="4115302"/>
            <a:ext cx="1112337" cy="7786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73" name="Shape 1573"/>
          <p:cNvSpPr/>
          <p:nvPr/>
        </p:nvSpPr>
        <p:spPr>
          <a:xfrm flipH="1" flipV="1">
            <a:off x="10563050" y="4330690"/>
            <a:ext cx="708423" cy="64825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74" name="Shape 1574"/>
          <p:cNvSpPr/>
          <p:nvPr/>
        </p:nvSpPr>
        <p:spPr>
          <a:xfrm flipH="1">
            <a:off x="10652113" y="5301056"/>
            <a:ext cx="4585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75" name="Shape 1575"/>
          <p:cNvSpPr/>
          <p:nvPr/>
        </p:nvSpPr>
        <p:spPr>
          <a:xfrm flipH="1">
            <a:off x="10498578" y="5564888"/>
            <a:ext cx="763582" cy="5683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grpSp>
        <p:nvGrpSpPr>
          <p:cNvPr id="1578" name="Group 1578"/>
          <p:cNvGrpSpPr/>
          <p:nvPr/>
        </p:nvGrpSpPr>
        <p:grpSpPr>
          <a:xfrm>
            <a:off x="9751193" y="7320413"/>
            <a:ext cx="943783" cy="887008"/>
            <a:chOff x="0" y="0"/>
            <a:chExt cx="943782" cy="887006"/>
          </a:xfrm>
        </p:grpSpPr>
        <p:sp>
          <p:nvSpPr>
            <p:cNvPr id="1576" name="Shape 1576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1577" name="Shape 1577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BED1F2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(X, -, 1)</a:t>
              </a:r>
            </a:p>
          </p:txBody>
        </p:sp>
      </p:grpSp>
      <p:grpSp>
        <p:nvGrpSpPr>
          <p:cNvPr id="1581" name="Group 1581"/>
          <p:cNvGrpSpPr/>
          <p:nvPr/>
        </p:nvGrpSpPr>
        <p:grpSpPr>
          <a:xfrm>
            <a:off x="11083520" y="7320413"/>
            <a:ext cx="943783" cy="887008"/>
            <a:chOff x="0" y="0"/>
            <a:chExt cx="943782" cy="887006"/>
          </a:xfrm>
        </p:grpSpPr>
        <p:sp>
          <p:nvSpPr>
            <p:cNvPr id="1579" name="Shape 1579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1580" name="Shape 1580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BED1F2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(X,5,1)</a:t>
              </a:r>
            </a:p>
          </p:txBody>
        </p:sp>
      </p:grpSp>
      <p:sp>
        <p:nvSpPr>
          <p:cNvPr id="1582" name="Shape 1582"/>
          <p:cNvSpPr/>
          <p:nvPr/>
        </p:nvSpPr>
        <p:spPr>
          <a:xfrm flipH="1">
            <a:off x="10327810" y="2834463"/>
            <a:ext cx="615233" cy="85579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83" name="Shape 1583"/>
          <p:cNvSpPr/>
          <p:nvPr/>
        </p:nvSpPr>
        <p:spPr>
          <a:xfrm>
            <a:off x="10477198" y="2394361"/>
            <a:ext cx="874038" cy="792948"/>
          </a:xfrm>
          <a:prstGeom prst="ellipse">
            <a:avLst/>
          </a:prstGeom>
          <a:solidFill>
            <a:srgbClr val="BED1F2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(Y,1,1)</a:t>
            </a:r>
          </a:p>
        </p:txBody>
      </p:sp>
      <p:sp>
        <p:nvSpPr>
          <p:cNvPr id="1584" name="Shape 1584"/>
          <p:cNvSpPr/>
          <p:nvPr/>
        </p:nvSpPr>
        <p:spPr>
          <a:xfrm>
            <a:off x="10477198" y="1180623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(-,0,0)</a:t>
            </a:r>
          </a:p>
        </p:txBody>
      </p:sp>
      <p:sp>
        <p:nvSpPr>
          <p:cNvPr id="1585" name="Shape 1585"/>
          <p:cNvSpPr/>
          <p:nvPr/>
        </p:nvSpPr>
        <p:spPr>
          <a:xfrm>
            <a:off x="9786065" y="4879988"/>
            <a:ext cx="874038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(D, -,1)</a:t>
            </a:r>
          </a:p>
        </p:txBody>
      </p:sp>
      <p:sp>
        <p:nvSpPr>
          <p:cNvPr id="1586" name="Shape 1586"/>
          <p:cNvSpPr/>
          <p:nvPr/>
        </p:nvSpPr>
        <p:spPr>
          <a:xfrm>
            <a:off x="9786065" y="3689517"/>
            <a:ext cx="874038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(E, -,1)</a:t>
            </a:r>
          </a:p>
        </p:txBody>
      </p:sp>
      <p:sp>
        <p:nvSpPr>
          <p:cNvPr id="1587" name="Shape 1587"/>
          <p:cNvSpPr/>
          <p:nvPr/>
        </p:nvSpPr>
        <p:spPr>
          <a:xfrm>
            <a:off x="9789791" y="6057640"/>
            <a:ext cx="874038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(B, -,1)</a:t>
            </a:r>
          </a:p>
        </p:txBody>
      </p:sp>
      <p:sp>
        <p:nvSpPr>
          <p:cNvPr id="1588" name="Shape 1588"/>
          <p:cNvSpPr/>
          <p:nvPr/>
        </p:nvSpPr>
        <p:spPr>
          <a:xfrm>
            <a:off x="9653323" y="8300656"/>
            <a:ext cx="1107002" cy="636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1589" name="Shape 1589"/>
          <p:cNvSpPr/>
          <p:nvPr/>
        </p:nvSpPr>
        <p:spPr>
          <a:xfrm>
            <a:off x="9003581" y="6546859"/>
            <a:ext cx="845401" cy="7966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90" name="Shape 1590"/>
          <p:cNvSpPr/>
          <p:nvPr/>
        </p:nvSpPr>
        <p:spPr>
          <a:xfrm>
            <a:off x="8828298" y="5621926"/>
            <a:ext cx="1" cy="4226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91" name="Shape 1591"/>
          <p:cNvSpPr/>
          <p:nvPr/>
        </p:nvSpPr>
        <p:spPr>
          <a:xfrm>
            <a:off x="8386344" y="4879988"/>
            <a:ext cx="874039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(C, -,1)</a:t>
            </a:r>
          </a:p>
        </p:txBody>
      </p:sp>
      <p:sp>
        <p:nvSpPr>
          <p:cNvPr id="1592" name="Shape 1592"/>
          <p:cNvSpPr/>
          <p:nvPr/>
        </p:nvSpPr>
        <p:spPr>
          <a:xfrm>
            <a:off x="8424568" y="6057640"/>
            <a:ext cx="874039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(A, -,1)</a:t>
            </a:r>
          </a:p>
        </p:txBody>
      </p:sp>
      <p:sp>
        <p:nvSpPr>
          <p:cNvPr id="1593" name="Shape 1593"/>
          <p:cNvSpPr/>
          <p:nvPr/>
        </p:nvSpPr>
        <p:spPr>
          <a:xfrm rot="1380000">
            <a:off x="7032120" y="4254746"/>
            <a:ext cx="863448" cy="588744"/>
          </a:xfrm>
          <a:prstGeom prst="rightArrow">
            <a:avLst>
              <a:gd name="adj1" fmla="val 51010"/>
              <a:gd name="adj2" fmla="val 93862"/>
            </a:avLst>
          </a:prstGeom>
          <a:solidFill>
            <a:srgbClr val="C2F2C6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1594" name="Shape 1594"/>
          <p:cNvSpPr/>
          <p:nvPr/>
        </p:nvSpPr>
        <p:spPr>
          <a:xfrm flipH="1" rot="9420000">
            <a:off x="7032120" y="6052193"/>
            <a:ext cx="863448" cy="588745"/>
          </a:xfrm>
          <a:prstGeom prst="rightArrow">
            <a:avLst>
              <a:gd name="adj1" fmla="val 51010"/>
              <a:gd name="adj2" fmla="val 93862"/>
            </a:avLst>
          </a:prstGeom>
          <a:solidFill>
            <a:srgbClr val="C2F2C6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grpSp>
        <p:nvGrpSpPr>
          <p:cNvPr id="1621" name="Group 1621"/>
          <p:cNvGrpSpPr/>
          <p:nvPr/>
        </p:nvGrpSpPr>
        <p:grpSpPr>
          <a:xfrm>
            <a:off x="235913" y="2309064"/>
            <a:ext cx="6695364" cy="2976831"/>
            <a:chOff x="0" y="0"/>
            <a:chExt cx="6695363" cy="2976829"/>
          </a:xfrm>
        </p:grpSpPr>
        <p:sp>
          <p:nvSpPr>
            <p:cNvPr id="1595" name="Shape 1595"/>
            <p:cNvSpPr/>
            <p:nvPr/>
          </p:nvSpPr>
          <p:spPr>
            <a:xfrm>
              <a:off x="1778017" y="0"/>
              <a:ext cx="3139329" cy="2976830"/>
            </a:xfrm>
            <a:prstGeom prst="ellipse">
              <a:avLst/>
            </a:prstGeom>
            <a:solidFill>
              <a:srgbClr val="FEFCE4"/>
            </a:solidFill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596" name="Shape 1596"/>
            <p:cNvSpPr/>
            <p:nvPr/>
          </p:nvSpPr>
          <p:spPr>
            <a:xfrm>
              <a:off x="3346479" y="1504693"/>
              <a:ext cx="909019" cy="59492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97" name="Shape 1597"/>
            <p:cNvSpPr/>
            <p:nvPr/>
          </p:nvSpPr>
          <p:spPr>
            <a:xfrm flipV="1">
              <a:off x="3358461" y="856511"/>
              <a:ext cx="905649" cy="6595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98" name="Shape 1598"/>
            <p:cNvSpPr/>
            <p:nvPr/>
          </p:nvSpPr>
          <p:spPr>
            <a:xfrm flipV="1">
              <a:off x="2414040" y="1519071"/>
              <a:ext cx="965838" cy="5630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99" name="Shape 1599"/>
            <p:cNvSpPr/>
            <p:nvPr/>
          </p:nvSpPr>
          <p:spPr>
            <a:xfrm>
              <a:off x="2407314" y="871005"/>
              <a:ext cx="965838" cy="6115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00" name="Shape 1600"/>
            <p:cNvSpPr/>
            <p:nvPr/>
          </p:nvSpPr>
          <p:spPr>
            <a:xfrm flipV="1">
              <a:off x="1263559" y="849174"/>
              <a:ext cx="1146522" cy="697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01" name="Shape 1601"/>
            <p:cNvSpPr/>
            <p:nvPr/>
          </p:nvSpPr>
          <p:spPr>
            <a:xfrm>
              <a:off x="1139709" y="1916732"/>
              <a:ext cx="1282993" cy="1473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02" name="Shape 1602"/>
            <p:cNvSpPr/>
            <p:nvPr/>
          </p:nvSpPr>
          <p:spPr>
            <a:xfrm>
              <a:off x="4295458" y="857437"/>
              <a:ext cx="126756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03" name="Shape 1603"/>
            <p:cNvSpPr/>
            <p:nvPr/>
          </p:nvSpPr>
          <p:spPr>
            <a:xfrm flipV="1">
              <a:off x="4348224" y="1931271"/>
              <a:ext cx="1162034" cy="1539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069441" y="620544"/>
              <a:ext cx="1625923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grpSp>
          <p:nvGrpSpPr>
            <p:cNvPr id="1607" name="Group 1607"/>
            <p:cNvGrpSpPr/>
            <p:nvPr/>
          </p:nvGrpSpPr>
          <p:grpSpPr>
            <a:xfrm>
              <a:off x="2111969" y="530782"/>
              <a:ext cx="652484" cy="652483"/>
              <a:chOff x="0" y="0"/>
              <a:chExt cx="652482" cy="652482"/>
            </a:xfrm>
          </p:grpSpPr>
          <p:sp>
            <p:nvSpPr>
              <p:cNvPr id="1605" name="Shape 1605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606" name="Shape 1606"/>
              <p:cNvSpPr/>
              <p:nvPr/>
            </p:nvSpPr>
            <p:spPr>
              <a:xfrm>
                <a:off x="172284" y="116862"/>
                <a:ext cx="31916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1610" name="Group 1610"/>
            <p:cNvGrpSpPr/>
            <p:nvPr/>
          </p:nvGrpSpPr>
          <p:grpSpPr>
            <a:xfrm>
              <a:off x="3021440" y="1162173"/>
              <a:ext cx="652484" cy="652484"/>
              <a:chOff x="0" y="0"/>
              <a:chExt cx="652482" cy="652482"/>
            </a:xfrm>
          </p:grpSpPr>
          <p:sp>
            <p:nvSpPr>
              <p:cNvPr id="1608" name="Shape 1608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609" name="Shape 1609"/>
              <p:cNvSpPr/>
              <p:nvPr/>
            </p:nvSpPr>
            <p:spPr>
              <a:xfrm>
                <a:off x="166293" y="116862"/>
                <a:ext cx="294497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1613" name="Group 1613"/>
            <p:cNvGrpSpPr/>
            <p:nvPr/>
          </p:nvGrpSpPr>
          <p:grpSpPr>
            <a:xfrm>
              <a:off x="3930910" y="530782"/>
              <a:ext cx="652484" cy="652483"/>
              <a:chOff x="0" y="0"/>
              <a:chExt cx="652482" cy="652482"/>
            </a:xfrm>
          </p:grpSpPr>
          <p:sp>
            <p:nvSpPr>
              <p:cNvPr id="1611" name="Shape 1611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612" name="Shape 1612"/>
              <p:cNvSpPr/>
              <p:nvPr/>
            </p:nvSpPr>
            <p:spPr>
              <a:xfrm>
                <a:off x="166293" y="116862"/>
                <a:ext cx="34067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1616" name="Group 1616"/>
            <p:cNvGrpSpPr/>
            <p:nvPr/>
          </p:nvGrpSpPr>
          <p:grpSpPr>
            <a:xfrm>
              <a:off x="3930910" y="1745425"/>
              <a:ext cx="652484" cy="652484"/>
              <a:chOff x="0" y="0"/>
              <a:chExt cx="652482" cy="652482"/>
            </a:xfrm>
          </p:grpSpPr>
          <p:sp>
            <p:nvSpPr>
              <p:cNvPr id="1614" name="Shape 1614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615" name="Shape 1615"/>
              <p:cNvSpPr/>
              <p:nvPr/>
            </p:nvSpPr>
            <p:spPr>
              <a:xfrm>
                <a:off x="196678" y="116862"/>
                <a:ext cx="2774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E</a:t>
                </a:r>
              </a:p>
            </p:txBody>
          </p:sp>
        </p:grpSp>
        <p:grpSp>
          <p:nvGrpSpPr>
            <p:cNvPr id="1619" name="Group 1619"/>
            <p:cNvGrpSpPr/>
            <p:nvPr/>
          </p:nvGrpSpPr>
          <p:grpSpPr>
            <a:xfrm>
              <a:off x="2111969" y="1745425"/>
              <a:ext cx="652484" cy="652484"/>
              <a:chOff x="0" y="0"/>
              <a:chExt cx="652482" cy="652482"/>
            </a:xfrm>
          </p:grpSpPr>
          <p:sp>
            <p:nvSpPr>
              <p:cNvPr id="1617" name="Shape 1617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618" name="Shape 1618"/>
              <p:cNvSpPr/>
              <p:nvPr/>
            </p:nvSpPr>
            <p:spPr>
              <a:xfrm>
                <a:off x="187477" y="116862"/>
                <a:ext cx="3080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1620" name="Shape 1620"/>
            <p:cNvSpPr/>
            <p:nvPr/>
          </p:nvSpPr>
          <p:spPr>
            <a:xfrm>
              <a:off x="-1" y="749690"/>
              <a:ext cx="1625924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Shape 16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Constructing the Product Graph (PG)</a:t>
            </a:r>
          </a:p>
        </p:txBody>
      </p:sp>
      <p:sp>
        <p:nvSpPr>
          <p:cNvPr id="1625" name="Shape 162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644" name="Group 1644"/>
          <p:cNvGrpSpPr/>
          <p:nvPr/>
        </p:nvGrpSpPr>
        <p:grpSpPr>
          <a:xfrm>
            <a:off x="227866" y="6794607"/>
            <a:ext cx="7816643" cy="1111502"/>
            <a:chOff x="0" y="0"/>
            <a:chExt cx="7816641" cy="1111500"/>
          </a:xfrm>
        </p:grpSpPr>
        <p:sp>
          <p:nvSpPr>
            <p:cNvPr id="1626" name="Shape 1626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627" name="Shape 1627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28" name="Shape 1628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629" name="Shape 1629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4</a:t>
              </a:r>
            </a:p>
          </p:txBody>
        </p:sp>
        <p:grpSp>
          <p:nvGrpSpPr>
            <p:cNvPr id="1633" name="Group 1633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1631" name="Shape 1631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1632" name="Shape 1632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1634" name="Shape 1634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35" name="Shape 1635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36" name="Shape 1636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37" name="Shape 1637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38" name="Shape 1638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39" name="Shape 1639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Y</a:t>
              </a:r>
            </a:p>
          </p:txBody>
        </p:sp>
        <p:sp>
          <p:nvSpPr>
            <p:cNvPr id="1640" name="Shape 1640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1641" name="Shape 1641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1642" name="Shape 1642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</a:p>
          </p:txBody>
        </p:sp>
      </p:grpSp>
      <p:grpSp>
        <p:nvGrpSpPr>
          <p:cNvPr id="1653" name="Group 1653"/>
          <p:cNvGrpSpPr/>
          <p:nvPr/>
        </p:nvGrpSpPr>
        <p:grpSpPr>
          <a:xfrm>
            <a:off x="227866" y="8023730"/>
            <a:ext cx="2359817" cy="1453238"/>
            <a:chOff x="0" y="0"/>
            <a:chExt cx="2359815" cy="1453236"/>
          </a:xfrm>
        </p:grpSpPr>
        <p:sp>
          <p:nvSpPr>
            <p:cNvPr id="1645" name="Shape 1645"/>
            <p:cNvSpPr/>
            <p:nvPr/>
          </p:nvSpPr>
          <p:spPr>
            <a:xfrm>
              <a:off x="0" y="61325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646" name="Shape 1646"/>
            <p:cNvSpPr/>
            <p:nvPr/>
          </p:nvSpPr>
          <p:spPr>
            <a:xfrm>
              <a:off x="876126" y="1009733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47" name="Shape 1647"/>
            <p:cNvSpPr/>
            <p:nvPr/>
          </p:nvSpPr>
          <p:spPr>
            <a:xfrm>
              <a:off x="360931" y="341735"/>
              <a:ext cx="1215647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Y</a:t>
              </a:r>
            </a:p>
          </p:txBody>
        </p:sp>
        <p:sp>
          <p:nvSpPr>
            <p:cNvPr id="1686" name="Shape 1686"/>
            <p:cNvSpPr/>
            <p:nvPr/>
          </p:nvSpPr>
          <p:spPr>
            <a:xfrm>
              <a:off x="1671085" y="273896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1765414" y="0"/>
              <a:ext cx="594402" cy="571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lvl="1">
                <a:defRPr sz="33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Σ</a:t>
              </a:r>
            </a:p>
          </p:txBody>
        </p:sp>
        <p:grpSp>
          <p:nvGrpSpPr>
            <p:cNvPr id="1652" name="Group 1652"/>
            <p:cNvGrpSpPr/>
            <p:nvPr/>
          </p:nvGrpSpPr>
          <p:grpSpPr>
            <a:xfrm>
              <a:off x="1392404" y="566229"/>
              <a:ext cx="943783" cy="887008"/>
              <a:chOff x="0" y="0"/>
              <a:chExt cx="943782" cy="887006"/>
            </a:xfrm>
          </p:grpSpPr>
          <p:sp>
            <p:nvSpPr>
              <p:cNvPr id="1650" name="Shape 1650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1651" name="Shape 1651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1</a:t>
                </a:r>
              </a:p>
            </p:txBody>
          </p:sp>
        </p:grpSp>
      </p:grpSp>
      <p:sp>
        <p:nvSpPr>
          <p:cNvPr id="1654" name="Shape 1654"/>
          <p:cNvSpPr/>
          <p:nvPr/>
        </p:nvSpPr>
        <p:spPr>
          <a:xfrm>
            <a:off x="9595513" y="4819578"/>
            <a:ext cx="1778001" cy="1613044"/>
          </a:xfrm>
          <a:prstGeom prst="ellipse">
            <a:avLst/>
          </a:prstGeom>
          <a:solidFill>
            <a:srgbClr val="BED1F2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4100"/>
            </a:lvl1pPr>
          </a:lstStyle>
          <a:p>
            <a:pPr/>
            <a:r>
              <a:t>(X,5,1)</a:t>
            </a:r>
          </a:p>
        </p:txBody>
      </p:sp>
      <p:sp>
        <p:nvSpPr>
          <p:cNvPr id="1655" name="Shape 1655"/>
          <p:cNvSpPr/>
          <p:nvPr/>
        </p:nvSpPr>
        <p:spPr>
          <a:xfrm>
            <a:off x="7931342" y="2969640"/>
            <a:ext cx="193908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>
              <a:defRPr sz="3600"/>
            </a:pPr>
            <a:r>
              <a:t>Topology</a:t>
            </a:r>
          </a:p>
          <a:p>
            <a:pPr algn="ctr">
              <a:defRPr sz="3600"/>
            </a:pPr>
            <a:r>
              <a:t>Location</a:t>
            </a:r>
          </a:p>
        </p:txBody>
      </p:sp>
      <p:sp>
        <p:nvSpPr>
          <p:cNvPr id="1656" name="Shape 1656"/>
          <p:cNvSpPr/>
          <p:nvPr/>
        </p:nvSpPr>
        <p:spPr>
          <a:xfrm>
            <a:off x="10795239" y="2951271"/>
            <a:ext cx="207436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>
              <a:defRPr sz="3600"/>
            </a:pPr>
            <a:r>
              <a:t>Automata</a:t>
            </a:r>
          </a:p>
          <a:p>
            <a:pPr algn="ctr">
              <a:defRPr sz="3600"/>
            </a:pPr>
            <a:r>
              <a:t>States</a:t>
            </a:r>
          </a:p>
        </p:txBody>
      </p:sp>
      <p:sp>
        <p:nvSpPr>
          <p:cNvPr id="1657" name="Shape 1657"/>
          <p:cNvSpPr/>
          <p:nvPr/>
        </p:nvSpPr>
        <p:spPr>
          <a:xfrm flipH="1">
            <a:off x="11162886" y="4136461"/>
            <a:ext cx="611905" cy="947280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58" name="Shape 1658"/>
          <p:cNvSpPr/>
          <p:nvPr/>
        </p:nvSpPr>
        <p:spPr>
          <a:xfrm>
            <a:off x="9006824" y="4193288"/>
            <a:ext cx="683000" cy="868258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grpSp>
        <p:nvGrpSpPr>
          <p:cNvPr id="1685" name="Group 1685"/>
          <p:cNvGrpSpPr/>
          <p:nvPr/>
        </p:nvGrpSpPr>
        <p:grpSpPr>
          <a:xfrm>
            <a:off x="235913" y="2309064"/>
            <a:ext cx="6695364" cy="2976831"/>
            <a:chOff x="0" y="0"/>
            <a:chExt cx="6695363" cy="2976829"/>
          </a:xfrm>
        </p:grpSpPr>
        <p:sp>
          <p:nvSpPr>
            <p:cNvPr id="1659" name="Shape 1659"/>
            <p:cNvSpPr/>
            <p:nvPr/>
          </p:nvSpPr>
          <p:spPr>
            <a:xfrm>
              <a:off x="1778017" y="0"/>
              <a:ext cx="3139329" cy="2976830"/>
            </a:xfrm>
            <a:prstGeom prst="ellipse">
              <a:avLst/>
            </a:prstGeom>
            <a:solidFill>
              <a:srgbClr val="FEFCE4"/>
            </a:solidFill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660" name="Shape 1660"/>
            <p:cNvSpPr/>
            <p:nvPr/>
          </p:nvSpPr>
          <p:spPr>
            <a:xfrm>
              <a:off x="3346479" y="1504693"/>
              <a:ext cx="909019" cy="59492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61" name="Shape 1661"/>
            <p:cNvSpPr/>
            <p:nvPr/>
          </p:nvSpPr>
          <p:spPr>
            <a:xfrm flipV="1">
              <a:off x="3358461" y="856511"/>
              <a:ext cx="905649" cy="6595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62" name="Shape 1662"/>
            <p:cNvSpPr/>
            <p:nvPr/>
          </p:nvSpPr>
          <p:spPr>
            <a:xfrm flipV="1">
              <a:off x="2414040" y="1519071"/>
              <a:ext cx="965838" cy="5630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63" name="Shape 1663"/>
            <p:cNvSpPr/>
            <p:nvPr/>
          </p:nvSpPr>
          <p:spPr>
            <a:xfrm>
              <a:off x="2407314" y="871005"/>
              <a:ext cx="965838" cy="6115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64" name="Shape 1664"/>
            <p:cNvSpPr/>
            <p:nvPr/>
          </p:nvSpPr>
          <p:spPr>
            <a:xfrm flipV="1">
              <a:off x="1263559" y="849174"/>
              <a:ext cx="1146522" cy="697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65" name="Shape 1665"/>
            <p:cNvSpPr/>
            <p:nvPr/>
          </p:nvSpPr>
          <p:spPr>
            <a:xfrm>
              <a:off x="1139709" y="1916732"/>
              <a:ext cx="1282993" cy="1473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66" name="Shape 1666"/>
            <p:cNvSpPr/>
            <p:nvPr/>
          </p:nvSpPr>
          <p:spPr>
            <a:xfrm>
              <a:off x="4295458" y="857437"/>
              <a:ext cx="126756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67" name="Shape 1667"/>
            <p:cNvSpPr/>
            <p:nvPr/>
          </p:nvSpPr>
          <p:spPr>
            <a:xfrm flipV="1">
              <a:off x="4348224" y="1931271"/>
              <a:ext cx="1162034" cy="1539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069441" y="620544"/>
              <a:ext cx="1625923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grpSp>
          <p:nvGrpSpPr>
            <p:cNvPr id="1671" name="Group 1671"/>
            <p:cNvGrpSpPr/>
            <p:nvPr/>
          </p:nvGrpSpPr>
          <p:grpSpPr>
            <a:xfrm>
              <a:off x="2111969" y="530782"/>
              <a:ext cx="652484" cy="652483"/>
              <a:chOff x="0" y="0"/>
              <a:chExt cx="652482" cy="652482"/>
            </a:xfrm>
          </p:grpSpPr>
          <p:sp>
            <p:nvSpPr>
              <p:cNvPr id="1669" name="Shape 1669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670" name="Shape 1670"/>
              <p:cNvSpPr/>
              <p:nvPr/>
            </p:nvSpPr>
            <p:spPr>
              <a:xfrm>
                <a:off x="172284" y="116862"/>
                <a:ext cx="31916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1674" name="Group 1674"/>
            <p:cNvGrpSpPr/>
            <p:nvPr/>
          </p:nvGrpSpPr>
          <p:grpSpPr>
            <a:xfrm>
              <a:off x="3021440" y="1162173"/>
              <a:ext cx="652484" cy="652484"/>
              <a:chOff x="0" y="0"/>
              <a:chExt cx="652482" cy="652482"/>
            </a:xfrm>
          </p:grpSpPr>
          <p:sp>
            <p:nvSpPr>
              <p:cNvPr id="1672" name="Shape 1672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673" name="Shape 1673"/>
              <p:cNvSpPr/>
              <p:nvPr/>
            </p:nvSpPr>
            <p:spPr>
              <a:xfrm>
                <a:off x="166293" y="116862"/>
                <a:ext cx="294497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1677" name="Group 1677"/>
            <p:cNvGrpSpPr/>
            <p:nvPr/>
          </p:nvGrpSpPr>
          <p:grpSpPr>
            <a:xfrm>
              <a:off x="3930910" y="530782"/>
              <a:ext cx="652484" cy="652483"/>
              <a:chOff x="0" y="0"/>
              <a:chExt cx="652482" cy="652482"/>
            </a:xfrm>
          </p:grpSpPr>
          <p:sp>
            <p:nvSpPr>
              <p:cNvPr id="1675" name="Shape 1675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676" name="Shape 1676"/>
              <p:cNvSpPr/>
              <p:nvPr/>
            </p:nvSpPr>
            <p:spPr>
              <a:xfrm>
                <a:off x="166293" y="116862"/>
                <a:ext cx="34067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1680" name="Group 1680"/>
            <p:cNvGrpSpPr/>
            <p:nvPr/>
          </p:nvGrpSpPr>
          <p:grpSpPr>
            <a:xfrm>
              <a:off x="3930910" y="1745425"/>
              <a:ext cx="652484" cy="652484"/>
              <a:chOff x="0" y="0"/>
              <a:chExt cx="652482" cy="652482"/>
            </a:xfrm>
          </p:grpSpPr>
          <p:sp>
            <p:nvSpPr>
              <p:cNvPr id="1678" name="Shape 1678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679" name="Shape 1679"/>
              <p:cNvSpPr/>
              <p:nvPr/>
            </p:nvSpPr>
            <p:spPr>
              <a:xfrm>
                <a:off x="196678" y="116862"/>
                <a:ext cx="2774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E</a:t>
                </a:r>
              </a:p>
            </p:txBody>
          </p:sp>
        </p:grpSp>
        <p:grpSp>
          <p:nvGrpSpPr>
            <p:cNvPr id="1683" name="Group 1683"/>
            <p:cNvGrpSpPr/>
            <p:nvPr/>
          </p:nvGrpSpPr>
          <p:grpSpPr>
            <a:xfrm>
              <a:off x="2111969" y="1745425"/>
              <a:ext cx="652484" cy="652484"/>
              <a:chOff x="0" y="0"/>
              <a:chExt cx="652482" cy="652482"/>
            </a:xfrm>
          </p:grpSpPr>
          <p:sp>
            <p:nvSpPr>
              <p:cNvPr id="1681" name="Shape 1681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682" name="Shape 1682"/>
              <p:cNvSpPr/>
              <p:nvPr/>
            </p:nvSpPr>
            <p:spPr>
              <a:xfrm>
                <a:off x="187477" y="116862"/>
                <a:ext cx="3080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1684" name="Shape 1684"/>
            <p:cNvSpPr/>
            <p:nvPr/>
          </p:nvSpPr>
          <p:spPr>
            <a:xfrm>
              <a:off x="-1" y="749690"/>
              <a:ext cx="1625924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Shape 16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Constructing the Product Graph (PG)</a:t>
            </a:r>
          </a:p>
        </p:txBody>
      </p:sp>
      <p:sp>
        <p:nvSpPr>
          <p:cNvPr id="1689" name="Shape 168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708" name="Group 1708"/>
          <p:cNvGrpSpPr/>
          <p:nvPr/>
        </p:nvGrpSpPr>
        <p:grpSpPr>
          <a:xfrm>
            <a:off x="227866" y="6794607"/>
            <a:ext cx="7816643" cy="1111502"/>
            <a:chOff x="0" y="0"/>
            <a:chExt cx="7816641" cy="1111500"/>
          </a:xfrm>
        </p:grpSpPr>
        <p:sp>
          <p:nvSpPr>
            <p:cNvPr id="1690" name="Shape 1690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691" name="Shape 1691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92" name="Shape 1692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693" name="Shape 1693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4</a:t>
              </a:r>
            </a:p>
          </p:txBody>
        </p:sp>
        <p:grpSp>
          <p:nvGrpSpPr>
            <p:cNvPr id="1697" name="Group 1697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1695" name="Shape 1695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1696" name="Shape 1696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1698" name="Shape 1698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99" name="Shape 1699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00" name="Shape 1700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01" name="Shape 1701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02" name="Shape 1702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03" name="Shape 1703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Y</a:t>
              </a:r>
            </a:p>
          </p:txBody>
        </p:sp>
        <p:sp>
          <p:nvSpPr>
            <p:cNvPr id="1704" name="Shape 1704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1705" name="Shape 1705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1706" name="Shape 1706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</a:p>
          </p:txBody>
        </p:sp>
      </p:grpSp>
      <p:grpSp>
        <p:nvGrpSpPr>
          <p:cNvPr id="1717" name="Group 1717"/>
          <p:cNvGrpSpPr/>
          <p:nvPr/>
        </p:nvGrpSpPr>
        <p:grpSpPr>
          <a:xfrm>
            <a:off x="227866" y="8023730"/>
            <a:ext cx="2359817" cy="1453238"/>
            <a:chOff x="0" y="0"/>
            <a:chExt cx="2359815" cy="1453236"/>
          </a:xfrm>
        </p:grpSpPr>
        <p:sp>
          <p:nvSpPr>
            <p:cNvPr id="1709" name="Shape 1709"/>
            <p:cNvSpPr/>
            <p:nvPr/>
          </p:nvSpPr>
          <p:spPr>
            <a:xfrm>
              <a:off x="0" y="61325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710" name="Shape 1710"/>
            <p:cNvSpPr/>
            <p:nvPr/>
          </p:nvSpPr>
          <p:spPr>
            <a:xfrm>
              <a:off x="876126" y="1009733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11" name="Shape 1711"/>
            <p:cNvSpPr/>
            <p:nvPr/>
          </p:nvSpPr>
          <p:spPr>
            <a:xfrm>
              <a:off x="360931" y="341735"/>
              <a:ext cx="1215647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Y</a:t>
              </a:r>
            </a:p>
          </p:txBody>
        </p:sp>
        <p:sp>
          <p:nvSpPr>
            <p:cNvPr id="1753" name="Shape 1753"/>
            <p:cNvSpPr/>
            <p:nvPr/>
          </p:nvSpPr>
          <p:spPr>
            <a:xfrm>
              <a:off x="1671085" y="273896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1765414" y="0"/>
              <a:ext cx="594402" cy="571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lvl="1">
                <a:defRPr sz="33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Σ</a:t>
              </a:r>
            </a:p>
          </p:txBody>
        </p:sp>
        <p:grpSp>
          <p:nvGrpSpPr>
            <p:cNvPr id="1716" name="Group 1716"/>
            <p:cNvGrpSpPr/>
            <p:nvPr/>
          </p:nvGrpSpPr>
          <p:grpSpPr>
            <a:xfrm>
              <a:off x="1392404" y="566229"/>
              <a:ext cx="943783" cy="887008"/>
              <a:chOff x="0" y="0"/>
              <a:chExt cx="943782" cy="887006"/>
            </a:xfrm>
          </p:grpSpPr>
          <p:sp>
            <p:nvSpPr>
              <p:cNvPr id="1714" name="Shape 1714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1715" name="Shape 1715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1</a:t>
                </a:r>
              </a:p>
            </p:txBody>
          </p:sp>
        </p:grpSp>
      </p:grpSp>
      <p:sp>
        <p:nvSpPr>
          <p:cNvPr id="1718" name="Shape 1718"/>
          <p:cNvSpPr/>
          <p:nvPr/>
        </p:nvSpPr>
        <p:spPr>
          <a:xfrm>
            <a:off x="9595513" y="4819578"/>
            <a:ext cx="1778001" cy="1613044"/>
          </a:xfrm>
          <a:prstGeom prst="ellipse">
            <a:avLst/>
          </a:prstGeom>
          <a:solidFill>
            <a:srgbClr val="BED1F2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4100"/>
            </a:lvl1pPr>
          </a:lstStyle>
          <a:p>
            <a:pPr/>
            <a:r>
              <a:t>(X,5,1)</a:t>
            </a:r>
          </a:p>
        </p:txBody>
      </p:sp>
      <p:sp>
        <p:nvSpPr>
          <p:cNvPr id="1719" name="Shape 1719"/>
          <p:cNvSpPr/>
          <p:nvPr/>
        </p:nvSpPr>
        <p:spPr>
          <a:xfrm>
            <a:off x="7931342" y="2969640"/>
            <a:ext cx="193908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>
              <a:defRPr sz="3600"/>
            </a:pPr>
            <a:r>
              <a:t>Topology</a:t>
            </a:r>
          </a:p>
          <a:p>
            <a:pPr algn="ctr">
              <a:defRPr sz="3600"/>
            </a:pPr>
            <a:r>
              <a:t>Location</a:t>
            </a:r>
          </a:p>
        </p:txBody>
      </p:sp>
      <p:sp>
        <p:nvSpPr>
          <p:cNvPr id="1720" name="Shape 1720"/>
          <p:cNvSpPr/>
          <p:nvPr/>
        </p:nvSpPr>
        <p:spPr>
          <a:xfrm>
            <a:off x="10795239" y="2951271"/>
            <a:ext cx="207436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>
              <a:defRPr sz="3600"/>
            </a:pPr>
            <a:r>
              <a:t>Automata</a:t>
            </a:r>
          </a:p>
          <a:p>
            <a:pPr algn="ctr">
              <a:defRPr sz="3600"/>
            </a:pPr>
            <a:r>
              <a:t>States</a:t>
            </a:r>
          </a:p>
        </p:txBody>
      </p:sp>
      <p:sp>
        <p:nvSpPr>
          <p:cNvPr id="1721" name="Shape 1721"/>
          <p:cNvSpPr/>
          <p:nvPr/>
        </p:nvSpPr>
        <p:spPr>
          <a:xfrm flipH="1">
            <a:off x="11162886" y="4136461"/>
            <a:ext cx="611905" cy="947280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22" name="Shape 1722"/>
          <p:cNvSpPr/>
          <p:nvPr/>
        </p:nvSpPr>
        <p:spPr>
          <a:xfrm>
            <a:off x="9006824" y="4193288"/>
            <a:ext cx="683000" cy="868258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grpSp>
        <p:nvGrpSpPr>
          <p:cNvPr id="1749" name="Group 1749"/>
          <p:cNvGrpSpPr/>
          <p:nvPr/>
        </p:nvGrpSpPr>
        <p:grpSpPr>
          <a:xfrm>
            <a:off x="235913" y="2309064"/>
            <a:ext cx="6695364" cy="2976831"/>
            <a:chOff x="0" y="0"/>
            <a:chExt cx="6695363" cy="2976829"/>
          </a:xfrm>
        </p:grpSpPr>
        <p:sp>
          <p:nvSpPr>
            <p:cNvPr id="1723" name="Shape 1723"/>
            <p:cNvSpPr/>
            <p:nvPr/>
          </p:nvSpPr>
          <p:spPr>
            <a:xfrm>
              <a:off x="1778017" y="0"/>
              <a:ext cx="3139329" cy="2976830"/>
            </a:xfrm>
            <a:prstGeom prst="ellipse">
              <a:avLst/>
            </a:prstGeom>
            <a:solidFill>
              <a:srgbClr val="FEFCE4"/>
            </a:solidFill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724" name="Shape 1724"/>
            <p:cNvSpPr/>
            <p:nvPr/>
          </p:nvSpPr>
          <p:spPr>
            <a:xfrm>
              <a:off x="3346479" y="1504693"/>
              <a:ext cx="909019" cy="59492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25" name="Shape 1725"/>
            <p:cNvSpPr/>
            <p:nvPr/>
          </p:nvSpPr>
          <p:spPr>
            <a:xfrm flipV="1">
              <a:off x="3358461" y="856511"/>
              <a:ext cx="905649" cy="6595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26" name="Shape 1726"/>
            <p:cNvSpPr/>
            <p:nvPr/>
          </p:nvSpPr>
          <p:spPr>
            <a:xfrm flipV="1">
              <a:off x="2414040" y="1519071"/>
              <a:ext cx="965838" cy="5630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27" name="Shape 1727"/>
            <p:cNvSpPr/>
            <p:nvPr/>
          </p:nvSpPr>
          <p:spPr>
            <a:xfrm>
              <a:off x="2407314" y="871005"/>
              <a:ext cx="965838" cy="6115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28" name="Shape 1728"/>
            <p:cNvSpPr/>
            <p:nvPr/>
          </p:nvSpPr>
          <p:spPr>
            <a:xfrm flipV="1">
              <a:off x="1263559" y="849174"/>
              <a:ext cx="1146522" cy="697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29" name="Shape 1729"/>
            <p:cNvSpPr/>
            <p:nvPr/>
          </p:nvSpPr>
          <p:spPr>
            <a:xfrm>
              <a:off x="1139709" y="1916732"/>
              <a:ext cx="1282993" cy="1473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30" name="Shape 1730"/>
            <p:cNvSpPr/>
            <p:nvPr/>
          </p:nvSpPr>
          <p:spPr>
            <a:xfrm>
              <a:off x="4295458" y="857437"/>
              <a:ext cx="126756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31" name="Shape 1731"/>
            <p:cNvSpPr/>
            <p:nvPr/>
          </p:nvSpPr>
          <p:spPr>
            <a:xfrm flipV="1">
              <a:off x="4348224" y="1931271"/>
              <a:ext cx="1162034" cy="1539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32" name="Shape 1732"/>
            <p:cNvSpPr/>
            <p:nvPr/>
          </p:nvSpPr>
          <p:spPr>
            <a:xfrm>
              <a:off x="5069441" y="620544"/>
              <a:ext cx="1625923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grpSp>
          <p:nvGrpSpPr>
            <p:cNvPr id="1735" name="Group 1735"/>
            <p:cNvGrpSpPr/>
            <p:nvPr/>
          </p:nvGrpSpPr>
          <p:grpSpPr>
            <a:xfrm>
              <a:off x="2111969" y="530782"/>
              <a:ext cx="652484" cy="652483"/>
              <a:chOff x="0" y="0"/>
              <a:chExt cx="652482" cy="652482"/>
            </a:xfrm>
          </p:grpSpPr>
          <p:sp>
            <p:nvSpPr>
              <p:cNvPr id="1733" name="Shape 1733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734" name="Shape 1734"/>
              <p:cNvSpPr/>
              <p:nvPr/>
            </p:nvSpPr>
            <p:spPr>
              <a:xfrm>
                <a:off x="172284" y="116862"/>
                <a:ext cx="31916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1738" name="Group 1738"/>
            <p:cNvGrpSpPr/>
            <p:nvPr/>
          </p:nvGrpSpPr>
          <p:grpSpPr>
            <a:xfrm>
              <a:off x="3021440" y="1162173"/>
              <a:ext cx="652484" cy="652484"/>
              <a:chOff x="0" y="0"/>
              <a:chExt cx="652482" cy="652482"/>
            </a:xfrm>
          </p:grpSpPr>
          <p:sp>
            <p:nvSpPr>
              <p:cNvPr id="1736" name="Shape 1736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737" name="Shape 1737"/>
              <p:cNvSpPr/>
              <p:nvPr/>
            </p:nvSpPr>
            <p:spPr>
              <a:xfrm>
                <a:off x="166293" y="116862"/>
                <a:ext cx="294497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1741" name="Group 1741"/>
            <p:cNvGrpSpPr/>
            <p:nvPr/>
          </p:nvGrpSpPr>
          <p:grpSpPr>
            <a:xfrm>
              <a:off x="3930910" y="530782"/>
              <a:ext cx="652484" cy="652483"/>
              <a:chOff x="0" y="0"/>
              <a:chExt cx="652482" cy="652482"/>
            </a:xfrm>
          </p:grpSpPr>
          <p:sp>
            <p:nvSpPr>
              <p:cNvPr id="1739" name="Shape 1739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740" name="Shape 1740"/>
              <p:cNvSpPr/>
              <p:nvPr/>
            </p:nvSpPr>
            <p:spPr>
              <a:xfrm>
                <a:off x="166293" y="116862"/>
                <a:ext cx="34067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1744" name="Group 1744"/>
            <p:cNvGrpSpPr/>
            <p:nvPr/>
          </p:nvGrpSpPr>
          <p:grpSpPr>
            <a:xfrm>
              <a:off x="3930910" y="1745425"/>
              <a:ext cx="652484" cy="652484"/>
              <a:chOff x="0" y="0"/>
              <a:chExt cx="652482" cy="652482"/>
            </a:xfrm>
          </p:grpSpPr>
          <p:sp>
            <p:nvSpPr>
              <p:cNvPr id="1742" name="Shape 1742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743" name="Shape 1743"/>
              <p:cNvSpPr/>
              <p:nvPr/>
            </p:nvSpPr>
            <p:spPr>
              <a:xfrm>
                <a:off x="196678" y="116862"/>
                <a:ext cx="2774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E</a:t>
                </a:r>
              </a:p>
            </p:txBody>
          </p:sp>
        </p:grpSp>
        <p:grpSp>
          <p:nvGrpSpPr>
            <p:cNvPr id="1747" name="Group 1747"/>
            <p:cNvGrpSpPr/>
            <p:nvPr/>
          </p:nvGrpSpPr>
          <p:grpSpPr>
            <a:xfrm>
              <a:off x="2111969" y="1745425"/>
              <a:ext cx="652484" cy="652484"/>
              <a:chOff x="0" y="0"/>
              <a:chExt cx="652482" cy="652482"/>
            </a:xfrm>
          </p:grpSpPr>
          <p:sp>
            <p:nvSpPr>
              <p:cNvPr id="1745" name="Shape 1745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746" name="Shape 1746"/>
              <p:cNvSpPr/>
              <p:nvPr/>
            </p:nvSpPr>
            <p:spPr>
              <a:xfrm>
                <a:off x="187477" y="116862"/>
                <a:ext cx="3080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1748" name="Shape 1748"/>
            <p:cNvSpPr/>
            <p:nvPr/>
          </p:nvSpPr>
          <p:spPr>
            <a:xfrm>
              <a:off x="-1" y="749690"/>
              <a:ext cx="1625924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  <p:sp>
        <p:nvSpPr>
          <p:cNvPr id="1750" name="Shape 1750"/>
          <p:cNvSpPr/>
          <p:nvPr/>
        </p:nvSpPr>
        <p:spPr>
          <a:xfrm>
            <a:off x="9514972" y="6514385"/>
            <a:ext cx="1939083" cy="636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>
              <a:defRPr b="1" sz="3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{1,2}</a:t>
            </a:r>
          </a:p>
        </p:txBody>
      </p:sp>
      <p:sp>
        <p:nvSpPr>
          <p:cNvPr id="1751" name="Shape 1751"/>
          <p:cNvSpPr/>
          <p:nvPr/>
        </p:nvSpPr>
        <p:spPr>
          <a:xfrm>
            <a:off x="8877839" y="8439198"/>
            <a:ext cx="321334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ctr">
              <a:defRPr sz="3600"/>
            </a:lvl1pPr>
          </a:lstStyle>
          <a:p>
            <a:pPr/>
            <a:r>
              <a:t>Path preferences</a:t>
            </a:r>
          </a:p>
        </p:txBody>
      </p:sp>
      <p:sp>
        <p:nvSpPr>
          <p:cNvPr id="1752" name="Shape 1752"/>
          <p:cNvSpPr/>
          <p:nvPr/>
        </p:nvSpPr>
        <p:spPr>
          <a:xfrm flipV="1">
            <a:off x="10484513" y="7239262"/>
            <a:ext cx="1" cy="1111502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sldNum" sz="quarter" idx="2"/>
          </p:nvPr>
        </p:nvSpPr>
        <p:spPr>
          <a:xfrm>
            <a:off x="12553949" y="91948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4" name="Shape 1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Configuring Networks is Error-Prone</a:t>
            </a:r>
          </a:p>
        </p:txBody>
      </p:sp>
      <p:pic>
        <p:nvPicPr>
          <p:cNvPr id="105" name="YouTube_Pakista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1432" y="1734394"/>
            <a:ext cx="5547313" cy="7178875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06" name="time-warner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45836" y="1776538"/>
            <a:ext cx="5505516" cy="7124784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Shape 17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Constructing the Product Graph (PG)</a:t>
            </a:r>
          </a:p>
        </p:txBody>
      </p:sp>
      <p:sp>
        <p:nvSpPr>
          <p:cNvPr id="1756" name="Shape 175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775" name="Group 1775"/>
          <p:cNvGrpSpPr/>
          <p:nvPr/>
        </p:nvGrpSpPr>
        <p:grpSpPr>
          <a:xfrm>
            <a:off x="227866" y="6794607"/>
            <a:ext cx="7816643" cy="1111502"/>
            <a:chOff x="0" y="0"/>
            <a:chExt cx="7816641" cy="1111500"/>
          </a:xfrm>
        </p:grpSpPr>
        <p:sp>
          <p:nvSpPr>
            <p:cNvPr id="1757" name="Shape 1757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758" name="Shape 1758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59" name="Shape 1759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760" name="Shape 1760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761" name="Shape 1761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4</a:t>
              </a:r>
            </a:p>
          </p:txBody>
        </p:sp>
        <p:grpSp>
          <p:nvGrpSpPr>
            <p:cNvPr id="1764" name="Group 1764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1762" name="Shape 1762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1763" name="Shape 1763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1765" name="Shape 1765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66" name="Shape 1766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67" name="Shape 1767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68" name="Shape 1768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70" name="Shape 1770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Y</a:t>
              </a:r>
            </a:p>
          </p:txBody>
        </p:sp>
        <p:sp>
          <p:nvSpPr>
            <p:cNvPr id="1771" name="Shape 1771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1772" name="Shape 1772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1773" name="Shape 1773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1774" name="Shape 1774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</a:p>
          </p:txBody>
        </p:sp>
      </p:grpSp>
      <p:grpSp>
        <p:nvGrpSpPr>
          <p:cNvPr id="1784" name="Group 1784"/>
          <p:cNvGrpSpPr/>
          <p:nvPr/>
        </p:nvGrpSpPr>
        <p:grpSpPr>
          <a:xfrm>
            <a:off x="227866" y="8023730"/>
            <a:ext cx="2359817" cy="1453238"/>
            <a:chOff x="0" y="0"/>
            <a:chExt cx="2359815" cy="1453236"/>
          </a:xfrm>
        </p:grpSpPr>
        <p:sp>
          <p:nvSpPr>
            <p:cNvPr id="1776" name="Shape 1776"/>
            <p:cNvSpPr/>
            <p:nvPr/>
          </p:nvSpPr>
          <p:spPr>
            <a:xfrm>
              <a:off x="0" y="61325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777" name="Shape 1777"/>
            <p:cNvSpPr/>
            <p:nvPr/>
          </p:nvSpPr>
          <p:spPr>
            <a:xfrm>
              <a:off x="876126" y="1009733"/>
              <a:ext cx="510467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78" name="Shape 1778"/>
            <p:cNvSpPr/>
            <p:nvPr/>
          </p:nvSpPr>
          <p:spPr>
            <a:xfrm>
              <a:off x="360931" y="341735"/>
              <a:ext cx="1215647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Y</a:t>
              </a:r>
            </a:p>
          </p:txBody>
        </p:sp>
        <p:sp>
          <p:nvSpPr>
            <p:cNvPr id="1815" name="Shape 1815"/>
            <p:cNvSpPr/>
            <p:nvPr/>
          </p:nvSpPr>
          <p:spPr>
            <a:xfrm>
              <a:off x="1671085" y="273896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1765414" y="0"/>
              <a:ext cx="594402" cy="571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lvl="1">
                <a:defRPr sz="33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Σ</a:t>
              </a:r>
            </a:p>
          </p:txBody>
        </p:sp>
        <p:grpSp>
          <p:nvGrpSpPr>
            <p:cNvPr id="1783" name="Group 1783"/>
            <p:cNvGrpSpPr/>
            <p:nvPr/>
          </p:nvGrpSpPr>
          <p:grpSpPr>
            <a:xfrm>
              <a:off x="1392404" y="566229"/>
              <a:ext cx="943783" cy="887008"/>
              <a:chOff x="0" y="0"/>
              <a:chExt cx="943782" cy="887006"/>
            </a:xfrm>
          </p:grpSpPr>
          <p:sp>
            <p:nvSpPr>
              <p:cNvPr id="1781" name="Shape 1781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1782" name="Shape 1782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1</a:t>
                </a:r>
              </a:p>
            </p:txBody>
          </p:sp>
        </p:grpSp>
      </p:grpSp>
      <p:sp>
        <p:nvSpPr>
          <p:cNvPr id="1785" name="Shape 1785"/>
          <p:cNvSpPr/>
          <p:nvPr/>
        </p:nvSpPr>
        <p:spPr>
          <a:xfrm>
            <a:off x="10914217" y="1697739"/>
            <a:ext cx="1" cy="665846"/>
          </a:xfrm>
          <a:prstGeom prst="line">
            <a:avLst/>
          </a:prstGeom>
          <a:ln w="508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86" name="Shape 1786"/>
          <p:cNvSpPr/>
          <p:nvPr/>
        </p:nvSpPr>
        <p:spPr>
          <a:xfrm>
            <a:off x="10477198" y="2394361"/>
            <a:ext cx="874038" cy="792948"/>
          </a:xfrm>
          <a:prstGeom prst="ellipse">
            <a:avLst/>
          </a:prstGeom>
          <a:solidFill>
            <a:srgbClr val="BED1F2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(Y,1,1)</a:t>
            </a:r>
          </a:p>
        </p:txBody>
      </p:sp>
      <p:sp>
        <p:nvSpPr>
          <p:cNvPr id="1787" name="Shape 1787"/>
          <p:cNvSpPr/>
          <p:nvPr/>
        </p:nvSpPr>
        <p:spPr>
          <a:xfrm>
            <a:off x="10477198" y="1180623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(-,0,0)</a:t>
            </a:r>
          </a:p>
        </p:txBody>
      </p:sp>
      <p:grpSp>
        <p:nvGrpSpPr>
          <p:cNvPr id="1814" name="Group 1814"/>
          <p:cNvGrpSpPr/>
          <p:nvPr/>
        </p:nvGrpSpPr>
        <p:grpSpPr>
          <a:xfrm>
            <a:off x="235913" y="2309064"/>
            <a:ext cx="6695364" cy="2976831"/>
            <a:chOff x="0" y="0"/>
            <a:chExt cx="6695363" cy="2976829"/>
          </a:xfrm>
        </p:grpSpPr>
        <p:sp>
          <p:nvSpPr>
            <p:cNvPr id="1788" name="Shape 1788"/>
            <p:cNvSpPr/>
            <p:nvPr/>
          </p:nvSpPr>
          <p:spPr>
            <a:xfrm>
              <a:off x="1778017" y="0"/>
              <a:ext cx="3139329" cy="2976830"/>
            </a:xfrm>
            <a:prstGeom prst="ellipse">
              <a:avLst/>
            </a:prstGeom>
            <a:solidFill>
              <a:srgbClr val="FEFCE4"/>
            </a:solidFill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789" name="Shape 1789"/>
            <p:cNvSpPr/>
            <p:nvPr/>
          </p:nvSpPr>
          <p:spPr>
            <a:xfrm>
              <a:off x="3346479" y="1504693"/>
              <a:ext cx="909019" cy="59492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90" name="Shape 1790"/>
            <p:cNvSpPr/>
            <p:nvPr/>
          </p:nvSpPr>
          <p:spPr>
            <a:xfrm flipV="1">
              <a:off x="3358461" y="856511"/>
              <a:ext cx="905649" cy="6595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91" name="Shape 1791"/>
            <p:cNvSpPr/>
            <p:nvPr/>
          </p:nvSpPr>
          <p:spPr>
            <a:xfrm flipV="1">
              <a:off x="2414040" y="1519071"/>
              <a:ext cx="965838" cy="5630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92" name="Shape 1792"/>
            <p:cNvSpPr/>
            <p:nvPr/>
          </p:nvSpPr>
          <p:spPr>
            <a:xfrm>
              <a:off x="2407314" y="871005"/>
              <a:ext cx="965838" cy="6115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93" name="Shape 1793"/>
            <p:cNvSpPr/>
            <p:nvPr/>
          </p:nvSpPr>
          <p:spPr>
            <a:xfrm flipV="1">
              <a:off x="1263559" y="849174"/>
              <a:ext cx="1146522" cy="697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94" name="Shape 1794"/>
            <p:cNvSpPr/>
            <p:nvPr/>
          </p:nvSpPr>
          <p:spPr>
            <a:xfrm>
              <a:off x="1139709" y="1916732"/>
              <a:ext cx="1282993" cy="1473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95" name="Shape 1795"/>
            <p:cNvSpPr/>
            <p:nvPr/>
          </p:nvSpPr>
          <p:spPr>
            <a:xfrm>
              <a:off x="4295458" y="857437"/>
              <a:ext cx="126756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96" name="Shape 1796"/>
            <p:cNvSpPr/>
            <p:nvPr/>
          </p:nvSpPr>
          <p:spPr>
            <a:xfrm flipV="1">
              <a:off x="4348224" y="1931271"/>
              <a:ext cx="1162034" cy="1539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069441" y="620544"/>
              <a:ext cx="1625923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grpSp>
          <p:nvGrpSpPr>
            <p:cNvPr id="1800" name="Group 1800"/>
            <p:cNvGrpSpPr/>
            <p:nvPr/>
          </p:nvGrpSpPr>
          <p:grpSpPr>
            <a:xfrm>
              <a:off x="2111969" y="530782"/>
              <a:ext cx="652484" cy="652483"/>
              <a:chOff x="0" y="0"/>
              <a:chExt cx="652482" cy="652482"/>
            </a:xfrm>
          </p:grpSpPr>
          <p:sp>
            <p:nvSpPr>
              <p:cNvPr id="1798" name="Shape 1798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799" name="Shape 1799"/>
              <p:cNvSpPr/>
              <p:nvPr/>
            </p:nvSpPr>
            <p:spPr>
              <a:xfrm>
                <a:off x="172284" y="116862"/>
                <a:ext cx="31916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1803" name="Group 1803"/>
            <p:cNvGrpSpPr/>
            <p:nvPr/>
          </p:nvGrpSpPr>
          <p:grpSpPr>
            <a:xfrm>
              <a:off x="3021440" y="1162173"/>
              <a:ext cx="652484" cy="652484"/>
              <a:chOff x="0" y="0"/>
              <a:chExt cx="652482" cy="652482"/>
            </a:xfrm>
          </p:grpSpPr>
          <p:sp>
            <p:nvSpPr>
              <p:cNvPr id="1801" name="Shape 1801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802" name="Shape 1802"/>
              <p:cNvSpPr/>
              <p:nvPr/>
            </p:nvSpPr>
            <p:spPr>
              <a:xfrm>
                <a:off x="166293" y="116862"/>
                <a:ext cx="294497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1806" name="Group 1806"/>
            <p:cNvGrpSpPr/>
            <p:nvPr/>
          </p:nvGrpSpPr>
          <p:grpSpPr>
            <a:xfrm>
              <a:off x="3930910" y="530782"/>
              <a:ext cx="652484" cy="652483"/>
              <a:chOff x="0" y="0"/>
              <a:chExt cx="652482" cy="652482"/>
            </a:xfrm>
          </p:grpSpPr>
          <p:sp>
            <p:nvSpPr>
              <p:cNvPr id="1804" name="Shape 1804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805" name="Shape 1805"/>
              <p:cNvSpPr/>
              <p:nvPr/>
            </p:nvSpPr>
            <p:spPr>
              <a:xfrm>
                <a:off x="166293" y="116862"/>
                <a:ext cx="34067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1809" name="Group 1809"/>
            <p:cNvGrpSpPr/>
            <p:nvPr/>
          </p:nvGrpSpPr>
          <p:grpSpPr>
            <a:xfrm>
              <a:off x="3930910" y="1745425"/>
              <a:ext cx="652484" cy="652484"/>
              <a:chOff x="0" y="0"/>
              <a:chExt cx="652482" cy="652482"/>
            </a:xfrm>
          </p:grpSpPr>
          <p:sp>
            <p:nvSpPr>
              <p:cNvPr id="1807" name="Shape 1807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808" name="Shape 1808"/>
              <p:cNvSpPr/>
              <p:nvPr/>
            </p:nvSpPr>
            <p:spPr>
              <a:xfrm>
                <a:off x="196678" y="116862"/>
                <a:ext cx="2774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E</a:t>
                </a:r>
              </a:p>
            </p:txBody>
          </p:sp>
        </p:grpSp>
        <p:grpSp>
          <p:nvGrpSpPr>
            <p:cNvPr id="1812" name="Group 1812"/>
            <p:cNvGrpSpPr/>
            <p:nvPr/>
          </p:nvGrpSpPr>
          <p:grpSpPr>
            <a:xfrm>
              <a:off x="2111969" y="1745425"/>
              <a:ext cx="652484" cy="652484"/>
              <a:chOff x="0" y="0"/>
              <a:chExt cx="652482" cy="652482"/>
            </a:xfrm>
          </p:grpSpPr>
          <p:sp>
            <p:nvSpPr>
              <p:cNvPr id="1810" name="Shape 1810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811" name="Shape 1811"/>
              <p:cNvSpPr/>
              <p:nvPr/>
            </p:nvSpPr>
            <p:spPr>
              <a:xfrm>
                <a:off x="187477" y="116862"/>
                <a:ext cx="3080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1813" name="Shape 1813"/>
            <p:cNvSpPr/>
            <p:nvPr/>
          </p:nvSpPr>
          <p:spPr>
            <a:xfrm>
              <a:off x="-1" y="749690"/>
              <a:ext cx="1625924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Shape 18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Constructing the Product Graph (PG)</a:t>
            </a:r>
          </a:p>
        </p:txBody>
      </p:sp>
      <p:sp>
        <p:nvSpPr>
          <p:cNvPr id="1818" name="Shape 181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37" name="Group 1837"/>
          <p:cNvGrpSpPr/>
          <p:nvPr/>
        </p:nvGrpSpPr>
        <p:grpSpPr>
          <a:xfrm>
            <a:off x="227866" y="6794607"/>
            <a:ext cx="7816643" cy="1111502"/>
            <a:chOff x="0" y="0"/>
            <a:chExt cx="7816641" cy="1111500"/>
          </a:xfrm>
        </p:grpSpPr>
        <p:sp>
          <p:nvSpPr>
            <p:cNvPr id="1819" name="Shape 1819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820" name="Shape 1820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821" name="Shape 1821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822" name="Shape 1822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4</a:t>
              </a:r>
            </a:p>
          </p:txBody>
        </p:sp>
        <p:grpSp>
          <p:nvGrpSpPr>
            <p:cNvPr id="1826" name="Group 1826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1824" name="Shape 1824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1825" name="Shape 1825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1827" name="Shape 1827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28" name="Shape 1828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29" name="Shape 1829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30" name="Shape 1830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32" name="Shape 1832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Y</a:t>
              </a:r>
            </a:p>
          </p:txBody>
        </p:sp>
        <p:sp>
          <p:nvSpPr>
            <p:cNvPr id="1833" name="Shape 1833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1834" name="Shape 1834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1835" name="Shape 1835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1836" name="Shape 1836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</a:p>
          </p:txBody>
        </p:sp>
      </p:grpSp>
      <p:grpSp>
        <p:nvGrpSpPr>
          <p:cNvPr id="1846" name="Group 1846"/>
          <p:cNvGrpSpPr/>
          <p:nvPr/>
        </p:nvGrpSpPr>
        <p:grpSpPr>
          <a:xfrm>
            <a:off x="227866" y="8023730"/>
            <a:ext cx="2359817" cy="1453238"/>
            <a:chOff x="0" y="0"/>
            <a:chExt cx="2359815" cy="1453236"/>
          </a:xfrm>
        </p:grpSpPr>
        <p:sp>
          <p:nvSpPr>
            <p:cNvPr id="1838" name="Shape 1838"/>
            <p:cNvSpPr/>
            <p:nvPr/>
          </p:nvSpPr>
          <p:spPr>
            <a:xfrm>
              <a:off x="0" y="61325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839" name="Shape 1839"/>
            <p:cNvSpPr/>
            <p:nvPr/>
          </p:nvSpPr>
          <p:spPr>
            <a:xfrm>
              <a:off x="876126" y="1009733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40" name="Shape 1840"/>
            <p:cNvSpPr/>
            <p:nvPr/>
          </p:nvSpPr>
          <p:spPr>
            <a:xfrm>
              <a:off x="360931" y="341735"/>
              <a:ext cx="1215647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Y</a:t>
              </a:r>
            </a:p>
          </p:txBody>
        </p:sp>
        <p:sp>
          <p:nvSpPr>
            <p:cNvPr id="1879" name="Shape 1879"/>
            <p:cNvSpPr/>
            <p:nvPr/>
          </p:nvSpPr>
          <p:spPr>
            <a:xfrm>
              <a:off x="1671085" y="273896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508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842" name="Shape 1842"/>
            <p:cNvSpPr/>
            <p:nvPr/>
          </p:nvSpPr>
          <p:spPr>
            <a:xfrm>
              <a:off x="1765414" y="0"/>
              <a:ext cx="594402" cy="571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lvl="1">
                <a:defRPr sz="33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Σ</a:t>
              </a:r>
            </a:p>
          </p:txBody>
        </p:sp>
        <p:grpSp>
          <p:nvGrpSpPr>
            <p:cNvPr id="1845" name="Group 1845"/>
            <p:cNvGrpSpPr/>
            <p:nvPr/>
          </p:nvGrpSpPr>
          <p:grpSpPr>
            <a:xfrm>
              <a:off x="1392404" y="566229"/>
              <a:ext cx="943783" cy="887008"/>
              <a:chOff x="0" y="0"/>
              <a:chExt cx="943782" cy="887006"/>
            </a:xfrm>
          </p:grpSpPr>
          <p:sp>
            <p:nvSpPr>
              <p:cNvPr id="1843" name="Shape 1843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1844" name="Shape 1844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1</a:t>
                </a:r>
              </a:p>
            </p:txBody>
          </p:sp>
        </p:grpSp>
      </p:grpSp>
      <p:sp>
        <p:nvSpPr>
          <p:cNvPr id="1847" name="Shape 1847"/>
          <p:cNvSpPr/>
          <p:nvPr/>
        </p:nvSpPr>
        <p:spPr>
          <a:xfrm>
            <a:off x="11118392" y="3676936"/>
            <a:ext cx="874039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(D,2,1)</a:t>
            </a:r>
          </a:p>
        </p:txBody>
      </p:sp>
      <p:sp>
        <p:nvSpPr>
          <p:cNvPr id="1848" name="Shape 1848"/>
          <p:cNvSpPr/>
          <p:nvPr/>
        </p:nvSpPr>
        <p:spPr>
          <a:xfrm>
            <a:off x="10914217" y="1697739"/>
            <a:ext cx="1" cy="66584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49" name="Shape 1849"/>
          <p:cNvSpPr/>
          <p:nvPr/>
        </p:nvSpPr>
        <p:spPr>
          <a:xfrm>
            <a:off x="10955171" y="2795129"/>
            <a:ext cx="522905" cy="879516"/>
          </a:xfrm>
          <a:prstGeom prst="line">
            <a:avLst/>
          </a:prstGeom>
          <a:ln w="508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50" name="Shape 1850"/>
          <p:cNvSpPr/>
          <p:nvPr/>
        </p:nvSpPr>
        <p:spPr>
          <a:xfrm>
            <a:off x="10477198" y="2394361"/>
            <a:ext cx="874038" cy="792948"/>
          </a:xfrm>
          <a:prstGeom prst="ellipse">
            <a:avLst/>
          </a:prstGeom>
          <a:solidFill>
            <a:srgbClr val="BED1F2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(Y,1,1)</a:t>
            </a:r>
          </a:p>
        </p:txBody>
      </p:sp>
      <p:sp>
        <p:nvSpPr>
          <p:cNvPr id="1851" name="Shape 1851"/>
          <p:cNvSpPr/>
          <p:nvPr/>
        </p:nvSpPr>
        <p:spPr>
          <a:xfrm>
            <a:off x="10477198" y="1180623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(-,0,0)</a:t>
            </a:r>
          </a:p>
        </p:txBody>
      </p:sp>
      <p:grpSp>
        <p:nvGrpSpPr>
          <p:cNvPr id="1878" name="Group 1878"/>
          <p:cNvGrpSpPr/>
          <p:nvPr/>
        </p:nvGrpSpPr>
        <p:grpSpPr>
          <a:xfrm>
            <a:off x="235913" y="2309064"/>
            <a:ext cx="6695364" cy="2976831"/>
            <a:chOff x="0" y="0"/>
            <a:chExt cx="6695363" cy="2976829"/>
          </a:xfrm>
        </p:grpSpPr>
        <p:sp>
          <p:nvSpPr>
            <p:cNvPr id="1852" name="Shape 1852"/>
            <p:cNvSpPr/>
            <p:nvPr/>
          </p:nvSpPr>
          <p:spPr>
            <a:xfrm>
              <a:off x="1778017" y="0"/>
              <a:ext cx="3139329" cy="2976830"/>
            </a:xfrm>
            <a:prstGeom prst="ellipse">
              <a:avLst/>
            </a:prstGeom>
            <a:solidFill>
              <a:srgbClr val="FEFCE4"/>
            </a:solidFill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853" name="Shape 1853"/>
            <p:cNvSpPr/>
            <p:nvPr/>
          </p:nvSpPr>
          <p:spPr>
            <a:xfrm>
              <a:off x="3346479" y="1504693"/>
              <a:ext cx="909019" cy="59492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54" name="Shape 1854"/>
            <p:cNvSpPr/>
            <p:nvPr/>
          </p:nvSpPr>
          <p:spPr>
            <a:xfrm flipV="1">
              <a:off x="3358461" y="856511"/>
              <a:ext cx="905649" cy="6595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55" name="Shape 1855"/>
            <p:cNvSpPr/>
            <p:nvPr/>
          </p:nvSpPr>
          <p:spPr>
            <a:xfrm flipV="1">
              <a:off x="2414040" y="1519071"/>
              <a:ext cx="965838" cy="5630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56" name="Shape 1856"/>
            <p:cNvSpPr/>
            <p:nvPr/>
          </p:nvSpPr>
          <p:spPr>
            <a:xfrm>
              <a:off x="2407314" y="871005"/>
              <a:ext cx="965838" cy="6115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57" name="Shape 1857"/>
            <p:cNvSpPr/>
            <p:nvPr/>
          </p:nvSpPr>
          <p:spPr>
            <a:xfrm flipV="1">
              <a:off x="1263559" y="849174"/>
              <a:ext cx="1146522" cy="697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58" name="Shape 1858"/>
            <p:cNvSpPr/>
            <p:nvPr/>
          </p:nvSpPr>
          <p:spPr>
            <a:xfrm>
              <a:off x="1139709" y="1916732"/>
              <a:ext cx="1282993" cy="1473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59" name="Shape 1859"/>
            <p:cNvSpPr/>
            <p:nvPr/>
          </p:nvSpPr>
          <p:spPr>
            <a:xfrm>
              <a:off x="4295458" y="857437"/>
              <a:ext cx="1267566" cy="1"/>
            </a:xfrm>
            <a:prstGeom prst="line">
              <a:avLst/>
            </a:prstGeom>
            <a:noFill/>
            <a:ln w="762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60" name="Shape 1860"/>
            <p:cNvSpPr/>
            <p:nvPr/>
          </p:nvSpPr>
          <p:spPr>
            <a:xfrm flipV="1">
              <a:off x="4348224" y="1931271"/>
              <a:ext cx="1162034" cy="1539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61" name="Shape 1861"/>
            <p:cNvSpPr/>
            <p:nvPr/>
          </p:nvSpPr>
          <p:spPr>
            <a:xfrm>
              <a:off x="5069441" y="620544"/>
              <a:ext cx="1625923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grpSp>
          <p:nvGrpSpPr>
            <p:cNvPr id="1864" name="Group 1864"/>
            <p:cNvGrpSpPr/>
            <p:nvPr/>
          </p:nvGrpSpPr>
          <p:grpSpPr>
            <a:xfrm>
              <a:off x="2111969" y="530782"/>
              <a:ext cx="652484" cy="652483"/>
              <a:chOff x="0" y="0"/>
              <a:chExt cx="652482" cy="652482"/>
            </a:xfrm>
          </p:grpSpPr>
          <p:sp>
            <p:nvSpPr>
              <p:cNvPr id="1862" name="Shape 1862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863" name="Shape 1863"/>
              <p:cNvSpPr/>
              <p:nvPr/>
            </p:nvSpPr>
            <p:spPr>
              <a:xfrm>
                <a:off x="172284" y="116862"/>
                <a:ext cx="31916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1867" name="Group 1867"/>
            <p:cNvGrpSpPr/>
            <p:nvPr/>
          </p:nvGrpSpPr>
          <p:grpSpPr>
            <a:xfrm>
              <a:off x="3021440" y="1162173"/>
              <a:ext cx="652484" cy="652484"/>
              <a:chOff x="0" y="0"/>
              <a:chExt cx="652482" cy="652482"/>
            </a:xfrm>
          </p:grpSpPr>
          <p:sp>
            <p:nvSpPr>
              <p:cNvPr id="1865" name="Shape 1865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866" name="Shape 1866"/>
              <p:cNvSpPr/>
              <p:nvPr/>
            </p:nvSpPr>
            <p:spPr>
              <a:xfrm>
                <a:off x="166293" y="116862"/>
                <a:ext cx="294497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1870" name="Group 1870"/>
            <p:cNvGrpSpPr/>
            <p:nvPr/>
          </p:nvGrpSpPr>
          <p:grpSpPr>
            <a:xfrm>
              <a:off x="3930910" y="530782"/>
              <a:ext cx="652484" cy="652483"/>
              <a:chOff x="0" y="0"/>
              <a:chExt cx="652482" cy="652482"/>
            </a:xfrm>
          </p:grpSpPr>
          <p:sp>
            <p:nvSpPr>
              <p:cNvPr id="1868" name="Shape 1868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869" name="Shape 1869"/>
              <p:cNvSpPr/>
              <p:nvPr/>
            </p:nvSpPr>
            <p:spPr>
              <a:xfrm>
                <a:off x="166293" y="116862"/>
                <a:ext cx="34067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1873" name="Group 1873"/>
            <p:cNvGrpSpPr/>
            <p:nvPr/>
          </p:nvGrpSpPr>
          <p:grpSpPr>
            <a:xfrm>
              <a:off x="3930910" y="1745425"/>
              <a:ext cx="652484" cy="652484"/>
              <a:chOff x="0" y="0"/>
              <a:chExt cx="652482" cy="652482"/>
            </a:xfrm>
          </p:grpSpPr>
          <p:sp>
            <p:nvSpPr>
              <p:cNvPr id="1871" name="Shape 1871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872" name="Shape 1872"/>
              <p:cNvSpPr/>
              <p:nvPr/>
            </p:nvSpPr>
            <p:spPr>
              <a:xfrm>
                <a:off x="196678" y="116862"/>
                <a:ext cx="2774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E</a:t>
                </a:r>
              </a:p>
            </p:txBody>
          </p:sp>
        </p:grpSp>
        <p:grpSp>
          <p:nvGrpSpPr>
            <p:cNvPr id="1876" name="Group 1876"/>
            <p:cNvGrpSpPr/>
            <p:nvPr/>
          </p:nvGrpSpPr>
          <p:grpSpPr>
            <a:xfrm>
              <a:off x="2111969" y="1745425"/>
              <a:ext cx="652484" cy="652484"/>
              <a:chOff x="0" y="0"/>
              <a:chExt cx="652482" cy="652482"/>
            </a:xfrm>
          </p:grpSpPr>
          <p:sp>
            <p:nvSpPr>
              <p:cNvPr id="1874" name="Shape 1874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875" name="Shape 1875"/>
              <p:cNvSpPr/>
              <p:nvPr/>
            </p:nvSpPr>
            <p:spPr>
              <a:xfrm>
                <a:off x="187477" y="116862"/>
                <a:ext cx="3080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1877" name="Shape 1877"/>
            <p:cNvSpPr/>
            <p:nvPr/>
          </p:nvSpPr>
          <p:spPr>
            <a:xfrm>
              <a:off x="-1" y="749690"/>
              <a:ext cx="1625924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Shape 18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Constructing the Product Graph (PG)</a:t>
            </a:r>
          </a:p>
        </p:txBody>
      </p:sp>
      <p:sp>
        <p:nvSpPr>
          <p:cNvPr id="1882" name="Shape 188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83" name="Shape 1883"/>
          <p:cNvSpPr/>
          <p:nvPr/>
        </p:nvSpPr>
        <p:spPr>
          <a:xfrm>
            <a:off x="10814104" y="8300656"/>
            <a:ext cx="1421077" cy="636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{1,2}</a:t>
            </a:r>
          </a:p>
        </p:txBody>
      </p:sp>
      <p:sp>
        <p:nvSpPr>
          <p:cNvPr id="1884" name="Shape 1884"/>
          <p:cNvSpPr/>
          <p:nvPr/>
        </p:nvSpPr>
        <p:spPr>
          <a:xfrm>
            <a:off x="11118392" y="3676936"/>
            <a:ext cx="874039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(D,2,1)</a:t>
            </a:r>
          </a:p>
        </p:txBody>
      </p:sp>
      <p:sp>
        <p:nvSpPr>
          <p:cNvPr id="1885" name="Shape 1885"/>
          <p:cNvSpPr/>
          <p:nvPr/>
        </p:nvSpPr>
        <p:spPr>
          <a:xfrm>
            <a:off x="11118392" y="4879988"/>
            <a:ext cx="874039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(C,3,1)</a:t>
            </a:r>
          </a:p>
        </p:txBody>
      </p:sp>
      <p:sp>
        <p:nvSpPr>
          <p:cNvPr id="1886" name="Shape 1886"/>
          <p:cNvSpPr/>
          <p:nvPr/>
        </p:nvSpPr>
        <p:spPr>
          <a:xfrm>
            <a:off x="11118392" y="6057640"/>
            <a:ext cx="874039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(A,4,1)</a:t>
            </a:r>
          </a:p>
        </p:txBody>
      </p:sp>
      <p:sp>
        <p:nvSpPr>
          <p:cNvPr id="1887" name="Shape 1887"/>
          <p:cNvSpPr/>
          <p:nvPr/>
        </p:nvSpPr>
        <p:spPr>
          <a:xfrm>
            <a:off x="10914217" y="1697739"/>
            <a:ext cx="1" cy="66584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88" name="Shape 1888"/>
          <p:cNvSpPr/>
          <p:nvPr/>
        </p:nvSpPr>
        <p:spPr>
          <a:xfrm>
            <a:off x="10955171" y="2795129"/>
            <a:ext cx="522905" cy="8795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89" name="Shape 1889"/>
          <p:cNvSpPr/>
          <p:nvPr/>
        </p:nvSpPr>
        <p:spPr>
          <a:xfrm>
            <a:off x="11555411" y="4481054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90" name="Shape 1890"/>
          <p:cNvSpPr/>
          <p:nvPr/>
        </p:nvSpPr>
        <p:spPr>
          <a:xfrm>
            <a:off x="11555411" y="5677400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91" name="Shape 1891"/>
          <p:cNvSpPr/>
          <p:nvPr/>
        </p:nvSpPr>
        <p:spPr>
          <a:xfrm>
            <a:off x="11555410" y="6847558"/>
            <a:ext cx="1" cy="4226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92" name="Shape 1892"/>
          <p:cNvSpPr/>
          <p:nvPr/>
        </p:nvSpPr>
        <p:spPr>
          <a:xfrm>
            <a:off x="8812382" y="5398137"/>
            <a:ext cx="1137768" cy="7091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93" name="Shape 1893"/>
          <p:cNvSpPr/>
          <p:nvPr/>
        </p:nvSpPr>
        <p:spPr>
          <a:xfrm>
            <a:off x="10223084" y="6847558"/>
            <a:ext cx="1" cy="4226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94" name="Shape 1894"/>
          <p:cNvSpPr/>
          <p:nvPr/>
        </p:nvSpPr>
        <p:spPr>
          <a:xfrm flipH="1">
            <a:off x="9258748" y="5330502"/>
            <a:ext cx="94024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95" name="Shape 1895"/>
          <p:cNvSpPr/>
          <p:nvPr/>
        </p:nvSpPr>
        <p:spPr>
          <a:xfrm flipH="1">
            <a:off x="9004469" y="4115302"/>
            <a:ext cx="1112337" cy="7786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96" name="Shape 1896"/>
          <p:cNvSpPr/>
          <p:nvPr/>
        </p:nvSpPr>
        <p:spPr>
          <a:xfrm flipH="1" flipV="1">
            <a:off x="10563050" y="4330690"/>
            <a:ext cx="708423" cy="64825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97" name="Shape 1897"/>
          <p:cNvSpPr/>
          <p:nvPr/>
        </p:nvSpPr>
        <p:spPr>
          <a:xfrm flipH="1">
            <a:off x="10652113" y="5301056"/>
            <a:ext cx="4585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98" name="Shape 1898"/>
          <p:cNvSpPr/>
          <p:nvPr/>
        </p:nvSpPr>
        <p:spPr>
          <a:xfrm flipH="1">
            <a:off x="10498578" y="5564888"/>
            <a:ext cx="763582" cy="5683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grpSp>
        <p:nvGrpSpPr>
          <p:cNvPr id="1901" name="Group 1901"/>
          <p:cNvGrpSpPr/>
          <p:nvPr/>
        </p:nvGrpSpPr>
        <p:grpSpPr>
          <a:xfrm>
            <a:off x="9751193" y="7320413"/>
            <a:ext cx="943783" cy="887008"/>
            <a:chOff x="0" y="0"/>
            <a:chExt cx="943782" cy="887006"/>
          </a:xfrm>
        </p:grpSpPr>
        <p:sp>
          <p:nvSpPr>
            <p:cNvPr id="1899" name="Shape 1899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1900" name="Shape 1900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BED1F2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(X, -, 1)</a:t>
              </a:r>
            </a:p>
          </p:txBody>
        </p:sp>
      </p:grpSp>
      <p:grpSp>
        <p:nvGrpSpPr>
          <p:cNvPr id="1904" name="Group 1904"/>
          <p:cNvGrpSpPr/>
          <p:nvPr/>
        </p:nvGrpSpPr>
        <p:grpSpPr>
          <a:xfrm>
            <a:off x="11083520" y="7320413"/>
            <a:ext cx="943783" cy="887008"/>
            <a:chOff x="0" y="0"/>
            <a:chExt cx="943782" cy="887006"/>
          </a:xfrm>
        </p:grpSpPr>
        <p:sp>
          <p:nvSpPr>
            <p:cNvPr id="1902" name="Shape 1902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1903" name="Shape 1903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BED1F2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(X,5,1)</a:t>
              </a:r>
            </a:p>
          </p:txBody>
        </p:sp>
      </p:grpSp>
      <p:sp>
        <p:nvSpPr>
          <p:cNvPr id="1905" name="Shape 1905"/>
          <p:cNvSpPr/>
          <p:nvPr/>
        </p:nvSpPr>
        <p:spPr>
          <a:xfrm flipH="1">
            <a:off x="10327810" y="2834463"/>
            <a:ext cx="615233" cy="85579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06" name="Shape 1906"/>
          <p:cNvSpPr/>
          <p:nvPr/>
        </p:nvSpPr>
        <p:spPr>
          <a:xfrm>
            <a:off x="10477198" y="2394361"/>
            <a:ext cx="874038" cy="792948"/>
          </a:xfrm>
          <a:prstGeom prst="ellipse">
            <a:avLst/>
          </a:prstGeom>
          <a:solidFill>
            <a:srgbClr val="BED1F2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(Y,1,1)</a:t>
            </a:r>
          </a:p>
        </p:txBody>
      </p:sp>
      <p:sp>
        <p:nvSpPr>
          <p:cNvPr id="1907" name="Shape 1907"/>
          <p:cNvSpPr/>
          <p:nvPr/>
        </p:nvSpPr>
        <p:spPr>
          <a:xfrm>
            <a:off x="10477198" y="1180623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(-,0,0)</a:t>
            </a:r>
          </a:p>
        </p:txBody>
      </p:sp>
      <p:sp>
        <p:nvSpPr>
          <p:cNvPr id="1908" name="Shape 1908"/>
          <p:cNvSpPr/>
          <p:nvPr/>
        </p:nvSpPr>
        <p:spPr>
          <a:xfrm>
            <a:off x="9786065" y="4879988"/>
            <a:ext cx="874038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(D, -,1)</a:t>
            </a:r>
          </a:p>
        </p:txBody>
      </p:sp>
      <p:sp>
        <p:nvSpPr>
          <p:cNvPr id="1909" name="Shape 1909"/>
          <p:cNvSpPr/>
          <p:nvPr/>
        </p:nvSpPr>
        <p:spPr>
          <a:xfrm>
            <a:off x="9786065" y="3689517"/>
            <a:ext cx="874038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(E, -,1)</a:t>
            </a:r>
          </a:p>
        </p:txBody>
      </p:sp>
      <p:sp>
        <p:nvSpPr>
          <p:cNvPr id="1910" name="Shape 1910"/>
          <p:cNvSpPr/>
          <p:nvPr/>
        </p:nvSpPr>
        <p:spPr>
          <a:xfrm>
            <a:off x="9789791" y="6057640"/>
            <a:ext cx="874038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(B, -,1)</a:t>
            </a:r>
          </a:p>
        </p:txBody>
      </p:sp>
      <p:sp>
        <p:nvSpPr>
          <p:cNvPr id="1911" name="Shape 1911"/>
          <p:cNvSpPr/>
          <p:nvPr/>
        </p:nvSpPr>
        <p:spPr>
          <a:xfrm>
            <a:off x="9653323" y="8300656"/>
            <a:ext cx="1107002" cy="636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1912" name="Shape 1912"/>
          <p:cNvSpPr/>
          <p:nvPr/>
        </p:nvSpPr>
        <p:spPr>
          <a:xfrm>
            <a:off x="9003581" y="6546859"/>
            <a:ext cx="845401" cy="7966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13" name="Shape 1913"/>
          <p:cNvSpPr/>
          <p:nvPr/>
        </p:nvSpPr>
        <p:spPr>
          <a:xfrm>
            <a:off x="8828298" y="5621926"/>
            <a:ext cx="1" cy="4226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14" name="Shape 1914"/>
          <p:cNvSpPr/>
          <p:nvPr/>
        </p:nvSpPr>
        <p:spPr>
          <a:xfrm>
            <a:off x="8386344" y="4879988"/>
            <a:ext cx="874039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(C, -,1)</a:t>
            </a:r>
          </a:p>
        </p:txBody>
      </p:sp>
      <p:sp>
        <p:nvSpPr>
          <p:cNvPr id="1915" name="Shape 1915"/>
          <p:cNvSpPr/>
          <p:nvPr/>
        </p:nvSpPr>
        <p:spPr>
          <a:xfrm>
            <a:off x="8424568" y="6057640"/>
            <a:ext cx="874039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(A, -,1)</a:t>
            </a:r>
          </a:p>
        </p:txBody>
      </p:sp>
      <p:sp>
        <p:nvSpPr>
          <p:cNvPr id="1916" name="Shape 1916"/>
          <p:cNvSpPr/>
          <p:nvPr/>
        </p:nvSpPr>
        <p:spPr>
          <a:xfrm>
            <a:off x="716715" y="6991558"/>
            <a:ext cx="8404044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3800">
                <a:solidFill>
                  <a:srgbClr val="53585F"/>
                </a:solidFill>
              </a:defRPr>
            </a:lvl1pPr>
          </a:lstStyle>
          <a:p>
            <a:pPr/>
            <a:r>
              <a:t>Graph capturing all possible policy-compliant paths through the topology</a:t>
            </a:r>
          </a:p>
        </p:txBody>
      </p:sp>
      <p:grpSp>
        <p:nvGrpSpPr>
          <p:cNvPr id="1943" name="Group 1943"/>
          <p:cNvGrpSpPr/>
          <p:nvPr/>
        </p:nvGrpSpPr>
        <p:grpSpPr>
          <a:xfrm>
            <a:off x="235913" y="2309064"/>
            <a:ext cx="6695364" cy="2976831"/>
            <a:chOff x="0" y="0"/>
            <a:chExt cx="6695363" cy="2976829"/>
          </a:xfrm>
        </p:grpSpPr>
        <p:sp>
          <p:nvSpPr>
            <p:cNvPr id="1917" name="Shape 1917"/>
            <p:cNvSpPr/>
            <p:nvPr/>
          </p:nvSpPr>
          <p:spPr>
            <a:xfrm>
              <a:off x="1778017" y="0"/>
              <a:ext cx="3139329" cy="2976830"/>
            </a:xfrm>
            <a:prstGeom prst="ellipse">
              <a:avLst/>
            </a:prstGeom>
            <a:solidFill>
              <a:srgbClr val="FEFCE4"/>
            </a:solidFill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918" name="Shape 1918"/>
            <p:cNvSpPr/>
            <p:nvPr/>
          </p:nvSpPr>
          <p:spPr>
            <a:xfrm>
              <a:off x="3346479" y="1504693"/>
              <a:ext cx="909019" cy="59492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19" name="Shape 1919"/>
            <p:cNvSpPr/>
            <p:nvPr/>
          </p:nvSpPr>
          <p:spPr>
            <a:xfrm flipV="1">
              <a:off x="3358461" y="856511"/>
              <a:ext cx="905649" cy="6595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20" name="Shape 1920"/>
            <p:cNvSpPr/>
            <p:nvPr/>
          </p:nvSpPr>
          <p:spPr>
            <a:xfrm flipV="1">
              <a:off x="2414040" y="1519071"/>
              <a:ext cx="965838" cy="5630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21" name="Shape 1921"/>
            <p:cNvSpPr/>
            <p:nvPr/>
          </p:nvSpPr>
          <p:spPr>
            <a:xfrm>
              <a:off x="2407314" y="871005"/>
              <a:ext cx="965838" cy="6115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22" name="Shape 1922"/>
            <p:cNvSpPr/>
            <p:nvPr/>
          </p:nvSpPr>
          <p:spPr>
            <a:xfrm flipV="1">
              <a:off x="1263559" y="849174"/>
              <a:ext cx="1146522" cy="697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23" name="Shape 1923"/>
            <p:cNvSpPr/>
            <p:nvPr/>
          </p:nvSpPr>
          <p:spPr>
            <a:xfrm>
              <a:off x="1139709" y="1916732"/>
              <a:ext cx="1282993" cy="1473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24" name="Shape 1924"/>
            <p:cNvSpPr/>
            <p:nvPr/>
          </p:nvSpPr>
          <p:spPr>
            <a:xfrm>
              <a:off x="4295458" y="857437"/>
              <a:ext cx="126756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25" name="Shape 1925"/>
            <p:cNvSpPr/>
            <p:nvPr/>
          </p:nvSpPr>
          <p:spPr>
            <a:xfrm flipV="1">
              <a:off x="4348224" y="1931271"/>
              <a:ext cx="1162034" cy="1539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26" name="Shape 1926"/>
            <p:cNvSpPr/>
            <p:nvPr/>
          </p:nvSpPr>
          <p:spPr>
            <a:xfrm>
              <a:off x="5069441" y="620544"/>
              <a:ext cx="1625923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grpSp>
          <p:nvGrpSpPr>
            <p:cNvPr id="1929" name="Group 1929"/>
            <p:cNvGrpSpPr/>
            <p:nvPr/>
          </p:nvGrpSpPr>
          <p:grpSpPr>
            <a:xfrm>
              <a:off x="2111969" y="530782"/>
              <a:ext cx="652484" cy="652483"/>
              <a:chOff x="0" y="0"/>
              <a:chExt cx="652482" cy="652482"/>
            </a:xfrm>
          </p:grpSpPr>
          <p:sp>
            <p:nvSpPr>
              <p:cNvPr id="1927" name="Shape 1927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928" name="Shape 1928"/>
              <p:cNvSpPr/>
              <p:nvPr/>
            </p:nvSpPr>
            <p:spPr>
              <a:xfrm>
                <a:off x="172284" y="116862"/>
                <a:ext cx="31916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1932" name="Group 1932"/>
            <p:cNvGrpSpPr/>
            <p:nvPr/>
          </p:nvGrpSpPr>
          <p:grpSpPr>
            <a:xfrm>
              <a:off x="3021440" y="1162173"/>
              <a:ext cx="652484" cy="652484"/>
              <a:chOff x="0" y="0"/>
              <a:chExt cx="652482" cy="652482"/>
            </a:xfrm>
          </p:grpSpPr>
          <p:sp>
            <p:nvSpPr>
              <p:cNvPr id="1930" name="Shape 1930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931" name="Shape 1931"/>
              <p:cNvSpPr/>
              <p:nvPr/>
            </p:nvSpPr>
            <p:spPr>
              <a:xfrm>
                <a:off x="166293" y="116862"/>
                <a:ext cx="294497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1935" name="Group 1935"/>
            <p:cNvGrpSpPr/>
            <p:nvPr/>
          </p:nvGrpSpPr>
          <p:grpSpPr>
            <a:xfrm>
              <a:off x="3930910" y="530782"/>
              <a:ext cx="652484" cy="652483"/>
              <a:chOff x="0" y="0"/>
              <a:chExt cx="652482" cy="652482"/>
            </a:xfrm>
          </p:grpSpPr>
          <p:sp>
            <p:nvSpPr>
              <p:cNvPr id="1933" name="Shape 1933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934" name="Shape 1934"/>
              <p:cNvSpPr/>
              <p:nvPr/>
            </p:nvSpPr>
            <p:spPr>
              <a:xfrm>
                <a:off x="166293" y="116862"/>
                <a:ext cx="34067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1938" name="Group 1938"/>
            <p:cNvGrpSpPr/>
            <p:nvPr/>
          </p:nvGrpSpPr>
          <p:grpSpPr>
            <a:xfrm>
              <a:off x="3930910" y="1745425"/>
              <a:ext cx="652484" cy="652484"/>
              <a:chOff x="0" y="0"/>
              <a:chExt cx="652482" cy="652482"/>
            </a:xfrm>
          </p:grpSpPr>
          <p:sp>
            <p:nvSpPr>
              <p:cNvPr id="1936" name="Shape 1936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937" name="Shape 1937"/>
              <p:cNvSpPr/>
              <p:nvPr/>
            </p:nvSpPr>
            <p:spPr>
              <a:xfrm>
                <a:off x="196678" y="116862"/>
                <a:ext cx="2774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E</a:t>
                </a:r>
              </a:p>
            </p:txBody>
          </p:sp>
        </p:grpSp>
        <p:grpSp>
          <p:nvGrpSpPr>
            <p:cNvPr id="1941" name="Group 1941"/>
            <p:cNvGrpSpPr/>
            <p:nvPr/>
          </p:nvGrpSpPr>
          <p:grpSpPr>
            <a:xfrm>
              <a:off x="2111969" y="1745425"/>
              <a:ext cx="652484" cy="652484"/>
              <a:chOff x="0" y="0"/>
              <a:chExt cx="652482" cy="652482"/>
            </a:xfrm>
          </p:grpSpPr>
          <p:sp>
            <p:nvSpPr>
              <p:cNvPr id="1939" name="Shape 1939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940" name="Shape 1940"/>
              <p:cNvSpPr/>
              <p:nvPr/>
            </p:nvSpPr>
            <p:spPr>
              <a:xfrm>
                <a:off x="187477" y="116862"/>
                <a:ext cx="3080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1942" name="Shape 1942"/>
            <p:cNvSpPr/>
            <p:nvPr/>
          </p:nvSpPr>
          <p:spPr>
            <a:xfrm>
              <a:off x="-1" y="749690"/>
              <a:ext cx="1625924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Shape 19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Constructing the Product Graph (PG)</a:t>
            </a:r>
          </a:p>
        </p:txBody>
      </p:sp>
      <p:sp>
        <p:nvSpPr>
          <p:cNvPr id="1946" name="Shape 194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965" name="Group 1965"/>
          <p:cNvGrpSpPr/>
          <p:nvPr/>
        </p:nvGrpSpPr>
        <p:grpSpPr>
          <a:xfrm>
            <a:off x="227866" y="6794607"/>
            <a:ext cx="7816643" cy="1111502"/>
            <a:chOff x="0" y="0"/>
            <a:chExt cx="7816641" cy="1111500"/>
          </a:xfrm>
        </p:grpSpPr>
        <p:sp>
          <p:nvSpPr>
            <p:cNvPr id="1947" name="Shape 1947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948" name="Shape 1948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949" name="Shape 1949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950" name="Shape 1950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951" name="Shape 1951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4</a:t>
              </a:r>
            </a:p>
          </p:txBody>
        </p:sp>
        <p:grpSp>
          <p:nvGrpSpPr>
            <p:cNvPr id="1954" name="Group 1954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1952" name="Shape 1952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1953" name="Shape 1953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1955" name="Shape 1955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56" name="Shape 1956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57" name="Shape 1957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58" name="Shape 1958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59" name="Shape 1959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60" name="Shape 1960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Y</a:t>
              </a:r>
            </a:p>
          </p:txBody>
        </p:sp>
        <p:sp>
          <p:nvSpPr>
            <p:cNvPr id="1961" name="Shape 1961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1962" name="Shape 1962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1963" name="Shape 1963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1964" name="Shape 1964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</a:p>
          </p:txBody>
        </p:sp>
      </p:grpSp>
      <p:grpSp>
        <p:nvGrpSpPr>
          <p:cNvPr id="1974" name="Group 1974"/>
          <p:cNvGrpSpPr/>
          <p:nvPr/>
        </p:nvGrpSpPr>
        <p:grpSpPr>
          <a:xfrm>
            <a:off x="227866" y="8023730"/>
            <a:ext cx="2359817" cy="1453238"/>
            <a:chOff x="0" y="0"/>
            <a:chExt cx="2359815" cy="1453236"/>
          </a:xfrm>
        </p:grpSpPr>
        <p:sp>
          <p:nvSpPr>
            <p:cNvPr id="1966" name="Shape 1966"/>
            <p:cNvSpPr/>
            <p:nvPr/>
          </p:nvSpPr>
          <p:spPr>
            <a:xfrm>
              <a:off x="0" y="61325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876126" y="1009733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360931" y="341735"/>
              <a:ext cx="1215647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Y</a:t>
              </a:r>
            </a:p>
          </p:txBody>
        </p:sp>
        <p:sp>
          <p:nvSpPr>
            <p:cNvPr id="2037" name="Shape 2037"/>
            <p:cNvSpPr/>
            <p:nvPr/>
          </p:nvSpPr>
          <p:spPr>
            <a:xfrm>
              <a:off x="1671085" y="273896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70" name="Shape 1970"/>
            <p:cNvSpPr/>
            <p:nvPr/>
          </p:nvSpPr>
          <p:spPr>
            <a:xfrm>
              <a:off x="1765414" y="0"/>
              <a:ext cx="594402" cy="571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lvl="1">
                <a:defRPr sz="33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Σ</a:t>
              </a:r>
            </a:p>
          </p:txBody>
        </p:sp>
        <p:grpSp>
          <p:nvGrpSpPr>
            <p:cNvPr id="1973" name="Group 1973"/>
            <p:cNvGrpSpPr/>
            <p:nvPr/>
          </p:nvGrpSpPr>
          <p:grpSpPr>
            <a:xfrm>
              <a:off x="1392404" y="566229"/>
              <a:ext cx="943783" cy="887008"/>
              <a:chOff x="0" y="0"/>
              <a:chExt cx="943782" cy="887006"/>
            </a:xfrm>
          </p:grpSpPr>
          <p:sp>
            <p:nvSpPr>
              <p:cNvPr id="1971" name="Shape 1971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1972" name="Shape 1972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1</a:t>
                </a:r>
              </a:p>
            </p:txBody>
          </p:sp>
        </p:grpSp>
      </p:grpSp>
      <p:sp>
        <p:nvSpPr>
          <p:cNvPr id="1975" name="Shape 1975"/>
          <p:cNvSpPr/>
          <p:nvPr/>
        </p:nvSpPr>
        <p:spPr>
          <a:xfrm>
            <a:off x="10814104" y="8300656"/>
            <a:ext cx="1421077" cy="636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{1,2}</a:t>
            </a:r>
          </a:p>
        </p:txBody>
      </p:sp>
      <p:sp>
        <p:nvSpPr>
          <p:cNvPr id="1976" name="Shape 1976"/>
          <p:cNvSpPr/>
          <p:nvPr/>
        </p:nvSpPr>
        <p:spPr>
          <a:xfrm>
            <a:off x="11540410" y="1597902"/>
            <a:ext cx="838332" cy="5926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387" h="21600" fill="norm" stroke="1" extrusionOk="0">
                <a:moveTo>
                  <a:pt x="17072" y="21600"/>
                </a:moveTo>
                <a:cubicBezTo>
                  <a:pt x="16524" y="19439"/>
                  <a:pt x="16858" y="17298"/>
                  <a:pt x="18019" y="15183"/>
                </a:cubicBezTo>
                <a:cubicBezTo>
                  <a:pt x="19286" y="12877"/>
                  <a:pt x="21532" y="10434"/>
                  <a:pt x="14463" y="8317"/>
                </a:cubicBezTo>
                <a:cubicBezTo>
                  <a:pt x="11426" y="7408"/>
                  <a:pt x="6778" y="6652"/>
                  <a:pt x="4010" y="5721"/>
                </a:cubicBezTo>
                <a:cubicBezTo>
                  <a:pt x="1188" y="4772"/>
                  <a:pt x="495" y="3715"/>
                  <a:pt x="191" y="2669"/>
                </a:cubicBezTo>
                <a:cubicBezTo>
                  <a:pt x="-68" y="1780"/>
                  <a:pt x="-64" y="889"/>
                  <a:pt x="203" y="0"/>
                </a:cubicBezTo>
              </a:path>
            </a:pathLst>
          </a:custGeom>
          <a:ln w="101600">
            <a:solidFill>
              <a:srgbClr val="53585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77" name="Shape 1977"/>
          <p:cNvSpPr/>
          <p:nvPr/>
        </p:nvSpPr>
        <p:spPr>
          <a:xfrm>
            <a:off x="11118392" y="3676936"/>
            <a:ext cx="874039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(D,2,1)</a:t>
            </a:r>
          </a:p>
        </p:txBody>
      </p:sp>
      <p:sp>
        <p:nvSpPr>
          <p:cNvPr id="1978" name="Shape 1978"/>
          <p:cNvSpPr/>
          <p:nvPr/>
        </p:nvSpPr>
        <p:spPr>
          <a:xfrm>
            <a:off x="11118392" y="4879988"/>
            <a:ext cx="874039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(C,3,1)</a:t>
            </a:r>
          </a:p>
        </p:txBody>
      </p:sp>
      <p:sp>
        <p:nvSpPr>
          <p:cNvPr id="1979" name="Shape 1979"/>
          <p:cNvSpPr/>
          <p:nvPr/>
        </p:nvSpPr>
        <p:spPr>
          <a:xfrm>
            <a:off x="11118392" y="6057640"/>
            <a:ext cx="874039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(A,4,1)</a:t>
            </a:r>
          </a:p>
        </p:txBody>
      </p:sp>
      <p:sp>
        <p:nvSpPr>
          <p:cNvPr id="1980" name="Shape 1980"/>
          <p:cNvSpPr/>
          <p:nvPr/>
        </p:nvSpPr>
        <p:spPr>
          <a:xfrm>
            <a:off x="10914217" y="1697739"/>
            <a:ext cx="1" cy="66584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81" name="Shape 1981"/>
          <p:cNvSpPr/>
          <p:nvPr/>
        </p:nvSpPr>
        <p:spPr>
          <a:xfrm>
            <a:off x="10955171" y="2795129"/>
            <a:ext cx="522905" cy="8795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82" name="Shape 1982"/>
          <p:cNvSpPr/>
          <p:nvPr/>
        </p:nvSpPr>
        <p:spPr>
          <a:xfrm>
            <a:off x="11555411" y="4481054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83" name="Shape 1983"/>
          <p:cNvSpPr/>
          <p:nvPr/>
        </p:nvSpPr>
        <p:spPr>
          <a:xfrm>
            <a:off x="11555411" y="5677400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84" name="Shape 1984"/>
          <p:cNvSpPr/>
          <p:nvPr/>
        </p:nvSpPr>
        <p:spPr>
          <a:xfrm>
            <a:off x="11555410" y="6847558"/>
            <a:ext cx="1" cy="4226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85" name="Shape 1985"/>
          <p:cNvSpPr/>
          <p:nvPr/>
        </p:nvSpPr>
        <p:spPr>
          <a:xfrm>
            <a:off x="8812382" y="5398137"/>
            <a:ext cx="1137768" cy="7091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86" name="Shape 1986"/>
          <p:cNvSpPr/>
          <p:nvPr/>
        </p:nvSpPr>
        <p:spPr>
          <a:xfrm>
            <a:off x="10223084" y="6847558"/>
            <a:ext cx="1" cy="4226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87" name="Shape 1987"/>
          <p:cNvSpPr/>
          <p:nvPr/>
        </p:nvSpPr>
        <p:spPr>
          <a:xfrm flipH="1">
            <a:off x="9258748" y="5330502"/>
            <a:ext cx="94024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88" name="Shape 1988"/>
          <p:cNvSpPr/>
          <p:nvPr/>
        </p:nvSpPr>
        <p:spPr>
          <a:xfrm flipH="1">
            <a:off x="9004469" y="4115302"/>
            <a:ext cx="1112337" cy="7786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89" name="Shape 1989"/>
          <p:cNvSpPr/>
          <p:nvPr/>
        </p:nvSpPr>
        <p:spPr>
          <a:xfrm flipH="1" flipV="1">
            <a:off x="10563050" y="4330690"/>
            <a:ext cx="708423" cy="64825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90" name="Shape 1990"/>
          <p:cNvSpPr/>
          <p:nvPr/>
        </p:nvSpPr>
        <p:spPr>
          <a:xfrm flipH="1">
            <a:off x="10652113" y="5301056"/>
            <a:ext cx="4585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91" name="Shape 1991"/>
          <p:cNvSpPr/>
          <p:nvPr/>
        </p:nvSpPr>
        <p:spPr>
          <a:xfrm flipH="1">
            <a:off x="10498578" y="5564888"/>
            <a:ext cx="763582" cy="5683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grpSp>
        <p:nvGrpSpPr>
          <p:cNvPr id="1994" name="Group 1994"/>
          <p:cNvGrpSpPr/>
          <p:nvPr/>
        </p:nvGrpSpPr>
        <p:grpSpPr>
          <a:xfrm>
            <a:off x="9751193" y="7320413"/>
            <a:ext cx="943783" cy="887008"/>
            <a:chOff x="0" y="0"/>
            <a:chExt cx="943782" cy="887006"/>
          </a:xfrm>
        </p:grpSpPr>
        <p:sp>
          <p:nvSpPr>
            <p:cNvPr id="1992" name="Shape 1992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1993" name="Shape 1993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BED1F2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(X, -, 1)</a:t>
              </a:r>
            </a:p>
          </p:txBody>
        </p:sp>
      </p:grpSp>
      <p:grpSp>
        <p:nvGrpSpPr>
          <p:cNvPr id="1997" name="Group 1997"/>
          <p:cNvGrpSpPr/>
          <p:nvPr/>
        </p:nvGrpSpPr>
        <p:grpSpPr>
          <a:xfrm>
            <a:off x="11083520" y="7320413"/>
            <a:ext cx="943783" cy="887008"/>
            <a:chOff x="0" y="0"/>
            <a:chExt cx="943782" cy="887006"/>
          </a:xfrm>
        </p:grpSpPr>
        <p:sp>
          <p:nvSpPr>
            <p:cNvPr id="1995" name="Shape 1995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1996" name="Shape 1996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BED1F2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(X,5,1)</a:t>
              </a:r>
            </a:p>
          </p:txBody>
        </p:sp>
      </p:grpSp>
      <p:sp>
        <p:nvSpPr>
          <p:cNvPr id="1998" name="Shape 1998"/>
          <p:cNvSpPr/>
          <p:nvPr/>
        </p:nvSpPr>
        <p:spPr>
          <a:xfrm flipH="1">
            <a:off x="10327810" y="2834463"/>
            <a:ext cx="615233" cy="85579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99" name="Shape 1999"/>
          <p:cNvSpPr/>
          <p:nvPr/>
        </p:nvSpPr>
        <p:spPr>
          <a:xfrm>
            <a:off x="10477198" y="2394361"/>
            <a:ext cx="874038" cy="792948"/>
          </a:xfrm>
          <a:prstGeom prst="ellipse">
            <a:avLst/>
          </a:prstGeom>
          <a:solidFill>
            <a:srgbClr val="BED1F2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(Y,1,1)</a:t>
            </a:r>
          </a:p>
        </p:txBody>
      </p:sp>
      <p:sp>
        <p:nvSpPr>
          <p:cNvPr id="2000" name="Shape 2000"/>
          <p:cNvSpPr/>
          <p:nvPr/>
        </p:nvSpPr>
        <p:spPr>
          <a:xfrm>
            <a:off x="10477198" y="1180623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(-,0,0)</a:t>
            </a:r>
          </a:p>
        </p:txBody>
      </p:sp>
      <p:sp>
        <p:nvSpPr>
          <p:cNvPr id="2001" name="Shape 2001"/>
          <p:cNvSpPr/>
          <p:nvPr/>
        </p:nvSpPr>
        <p:spPr>
          <a:xfrm>
            <a:off x="9786065" y="4879988"/>
            <a:ext cx="874038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(D, -,1)</a:t>
            </a:r>
          </a:p>
        </p:txBody>
      </p:sp>
      <p:sp>
        <p:nvSpPr>
          <p:cNvPr id="2002" name="Shape 2002"/>
          <p:cNvSpPr/>
          <p:nvPr/>
        </p:nvSpPr>
        <p:spPr>
          <a:xfrm>
            <a:off x="9786065" y="3689517"/>
            <a:ext cx="874038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(E, -,1)</a:t>
            </a:r>
          </a:p>
        </p:txBody>
      </p:sp>
      <p:sp>
        <p:nvSpPr>
          <p:cNvPr id="2003" name="Shape 2003"/>
          <p:cNvSpPr/>
          <p:nvPr/>
        </p:nvSpPr>
        <p:spPr>
          <a:xfrm>
            <a:off x="9789791" y="6057640"/>
            <a:ext cx="874038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(B, -,1)</a:t>
            </a:r>
          </a:p>
        </p:txBody>
      </p:sp>
      <p:sp>
        <p:nvSpPr>
          <p:cNvPr id="2004" name="Shape 2004"/>
          <p:cNvSpPr/>
          <p:nvPr/>
        </p:nvSpPr>
        <p:spPr>
          <a:xfrm>
            <a:off x="9653323" y="8300656"/>
            <a:ext cx="1107002" cy="636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2005" name="Shape 2005"/>
          <p:cNvSpPr/>
          <p:nvPr/>
        </p:nvSpPr>
        <p:spPr>
          <a:xfrm>
            <a:off x="9003581" y="6546859"/>
            <a:ext cx="845401" cy="7966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06" name="Shape 2006"/>
          <p:cNvSpPr/>
          <p:nvPr/>
        </p:nvSpPr>
        <p:spPr>
          <a:xfrm>
            <a:off x="8828298" y="5621926"/>
            <a:ext cx="1" cy="4226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07" name="Shape 2007"/>
          <p:cNvSpPr/>
          <p:nvPr/>
        </p:nvSpPr>
        <p:spPr>
          <a:xfrm>
            <a:off x="8386344" y="4879988"/>
            <a:ext cx="874039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(C, -,1)</a:t>
            </a:r>
          </a:p>
        </p:txBody>
      </p:sp>
      <p:sp>
        <p:nvSpPr>
          <p:cNvPr id="2008" name="Shape 2008"/>
          <p:cNvSpPr/>
          <p:nvPr/>
        </p:nvSpPr>
        <p:spPr>
          <a:xfrm>
            <a:off x="8424568" y="6057640"/>
            <a:ext cx="874039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(A, -,1)</a:t>
            </a:r>
          </a:p>
        </p:txBody>
      </p:sp>
      <p:sp>
        <p:nvSpPr>
          <p:cNvPr id="2009" name="Shape 2009"/>
          <p:cNvSpPr/>
          <p:nvPr/>
        </p:nvSpPr>
        <p:spPr>
          <a:xfrm>
            <a:off x="9900849" y="8901755"/>
            <a:ext cx="222155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500"/>
            </a:lvl1pPr>
          </a:lstStyle>
          <a:p>
            <a:pPr/>
            <a:r>
              <a:t>Preferences</a:t>
            </a:r>
          </a:p>
        </p:txBody>
      </p:sp>
      <p:grpSp>
        <p:nvGrpSpPr>
          <p:cNvPr id="2036" name="Group 2036"/>
          <p:cNvGrpSpPr/>
          <p:nvPr/>
        </p:nvGrpSpPr>
        <p:grpSpPr>
          <a:xfrm>
            <a:off x="235913" y="2309064"/>
            <a:ext cx="6695364" cy="2976831"/>
            <a:chOff x="0" y="0"/>
            <a:chExt cx="6695363" cy="2976829"/>
          </a:xfrm>
        </p:grpSpPr>
        <p:sp>
          <p:nvSpPr>
            <p:cNvPr id="2010" name="Shape 2010"/>
            <p:cNvSpPr/>
            <p:nvPr/>
          </p:nvSpPr>
          <p:spPr>
            <a:xfrm>
              <a:off x="1778017" y="0"/>
              <a:ext cx="3139329" cy="2976830"/>
            </a:xfrm>
            <a:prstGeom prst="ellipse">
              <a:avLst/>
            </a:prstGeom>
            <a:solidFill>
              <a:srgbClr val="FEFCE4"/>
            </a:solidFill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011" name="Shape 2011"/>
            <p:cNvSpPr/>
            <p:nvPr/>
          </p:nvSpPr>
          <p:spPr>
            <a:xfrm>
              <a:off x="3346479" y="1504693"/>
              <a:ext cx="909019" cy="59492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12" name="Shape 2012"/>
            <p:cNvSpPr/>
            <p:nvPr/>
          </p:nvSpPr>
          <p:spPr>
            <a:xfrm flipV="1">
              <a:off x="3358461" y="856511"/>
              <a:ext cx="905649" cy="6595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13" name="Shape 2013"/>
            <p:cNvSpPr/>
            <p:nvPr/>
          </p:nvSpPr>
          <p:spPr>
            <a:xfrm flipV="1">
              <a:off x="2414040" y="1519071"/>
              <a:ext cx="965838" cy="5630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14" name="Shape 2014"/>
            <p:cNvSpPr/>
            <p:nvPr/>
          </p:nvSpPr>
          <p:spPr>
            <a:xfrm>
              <a:off x="2407314" y="871005"/>
              <a:ext cx="965838" cy="6115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15" name="Shape 2015"/>
            <p:cNvSpPr/>
            <p:nvPr/>
          </p:nvSpPr>
          <p:spPr>
            <a:xfrm flipV="1">
              <a:off x="1263559" y="849174"/>
              <a:ext cx="1146522" cy="697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16" name="Shape 2016"/>
            <p:cNvSpPr/>
            <p:nvPr/>
          </p:nvSpPr>
          <p:spPr>
            <a:xfrm>
              <a:off x="1139709" y="1916732"/>
              <a:ext cx="1282993" cy="1473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17" name="Shape 2017"/>
            <p:cNvSpPr/>
            <p:nvPr/>
          </p:nvSpPr>
          <p:spPr>
            <a:xfrm>
              <a:off x="4295458" y="857437"/>
              <a:ext cx="126756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18" name="Shape 2018"/>
            <p:cNvSpPr/>
            <p:nvPr/>
          </p:nvSpPr>
          <p:spPr>
            <a:xfrm flipV="1">
              <a:off x="4348224" y="1931271"/>
              <a:ext cx="1162034" cy="1539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19" name="Shape 2019"/>
            <p:cNvSpPr/>
            <p:nvPr/>
          </p:nvSpPr>
          <p:spPr>
            <a:xfrm>
              <a:off x="5069441" y="620544"/>
              <a:ext cx="1625923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grpSp>
          <p:nvGrpSpPr>
            <p:cNvPr id="2022" name="Group 2022"/>
            <p:cNvGrpSpPr/>
            <p:nvPr/>
          </p:nvGrpSpPr>
          <p:grpSpPr>
            <a:xfrm>
              <a:off x="2111969" y="530782"/>
              <a:ext cx="652484" cy="652483"/>
              <a:chOff x="0" y="0"/>
              <a:chExt cx="652482" cy="652482"/>
            </a:xfrm>
          </p:grpSpPr>
          <p:sp>
            <p:nvSpPr>
              <p:cNvPr id="2020" name="Shape 2020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021" name="Shape 2021"/>
              <p:cNvSpPr/>
              <p:nvPr/>
            </p:nvSpPr>
            <p:spPr>
              <a:xfrm>
                <a:off x="172284" y="116862"/>
                <a:ext cx="31916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2025" name="Group 2025"/>
            <p:cNvGrpSpPr/>
            <p:nvPr/>
          </p:nvGrpSpPr>
          <p:grpSpPr>
            <a:xfrm>
              <a:off x="3021440" y="1162173"/>
              <a:ext cx="652484" cy="652484"/>
              <a:chOff x="0" y="0"/>
              <a:chExt cx="652482" cy="652482"/>
            </a:xfrm>
          </p:grpSpPr>
          <p:sp>
            <p:nvSpPr>
              <p:cNvPr id="2023" name="Shape 2023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024" name="Shape 2024"/>
              <p:cNvSpPr/>
              <p:nvPr/>
            </p:nvSpPr>
            <p:spPr>
              <a:xfrm>
                <a:off x="166293" y="116862"/>
                <a:ext cx="294497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2028" name="Group 2028"/>
            <p:cNvGrpSpPr/>
            <p:nvPr/>
          </p:nvGrpSpPr>
          <p:grpSpPr>
            <a:xfrm>
              <a:off x="3930910" y="530782"/>
              <a:ext cx="652484" cy="652483"/>
              <a:chOff x="0" y="0"/>
              <a:chExt cx="652482" cy="652482"/>
            </a:xfrm>
          </p:grpSpPr>
          <p:sp>
            <p:nvSpPr>
              <p:cNvPr id="2026" name="Shape 2026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027" name="Shape 2027"/>
              <p:cNvSpPr/>
              <p:nvPr/>
            </p:nvSpPr>
            <p:spPr>
              <a:xfrm>
                <a:off x="166293" y="116862"/>
                <a:ext cx="34067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2031" name="Group 2031"/>
            <p:cNvGrpSpPr/>
            <p:nvPr/>
          </p:nvGrpSpPr>
          <p:grpSpPr>
            <a:xfrm>
              <a:off x="3930910" y="1745425"/>
              <a:ext cx="652484" cy="652484"/>
              <a:chOff x="0" y="0"/>
              <a:chExt cx="652482" cy="652482"/>
            </a:xfrm>
          </p:grpSpPr>
          <p:sp>
            <p:nvSpPr>
              <p:cNvPr id="2029" name="Shape 2029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030" name="Shape 2030"/>
              <p:cNvSpPr/>
              <p:nvPr/>
            </p:nvSpPr>
            <p:spPr>
              <a:xfrm>
                <a:off x="196678" y="116862"/>
                <a:ext cx="2774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E</a:t>
                </a:r>
              </a:p>
            </p:txBody>
          </p:sp>
        </p:grpSp>
        <p:grpSp>
          <p:nvGrpSpPr>
            <p:cNvPr id="2034" name="Group 2034"/>
            <p:cNvGrpSpPr/>
            <p:nvPr/>
          </p:nvGrpSpPr>
          <p:grpSpPr>
            <a:xfrm>
              <a:off x="2111969" y="1745425"/>
              <a:ext cx="652484" cy="652484"/>
              <a:chOff x="0" y="0"/>
              <a:chExt cx="652482" cy="652482"/>
            </a:xfrm>
          </p:grpSpPr>
          <p:sp>
            <p:nvSpPr>
              <p:cNvPr id="2032" name="Shape 2032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033" name="Shape 2033"/>
              <p:cNvSpPr/>
              <p:nvPr/>
            </p:nvSpPr>
            <p:spPr>
              <a:xfrm>
                <a:off x="187477" y="116862"/>
                <a:ext cx="3080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2035" name="Shape 2035"/>
            <p:cNvSpPr/>
            <p:nvPr/>
          </p:nvSpPr>
          <p:spPr>
            <a:xfrm>
              <a:off x="-1" y="749690"/>
              <a:ext cx="1625924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Shape 20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Constructing the Product Graph (PG)</a:t>
            </a:r>
          </a:p>
        </p:txBody>
      </p:sp>
      <p:sp>
        <p:nvSpPr>
          <p:cNvPr id="2040" name="Shape 204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059" name="Group 2059"/>
          <p:cNvGrpSpPr/>
          <p:nvPr/>
        </p:nvGrpSpPr>
        <p:grpSpPr>
          <a:xfrm>
            <a:off x="227866" y="6794607"/>
            <a:ext cx="7816643" cy="1111502"/>
            <a:chOff x="0" y="0"/>
            <a:chExt cx="7816641" cy="1111500"/>
          </a:xfrm>
        </p:grpSpPr>
        <p:sp>
          <p:nvSpPr>
            <p:cNvPr id="2041" name="Shape 2041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042" name="Shape 2042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43" name="Shape 2043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044" name="Shape 2044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045" name="Shape 2045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4</a:t>
              </a:r>
            </a:p>
          </p:txBody>
        </p:sp>
        <p:grpSp>
          <p:nvGrpSpPr>
            <p:cNvPr id="2048" name="Group 2048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2046" name="Shape 2046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2047" name="Shape 2047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2049" name="Shape 2049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50" name="Shape 2050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51" name="Shape 2051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52" name="Shape 2052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53" name="Shape 2053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54" name="Shape 2054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Y</a:t>
              </a:r>
            </a:p>
          </p:txBody>
        </p:sp>
        <p:sp>
          <p:nvSpPr>
            <p:cNvPr id="2055" name="Shape 2055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2056" name="Shape 2056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2057" name="Shape 2057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2058" name="Shape 2058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</a:p>
          </p:txBody>
        </p:sp>
      </p:grpSp>
      <p:grpSp>
        <p:nvGrpSpPr>
          <p:cNvPr id="2068" name="Group 2068"/>
          <p:cNvGrpSpPr/>
          <p:nvPr/>
        </p:nvGrpSpPr>
        <p:grpSpPr>
          <a:xfrm>
            <a:off x="227866" y="8023730"/>
            <a:ext cx="2359817" cy="1453238"/>
            <a:chOff x="0" y="0"/>
            <a:chExt cx="2359815" cy="1453236"/>
          </a:xfrm>
        </p:grpSpPr>
        <p:sp>
          <p:nvSpPr>
            <p:cNvPr id="2060" name="Shape 2060"/>
            <p:cNvSpPr/>
            <p:nvPr/>
          </p:nvSpPr>
          <p:spPr>
            <a:xfrm>
              <a:off x="0" y="61325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061" name="Shape 2061"/>
            <p:cNvSpPr/>
            <p:nvPr/>
          </p:nvSpPr>
          <p:spPr>
            <a:xfrm>
              <a:off x="876126" y="1009733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62" name="Shape 2062"/>
            <p:cNvSpPr/>
            <p:nvPr/>
          </p:nvSpPr>
          <p:spPr>
            <a:xfrm>
              <a:off x="360931" y="341735"/>
              <a:ext cx="1215647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Y</a:t>
              </a:r>
            </a:p>
          </p:txBody>
        </p:sp>
        <p:sp>
          <p:nvSpPr>
            <p:cNvPr id="2132" name="Shape 2132"/>
            <p:cNvSpPr/>
            <p:nvPr/>
          </p:nvSpPr>
          <p:spPr>
            <a:xfrm>
              <a:off x="1671085" y="273896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064" name="Shape 2064"/>
            <p:cNvSpPr/>
            <p:nvPr/>
          </p:nvSpPr>
          <p:spPr>
            <a:xfrm>
              <a:off x="1765414" y="0"/>
              <a:ext cx="594402" cy="571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lvl="1">
                <a:defRPr sz="33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Σ</a:t>
              </a:r>
            </a:p>
          </p:txBody>
        </p:sp>
        <p:grpSp>
          <p:nvGrpSpPr>
            <p:cNvPr id="2067" name="Group 2067"/>
            <p:cNvGrpSpPr/>
            <p:nvPr/>
          </p:nvGrpSpPr>
          <p:grpSpPr>
            <a:xfrm>
              <a:off x="1392404" y="566229"/>
              <a:ext cx="943783" cy="887008"/>
              <a:chOff x="0" y="0"/>
              <a:chExt cx="943782" cy="887006"/>
            </a:xfrm>
          </p:grpSpPr>
          <p:sp>
            <p:nvSpPr>
              <p:cNvPr id="2065" name="Shape 2065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2066" name="Shape 2066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1</a:t>
                </a:r>
              </a:p>
            </p:txBody>
          </p:sp>
        </p:grpSp>
      </p:grpSp>
      <p:sp>
        <p:nvSpPr>
          <p:cNvPr id="2069" name="Shape 2069"/>
          <p:cNvSpPr/>
          <p:nvPr/>
        </p:nvSpPr>
        <p:spPr>
          <a:xfrm>
            <a:off x="10814104" y="8300656"/>
            <a:ext cx="1421077" cy="636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{1,2}</a:t>
            </a:r>
          </a:p>
        </p:txBody>
      </p:sp>
      <p:sp>
        <p:nvSpPr>
          <p:cNvPr id="2070" name="Shape 2070"/>
          <p:cNvSpPr/>
          <p:nvPr/>
        </p:nvSpPr>
        <p:spPr>
          <a:xfrm>
            <a:off x="11540410" y="1597902"/>
            <a:ext cx="838332" cy="5926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387" h="21600" fill="norm" stroke="1" extrusionOk="0">
                <a:moveTo>
                  <a:pt x="17072" y="21600"/>
                </a:moveTo>
                <a:cubicBezTo>
                  <a:pt x="16524" y="19439"/>
                  <a:pt x="16858" y="17298"/>
                  <a:pt x="18019" y="15183"/>
                </a:cubicBezTo>
                <a:cubicBezTo>
                  <a:pt x="19286" y="12877"/>
                  <a:pt x="21532" y="10434"/>
                  <a:pt x="14463" y="8317"/>
                </a:cubicBezTo>
                <a:cubicBezTo>
                  <a:pt x="11426" y="7408"/>
                  <a:pt x="6778" y="6652"/>
                  <a:pt x="4010" y="5721"/>
                </a:cubicBezTo>
                <a:cubicBezTo>
                  <a:pt x="1188" y="4772"/>
                  <a:pt x="495" y="3715"/>
                  <a:pt x="191" y="2669"/>
                </a:cubicBezTo>
                <a:cubicBezTo>
                  <a:pt x="-68" y="1780"/>
                  <a:pt x="-64" y="889"/>
                  <a:pt x="203" y="0"/>
                </a:cubicBezTo>
              </a:path>
            </a:pathLst>
          </a:custGeom>
          <a:ln w="101600">
            <a:solidFill>
              <a:srgbClr val="53585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71" name="Shape 2071"/>
          <p:cNvSpPr/>
          <p:nvPr/>
        </p:nvSpPr>
        <p:spPr>
          <a:xfrm>
            <a:off x="11118392" y="3676936"/>
            <a:ext cx="874039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(D,2,1)</a:t>
            </a:r>
          </a:p>
        </p:txBody>
      </p:sp>
      <p:sp>
        <p:nvSpPr>
          <p:cNvPr id="2072" name="Shape 2072"/>
          <p:cNvSpPr/>
          <p:nvPr/>
        </p:nvSpPr>
        <p:spPr>
          <a:xfrm>
            <a:off x="11118392" y="4879988"/>
            <a:ext cx="874039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(C,3,1)</a:t>
            </a:r>
          </a:p>
        </p:txBody>
      </p:sp>
      <p:sp>
        <p:nvSpPr>
          <p:cNvPr id="2073" name="Shape 2073"/>
          <p:cNvSpPr/>
          <p:nvPr/>
        </p:nvSpPr>
        <p:spPr>
          <a:xfrm>
            <a:off x="11118392" y="6057640"/>
            <a:ext cx="874039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(A,4,1)</a:t>
            </a:r>
          </a:p>
        </p:txBody>
      </p:sp>
      <p:sp>
        <p:nvSpPr>
          <p:cNvPr id="2074" name="Shape 2074"/>
          <p:cNvSpPr/>
          <p:nvPr/>
        </p:nvSpPr>
        <p:spPr>
          <a:xfrm>
            <a:off x="10914217" y="1697739"/>
            <a:ext cx="1" cy="66584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75" name="Shape 2075"/>
          <p:cNvSpPr/>
          <p:nvPr/>
        </p:nvSpPr>
        <p:spPr>
          <a:xfrm>
            <a:off x="10955171" y="2795129"/>
            <a:ext cx="522905" cy="8795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76" name="Shape 2076"/>
          <p:cNvSpPr/>
          <p:nvPr/>
        </p:nvSpPr>
        <p:spPr>
          <a:xfrm>
            <a:off x="11555411" y="4481054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77" name="Shape 2077"/>
          <p:cNvSpPr/>
          <p:nvPr/>
        </p:nvSpPr>
        <p:spPr>
          <a:xfrm>
            <a:off x="11555411" y="5677400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78" name="Shape 2078"/>
          <p:cNvSpPr/>
          <p:nvPr/>
        </p:nvSpPr>
        <p:spPr>
          <a:xfrm>
            <a:off x="11555410" y="6847558"/>
            <a:ext cx="1" cy="4226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79" name="Shape 2079"/>
          <p:cNvSpPr/>
          <p:nvPr/>
        </p:nvSpPr>
        <p:spPr>
          <a:xfrm>
            <a:off x="8812382" y="5398137"/>
            <a:ext cx="1137768" cy="7091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80" name="Shape 2080"/>
          <p:cNvSpPr/>
          <p:nvPr/>
        </p:nvSpPr>
        <p:spPr>
          <a:xfrm>
            <a:off x="10223084" y="6847558"/>
            <a:ext cx="1" cy="4226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81" name="Shape 2081"/>
          <p:cNvSpPr/>
          <p:nvPr/>
        </p:nvSpPr>
        <p:spPr>
          <a:xfrm flipH="1">
            <a:off x="9258748" y="5330502"/>
            <a:ext cx="94024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82" name="Shape 2082"/>
          <p:cNvSpPr/>
          <p:nvPr/>
        </p:nvSpPr>
        <p:spPr>
          <a:xfrm flipH="1">
            <a:off x="9004469" y="4115302"/>
            <a:ext cx="1112337" cy="7786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83" name="Shape 2083"/>
          <p:cNvSpPr/>
          <p:nvPr/>
        </p:nvSpPr>
        <p:spPr>
          <a:xfrm flipH="1" flipV="1">
            <a:off x="10563050" y="4330690"/>
            <a:ext cx="708423" cy="64825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84" name="Shape 2084"/>
          <p:cNvSpPr/>
          <p:nvPr/>
        </p:nvSpPr>
        <p:spPr>
          <a:xfrm flipH="1">
            <a:off x="10652113" y="5301056"/>
            <a:ext cx="4585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85" name="Shape 2085"/>
          <p:cNvSpPr/>
          <p:nvPr/>
        </p:nvSpPr>
        <p:spPr>
          <a:xfrm flipH="1">
            <a:off x="10498578" y="5564888"/>
            <a:ext cx="763582" cy="5683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grpSp>
        <p:nvGrpSpPr>
          <p:cNvPr id="2088" name="Group 2088"/>
          <p:cNvGrpSpPr/>
          <p:nvPr/>
        </p:nvGrpSpPr>
        <p:grpSpPr>
          <a:xfrm>
            <a:off x="9751193" y="7320413"/>
            <a:ext cx="943783" cy="887008"/>
            <a:chOff x="0" y="0"/>
            <a:chExt cx="943782" cy="887006"/>
          </a:xfrm>
        </p:grpSpPr>
        <p:sp>
          <p:nvSpPr>
            <p:cNvPr id="2086" name="Shape 2086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2087" name="Shape 2087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BED1F2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(X, -, 1)</a:t>
              </a:r>
            </a:p>
          </p:txBody>
        </p:sp>
      </p:grpSp>
      <p:grpSp>
        <p:nvGrpSpPr>
          <p:cNvPr id="2091" name="Group 2091"/>
          <p:cNvGrpSpPr/>
          <p:nvPr/>
        </p:nvGrpSpPr>
        <p:grpSpPr>
          <a:xfrm>
            <a:off x="11083520" y="7320413"/>
            <a:ext cx="943783" cy="887008"/>
            <a:chOff x="0" y="0"/>
            <a:chExt cx="943782" cy="887006"/>
          </a:xfrm>
        </p:grpSpPr>
        <p:sp>
          <p:nvSpPr>
            <p:cNvPr id="2089" name="Shape 2089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2090" name="Shape 2090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BED1F2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(X,5,1)</a:t>
              </a:r>
            </a:p>
          </p:txBody>
        </p:sp>
      </p:grpSp>
      <p:sp>
        <p:nvSpPr>
          <p:cNvPr id="2092" name="Shape 2092"/>
          <p:cNvSpPr/>
          <p:nvPr/>
        </p:nvSpPr>
        <p:spPr>
          <a:xfrm flipH="1">
            <a:off x="10327810" y="2834463"/>
            <a:ext cx="615233" cy="85579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93" name="Shape 2093"/>
          <p:cNvSpPr/>
          <p:nvPr/>
        </p:nvSpPr>
        <p:spPr>
          <a:xfrm>
            <a:off x="10477198" y="2394361"/>
            <a:ext cx="874038" cy="792948"/>
          </a:xfrm>
          <a:prstGeom prst="ellipse">
            <a:avLst/>
          </a:prstGeom>
          <a:solidFill>
            <a:srgbClr val="BED1F2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(Y,1,1)</a:t>
            </a:r>
          </a:p>
        </p:txBody>
      </p:sp>
      <p:sp>
        <p:nvSpPr>
          <p:cNvPr id="2094" name="Shape 2094"/>
          <p:cNvSpPr/>
          <p:nvPr/>
        </p:nvSpPr>
        <p:spPr>
          <a:xfrm>
            <a:off x="10477198" y="1180623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(-,0,0)</a:t>
            </a:r>
          </a:p>
        </p:txBody>
      </p:sp>
      <p:sp>
        <p:nvSpPr>
          <p:cNvPr id="2095" name="Shape 2095"/>
          <p:cNvSpPr/>
          <p:nvPr/>
        </p:nvSpPr>
        <p:spPr>
          <a:xfrm>
            <a:off x="9786065" y="4879988"/>
            <a:ext cx="874038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(D, -,1)</a:t>
            </a:r>
          </a:p>
        </p:txBody>
      </p:sp>
      <p:sp>
        <p:nvSpPr>
          <p:cNvPr id="2096" name="Shape 2096"/>
          <p:cNvSpPr/>
          <p:nvPr/>
        </p:nvSpPr>
        <p:spPr>
          <a:xfrm>
            <a:off x="9786065" y="3689517"/>
            <a:ext cx="874038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(E, -,1)</a:t>
            </a:r>
          </a:p>
        </p:txBody>
      </p:sp>
      <p:sp>
        <p:nvSpPr>
          <p:cNvPr id="2097" name="Shape 2097"/>
          <p:cNvSpPr/>
          <p:nvPr/>
        </p:nvSpPr>
        <p:spPr>
          <a:xfrm>
            <a:off x="9789791" y="6057640"/>
            <a:ext cx="874038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(B, -,1)</a:t>
            </a:r>
          </a:p>
        </p:txBody>
      </p:sp>
      <p:sp>
        <p:nvSpPr>
          <p:cNvPr id="2098" name="Shape 2098"/>
          <p:cNvSpPr/>
          <p:nvPr/>
        </p:nvSpPr>
        <p:spPr>
          <a:xfrm>
            <a:off x="9653323" y="8300656"/>
            <a:ext cx="1107002" cy="636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2099" name="Shape 2099"/>
          <p:cNvSpPr/>
          <p:nvPr/>
        </p:nvSpPr>
        <p:spPr>
          <a:xfrm>
            <a:off x="9003581" y="6546859"/>
            <a:ext cx="845401" cy="7966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00" name="Shape 2100"/>
          <p:cNvSpPr/>
          <p:nvPr/>
        </p:nvSpPr>
        <p:spPr>
          <a:xfrm>
            <a:off x="8828298" y="5621926"/>
            <a:ext cx="1" cy="4226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01" name="Shape 2101"/>
          <p:cNvSpPr/>
          <p:nvPr/>
        </p:nvSpPr>
        <p:spPr>
          <a:xfrm>
            <a:off x="8386344" y="4879988"/>
            <a:ext cx="874039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(C, -,1)</a:t>
            </a:r>
          </a:p>
        </p:txBody>
      </p:sp>
      <p:sp>
        <p:nvSpPr>
          <p:cNvPr id="2102" name="Shape 2102"/>
          <p:cNvSpPr/>
          <p:nvPr/>
        </p:nvSpPr>
        <p:spPr>
          <a:xfrm>
            <a:off x="8424568" y="6057640"/>
            <a:ext cx="874039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(A, -,1)</a:t>
            </a:r>
          </a:p>
        </p:txBody>
      </p:sp>
      <p:sp>
        <p:nvSpPr>
          <p:cNvPr id="2103" name="Shape 2103"/>
          <p:cNvSpPr/>
          <p:nvPr/>
        </p:nvSpPr>
        <p:spPr>
          <a:xfrm>
            <a:off x="9900849" y="8901755"/>
            <a:ext cx="222155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500"/>
            </a:lvl1pPr>
          </a:lstStyle>
          <a:p>
            <a:pPr/>
            <a:r>
              <a:t>Preferences</a:t>
            </a:r>
          </a:p>
        </p:txBody>
      </p:sp>
      <p:grpSp>
        <p:nvGrpSpPr>
          <p:cNvPr id="2130" name="Group 2130"/>
          <p:cNvGrpSpPr/>
          <p:nvPr/>
        </p:nvGrpSpPr>
        <p:grpSpPr>
          <a:xfrm>
            <a:off x="235913" y="2309064"/>
            <a:ext cx="6695364" cy="2976831"/>
            <a:chOff x="0" y="0"/>
            <a:chExt cx="6695363" cy="2976829"/>
          </a:xfrm>
        </p:grpSpPr>
        <p:sp>
          <p:nvSpPr>
            <p:cNvPr id="2104" name="Shape 2104"/>
            <p:cNvSpPr/>
            <p:nvPr/>
          </p:nvSpPr>
          <p:spPr>
            <a:xfrm>
              <a:off x="1778017" y="0"/>
              <a:ext cx="3139329" cy="2976830"/>
            </a:xfrm>
            <a:prstGeom prst="ellipse">
              <a:avLst/>
            </a:prstGeom>
            <a:solidFill>
              <a:srgbClr val="FEFCE4"/>
            </a:solidFill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105" name="Shape 2105"/>
            <p:cNvSpPr/>
            <p:nvPr/>
          </p:nvSpPr>
          <p:spPr>
            <a:xfrm>
              <a:off x="3346479" y="1504693"/>
              <a:ext cx="909019" cy="59492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06" name="Shape 2106"/>
            <p:cNvSpPr/>
            <p:nvPr/>
          </p:nvSpPr>
          <p:spPr>
            <a:xfrm flipV="1">
              <a:off x="3358461" y="856511"/>
              <a:ext cx="905649" cy="6595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07" name="Shape 2107"/>
            <p:cNvSpPr/>
            <p:nvPr/>
          </p:nvSpPr>
          <p:spPr>
            <a:xfrm flipV="1">
              <a:off x="2414040" y="1519071"/>
              <a:ext cx="965838" cy="5630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08" name="Shape 2108"/>
            <p:cNvSpPr/>
            <p:nvPr/>
          </p:nvSpPr>
          <p:spPr>
            <a:xfrm>
              <a:off x="2407314" y="871005"/>
              <a:ext cx="965838" cy="6115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09" name="Shape 2109"/>
            <p:cNvSpPr/>
            <p:nvPr/>
          </p:nvSpPr>
          <p:spPr>
            <a:xfrm flipV="1">
              <a:off x="1263559" y="849174"/>
              <a:ext cx="1146522" cy="697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10" name="Shape 2110"/>
            <p:cNvSpPr/>
            <p:nvPr/>
          </p:nvSpPr>
          <p:spPr>
            <a:xfrm>
              <a:off x="1139709" y="1916732"/>
              <a:ext cx="1282993" cy="1473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11" name="Shape 2111"/>
            <p:cNvSpPr/>
            <p:nvPr/>
          </p:nvSpPr>
          <p:spPr>
            <a:xfrm>
              <a:off x="4295458" y="857437"/>
              <a:ext cx="126756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12" name="Shape 2112"/>
            <p:cNvSpPr/>
            <p:nvPr/>
          </p:nvSpPr>
          <p:spPr>
            <a:xfrm flipV="1">
              <a:off x="4348224" y="1931271"/>
              <a:ext cx="1162034" cy="1539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13" name="Shape 2113"/>
            <p:cNvSpPr/>
            <p:nvPr/>
          </p:nvSpPr>
          <p:spPr>
            <a:xfrm>
              <a:off x="5069441" y="620544"/>
              <a:ext cx="1625923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grpSp>
          <p:nvGrpSpPr>
            <p:cNvPr id="2116" name="Group 2116"/>
            <p:cNvGrpSpPr/>
            <p:nvPr/>
          </p:nvGrpSpPr>
          <p:grpSpPr>
            <a:xfrm>
              <a:off x="2111969" y="530782"/>
              <a:ext cx="652484" cy="652483"/>
              <a:chOff x="0" y="0"/>
              <a:chExt cx="652482" cy="652482"/>
            </a:xfrm>
          </p:grpSpPr>
          <p:sp>
            <p:nvSpPr>
              <p:cNvPr id="2114" name="Shape 2114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115" name="Shape 2115"/>
              <p:cNvSpPr/>
              <p:nvPr/>
            </p:nvSpPr>
            <p:spPr>
              <a:xfrm>
                <a:off x="172284" y="116862"/>
                <a:ext cx="31916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2119" name="Group 2119"/>
            <p:cNvGrpSpPr/>
            <p:nvPr/>
          </p:nvGrpSpPr>
          <p:grpSpPr>
            <a:xfrm>
              <a:off x="3021440" y="1162173"/>
              <a:ext cx="652484" cy="652484"/>
              <a:chOff x="0" y="0"/>
              <a:chExt cx="652482" cy="652482"/>
            </a:xfrm>
          </p:grpSpPr>
          <p:sp>
            <p:nvSpPr>
              <p:cNvPr id="2117" name="Shape 2117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118" name="Shape 2118"/>
              <p:cNvSpPr/>
              <p:nvPr/>
            </p:nvSpPr>
            <p:spPr>
              <a:xfrm>
                <a:off x="166293" y="116862"/>
                <a:ext cx="294497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2122" name="Group 2122"/>
            <p:cNvGrpSpPr/>
            <p:nvPr/>
          </p:nvGrpSpPr>
          <p:grpSpPr>
            <a:xfrm>
              <a:off x="3930910" y="530782"/>
              <a:ext cx="652484" cy="652483"/>
              <a:chOff x="0" y="0"/>
              <a:chExt cx="652482" cy="652482"/>
            </a:xfrm>
          </p:grpSpPr>
          <p:sp>
            <p:nvSpPr>
              <p:cNvPr id="2120" name="Shape 2120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121" name="Shape 2121"/>
              <p:cNvSpPr/>
              <p:nvPr/>
            </p:nvSpPr>
            <p:spPr>
              <a:xfrm>
                <a:off x="166293" y="116862"/>
                <a:ext cx="34067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2125" name="Group 2125"/>
            <p:cNvGrpSpPr/>
            <p:nvPr/>
          </p:nvGrpSpPr>
          <p:grpSpPr>
            <a:xfrm>
              <a:off x="3930910" y="1745425"/>
              <a:ext cx="652484" cy="652484"/>
              <a:chOff x="0" y="0"/>
              <a:chExt cx="652482" cy="652482"/>
            </a:xfrm>
          </p:grpSpPr>
          <p:sp>
            <p:nvSpPr>
              <p:cNvPr id="2123" name="Shape 2123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124" name="Shape 2124"/>
              <p:cNvSpPr/>
              <p:nvPr/>
            </p:nvSpPr>
            <p:spPr>
              <a:xfrm>
                <a:off x="196678" y="116862"/>
                <a:ext cx="2774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E</a:t>
                </a:r>
              </a:p>
            </p:txBody>
          </p:sp>
        </p:grpSp>
        <p:grpSp>
          <p:nvGrpSpPr>
            <p:cNvPr id="2128" name="Group 2128"/>
            <p:cNvGrpSpPr/>
            <p:nvPr/>
          </p:nvGrpSpPr>
          <p:grpSpPr>
            <a:xfrm>
              <a:off x="2111969" y="1745425"/>
              <a:ext cx="652484" cy="652484"/>
              <a:chOff x="0" y="0"/>
              <a:chExt cx="652482" cy="652482"/>
            </a:xfrm>
          </p:grpSpPr>
          <p:sp>
            <p:nvSpPr>
              <p:cNvPr id="2126" name="Shape 2126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127" name="Shape 2127"/>
              <p:cNvSpPr/>
              <p:nvPr/>
            </p:nvSpPr>
            <p:spPr>
              <a:xfrm>
                <a:off x="187477" y="116862"/>
                <a:ext cx="3080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2129" name="Shape 2129"/>
            <p:cNvSpPr/>
            <p:nvPr/>
          </p:nvSpPr>
          <p:spPr>
            <a:xfrm>
              <a:off x="-1" y="749690"/>
              <a:ext cx="1625924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  <p:sp>
        <p:nvSpPr>
          <p:cNvPr id="2131" name="Shape 2131"/>
          <p:cNvSpPr/>
          <p:nvPr/>
        </p:nvSpPr>
        <p:spPr>
          <a:xfrm>
            <a:off x="1471600" y="2653153"/>
            <a:ext cx="4321133" cy="631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459" fill="norm" stroke="1" extrusionOk="0">
                <a:moveTo>
                  <a:pt x="21600" y="7778"/>
                </a:moveTo>
                <a:cubicBezTo>
                  <a:pt x="20715" y="10480"/>
                  <a:pt x="19688" y="11109"/>
                  <a:pt x="18726" y="9534"/>
                </a:cubicBezTo>
                <a:cubicBezTo>
                  <a:pt x="17064" y="6812"/>
                  <a:pt x="15509" y="-2053"/>
                  <a:pt x="13928" y="2753"/>
                </a:cubicBezTo>
                <a:cubicBezTo>
                  <a:pt x="12759" y="6306"/>
                  <a:pt x="12465" y="16416"/>
                  <a:pt x="11135" y="18208"/>
                </a:cubicBezTo>
                <a:cubicBezTo>
                  <a:pt x="10142" y="19547"/>
                  <a:pt x="9263" y="15304"/>
                  <a:pt x="8587" y="10625"/>
                </a:cubicBezTo>
                <a:cubicBezTo>
                  <a:pt x="7954" y="6251"/>
                  <a:pt x="7331" y="1317"/>
                  <a:pt x="6368" y="228"/>
                </a:cubicBezTo>
                <a:cubicBezTo>
                  <a:pt x="5142" y="-1159"/>
                  <a:pt x="4103" y="4156"/>
                  <a:pt x="2962" y="6161"/>
                </a:cubicBezTo>
                <a:cubicBezTo>
                  <a:pt x="1974" y="7896"/>
                  <a:pt x="905" y="7230"/>
                  <a:pt x="0" y="4278"/>
                </a:cubicBezTo>
              </a:path>
            </a:pathLst>
          </a:custGeom>
          <a:ln w="1016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Shape 2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Constructing the Product Graph (PG)</a:t>
            </a:r>
          </a:p>
        </p:txBody>
      </p:sp>
      <p:sp>
        <p:nvSpPr>
          <p:cNvPr id="2135" name="Shape 213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154" name="Group 2154"/>
          <p:cNvGrpSpPr/>
          <p:nvPr/>
        </p:nvGrpSpPr>
        <p:grpSpPr>
          <a:xfrm>
            <a:off x="227866" y="6794607"/>
            <a:ext cx="7816643" cy="1111502"/>
            <a:chOff x="0" y="0"/>
            <a:chExt cx="7816641" cy="1111500"/>
          </a:xfrm>
        </p:grpSpPr>
        <p:sp>
          <p:nvSpPr>
            <p:cNvPr id="2136" name="Shape 2136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137" name="Shape 2137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138" name="Shape 2138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139" name="Shape 2139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40" name="Shape 2140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4</a:t>
              </a:r>
            </a:p>
          </p:txBody>
        </p:sp>
        <p:grpSp>
          <p:nvGrpSpPr>
            <p:cNvPr id="2143" name="Group 2143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2141" name="Shape 2141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2142" name="Shape 2142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2144" name="Shape 2144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45" name="Shape 2145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46" name="Shape 2146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47" name="Shape 2147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48" name="Shape 2148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49" name="Shape 2149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Y</a:t>
              </a:r>
            </a:p>
          </p:txBody>
        </p:sp>
        <p:sp>
          <p:nvSpPr>
            <p:cNvPr id="2150" name="Shape 2150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2151" name="Shape 2151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2152" name="Shape 2152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2153" name="Shape 2153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</a:p>
          </p:txBody>
        </p:sp>
      </p:grpSp>
      <p:grpSp>
        <p:nvGrpSpPr>
          <p:cNvPr id="2163" name="Group 2163"/>
          <p:cNvGrpSpPr/>
          <p:nvPr/>
        </p:nvGrpSpPr>
        <p:grpSpPr>
          <a:xfrm>
            <a:off x="227866" y="8023730"/>
            <a:ext cx="2359817" cy="1453238"/>
            <a:chOff x="0" y="0"/>
            <a:chExt cx="2359815" cy="1453236"/>
          </a:xfrm>
        </p:grpSpPr>
        <p:sp>
          <p:nvSpPr>
            <p:cNvPr id="2155" name="Shape 2155"/>
            <p:cNvSpPr/>
            <p:nvPr/>
          </p:nvSpPr>
          <p:spPr>
            <a:xfrm>
              <a:off x="0" y="61325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156" name="Shape 2156"/>
            <p:cNvSpPr/>
            <p:nvPr/>
          </p:nvSpPr>
          <p:spPr>
            <a:xfrm>
              <a:off x="876126" y="1009733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57" name="Shape 2157"/>
            <p:cNvSpPr/>
            <p:nvPr/>
          </p:nvSpPr>
          <p:spPr>
            <a:xfrm>
              <a:off x="360931" y="341735"/>
              <a:ext cx="1215647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Y</a:t>
              </a:r>
            </a:p>
          </p:txBody>
        </p:sp>
        <p:sp>
          <p:nvSpPr>
            <p:cNvPr id="2234" name="Shape 2234"/>
            <p:cNvSpPr/>
            <p:nvPr/>
          </p:nvSpPr>
          <p:spPr>
            <a:xfrm>
              <a:off x="1671085" y="273896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159" name="Shape 2159"/>
            <p:cNvSpPr/>
            <p:nvPr/>
          </p:nvSpPr>
          <p:spPr>
            <a:xfrm>
              <a:off x="1765414" y="0"/>
              <a:ext cx="594402" cy="571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lvl="1">
                <a:defRPr sz="33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Σ</a:t>
              </a:r>
            </a:p>
          </p:txBody>
        </p:sp>
        <p:grpSp>
          <p:nvGrpSpPr>
            <p:cNvPr id="2162" name="Group 2162"/>
            <p:cNvGrpSpPr/>
            <p:nvPr/>
          </p:nvGrpSpPr>
          <p:grpSpPr>
            <a:xfrm>
              <a:off x="1392404" y="566229"/>
              <a:ext cx="943783" cy="887008"/>
              <a:chOff x="0" y="0"/>
              <a:chExt cx="943782" cy="887006"/>
            </a:xfrm>
          </p:grpSpPr>
          <p:sp>
            <p:nvSpPr>
              <p:cNvPr id="2160" name="Shape 2160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2161" name="Shape 2161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1</a:t>
                </a:r>
              </a:p>
            </p:txBody>
          </p:sp>
        </p:grpSp>
      </p:grpSp>
      <p:sp>
        <p:nvSpPr>
          <p:cNvPr id="2164" name="Shape 2164"/>
          <p:cNvSpPr/>
          <p:nvPr/>
        </p:nvSpPr>
        <p:spPr>
          <a:xfrm>
            <a:off x="10814104" y="8300656"/>
            <a:ext cx="1421077" cy="636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{1,2}</a:t>
            </a:r>
          </a:p>
        </p:txBody>
      </p:sp>
      <p:sp>
        <p:nvSpPr>
          <p:cNvPr id="2165" name="Shape 2165"/>
          <p:cNvSpPr/>
          <p:nvPr/>
        </p:nvSpPr>
        <p:spPr>
          <a:xfrm>
            <a:off x="11540410" y="1597902"/>
            <a:ext cx="838332" cy="5926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387" h="21600" fill="norm" stroke="1" extrusionOk="0">
                <a:moveTo>
                  <a:pt x="17072" y="21600"/>
                </a:moveTo>
                <a:cubicBezTo>
                  <a:pt x="16524" y="19439"/>
                  <a:pt x="16858" y="17298"/>
                  <a:pt x="18019" y="15183"/>
                </a:cubicBezTo>
                <a:cubicBezTo>
                  <a:pt x="19286" y="12877"/>
                  <a:pt x="21532" y="10434"/>
                  <a:pt x="14463" y="8317"/>
                </a:cubicBezTo>
                <a:cubicBezTo>
                  <a:pt x="11426" y="7408"/>
                  <a:pt x="6778" y="6652"/>
                  <a:pt x="4010" y="5721"/>
                </a:cubicBezTo>
                <a:cubicBezTo>
                  <a:pt x="1188" y="4772"/>
                  <a:pt x="495" y="3715"/>
                  <a:pt x="191" y="2669"/>
                </a:cubicBezTo>
                <a:cubicBezTo>
                  <a:pt x="-68" y="1780"/>
                  <a:pt x="-64" y="889"/>
                  <a:pt x="203" y="0"/>
                </a:cubicBezTo>
              </a:path>
            </a:pathLst>
          </a:custGeom>
          <a:ln w="101600">
            <a:solidFill>
              <a:srgbClr val="53585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66" name="Shape 2166"/>
          <p:cNvSpPr/>
          <p:nvPr/>
        </p:nvSpPr>
        <p:spPr>
          <a:xfrm>
            <a:off x="11118392" y="3676936"/>
            <a:ext cx="874039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(D,2,1)</a:t>
            </a:r>
          </a:p>
        </p:txBody>
      </p:sp>
      <p:sp>
        <p:nvSpPr>
          <p:cNvPr id="2167" name="Shape 2167"/>
          <p:cNvSpPr/>
          <p:nvPr/>
        </p:nvSpPr>
        <p:spPr>
          <a:xfrm>
            <a:off x="11118392" y="4879988"/>
            <a:ext cx="874039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(C,3,1)</a:t>
            </a:r>
          </a:p>
        </p:txBody>
      </p:sp>
      <p:sp>
        <p:nvSpPr>
          <p:cNvPr id="2168" name="Shape 2168"/>
          <p:cNvSpPr/>
          <p:nvPr/>
        </p:nvSpPr>
        <p:spPr>
          <a:xfrm>
            <a:off x="11118392" y="6057640"/>
            <a:ext cx="874039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(A,4,1)</a:t>
            </a:r>
          </a:p>
        </p:txBody>
      </p:sp>
      <p:sp>
        <p:nvSpPr>
          <p:cNvPr id="2169" name="Shape 2169"/>
          <p:cNvSpPr/>
          <p:nvPr/>
        </p:nvSpPr>
        <p:spPr>
          <a:xfrm>
            <a:off x="10914217" y="1697739"/>
            <a:ext cx="1" cy="66584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70" name="Shape 2170"/>
          <p:cNvSpPr/>
          <p:nvPr/>
        </p:nvSpPr>
        <p:spPr>
          <a:xfrm>
            <a:off x="10955171" y="2795129"/>
            <a:ext cx="522905" cy="8795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71" name="Shape 2171"/>
          <p:cNvSpPr/>
          <p:nvPr/>
        </p:nvSpPr>
        <p:spPr>
          <a:xfrm>
            <a:off x="11555411" y="4481054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72" name="Shape 2172"/>
          <p:cNvSpPr/>
          <p:nvPr/>
        </p:nvSpPr>
        <p:spPr>
          <a:xfrm>
            <a:off x="11555411" y="5677400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73" name="Shape 2173"/>
          <p:cNvSpPr/>
          <p:nvPr/>
        </p:nvSpPr>
        <p:spPr>
          <a:xfrm>
            <a:off x="11555410" y="6847558"/>
            <a:ext cx="1" cy="4226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74" name="Shape 2174"/>
          <p:cNvSpPr/>
          <p:nvPr/>
        </p:nvSpPr>
        <p:spPr>
          <a:xfrm>
            <a:off x="8812382" y="5398137"/>
            <a:ext cx="1137768" cy="7091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75" name="Shape 2175"/>
          <p:cNvSpPr/>
          <p:nvPr/>
        </p:nvSpPr>
        <p:spPr>
          <a:xfrm>
            <a:off x="10223084" y="6847558"/>
            <a:ext cx="1" cy="4226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76" name="Shape 2176"/>
          <p:cNvSpPr/>
          <p:nvPr/>
        </p:nvSpPr>
        <p:spPr>
          <a:xfrm flipH="1">
            <a:off x="9258748" y="5330502"/>
            <a:ext cx="94024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77" name="Shape 2177"/>
          <p:cNvSpPr/>
          <p:nvPr/>
        </p:nvSpPr>
        <p:spPr>
          <a:xfrm flipH="1">
            <a:off x="9004469" y="4115302"/>
            <a:ext cx="1112337" cy="7786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78" name="Shape 2178"/>
          <p:cNvSpPr/>
          <p:nvPr/>
        </p:nvSpPr>
        <p:spPr>
          <a:xfrm flipH="1" flipV="1">
            <a:off x="10563050" y="4330690"/>
            <a:ext cx="708423" cy="64825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79" name="Shape 2179"/>
          <p:cNvSpPr/>
          <p:nvPr/>
        </p:nvSpPr>
        <p:spPr>
          <a:xfrm flipH="1">
            <a:off x="10652113" y="5301056"/>
            <a:ext cx="4585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80" name="Shape 2180"/>
          <p:cNvSpPr/>
          <p:nvPr/>
        </p:nvSpPr>
        <p:spPr>
          <a:xfrm flipH="1">
            <a:off x="10498578" y="5564888"/>
            <a:ext cx="763582" cy="5683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grpSp>
        <p:nvGrpSpPr>
          <p:cNvPr id="2183" name="Group 2183"/>
          <p:cNvGrpSpPr/>
          <p:nvPr/>
        </p:nvGrpSpPr>
        <p:grpSpPr>
          <a:xfrm>
            <a:off x="9751193" y="7320413"/>
            <a:ext cx="943783" cy="887008"/>
            <a:chOff x="0" y="0"/>
            <a:chExt cx="943782" cy="887006"/>
          </a:xfrm>
        </p:grpSpPr>
        <p:sp>
          <p:nvSpPr>
            <p:cNvPr id="2181" name="Shape 2181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2182" name="Shape 2182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BED1F2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(X, -, 1)</a:t>
              </a:r>
            </a:p>
          </p:txBody>
        </p:sp>
      </p:grpSp>
      <p:grpSp>
        <p:nvGrpSpPr>
          <p:cNvPr id="2186" name="Group 2186"/>
          <p:cNvGrpSpPr/>
          <p:nvPr/>
        </p:nvGrpSpPr>
        <p:grpSpPr>
          <a:xfrm>
            <a:off x="11083520" y="7320413"/>
            <a:ext cx="943783" cy="887008"/>
            <a:chOff x="0" y="0"/>
            <a:chExt cx="943782" cy="887006"/>
          </a:xfrm>
        </p:grpSpPr>
        <p:sp>
          <p:nvSpPr>
            <p:cNvPr id="2184" name="Shape 2184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2185" name="Shape 2185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BED1F2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(X,5,1)</a:t>
              </a:r>
            </a:p>
          </p:txBody>
        </p:sp>
      </p:grpSp>
      <p:sp>
        <p:nvSpPr>
          <p:cNvPr id="2187" name="Shape 2187"/>
          <p:cNvSpPr/>
          <p:nvPr/>
        </p:nvSpPr>
        <p:spPr>
          <a:xfrm flipH="1">
            <a:off x="10327810" y="2834463"/>
            <a:ext cx="615233" cy="85579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88" name="Shape 2188"/>
          <p:cNvSpPr/>
          <p:nvPr/>
        </p:nvSpPr>
        <p:spPr>
          <a:xfrm>
            <a:off x="10477198" y="2394361"/>
            <a:ext cx="874038" cy="792948"/>
          </a:xfrm>
          <a:prstGeom prst="ellipse">
            <a:avLst/>
          </a:prstGeom>
          <a:solidFill>
            <a:srgbClr val="BED1F2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(Y,1,1)</a:t>
            </a:r>
          </a:p>
        </p:txBody>
      </p:sp>
      <p:sp>
        <p:nvSpPr>
          <p:cNvPr id="2189" name="Shape 2189"/>
          <p:cNvSpPr/>
          <p:nvPr/>
        </p:nvSpPr>
        <p:spPr>
          <a:xfrm>
            <a:off x="10477198" y="1180623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(-,0,0)</a:t>
            </a:r>
          </a:p>
        </p:txBody>
      </p:sp>
      <p:sp>
        <p:nvSpPr>
          <p:cNvPr id="2190" name="Shape 2190"/>
          <p:cNvSpPr/>
          <p:nvPr/>
        </p:nvSpPr>
        <p:spPr>
          <a:xfrm>
            <a:off x="9786065" y="4879988"/>
            <a:ext cx="874038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(D, -,1)</a:t>
            </a:r>
          </a:p>
        </p:txBody>
      </p:sp>
      <p:sp>
        <p:nvSpPr>
          <p:cNvPr id="2191" name="Shape 2191"/>
          <p:cNvSpPr/>
          <p:nvPr/>
        </p:nvSpPr>
        <p:spPr>
          <a:xfrm>
            <a:off x="9786065" y="3689517"/>
            <a:ext cx="874038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(E, -,1)</a:t>
            </a:r>
          </a:p>
        </p:txBody>
      </p:sp>
      <p:sp>
        <p:nvSpPr>
          <p:cNvPr id="2192" name="Shape 2192"/>
          <p:cNvSpPr/>
          <p:nvPr/>
        </p:nvSpPr>
        <p:spPr>
          <a:xfrm>
            <a:off x="9789791" y="6057640"/>
            <a:ext cx="874038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(B, -,1)</a:t>
            </a:r>
          </a:p>
        </p:txBody>
      </p:sp>
      <p:sp>
        <p:nvSpPr>
          <p:cNvPr id="2193" name="Shape 2193"/>
          <p:cNvSpPr/>
          <p:nvPr/>
        </p:nvSpPr>
        <p:spPr>
          <a:xfrm>
            <a:off x="9653323" y="8300656"/>
            <a:ext cx="1107002" cy="636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2194" name="Shape 2194"/>
          <p:cNvSpPr/>
          <p:nvPr/>
        </p:nvSpPr>
        <p:spPr>
          <a:xfrm>
            <a:off x="9003581" y="6546859"/>
            <a:ext cx="845401" cy="7966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95" name="Shape 2195"/>
          <p:cNvSpPr/>
          <p:nvPr/>
        </p:nvSpPr>
        <p:spPr>
          <a:xfrm>
            <a:off x="8828298" y="5621926"/>
            <a:ext cx="1" cy="4226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96" name="Shape 2196"/>
          <p:cNvSpPr/>
          <p:nvPr/>
        </p:nvSpPr>
        <p:spPr>
          <a:xfrm>
            <a:off x="8386344" y="4879988"/>
            <a:ext cx="874039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(C, -,1)</a:t>
            </a:r>
          </a:p>
        </p:txBody>
      </p:sp>
      <p:sp>
        <p:nvSpPr>
          <p:cNvPr id="2197" name="Shape 2197"/>
          <p:cNvSpPr/>
          <p:nvPr/>
        </p:nvSpPr>
        <p:spPr>
          <a:xfrm>
            <a:off x="8424568" y="6057640"/>
            <a:ext cx="874039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(A, -,1)</a:t>
            </a:r>
          </a:p>
        </p:txBody>
      </p:sp>
      <p:grpSp>
        <p:nvGrpSpPr>
          <p:cNvPr id="2204" name="Group 2204"/>
          <p:cNvGrpSpPr/>
          <p:nvPr/>
        </p:nvGrpSpPr>
        <p:grpSpPr>
          <a:xfrm>
            <a:off x="2751736" y="7896083"/>
            <a:ext cx="4721512" cy="1573686"/>
            <a:chOff x="0" y="0"/>
            <a:chExt cx="4721510" cy="1573684"/>
          </a:xfrm>
        </p:grpSpPr>
        <p:grpSp>
          <p:nvGrpSpPr>
            <p:cNvPr id="2201" name="Group 2201"/>
            <p:cNvGrpSpPr/>
            <p:nvPr/>
          </p:nvGrpSpPr>
          <p:grpSpPr>
            <a:xfrm>
              <a:off x="1061025" y="755320"/>
              <a:ext cx="3660486" cy="818365"/>
              <a:chOff x="0" y="0"/>
              <a:chExt cx="3660485" cy="818363"/>
            </a:xfrm>
          </p:grpSpPr>
          <p:sp>
            <p:nvSpPr>
              <p:cNvPr id="2198" name="Shape 2198"/>
              <p:cNvSpPr/>
              <p:nvPr/>
            </p:nvSpPr>
            <p:spPr>
              <a:xfrm>
                <a:off x="0" y="0"/>
                <a:ext cx="3566705" cy="818364"/>
              </a:xfrm>
              <a:prstGeom prst="roundRect">
                <a:avLst>
                  <a:gd name="adj" fmla="val 23278"/>
                </a:avLst>
              </a:prstGeom>
              <a:solidFill>
                <a:srgbClr val="F0F2F4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199" name="Shape 2199"/>
              <p:cNvSpPr/>
              <p:nvPr/>
            </p:nvSpPr>
            <p:spPr>
              <a:xfrm>
                <a:off x="1700468" y="165519"/>
                <a:ext cx="1960018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b="1"/>
                </a:lvl1pPr>
              </a:lstStyle>
              <a:p>
                <a:pPr/>
                <a:r>
                  <a:t>Y D C A X</a:t>
                </a:r>
              </a:p>
            </p:txBody>
          </p:sp>
          <p:sp>
            <p:nvSpPr>
              <p:cNvPr id="2200" name="Shape 2200"/>
              <p:cNvSpPr/>
              <p:nvPr/>
            </p:nvSpPr>
            <p:spPr>
              <a:xfrm>
                <a:off x="60866" y="83755"/>
                <a:ext cx="1519834" cy="622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3600"/>
                </a:lvl1pPr>
              </a:lstStyle>
              <a:p>
                <a:pPr/>
                <a:r>
                  <a:t>Accept:</a:t>
                </a:r>
              </a:p>
            </p:txBody>
          </p:sp>
        </p:grpSp>
        <p:sp>
          <p:nvSpPr>
            <p:cNvPr id="2202" name="Shape 2202"/>
            <p:cNvSpPr/>
            <p:nvPr/>
          </p:nvSpPr>
          <p:spPr>
            <a:xfrm flipV="1">
              <a:off x="3850274" y="-1"/>
              <a:ext cx="595750" cy="622155"/>
            </a:xfrm>
            <a:prstGeom prst="line">
              <a:avLst/>
            </a:prstGeom>
            <a:noFill/>
            <a:ln w="889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03" name="Shape 2203"/>
            <p:cNvSpPr/>
            <p:nvPr/>
          </p:nvSpPr>
          <p:spPr>
            <a:xfrm flipH="1" flipV="1">
              <a:off x="-1" y="1163883"/>
              <a:ext cx="891881" cy="1575"/>
            </a:xfrm>
            <a:prstGeom prst="line">
              <a:avLst/>
            </a:prstGeom>
            <a:noFill/>
            <a:ln w="889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2205" name="Shape 2205"/>
          <p:cNvSpPr/>
          <p:nvPr/>
        </p:nvSpPr>
        <p:spPr>
          <a:xfrm>
            <a:off x="9900849" y="8901755"/>
            <a:ext cx="222155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500"/>
            </a:lvl1pPr>
          </a:lstStyle>
          <a:p>
            <a:pPr/>
            <a:r>
              <a:t>Preferences</a:t>
            </a:r>
          </a:p>
        </p:txBody>
      </p:sp>
      <p:grpSp>
        <p:nvGrpSpPr>
          <p:cNvPr id="2232" name="Group 2232"/>
          <p:cNvGrpSpPr/>
          <p:nvPr/>
        </p:nvGrpSpPr>
        <p:grpSpPr>
          <a:xfrm>
            <a:off x="235913" y="2309064"/>
            <a:ext cx="6695364" cy="2976831"/>
            <a:chOff x="0" y="0"/>
            <a:chExt cx="6695363" cy="2976829"/>
          </a:xfrm>
        </p:grpSpPr>
        <p:sp>
          <p:nvSpPr>
            <p:cNvPr id="2206" name="Shape 2206"/>
            <p:cNvSpPr/>
            <p:nvPr/>
          </p:nvSpPr>
          <p:spPr>
            <a:xfrm>
              <a:off x="1778017" y="0"/>
              <a:ext cx="3139329" cy="2976830"/>
            </a:xfrm>
            <a:prstGeom prst="ellipse">
              <a:avLst/>
            </a:prstGeom>
            <a:solidFill>
              <a:srgbClr val="FEFCE4"/>
            </a:solidFill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207" name="Shape 2207"/>
            <p:cNvSpPr/>
            <p:nvPr/>
          </p:nvSpPr>
          <p:spPr>
            <a:xfrm>
              <a:off x="3346479" y="1504693"/>
              <a:ext cx="909019" cy="59492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08" name="Shape 2208"/>
            <p:cNvSpPr/>
            <p:nvPr/>
          </p:nvSpPr>
          <p:spPr>
            <a:xfrm flipV="1">
              <a:off x="3358461" y="856511"/>
              <a:ext cx="905649" cy="6595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09" name="Shape 2209"/>
            <p:cNvSpPr/>
            <p:nvPr/>
          </p:nvSpPr>
          <p:spPr>
            <a:xfrm flipV="1">
              <a:off x="2414040" y="1519071"/>
              <a:ext cx="965838" cy="5630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10" name="Shape 2210"/>
            <p:cNvSpPr/>
            <p:nvPr/>
          </p:nvSpPr>
          <p:spPr>
            <a:xfrm>
              <a:off x="2407314" y="871005"/>
              <a:ext cx="965838" cy="6115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11" name="Shape 2211"/>
            <p:cNvSpPr/>
            <p:nvPr/>
          </p:nvSpPr>
          <p:spPr>
            <a:xfrm flipV="1">
              <a:off x="1263559" y="849174"/>
              <a:ext cx="1146522" cy="697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12" name="Shape 2212"/>
            <p:cNvSpPr/>
            <p:nvPr/>
          </p:nvSpPr>
          <p:spPr>
            <a:xfrm>
              <a:off x="1139709" y="1916732"/>
              <a:ext cx="1282993" cy="1473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13" name="Shape 2213"/>
            <p:cNvSpPr/>
            <p:nvPr/>
          </p:nvSpPr>
          <p:spPr>
            <a:xfrm>
              <a:off x="4295458" y="857437"/>
              <a:ext cx="126756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14" name="Shape 2214"/>
            <p:cNvSpPr/>
            <p:nvPr/>
          </p:nvSpPr>
          <p:spPr>
            <a:xfrm flipV="1">
              <a:off x="4348224" y="1931271"/>
              <a:ext cx="1162034" cy="1539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15" name="Shape 2215"/>
            <p:cNvSpPr/>
            <p:nvPr/>
          </p:nvSpPr>
          <p:spPr>
            <a:xfrm>
              <a:off x="5069441" y="620544"/>
              <a:ext cx="1625923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grpSp>
          <p:nvGrpSpPr>
            <p:cNvPr id="2218" name="Group 2218"/>
            <p:cNvGrpSpPr/>
            <p:nvPr/>
          </p:nvGrpSpPr>
          <p:grpSpPr>
            <a:xfrm>
              <a:off x="2111969" y="530782"/>
              <a:ext cx="652484" cy="652483"/>
              <a:chOff x="0" y="0"/>
              <a:chExt cx="652482" cy="652482"/>
            </a:xfrm>
          </p:grpSpPr>
          <p:sp>
            <p:nvSpPr>
              <p:cNvPr id="2216" name="Shape 2216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217" name="Shape 2217"/>
              <p:cNvSpPr/>
              <p:nvPr/>
            </p:nvSpPr>
            <p:spPr>
              <a:xfrm>
                <a:off x="172284" y="116862"/>
                <a:ext cx="31916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2221" name="Group 2221"/>
            <p:cNvGrpSpPr/>
            <p:nvPr/>
          </p:nvGrpSpPr>
          <p:grpSpPr>
            <a:xfrm>
              <a:off x="3021440" y="1162173"/>
              <a:ext cx="652484" cy="652484"/>
              <a:chOff x="0" y="0"/>
              <a:chExt cx="652482" cy="652482"/>
            </a:xfrm>
          </p:grpSpPr>
          <p:sp>
            <p:nvSpPr>
              <p:cNvPr id="2219" name="Shape 2219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220" name="Shape 2220"/>
              <p:cNvSpPr/>
              <p:nvPr/>
            </p:nvSpPr>
            <p:spPr>
              <a:xfrm>
                <a:off x="166293" y="116862"/>
                <a:ext cx="294497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2224" name="Group 2224"/>
            <p:cNvGrpSpPr/>
            <p:nvPr/>
          </p:nvGrpSpPr>
          <p:grpSpPr>
            <a:xfrm>
              <a:off x="3930910" y="530782"/>
              <a:ext cx="652484" cy="652483"/>
              <a:chOff x="0" y="0"/>
              <a:chExt cx="652482" cy="652482"/>
            </a:xfrm>
          </p:grpSpPr>
          <p:sp>
            <p:nvSpPr>
              <p:cNvPr id="2222" name="Shape 2222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223" name="Shape 2223"/>
              <p:cNvSpPr/>
              <p:nvPr/>
            </p:nvSpPr>
            <p:spPr>
              <a:xfrm>
                <a:off x="166293" y="116862"/>
                <a:ext cx="34067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2227" name="Group 2227"/>
            <p:cNvGrpSpPr/>
            <p:nvPr/>
          </p:nvGrpSpPr>
          <p:grpSpPr>
            <a:xfrm>
              <a:off x="3930910" y="1745425"/>
              <a:ext cx="652484" cy="652484"/>
              <a:chOff x="0" y="0"/>
              <a:chExt cx="652482" cy="652482"/>
            </a:xfrm>
          </p:grpSpPr>
          <p:sp>
            <p:nvSpPr>
              <p:cNvPr id="2225" name="Shape 2225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226" name="Shape 2226"/>
              <p:cNvSpPr/>
              <p:nvPr/>
            </p:nvSpPr>
            <p:spPr>
              <a:xfrm>
                <a:off x="196678" y="116862"/>
                <a:ext cx="2774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E</a:t>
                </a:r>
              </a:p>
            </p:txBody>
          </p:sp>
        </p:grpSp>
        <p:grpSp>
          <p:nvGrpSpPr>
            <p:cNvPr id="2230" name="Group 2230"/>
            <p:cNvGrpSpPr/>
            <p:nvPr/>
          </p:nvGrpSpPr>
          <p:grpSpPr>
            <a:xfrm>
              <a:off x="2111969" y="1745425"/>
              <a:ext cx="652484" cy="652484"/>
              <a:chOff x="0" y="0"/>
              <a:chExt cx="652482" cy="652482"/>
            </a:xfrm>
          </p:grpSpPr>
          <p:sp>
            <p:nvSpPr>
              <p:cNvPr id="2228" name="Shape 2228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229" name="Shape 2229"/>
              <p:cNvSpPr/>
              <p:nvPr/>
            </p:nvSpPr>
            <p:spPr>
              <a:xfrm>
                <a:off x="187477" y="116862"/>
                <a:ext cx="3080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2231" name="Shape 2231"/>
            <p:cNvSpPr/>
            <p:nvPr/>
          </p:nvSpPr>
          <p:spPr>
            <a:xfrm>
              <a:off x="-1" y="749690"/>
              <a:ext cx="1625924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  <p:sp>
        <p:nvSpPr>
          <p:cNvPr id="2233" name="Shape 2233"/>
          <p:cNvSpPr/>
          <p:nvPr/>
        </p:nvSpPr>
        <p:spPr>
          <a:xfrm>
            <a:off x="1471600" y="2653153"/>
            <a:ext cx="4321133" cy="631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459" fill="norm" stroke="1" extrusionOk="0">
                <a:moveTo>
                  <a:pt x="21600" y="7778"/>
                </a:moveTo>
                <a:cubicBezTo>
                  <a:pt x="20715" y="10480"/>
                  <a:pt x="19688" y="11109"/>
                  <a:pt x="18726" y="9534"/>
                </a:cubicBezTo>
                <a:cubicBezTo>
                  <a:pt x="17064" y="6812"/>
                  <a:pt x="15509" y="-2053"/>
                  <a:pt x="13928" y="2753"/>
                </a:cubicBezTo>
                <a:cubicBezTo>
                  <a:pt x="12759" y="6306"/>
                  <a:pt x="12465" y="16416"/>
                  <a:pt x="11135" y="18208"/>
                </a:cubicBezTo>
                <a:cubicBezTo>
                  <a:pt x="10142" y="19547"/>
                  <a:pt x="9263" y="15304"/>
                  <a:pt x="8587" y="10625"/>
                </a:cubicBezTo>
                <a:cubicBezTo>
                  <a:pt x="7954" y="6251"/>
                  <a:pt x="7331" y="1317"/>
                  <a:pt x="6368" y="228"/>
                </a:cubicBezTo>
                <a:cubicBezTo>
                  <a:pt x="5142" y="-1159"/>
                  <a:pt x="4103" y="4156"/>
                  <a:pt x="2962" y="6161"/>
                </a:cubicBezTo>
                <a:cubicBezTo>
                  <a:pt x="1974" y="7896"/>
                  <a:pt x="905" y="7230"/>
                  <a:pt x="0" y="4278"/>
                </a:cubicBezTo>
              </a:path>
            </a:pathLst>
          </a:custGeom>
          <a:ln w="1016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Shape 22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Constructing the Product Graph (PG)</a:t>
            </a:r>
          </a:p>
        </p:txBody>
      </p:sp>
      <p:sp>
        <p:nvSpPr>
          <p:cNvPr id="2237" name="Shape 2237"/>
          <p:cNvSpPr/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256" name="Group 2256"/>
          <p:cNvGrpSpPr/>
          <p:nvPr/>
        </p:nvGrpSpPr>
        <p:grpSpPr>
          <a:xfrm>
            <a:off x="227866" y="6794607"/>
            <a:ext cx="7816643" cy="1111502"/>
            <a:chOff x="0" y="0"/>
            <a:chExt cx="7816641" cy="1111500"/>
          </a:xfrm>
        </p:grpSpPr>
        <p:sp>
          <p:nvSpPr>
            <p:cNvPr id="2238" name="Shape 2238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239" name="Shape 2239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240" name="Shape 2240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241" name="Shape 2241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242" name="Shape 2242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4</a:t>
              </a:r>
            </a:p>
          </p:txBody>
        </p:sp>
        <p:grpSp>
          <p:nvGrpSpPr>
            <p:cNvPr id="2245" name="Group 2245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2243" name="Shape 2243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2244" name="Shape 2244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2246" name="Shape 2246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47" name="Shape 2247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48" name="Shape 2248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49" name="Shape 2249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50" name="Shape 2250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51" name="Shape 2251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Y</a:t>
              </a:r>
            </a:p>
          </p:txBody>
        </p:sp>
        <p:sp>
          <p:nvSpPr>
            <p:cNvPr id="2252" name="Shape 2252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2253" name="Shape 2253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2254" name="Shape 2254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2255" name="Shape 2255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</a:p>
          </p:txBody>
        </p:sp>
      </p:grpSp>
      <p:grpSp>
        <p:nvGrpSpPr>
          <p:cNvPr id="2265" name="Group 2265"/>
          <p:cNvGrpSpPr/>
          <p:nvPr/>
        </p:nvGrpSpPr>
        <p:grpSpPr>
          <a:xfrm>
            <a:off x="227866" y="8023730"/>
            <a:ext cx="2359817" cy="1453238"/>
            <a:chOff x="0" y="0"/>
            <a:chExt cx="2359815" cy="1453236"/>
          </a:xfrm>
        </p:grpSpPr>
        <p:sp>
          <p:nvSpPr>
            <p:cNvPr id="2257" name="Shape 2257"/>
            <p:cNvSpPr/>
            <p:nvPr/>
          </p:nvSpPr>
          <p:spPr>
            <a:xfrm>
              <a:off x="0" y="61325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258" name="Shape 2258"/>
            <p:cNvSpPr/>
            <p:nvPr/>
          </p:nvSpPr>
          <p:spPr>
            <a:xfrm>
              <a:off x="876126" y="1009733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59" name="Shape 2259"/>
            <p:cNvSpPr/>
            <p:nvPr/>
          </p:nvSpPr>
          <p:spPr>
            <a:xfrm>
              <a:off x="360931" y="341735"/>
              <a:ext cx="1215647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Y</a:t>
              </a:r>
            </a:p>
          </p:txBody>
        </p:sp>
        <p:sp>
          <p:nvSpPr>
            <p:cNvPr id="2335" name="Shape 2335"/>
            <p:cNvSpPr/>
            <p:nvPr/>
          </p:nvSpPr>
          <p:spPr>
            <a:xfrm>
              <a:off x="1671085" y="273896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261" name="Shape 2261"/>
            <p:cNvSpPr/>
            <p:nvPr/>
          </p:nvSpPr>
          <p:spPr>
            <a:xfrm>
              <a:off x="1765414" y="0"/>
              <a:ext cx="594402" cy="571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lvl="1">
                <a:defRPr sz="33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Σ</a:t>
              </a:r>
            </a:p>
          </p:txBody>
        </p:sp>
        <p:grpSp>
          <p:nvGrpSpPr>
            <p:cNvPr id="2264" name="Group 2264"/>
            <p:cNvGrpSpPr/>
            <p:nvPr/>
          </p:nvGrpSpPr>
          <p:grpSpPr>
            <a:xfrm>
              <a:off x="1392404" y="566229"/>
              <a:ext cx="943783" cy="887008"/>
              <a:chOff x="0" y="0"/>
              <a:chExt cx="943782" cy="887006"/>
            </a:xfrm>
          </p:grpSpPr>
          <p:sp>
            <p:nvSpPr>
              <p:cNvPr id="2262" name="Shape 2262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2263" name="Shape 2263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1</a:t>
                </a:r>
              </a:p>
            </p:txBody>
          </p:sp>
        </p:grpSp>
      </p:grpSp>
      <p:sp>
        <p:nvSpPr>
          <p:cNvPr id="2266" name="Shape 2266"/>
          <p:cNvSpPr/>
          <p:nvPr/>
        </p:nvSpPr>
        <p:spPr>
          <a:xfrm>
            <a:off x="10814104" y="8300656"/>
            <a:ext cx="1421077" cy="636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{1,2}</a:t>
            </a:r>
          </a:p>
        </p:txBody>
      </p:sp>
      <p:sp>
        <p:nvSpPr>
          <p:cNvPr id="2267" name="Shape 2267"/>
          <p:cNvSpPr/>
          <p:nvPr/>
        </p:nvSpPr>
        <p:spPr>
          <a:xfrm>
            <a:off x="8041297" y="1697542"/>
            <a:ext cx="2269698" cy="5986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4" h="21600" fill="norm" stroke="1" extrusionOk="0">
                <a:moveTo>
                  <a:pt x="13038" y="21600"/>
                </a:moveTo>
                <a:cubicBezTo>
                  <a:pt x="4924" y="21035"/>
                  <a:pt x="-720" y="18111"/>
                  <a:pt x="75" y="14886"/>
                </a:cubicBezTo>
                <a:cubicBezTo>
                  <a:pt x="664" y="12494"/>
                  <a:pt x="4756" y="10552"/>
                  <a:pt x="9518" y="9035"/>
                </a:cubicBezTo>
                <a:cubicBezTo>
                  <a:pt x="12675" y="8029"/>
                  <a:pt x="16212" y="7149"/>
                  <a:pt x="18315" y="5776"/>
                </a:cubicBezTo>
                <a:cubicBezTo>
                  <a:pt x="19763" y="4831"/>
                  <a:pt x="20385" y="3739"/>
                  <a:pt x="20659" y="2642"/>
                </a:cubicBezTo>
                <a:cubicBezTo>
                  <a:pt x="20878" y="1764"/>
                  <a:pt x="20880" y="879"/>
                  <a:pt x="20664" y="0"/>
                </a:cubicBezTo>
              </a:path>
            </a:pathLst>
          </a:custGeom>
          <a:ln w="101600">
            <a:solidFill>
              <a:srgbClr val="53585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68" name="Shape 2268"/>
          <p:cNvSpPr/>
          <p:nvPr/>
        </p:nvSpPr>
        <p:spPr>
          <a:xfrm>
            <a:off x="11118392" y="3676936"/>
            <a:ext cx="874039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(D,2,1)</a:t>
            </a:r>
          </a:p>
        </p:txBody>
      </p:sp>
      <p:sp>
        <p:nvSpPr>
          <p:cNvPr id="2269" name="Shape 2269"/>
          <p:cNvSpPr/>
          <p:nvPr/>
        </p:nvSpPr>
        <p:spPr>
          <a:xfrm>
            <a:off x="11118392" y="4879988"/>
            <a:ext cx="874039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(C,3,1)</a:t>
            </a:r>
          </a:p>
        </p:txBody>
      </p:sp>
      <p:sp>
        <p:nvSpPr>
          <p:cNvPr id="2270" name="Shape 2270"/>
          <p:cNvSpPr/>
          <p:nvPr/>
        </p:nvSpPr>
        <p:spPr>
          <a:xfrm>
            <a:off x="11118392" y="6057640"/>
            <a:ext cx="874039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(A,4,1)</a:t>
            </a:r>
          </a:p>
        </p:txBody>
      </p:sp>
      <p:sp>
        <p:nvSpPr>
          <p:cNvPr id="2271" name="Shape 2271"/>
          <p:cNvSpPr/>
          <p:nvPr/>
        </p:nvSpPr>
        <p:spPr>
          <a:xfrm>
            <a:off x="10914217" y="1697739"/>
            <a:ext cx="1" cy="66584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72" name="Shape 2272"/>
          <p:cNvSpPr/>
          <p:nvPr/>
        </p:nvSpPr>
        <p:spPr>
          <a:xfrm>
            <a:off x="10955171" y="2795129"/>
            <a:ext cx="522905" cy="8795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73" name="Shape 2273"/>
          <p:cNvSpPr/>
          <p:nvPr/>
        </p:nvSpPr>
        <p:spPr>
          <a:xfrm>
            <a:off x="11555411" y="4481054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74" name="Shape 2274"/>
          <p:cNvSpPr/>
          <p:nvPr/>
        </p:nvSpPr>
        <p:spPr>
          <a:xfrm>
            <a:off x="11555411" y="5677400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75" name="Shape 2275"/>
          <p:cNvSpPr/>
          <p:nvPr/>
        </p:nvSpPr>
        <p:spPr>
          <a:xfrm>
            <a:off x="11555410" y="6847558"/>
            <a:ext cx="1" cy="4226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76" name="Shape 2276"/>
          <p:cNvSpPr/>
          <p:nvPr/>
        </p:nvSpPr>
        <p:spPr>
          <a:xfrm>
            <a:off x="8812382" y="5398137"/>
            <a:ext cx="1137768" cy="7091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77" name="Shape 2277"/>
          <p:cNvSpPr/>
          <p:nvPr/>
        </p:nvSpPr>
        <p:spPr>
          <a:xfrm>
            <a:off x="10223084" y="6847558"/>
            <a:ext cx="1" cy="4226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78" name="Shape 2278"/>
          <p:cNvSpPr/>
          <p:nvPr/>
        </p:nvSpPr>
        <p:spPr>
          <a:xfrm flipH="1">
            <a:off x="9258748" y="5330502"/>
            <a:ext cx="94024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79" name="Shape 2279"/>
          <p:cNvSpPr/>
          <p:nvPr/>
        </p:nvSpPr>
        <p:spPr>
          <a:xfrm flipH="1">
            <a:off x="9004469" y="4115302"/>
            <a:ext cx="1112337" cy="7786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80" name="Shape 2280"/>
          <p:cNvSpPr/>
          <p:nvPr/>
        </p:nvSpPr>
        <p:spPr>
          <a:xfrm flipH="1" flipV="1">
            <a:off x="10563050" y="4330690"/>
            <a:ext cx="708423" cy="64825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81" name="Shape 2281"/>
          <p:cNvSpPr/>
          <p:nvPr/>
        </p:nvSpPr>
        <p:spPr>
          <a:xfrm flipH="1">
            <a:off x="10652113" y="5301056"/>
            <a:ext cx="4585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82" name="Shape 2282"/>
          <p:cNvSpPr/>
          <p:nvPr/>
        </p:nvSpPr>
        <p:spPr>
          <a:xfrm flipH="1">
            <a:off x="10498578" y="5564888"/>
            <a:ext cx="763582" cy="5683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grpSp>
        <p:nvGrpSpPr>
          <p:cNvPr id="2285" name="Group 2285"/>
          <p:cNvGrpSpPr/>
          <p:nvPr/>
        </p:nvGrpSpPr>
        <p:grpSpPr>
          <a:xfrm>
            <a:off x="9751193" y="7320413"/>
            <a:ext cx="943783" cy="887008"/>
            <a:chOff x="0" y="0"/>
            <a:chExt cx="943782" cy="887006"/>
          </a:xfrm>
        </p:grpSpPr>
        <p:sp>
          <p:nvSpPr>
            <p:cNvPr id="2283" name="Shape 2283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2284" name="Shape 2284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BED1F2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(X, -, 1)</a:t>
              </a:r>
            </a:p>
          </p:txBody>
        </p:sp>
      </p:grpSp>
      <p:grpSp>
        <p:nvGrpSpPr>
          <p:cNvPr id="2288" name="Group 2288"/>
          <p:cNvGrpSpPr/>
          <p:nvPr/>
        </p:nvGrpSpPr>
        <p:grpSpPr>
          <a:xfrm>
            <a:off x="11083520" y="7320413"/>
            <a:ext cx="943783" cy="887008"/>
            <a:chOff x="0" y="0"/>
            <a:chExt cx="943782" cy="887006"/>
          </a:xfrm>
        </p:grpSpPr>
        <p:sp>
          <p:nvSpPr>
            <p:cNvPr id="2286" name="Shape 2286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2287" name="Shape 2287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BED1F2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(X,5,1)</a:t>
              </a:r>
            </a:p>
          </p:txBody>
        </p:sp>
      </p:grpSp>
      <p:sp>
        <p:nvSpPr>
          <p:cNvPr id="2289" name="Shape 2289"/>
          <p:cNvSpPr/>
          <p:nvPr/>
        </p:nvSpPr>
        <p:spPr>
          <a:xfrm flipH="1">
            <a:off x="10327810" y="2834463"/>
            <a:ext cx="615233" cy="85579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90" name="Shape 2290"/>
          <p:cNvSpPr/>
          <p:nvPr/>
        </p:nvSpPr>
        <p:spPr>
          <a:xfrm>
            <a:off x="10477198" y="2394361"/>
            <a:ext cx="874038" cy="792948"/>
          </a:xfrm>
          <a:prstGeom prst="ellipse">
            <a:avLst/>
          </a:prstGeom>
          <a:solidFill>
            <a:srgbClr val="BED1F2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(Y,1,1)</a:t>
            </a:r>
          </a:p>
        </p:txBody>
      </p:sp>
      <p:sp>
        <p:nvSpPr>
          <p:cNvPr id="2291" name="Shape 2291"/>
          <p:cNvSpPr/>
          <p:nvPr/>
        </p:nvSpPr>
        <p:spPr>
          <a:xfrm>
            <a:off x="10477198" y="1180623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start</a:t>
            </a:r>
          </a:p>
        </p:txBody>
      </p:sp>
      <p:sp>
        <p:nvSpPr>
          <p:cNvPr id="2292" name="Shape 2292"/>
          <p:cNvSpPr/>
          <p:nvPr/>
        </p:nvSpPr>
        <p:spPr>
          <a:xfrm>
            <a:off x="9786065" y="4879988"/>
            <a:ext cx="874038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(D, -,1)</a:t>
            </a:r>
          </a:p>
        </p:txBody>
      </p:sp>
      <p:sp>
        <p:nvSpPr>
          <p:cNvPr id="2293" name="Shape 2293"/>
          <p:cNvSpPr/>
          <p:nvPr/>
        </p:nvSpPr>
        <p:spPr>
          <a:xfrm>
            <a:off x="9786065" y="3689517"/>
            <a:ext cx="874038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(E, -,1)</a:t>
            </a:r>
          </a:p>
        </p:txBody>
      </p:sp>
      <p:sp>
        <p:nvSpPr>
          <p:cNvPr id="2294" name="Shape 2294"/>
          <p:cNvSpPr/>
          <p:nvPr/>
        </p:nvSpPr>
        <p:spPr>
          <a:xfrm>
            <a:off x="9789791" y="6057640"/>
            <a:ext cx="874038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(B, -,1)</a:t>
            </a:r>
          </a:p>
        </p:txBody>
      </p:sp>
      <p:sp>
        <p:nvSpPr>
          <p:cNvPr id="2295" name="Shape 2295"/>
          <p:cNvSpPr/>
          <p:nvPr/>
        </p:nvSpPr>
        <p:spPr>
          <a:xfrm>
            <a:off x="9653323" y="8300656"/>
            <a:ext cx="1107002" cy="636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2296" name="Shape 2296"/>
          <p:cNvSpPr/>
          <p:nvPr/>
        </p:nvSpPr>
        <p:spPr>
          <a:xfrm>
            <a:off x="9003581" y="6546859"/>
            <a:ext cx="845401" cy="7966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97" name="Shape 2297"/>
          <p:cNvSpPr/>
          <p:nvPr/>
        </p:nvSpPr>
        <p:spPr>
          <a:xfrm>
            <a:off x="8828298" y="5621926"/>
            <a:ext cx="1" cy="4226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98" name="Shape 2298"/>
          <p:cNvSpPr/>
          <p:nvPr/>
        </p:nvSpPr>
        <p:spPr>
          <a:xfrm>
            <a:off x="8386344" y="4879988"/>
            <a:ext cx="874039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(C, -,1)</a:t>
            </a:r>
          </a:p>
        </p:txBody>
      </p:sp>
      <p:sp>
        <p:nvSpPr>
          <p:cNvPr id="2299" name="Shape 2299"/>
          <p:cNvSpPr/>
          <p:nvPr/>
        </p:nvSpPr>
        <p:spPr>
          <a:xfrm>
            <a:off x="8424568" y="6057640"/>
            <a:ext cx="874039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(A, -,1)</a:t>
            </a:r>
          </a:p>
        </p:txBody>
      </p:sp>
      <p:grpSp>
        <p:nvGrpSpPr>
          <p:cNvPr id="2305" name="Group 2305"/>
          <p:cNvGrpSpPr/>
          <p:nvPr/>
        </p:nvGrpSpPr>
        <p:grpSpPr>
          <a:xfrm>
            <a:off x="2751736" y="8651404"/>
            <a:ext cx="4659351" cy="818365"/>
            <a:chOff x="0" y="755320"/>
            <a:chExt cx="4659350" cy="818363"/>
          </a:xfrm>
        </p:grpSpPr>
        <p:grpSp>
          <p:nvGrpSpPr>
            <p:cNvPr id="2303" name="Group 2303"/>
            <p:cNvGrpSpPr/>
            <p:nvPr/>
          </p:nvGrpSpPr>
          <p:grpSpPr>
            <a:xfrm>
              <a:off x="1061025" y="755320"/>
              <a:ext cx="3598326" cy="818365"/>
              <a:chOff x="0" y="0"/>
              <a:chExt cx="3598324" cy="818363"/>
            </a:xfrm>
          </p:grpSpPr>
          <p:sp>
            <p:nvSpPr>
              <p:cNvPr id="2300" name="Shape 2300"/>
              <p:cNvSpPr/>
              <p:nvPr/>
            </p:nvSpPr>
            <p:spPr>
              <a:xfrm>
                <a:off x="0" y="0"/>
                <a:ext cx="3566705" cy="818364"/>
              </a:xfrm>
              <a:prstGeom prst="roundRect">
                <a:avLst>
                  <a:gd name="adj" fmla="val 23278"/>
                </a:avLst>
              </a:prstGeom>
              <a:solidFill>
                <a:srgbClr val="F0F2F4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301" name="Shape 2301"/>
              <p:cNvSpPr/>
              <p:nvPr/>
            </p:nvSpPr>
            <p:spPr>
              <a:xfrm>
                <a:off x="1700468" y="165519"/>
                <a:ext cx="1897857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b="1"/>
                </a:lvl1pPr>
              </a:lstStyle>
              <a:p>
                <a:pPr/>
                <a:r>
                  <a:t>Y E C A X</a:t>
                </a:r>
              </a:p>
            </p:txBody>
          </p:sp>
          <p:sp>
            <p:nvSpPr>
              <p:cNvPr id="2302" name="Shape 2302"/>
              <p:cNvSpPr/>
              <p:nvPr/>
            </p:nvSpPr>
            <p:spPr>
              <a:xfrm>
                <a:off x="60866" y="83755"/>
                <a:ext cx="1519834" cy="622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3600"/>
                </a:lvl1pPr>
              </a:lstStyle>
              <a:p>
                <a:pPr/>
                <a:r>
                  <a:t>Accept:</a:t>
                </a:r>
              </a:p>
            </p:txBody>
          </p:sp>
        </p:grpSp>
        <p:sp>
          <p:nvSpPr>
            <p:cNvPr id="2304" name="Shape 2304"/>
            <p:cNvSpPr/>
            <p:nvPr/>
          </p:nvSpPr>
          <p:spPr>
            <a:xfrm flipH="1" flipV="1">
              <a:off x="-1" y="1163883"/>
              <a:ext cx="891881" cy="1575"/>
            </a:xfrm>
            <a:prstGeom prst="line">
              <a:avLst/>
            </a:prstGeom>
            <a:noFill/>
            <a:ln w="889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2306" name="Shape 2306"/>
          <p:cNvSpPr/>
          <p:nvPr/>
        </p:nvSpPr>
        <p:spPr>
          <a:xfrm>
            <a:off x="9900849" y="8901755"/>
            <a:ext cx="222155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500"/>
            </a:lvl1pPr>
          </a:lstStyle>
          <a:p>
            <a:pPr/>
            <a:r>
              <a:t>Preferences</a:t>
            </a:r>
          </a:p>
        </p:txBody>
      </p:sp>
      <p:grpSp>
        <p:nvGrpSpPr>
          <p:cNvPr id="2333" name="Group 2333"/>
          <p:cNvGrpSpPr/>
          <p:nvPr/>
        </p:nvGrpSpPr>
        <p:grpSpPr>
          <a:xfrm>
            <a:off x="235913" y="2309064"/>
            <a:ext cx="6695364" cy="2976831"/>
            <a:chOff x="0" y="0"/>
            <a:chExt cx="6695363" cy="2976829"/>
          </a:xfrm>
        </p:grpSpPr>
        <p:sp>
          <p:nvSpPr>
            <p:cNvPr id="2307" name="Shape 2307"/>
            <p:cNvSpPr/>
            <p:nvPr/>
          </p:nvSpPr>
          <p:spPr>
            <a:xfrm>
              <a:off x="1778017" y="0"/>
              <a:ext cx="3139329" cy="2976830"/>
            </a:xfrm>
            <a:prstGeom prst="ellipse">
              <a:avLst/>
            </a:prstGeom>
            <a:solidFill>
              <a:srgbClr val="FEFCE4"/>
            </a:solidFill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308" name="Shape 2308"/>
            <p:cNvSpPr/>
            <p:nvPr/>
          </p:nvSpPr>
          <p:spPr>
            <a:xfrm>
              <a:off x="3346479" y="1504693"/>
              <a:ext cx="909019" cy="59492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09" name="Shape 2309"/>
            <p:cNvSpPr/>
            <p:nvPr/>
          </p:nvSpPr>
          <p:spPr>
            <a:xfrm flipV="1">
              <a:off x="3358461" y="856511"/>
              <a:ext cx="905649" cy="6595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10" name="Shape 2310"/>
            <p:cNvSpPr/>
            <p:nvPr/>
          </p:nvSpPr>
          <p:spPr>
            <a:xfrm flipV="1">
              <a:off x="2414040" y="1519071"/>
              <a:ext cx="965838" cy="5630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11" name="Shape 2311"/>
            <p:cNvSpPr/>
            <p:nvPr/>
          </p:nvSpPr>
          <p:spPr>
            <a:xfrm>
              <a:off x="2407314" y="871005"/>
              <a:ext cx="965838" cy="6115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12" name="Shape 2312"/>
            <p:cNvSpPr/>
            <p:nvPr/>
          </p:nvSpPr>
          <p:spPr>
            <a:xfrm flipV="1">
              <a:off x="1263559" y="849174"/>
              <a:ext cx="1146522" cy="697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13" name="Shape 2313"/>
            <p:cNvSpPr/>
            <p:nvPr/>
          </p:nvSpPr>
          <p:spPr>
            <a:xfrm>
              <a:off x="1139709" y="1916732"/>
              <a:ext cx="1282993" cy="1473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14" name="Shape 2314"/>
            <p:cNvSpPr/>
            <p:nvPr/>
          </p:nvSpPr>
          <p:spPr>
            <a:xfrm>
              <a:off x="4295458" y="857437"/>
              <a:ext cx="126756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15" name="Shape 2315"/>
            <p:cNvSpPr/>
            <p:nvPr/>
          </p:nvSpPr>
          <p:spPr>
            <a:xfrm flipV="1">
              <a:off x="4348224" y="1931271"/>
              <a:ext cx="1162034" cy="1539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16" name="Shape 2316"/>
            <p:cNvSpPr/>
            <p:nvPr/>
          </p:nvSpPr>
          <p:spPr>
            <a:xfrm>
              <a:off x="5069441" y="620544"/>
              <a:ext cx="1625923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grpSp>
          <p:nvGrpSpPr>
            <p:cNvPr id="2319" name="Group 2319"/>
            <p:cNvGrpSpPr/>
            <p:nvPr/>
          </p:nvGrpSpPr>
          <p:grpSpPr>
            <a:xfrm>
              <a:off x="2111969" y="530782"/>
              <a:ext cx="652484" cy="652483"/>
              <a:chOff x="0" y="0"/>
              <a:chExt cx="652482" cy="652482"/>
            </a:xfrm>
          </p:grpSpPr>
          <p:sp>
            <p:nvSpPr>
              <p:cNvPr id="2317" name="Shape 2317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318" name="Shape 2318"/>
              <p:cNvSpPr/>
              <p:nvPr/>
            </p:nvSpPr>
            <p:spPr>
              <a:xfrm>
                <a:off x="172284" y="116862"/>
                <a:ext cx="31916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2322" name="Group 2322"/>
            <p:cNvGrpSpPr/>
            <p:nvPr/>
          </p:nvGrpSpPr>
          <p:grpSpPr>
            <a:xfrm>
              <a:off x="3021440" y="1162173"/>
              <a:ext cx="652484" cy="652484"/>
              <a:chOff x="0" y="0"/>
              <a:chExt cx="652482" cy="652482"/>
            </a:xfrm>
          </p:grpSpPr>
          <p:sp>
            <p:nvSpPr>
              <p:cNvPr id="2320" name="Shape 2320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321" name="Shape 2321"/>
              <p:cNvSpPr/>
              <p:nvPr/>
            </p:nvSpPr>
            <p:spPr>
              <a:xfrm>
                <a:off x="166293" y="116862"/>
                <a:ext cx="294497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2325" name="Group 2325"/>
            <p:cNvGrpSpPr/>
            <p:nvPr/>
          </p:nvGrpSpPr>
          <p:grpSpPr>
            <a:xfrm>
              <a:off x="3930910" y="530782"/>
              <a:ext cx="652484" cy="652483"/>
              <a:chOff x="0" y="0"/>
              <a:chExt cx="652482" cy="652482"/>
            </a:xfrm>
          </p:grpSpPr>
          <p:sp>
            <p:nvSpPr>
              <p:cNvPr id="2323" name="Shape 2323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324" name="Shape 2324"/>
              <p:cNvSpPr/>
              <p:nvPr/>
            </p:nvSpPr>
            <p:spPr>
              <a:xfrm>
                <a:off x="166293" y="116862"/>
                <a:ext cx="34067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2328" name="Group 2328"/>
            <p:cNvGrpSpPr/>
            <p:nvPr/>
          </p:nvGrpSpPr>
          <p:grpSpPr>
            <a:xfrm>
              <a:off x="3930910" y="1745425"/>
              <a:ext cx="652484" cy="652484"/>
              <a:chOff x="0" y="0"/>
              <a:chExt cx="652482" cy="652482"/>
            </a:xfrm>
          </p:grpSpPr>
          <p:sp>
            <p:nvSpPr>
              <p:cNvPr id="2326" name="Shape 2326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327" name="Shape 2327"/>
              <p:cNvSpPr/>
              <p:nvPr/>
            </p:nvSpPr>
            <p:spPr>
              <a:xfrm>
                <a:off x="196678" y="116862"/>
                <a:ext cx="2774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E</a:t>
                </a:r>
              </a:p>
            </p:txBody>
          </p:sp>
        </p:grpSp>
        <p:grpSp>
          <p:nvGrpSpPr>
            <p:cNvPr id="2331" name="Group 2331"/>
            <p:cNvGrpSpPr/>
            <p:nvPr/>
          </p:nvGrpSpPr>
          <p:grpSpPr>
            <a:xfrm>
              <a:off x="2111969" y="1745425"/>
              <a:ext cx="652484" cy="652484"/>
              <a:chOff x="0" y="0"/>
              <a:chExt cx="652482" cy="652482"/>
            </a:xfrm>
          </p:grpSpPr>
          <p:sp>
            <p:nvSpPr>
              <p:cNvPr id="2329" name="Shape 2329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330" name="Shape 2330"/>
              <p:cNvSpPr/>
              <p:nvPr/>
            </p:nvSpPr>
            <p:spPr>
              <a:xfrm>
                <a:off x="187477" y="116862"/>
                <a:ext cx="3080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2332" name="Shape 2332"/>
            <p:cNvSpPr/>
            <p:nvPr/>
          </p:nvSpPr>
          <p:spPr>
            <a:xfrm>
              <a:off x="-1" y="749690"/>
              <a:ext cx="1625924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  <p:sp>
        <p:nvSpPr>
          <p:cNvPr id="2334" name="Shape 2334"/>
          <p:cNvSpPr/>
          <p:nvPr/>
        </p:nvSpPr>
        <p:spPr>
          <a:xfrm>
            <a:off x="1476407" y="2692195"/>
            <a:ext cx="3783642" cy="1303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0" fill="norm" stroke="1" extrusionOk="0">
                <a:moveTo>
                  <a:pt x="21600" y="20271"/>
                </a:moveTo>
                <a:cubicBezTo>
                  <a:pt x="20595" y="21168"/>
                  <a:pt x="19524" y="21293"/>
                  <a:pt x="18496" y="20634"/>
                </a:cubicBezTo>
                <a:cubicBezTo>
                  <a:pt x="16548" y="19386"/>
                  <a:pt x="14993" y="15581"/>
                  <a:pt x="13542" y="11712"/>
                </a:cubicBezTo>
                <a:cubicBezTo>
                  <a:pt x="12400" y="8669"/>
                  <a:pt x="11274" y="5512"/>
                  <a:pt x="9899" y="3361"/>
                </a:cubicBezTo>
                <a:cubicBezTo>
                  <a:pt x="8638" y="1389"/>
                  <a:pt x="7226" y="354"/>
                  <a:pt x="5789" y="77"/>
                </a:cubicBezTo>
                <a:cubicBezTo>
                  <a:pt x="3797" y="-307"/>
                  <a:pt x="1805" y="757"/>
                  <a:pt x="0" y="3168"/>
                </a:cubicBezTo>
              </a:path>
            </a:pathLst>
          </a:custGeom>
          <a:ln w="1016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34" grpId="1"/>
      <p:bldP build="whole" bldLvl="1" animBg="1" rev="0" advAuto="0" spid="2305" grpId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Shape 23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Constructing the Product Graph (PG)</a:t>
            </a:r>
          </a:p>
        </p:txBody>
      </p:sp>
      <p:sp>
        <p:nvSpPr>
          <p:cNvPr id="2338" name="Shape 233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357" name="Group 2357"/>
          <p:cNvGrpSpPr/>
          <p:nvPr/>
        </p:nvGrpSpPr>
        <p:grpSpPr>
          <a:xfrm>
            <a:off x="227866" y="6794607"/>
            <a:ext cx="7816643" cy="1111502"/>
            <a:chOff x="0" y="0"/>
            <a:chExt cx="7816641" cy="1111500"/>
          </a:xfrm>
        </p:grpSpPr>
        <p:sp>
          <p:nvSpPr>
            <p:cNvPr id="2339" name="Shape 2339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340" name="Shape 2340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41" name="Shape 2341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342" name="Shape 2342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343" name="Shape 2343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4</a:t>
              </a:r>
            </a:p>
          </p:txBody>
        </p:sp>
        <p:grpSp>
          <p:nvGrpSpPr>
            <p:cNvPr id="2346" name="Group 2346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2344" name="Shape 2344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2345" name="Shape 2345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2347" name="Shape 2347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48" name="Shape 2348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49" name="Shape 2349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50" name="Shape 2350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51" name="Shape 2351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52" name="Shape 2352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Y</a:t>
              </a:r>
            </a:p>
          </p:txBody>
        </p:sp>
        <p:sp>
          <p:nvSpPr>
            <p:cNvPr id="2353" name="Shape 2353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2354" name="Shape 2354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2355" name="Shape 2355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2356" name="Shape 2356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</a:p>
          </p:txBody>
        </p:sp>
      </p:grpSp>
      <p:grpSp>
        <p:nvGrpSpPr>
          <p:cNvPr id="2366" name="Group 2366"/>
          <p:cNvGrpSpPr/>
          <p:nvPr/>
        </p:nvGrpSpPr>
        <p:grpSpPr>
          <a:xfrm>
            <a:off x="227866" y="8023730"/>
            <a:ext cx="2359817" cy="1453238"/>
            <a:chOff x="0" y="0"/>
            <a:chExt cx="2359815" cy="1453236"/>
          </a:xfrm>
        </p:grpSpPr>
        <p:sp>
          <p:nvSpPr>
            <p:cNvPr id="2358" name="Shape 2358"/>
            <p:cNvSpPr/>
            <p:nvPr/>
          </p:nvSpPr>
          <p:spPr>
            <a:xfrm>
              <a:off x="0" y="61325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359" name="Shape 2359"/>
            <p:cNvSpPr/>
            <p:nvPr/>
          </p:nvSpPr>
          <p:spPr>
            <a:xfrm>
              <a:off x="876126" y="1009733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60" name="Shape 2360"/>
            <p:cNvSpPr/>
            <p:nvPr/>
          </p:nvSpPr>
          <p:spPr>
            <a:xfrm>
              <a:off x="360931" y="341735"/>
              <a:ext cx="1215647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Y</a:t>
              </a:r>
            </a:p>
          </p:txBody>
        </p:sp>
        <p:sp>
          <p:nvSpPr>
            <p:cNvPr id="2427" name="Shape 2427"/>
            <p:cNvSpPr/>
            <p:nvPr/>
          </p:nvSpPr>
          <p:spPr>
            <a:xfrm>
              <a:off x="1671085" y="273896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362" name="Shape 2362"/>
            <p:cNvSpPr/>
            <p:nvPr/>
          </p:nvSpPr>
          <p:spPr>
            <a:xfrm>
              <a:off x="1765414" y="0"/>
              <a:ext cx="594402" cy="571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lvl="1">
                <a:defRPr sz="33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Σ</a:t>
              </a:r>
            </a:p>
          </p:txBody>
        </p:sp>
        <p:grpSp>
          <p:nvGrpSpPr>
            <p:cNvPr id="2365" name="Group 2365"/>
            <p:cNvGrpSpPr/>
            <p:nvPr/>
          </p:nvGrpSpPr>
          <p:grpSpPr>
            <a:xfrm>
              <a:off x="1392404" y="566229"/>
              <a:ext cx="943783" cy="887008"/>
              <a:chOff x="0" y="0"/>
              <a:chExt cx="943782" cy="887006"/>
            </a:xfrm>
          </p:grpSpPr>
          <p:sp>
            <p:nvSpPr>
              <p:cNvPr id="2363" name="Shape 2363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2364" name="Shape 2364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pPr/>
                <a:r>
                  <a:t>1</a:t>
                </a:r>
              </a:p>
            </p:txBody>
          </p:sp>
        </p:grpSp>
      </p:grpSp>
      <p:sp>
        <p:nvSpPr>
          <p:cNvPr id="2367" name="Shape 2367"/>
          <p:cNvSpPr/>
          <p:nvPr/>
        </p:nvSpPr>
        <p:spPr>
          <a:xfrm>
            <a:off x="10814104" y="8300656"/>
            <a:ext cx="1421077" cy="636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{1,2}</a:t>
            </a:r>
          </a:p>
        </p:txBody>
      </p:sp>
      <p:sp>
        <p:nvSpPr>
          <p:cNvPr id="2368" name="Shape 2368"/>
          <p:cNvSpPr/>
          <p:nvPr/>
        </p:nvSpPr>
        <p:spPr>
          <a:xfrm>
            <a:off x="11118392" y="3676936"/>
            <a:ext cx="874039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(D,2,1)</a:t>
            </a:r>
          </a:p>
        </p:txBody>
      </p:sp>
      <p:sp>
        <p:nvSpPr>
          <p:cNvPr id="2369" name="Shape 2369"/>
          <p:cNvSpPr/>
          <p:nvPr/>
        </p:nvSpPr>
        <p:spPr>
          <a:xfrm>
            <a:off x="11118392" y="4879988"/>
            <a:ext cx="874039" cy="792948"/>
          </a:xfrm>
          <a:prstGeom prst="ellipse">
            <a:avLst/>
          </a:prstGeom>
          <a:solidFill>
            <a:srgbClr val="FEF589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(C,3,1)</a:t>
            </a:r>
          </a:p>
        </p:txBody>
      </p:sp>
      <p:sp>
        <p:nvSpPr>
          <p:cNvPr id="2370" name="Shape 2370"/>
          <p:cNvSpPr/>
          <p:nvPr/>
        </p:nvSpPr>
        <p:spPr>
          <a:xfrm>
            <a:off x="11118392" y="6057640"/>
            <a:ext cx="874039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(A,4,1)</a:t>
            </a:r>
          </a:p>
        </p:txBody>
      </p:sp>
      <p:sp>
        <p:nvSpPr>
          <p:cNvPr id="2371" name="Shape 2371"/>
          <p:cNvSpPr/>
          <p:nvPr/>
        </p:nvSpPr>
        <p:spPr>
          <a:xfrm>
            <a:off x="10914217" y="1697739"/>
            <a:ext cx="1" cy="66584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72" name="Shape 2372"/>
          <p:cNvSpPr/>
          <p:nvPr/>
        </p:nvSpPr>
        <p:spPr>
          <a:xfrm>
            <a:off x="10955171" y="2795129"/>
            <a:ext cx="522905" cy="8795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73" name="Shape 2373"/>
          <p:cNvSpPr/>
          <p:nvPr/>
        </p:nvSpPr>
        <p:spPr>
          <a:xfrm>
            <a:off x="11555411" y="4481054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74" name="Shape 2374"/>
          <p:cNvSpPr/>
          <p:nvPr/>
        </p:nvSpPr>
        <p:spPr>
          <a:xfrm>
            <a:off x="11555411" y="5677400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75" name="Shape 2375"/>
          <p:cNvSpPr/>
          <p:nvPr/>
        </p:nvSpPr>
        <p:spPr>
          <a:xfrm>
            <a:off x="11555410" y="6847558"/>
            <a:ext cx="1" cy="4226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76" name="Shape 2376"/>
          <p:cNvSpPr/>
          <p:nvPr/>
        </p:nvSpPr>
        <p:spPr>
          <a:xfrm>
            <a:off x="8812382" y="5398137"/>
            <a:ext cx="1137768" cy="7091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77" name="Shape 2377"/>
          <p:cNvSpPr/>
          <p:nvPr/>
        </p:nvSpPr>
        <p:spPr>
          <a:xfrm>
            <a:off x="10223084" y="6847558"/>
            <a:ext cx="1" cy="4226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78" name="Shape 2378"/>
          <p:cNvSpPr/>
          <p:nvPr/>
        </p:nvSpPr>
        <p:spPr>
          <a:xfrm flipH="1">
            <a:off x="9258748" y="5330502"/>
            <a:ext cx="94024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79" name="Shape 2379"/>
          <p:cNvSpPr/>
          <p:nvPr/>
        </p:nvSpPr>
        <p:spPr>
          <a:xfrm flipH="1">
            <a:off x="9004469" y="4115302"/>
            <a:ext cx="1112337" cy="7786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80" name="Shape 2380"/>
          <p:cNvSpPr/>
          <p:nvPr/>
        </p:nvSpPr>
        <p:spPr>
          <a:xfrm flipH="1" flipV="1">
            <a:off x="10563050" y="4330690"/>
            <a:ext cx="708423" cy="64825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81" name="Shape 2381"/>
          <p:cNvSpPr/>
          <p:nvPr/>
        </p:nvSpPr>
        <p:spPr>
          <a:xfrm flipH="1">
            <a:off x="10652113" y="5301056"/>
            <a:ext cx="4585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82" name="Shape 2382"/>
          <p:cNvSpPr/>
          <p:nvPr/>
        </p:nvSpPr>
        <p:spPr>
          <a:xfrm flipH="1">
            <a:off x="10498578" y="5564888"/>
            <a:ext cx="763582" cy="5683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grpSp>
        <p:nvGrpSpPr>
          <p:cNvPr id="2385" name="Group 2385"/>
          <p:cNvGrpSpPr/>
          <p:nvPr/>
        </p:nvGrpSpPr>
        <p:grpSpPr>
          <a:xfrm>
            <a:off x="9751193" y="7320413"/>
            <a:ext cx="943783" cy="887008"/>
            <a:chOff x="0" y="0"/>
            <a:chExt cx="943782" cy="887006"/>
          </a:xfrm>
        </p:grpSpPr>
        <p:sp>
          <p:nvSpPr>
            <p:cNvPr id="2383" name="Shape 2383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2384" name="Shape 2384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BED1F2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(X, -, 1)</a:t>
              </a:r>
            </a:p>
          </p:txBody>
        </p:sp>
      </p:grpSp>
      <p:grpSp>
        <p:nvGrpSpPr>
          <p:cNvPr id="2388" name="Group 2388"/>
          <p:cNvGrpSpPr/>
          <p:nvPr/>
        </p:nvGrpSpPr>
        <p:grpSpPr>
          <a:xfrm>
            <a:off x="11083520" y="7320413"/>
            <a:ext cx="943783" cy="887008"/>
            <a:chOff x="0" y="0"/>
            <a:chExt cx="943782" cy="887006"/>
          </a:xfrm>
        </p:grpSpPr>
        <p:sp>
          <p:nvSpPr>
            <p:cNvPr id="2386" name="Shape 2386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</a:p>
          </p:txBody>
        </p:sp>
        <p:sp>
          <p:nvSpPr>
            <p:cNvPr id="2387" name="Shape 2387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BED1F2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(X,5,1)</a:t>
              </a:r>
            </a:p>
          </p:txBody>
        </p:sp>
      </p:grpSp>
      <p:sp>
        <p:nvSpPr>
          <p:cNvPr id="2389" name="Shape 2389"/>
          <p:cNvSpPr/>
          <p:nvPr/>
        </p:nvSpPr>
        <p:spPr>
          <a:xfrm flipH="1">
            <a:off x="10327810" y="2834463"/>
            <a:ext cx="615233" cy="85579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90" name="Shape 2390"/>
          <p:cNvSpPr/>
          <p:nvPr/>
        </p:nvSpPr>
        <p:spPr>
          <a:xfrm>
            <a:off x="10477198" y="2394361"/>
            <a:ext cx="874038" cy="792948"/>
          </a:xfrm>
          <a:prstGeom prst="ellipse">
            <a:avLst/>
          </a:prstGeom>
          <a:solidFill>
            <a:srgbClr val="BED1F2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(Y,1,1)</a:t>
            </a:r>
          </a:p>
        </p:txBody>
      </p:sp>
      <p:sp>
        <p:nvSpPr>
          <p:cNvPr id="2391" name="Shape 2391"/>
          <p:cNvSpPr/>
          <p:nvPr/>
        </p:nvSpPr>
        <p:spPr>
          <a:xfrm>
            <a:off x="10477198" y="1180623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(-,0,0)</a:t>
            </a:r>
          </a:p>
        </p:txBody>
      </p:sp>
      <p:sp>
        <p:nvSpPr>
          <p:cNvPr id="2392" name="Shape 2392"/>
          <p:cNvSpPr/>
          <p:nvPr/>
        </p:nvSpPr>
        <p:spPr>
          <a:xfrm>
            <a:off x="9786065" y="4879988"/>
            <a:ext cx="874038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(D, -,1)</a:t>
            </a:r>
          </a:p>
        </p:txBody>
      </p:sp>
      <p:sp>
        <p:nvSpPr>
          <p:cNvPr id="2393" name="Shape 2393"/>
          <p:cNvSpPr/>
          <p:nvPr/>
        </p:nvSpPr>
        <p:spPr>
          <a:xfrm>
            <a:off x="9786065" y="3689517"/>
            <a:ext cx="874038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(E, -,1)</a:t>
            </a:r>
          </a:p>
        </p:txBody>
      </p:sp>
      <p:sp>
        <p:nvSpPr>
          <p:cNvPr id="2394" name="Shape 2394"/>
          <p:cNvSpPr/>
          <p:nvPr/>
        </p:nvSpPr>
        <p:spPr>
          <a:xfrm>
            <a:off x="9789791" y="6057640"/>
            <a:ext cx="874038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(B, -,1)</a:t>
            </a:r>
          </a:p>
        </p:txBody>
      </p:sp>
      <p:sp>
        <p:nvSpPr>
          <p:cNvPr id="2395" name="Shape 2395"/>
          <p:cNvSpPr/>
          <p:nvPr/>
        </p:nvSpPr>
        <p:spPr>
          <a:xfrm>
            <a:off x="9653323" y="8300656"/>
            <a:ext cx="1107002" cy="636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2396" name="Shape 2396"/>
          <p:cNvSpPr/>
          <p:nvPr/>
        </p:nvSpPr>
        <p:spPr>
          <a:xfrm>
            <a:off x="9003581" y="6546859"/>
            <a:ext cx="845401" cy="7966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97" name="Shape 2397"/>
          <p:cNvSpPr/>
          <p:nvPr/>
        </p:nvSpPr>
        <p:spPr>
          <a:xfrm>
            <a:off x="8828298" y="5621926"/>
            <a:ext cx="1" cy="4226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98" name="Shape 2398"/>
          <p:cNvSpPr/>
          <p:nvPr/>
        </p:nvSpPr>
        <p:spPr>
          <a:xfrm>
            <a:off x="8386344" y="4879988"/>
            <a:ext cx="874039" cy="792948"/>
          </a:xfrm>
          <a:prstGeom prst="ellipse">
            <a:avLst/>
          </a:prstGeom>
          <a:solidFill>
            <a:srgbClr val="FEF589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(C, -,1)</a:t>
            </a:r>
          </a:p>
        </p:txBody>
      </p:sp>
      <p:sp>
        <p:nvSpPr>
          <p:cNvPr id="2399" name="Shape 2399"/>
          <p:cNvSpPr/>
          <p:nvPr/>
        </p:nvSpPr>
        <p:spPr>
          <a:xfrm>
            <a:off x="8424568" y="6057640"/>
            <a:ext cx="874039" cy="792948"/>
          </a:xfrm>
          <a:prstGeom prst="ellipse">
            <a:avLst/>
          </a:prstGeom>
          <a:solidFill>
            <a:srgbClr val="FFD8C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pPr/>
            <a:r>
              <a:t>(A, -,1)</a:t>
            </a:r>
          </a:p>
        </p:txBody>
      </p:sp>
      <p:grpSp>
        <p:nvGrpSpPr>
          <p:cNvPr id="2426" name="Group 2426"/>
          <p:cNvGrpSpPr/>
          <p:nvPr/>
        </p:nvGrpSpPr>
        <p:grpSpPr>
          <a:xfrm>
            <a:off x="235913" y="2309064"/>
            <a:ext cx="6695364" cy="2976831"/>
            <a:chOff x="0" y="0"/>
            <a:chExt cx="6695363" cy="2976829"/>
          </a:xfrm>
        </p:grpSpPr>
        <p:sp>
          <p:nvSpPr>
            <p:cNvPr id="2400" name="Shape 2400"/>
            <p:cNvSpPr/>
            <p:nvPr/>
          </p:nvSpPr>
          <p:spPr>
            <a:xfrm>
              <a:off x="1778017" y="0"/>
              <a:ext cx="3139329" cy="2976830"/>
            </a:xfrm>
            <a:prstGeom prst="ellipse">
              <a:avLst/>
            </a:prstGeom>
            <a:solidFill>
              <a:srgbClr val="FEFCE4"/>
            </a:solidFill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401" name="Shape 2401"/>
            <p:cNvSpPr/>
            <p:nvPr/>
          </p:nvSpPr>
          <p:spPr>
            <a:xfrm>
              <a:off x="3346479" y="1504693"/>
              <a:ext cx="909019" cy="59492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02" name="Shape 2402"/>
            <p:cNvSpPr/>
            <p:nvPr/>
          </p:nvSpPr>
          <p:spPr>
            <a:xfrm flipV="1">
              <a:off x="3358461" y="856511"/>
              <a:ext cx="905649" cy="6595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03" name="Shape 2403"/>
            <p:cNvSpPr/>
            <p:nvPr/>
          </p:nvSpPr>
          <p:spPr>
            <a:xfrm flipV="1">
              <a:off x="2414040" y="1519071"/>
              <a:ext cx="965838" cy="5630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04" name="Shape 2404"/>
            <p:cNvSpPr/>
            <p:nvPr/>
          </p:nvSpPr>
          <p:spPr>
            <a:xfrm>
              <a:off x="2407314" y="871005"/>
              <a:ext cx="965838" cy="6115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05" name="Shape 2405"/>
            <p:cNvSpPr/>
            <p:nvPr/>
          </p:nvSpPr>
          <p:spPr>
            <a:xfrm flipV="1">
              <a:off x="1263559" y="849174"/>
              <a:ext cx="1146522" cy="697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06" name="Shape 2406"/>
            <p:cNvSpPr/>
            <p:nvPr/>
          </p:nvSpPr>
          <p:spPr>
            <a:xfrm>
              <a:off x="1139709" y="1916732"/>
              <a:ext cx="1282993" cy="1473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07" name="Shape 2407"/>
            <p:cNvSpPr/>
            <p:nvPr/>
          </p:nvSpPr>
          <p:spPr>
            <a:xfrm>
              <a:off x="4295458" y="857437"/>
              <a:ext cx="126756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08" name="Shape 2408"/>
            <p:cNvSpPr/>
            <p:nvPr/>
          </p:nvSpPr>
          <p:spPr>
            <a:xfrm flipV="1">
              <a:off x="4348224" y="1931271"/>
              <a:ext cx="1162034" cy="1539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069441" y="620544"/>
              <a:ext cx="1625923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grpSp>
          <p:nvGrpSpPr>
            <p:cNvPr id="2412" name="Group 2412"/>
            <p:cNvGrpSpPr/>
            <p:nvPr/>
          </p:nvGrpSpPr>
          <p:grpSpPr>
            <a:xfrm>
              <a:off x="2111969" y="530782"/>
              <a:ext cx="652484" cy="652483"/>
              <a:chOff x="0" y="0"/>
              <a:chExt cx="652482" cy="652482"/>
            </a:xfrm>
          </p:grpSpPr>
          <p:sp>
            <p:nvSpPr>
              <p:cNvPr id="2410" name="Shape 2410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411" name="Shape 2411"/>
              <p:cNvSpPr/>
              <p:nvPr/>
            </p:nvSpPr>
            <p:spPr>
              <a:xfrm>
                <a:off x="172284" y="116862"/>
                <a:ext cx="31916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2415" name="Group 2415"/>
            <p:cNvGrpSpPr/>
            <p:nvPr/>
          </p:nvGrpSpPr>
          <p:grpSpPr>
            <a:xfrm>
              <a:off x="3021440" y="1162173"/>
              <a:ext cx="652484" cy="652484"/>
              <a:chOff x="0" y="0"/>
              <a:chExt cx="652482" cy="652482"/>
            </a:xfrm>
          </p:grpSpPr>
          <p:sp>
            <p:nvSpPr>
              <p:cNvPr id="2413" name="Shape 2413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414" name="Shape 2414"/>
              <p:cNvSpPr/>
              <p:nvPr/>
            </p:nvSpPr>
            <p:spPr>
              <a:xfrm>
                <a:off x="166293" y="116862"/>
                <a:ext cx="294497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2418" name="Group 2418"/>
            <p:cNvGrpSpPr/>
            <p:nvPr/>
          </p:nvGrpSpPr>
          <p:grpSpPr>
            <a:xfrm>
              <a:off x="3930910" y="530782"/>
              <a:ext cx="652484" cy="652483"/>
              <a:chOff x="0" y="0"/>
              <a:chExt cx="652482" cy="652482"/>
            </a:xfrm>
          </p:grpSpPr>
          <p:sp>
            <p:nvSpPr>
              <p:cNvPr id="2416" name="Shape 2416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417" name="Shape 2417"/>
              <p:cNvSpPr/>
              <p:nvPr/>
            </p:nvSpPr>
            <p:spPr>
              <a:xfrm>
                <a:off x="166293" y="116862"/>
                <a:ext cx="34067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2421" name="Group 2421"/>
            <p:cNvGrpSpPr/>
            <p:nvPr/>
          </p:nvGrpSpPr>
          <p:grpSpPr>
            <a:xfrm>
              <a:off x="3930910" y="1745425"/>
              <a:ext cx="652484" cy="652484"/>
              <a:chOff x="0" y="0"/>
              <a:chExt cx="652482" cy="652482"/>
            </a:xfrm>
          </p:grpSpPr>
          <p:sp>
            <p:nvSpPr>
              <p:cNvPr id="2419" name="Shape 2419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420" name="Shape 2420"/>
              <p:cNvSpPr/>
              <p:nvPr/>
            </p:nvSpPr>
            <p:spPr>
              <a:xfrm>
                <a:off x="196678" y="116862"/>
                <a:ext cx="2774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E</a:t>
                </a:r>
              </a:p>
            </p:txBody>
          </p:sp>
        </p:grpSp>
        <p:grpSp>
          <p:nvGrpSpPr>
            <p:cNvPr id="2424" name="Group 2424"/>
            <p:cNvGrpSpPr/>
            <p:nvPr/>
          </p:nvGrpSpPr>
          <p:grpSpPr>
            <a:xfrm>
              <a:off x="2111969" y="1745425"/>
              <a:ext cx="652484" cy="652484"/>
              <a:chOff x="0" y="0"/>
              <a:chExt cx="652482" cy="652482"/>
            </a:xfrm>
          </p:grpSpPr>
          <p:sp>
            <p:nvSpPr>
              <p:cNvPr id="2422" name="Shape 2422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423" name="Shape 2423"/>
              <p:cNvSpPr/>
              <p:nvPr/>
            </p:nvSpPr>
            <p:spPr>
              <a:xfrm>
                <a:off x="187477" y="116862"/>
                <a:ext cx="3080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2425" name="Shape 2425"/>
            <p:cNvSpPr/>
            <p:nvPr/>
          </p:nvSpPr>
          <p:spPr>
            <a:xfrm>
              <a:off x="-1" y="749690"/>
              <a:ext cx="1625924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Shape 24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Compilation to BGP:</a:t>
            </a:r>
          </a:p>
        </p:txBody>
      </p:sp>
      <p:sp>
        <p:nvSpPr>
          <p:cNvPr id="2430" name="Shape 243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31" name="Shape 2431"/>
          <p:cNvSpPr/>
          <p:nvPr/>
        </p:nvSpPr>
        <p:spPr>
          <a:xfrm>
            <a:off x="5194999" y="2921315"/>
            <a:ext cx="785147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b="1" sz="3200"/>
            </a:pPr>
            <a:r>
              <a:t>Idea 1: </a:t>
            </a:r>
            <a:r>
              <a:rPr b="0"/>
              <a:t>Restrict advertisements to edges</a:t>
            </a:r>
          </a:p>
        </p:txBody>
      </p:sp>
      <p:sp>
        <p:nvSpPr>
          <p:cNvPr id="2432" name="Shape 2432"/>
          <p:cNvSpPr/>
          <p:nvPr/>
        </p:nvSpPr>
        <p:spPr>
          <a:xfrm>
            <a:off x="5338289" y="3520789"/>
            <a:ext cx="785147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1" marL="457200" indent="-228600">
              <a:buClr>
                <a:srgbClr val="000000"/>
              </a:buClr>
              <a:buSzPct val="100000"/>
              <a:buChar char="•"/>
            </a:pPr>
            <a:r>
              <a:t>Encode state in a BGP community tag</a:t>
            </a:r>
          </a:p>
          <a:p>
            <a:pPr lvl="1" marL="457200" indent="-228600">
              <a:buClr>
                <a:srgbClr val="000000"/>
              </a:buClr>
              <a:buSzPct val="100000"/>
              <a:buChar char="•"/>
            </a:pPr>
            <a:r>
              <a:t>Incoming edges — import filters</a:t>
            </a:r>
          </a:p>
          <a:p>
            <a:pPr lvl="1" marL="457200" indent="-228600">
              <a:buClr>
                <a:srgbClr val="000000"/>
              </a:buClr>
              <a:buSzPct val="100000"/>
              <a:buChar char="•"/>
            </a:pPr>
            <a:r>
              <a:t>Outgoing edges — export filters</a:t>
            </a:r>
          </a:p>
        </p:txBody>
      </p:sp>
      <p:sp>
        <p:nvSpPr>
          <p:cNvPr id="2433" name="Shape 2433"/>
          <p:cNvSpPr/>
          <p:nvPr/>
        </p:nvSpPr>
        <p:spPr>
          <a:xfrm>
            <a:off x="5194999" y="6641116"/>
            <a:ext cx="785147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3200"/>
            </a:pPr>
            <a:r>
              <a:t>Let BGP find </a:t>
            </a:r>
            <a:r>
              <a:rPr b="1">
                <a:solidFill>
                  <a:schemeClr val="accent5"/>
                </a:solidFill>
              </a:rPr>
              <a:t>some</a:t>
            </a:r>
            <a:r>
              <a:rPr>
                <a:solidFill>
                  <a:schemeClr val="accent5"/>
                </a:solidFill>
              </a:rPr>
              <a:t> </a:t>
            </a:r>
            <a:r>
              <a:rPr b="1">
                <a:solidFill>
                  <a:schemeClr val="accent5"/>
                </a:solidFill>
              </a:rPr>
              <a:t>allowed</a:t>
            </a:r>
            <a:r>
              <a:t> path dynamically</a:t>
            </a:r>
          </a:p>
        </p:txBody>
      </p:sp>
      <p:sp>
        <p:nvSpPr>
          <p:cNvPr id="2434" name="Shape 2434"/>
          <p:cNvSpPr/>
          <p:nvPr/>
        </p:nvSpPr>
        <p:spPr>
          <a:xfrm>
            <a:off x="8512099" y="5124911"/>
            <a:ext cx="1" cy="1320802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grpSp>
        <p:nvGrpSpPr>
          <p:cNvPr id="2468" name="Group 2468"/>
          <p:cNvGrpSpPr/>
          <p:nvPr/>
        </p:nvGrpSpPr>
        <p:grpSpPr>
          <a:xfrm>
            <a:off x="1156153" y="1538553"/>
            <a:ext cx="3848837" cy="7756477"/>
            <a:chOff x="0" y="0"/>
            <a:chExt cx="3848836" cy="7756476"/>
          </a:xfrm>
        </p:grpSpPr>
        <p:sp>
          <p:nvSpPr>
            <p:cNvPr id="2435" name="Shape 2435"/>
            <p:cNvSpPr/>
            <p:nvPr/>
          </p:nvSpPr>
          <p:spPr>
            <a:xfrm>
              <a:off x="2732047" y="2496312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(D,2,1)</a:t>
              </a:r>
            </a:p>
          </p:txBody>
        </p:sp>
        <p:sp>
          <p:nvSpPr>
            <p:cNvPr id="2436" name="Shape 2436"/>
            <p:cNvSpPr/>
            <p:nvPr/>
          </p:nvSpPr>
          <p:spPr>
            <a:xfrm>
              <a:off x="2732047" y="369936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(C,3,1)</a:t>
              </a:r>
            </a:p>
          </p:txBody>
        </p:sp>
        <p:sp>
          <p:nvSpPr>
            <p:cNvPr id="2437" name="Shape 2437"/>
            <p:cNvSpPr/>
            <p:nvPr/>
          </p:nvSpPr>
          <p:spPr>
            <a:xfrm>
              <a:off x="2732047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(A,4,1)</a:t>
              </a:r>
            </a:p>
          </p:txBody>
        </p:sp>
        <p:sp>
          <p:nvSpPr>
            <p:cNvPr id="2438" name="Shape 2438"/>
            <p:cNvSpPr/>
            <p:nvPr/>
          </p:nvSpPr>
          <p:spPr>
            <a:xfrm>
              <a:off x="2527873" y="517116"/>
              <a:ext cx="1" cy="6658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39" name="Shape 2439"/>
            <p:cNvSpPr/>
            <p:nvPr/>
          </p:nvSpPr>
          <p:spPr>
            <a:xfrm>
              <a:off x="2568826" y="1614506"/>
              <a:ext cx="522905" cy="8795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40" name="Shape 2440"/>
            <p:cNvSpPr/>
            <p:nvPr/>
          </p:nvSpPr>
          <p:spPr>
            <a:xfrm>
              <a:off x="3169066" y="3300431"/>
              <a:ext cx="1" cy="410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41" name="Shape 2441"/>
            <p:cNvSpPr/>
            <p:nvPr/>
          </p:nvSpPr>
          <p:spPr>
            <a:xfrm>
              <a:off x="3169066" y="4496777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42" name="Shape 2442"/>
            <p:cNvSpPr/>
            <p:nvPr/>
          </p:nvSpPr>
          <p:spPr>
            <a:xfrm>
              <a:off x="3169066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43" name="Shape 2443"/>
            <p:cNvSpPr/>
            <p:nvPr/>
          </p:nvSpPr>
          <p:spPr>
            <a:xfrm>
              <a:off x="426037" y="4217513"/>
              <a:ext cx="1137768" cy="7091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44" name="Shape 2444"/>
            <p:cNvSpPr/>
            <p:nvPr/>
          </p:nvSpPr>
          <p:spPr>
            <a:xfrm>
              <a:off x="1836739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45" name="Shape 2445"/>
            <p:cNvSpPr/>
            <p:nvPr/>
          </p:nvSpPr>
          <p:spPr>
            <a:xfrm flipH="1">
              <a:off x="872403" y="4149879"/>
              <a:ext cx="94024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46" name="Shape 2446"/>
            <p:cNvSpPr/>
            <p:nvPr/>
          </p:nvSpPr>
          <p:spPr>
            <a:xfrm flipH="1">
              <a:off x="618124" y="2934679"/>
              <a:ext cx="1112337" cy="7786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47" name="Shape 2447"/>
            <p:cNvSpPr/>
            <p:nvPr/>
          </p:nvSpPr>
          <p:spPr>
            <a:xfrm flipH="1" flipV="1">
              <a:off x="2176705" y="3150066"/>
              <a:ext cx="708424" cy="6482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48" name="Shape 2448"/>
            <p:cNvSpPr/>
            <p:nvPr/>
          </p:nvSpPr>
          <p:spPr>
            <a:xfrm flipH="1">
              <a:off x="2265768" y="4120432"/>
              <a:ext cx="45858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49" name="Shape 2449"/>
            <p:cNvSpPr/>
            <p:nvPr/>
          </p:nvSpPr>
          <p:spPr>
            <a:xfrm flipH="1">
              <a:off x="2112233" y="4384265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2452" name="Group 2452"/>
            <p:cNvGrpSpPr/>
            <p:nvPr/>
          </p:nvGrpSpPr>
          <p:grpSpPr>
            <a:xfrm>
              <a:off x="1364848" y="6139790"/>
              <a:ext cx="943783" cy="887008"/>
              <a:chOff x="0" y="0"/>
              <a:chExt cx="943782" cy="887006"/>
            </a:xfrm>
          </p:grpSpPr>
          <p:sp>
            <p:nvSpPr>
              <p:cNvPr id="2450" name="Shape 2450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2451" name="Shape 2451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 -, 1)</a:t>
                </a:r>
              </a:p>
            </p:txBody>
          </p:sp>
        </p:grpSp>
        <p:grpSp>
          <p:nvGrpSpPr>
            <p:cNvPr id="2455" name="Group 2455"/>
            <p:cNvGrpSpPr/>
            <p:nvPr/>
          </p:nvGrpSpPr>
          <p:grpSpPr>
            <a:xfrm>
              <a:off x="2697175" y="6139790"/>
              <a:ext cx="943783" cy="887008"/>
              <a:chOff x="0" y="0"/>
              <a:chExt cx="943782" cy="887006"/>
            </a:xfrm>
          </p:grpSpPr>
          <p:sp>
            <p:nvSpPr>
              <p:cNvPr id="2453" name="Shape 2453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2454" name="Shape 2454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(X,5,1)</a:t>
                </a:r>
              </a:p>
            </p:txBody>
          </p:sp>
        </p:grpSp>
        <p:sp>
          <p:nvSpPr>
            <p:cNvPr id="2456" name="Shape 2456"/>
            <p:cNvSpPr/>
            <p:nvPr/>
          </p:nvSpPr>
          <p:spPr>
            <a:xfrm flipH="1">
              <a:off x="1941465" y="1653840"/>
              <a:ext cx="615233" cy="8557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57" name="Shape 2457"/>
            <p:cNvSpPr/>
            <p:nvPr/>
          </p:nvSpPr>
          <p:spPr>
            <a:xfrm>
              <a:off x="2090853" y="1213738"/>
              <a:ext cx="874039" cy="792948"/>
            </a:xfrm>
            <a:prstGeom prst="ellipse">
              <a:avLst/>
            </a:prstGeom>
            <a:solidFill>
              <a:srgbClr val="BED1F2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(Y,1,1)</a:t>
              </a:r>
            </a:p>
          </p:txBody>
        </p:sp>
        <p:sp>
          <p:nvSpPr>
            <p:cNvPr id="2458" name="Shape 2458"/>
            <p:cNvSpPr/>
            <p:nvPr/>
          </p:nvSpPr>
          <p:spPr>
            <a:xfrm>
              <a:off x="2090853" y="0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(-,0,0)</a:t>
              </a:r>
            </a:p>
          </p:txBody>
        </p:sp>
        <p:sp>
          <p:nvSpPr>
            <p:cNvPr id="2459" name="Shape 2459"/>
            <p:cNvSpPr/>
            <p:nvPr/>
          </p:nvSpPr>
          <p:spPr>
            <a:xfrm>
              <a:off x="1399720" y="369936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 -,1)</a:t>
              </a:r>
            </a:p>
          </p:txBody>
        </p:sp>
        <p:sp>
          <p:nvSpPr>
            <p:cNvPr id="2460" name="Shape 2460"/>
            <p:cNvSpPr/>
            <p:nvPr/>
          </p:nvSpPr>
          <p:spPr>
            <a:xfrm>
              <a:off x="1399720" y="250889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(E, -,1)</a:t>
              </a:r>
            </a:p>
          </p:txBody>
        </p:sp>
        <p:sp>
          <p:nvSpPr>
            <p:cNvPr id="2461" name="Shape 2461"/>
            <p:cNvSpPr/>
            <p:nvPr/>
          </p:nvSpPr>
          <p:spPr>
            <a:xfrm>
              <a:off x="1403446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(B, -,1)</a:t>
              </a:r>
            </a:p>
          </p:txBody>
        </p:sp>
        <p:sp>
          <p:nvSpPr>
            <p:cNvPr id="2462" name="Shape 2462"/>
            <p:cNvSpPr/>
            <p:nvPr/>
          </p:nvSpPr>
          <p:spPr>
            <a:xfrm>
              <a:off x="1266978" y="7120032"/>
              <a:ext cx="1107002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2463" name="Shape 2463"/>
            <p:cNvSpPr/>
            <p:nvPr/>
          </p:nvSpPr>
          <p:spPr>
            <a:xfrm>
              <a:off x="2427759" y="7120032"/>
              <a:ext cx="1421078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{1,2}</a:t>
              </a:r>
            </a:p>
          </p:txBody>
        </p:sp>
        <p:sp>
          <p:nvSpPr>
            <p:cNvPr id="2464" name="Shape 2464"/>
            <p:cNvSpPr/>
            <p:nvPr/>
          </p:nvSpPr>
          <p:spPr>
            <a:xfrm>
              <a:off x="617236" y="5366236"/>
              <a:ext cx="845402" cy="7966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65" name="Shape 2465"/>
            <p:cNvSpPr/>
            <p:nvPr/>
          </p:nvSpPr>
          <p:spPr>
            <a:xfrm flipH="1">
              <a:off x="441953" y="4441303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66" name="Shape 2466"/>
            <p:cNvSpPr/>
            <p:nvPr/>
          </p:nvSpPr>
          <p:spPr>
            <a:xfrm>
              <a:off x="0" y="3699364"/>
              <a:ext cx="874038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 -,1)</a:t>
              </a:r>
            </a:p>
          </p:txBody>
        </p:sp>
        <p:sp>
          <p:nvSpPr>
            <p:cNvPr id="2467" name="Shape 2467"/>
            <p:cNvSpPr/>
            <p:nvPr/>
          </p:nvSpPr>
          <p:spPr>
            <a:xfrm>
              <a:off x="38224" y="4877017"/>
              <a:ext cx="874038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 -,1)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Shape 24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Compilation to BGP:</a:t>
            </a:r>
          </a:p>
        </p:txBody>
      </p:sp>
      <p:sp>
        <p:nvSpPr>
          <p:cNvPr id="2471" name="Shape 247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72" name="Shape 2472"/>
          <p:cNvSpPr/>
          <p:nvPr/>
        </p:nvSpPr>
        <p:spPr>
          <a:xfrm>
            <a:off x="5333978" y="4956662"/>
            <a:ext cx="748356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3400">
                <a:solidFill>
                  <a:srgbClr val="53585F"/>
                </a:solidFill>
              </a:defRPr>
            </a:lvl1pPr>
          </a:lstStyle>
          <a:p>
            <a:pPr/>
            <a:r>
              <a:t>D allows import matching regex(Y)</a:t>
            </a:r>
          </a:p>
        </p:txBody>
      </p:sp>
      <p:grpSp>
        <p:nvGrpSpPr>
          <p:cNvPr id="2506" name="Group 2506"/>
          <p:cNvGrpSpPr/>
          <p:nvPr/>
        </p:nvGrpSpPr>
        <p:grpSpPr>
          <a:xfrm>
            <a:off x="1156153" y="1538553"/>
            <a:ext cx="3848837" cy="7756477"/>
            <a:chOff x="0" y="0"/>
            <a:chExt cx="3848836" cy="7756476"/>
          </a:xfrm>
        </p:grpSpPr>
        <p:sp>
          <p:nvSpPr>
            <p:cNvPr id="2473" name="Shape 2473"/>
            <p:cNvSpPr/>
            <p:nvPr/>
          </p:nvSpPr>
          <p:spPr>
            <a:xfrm>
              <a:off x="2732047" y="2496312"/>
              <a:ext cx="874039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(D,2,1)</a:t>
              </a:r>
            </a:p>
          </p:txBody>
        </p:sp>
        <p:sp>
          <p:nvSpPr>
            <p:cNvPr id="2474" name="Shape 2474"/>
            <p:cNvSpPr/>
            <p:nvPr/>
          </p:nvSpPr>
          <p:spPr>
            <a:xfrm>
              <a:off x="2732047" y="369936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(C,3,1)</a:t>
              </a:r>
            </a:p>
          </p:txBody>
        </p:sp>
        <p:sp>
          <p:nvSpPr>
            <p:cNvPr id="2475" name="Shape 2475"/>
            <p:cNvSpPr/>
            <p:nvPr/>
          </p:nvSpPr>
          <p:spPr>
            <a:xfrm>
              <a:off x="2732047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(A,4,1)</a:t>
              </a:r>
            </a:p>
          </p:txBody>
        </p:sp>
        <p:sp>
          <p:nvSpPr>
            <p:cNvPr id="2476" name="Shape 2476"/>
            <p:cNvSpPr/>
            <p:nvPr/>
          </p:nvSpPr>
          <p:spPr>
            <a:xfrm>
              <a:off x="2527873" y="517116"/>
              <a:ext cx="1" cy="6658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77" name="Shape 2477"/>
            <p:cNvSpPr/>
            <p:nvPr/>
          </p:nvSpPr>
          <p:spPr>
            <a:xfrm>
              <a:off x="2568826" y="1614506"/>
              <a:ext cx="522905" cy="87951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78" name="Shape 2478"/>
            <p:cNvSpPr/>
            <p:nvPr/>
          </p:nvSpPr>
          <p:spPr>
            <a:xfrm>
              <a:off x="3169066" y="3300431"/>
              <a:ext cx="1" cy="410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79" name="Shape 2479"/>
            <p:cNvSpPr/>
            <p:nvPr/>
          </p:nvSpPr>
          <p:spPr>
            <a:xfrm>
              <a:off x="3169066" y="4496777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80" name="Shape 2480"/>
            <p:cNvSpPr/>
            <p:nvPr/>
          </p:nvSpPr>
          <p:spPr>
            <a:xfrm>
              <a:off x="3169066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81" name="Shape 2481"/>
            <p:cNvSpPr/>
            <p:nvPr/>
          </p:nvSpPr>
          <p:spPr>
            <a:xfrm>
              <a:off x="426037" y="4217513"/>
              <a:ext cx="1137768" cy="7091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82" name="Shape 2482"/>
            <p:cNvSpPr/>
            <p:nvPr/>
          </p:nvSpPr>
          <p:spPr>
            <a:xfrm>
              <a:off x="1836739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83" name="Shape 2483"/>
            <p:cNvSpPr/>
            <p:nvPr/>
          </p:nvSpPr>
          <p:spPr>
            <a:xfrm flipH="1">
              <a:off x="872403" y="4149879"/>
              <a:ext cx="94024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84" name="Shape 2484"/>
            <p:cNvSpPr/>
            <p:nvPr/>
          </p:nvSpPr>
          <p:spPr>
            <a:xfrm flipH="1">
              <a:off x="618124" y="2934679"/>
              <a:ext cx="1112337" cy="7786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85" name="Shape 2485"/>
            <p:cNvSpPr/>
            <p:nvPr/>
          </p:nvSpPr>
          <p:spPr>
            <a:xfrm flipH="1" flipV="1">
              <a:off x="2176705" y="3150066"/>
              <a:ext cx="708424" cy="6482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86" name="Shape 2486"/>
            <p:cNvSpPr/>
            <p:nvPr/>
          </p:nvSpPr>
          <p:spPr>
            <a:xfrm flipH="1">
              <a:off x="2265768" y="4120432"/>
              <a:ext cx="45858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87" name="Shape 2487"/>
            <p:cNvSpPr/>
            <p:nvPr/>
          </p:nvSpPr>
          <p:spPr>
            <a:xfrm flipH="1">
              <a:off x="2112233" y="4384265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2490" name="Group 2490"/>
            <p:cNvGrpSpPr/>
            <p:nvPr/>
          </p:nvGrpSpPr>
          <p:grpSpPr>
            <a:xfrm>
              <a:off x="1364848" y="6139790"/>
              <a:ext cx="943783" cy="887008"/>
              <a:chOff x="0" y="0"/>
              <a:chExt cx="943782" cy="887006"/>
            </a:xfrm>
          </p:grpSpPr>
          <p:sp>
            <p:nvSpPr>
              <p:cNvPr id="2488" name="Shape 2488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2489" name="Shape 2489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 -, 1)</a:t>
                </a:r>
              </a:p>
            </p:txBody>
          </p:sp>
        </p:grpSp>
        <p:grpSp>
          <p:nvGrpSpPr>
            <p:cNvPr id="2493" name="Group 2493"/>
            <p:cNvGrpSpPr/>
            <p:nvPr/>
          </p:nvGrpSpPr>
          <p:grpSpPr>
            <a:xfrm>
              <a:off x="2697175" y="6139790"/>
              <a:ext cx="943783" cy="887008"/>
              <a:chOff x="0" y="0"/>
              <a:chExt cx="943782" cy="887006"/>
            </a:xfrm>
          </p:grpSpPr>
          <p:sp>
            <p:nvSpPr>
              <p:cNvPr id="2491" name="Shape 2491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2492" name="Shape 2492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(X,5,1)</a:t>
                </a:r>
              </a:p>
            </p:txBody>
          </p:sp>
        </p:grpSp>
        <p:sp>
          <p:nvSpPr>
            <p:cNvPr id="2494" name="Shape 2494"/>
            <p:cNvSpPr/>
            <p:nvPr/>
          </p:nvSpPr>
          <p:spPr>
            <a:xfrm flipH="1">
              <a:off x="1941465" y="1653840"/>
              <a:ext cx="615233" cy="8557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95" name="Shape 2495"/>
            <p:cNvSpPr/>
            <p:nvPr/>
          </p:nvSpPr>
          <p:spPr>
            <a:xfrm>
              <a:off x="2090853" y="1213738"/>
              <a:ext cx="874039" cy="792948"/>
            </a:xfrm>
            <a:prstGeom prst="ellipse">
              <a:avLst/>
            </a:prstGeom>
            <a:solidFill>
              <a:srgbClr val="BED1F2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(Y,1,1)</a:t>
              </a:r>
            </a:p>
          </p:txBody>
        </p:sp>
        <p:sp>
          <p:nvSpPr>
            <p:cNvPr id="2496" name="Shape 2496"/>
            <p:cNvSpPr/>
            <p:nvPr/>
          </p:nvSpPr>
          <p:spPr>
            <a:xfrm>
              <a:off x="2090853" y="0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(-,0,0)</a:t>
              </a:r>
            </a:p>
          </p:txBody>
        </p:sp>
        <p:sp>
          <p:nvSpPr>
            <p:cNvPr id="2497" name="Shape 2497"/>
            <p:cNvSpPr/>
            <p:nvPr/>
          </p:nvSpPr>
          <p:spPr>
            <a:xfrm>
              <a:off x="1399720" y="369936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 -,1)</a:t>
              </a:r>
            </a:p>
          </p:txBody>
        </p:sp>
        <p:sp>
          <p:nvSpPr>
            <p:cNvPr id="2498" name="Shape 2498"/>
            <p:cNvSpPr/>
            <p:nvPr/>
          </p:nvSpPr>
          <p:spPr>
            <a:xfrm>
              <a:off x="1399720" y="250889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(E, -,1)</a:t>
              </a:r>
            </a:p>
          </p:txBody>
        </p:sp>
        <p:sp>
          <p:nvSpPr>
            <p:cNvPr id="2499" name="Shape 2499"/>
            <p:cNvSpPr/>
            <p:nvPr/>
          </p:nvSpPr>
          <p:spPr>
            <a:xfrm>
              <a:off x="1403446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(B, -,1)</a:t>
              </a:r>
            </a:p>
          </p:txBody>
        </p:sp>
        <p:sp>
          <p:nvSpPr>
            <p:cNvPr id="2500" name="Shape 2500"/>
            <p:cNvSpPr/>
            <p:nvPr/>
          </p:nvSpPr>
          <p:spPr>
            <a:xfrm>
              <a:off x="1266978" y="7120032"/>
              <a:ext cx="1107002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2501" name="Shape 2501"/>
            <p:cNvSpPr/>
            <p:nvPr/>
          </p:nvSpPr>
          <p:spPr>
            <a:xfrm>
              <a:off x="2427759" y="7120032"/>
              <a:ext cx="1421078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{1,2}</a:t>
              </a:r>
            </a:p>
          </p:txBody>
        </p:sp>
        <p:sp>
          <p:nvSpPr>
            <p:cNvPr id="2502" name="Shape 2502"/>
            <p:cNvSpPr/>
            <p:nvPr/>
          </p:nvSpPr>
          <p:spPr>
            <a:xfrm>
              <a:off x="617236" y="5366236"/>
              <a:ext cx="845402" cy="7966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03" name="Shape 2503"/>
            <p:cNvSpPr/>
            <p:nvPr/>
          </p:nvSpPr>
          <p:spPr>
            <a:xfrm flipH="1">
              <a:off x="441953" y="4441303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04" name="Shape 2504"/>
            <p:cNvSpPr/>
            <p:nvPr/>
          </p:nvSpPr>
          <p:spPr>
            <a:xfrm>
              <a:off x="0" y="3699364"/>
              <a:ext cx="874038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 -,1)</a:t>
              </a:r>
            </a:p>
          </p:txBody>
        </p:sp>
        <p:sp>
          <p:nvSpPr>
            <p:cNvPr id="2505" name="Shape 2505"/>
            <p:cNvSpPr/>
            <p:nvPr/>
          </p:nvSpPr>
          <p:spPr>
            <a:xfrm>
              <a:off x="38224" y="4877017"/>
              <a:ext cx="874038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 -,1)</a:t>
              </a:r>
            </a:p>
          </p:txBody>
        </p:sp>
      </p:grpSp>
      <p:grpSp>
        <p:nvGrpSpPr>
          <p:cNvPr id="2533" name="Group 2533"/>
          <p:cNvGrpSpPr/>
          <p:nvPr/>
        </p:nvGrpSpPr>
        <p:grpSpPr>
          <a:xfrm>
            <a:off x="5728076" y="1444706"/>
            <a:ext cx="6695364" cy="2976831"/>
            <a:chOff x="0" y="0"/>
            <a:chExt cx="6695363" cy="2976829"/>
          </a:xfrm>
        </p:grpSpPr>
        <p:sp>
          <p:nvSpPr>
            <p:cNvPr id="2507" name="Shape 2507"/>
            <p:cNvSpPr/>
            <p:nvPr/>
          </p:nvSpPr>
          <p:spPr>
            <a:xfrm>
              <a:off x="1778017" y="0"/>
              <a:ext cx="3139329" cy="2976830"/>
            </a:xfrm>
            <a:prstGeom prst="ellipse">
              <a:avLst/>
            </a:prstGeom>
            <a:solidFill>
              <a:srgbClr val="FEFCE4"/>
            </a:solidFill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508" name="Shape 2508"/>
            <p:cNvSpPr/>
            <p:nvPr/>
          </p:nvSpPr>
          <p:spPr>
            <a:xfrm>
              <a:off x="3346479" y="1504693"/>
              <a:ext cx="909019" cy="59492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09" name="Shape 2509"/>
            <p:cNvSpPr/>
            <p:nvPr/>
          </p:nvSpPr>
          <p:spPr>
            <a:xfrm flipV="1">
              <a:off x="3358461" y="856511"/>
              <a:ext cx="905649" cy="6595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10" name="Shape 2510"/>
            <p:cNvSpPr/>
            <p:nvPr/>
          </p:nvSpPr>
          <p:spPr>
            <a:xfrm flipV="1">
              <a:off x="2414040" y="1519071"/>
              <a:ext cx="965838" cy="5630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11" name="Shape 2511"/>
            <p:cNvSpPr/>
            <p:nvPr/>
          </p:nvSpPr>
          <p:spPr>
            <a:xfrm>
              <a:off x="2407314" y="871005"/>
              <a:ext cx="965838" cy="6115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12" name="Shape 2512"/>
            <p:cNvSpPr/>
            <p:nvPr/>
          </p:nvSpPr>
          <p:spPr>
            <a:xfrm flipV="1">
              <a:off x="1263559" y="849174"/>
              <a:ext cx="1146522" cy="697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13" name="Shape 2513"/>
            <p:cNvSpPr/>
            <p:nvPr/>
          </p:nvSpPr>
          <p:spPr>
            <a:xfrm>
              <a:off x="1139709" y="1916732"/>
              <a:ext cx="1282993" cy="1473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14" name="Shape 2514"/>
            <p:cNvSpPr/>
            <p:nvPr/>
          </p:nvSpPr>
          <p:spPr>
            <a:xfrm>
              <a:off x="4295458" y="857437"/>
              <a:ext cx="126756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15" name="Shape 2515"/>
            <p:cNvSpPr/>
            <p:nvPr/>
          </p:nvSpPr>
          <p:spPr>
            <a:xfrm flipV="1">
              <a:off x="4348224" y="1931271"/>
              <a:ext cx="1162034" cy="1539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16" name="Shape 2516"/>
            <p:cNvSpPr/>
            <p:nvPr/>
          </p:nvSpPr>
          <p:spPr>
            <a:xfrm>
              <a:off x="5069441" y="620544"/>
              <a:ext cx="1625923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grpSp>
          <p:nvGrpSpPr>
            <p:cNvPr id="2519" name="Group 2519"/>
            <p:cNvGrpSpPr/>
            <p:nvPr/>
          </p:nvGrpSpPr>
          <p:grpSpPr>
            <a:xfrm>
              <a:off x="2111969" y="530782"/>
              <a:ext cx="652484" cy="652483"/>
              <a:chOff x="0" y="0"/>
              <a:chExt cx="652482" cy="652482"/>
            </a:xfrm>
          </p:grpSpPr>
          <p:sp>
            <p:nvSpPr>
              <p:cNvPr id="2517" name="Shape 2517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518" name="Shape 2518"/>
              <p:cNvSpPr/>
              <p:nvPr/>
            </p:nvSpPr>
            <p:spPr>
              <a:xfrm>
                <a:off x="172284" y="116862"/>
                <a:ext cx="31916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2522" name="Group 2522"/>
            <p:cNvGrpSpPr/>
            <p:nvPr/>
          </p:nvGrpSpPr>
          <p:grpSpPr>
            <a:xfrm>
              <a:off x="3021440" y="1162173"/>
              <a:ext cx="652484" cy="652484"/>
              <a:chOff x="0" y="0"/>
              <a:chExt cx="652482" cy="652482"/>
            </a:xfrm>
          </p:grpSpPr>
          <p:sp>
            <p:nvSpPr>
              <p:cNvPr id="2520" name="Shape 2520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521" name="Shape 2521"/>
              <p:cNvSpPr/>
              <p:nvPr/>
            </p:nvSpPr>
            <p:spPr>
              <a:xfrm>
                <a:off x="166293" y="116862"/>
                <a:ext cx="294497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2525" name="Group 2525"/>
            <p:cNvGrpSpPr/>
            <p:nvPr/>
          </p:nvGrpSpPr>
          <p:grpSpPr>
            <a:xfrm>
              <a:off x="3930910" y="530782"/>
              <a:ext cx="652484" cy="652483"/>
              <a:chOff x="0" y="0"/>
              <a:chExt cx="652482" cy="652482"/>
            </a:xfrm>
          </p:grpSpPr>
          <p:sp>
            <p:nvSpPr>
              <p:cNvPr id="2523" name="Shape 2523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524" name="Shape 2524"/>
              <p:cNvSpPr/>
              <p:nvPr/>
            </p:nvSpPr>
            <p:spPr>
              <a:xfrm>
                <a:off x="166293" y="116862"/>
                <a:ext cx="34067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2528" name="Group 2528"/>
            <p:cNvGrpSpPr/>
            <p:nvPr/>
          </p:nvGrpSpPr>
          <p:grpSpPr>
            <a:xfrm>
              <a:off x="3930910" y="1745425"/>
              <a:ext cx="652484" cy="652484"/>
              <a:chOff x="0" y="0"/>
              <a:chExt cx="652482" cy="652482"/>
            </a:xfrm>
          </p:grpSpPr>
          <p:sp>
            <p:nvSpPr>
              <p:cNvPr id="2526" name="Shape 2526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527" name="Shape 2527"/>
              <p:cNvSpPr/>
              <p:nvPr/>
            </p:nvSpPr>
            <p:spPr>
              <a:xfrm>
                <a:off x="196678" y="116862"/>
                <a:ext cx="2774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E</a:t>
                </a:r>
              </a:p>
            </p:txBody>
          </p:sp>
        </p:grpSp>
        <p:grpSp>
          <p:nvGrpSpPr>
            <p:cNvPr id="2531" name="Group 2531"/>
            <p:cNvGrpSpPr/>
            <p:nvPr/>
          </p:nvGrpSpPr>
          <p:grpSpPr>
            <a:xfrm>
              <a:off x="2111969" y="1745425"/>
              <a:ext cx="652484" cy="652484"/>
              <a:chOff x="0" y="0"/>
              <a:chExt cx="652482" cy="652482"/>
            </a:xfrm>
          </p:grpSpPr>
          <p:sp>
            <p:nvSpPr>
              <p:cNvPr id="2529" name="Shape 2529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530" name="Shape 2530"/>
              <p:cNvSpPr/>
              <p:nvPr/>
            </p:nvSpPr>
            <p:spPr>
              <a:xfrm>
                <a:off x="187477" y="116862"/>
                <a:ext cx="3080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2532" name="Shape 2532"/>
            <p:cNvSpPr/>
            <p:nvPr/>
          </p:nvSpPr>
          <p:spPr>
            <a:xfrm>
              <a:off x="-1" y="749690"/>
              <a:ext cx="1625924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Num" sz="quarter" idx="2"/>
          </p:nvPr>
        </p:nvSpPr>
        <p:spPr>
          <a:xfrm>
            <a:off x="12553949" y="91948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9" name="Shape 1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Configuring Networks is Error-Prone</a:t>
            </a:r>
          </a:p>
        </p:txBody>
      </p:sp>
      <p:pic>
        <p:nvPicPr>
          <p:cNvPr id="110" name="YouTube_Pakista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1432" y="1734394"/>
            <a:ext cx="5547313" cy="7178875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11" name="time-warner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45836" y="1776538"/>
            <a:ext cx="5505516" cy="7124784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12" name="China-snafu-articl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57588" y="1847008"/>
            <a:ext cx="5396607" cy="6983844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Shape 25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Compilation to BGP:</a:t>
            </a:r>
          </a:p>
        </p:txBody>
      </p:sp>
      <p:sp>
        <p:nvSpPr>
          <p:cNvPr id="2536" name="Shape 253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37" name="Shape 2537"/>
          <p:cNvSpPr/>
          <p:nvPr/>
        </p:nvSpPr>
        <p:spPr>
          <a:xfrm>
            <a:off x="5313992" y="5118341"/>
            <a:ext cx="7017527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3400">
                <a:solidFill>
                  <a:srgbClr val="53585F"/>
                </a:solidFill>
              </a:defRPr>
            </a:lvl1pPr>
          </a:lstStyle>
          <a:p>
            <a:pPr/>
            <a:r>
              <a:t>D exports to C with tag (2,1)</a:t>
            </a:r>
          </a:p>
        </p:txBody>
      </p:sp>
      <p:grpSp>
        <p:nvGrpSpPr>
          <p:cNvPr id="2571" name="Group 2571"/>
          <p:cNvGrpSpPr/>
          <p:nvPr/>
        </p:nvGrpSpPr>
        <p:grpSpPr>
          <a:xfrm>
            <a:off x="1156153" y="1538553"/>
            <a:ext cx="3848837" cy="7756477"/>
            <a:chOff x="0" y="0"/>
            <a:chExt cx="3848836" cy="7756476"/>
          </a:xfrm>
        </p:grpSpPr>
        <p:sp>
          <p:nvSpPr>
            <p:cNvPr id="2538" name="Shape 2538"/>
            <p:cNvSpPr/>
            <p:nvPr/>
          </p:nvSpPr>
          <p:spPr>
            <a:xfrm>
              <a:off x="2732047" y="2496312"/>
              <a:ext cx="874039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(D,2,1)</a:t>
              </a:r>
            </a:p>
          </p:txBody>
        </p:sp>
        <p:sp>
          <p:nvSpPr>
            <p:cNvPr id="2539" name="Shape 2539"/>
            <p:cNvSpPr/>
            <p:nvPr/>
          </p:nvSpPr>
          <p:spPr>
            <a:xfrm>
              <a:off x="2732047" y="369936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(C,3,1)</a:t>
              </a:r>
            </a:p>
          </p:txBody>
        </p:sp>
        <p:sp>
          <p:nvSpPr>
            <p:cNvPr id="2540" name="Shape 2540"/>
            <p:cNvSpPr/>
            <p:nvPr/>
          </p:nvSpPr>
          <p:spPr>
            <a:xfrm>
              <a:off x="2732047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(A,4,1)</a:t>
              </a:r>
            </a:p>
          </p:txBody>
        </p:sp>
        <p:sp>
          <p:nvSpPr>
            <p:cNvPr id="2541" name="Shape 2541"/>
            <p:cNvSpPr/>
            <p:nvPr/>
          </p:nvSpPr>
          <p:spPr>
            <a:xfrm>
              <a:off x="2527873" y="517116"/>
              <a:ext cx="1" cy="6658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42" name="Shape 2542"/>
            <p:cNvSpPr/>
            <p:nvPr/>
          </p:nvSpPr>
          <p:spPr>
            <a:xfrm>
              <a:off x="2568826" y="1614506"/>
              <a:ext cx="522905" cy="8795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43" name="Shape 2543"/>
            <p:cNvSpPr/>
            <p:nvPr/>
          </p:nvSpPr>
          <p:spPr>
            <a:xfrm>
              <a:off x="3169066" y="3300431"/>
              <a:ext cx="1" cy="41053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44" name="Shape 2544"/>
            <p:cNvSpPr/>
            <p:nvPr/>
          </p:nvSpPr>
          <p:spPr>
            <a:xfrm>
              <a:off x="3169066" y="4496777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45" name="Shape 2545"/>
            <p:cNvSpPr/>
            <p:nvPr/>
          </p:nvSpPr>
          <p:spPr>
            <a:xfrm>
              <a:off x="3169066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46" name="Shape 2546"/>
            <p:cNvSpPr/>
            <p:nvPr/>
          </p:nvSpPr>
          <p:spPr>
            <a:xfrm>
              <a:off x="426037" y="4217513"/>
              <a:ext cx="1137768" cy="7091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47" name="Shape 2547"/>
            <p:cNvSpPr/>
            <p:nvPr/>
          </p:nvSpPr>
          <p:spPr>
            <a:xfrm>
              <a:off x="1836739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48" name="Shape 2548"/>
            <p:cNvSpPr/>
            <p:nvPr/>
          </p:nvSpPr>
          <p:spPr>
            <a:xfrm flipH="1">
              <a:off x="872403" y="4149879"/>
              <a:ext cx="94024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49" name="Shape 2549"/>
            <p:cNvSpPr/>
            <p:nvPr/>
          </p:nvSpPr>
          <p:spPr>
            <a:xfrm flipH="1">
              <a:off x="618124" y="2934679"/>
              <a:ext cx="1112337" cy="7786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50" name="Shape 2550"/>
            <p:cNvSpPr/>
            <p:nvPr/>
          </p:nvSpPr>
          <p:spPr>
            <a:xfrm flipH="1" flipV="1">
              <a:off x="2176705" y="3150066"/>
              <a:ext cx="708424" cy="6482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51" name="Shape 2551"/>
            <p:cNvSpPr/>
            <p:nvPr/>
          </p:nvSpPr>
          <p:spPr>
            <a:xfrm flipH="1">
              <a:off x="2265768" y="4120432"/>
              <a:ext cx="45858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52" name="Shape 2552"/>
            <p:cNvSpPr/>
            <p:nvPr/>
          </p:nvSpPr>
          <p:spPr>
            <a:xfrm flipH="1">
              <a:off x="2112233" y="4384265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2555" name="Group 2555"/>
            <p:cNvGrpSpPr/>
            <p:nvPr/>
          </p:nvGrpSpPr>
          <p:grpSpPr>
            <a:xfrm>
              <a:off x="1364848" y="6139790"/>
              <a:ext cx="943783" cy="887008"/>
              <a:chOff x="0" y="0"/>
              <a:chExt cx="943782" cy="887006"/>
            </a:xfrm>
          </p:grpSpPr>
          <p:sp>
            <p:nvSpPr>
              <p:cNvPr id="2553" name="Shape 2553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2554" name="Shape 2554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 -, 1)</a:t>
                </a:r>
              </a:p>
            </p:txBody>
          </p:sp>
        </p:grpSp>
        <p:grpSp>
          <p:nvGrpSpPr>
            <p:cNvPr id="2558" name="Group 2558"/>
            <p:cNvGrpSpPr/>
            <p:nvPr/>
          </p:nvGrpSpPr>
          <p:grpSpPr>
            <a:xfrm>
              <a:off x="2697175" y="6139790"/>
              <a:ext cx="943783" cy="887008"/>
              <a:chOff x="0" y="0"/>
              <a:chExt cx="943782" cy="887006"/>
            </a:xfrm>
          </p:grpSpPr>
          <p:sp>
            <p:nvSpPr>
              <p:cNvPr id="2556" name="Shape 2556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2557" name="Shape 2557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(X,5,1)</a:t>
                </a:r>
              </a:p>
            </p:txBody>
          </p:sp>
        </p:grpSp>
        <p:sp>
          <p:nvSpPr>
            <p:cNvPr id="2559" name="Shape 2559"/>
            <p:cNvSpPr/>
            <p:nvPr/>
          </p:nvSpPr>
          <p:spPr>
            <a:xfrm flipH="1">
              <a:off x="1941465" y="1653840"/>
              <a:ext cx="615233" cy="8557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60" name="Shape 2560"/>
            <p:cNvSpPr/>
            <p:nvPr/>
          </p:nvSpPr>
          <p:spPr>
            <a:xfrm>
              <a:off x="2090853" y="1213738"/>
              <a:ext cx="874039" cy="792948"/>
            </a:xfrm>
            <a:prstGeom prst="ellipse">
              <a:avLst/>
            </a:prstGeom>
            <a:solidFill>
              <a:srgbClr val="BED1F2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(Y,1,1)</a:t>
              </a:r>
            </a:p>
          </p:txBody>
        </p:sp>
        <p:sp>
          <p:nvSpPr>
            <p:cNvPr id="2561" name="Shape 2561"/>
            <p:cNvSpPr/>
            <p:nvPr/>
          </p:nvSpPr>
          <p:spPr>
            <a:xfrm>
              <a:off x="2090853" y="0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(-,0,0)</a:t>
              </a:r>
            </a:p>
          </p:txBody>
        </p:sp>
        <p:sp>
          <p:nvSpPr>
            <p:cNvPr id="2562" name="Shape 2562"/>
            <p:cNvSpPr/>
            <p:nvPr/>
          </p:nvSpPr>
          <p:spPr>
            <a:xfrm>
              <a:off x="1399720" y="369936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 -,1)</a:t>
              </a:r>
            </a:p>
          </p:txBody>
        </p:sp>
        <p:sp>
          <p:nvSpPr>
            <p:cNvPr id="2563" name="Shape 2563"/>
            <p:cNvSpPr/>
            <p:nvPr/>
          </p:nvSpPr>
          <p:spPr>
            <a:xfrm>
              <a:off x="1399720" y="250889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(E, -,1)</a:t>
              </a:r>
            </a:p>
          </p:txBody>
        </p:sp>
        <p:sp>
          <p:nvSpPr>
            <p:cNvPr id="2564" name="Shape 2564"/>
            <p:cNvSpPr/>
            <p:nvPr/>
          </p:nvSpPr>
          <p:spPr>
            <a:xfrm>
              <a:off x="1403446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(B, -,1)</a:t>
              </a:r>
            </a:p>
          </p:txBody>
        </p:sp>
        <p:sp>
          <p:nvSpPr>
            <p:cNvPr id="2565" name="Shape 2565"/>
            <p:cNvSpPr/>
            <p:nvPr/>
          </p:nvSpPr>
          <p:spPr>
            <a:xfrm>
              <a:off x="1266978" y="7120032"/>
              <a:ext cx="1107002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2566" name="Shape 2566"/>
            <p:cNvSpPr/>
            <p:nvPr/>
          </p:nvSpPr>
          <p:spPr>
            <a:xfrm>
              <a:off x="2427759" y="7120032"/>
              <a:ext cx="1421078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{1,2}</a:t>
              </a:r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17236" y="5366236"/>
              <a:ext cx="845402" cy="7966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68" name="Shape 2568"/>
            <p:cNvSpPr/>
            <p:nvPr/>
          </p:nvSpPr>
          <p:spPr>
            <a:xfrm flipH="1">
              <a:off x="441953" y="4441303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69" name="Shape 2569"/>
            <p:cNvSpPr/>
            <p:nvPr/>
          </p:nvSpPr>
          <p:spPr>
            <a:xfrm>
              <a:off x="0" y="3699364"/>
              <a:ext cx="874038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 -,1)</a:t>
              </a:r>
            </a:p>
          </p:txBody>
        </p:sp>
        <p:sp>
          <p:nvSpPr>
            <p:cNvPr id="2570" name="Shape 2570"/>
            <p:cNvSpPr/>
            <p:nvPr/>
          </p:nvSpPr>
          <p:spPr>
            <a:xfrm>
              <a:off x="38224" y="4877017"/>
              <a:ext cx="874038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 -,1)</a:t>
              </a:r>
            </a:p>
          </p:txBody>
        </p:sp>
      </p:grpSp>
      <p:grpSp>
        <p:nvGrpSpPr>
          <p:cNvPr id="2598" name="Group 2598"/>
          <p:cNvGrpSpPr/>
          <p:nvPr/>
        </p:nvGrpSpPr>
        <p:grpSpPr>
          <a:xfrm>
            <a:off x="5728076" y="1444706"/>
            <a:ext cx="6695364" cy="2976831"/>
            <a:chOff x="0" y="0"/>
            <a:chExt cx="6695363" cy="2976829"/>
          </a:xfrm>
        </p:grpSpPr>
        <p:sp>
          <p:nvSpPr>
            <p:cNvPr id="2572" name="Shape 2572"/>
            <p:cNvSpPr/>
            <p:nvPr/>
          </p:nvSpPr>
          <p:spPr>
            <a:xfrm>
              <a:off x="1778017" y="0"/>
              <a:ext cx="3139329" cy="2976830"/>
            </a:xfrm>
            <a:prstGeom prst="ellipse">
              <a:avLst/>
            </a:prstGeom>
            <a:solidFill>
              <a:srgbClr val="FEFCE4"/>
            </a:solidFill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573" name="Shape 2573"/>
            <p:cNvSpPr/>
            <p:nvPr/>
          </p:nvSpPr>
          <p:spPr>
            <a:xfrm>
              <a:off x="3346479" y="1504693"/>
              <a:ext cx="909019" cy="59492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74" name="Shape 2574"/>
            <p:cNvSpPr/>
            <p:nvPr/>
          </p:nvSpPr>
          <p:spPr>
            <a:xfrm flipV="1">
              <a:off x="3358461" y="856511"/>
              <a:ext cx="905649" cy="6595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75" name="Shape 2575"/>
            <p:cNvSpPr/>
            <p:nvPr/>
          </p:nvSpPr>
          <p:spPr>
            <a:xfrm flipV="1">
              <a:off x="2414040" y="1519071"/>
              <a:ext cx="965838" cy="5630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76" name="Shape 2576"/>
            <p:cNvSpPr/>
            <p:nvPr/>
          </p:nvSpPr>
          <p:spPr>
            <a:xfrm>
              <a:off x="2407314" y="871005"/>
              <a:ext cx="965838" cy="6115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77" name="Shape 2577"/>
            <p:cNvSpPr/>
            <p:nvPr/>
          </p:nvSpPr>
          <p:spPr>
            <a:xfrm flipV="1">
              <a:off x="1263559" y="849174"/>
              <a:ext cx="1146522" cy="697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78" name="Shape 2578"/>
            <p:cNvSpPr/>
            <p:nvPr/>
          </p:nvSpPr>
          <p:spPr>
            <a:xfrm>
              <a:off x="1139709" y="1916732"/>
              <a:ext cx="1282993" cy="1473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79" name="Shape 2579"/>
            <p:cNvSpPr/>
            <p:nvPr/>
          </p:nvSpPr>
          <p:spPr>
            <a:xfrm>
              <a:off x="4295458" y="857437"/>
              <a:ext cx="126756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80" name="Shape 2580"/>
            <p:cNvSpPr/>
            <p:nvPr/>
          </p:nvSpPr>
          <p:spPr>
            <a:xfrm flipV="1">
              <a:off x="4348224" y="1931271"/>
              <a:ext cx="1162034" cy="1539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81" name="Shape 2581"/>
            <p:cNvSpPr/>
            <p:nvPr/>
          </p:nvSpPr>
          <p:spPr>
            <a:xfrm>
              <a:off x="5069441" y="620544"/>
              <a:ext cx="1625923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grpSp>
          <p:nvGrpSpPr>
            <p:cNvPr id="2584" name="Group 2584"/>
            <p:cNvGrpSpPr/>
            <p:nvPr/>
          </p:nvGrpSpPr>
          <p:grpSpPr>
            <a:xfrm>
              <a:off x="2111969" y="530782"/>
              <a:ext cx="652484" cy="652483"/>
              <a:chOff x="0" y="0"/>
              <a:chExt cx="652482" cy="652482"/>
            </a:xfrm>
          </p:grpSpPr>
          <p:sp>
            <p:nvSpPr>
              <p:cNvPr id="2582" name="Shape 2582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583" name="Shape 2583"/>
              <p:cNvSpPr/>
              <p:nvPr/>
            </p:nvSpPr>
            <p:spPr>
              <a:xfrm>
                <a:off x="172284" y="116862"/>
                <a:ext cx="31916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2587" name="Group 2587"/>
            <p:cNvGrpSpPr/>
            <p:nvPr/>
          </p:nvGrpSpPr>
          <p:grpSpPr>
            <a:xfrm>
              <a:off x="3021440" y="1162173"/>
              <a:ext cx="652484" cy="652484"/>
              <a:chOff x="0" y="0"/>
              <a:chExt cx="652482" cy="652482"/>
            </a:xfrm>
          </p:grpSpPr>
          <p:sp>
            <p:nvSpPr>
              <p:cNvPr id="2585" name="Shape 2585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586" name="Shape 2586"/>
              <p:cNvSpPr/>
              <p:nvPr/>
            </p:nvSpPr>
            <p:spPr>
              <a:xfrm>
                <a:off x="166293" y="116862"/>
                <a:ext cx="294497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2590" name="Group 2590"/>
            <p:cNvGrpSpPr/>
            <p:nvPr/>
          </p:nvGrpSpPr>
          <p:grpSpPr>
            <a:xfrm>
              <a:off x="3930910" y="530782"/>
              <a:ext cx="652484" cy="652483"/>
              <a:chOff x="0" y="0"/>
              <a:chExt cx="652482" cy="652482"/>
            </a:xfrm>
          </p:grpSpPr>
          <p:sp>
            <p:nvSpPr>
              <p:cNvPr id="2588" name="Shape 2588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589" name="Shape 2589"/>
              <p:cNvSpPr/>
              <p:nvPr/>
            </p:nvSpPr>
            <p:spPr>
              <a:xfrm>
                <a:off x="166293" y="116862"/>
                <a:ext cx="34067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2593" name="Group 2593"/>
            <p:cNvGrpSpPr/>
            <p:nvPr/>
          </p:nvGrpSpPr>
          <p:grpSpPr>
            <a:xfrm>
              <a:off x="3930910" y="1745425"/>
              <a:ext cx="652484" cy="652484"/>
              <a:chOff x="0" y="0"/>
              <a:chExt cx="652482" cy="652482"/>
            </a:xfrm>
          </p:grpSpPr>
          <p:sp>
            <p:nvSpPr>
              <p:cNvPr id="2591" name="Shape 2591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592" name="Shape 2592"/>
              <p:cNvSpPr/>
              <p:nvPr/>
            </p:nvSpPr>
            <p:spPr>
              <a:xfrm>
                <a:off x="196678" y="116862"/>
                <a:ext cx="2774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E</a:t>
                </a:r>
              </a:p>
            </p:txBody>
          </p:sp>
        </p:grpSp>
        <p:grpSp>
          <p:nvGrpSpPr>
            <p:cNvPr id="2596" name="Group 2596"/>
            <p:cNvGrpSpPr/>
            <p:nvPr/>
          </p:nvGrpSpPr>
          <p:grpSpPr>
            <a:xfrm>
              <a:off x="2111969" y="1745425"/>
              <a:ext cx="652484" cy="652484"/>
              <a:chOff x="0" y="0"/>
              <a:chExt cx="652482" cy="652482"/>
            </a:xfrm>
          </p:grpSpPr>
          <p:sp>
            <p:nvSpPr>
              <p:cNvPr id="2594" name="Shape 2594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595" name="Shape 2595"/>
              <p:cNvSpPr/>
              <p:nvPr/>
            </p:nvSpPr>
            <p:spPr>
              <a:xfrm>
                <a:off x="187477" y="116862"/>
                <a:ext cx="3080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2597" name="Shape 2597"/>
            <p:cNvSpPr/>
            <p:nvPr/>
          </p:nvSpPr>
          <p:spPr>
            <a:xfrm>
              <a:off x="-1" y="749690"/>
              <a:ext cx="1625924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Shape 26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Compilation to BGP:</a:t>
            </a:r>
          </a:p>
        </p:txBody>
      </p:sp>
      <p:sp>
        <p:nvSpPr>
          <p:cNvPr id="2601" name="Shape 260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02" name="Shape 2602"/>
          <p:cNvSpPr/>
          <p:nvPr/>
        </p:nvSpPr>
        <p:spPr>
          <a:xfrm>
            <a:off x="5138840" y="5004292"/>
            <a:ext cx="7017527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3400">
                <a:solidFill>
                  <a:srgbClr val="53585F"/>
                </a:solidFill>
              </a:defRPr>
            </a:lvl1pPr>
          </a:lstStyle>
          <a:p>
            <a:pPr/>
            <a:r>
              <a:t>C allows import from D with tag (2,1)</a:t>
            </a:r>
          </a:p>
        </p:txBody>
      </p:sp>
      <p:grpSp>
        <p:nvGrpSpPr>
          <p:cNvPr id="2636" name="Group 2636"/>
          <p:cNvGrpSpPr/>
          <p:nvPr/>
        </p:nvGrpSpPr>
        <p:grpSpPr>
          <a:xfrm>
            <a:off x="1156153" y="1538553"/>
            <a:ext cx="3848837" cy="7756477"/>
            <a:chOff x="0" y="0"/>
            <a:chExt cx="3848836" cy="7756476"/>
          </a:xfrm>
        </p:grpSpPr>
        <p:sp>
          <p:nvSpPr>
            <p:cNvPr id="2603" name="Shape 2603"/>
            <p:cNvSpPr/>
            <p:nvPr/>
          </p:nvSpPr>
          <p:spPr>
            <a:xfrm>
              <a:off x="2732047" y="2496312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(D,2,1)</a:t>
              </a:r>
            </a:p>
          </p:txBody>
        </p:sp>
        <p:sp>
          <p:nvSpPr>
            <p:cNvPr id="2604" name="Shape 2604"/>
            <p:cNvSpPr/>
            <p:nvPr/>
          </p:nvSpPr>
          <p:spPr>
            <a:xfrm>
              <a:off x="2732047" y="3699364"/>
              <a:ext cx="874039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(C,3,1)</a:t>
              </a:r>
            </a:p>
          </p:txBody>
        </p:sp>
        <p:sp>
          <p:nvSpPr>
            <p:cNvPr id="2605" name="Shape 2605"/>
            <p:cNvSpPr/>
            <p:nvPr/>
          </p:nvSpPr>
          <p:spPr>
            <a:xfrm>
              <a:off x="2732047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(A,4,1)</a:t>
              </a:r>
            </a:p>
          </p:txBody>
        </p:sp>
        <p:sp>
          <p:nvSpPr>
            <p:cNvPr id="2606" name="Shape 2606"/>
            <p:cNvSpPr/>
            <p:nvPr/>
          </p:nvSpPr>
          <p:spPr>
            <a:xfrm>
              <a:off x="2527873" y="517116"/>
              <a:ext cx="1" cy="6658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07" name="Shape 2607"/>
            <p:cNvSpPr/>
            <p:nvPr/>
          </p:nvSpPr>
          <p:spPr>
            <a:xfrm>
              <a:off x="2568826" y="1614506"/>
              <a:ext cx="522905" cy="8795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08" name="Shape 2608"/>
            <p:cNvSpPr/>
            <p:nvPr/>
          </p:nvSpPr>
          <p:spPr>
            <a:xfrm>
              <a:off x="3169066" y="3300431"/>
              <a:ext cx="1" cy="41053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09" name="Shape 2609"/>
            <p:cNvSpPr/>
            <p:nvPr/>
          </p:nvSpPr>
          <p:spPr>
            <a:xfrm>
              <a:off x="3169066" y="4496777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10" name="Shape 2610"/>
            <p:cNvSpPr/>
            <p:nvPr/>
          </p:nvSpPr>
          <p:spPr>
            <a:xfrm>
              <a:off x="3169066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11" name="Shape 2611"/>
            <p:cNvSpPr/>
            <p:nvPr/>
          </p:nvSpPr>
          <p:spPr>
            <a:xfrm>
              <a:off x="426037" y="4217513"/>
              <a:ext cx="1137768" cy="7091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12" name="Shape 2612"/>
            <p:cNvSpPr/>
            <p:nvPr/>
          </p:nvSpPr>
          <p:spPr>
            <a:xfrm>
              <a:off x="1836739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13" name="Shape 2613"/>
            <p:cNvSpPr/>
            <p:nvPr/>
          </p:nvSpPr>
          <p:spPr>
            <a:xfrm flipH="1">
              <a:off x="872403" y="4149879"/>
              <a:ext cx="94024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14" name="Shape 2614"/>
            <p:cNvSpPr/>
            <p:nvPr/>
          </p:nvSpPr>
          <p:spPr>
            <a:xfrm flipH="1">
              <a:off x="618124" y="2934679"/>
              <a:ext cx="1112337" cy="7786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15" name="Shape 2615"/>
            <p:cNvSpPr/>
            <p:nvPr/>
          </p:nvSpPr>
          <p:spPr>
            <a:xfrm flipH="1" flipV="1">
              <a:off x="2176705" y="3150066"/>
              <a:ext cx="708424" cy="6482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16" name="Shape 2616"/>
            <p:cNvSpPr/>
            <p:nvPr/>
          </p:nvSpPr>
          <p:spPr>
            <a:xfrm flipH="1">
              <a:off x="2265768" y="4120432"/>
              <a:ext cx="45858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17" name="Shape 2617"/>
            <p:cNvSpPr/>
            <p:nvPr/>
          </p:nvSpPr>
          <p:spPr>
            <a:xfrm flipH="1">
              <a:off x="2112233" y="4384265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2620" name="Group 2620"/>
            <p:cNvGrpSpPr/>
            <p:nvPr/>
          </p:nvGrpSpPr>
          <p:grpSpPr>
            <a:xfrm>
              <a:off x="1364848" y="6139790"/>
              <a:ext cx="943783" cy="887008"/>
              <a:chOff x="0" y="0"/>
              <a:chExt cx="943782" cy="887006"/>
            </a:xfrm>
          </p:grpSpPr>
          <p:sp>
            <p:nvSpPr>
              <p:cNvPr id="2618" name="Shape 2618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2619" name="Shape 2619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 -, 1)</a:t>
                </a:r>
              </a:p>
            </p:txBody>
          </p:sp>
        </p:grpSp>
        <p:grpSp>
          <p:nvGrpSpPr>
            <p:cNvPr id="2623" name="Group 2623"/>
            <p:cNvGrpSpPr/>
            <p:nvPr/>
          </p:nvGrpSpPr>
          <p:grpSpPr>
            <a:xfrm>
              <a:off x="2697175" y="6139790"/>
              <a:ext cx="943783" cy="887008"/>
              <a:chOff x="0" y="0"/>
              <a:chExt cx="943782" cy="887006"/>
            </a:xfrm>
          </p:grpSpPr>
          <p:sp>
            <p:nvSpPr>
              <p:cNvPr id="2621" name="Shape 2621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2622" name="Shape 2622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(X,5,1)</a:t>
                </a:r>
              </a:p>
            </p:txBody>
          </p:sp>
        </p:grpSp>
        <p:sp>
          <p:nvSpPr>
            <p:cNvPr id="2624" name="Shape 2624"/>
            <p:cNvSpPr/>
            <p:nvPr/>
          </p:nvSpPr>
          <p:spPr>
            <a:xfrm flipH="1">
              <a:off x="1941465" y="1653840"/>
              <a:ext cx="615233" cy="8557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25" name="Shape 2625"/>
            <p:cNvSpPr/>
            <p:nvPr/>
          </p:nvSpPr>
          <p:spPr>
            <a:xfrm>
              <a:off x="2090853" y="1213738"/>
              <a:ext cx="874039" cy="792948"/>
            </a:xfrm>
            <a:prstGeom prst="ellipse">
              <a:avLst/>
            </a:prstGeom>
            <a:solidFill>
              <a:srgbClr val="BED1F2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(Y,1,1)</a:t>
              </a:r>
            </a:p>
          </p:txBody>
        </p:sp>
        <p:sp>
          <p:nvSpPr>
            <p:cNvPr id="2626" name="Shape 2626"/>
            <p:cNvSpPr/>
            <p:nvPr/>
          </p:nvSpPr>
          <p:spPr>
            <a:xfrm>
              <a:off x="2090853" y="0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(-,0,0)</a:t>
              </a:r>
            </a:p>
          </p:txBody>
        </p:sp>
        <p:sp>
          <p:nvSpPr>
            <p:cNvPr id="2627" name="Shape 2627"/>
            <p:cNvSpPr/>
            <p:nvPr/>
          </p:nvSpPr>
          <p:spPr>
            <a:xfrm>
              <a:off x="1399720" y="369936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 -,1)</a:t>
              </a:r>
            </a:p>
          </p:txBody>
        </p:sp>
        <p:sp>
          <p:nvSpPr>
            <p:cNvPr id="2628" name="Shape 2628"/>
            <p:cNvSpPr/>
            <p:nvPr/>
          </p:nvSpPr>
          <p:spPr>
            <a:xfrm>
              <a:off x="1399720" y="250889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(E, -,1)</a:t>
              </a:r>
            </a:p>
          </p:txBody>
        </p:sp>
        <p:sp>
          <p:nvSpPr>
            <p:cNvPr id="2629" name="Shape 2629"/>
            <p:cNvSpPr/>
            <p:nvPr/>
          </p:nvSpPr>
          <p:spPr>
            <a:xfrm>
              <a:off x="1403446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(B, -,1)</a:t>
              </a:r>
            </a:p>
          </p:txBody>
        </p:sp>
        <p:sp>
          <p:nvSpPr>
            <p:cNvPr id="2630" name="Shape 2630"/>
            <p:cNvSpPr/>
            <p:nvPr/>
          </p:nvSpPr>
          <p:spPr>
            <a:xfrm>
              <a:off x="1266978" y="7120032"/>
              <a:ext cx="1107002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2631" name="Shape 2631"/>
            <p:cNvSpPr/>
            <p:nvPr/>
          </p:nvSpPr>
          <p:spPr>
            <a:xfrm>
              <a:off x="2427759" y="7120032"/>
              <a:ext cx="1421078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{1,2}</a:t>
              </a:r>
            </a:p>
          </p:txBody>
        </p:sp>
        <p:sp>
          <p:nvSpPr>
            <p:cNvPr id="2632" name="Shape 2632"/>
            <p:cNvSpPr/>
            <p:nvPr/>
          </p:nvSpPr>
          <p:spPr>
            <a:xfrm>
              <a:off x="617236" y="5366236"/>
              <a:ext cx="845402" cy="7966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33" name="Shape 2633"/>
            <p:cNvSpPr/>
            <p:nvPr/>
          </p:nvSpPr>
          <p:spPr>
            <a:xfrm flipH="1">
              <a:off x="441953" y="4441303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34" name="Shape 2634"/>
            <p:cNvSpPr/>
            <p:nvPr/>
          </p:nvSpPr>
          <p:spPr>
            <a:xfrm>
              <a:off x="0" y="3699364"/>
              <a:ext cx="874038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 -,1)</a:t>
              </a:r>
            </a:p>
          </p:txBody>
        </p:sp>
        <p:sp>
          <p:nvSpPr>
            <p:cNvPr id="2635" name="Shape 2635"/>
            <p:cNvSpPr/>
            <p:nvPr/>
          </p:nvSpPr>
          <p:spPr>
            <a:xfrm>
              <a:off x="38224" y="4877017"/>
              <a:ext cx="874038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 -,1)</a:t>
              </a:r>
            </a:p>
          </p:txBody>
        </p:sp>
      </p:grpSp>
      <p:grpSp>
        <p:nvGrpSpPr>
          <p:cNvPr id="2663" name="Group 2663"/>
          <p:cNvGrpSpPr/>
          <p:nvPr/>
        </p:nvGrpSpPr>
        <p:grpSpPr>
          <a:xfrm>
            <a:off x="5728076" y="1444706"/>
            <a:ext cx="6695364" cy="2976831"/>
            <a:chOff x="0" y="0"/>
            <a:chExt cx="6695363" cy="2976829"/>
          </a:xfrm>
        </p:grpSpPr>
        <p:sp>
          <p:nvSpPr>
            <p:cNvPr id="2637" name="Shape 2637"/>
            <p:cNvSpPr/>
            <p:nvPr/>
          </p:nvSpPr>
          <p:spPr>
            <a:xfrm>
              <a:off x="1778017" y="0"/>
              <a:ext cx="3139329" cy="2976830"/>
            </a:xfrm>
            <a:prstGeom prst="ellipse">
              <a:avLst/>
            </a:prstGeom>
            <a:solidFill>
              <a:srgbClr val="FEFCE4"/>
            </a:solidFill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638" name="Shape 2638"/>
            <p:cNvSpPr/>
            <p:nvPr/>
          </p:nvSpPr>
          <p:spPr>
            <a:xfrm>
              <a:off x="3346479" y="1504693"/>
              <a:ext cx="909019" cy="59492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39" name="Shape 2639"/>
            <p:cNvSpPr/>
            <p:nvPr/>
          </p:nvSpPr>
          <p:spPr>
            <a:xfrm flipV="1">
              <a:off x="3358461" y="856511"/>
              <a:ext cx="905649" cy="6595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40" name="Shape 2640"/>
            <p:cNvSpPr/>
            <p:nvPr/>
          </p:nvSpPr>
          <p:spPr>
            <a:xfrm flipV="1">
              <a:off x="2414040" y="1519071"/>
              <a:ext cx="965838" cy="5630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41" name="Shape 2641"/>
            <p:cNvSpPr/>
            <p:nvPr/>
          </p:nvSpPr>
          <p:spPr>
            <a:xfrm>
              <a:off x="2407314" y="871005"/>
              <a:ext cx="965838" cy="6115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42" name="Shape 2642"/>
            <p:cNvSpPr/>
            <p:nvPr/>
          </p:nvSpPr>
          <p:spPr>
            <a:xfrm flipV="1">
              <a:off x="1263559" y="849174"/>
              <a:ext cx="1146522" cy="697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43" name="Shape 2643"/>
            <p:cNvSpPr/>
            <p:nvPr/>
          </p:nvSpPr>
          <p:spPr>
            <a:xfrm>
              <a:off x="1139709" y="1916732"/>
              <a:ext cx="1282993" cy="1473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44" name="Shape 2644"/>
            <p:cNvSpPr/>
            <p:nvPr/>
          </p:nvSpPr>
          <p:spPr>
            <a:xfrm>
              <a:off x="4295458" y="857437"/>
              <a:ext cx="126756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45" name="Shape 2645"/>
            <p:cNvSpPr/>
            <p:nvPr/>
          </p:nvSpPr>
          <p:spPr>
            <a:xfrm flipV="1">
              <a:off x="4348224" y="1931271"/>
              <a:ext cx="1162034" cy="1539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069441" y="620544"/>
              <a:ext cx="1625923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grpSp>
          <p:nvGrpSpPr>
            <p:cNvPr id="2649" name="Group 2649"/>
            <p:cNvGrpSpPr/>
            <p:nvPr/>
          </p:nvGrpSpPr>
          <p:grpSpPr>
            <a:xfrm>
              <a:off x="2111969" y="530782"/>
              <a:ext cx="652484" cy="652483"/>
              <a:chOff x="0" y="0"/>
              <a:chExt cx="652482" cy="652482"/>
            </a:xfrm>
          </p:grpSpPr>
          <p:sp>
            <p:nvSpPr>
              <p:cNvPr id="2647" name="Shape 2647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648" name="Shape 2648"/>
              <p:cNvSpPr/>
              <p:nvPr/>
            </p:nvSpPr>
            <p:spPr>
              <a:xfrm>
                <a:off x="172284" y="116862"/>
                <a:ext cx="31916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2652" name="Group 2652"/>
            <p:cNvGrpSpPr/>
            <p:nvPr/>
          </p:nvGrpSpPr>
          <p:grpSpPr>
            <a:xfrm>
              <a:off x="3021440" y="1162173"/>
              <a:ext cx="652484" cy="652484"/>
              <a:chOff x="0" y="0"/>
              <a:chExt cx="652482" cy="652482"/>
            </a:xfrm>
          </p:grpSpPr>
          <p:sp>
            <p:nvSpPr>
              <p:cNvPr id="2650" name="Shape 2650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651" name="Shape 2651"/>
              <p:cNvSpPr/>
              <p:nvPr/>
            </p:nvSpPr>
            <p:spPr>
              <a:xfrm>
                <a:off x="166293" y="116862"/>
                <a:ext cx="294497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2655" name="Group 2655"/>
            <p:cNvGrpSpPr/>
            <p:nvPr/>
          </p:nvGrpSpPr>
          <p:grpSpPr>
            <a:xfrm>
              <a:off x="3930910" y="530782"/>
              <a:ext cx="652484" cy="652483"/>
              <a:chOff x="0" y="0"/>
              <a:chExt cx="652482" cy="652482"/>
            </a:xfrm>
          </p:grpSpPr>
          <p:sp>
            <p:nvSpPr>
              <p:cNvPr id="2653" name="Shape 2653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654" name="Shape 2654"/>
              <p:cNvSpPr/>
              <p:nvPr/>
            </p:nvSpPr>
            <p:spPr>
              <a:xfrm>
                <a:off x="166293" y="116862"/>
                <a:ext cx="34067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2658" name="Group 2658"/>
            <p:cNvGrpSpPr/>
            <p:nvPr/>
          </p:nvGrpSpPr>
          <p:grpSpPr>
            <a:xfrm>
              <a:off x="3930910" y="1745425"/>
              <a:ext cx="652484" cy="652484"/>
              <a:chOff x="0" y="0"/>
              <a:chExt cx="652482" cy="652482"/>
            </a:xfrm>
          </p:grpSpPr>
          <p:sp>
            <p:nvSpPr>
              <p:cNvPr id="2656" name="Shape 2656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657" name="Shape 2657"/>
              <p:cNvSpPr/>
              <p:nvPr/>
            </p:nvSpPr>
            <p:spPr>
              <a:xfrm>
                <a:off x="196678" y="116862"/>
                <a:ext cx="2774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E</a:t>
                </a:r>
              </a:p>
            </p:txBody>
          </p:sp>
        </p:grpSp>
        <p:grpSp>
          <p:nvGrpSpPr>
            <p:cNvPr id="2661" name="Group 2661"/>
            <p:cNvGrpSpPr/>
            <p:nvPr/>
          </p:nvGrpSpPr>
          <p:grpSpPr>
            <a:xfrm>
              <a:off x="2111969" y="1745425"/>
              <a:ext cx="652484" cy="652484"/>
              <a:chOff x="0" y="0"/>
              <a:chExt cx="652482" cy="652482"/>
            </a:xfrm>
          </p:grpSpPr>
          <p:sp>
            <p:nvSpPr>
              <p:cNvPr id="2659" name="Shape 2659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660" name="Shape 2660"/>
              <p:cNvSpPr/>
              <p:nvPr/>
            </p:nvSpPr>
            <p:spPr>
              <a:xfrm>
                <a:off x="187477" y="116862"/>
                <a:ext cx="3080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2662" name="Shape 2662"/>
            <p:cNvSpPr/>
            <p:nvPr/>
          </p:nvSpPr>
          <p:spPr>
            <a:xfrm>
              <a:off x="-1" y="749690"/>
              <a:ext cx="1625924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Shape 26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Compilation to BGP:</a:t>
            </a:r>
          </a:p>
        </p:txBody>
      </p:sp>
      <p:sp>
        <p:nvSpPr>
          <p:cNvPr id="2666" name="Shape 266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67" name="Shape 2667"/>
          <p:cNvSpPr/>
          <p:nvPr/>
        </p:nvSpPr>
        <p:spPr>
          <a:xfrm>
            <a:off x="5219449" y="5327650"/>
            <a:ext cx="7017527" cy="5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3400">
                <a:solidFill>
                  <a:srgbClr val="53585F"/>
                </a:solidFill>
              </a:defRPr>
            </a:lvl1pPr>
          </a:lstStyle>
          <a:p>
            <a:pPr/>
            <a:r>
              <a:t>C exports to A,B,D,E with tag (3,1)</a:t>
            </a:r>
          </a:p>
        </p:txBody>
      </p:sp>
      <p:grpSp>
        <p:nvGrpSpPr>
          <p:cNvPr id="2701" name="Group 2701"/>
          <p:cNvGrpSpPr/>
          <p:nvPr/>
        </p:nvGrpSpPr>
        <p:grpSpPr>
          <a:xfrm>
            <a:off x="1156153" y="1538553"/>
            <a:ext cx="3848837" cy="7756477"/>
            <a:chOff x="0" y="0"/>
            <a:chExt cx="3848836" cy="7756476"/>
          </a:xfrm>
        </p:grpSpPr>
        <p:sp>
          <p:nvSpPr>
            <p:cNvPr id="2668" name="Shape 2668"/>
            <p:cNvSpPr/>
            <p:nvPr/>
          </p:nvSpPr>
          <p:spPr>
            <a:xfrm>
              <a:off x="2732047" y="2496312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(D,2,1)</a:t>
              </a:r>
            </a:p>
          </p:txBody>
        </p:sp>
        <p:sp>
          <p:nvSpPr>
            <p:cNvPr id="2669" name="Shape 2669"/>
            <p:cNvSpPr/>
            <p:nvPr/>
          </p:nvSpPr>
          <p:spPr>
            <a:xfrm>
              <a:off x="2732047" y="3699364"/>
              <a:ext cx="874039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(C,3,1)</a:t>
              </a:r>
            </a:p>
          </p:txBody>
        </p:sp>
        <p:sp>
          <p:nvSpPr>
            <p:cNvPr id="2670" name="Shape 2670"/>
            <p:cNvSpPr/>
            <p:nvPr/>
          </p:nvSpPr>
          <p:spPr>
            <a:xfrm>
              <a:off x="2732047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(A,4,1)</a:t>
              </a:r>
            </a:p>
          </p:txBody>
        </p:sp>
        <p:sp>
          <p:nvSpPr>
            <p:cNvPr id="2671" name="Shape 2671"/>
            <p:cNvSpPr/>
            <p:nvPr/>
          </p:nvSpPr>
          <p:spPr>
            <a:xfrm>
              <a:off x="2527873" y="517116"/>
              <a:ext cx="1" cy="6658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72" name="Shape 2672"/>
            <p:cNvSpPr/>
            <p:nvPr/>
          </p:nvSpPr>
          <p:spPr>
            <a:xfrm>
              <a:off x="2568826" y="1614506"/>
              <a:ext cx="522905" cy="8795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73" name="Shape 2673"/>
            <p:cNvSpPr/>
            <p:nvPr/>
          </p:nvSpPr>
          <p:spPr>
            <a:xfrm>
              <a:off x="3169066" y="3300431"/>
              <a:ext cx="1" cy="410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74" name="Shape 2674"/>
            <p:cNvSpPr/>
            <p:nvPr/>
          </p:nvSpPr>
          <p:spPr>
            <a:xfrm>
              <a:off x="3169066" y="4496777"/>
              <a:ext cx="1" cy="38673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75" name="Shape 2675"/>
            <p:cNvSpPr/>
            <p:nvPr/>
          </p:nvSpPr>
          <p:spPr>
            <a:xfrm>
              <a:off x="3169066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76" name="Shape 2676"/>
            <p:cNvSpPr/>
            <p:nvPr/>
          </p:nvSpPr>
          <p:spPr>
            <a:xfrm>
              <a:off x="426037" y="4217513"/>
              <a:ext cx="1137768" cy="7091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77" name="Shape 2677"/>
            <p:cNvSpPr/>
            <p:nvPr/>
          </p:nvSpPr>
          <p:spPr>
            <a:xfrm>
              <a:off x="1836739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78" name="Shape 2678"/>
            <p:cNvSpPr/>
            <p:nvPr/>
          </p:nvSpPr>
          <p:spPr>
            <a:xfrm flipH="1">
              <a:off x="872403" y="4149879"/>
              <a:ext cx="94024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79" name="Shape 2679"/>
            <p:cNvSpPr/>
            <p:nvPr/>
          </p:nvSpPr>
          <p:spPr>
            <a:xfrm flipH="1">
              <a:off x="618124" y="2934679"/>
              <a:ext cx="1112337" cy="7786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80" name="Shape 2680"/>
            <p:cNvSpPr/>
            <p:nvPr/>
          </p:nvSpPr>
          <p:spPr>
            <a:xfrm flipH="1" flipV="1">
              <a:off x="2176705" y="3150066"/>
              <a:ext cx="708424" cy="64825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81" name="Shape 2681"/>
            <p:cNvSpPr/>
            <p:nvPr/>
          </p:nvSpPr>
          <p:spPr>
            <a:xfrm flipH="1">
              <a:off x="2265768" y="4120432"/>
              <a:ext cx="458584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82" name="Shape 2682"/>
            <p:cNvSpPr/>
            <p:nvPr/>
          </p:nvSpPr>
          <p:spPr>
            <a:xfrm flipH="1">
              <a:off x="2112233" y="4384265"/>
              <a:ext cx="763582" cy="56832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2685" name="Group 2685"/>
            <p:cNvGrpSpPr/>
            <p:nvPr/>
          </p:nvGrpSpPr>
          <p:grpSpPr>
            <a:xfrm>
              <a:off x="1364848" y="6139790"/>
              <a:ext cx="943783" cy="887008"/>
              <a:chOff x="0" y="0"/>
              <a:chExt cx="943782" cy="887006"/>
            </a:xfrm>
          </p:grpSpPr>
          <p:sp>
            <p:nvSpPr>
              <p:cNvPr id="2683" name="Shape 2683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2684" name="Shape 2684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 -, 1)</a:t>
                </a:r>
              </a:p>
            </p:txBody>
          </p:sp>
        </p:grpSp>
        <p:grpSp>
          <p:nvGrpSpPr>
            <p:cNvPr id="2688" name="Group 2688"/>
            <p:cNvGrpSpPr/>
            <p:nvPr/>
          </p:nvGrpSpPr>
          <p:grpSpPr>
            <a:xfrm>
              <a:off x="2697175" y="6139790"/>
              <a:ext cx="943783" cy="887008"/>
              <a:chOff x="0" y="0"/>
              <a:chExt cx="943782" cy="887006"/>
            </a:xfrm>
          </p:grpSpPr>
          <p:sp>
            <p:nvSpPr>
              <p:cNvPr id="2686" name="Shape 2686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2687" name="Shape 2687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(X,5,1)</a:t>
                </a:r>
              </a:p>
            </p:txBody>
          </p:sp>
        </p:grpSp>
        <p:sp>
          <p:nvSpPr>
            <p:cNvPr id="2689" name="Shape 2689"/>
            <p:cNvSpPr/>
            <p:nvPr/>
          </p:nvSpPr>
          <p:spPr>
            <a:xfrm flipH="1">
              <a:off x="1941465" y="1653840"/>
              <a:ext cx="615233" cy="8557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90" name="Shape 2690"/>
            <p:cNvSpPr/>
            <p:nvPr/>
          </p:nvSpPr>
          <p:spPr>
            <a:xfrm>
              <a:off x="2090853" y="1213738"/>
              <a:ext cx="874039" cy="792948"/>
            </a:xfrm>
            <a:prstGeom prst="ellipse">
              <a:avLst/>
            </a:prstGeom>
            <a:solidFill>
              <a:srgbClr val="BED1F2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(Y,1,1)</a:t>
              </a:r>
            </a:p>
          </p:txBody>
        </p:sp>
        <p:sp>
          <p:nvSpPr>
            <p:cNvPr id="2691" name="Shape 2691"/>
            <p:cNvSpPr/>
            <p:nvPr/>
          </p:nvSpPr>
          <p:spPr>
            <a:xfrm>
              <a:off x="2090853" y="0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(-,0,0)</a:t>
              </a:r>
            </a:p>
          </p:txBody>
        </p:sp>
        <p:sp>
          <p:nvSpPr>
            <p:cNvPr id="2692" name="Shape 2692"/>
            <p:cNvSpPr/>
            <p:nvPr/>
          </p:nvSpPr>
          <p:spPr>
            <a:xfrm>
              <a:off x="1399720" y="369936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 -,1)</a:t>
              </a:r>
            </a:p>
          </p:txBody>
        </p:sp>
        <p:sp>
          <p:nvSpPr>
            <p:cNvPr id="2693" name="Shape 2693"/>
            <p:cNvSpPr/>
            <p:nvPr/>
          </p:nvSpPr>
          <p:spPr>
            <a:xfrm>
              <a:off x="1399720" y="250889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(E, -,1)</a:t>
              </a:r>
            </a:p>
          </p:txBody>
        </p:sp>
        <p:sp>
          <p:nvSpPr>
            <p:cNvPr id="2694" name="Shape 2694"/>
            <p:cNvSpPr/>
            <p:nvPr/>
          </p:nvSpPr>
          <p:spPr>
            <a:xfrm>
              <a:off x="1403446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(B, -,1)</a:t>
              </a:r>
            </a:p>
          </p:txBody>
        </p:sp>
        <p:sp>
          <p:nvSpPr>
            <p:cNvPr id="2695" name="Shape 2695"/>
            <p:cNvSpPr/>
            <p:nvPr/>
          </p:nvSpPr>
          <p:spPr>
            <a:xfrm>
              <a:off x="1266978" y="7120032"/>
              <a:ext cx="1107002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2696" name="Shape 2696"/>
            <p:cNvSpPr/>
            <p:nvPr/>
          </p:nvSpPr>
          <p:spPr>
            <a:xfrm>
              <a:off x="2427759" y="7120032"/>
              <a:ext cx="1421078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{1,2}</a:t>
              </a:r>
            </a:p>
          </p:txBody>
        </p:sp>
        <p:sp>
          <p:nvSpPr>
            <p:cNvPr id="2697" name="Shape 2697"/>
            <p:cNvSpPr/>
            <p:nvPr/>
          </p:nvSpPr>
          <p:spPr>
            <a:xfrm>
              <a:off x="617236" y="5366236"/>
              <a:ext cx="845402" cy="7966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98" name="Shape 2698"/>
            <p:cNvSpPr/>
            <p:nvPr/>
          </p:nvSpPr>
          <p:spPr>
            <a:xfrm flipH="1">
              <a:off x="441953" y="4441303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99" name="Shape 2699"/>
            <p:cNvSpPr/>
            <p:nvPr/>
          </p:nvSpPr>
          <p:spPr>
            <a:xfrm>
              <a:off x="0" y="3699364"/>
              <a:ext cx="874038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 -,1)</a:t>
              </a:r>
            </a:p>
          </p:txBody>
        </p:sp>
        <p:sp>
          <p:nvSpPr>
            <p:cNvPr id="2700" name="Shape 2700"/>
            <p:cNvSpPr/>
            <p:nvPr/>
          </p:nvSpPr>
          <p:spPr>
            <a:xfrm>
              <a:off x="38224" y="4877017"/>
              <a:ext cx="874038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 -,1)</a:t>
              </a:r>
            </a:p>
          </p:txBody>
        </p:sp>
      </p:grpSp>
      <p:grpSp>
        <p:nvGrpSpPr>
          <p:cNvPr id="2728" name="Group 2728"/>
          <p:cNvGrpSpPr/>
          <p:nvPr/>
        </p:nvGrpSpPr>
        <p:grpSpPr>
          <a:xfrm>
            <a:off x="5728076" y="1444706"/>
            <a:ext cx="6695364" cy="2976831"/>
            <a:chOff x="0" y="0"/>
            <a:chExt cx="6695363" cy="2976829"/>
          </a:xfrm>
        </p:grpSpPr>
        <p:sp>
          <p:nvSpPr>
            <p:cNvPr id="2702" name="Shape 2702"/>
            <p:cNvSpPr/>
            <p:nvPr/>
          </p:nvSpPr>
          <p:spPr>
            <a:xfrm>
              <a:off x="1778017" y="0"/>
              <a:ext cx="3139329" cy="2976830"/>
            </a:xfrm>
            <a:prstGeom prst="ellipse">
              <a:avLst/>
            </a:prstGeom>
            <a:solidFill>
              <a:srgbClr val="FEFCE4"/>
            </a:solidFill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703" name="Shape 2703"/>
            <p:cNvSpPr/>
            <p:nvPr/>
          </p:nvSpPr>
          <p:spPr>
            <a:xfrm>
              <a:off x="3346479" y="1504693"/>
              <a:ext cx="909019" cy="59492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04" name="Shape 2704"/>
            <p:cNvSpPr/>
            <p:nvPr/>
          </p:nvSpPr>
          <p:spPr>
            <a:xfrm flipV="1">
              <a:off x="3358461" y="856511"/>
              <a:ext cx="905649" cy="6595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05" name="Shape 2705"/>
            <p:cNvSpPr/>
            <p:nvPr/>
          </p:nvSpPr>
          <p:spPr>
            <a:xfrm flipV="1">
              <a:off x="2414040" y="1519071"/>
              <a:ext cx="965838" cy="5630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06" name="Shape 2706"/>
            <p:cNvSpPr/>
            <p:nvPr/>
          </p:nvSpPr>
          <p:spPr>
            <a:xfrm>
              <a:off x="2407314" y="871005"/>
              <a:ext cx="965838" cy="6115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07" name="Shape 2707"/>
            <p:cNvSpPr/>
            <p:nvPr/>
          </p:nvSpPr>
          <p:spPr>
            <a:xfrm flipV="1">
              <a:off x="1263559" y="849174"/>
              <a:ext cx="1146522" cy="697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08" name="Shape 2708"/>
            <p:cNvSpPr/>
            <p:nvPr/>
          </p:nvSpPr>
          <p:spPr>
            <a:xfrm>
              <a:off x="1139709" y="1916732"/>
              <a:ext cx="1282993" cy="1473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09" name="Shape 2709"/>
            <p:cNvSpPr/>
            <p:nvPr/>
          </p:nvSpPr>
          <p:spPr>
            <a:xfrm>
              <a:off x="4295458" y="857437"/>
              <a:ext cx="126756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10" name="Shape 2710"/>
            <p:cNvSpPr/>
            <p:nvPr/>
          </p:nvSpPr>
          <p:spPr>
            <a:xfrm flipV="1">
              <a:off x="4348224" y="1931271"/>
              <a:ext cx="1162034" cy="1539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11" name="Shape 2711"/>
            <p:cNvSpPr/>
            <p:nvPr/>
          </p:nvSpPr>
          <p:spPr>
            <a:xfrm>
              <a:off x="5069441" y="620544"/>
              <a:ext cx="1625923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grpSp>
          <p:nvGrpSpPr>
            <p:cNvPr id="2714" name="Group 2714"/>
            <p:cNvGrpSpPr/>
            <p:nvPr/>
          </p:nvGrpSpPr>
          <p:grpSpPr>
            <a:xfrm>
              <a:off x="2111969" y="530782"/>
              <a:ext cx="652484" cy="652483"/>
              <a:chOff x="0" y="0"/>
              <a:chExt cx="652482" cy="652482"/>
            </a:xfrm>
          </p:grpSpPr>
          <p:sp>
            <p:nvSpPr>
              <p:cNvPr id="2712" name="Shape 2712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713" name="Shape 2713"/>
              <p:cNvSpPr/>
              <p:nvPr/>
            </p:nvSpPr>
            <p:spPr>
              <a:xfrm>
                <a:off x="172284" y="116862"/>
                <a:ext cx="31916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2717" name="Group 2717"/>
            <p:cNvGrpSpPr/>
            <p:nvPr/>
          </p:nvGrpSpPr>
          <p:grpSpPr>
            <a:xfrm>
              <a:off x="3021440" y="1162173"/>
              <a:ext cx="652484" cy="652484"/>
              <a:chOff x="0" y="0"/>
              <a:chExt cx="652482" cy="652482"/>
            </a:xfrm>
          </p:grpSpPr>
          <p:sp>
            <p:nvSpPr>
              <p:cNvPr id="2715" name="Shape 2715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716" name="Shape 2716"/>
              <p:cNvSpPr/>
              <p:nvPr/>
            </p:nvSpPr>
            <p:spPr>
              <a:xfrm>
                <a:off x="166293" y="116862"/>
                <a:ext cx="294497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2720" name="Group 2720"/>
            <p:cNvGrpSpPr/>
            <p:nvPr/>
          </p:nvGrpSpPr>
          <p:grpSpPr>
            <a:xfrm>
              <a:off x="3930910" y="530782"/>
              <a:ext cx="652484" cy="652483"/>
              <a:chOff x="0" y="0"/>
              <a:chExt cx="652482" cy="652482"/>
            </a:xfrm>
          </p:grpSpPr>
          <p:sp>
            <p:nvSpPr>
              <p:cNvPr id="2718" name="Shape 2718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719" name="Shape 2719"/>
              <p:cNvSpPr/>
              <p:nvPr/>
            </p:nvSpPr>
            <p:spPr>
              <a:xfrm>
                <a:off x="166293" y="116862"/>
                <a:ext cx="34067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2723" name="Group 2723"/>
            <p:cNvGrpSpPr/>
            <p:nvPr/>
          </p:nvGrpSpPr>
          <p:grpSpPr>
            <a:xfrm>
              <a:off x="3930910" y="1745425"/>
              <a:ext cx="652484" cy="652484"/>
              <a:chOff x="0" y="0"/>
              <a:chExt cx="652482" cy="652482"/>
            </a:xfrm>
          </p:grpSpPr>
          <p:sp>
            <p:nvSpPr>
              <p:cNvPr id="2721" name="Shape 2721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722" name="Shape 2722"/>
              <p:cNvSpPr/>
              <p:nvPr/>
            </p:nvSpPr>
            <p:spPr>
              <a:xfrm>
                <a:off x="196678" y="116862"/>
                <a:ext cx="2774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E</a:t>
                </a:r>
              </a:p>
            </p:txBody>
          </p:sp>
        </p:grpSp>
        <p:grpSp>
          <p:nvGrpSpPr>
            <p:cNvPr id="2726" name="Group 2726"/>
            <p:cNvGrpSpPr/>
            <p:nvPr/>
          </p:nvGrpSpPr>
          <p:grpSpPr>
            <a:xfrm>
              <a:off x="2111969" y="1745425"/>
              <a:ext cx="652484" cy="652484"/>
              <a:chOff x="0" y="0"/>
              <a:chExt cx="652482" cy="652482"/>
            </a:xfrm>
          </p:grpSpPr>
          <p:sp>
            <p:nvSpPr>
              <p:cNvPr id="2724" name="Shape 2724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725" name="Shape 2725"/>
              <p:cNvSpPr/>
              <p:nvPr/>
            </p:nvSpPr>
            <p:spPr>
              <a:xfrm>
                <a:off x="187477" y="116862"/>
                <a:ext cx="3080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2727" name="Shape 2727"/>
            <p:cNvSpPr/>
            <p:nvPr/>
          </p:nvSpPr>
          <p:spPr>
            <a:xfrm>
              <a:off x="-1" y="749690"/>
              <a:ext cx="1625924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Shape 27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Compilation to BGP:</a:t>
            </a:r>
          </a:p>
        </p:txBody>
      </p:sp>
      <p:sp>
        <p:nvSpPr>
          <p:cNvPr id="2731" name="Shape 273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32" name="Shape 2732"/>
          <p:cNvSpPr/>
          <p:nvPr/>
        </p:nvSpPr>
        <p:spPr>
          <a:xfrm>
            <a:off x="5723799" y="2724799"/>
            <a:ext cx="542468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b="1" sz="3200"/>
            </a:pPr>
            <a:r>
              <a:t>Idea 2: </a:t>
            </a:r>
            <a:r>
              <a:rPr b="0"/>
              <a:t>Find preferences</a:t>
            </a:r>
          </a:p>
        </p:txBody>
      </p:sp>
      <p:sp>
        <p:nvSpPr>
          <p:cNvPr id="2733" name="Shape 2733"/>
          <p:cNvSpPr/>
          <p:nvPr/>
        </p:nvSpPr>
        <p:spPr>
          <a:xfrm>
            <a:off x="5685699" y="6000100"/>
            <a:ext cx="694764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3200"/>
            </a:pPr>
            <a:r>
              <a:t>Let BGP find </a:t>
            </a:r>
            <a:r>
              <a:rPr b="1">
                <a:solidFill>
                  <a:schemeClr val="accent5"/>
                </a:solidFill>
              </a:rPr>
              <a:t>the best</a:t>
            </a:r>
            <a:r>
              <a:rPr b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 </a:t>
            </a:r>
            <a:r>
              <a:t>path dynamically</a:t>
            </a:r>
          </a:p>
        </p:txBody>
      </p:sp>
      <p:sp>
        <p:nvSpPr>
          <p:cNvPr id="2734" name="Shape 2734"/>
          <p:cNvSpPr/>
          <p:nvPr/>
        </p:nvSpPr>
        <p:spPr>
          <a:xfrm>
            <a:off x="5867088" y="3324273"/>
            <a:ext cx="613655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1" marL="457200" indent="-228600">
              <a:buClr>
                <a:srgbClr val="000000"/>
              </a:buClr>
              <a:buSzPct val="100000"/>
              <a:buChar char="•"/>
            </a:pPr>
            <a:r>
              <a:t>Direct BGP towards best path</a:t>
            </a:r>
          </a:p>
          <a:p>
            <a:pPr lvl="1" marL="457200" indent="-228600">
              <a:buClr>
                <a:srgbClr val="000000"/>
              </a:buClr>
              <a:buSzPct val="100000"/>
              <a:buChar char="•"/>
            </a:pPr>
            <a:r>
              <a:t>Under all combinations of failures</a:t>
            </a:r>
          </a:p>
        </p:txBody>
      </p:sp>
      <p:sp>
        <p:nvSpPr>
          <p:cNvPr id="2735" name="Shape 2735"/>
          <p:cNvSpPr/>
          <p:nvPr/>
        </p:nvSpPr>
        <p:spPr>
          <a:xfrm>
            <a:off x="9040899" y="4483896"/>
            <a:ext cx="1" cy="132080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grpSp>
        <p:nvGrpSpPr>
          <p:cNvPr id="2769" name="Group 2769"/>
          <p:cNvGrpSpPr/>
          <p:nvPr/>
        </p:nvGrpSpPr>
        <p:grpSpPr>
          <a:xfrm>
            <a:off x="1156153" y="1538553"/>
            <a:ext cx="3848837" cy="7756477"/>
            <a:chOff x="0" y="0"/>
            <a:chExt cx="3848836" cy="7756476"/>
          </a:xfrm>
        </p:grpSpPr>
        <p:sp>
          <p:nvSpPr>
            <p:cNvPr id="2736" name="Shape 2736"/>
            <p:cNvSpPr/>
            <p:nvPr/>
          </p:nvSpPr>
          <p:spPr>
            <a:xfrm>
              <a:off x="2732047" y="2496312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(D,2,1)</a:t>
              </a:r>
            </a:p>
          </p:txBody>
        </p:sp>
        <p:sp>
          <p:nvSpPr>
            <p:cNvPr id="2737" name="Shape 2737"/>
            <p:cNvSpPr/>
            <p:nvPr/>
          </p:nvSpPr>
          <p:spPr>
            <a:xfrm>
              <a:off x="2732047" y="3699364"/>
              <a:ext cx="874039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(C,3,1)</a:t>
              </a:r>
            </a:p>
          </p:txBody>
        </p:sp>
        <p:sp>
          <p:nvSpPr>
            <p:cNvPr id="2738" name="Shape 2738"/>
            <p:cNvSpPr/>
            <p:nvPr/>
          </p:nvSpPr>
          <p:spPr>
            <a:xfrm>
              <a:off x="2732047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(A,4,1)</a:t>
              </a:r>
            </a:p>
          </p:txBody>
        </p:sp>
        <p:sp>
          <p:nvSpPr>
            <p:cNvPr id="2739" name="Shape 2739"/>
            <p:cNvSpPr/>
            <p:nvPr/>
          </p:nvSpPr>
          <p:spPr>
            <a:xfrm>
              <a:off x="2527873" y="517116"/>
              <a:ext cx="1" cy="6658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40" name="Shape 2740"/>
            <p:cNvSpPr/>
            <p:nvPr/>
          </p:nvSpPr>
          <p:spPr>
            <a:xfrm>
              <a:off x="2568826" y="1614506"/>
              <a:ext cx="522905" cy="8795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41" name="Shape 2741"/>
            <p:cNvSpPr/>
            <p:nvPr/>
          </p:nvSpPr>
          <p:spPr>
            <a:xfrm>
              <a:off x="3169066" y="3300431"/>
              <a:ext cx="1" cy="41053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42" name="Shape 2742"/>
            <p:cNvSpPr/>
            <p:nvPr/>
          </p:nvSpPr>
          <p:spPr>
            <a:xfrm>
              <a:off x="3169066" y="4496777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43" name="Shape 2743"/>
            <p:cNvSpPr/>
            <p:nvPr/>
          </p:nvSpPr>
          <p:spPr>
            <a:xfrm>
              <a:off x="3169066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44" name="Shape 2744"/>
            <p:cNvSpPr/>
            <p:nvPr/>
          </p:nvSpPr>
          <p:spPr>
            <a:xfrm>
              <a:off x="426037" y="4217513"/>
              <a:ext cx="1137768" cy="7091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45" name="Shape 2745"/>
            <p:cNvSpPr/>
            <p:nvPr/>
          </p:nvSpPr>
          <p:spPr>
            <a:xfrm>
              <a:off x="1836739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46" name="Shape 2746"/>
            <p:cNvSpPr/>
            <p:nvPr/>
          </p:nvSpPr>
          <p:spPr>
            <a:xfrm flipH="1">
              <a:off x="872403" y="4149879"/>
              <a:ext cx="94024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47" name="Shape 2747"/>
            <p:cNvSpPr/>
            <p:nvPr/>
          </p:nvSpPr>
          <p:spPr>
            <a:xfrm flipH="1">
              <a:off x="618124" y="2934679"/>
              <a:ext cx="1112337" cy="77860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48" name="Shape 2748"/>
            <p:cNvSpPr/>
            <p:nvPr/>
          </p:nvSpPr>
          <p:spPr>
            <a:xfrm flipH="1" flipV="1">
              <a:off x="2176705" y="3150066"/>
              <a:ext cx="708424" cy="6482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49" name="Shape 2749"/>
            <p:cNvSpPr/>
            <p:nvPr/>
          </p:nvSpPr>
          <p:spPr>
            <a:xfrm flipH="1">
              <a:off x="2265768" y="4120432"/>
              <a:ext cx="45858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50" name="Shape 2750"/>
            <p:cNvSpPr/>
            <p:nvPr/>
          </p:nvSpPr>
          <p:spPr>
            <a:xfrm flipH="1">
              <a:off x="2112233" y="4384265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2753" name="Group 2753"/>
            <p:cNvGrpSpPr/>
            <p:nvPr/>
          </p:nvGrpSpPr>
          <p:grpSpPr>
            <a:xfrm>
              <a:off x="1364848" y="6139790"/>
              <a:ext cx="943783" cy="887008"/>
              <a:chOff x="0" y="0"/>
              <a:chExt cx="943782" cy="887006"/>
            </a:xfrm>
          </p:grpSpPr>
          <p:sp>
            <p:nvSpPr>
              <p:cNvPr id="2751" name="Shape 2751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2752" name="Shape 2752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 -, 1)</a:t>
                </a:r>
              </a:p>
            </p:txBody>
          </p:sp>
        </p:grpSp>
        <p:grpSp>
          <p:nvGrpSpPr>
            <p:cNvPr id="2756" name="Group 2756"/>
            <p:cNvGrpSpPr/>
            <p:nvPr/>
          </p:nvGrpSpPr>
          <p:grpSpPr>
            <a:xfrm>
              <a:off x="2697175" y="6139790"/>
              <a:ext cx="943783" cy="887008"/>
              <a:chOff x="0" y="0"/>
              <a:chExt cx="943782" cy="887006"/>
            </a:xfrm>
          </p:grpSpPr>
          <p:sp>
            <p:nvSpPr>
              <p:cNvPr id="2754" name="Shape 2754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2755" name="Shape 2755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(X,5,1)</a:t>
                </a:r>
              </a:p>
            </p:txBody>
          </p:sp>
        </p:grpSp>
        <p:sp>
          <p:nvSpPr>
            <p:cNvPr id="2757" name="Shape 2757"/>
            <p:cNvSpPr/>
            <p:nvPr/>
          </p:nvSpPr>
          <p:spPr>
            <a:xfrm flipH="1">
              <a:off x="1941465" y="1653840"/>
              <a:ext cx="615233" cy="8557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58" name="Shape 2758"/>
            <p:cNvSpPr/>
            <p:nvPr/>
          </p:nvSpPr>
          <p:spPr>
            <a:xfrm>
              <a:off x="2090853" y="1213738"/>
              <a:ext cx="874039" cy="792948"/>
            </a:xfrm>
            <a:prstGeom prst="ellipse">
              <a:avLst/>
            </a:prstGeom>
            <a:solidFill>
              <a:srgbClr val="BED1F2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(Y,1,1)</a:t>
              </a:r>
            </a:p>
          </p:txBody>
        </p:sp>
        <p:sp>
          <p:nvSpPr>
            <p:cNvPr id="2759" name="Shape 2759"/>
            <p:cNvSpPr/>
            <p:nvPr/>
          </p:nvSpPr>
          <p:spPr>
            <a:xfrm>
              <a:off x="2090853" y="0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start</a:t>
              </a:r>
            </a:p>
          </p:txBody>
        </p:sp>
        <p:sp>
          <p:nvSpPr>
            <p:cNvPr id="2760" name="Shape 2760"/>
            <p:cNvSpPr/>
            <p:nvPr/>
          </p:nvSpPr>
          <p:spPr>
            <a:xfrm>
              <a:off x="1399720" y="369936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 -,1)</a:t>
              </a:r>
            </a:p>
          </p:txBody>
        </p:sp>
        <p:sp>
          <p:nvSpPr>
            <p:cNvPr id="2761" name="Shape 2761"/>
            <p:cNvSpPr/>
            <p:nvPr/>
          </p:nvSpPr>
          <p:spPr>
            <a:xfrm>
              <a:off x="1399720" y="250889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(E, -,1)</a:t>
              </a:r>
            </a:p>
          </p:txBody>
        </p:sp>
        <p:sp>
          <p:nvSpPr>
            <p:cNvPr id="2762" name="Shape 2762"/>
            <p:cNvSpPr/>
            <p:nvPr/>
          </p:nvSpPr>
          <p:spPr>
            <a:xfrm>
              <a:off x="1403446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(B, -,1)</a:t>
              </a:r>
            </a:p>
          </p:txBody>
        </p:sp>
        <p:sp>
          <p:nvSpPr>
            <p:cNvPr id="2763" name="Shape 2763"/>
            <p:cNvSpPr/>
            <p:nvPr/>
          </p:nvSpPr>
          <p:spPr>
            <a:xfrm>
              <a:off x="1266978" y="7120032"/>
              <a:ext cx="1107002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2764" name="Shape 2764"/>
            <p:cNvSpPr/>
            <p:nvPr/>
          </p:nvSpPr>
          <p:spPr>
            <a:xfrm>
              <a:off x="2427759" y="7120032"/>
              <a:ext cx="1421078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{1,2}</a:t>
              </a:r>
            </a:p>
          </p:txBody>
        </p:sp>
        <p:sp>
          <p:nvSpPr>
            <p:cNvPr id="2765" name="Shape 2765"/>
            <p:cNvSpPr/>
            <p:nvPr/>
          </p:nvSpPr>
          <p:spPr>
            <a:xfrm>
              <a:off x="617236" y="5366236"/>
              <a:ext cx="845402" cy="7966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66" name="Shape 2766"/>
            <p:cNvSpPr/>
            <p:nvPr/>
          </p:nvSpPr>
          <p:spPr>
            <a:xfrm flipH="1">
              <a:off x="441953" y="4441303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67" name="Shape 2767"/>
            <p:cNvSpPr/>
            <p:nvPr/>
          </p:nvSpPr>
          <p:spPr>
            <a:xfrm>
              <a:off x="0" y="3699364"/>
              <a:ext cx="874038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 -,1)</a:t>
              </a:r>
            </a:p>
          </p:txBody>
        </p:sp>
        <p:sp>
          <p:nvSpPr>
            <p:cNvPr id="2768" name="Shape 2768"/>
            <p:cNvSpPr/>
            <p:nvPr/>
          </p:nvSpPr>
          <p:spPr>
            <a:xfrm>
              <a:off x="38224" y="4877017"/>
              <a:ext cx="874038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 -,1)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" name="Shape 27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Compilation to BGP:</a:t>
            </a:r>
          </a:p>
        </p:txBody>
      </p:sp>
      <p:sp>
        <p:nvSpPr>
          <p:cNvPr id="2772" name="Shape 277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806" name="Group 2806"/>
          <p:cNvGrpSpPr/>
          <p:nvPr/>
        </p:nvGrpSpPr>
        <p:grpSpPr>
          <a:xfrm>
            <a:off x="1156153" y="1538553"/>
            <a:ext cx="3848837" cy="7756477"/>
            <a:chOff x="0" y="0"/>
            <a:chExt cx="3848836" cy="7756476"/>
          </a:xfrm>
        </p:grpSpPr>
        <p:sp>
          <p:nvSpPr>
            <p:cNvPr id="2773" name="Shape 2773"/>
            <p:cNvSpPr/>
            <p:nvPr/>
          </p:nvSpPr>
          <p:spPr>
            <a:xfrm>
              <a:off x="2732047" y="2496312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(D,2,1)</a:t>
              </a:r>
            </a:p>
          </p:txBody>
        </p:sp>
        <p:sp>
          <p:nvSpPr>
            <p:cNvPr id="2774" name="Shape 2774"/>
            <p:cNvSpPr/>
            <p:nvPr/>
          </p:nvSpPr>
          <p:spPr>
            <a:xfrm>
              <a:off x="2732047" y="3699364"/>
              <a:ext cx="874039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(C,3,1)</a:t>
              </a:r>
            </a:p>
          </p:txBody>
        </p:sp>
        <p:sp>
          <p:nvSpPr>
            <p:cNvPr id="2775" name="Shape 2775"/>
            <p:cNvSpPr/>
            <p:nvPr/>
          </p:nvSpPr>
          <p:spPr>
            <a:xfrm>
              <a:off x="2732047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(A,4,1)</a:t>
              </a:r>
            </a:p>
          </p:txBody>
        </p:sp>
        <p:sp>
          <p:nvSpPr>
            <p:cNvPr id="2776" name="Shape 2776"/>
            <p:cNvSpPr/>
            <p:nvPr/>
          </p:nvSpPr>
          <p:spPr>
            <a:xfrm>
              <a:off x="2527873" y="517116"/>
              <a:ext cx="1" cy="6658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77" name="Shape 2777"/>
            <p:cNvSpPr/>
            <p:nvPr/>
          </p:nvSpPr>
          <p:spPr>
            <a:xfrm>
              <a:off x="2568826" y="1614506"/>
              <a:ext cx="522905" cy="8795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78" name="Shape 2778"/>
            <p:cNvSpPr/>
            <p:nvPr/>
          </p:nvSpPr>
          <p:spPr>
            <a:xfrm>
              <a:off x="3169066" y="3300431"/>
              <a:ext cx="1" cy="41053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79" name="Shape 2779"/>
            <p:cNvSpPr/>
            <p:nvPr/>
          </p:nvSpPr>
          <p:spPr>
            <a:xfrm>
              <a:off x="3169066" y="4496777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80" name="Shape 2780"/>
            <p:cNvSpPr/>
            <p:nvPr/>
          </p:nvSpPr>
          <p:spPr>
            <a:xfrm>
              <a:off x="3169066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81" name="Shape 2781"/>
            <p:cNvSpPr/>
            <p:nvPr/>
          </p:nvSpPr>
          <p:spPr>
            <a:xfrm>
              <a:off x="426037" y="4217513"/>
              <a:ext cx="1137768" cy="7091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82" name="Shape 2782"/>
            <p:cNvSpPr/>
            <p:nvPr/>
          </p:nvSpPr>
          <p:spPr>
            <a:xfrm>
              <a:off x="1836739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83" name="Shape 2783"/>
            <p:cNvSpPr/>
            <p:nvPr/>
          </p:nvSpPr>
          <p:spPr>
            <a:xfrm flipH="1">
              <a:off x="872403" y="4149879"/>
              <a:ext cx="94024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84" name="Shape 2784"/>
            <p:cNvSpPr/>
            <p:nvPr/>
          </p:nvSpPr>
          <p:spPr>
            <a:xfrm flipH="1">
              <a:off x="618124" y="2934679"/>
              <a:ext cx="1112337" cy="77860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85" name="Shape 2785"/>
            <p:cNvSpPr/>
            <p:nvPr/>
          </p:nvSpPr>
          <p:spPr>
            <a:xfrm flipH="1" flipV="1">
              <a:off x="2176705" y="3150066"/>
              <a:ext cx="708424" cy="6482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86" name="Shape 2786"/>
            <p:cNvSpPr/>
            <p:nvPr/>
          </p:nvSpPr>
          <p:spPr>
            <a:xfrm flipH="1">
              <a:off x="2265768" y="4120432"/>
              <a:ext cx="45858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87" name="Shape 2787"/>
            <p:cNvSpPr/>
            <p:nvPr/>
          </p:nvSpPr>
          <p:spPr>
            <a:xfrm flipH="1">
              <a:off x="2112233" y="4384265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2790" name="Group 2790"/>
            <p:cNvGrpSpPr/>
            <p:nvPr/>
          </p:nvGrpSpPr>
          <p:grpSpPr>
            <a:xfrm>
              <a:off x="1364848" y="6139790"/>
              <a:ext cx="943783" cy="887008"/>
              <a:chOff x="0" y="0"/>
              <a:chExt cx="943782" cy="887006"/>
            </a:xfrm>
          </p:grpSpPr>
          <p:sp>
            <p:nvSpPr>
              <p:cNvPr id="2788" name="Shape 2788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2789" name="Shape 2789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 -, 1)</a:t>
                </a:r>
              </a:p>
            </p:txBody>
          </p:sp>
        </p:grpSp>
        <p:grpSp>
          <p:nvGrpSpPr>
            <p:cNvPr id="2793" name="Group 2793"/>
            <p:cNvGrpSpPr/>
            <p:nvPr/>
          </p:nvGrpSpPr>
          <p:grpSpPr>
            <a:xfrm>
              <a:off x="2697175" y="6139790"/>
              <a:ext cx="943783" cy="887008"/>
              <a:chOff x="0" y="0"/>
              <a:chExt cx="943782" cy="887006"/>
            </a:xfrm>
          </p:grpSpPr>
          <p:sp>
            <p:nvSpPr>
              <p:cNvPr id="2791" name="Shape 2791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2792" name="Shape 2792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(X,5,1)</a:t>
                </a:r>
              </a:p>
            </p:txBody>
          </p:sp>
        </p:grpSp>
        <p:sp>
          <p:nvSpPr>
            <p:cNvPr id="2794" name="Shape 2794"/>
            <p:cNvSpPr/>
            <p:nvPr/>
          </p:nvSpPr>
          <p:spPr>
            <a:xfrm flipH="1">
              <a:off x="1941465" y="1653840"/>
              <a:ext cx="615233" cy="8557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95" name="Shape 2795"/>
            <p:cNvSpPr/>
            <p:nvPr/>
          </p:nvSpPr>
          <p:spPr>
            <a:xfrm>
              <a:off x="2090853" y="1213738"/>
              <a:ext cx="874039" cy="792948"/>
            </a:xfrm>
            <a:prstGeom prst="ellipse">
              <a:avLst/>
            </a:prstGeom>
            <a:solidFill>
              <a:srgbClr val="BED1F2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(Y,1,1)</a:t>
              </a:r>
            </a:p>
          </p:txBody>
        </p:sp>
        <p:sp>
          <p:nvSpPr>
            <p:cNvPr id="2796" name="Shape 2796"/>
            <p:cNvSpPr/>
            <p:nvPr/>
          </p:nvSpPr>
          <p:spPr>
            <a:xfrm>
              <a:off x="2090853" y="0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start</a:t>
              </a:r>
            </a:p>
          </p:txBody>
        </p:sp>
        <p:sp>
          <p:nvSpPr>
            <p:cNvPr id="2797" name="Shape 2797"/>
            <p:cNvSpPr/>
            <p:nvPr/>
          </p:nvSpPr>
          <p:spPr>
            <a:xfrm>
              <a:off x="1399720" y="369936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 -,1)</a:t>
              </a:r>
            </a:p>
          </p:txBody>
        </p:sp>
        <p:sp>
          <p:nvSpPr>
            <p:cNvPr id="2798" name="Shape 2798"/>
            <p:cNvSpPr/>
            <p:nvPr/>
          </p:nvSpPr>
          <p:spPr>
            <a:xfrm>
              <a:off x="1399720" y="250889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(E, -,1)</a:t>
              </a:r>
            </a:p>
          </p:txBody>
        </p:sp>
        <p:sp>
          <p:nvSpPr>
            <p:cNvPr id="2799" name="Shape 2799"/>
            <p:cNvSpPr/>
            <p:nvPr/>
          </p:nvSpPr>
          <p:spPr>
            <a:xfrm>
              <a:off x="1403446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(B, -,1)</a:t>
              </a:r>
            </a:p>
          </p:txBody>
        </p:sp>
        <p:sp>
          <p:nvSpPr>
            <p:cNvPr id="2800" name="Shape 2800"/>
            <p:cNvSpPr/>
            <p:nvPr/>
          </p:nvSpPr>
          <p:spPr>
            <a:xfrm>
              <a:off x="1266978" y="7120032"/>
              <a:ext cx="1107002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2801" name="Shape 2801"/>
            <p:cNvSpPr/>
            <p:nvPr/>
          </p:nvSpPr>
          <p:spPr>
            <a:xfrm>
              <a:off x="2427759" y="7120032"/>
              <a:ext cx="1421078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{1,2}</a:t>
              </a:r>
            </a:p>
          </p:txBody>
        </p:sp>
        <p:sp>
          <p:nvSpPr>
            <p:cNvPr id="2802" name="Shape 2802"/>
            <p:cNvSpPr/>
            <p:nvPr/>
          </p:nvSpPr>
          <p:spPr>
            <a:xfrm>
              <a:off x="617236" y="5366236"/>
              <a:ext cx="845402" cy="7966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03" name="Shape 2803"/>
            <p:cNvSpPr/>
            <p:nvPr/>
          </p:nvSpPr>
          <p:spPr>
            <a:xfrm flipH="1">
              <a:off x="441953" y="4441303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04" name="Shape 2804"/>
            <p:cNvSpPr/>
            <p:nvPr/>
          </p:nvSpPr>
          <p:spPr>
            <a:xfrm>
              <a:off x="0" y="3699364"/>
              <a:ext cx="874038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 -,1)</a:t>
              </a:r>
            </a:p>
          </p:txBody>
        </p:sp>
        <p:sp>
          <p:nvSpPr>
            <p:cNvPr id="2805" name="Shape 2805"/>
            <p:cNvSpPr/>
            <p:nvPr/>
          </p:nvSpPr>
          <p:spPr>
            <a:xfrm>
              <a:off x="38224" y="4877017"/>
              <a:ext cx="874038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 -,1)</a:t>
              </a:r>
            </a:p>
          </p:txBody>
        </p:sp>
      </p:grpSp>
      <p:grpSp>
        <p:nvGrpSpPr>
          <p:cNvPr id="2814" name="Group 2814"/>
          <p:cNvGrpSpPr/>
          <p:nvPr/>
        </p:nvGrpSpPr>
        <p:grpSpPr>
          <a:xfrm>
            <a:off x="6566048" y="1799427"/>
            <a:ext cx="4962769" cy="3161238"/>
            <a:chOff x="0" y="0"/>
            <a:chExt cx="4962767" cy="3161236"/>
          </a:xfrm>
        </p:grpSpPr>
        <p:sp>
          <p:nvSpPr>
            <p:cNvPr id="2807" name="Shape 2807"/>
            <p:cNvSpPr/>
            <p:nvPr/>
          </p:nvSpPr>
          <p:spPr>
            <a:xfrm>
              <a:off x="521239" y="0"/>
              <a:ext cx="4441529" cy="2570662"/>
            </a:xfrm>
            <a:prstGeom prst="rect">
              <a:avLst/>
            </a:prstGeom>
            <a:solidFill>
              <a:srgbClr val="FFE0C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808" name="Shape 2808"/>
            <p:cNvSpPr/>
            <p:nvPr/>
          </p:nvSpPr>
          <p:spPr>
            <a:xfrm>
              <a:off x="263099" y="299207"/>
              <a:ext cx="4441528" cy="2570663"/>
            </a:xfrm>
            <a:prstGeom prst="rect">
              <a:avLst/>
            </a:prstGeom>
            <a:solidFill>
              <a:srgbClr val="FFE0C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grpSp>
          <p:nvGrpSpPr>
            <p:cNvPr id="2811" name="Group 2811"/>
            <p:cNvGrpSpPr/>
            <p:nvPr/>
          </p:nvGrpSpPr>
          <p:grpSpPr>
            <a:xfrm>
              <a:off x="0" y="590575"/>
              <a:ext cx="4441528" cy="2570662"/>
              <a:chOff x="0" y="0"/>
              <a:chExt cx="4441527" cy="2570661"/>
            </a:xfrm>
          </p:grpSpPr>
          <p:sp>
            <p:nvSpPr>
              <p:cNvPr id="2809" name="Shape 2809"/>
              <p:cNvSpPr/>
              <p:nvPr/>
            </p:nvSpPr>
            <p:spPr>
              <a:xfrm>
                <a:off x="0" y="0"/>
                <a:ext cx="4441528" cy="2570662"/>
              </a:xfrm>
              <a:prstGeom prst="rect">
                <a:avLst/>
              </a:prstGeom>
              <a:solidFill>
                <a:srgbClr val="FFF89C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810" name="Shape 2810"/>
              <p:cNvSpPr/>
              <p:nvPr/>
            </p:nvSpPr>
            <p:spPr>
              <a:xfrm>
                <a:off x="35249" y="6867"/>
                <a:ext cx="2020274" cy="596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>
                  <a:defRPr sz="3400"/>
                </a:lvl1pPr>
              </a:lstStyle>
              <a:p>
                <a:pPr/>
                <a:r>
                  <a:t>Router C</a:t>
                </a:r>
              </a:p>
            </p:txBody>
          </p:sp>
        </p:grpSp>
        <p:sp>
          <p:nvSpPr>
            <p:cNvPr id="2812" name="Shape 2812"/>
            <p:cNvSpPr/>
            <p:nvPr/>
          </p:nvSpPr>
          <p:spPr>
            <a:xfrm>
              <a:off x="351889" y="1179753"/>
              <a:ext cx="3483751" cy="5301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700"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match peer = D …</a:t>
              </a:r>
            </a:p>
          </p:txBody>
        </p:sp>
        <p:sp>
          <p:nvSpPr>
            <p:cNvPr id="2813" name="Shape 2813"/>
            <p:cNvSpPr/>
            <p:nvPr/>
          </p:nvSpPr>
          <p:spPr>
            <a:xfrm>
              <a:off x="351888" y="2113228"/>
              <a:ext cx="3483752" cy="5301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700"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match peer = E …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Shape 28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Compilation to BGP:</a:t>
            </a:r>
          </a:p>
        </p:txBody>
      </p:sp>
      <p:sp>
        <p:nvSpPr>
          <p:cNvPr id="2817" name="Shape 281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851" name="Group 2851"/>
          <p:cNvGrpSpPr/>
          <p:nvPr/>
        </p:nvGrpSpPr>
        <p:grpSpPr>
          <a:xfrm>
            <a:off x="1156153" y="1538553"/>
            <a:ext cx="3848837" cy="7756477"/>
            <a:chOff x="0" y="0"/>
            <a:chExt cx="3848836" cy="7756476"/>
          </a:xfrm>
        </p:grpSpPr>
        <p:sp>
          <p:nvSpPr>
            <p:cNvPr id="2818" name="Shape 2818"/>
            <p:cNvSpPr/>
            <p:nvPr/>
          </p:nvSpPr>
          <p:spPr>
            <a:xfrm>
              <a:off x="2732047" y="2496312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(D,2,1)</a:t>
              </a:r>
            </a:p>
          </p:txBody>
        </p:sp>
        <p:sp>
          <p:nvSpPr>
            <p:cNvPr id="2819" name="Shape 2819"/>
            <p:cNvSpPr/>
            <p:nvPr/>
          </p:nvSpPr>
          <p:spPr>
            <a:xfrm>
              <a:off x="2732047" y="3699364"/>
              <a:ext cx="874039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(C,3,1)</a:t>
              </a:r>
            </a:p>
          </p:txBody>
        </p:sp>
        <p:sp>
          <p:nvSpPr>
            <p:cNvPr id="2820" name="Shape 2820"/>
            <p:cNvSpPr/>
            <p:nvPr/>
          </p:nvSpPr>
          <p:spPr>
            <a:xfrm>
              <a:off x="2732047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(A,4,1)</a:t>
              </a:r>
            </a:p>
          </p:txBody>
        </p:sp>
        <p:sp>
          <p:nvSpPr>
            <p:cNvPr id="2821" name="Shape 2821"/>
            <p:cNvSpPr/>
            <p:nvPr/>
          </p:nvSpPr>
          <p:spPr>
            <a:xfrm>
              <a:off x="2527873" y="517116"/>
              <a:ext cx="1" cy="6658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22" name="Shape 2822"/>
            <p:cNvSpPr/>
            <p:nvPr/>
          </p:nvSpPr>
          <p:spPr>
            <a:xfrm>
              <a:off x="2568826" y="1614506"/>
              <a:ext cx="522905" cy="8795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23" name="Shape 2823"/>
            <p:cNvSpPr/>
            <p:nvPr/>
          </p:nvSpPr>
          <p:spPr>
            <a:xfrm>
              <a:off x="3169066" y="3300431"/>
              <a:ext cx="1" cy="41053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24" name="Shape 2824"/>
            <p:cNvSpPr/>
            <p:nvPr/>
          </p:nvSpPr>
          <p:spPr>
            <a:xfrm>
              <a:off x="3169066" y="4496777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25" name="Shape 2825"/>
            <p:cNvSpPr/>
            <p:nvPr/>
          </p:nvSpPr>
          <p:spPr>
            <a:xfrm>
              <a:off x="3169066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26" name="Shape 2826"/>
            <p:cNvSpPr/>
            <p:nvPr/>
          </p:nvSpPr>
          <p:spPr>
            <a:xfrm>
              <a:off x="426037" y="4217513"/>
              <a:ext cx="1137768" cy="7091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27" name="Shape 2827"/>
            <p:cNvSpPr/>
            <p:nvPr/>
          </p:nvSpPr>
          <p:spPr>
            <a:xfrm>
              <a:off x="1836739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28" name="Shape 2828"/>
            <p:cNvSpPr/>
            <p:nvPr/>
          </p:nvSpPr>
          <p:spPr>
            <a:xfrm flipH="1">
              <a:off x="872403" y="4149879"/>
              <a:ext cx="94024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29" name="Shape 2829"/>
            <p:cNvSpPr/>
            <p:nvPr/>
          </p:nvSpPr>
          <p:spPr>
            <a:xfrm flipH="1">
              <a:off x="618124" y="2934679"/>
              <a:ext cx="1112337" cy="77860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30" name="Shape 2830"/>
            <p:cNvSpPr/>
            <p:nvPr/>
          </p:nvSpPr>
          <p:spPr>
            <a:xfrm flipH="1" flipV="1">
              <a:off x="2176705" y="3150066"/>
              <a:ext cx="708424" cy="6482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31" name="Shape 2831"/>
            <p:cNvSpPr/>
            <p:nvPr/>
          </p:nvSpPr>
          <p:spPr>
            <a:xfrm flipH="1">
              <a:off x="2265768" y="4120432"/>
              <a:ext cx="45858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32" name="Shape 2832"/>
            <p:cNvSpPr/>
            <p:nvPr/>
          </p:nvSpPr>
          <p:spPr>
            <a:xfrm flipH="1">
              <a:off x="2112233" y="4384265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2835" name="Group 2835"/>
            <p:cNvGrpSpPr/>
            <p:nvPr/>
          </p:nvGrpSpPr>
          <p:grpSpPr>
            <a:xfrm>
              <a:off x="1364848" y="6139790"/>
              <a:ext cx="943783" cy="887008"/>
              <a:chOff x="0" y="0"/>
              <a:chExt cx="943782" cy="887006"/>
            </a:xfrm>
          </p:grpSpPr>
          <p:sp>
            <p:nvSpPr>
              <p:cNvPr id="2833" name="Shape 2833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2834" name="Shape 2834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 -, 1)</a:t>
                </a:r>
              </a:p>
            </p:txBody>
          </p:sp>
        </p:grpSp>
        <p:grpSp>
          <p:nvGrpSpPr>
            <p:cNvPr id="2838" name="Group 2838"/>
            <p:cNvGrpSpPr/>
            <p:nvPr/>
          </p:nvGrpSpPr>
          <p:grpSpPr>
            <a:xfrm>
              <a:off x="2697175" y="6139790"/>
              <a:ext cx="943783" cy="887008"/>
              <a:chOff x="0" y="0"/>
              <a:chExt cx="943782" cy="887006"/>
            </a:xfrm>
          </p:grpSpPr>
          <p:sp>
            <p:nvSpPr>
              <p:cNvPr id="2836" name="Shape 2836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2837" name="Shape 2837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(X,5,1)</a:t>
                </a:r>
              </a:p>
            </p:txBody>
          </p:sp>
        </p:grpSp>
        <p:sp>
          <p:nvSpPr>
            <p:cNvPr id="2839" name="Shape 2839"/>
            <p:cNvSpPr/>
            <p:nvPr/>
          </p:nvSpPr>
          <p:spPr>
            <a:xfrm flipH="1">
              <a:off x="1941465" y="1653840"/>
              <a:ext cx="615233" cy="8557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40" name="Shape 2840"/>
            <p:cNvSpPr/>
            <p:nvPr/>
          </p:nvSpPr>
          <p:spPr>
            <a:xfrm>
              <a:off x="2090853" y="1213738"/>
              <a:ext cx="874039" cy="792948"/>
            </a:xfrm>
            <a:prstGeom prst="ellipse">
              <a:avLst/>
            </a:prstGeom>
            <a:solidFill>
              <a:srgbClr val="BED1F2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(Y,1,1)</a:t>
              </a:r>
            </a:p>
          </p:txBody>
        </p:sp>
        <p:sp>
          <p:nvSpPr>
            <p:cNvPr id="2841" name="Shape 2841"/>
            <p:cNvSpPr/>
            <p:nvPr/>
          </p:nvSpPr>
          <p:spPr>
            <a:xfrm>
              <a:off x="2090853" y="0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start</a:t>
              </a:r>
            </a:p>
          </p:txBody>
        </p:sp>
        <p:sp>
          <p:nvSpPr>
            <p:cNvPr id="2842" name="Shape 2842"/>
            <p:cNvSpPr/>
            <p:nvPr/>
          </p:nvSpPr>
          <p:spPr>
            <a:xfrm>
              <a:off x="1399720" y="369936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 -,1)</a:t>
              </a:r>
            </a:p>
          </p:txBody>
        </p:sp>
        <p:sp>
          <p:nvSpPr>
            <p:cNvPr id="2843" name="Shape 2843"/>
            <p:cNvSpPr/>
            <p:nvPr/>
          </p:nvSpPr>
          <p:spPr>
            <a:xfrm>
              <a:off x="1399720" y="250889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(E, -,1)</a:t>
              </a:r>
            </a:p>
          </p:txBody>
        </p:sp>
        <p:sp>
          <p:nvSpPr>
            <p:cNvPr id="2844" name="Shape 2844"/>
            <p:cNvSpPr/>
            <p:nvPr/>
          </p:nvSpPr>
          <p:spPr>
            <a:xfrm>
              <a:off x="1403446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(B, -,1)</a:t>
              </a:r>
            </a:p>
          </p:txBody>
        </p:sp>
        <p:sp>
          <p:nvSpPr>
            <p:cNvPr id="2845" name="Shape 2845"/>
            <p:cNvSpPr/>
            <p:nvPr/>
          </p:nvSpPr>
          <p:spPr>
            <a:xfrm>
              <a:off x="1266978" y="7120032"/>
              <a:ext cx="1107002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2846" name="Shape 2846"/>
            <p:cNvSpPr/>
            <p:nvPr/>
          </p:nvSpPr>
          <p:spPr>
            <a:xfrm>
              <a:off x="2427759" y="7120032"/>
              <a:ext cx="1421078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{1,2}</a:t>
              </a:r>
            </a:p>
          </p:txBody>
        </p:sp>
        <p:sp>
          <p:nvSpPr>
            <p:cNvPr id="2847" name="Shape 2847"/>
            <p:cNvSpPr/>
            <p:nvPr/>
          </p:nvSpPr>
          <p:spPr>
            <a:xfrm>
              <a:off x="617236" y="5366236"/>
              <a:ext cx="845402" cy="7966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48" name="Shape 2848"/>
            <p:cNvSpPr/>
            <p:nvPr/>
          </p:nvSpPr>
          <p:spPr>
            <a:xfrm flipH="1">
              <a:off x="441953" y="4441303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49" name="Shape 2849"/>
            <p:cNvSpPr/>
            <p:nvPr/>
          </p:nvSpPr>
          <p:spPr>
            <a:xfrm>
              <a:off x="0" y="3699364"/>
              <a:ext cx="874038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 -,1)</a:t>
              </a:r>
            </a:p>
          </p:txBody>
        </p:sp>
        <p:sp>
          <p:nvSpPr>
            <p:cNvPr id="2850" name="Shape 2850"/>
            <p:cNvSpPr/>
            <p:nvPr/>
          </p:nvSpPr>
          <p:spPr>
            <a:xfrm>
              <a:off x="38224" y="4877017"/>
              <a:ext cx="874038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 -,1)</a:t>
              </a:r>
            </a:p>
          </p:txBody>
        </p:sp>
      </p:grpSp>
      <p:sp>
        <p:nvSpPr>
          <p:cNvPr id="2852" name="Shape 2852"/>
          <p:cNvSpPr/>
          <p:nvPr/>
        </p:nvSpPr>
        <p:spPr>
          <a:xfrm>
            <a:off x="4626648" y="4744044"/>
            <a:ext cx="84858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1" sz="34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lvl1pPr>
          </a:lstStyle>
          <a:p>
            <a:pPr/>
            <a:r>
              <a:t>???</a:t>
            </a:r>
          </a:p>
        </p:txBody>
      </p:sp>
      <p:sp>
        <p:nvSpPr>
          <p:cNvPr id="2853" name="Shape 2853"/>
          <p:cNvSpPr/>
          <p:nvPr/>
        </p:nvSpPr>
        <p:spPr>
          <a:xfrm>
            <a:off x="1836516" y="4189252"/>
            <a:ext cx="848586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1" sz="34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lvl1pPr>
          </a:lstStyle>
          <a:p>
            <a:pPr/>
            <a:r>
              <a:t>???</a:t>
            </a:r>
          </a:p>
        </p:txBody>
      </p:sp>
      <p:grpSp>
        <p:nvGrpSpPr>
          <p:cNvPr id="2863" name="Group 2863"/>
          <p:cNvGrpSpPr/>
          <p:nvPr/>
        </p:nvGrpSpPr>
        <p:grpSpPr>
          <a:xfrm>
            <a:off x="6566048" y="1799427"/>
            <a:ext cx="4962769" cy="3161238"/>
            <a:chOff x="0" y="0"/>
            <a:chExt cx="4962767" cy="3161236"/>
          </a:xfrm>
        </p:grpSpPr>
        <p:sp>
          <p:nvSpPr>
            <p:cNvPr id="2854" name="Shape 2854"/>
            <p:cNvSpPr/>
            <p:nvPr/>
          </p:nvSpPr>
          <p:spPr>
            <a:xfrm>
              <a:off x="521239" y="0"/>
              <a:ext cx="4441529" cy="2570662"/>
            </a:xfrm>
            <a:prstGeom prst="rect">
              <a:avLst/>
            </a:prstGeom>
            <a:solidFill>
              <a:srgbClr val="FFE0C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855" name="Shape 2855"/>
            <p:cNvSpPr/>
            <p:nvPr/>
          </p:nvSpPr>
          <p:spPr>
            <a:xfrm>
              <a:off x="263099" y="299207"/>
              <a:ext cx="4441528" cy="2570663"/>
            </a:xfrm>
            <a:prstGeom prst="rect">
              <a:avLst/>
            </a:prstGeom>
            <a:solidFill>
              <a:srgbClr val="FFE0C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grpSp>
          <p:nvGrpSpPr>
            <p:cNvPr id="2858" name="Group 2858"/>
            <p:cNvGrpSpPr/>
            <p:nvPr/>
          </p:nvGrpSpPr>
          <p:grpSpPr>
            <a:xfrm>
              <a:off x="0" y="590575"/>
              <a:ext cx="4441528" cy="2570662"/>
              <a:chOff x="0" y="0"/>
              <a:chExt cx="4441527" cy="2570661"/>
            </a:xfrm>
          </p:grpSpPr>
          <p:sp>
            <p:nvSpPr>
              <p:cNvPr id="2856" name="Shape 2856"/>
              <p:cNvSpPr/>
              <p:nvPr/>
            </p:nvSpPr>
            <p:spPr>
              <a:xfrm>
                <a:off x="0" y="0"/>
                <a:ext cx="4441528" cy="2570662"/>
              </a:xfrm>
              <a:prstGeom prst="rect">
                <a:avLst/>
              </a:prstGeom>
              <a:solidFill>
                <a:srgbClr val="FFF89C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857" name="Shape 2857"/>
              <p:cNvSpPr/>
              <p:nvPr/>
            </p:nvSpPr>
            <p:spPr>
              <a:xfrm>
                <a:off x="35249" y="6867"/>
                <a:ext cx="2020274" cy="596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>
                  <a:defRPr sz="3400"/>
                </a:lvl1pPr>
              </a:lstStyle>
              <a:p>
                <a:pPr/>
                <a:r>
                  <a:t>Router C</a:t>
                </a:r>
              </a:p>
            </p:txBody>
          </p:sp>
        </p:grpSp>
        <p:sp>
          <p:nvSpPr>
            <p:cNvPr id="2859" name="Shape 2859"/>
            <p:cNvSpPr/>
            <p:nvPr/>
          </p:nvSpPr>
          <p:spPr>
            <a:xfrm>
              <a:off x="351889" y="1179753"/>
              <a:ext cx="3483751" cy="5301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700"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match peer = D …</a:t>
              </a:r>
            </a:p>
          </p:txBody>
        </p:sp>
        <p:sp>
          <p:nvSpPr>
            <p:cNvPr id="2860" name="Shape 2860"/>
            <p:cNvSpPr/>
            <p:nvPr/>
          </p:nvSpPr>
          <p:spPr>
            <a:xfrm>
              <a:off x="351888" y="2113228"/>
              <a:ext cx="3483752" cy="5301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700"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match peer = E …</a:t>
              </a:r>
            </a:p>
          </p:txBody>
        </p:sp>
        <p:sp>
          <p:nvSpPr>
            <p:cNvPr id="2861" name="Shape 2861"/>
            <p:cNvSpPr/>
            <p:nvPr/>
          </p:nvSpPr>
          <p:spPr>
            <a:xfrm>
              <a:off x="745311" y="1610372"/>
              <a:ext cx="3625779" cy="5301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>
                <a:defRPr sz="2700">
                  <a:latin typeface="Monaco"/>
                  <a:ea typeface="Monaco"/>
                  <a:cs typeface="Monaco"/>
                  <a:sym typeface="Monaco"/>
                </a:defRPr>
              </a:pPr>
              <a:r>
                <a:t>local-pref ← </a:t>
              </a:r>
              <a:r>
                <a:rPr>
                  <a:solidFill>
                    <a:schemeClr val="accent5"/>
                  </a:solidFill>
                </a:rPr>
                <a:t>???</a:t>
              </a:r>
            </a:p>
          </p:txBody>
        </p:sp>
        <p:sp>
          <p:nvSpPr>
            <p:cNvPr id="2862" name="Shape 2862"/>
            <p:cNvSpPr/>
            <p:nvPr/>
          </p:nvSpPr>
          <p:spPr>
            <a:xfrm>
              <a:off x="745311" y="2571632"/>
              <a:ext cx="3648638" cy="5301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>
                <a:defRPr sz="2700">
                  <a:latin typeface="Monaco"/>
                  <a:ea typeface="Monaco"/>
                  <a:cs typeface="Monaco"/>
                  <a:sym typeface="Monaco"/>
                </a:defRPr>
              </a:pPr>
              <a:r>
                <a:t>local-pref ← </a:t>
              </a:r>
              <a:r>
                <a:rPr>
                  <a:solidFill>
                    <a:schemeClr val="accent5"/>
                  </a:solidFill>
                </a:rPr>
                <a:t>???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5" name="Shape 28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Compilation to BGP:</a:t>
            </a:r>
          </a:p>
        </p:txBody>
      </p:sp>
      <p:sp>
        <p:nvSpPr>
          <p:cNvPr id="2866" name="Shape 2866"/>
          <p:cNvSpPr/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900" name="Group 2900"/>
          <p:cNvGrpSpPr/>
          <p:nvPr/>
        </p:nvGrpSpPr>
        <p:grpSpPr>
          <a:xfrm>
            <a:off x="1156153" y="1538553"/>
            <a:ext cx="3848837" cy="7756477"/>
            <a:chOff x="0" y="0"/>
            <a:chExt cx="3848836" cy="7756476"/>
          </a:xfrm>
        </p:grpSpPr>
        <p:sp>
          <p:nvSpPr>
            <p:cNvPr id="2867" name="Shape 2867"/>
            <p:cNvSpPr/>
            <p:nvPr/>
          </p:nvSpPr>
          <p:spPr>
            <a:xfrm>
              <a:off x="2732047" y="2496312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(D,2,1)</a:t>
              </a:r>
            </a:p>
          </p:txBody>
        </p:sp>
        <p:sp>
          <p:nvSpPr>
            <p:cNvPr id="2868" name="Shape 2868"/>
            <p:cNvSpPr/>
            <p:nvPr/>
          </p:nvSpPr>
          <p:spPr>
            <a:xfrm>
              <a:off x="2732047" y="3699364"/>
              <a:ext cx="874039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(C,3,1)</a:t>
              </a:r>
            </a:p>
          </p:txBody>
        </p:sp>
        <p:sp>
          <p:nvSpPr>
            <p:cNvPr id="2869" name="Shape 2869"/>
            <p:cNvSpPr/>
            <p:nvPr/>
          </p:nvSpPr>
          <p:spPr>
            <a:xfrm>
              <a:off x="2732047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(A,4,1)</a:t>
              </a:r>
            </a:p>
          </p:txBody>
        </p:sp>
        <p:sp>
          <p:nvSpPr>
            <p:cNvPr id="2870" name="Shape 2870"/>
            <p:cNvSpPr/>
            <p:nvPr/>
          </p:nvSpPr>
          <p:spPr>
            <a:xfrm>
              <a:off x="2527873" y="517116"/>
              <a:ext cx="1" cy="6658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71" name="Shape 2871"/>
            <p:cNvSpPr/>
            <p:nvPr/>
          </p:nvSpPr>
          <p:spPr>
            <a:xfrm>
              <a:off x="2568826" y="1614506"/>
              <a:ext cx="522905" cy="8795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72" name="Shape 2872"/>
            <p:cNvSpPr/>
            <p:nvPr/>
          </p:nvSpPr>
          <p:spPr>
            <a:xfrm>
              <a:off x="3169066" y="3300431"/>
              <a:ext cx="1" cy="41053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73" name="Shape 2873"/>
            <p:cNvSpPr/>
            <p:nvPr/>
          </p:nvSpPr>
          <p:spPr>
            <a:xfrm>
              <a:off x="3169066" y="4496777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74" name="Shape 2874"/>
            <p:cNvSpPr/>
            <p:nvPr/>
          </p:nvSpPr>
          <p:spPr>
            <a:xfrm>
              <a:off x="3169066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75" name="Shape 2875"/>
            <p:cNvSpPr/>
            <p:nvPr/>
          </p:nvSpPr>
          <p:spPr>
            <a:xfrm>
              <a:off x="426037" y="4217513"/>
              <a:ext cx="1137768" cy="7091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76" name="Shape 2876"/>
            <p:cNvSpPr/>
            <p:nvPr/>
          </p:nvSpPr>
          <p:spPr>
            <a:xfrm>
              <a:off x="1836739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77" name="Shape 2877"/>
            <p:cNvSpPr/>
            <p:nvPr/>
          </p:nvSpPr>
          <p:spPr>
            <a:xfrm flipH="1">
              <a:off x="872403" y="4149879"/>
              <a:ext cx="94024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78" name="Shape 2878"/>
            <p:cNvSpPr/>
            <p:nvPr/>
          </p:nvSpPr>
          <p:spPr>
            <a:xfrm flipH="1">
              <a:off x="618124" y="2934679"/>
              <a:ext cx="1112337" cy="77860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79" name="Shape 2879"/>
            <p:cNvSpPr/>
            <p:nvPr/>
          </p:nvSpPr>
          <p:spPr>
            <a:xfrm flipH="1" flipV="1">
              <a:off x="2176705" y="3150066"/>
              <a:ext cx="708424" cy="6482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80" name="Shape 2880"/>
            <p:cNvSpPr/>
            <p:nvPr/>
          </p:nvSpPr>
          <p:spPr>
            <a:xfrm flipH="1">
              <a:off x="2265768" y="4120432"/>
              <a:ext cx="45858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81" name="Shape 2881"/>
            <p:cNvSpPr/>
            <p:nvPr/>
          </p:nvSpPr>
          <p:spPr>
            <a:xfrm flipH="1">
              <a:off x="2112233" y="4384265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2884" name="Group 2884"/>
            <p:cNvGrpSpPr/>
            <p:nvPr/>
          </p:nvGrpSpPr>
          <p:grpSpPr>
            <a:xfrm>
              <a:off x="1364848" y="6139790"/>
              <a:ext cx="943783" cy="887008"/>
              <a:chOff x="0" y="0"/>
              <a:chExt cx="943782" cy="887006"/>
            </a:xfrm>
          </p:grpSpPr>
          <p:sp>
            <p:nvSpPr>
              <p:cNvPr id="2882" name="Shape 2882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2883" name="Shape 2883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 -, 1)</a:t>
                </a:r>
              </a:p>
            </p:txBody>
          </p:sp>
        </p:grpSp>
        <p:grpSp>
          <p:nvGrpSpPr>
            <p:cNvPr id="2887" name="Group 2887"/>
            <p:cNvGrpSpPr/>
            <p:nvPr/>
          </p:nvGrpSpPr>
          <p:grpSpPr>
            <a:xfrm>
              <a:off x="2697175" y="6139790"/>
              <a:ext cx="943783" cy="887008"/>
              <a:chOff x="0" y="0"/>
              <a:chExt cx="943782" cy="887006"/>
            </a:xfrm>
          </p:grpSpPr>
          <p:sp>
            <p:nvSpPr>
              <p:cNvPr id="2885" name="Shape 2885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2886" name="Shape 2886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(X,5,1)</a:t>
                </a:r>
              </a:p>
            </p:txBody>
          </p:sp>
        </p:grpSp>
        <p:sp>
          <p:nvSpPr>
            <p:cNvPr id="2888" name="Shape 2888"/>
            <p:cNvSpPr/>
            <p:nvPr/>
          </p:nvSpPr>
          <p:spPr>
            <a:xfrm flipH="1">
              <a:off x="1941465" y="1653840"/>
              <a:ext cx="615233" cy="8557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89" name="Shape 2889"/>
            <p:cNvSpPr/>
            <p:nvPr/>
          </p:nvSpPr>
          <p:spPr>
            <a:xfrm>
              <a:off x="2090853" y="1213738"/>
              <a:ext cx="874039" cy="792948"/>
            </a:xfrm>
            <a:prstGeom prst="ellipse">
              <a:avLst/>
            </a:prstGeom>
            <a:solidFill>
              <a:srgbClr val="BED1F2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(Y,1,1)</a:t>
              </a:r>
            </a:p>
          </p:txBody>
        </p:sp>
        <p:sp>
          <p:nvSpPr>
            <p:cNvPr id="2890" name="Shape 2890"/>
            <p:cNvSpPr/>
            <p:nvPr/>
          </p:nvSpPr>
          <p:spPr>
            <a:xfrm>
              <a:off x="2090853" y="0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start</a:t>
              </a:r>
            </a:p>
          </p:txBody>
        </p:sp>
        <p:sp>
          <p:nvSpPr>
            <p:cNvPr id="2891" name="Shape 2891"/>
            <p:cNvSpPr/>
            <p:nvPr/>
          </p:nvSpPr>
          <p:spPr>
            <a:xfrm>
              <a:off x="1399720" y="369936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 -,1)</a:t>
              </a:r>
            </a:p>
          </p:txBody>
        </p:sp>
        <p:sp>
          <p:nvSpPr>
            <p:cNvPr id="2892" name="Shape 2892"/>
            <p:cNvSpPr/>
            <p:nvPr/>
          </p:nvSpPr>
          <p:spPr>
            <a:xfrm>
              <a:off x="1399720" y="250889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(E, -,1)</a:t>
              </a:r>
            </a:p>
          </p:txBody>
        </p:sp>
        <p:sp>
          <p:nvSpPr>
            <p:cNvPr id="2893" name="Shape 2893"/>
            <p:cNvSpPr/>
            <p:nvPr/>
          </p:nvSpPr>
          <p:spPr>
            <a:xfrm>
              <a:off x="1403446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(B, -,1)</a:t>
              </a:r>
            </a:p>
          </p:txBody>
        </p:sp>
        <p:sp>
          <p:nvSpPr>
            <p:cNvPr id="2894" name="Shape 2894"/>
            <p:cNvSpPr/>
            <p:nvPr/>
          </p:nvSpPr>
          <p:spPr>
            <a:xfrm>
              <a:off x="1266978" y="7120032"/>
              <a:ext cx="1107002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2895" name="Shape 2895"/>
            <p:cNvSpPr/>
            <p:nvPr/>
          </p:nvSpPr>
          <p:spPr>
            <a:xfrm>
              <a:off x="2427759" y="7120032"/>
              <a:ext cx="1421078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{1,2}</a:t>
              </a:r>
            </a:p>
          </p:txBody>
        </p:sp>
        <p:sp>
          <p:nvSpPr>
            <p:cNvPr id="2896" name="Shape 2896"/>
            <p:cNvSpPr/>
            <p:nvPr/>
          </p:nvSpPr>
          <p:spPr>
            <a:xfrm>
              <a:off x="617236" y="5366236"/>
              <a:ext cx="845402" cy="7966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97" name="Shape 2897"/>
            <p:cNvSpPr/>
            <p:nvPr/>
          </p:nvSpPr>
          <p:spPr>
            <a:xfrm flipH="1">
              <a:off x="441953" y="4441303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98" name="Shape 2898"/>
            <p:cNvSpPr/>
            <p:nvPr/>
          </p:nvSpPr>
          <p:spPr>
            <a:xfrm>
              <a:off x="0" y="3699364"/>
              <a:ext cx="874038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 -,1)</a:t>
              </a:r>
            </a:p>
          </p:txBody>
        </p:sp>
        <p:sp>
          <p:nvSpPr>
            <p:cNvPr id="2899" name="Shape 2899"/>
            <p:cNvSpPr/>
            <p:nvPr/>
          </p:nvSpPr>
          <p:spPr>
            <a:xfrm>
              <a:off x="38224" y="4877017"/>
              <a:ext cx="874038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 -,1)</a:t>
              </a:r>
            </a:p>
          </p:txBody>
        </p:sp>
      </p:grpSp>
      <p:sp>
        <p:nvSpPr>
          <p:cNvPr id="2901" name="Shape 2901"/>
          <p:cNvSpPr/>
          <p:nvPr/>
        </p:nvSpPr>
        <p:spPr>
          <a:xfrm>
            <a:off x="4626648" y="4744044"/>
            <a:ext cx="572405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1" sz="34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lvl1pPr>
          </a:lstStyle>
          <a:p>
            <a:pPr/>
            <a:r>
              <a:t>???</a:t>
            </a:r>
          </a:p>
        </p:txBody>
      </p:sp>
      <p:sp>
        <p:nvSpPr>
          <p:cNvPr id="2902" name="Shape 2902"/>
          <p:cNvSpPr/>
          <p:nvPr/>
        </p:nvSpPr>
        <p:spPr>
          <a:xfrm>
            <a:off x="1836516" y="4189252"/>
            <a:ext cx="572405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1" sz="34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lvl1pPr>
          </a:lstStyle>
          <a:p>
            <a:pPr/>
            <a:r>
              <a:t>???</a:t>
            </a:r>
          </a:p>
        </p:txBody>
      </p:sp>
      <p:grpSp>
        <p:nvGrpSpPr>
          <p:cNvPr id="2912" name="Group 2912"/>
          <p:cNvGrpSpPr/>
          <p:nvPr/>
        </p:nvGrpSpPr>
        <p:grpSpPr>
          <a:xfrm>
            <a:off x="6566048" y="1799427"/>
            <a:ext cx="4962769" cy="3161238"/>
            <a:chOff x="0" y="0"/>
            <a:chExt cx="4962767" cy="3161236"/>
          </a:xfrm>
        </p:grpSpPr>
        <p:sp>
          <p:nvSpPr>
            <p:cNvPr id="2903" name="Shape 2903"/>
            <p:cNvSpPr/>
            <p:nvPr/>
          </p:nvSpPr>
          <p:spPr>
            <a:xfrm>
              <a:off x="521239" y="0"/>
              <a:ext cx="4441529" cy="2570662"/>
            </a:xfrm>
            <a:prstGeom prst="rect">
              <a:avLst/>
            </a:prstGeom>
            <a:solidFill>
              <a:srgbClr val="FFE0C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904" name="Shape 2904"/>
            <p:cNvSpPr/>
            <p:nvPr/>
          </p:nvSpPr>
          <p:spPr>
            <a:xfrm>
              <a:off x="263099" y="299207"/>
              <a:ext cx="4441528" cy="2570663"/>
            </a:xfrm>
            <a:prstGeom prst="rect">
              <a:avLst/>
            </a:prstGeom>
            <a:solidFill>
              <a:srgbClr val="FFE0C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grpSp>
          <p:nvGrpSpPr>
            <p:cNvPr id="2907" name="Group 2907"/>
            <p:cNvGrpSpPr/>
            <p:nvPr/>
          </p:nvGrpSpPr>
          <p:grpSpPr>
            <a:xfrm>
              <a:off x="0" y="590575"/>
              <a:ext cx="4441528" cy="2570662"/>
              <a:chOff x="0" y="0"/>
              <a:chExt cx="4441527" cy="2570661"/>
            </a:xfrm>
          </p:grpSpPr>
          <p:sp>
            <p:nvSpPr>
              <p:cNvPr id="2905" name="Shape 2905"/>
              <p:cNvSpPr/>
              <p:nvPr/>
            </p:nvSpPr>
            <p:spPr>
              <a:xfrm>
                <a:off x="0" y="0"/>
                <a:ext cx="4441528" cy="2570662"/>
              </a:xfrm>
              <a:prstGeom prst="rect">
                <a:avLst/>
              </a:prstGeom>
              <a:solidFill>
                <a:srgbClr val="FFF89C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906" name="Shape 2906"/>
              <p:cNvSpPr/>
              <p:nvPr/>
            </p:nvSpPr>
            <p:spPr>
              <a:xfrm>
                <a:off x="35249" y="6867"/>
                <a:ext cx="2020274" cy="596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>
                  <a:defRPr sz="3400"/>
                </a:lvl1pPr>
              </a:lstStyle>
              <a:p>
                <a:pPr/>
                <a:r>
                  <a:t>Router C</a:t>
                </a:r>
              </a:p>
            </p:txBody>
          </p:sp>
        </p:grpSp>
        <p:sp>
          <p:nvSpPr>
            <p:cNvPr id="2908" name="Shape 2908"/>
            <p:cNvSpPr/>
            <p:nvPr/>
          </p:nvSpPr>
          <p:spPr>
            <a:xfrm>
              <a:off x="351889" y="1179753"/>
              <a:ext cx="3483751" cy="5301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700"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match peer = D …</a:t>
              </a:r>
            </a:p>
          </p:txBody>
        </p:sp>
        <p:sp>
          <p:nvSpPr>
            <p:cNvPr id="2909" name="Shape 2909"/>
            <p:cNvSpPr/>
            <p:nvPr/>
          </p:nvSpPr>
          <p:spPr>
            <a:xfrm>
              <a:off x="351888" y="2113228"/>
              <a:ext cx="3483752" cy="5301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700"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match peer = E …</a:t>
              </a:r>
            </a:p>
          </p:txBody>
        </p:sp>
        <p:sp>
          <p:nvSpPr>
            <p:cNvPr id="2910" name="Shape 2910"/>
            <p:cNvSpPr/>
            <p:nvPr/>
          </p:nvSpPr>
          <p:spPr>
            <a:xfrm>
              <a:off x="745311" y="1610372"/>
              <a:ext cx="3625779" cy="5301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>
                <a:defRPr sz="2700">
                  <a:latin typeface="Monaco"/>
                  <a:ea typeface="Monaco"/>
                  <a:cs typeface="Monaco"/>
                  <a:sym typeface="Monaco"/>
                </a:defRPr>
              </a:pPr>
              <a:r>
                <a:t>local-pref ← </a:t>
              </a:r>
              <a:r>
                <a:rPr>
                  <a:solidFill>
                    <a:schemeClr val="accent5"/>
                  </a:solidFill>
                </a:rPr>
                <a:t>???</a:t>
              </a:r>
            </a:p>
          </p:txBody>
        </p:sp>
        <p:sp>
          <p:nvSpPr>
            <p:cNvPr id="2911" name="Shape 2911"/>
            <p:cNvSpPr/>
            <p:nvPr/>
          </p:nvSpPr>
          <p:spPr>
            <a:xfrm>
              <a:off x="745311" y="2571632"/>
              <a:ext cx="3648638" cy="5301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>
                <a:defRPr sz="2700">
                  <a:latin typeface="Monaco"/>
                  <a:ea typeface="Monaco"/>
                  <a:cs typeface="Monaco"/>
                  <a:sym typeface="Monaco"/>
                </a:defRPr>
              </a:pPr>
              <a:r>
                <a:t>local-pref ← </a:t>
              </a:r>
              <a:r>
                <a:rPr>
                  <a:solidFill>
                    <a:schemeClr val="accent5"/>
                  </a:solidFill>
                </a:rPr>
                <a:t>???</a:t>
              </a:r>
            </a:p>
          </p:txBody>
        </p:sp>
      </p:grpSp>
      <p:sp>
        <p:nvSpPr>
          <p:cNvPr id="2913" name="Shape 2913"/>
          <p:cNvSpPr/>
          <p:nvPr/>
        </p:nvSpPr>
        <p:spPr>
          <a:xfrm>
            <a:off x="6554820" y="6424193"/>
            <a:ext cx="4985224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3400">
                <a:solidFill>
                  <a:srgbClr val="53585F"/>
                </a:solidFill>
              </a:defRPr>
            </a:pPr>
            <a:r>
              <a:t>Should we prefer messages </a:t>
            </a:r>
          </a:p>
          <a:p>
            <a:pPr>
              <a:defRPr sz="3400">
                <a:solidFill>
                  <a:srgbClr val="53585F"/>
                </a:solidFill>
              </a:defRPr>
            </a:pPr>
            <a:r>
              <a:t>from E over D?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5" name="Shape 29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Compilation to BGP:</a:t>
            </a:r>
          </a:p>
        </p:txBody>
      </p:sp>
      <p:sp>
        <p:nvSpPr>
          <p:cNvPr id="2916" name="Shape 2916"/>
          <p:cNvSpPr/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950" name="Group 2950"/>
          <p:cNvGrpSpPr/>
          <p:nvPr/>
        </p:nvGrpSpPr>
        <p:grpSpPr>
          <a:xfrm>
            <a:off x="1156153" y="1538553"/>
            <a:ext cx="3848837" cy="7756477"/>
            <a:chOff x="0" y="0"/>
            <a:chExt cx="3848836" cy="7756476"/>
          </a:xfrm>
        </p:grpSpPr>
        <p:sp>
          <p:nvSpPr>
            <p:cNvPr id="2917" name="Shape 2917"/>
            <p:cNvSpPr/>
            <p:nvPr/>
          </p:nvSpPr>
          <p:spPr>
            <a:xfrm>
              <a:off x="2732047" y="2496312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(D,2,1)</a:t>
              </a:r>
            </a:p>
          </p:txBody>
        </p:sp>
        <p:sp>
          <p:nvSpPr>
            <p:cNvPr id="2918" name="Shape 2918"/>
            <p:cNvSpPr/>
            <p:nvPr/>
          </p:nvSpPr>
          <p:spPr>
            <a:xfrm>
              <a:off x="2732047" y="3699364"/>
              <a:ext cx="874039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(C,3,1)</a:t>
              </a:r>
            </a:p>
          </p:txBody>
        </p:sp>
        <p:sp>
          <p:nvSpPr>
            <p:cNvPr id="2919" name="Shape 2919"/>
            <p:cNvSpPr/>
            <p:nvPr/>
          </p:nvSpPr>
          <p:spPr>
            <a:xfrm>
              <a:off x="2732047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(A,4,1)</a:t>
              </a:r>
            </a:p>
          </p:txBody>
        </p:sp>
        <p:sp>
          <p:nvSpPr>
            <p:cNvPr id="2920" name="Shape 2920"/>
            <p:cNvSpPr/>
            <p:nvPr/>
          </p:nvSpPr>
          <p:spPr>
            <a:xfrm>
              <a:off x="2527873" y="517116"/>
              <a:ext cx="1" cy="6658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21" name="Shape 2921"/>
            <p:cNvSpPr/>
            <p:nvPr/>
          </p:nvSpPr>
          <p:spPr>
            <a:xfrm>
              <a:off x="2568826" y="1614506"/>
              <a:ext cx="522905" cy="8795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22" name="Shape 2922"/>
            <p:cNvSpPr/>
            <p:nvPr/>
          </p:nvSpPr>
          <p:spPr>
            <a:xfrm>
              <a:off x="3169066" y="3300431"/>
              <a:ext cx="1" cy="41053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23" name="Shape 2923"/>
            <p:cNvSpPr/>
            <p:nvPr/>
          </p:nvSpPr>
          <p:spPr>
            <a:xfrm>
              <a:off x="3169066" y="4496777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24" name="Shape 2924"/>
            <p:cNvSpPr/>
            <p:nvPr/>
          </p:nvSpPr>
          <p:spPr>
            <a:xfrm>
              <a:off x="3169066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25" name="Shape 2925"/>
            <p:cNvSpPr/>
            <p:nvPr/>
          </p:nvSpPr>
          <p:spPr>
            <a:xfrm>
              <a:off x="426037" y="4217513"/>
              <a:ext cx="1137768" cy="7091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26" name="Shape 2926"/>
            <p:cNvSpPr/>
            <p:nvPr/>
          </p:nvSpPr>
          <p:spPr>
            <a:xfrm>
              <a:off x="1836739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27" name="Shape 2927"/>
            <p:cNvSpPr/>
            <p:nvPr/>
          </p:nvSpPr>
          <p:spPr>
            <a:xfrm flipH="1">
              <a:off x="872403" y="4149879"/>
              <a:ext cx="94024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28" name="Shape 2928"/>
            <p:cNvSpPr/>
            <p:nvPr/>
          </p:nvSpPr>
          <p:spPr>
            <a:xfrm flipH="1">
              <a:off x="618124" y="2934679"/>
              <a:ext cx="1112337" cy="77860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29" name="Shape 2929"/>
            <p:cNvSpPr/>
            <p:nvPr/>
          </p:nvSpPr>
          <p:spPr>
            <a:xfrm flipH="1" flipV="1">
              <a:off x="2176705" y="3150066"/>
              <a:ext cx="708424" cy="6482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30" name="Shape 2930"/>
            <p:cNvSpPr/>
            <p:nvPr/>
          </p:nvSpPr>
          <p:spPr>
            <a:xfrm flipH="1">
              <a:off x="2265768" y="4120432"/>
              <a:ext cx="45858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31" name="Shape 2931"/>
            <p:cNvSpPr/>
            <p:nvPr/>
          </p:nvSpPr>
          <p:spPr>
            <a:xfrm flipH="1">
              <a:off x="2112233" y="4384265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2934" name="Group 2934"/>
            <p:cNvGrpSpPr/>
            <p:nvPr/>
          </p:nvGrpSpPr>
          <p:grpSpPr>
            <a:xfrm>
              <a:off x="1364848" y="6139790"/>
              <a:ext cx="943783" cy="887008"/>
              <a:chOff x="0" y="0"/>
              <a:chExt cx="943782" cy="887006"/>
            </a:xfrm>
          </p:grpSpPr>
          <p:sp>
            <p:nvSpPr>
              <p:cNvPr id="2932" name="Shape 2932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2933" name="Shape 2933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 -, 1)</a:t>
                </a:r>
              </a:p>
            </p:txBody>
          </p:sp>
        </p:grpSp>
        <p:grpSp>
          <p:nvGrpSpPr>
            <p:cNvPr id="2937" name="Group 2937"/>
            <p:cNvGrpSpPr/>
            <p:nvPr/>
          </p:nvGrpSpPr>
          <p:grpSpPr>
            <a:xfrm>
              <a:off x="2697175" y="6139790"/>
              <a:ext cx="943783" cy="887008"/>
              <a:chOff x="0" y="0"/>
              <a:chExt cx="943782" cy="887006"/>
            </a:xfrm>
          </p:grpSpPr>
          <p:sp>
            <p:nvSpPr>
              <p:cNvPr id="2935" name="Shape 2935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2936" name="Shape 2936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(X,5,1)</a:t>
                </a:r>
              </a:p>
            </p:txBody>
          </p:sp>
        </p:grpSp>
        <p:sp>
          <p:nvSpPr>
            <p:cNvPr id="2938" name="Shape 2938"/>
            <p:cNvSpPr/>
            <p:nvPr/>
          </p:nvSpPr>
          <p:spPr>
            <a:xfrm flipH="1">
              <a:off x="1941465" y="1653840"/>
              <a:ext cx="615233" cy="8557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39" name="Shape 2939"/>
            <p:cNvSpPr/>
            <p:nvPr/>
          </p:nvSpPr>
          <p:spPr>
            <a:xfrm>
              <a:off x="2090853" y="1213738"/>
              <a:ext cx="874039" cy="792948"/>
            </a:xfrm>
            <a:prstGeom prst="ellipse">
              <a:avLst/>
            </a:prstGeom>
            <a:solidFill>
              <a:srgbClr val="BED1F2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(Y,1,1)</a:t>
              </a:r>
            </a:p>
          </p:txBody>
        </p:sp>
        <p:sp>
          <p:nvSpPr>
            <p:cNvPr id="2940" name="Shape 2940"/>
            <p:cNvSpPr/>
            <p:nvPr/>
          </p:nvSpPr>
          <p:spPr>
            <a:xfrm>
              <a:off x="2090853" y="0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start</a:t>
              </a:r>
            </a:p>
          </p:txBody>
        </p:sp>
        <p:sp>
          <p:nvSpPr>
            <p:cNvPr id="2941" name="Shape 2941"/>
            <p:cNvSpPr/>
            <p:nvPr/>
          </p:nvSpPr>
          <p:spPr>
            <a:xfrm>
              <a:off x="1399720" y="369936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 -,1)</a:t>
              </a:r>
            </a:p>
          </p:txBody>
        </p:sp>
        <p:sp>
          <p:nvSpPr>
            <p:cNvPr id="2942" name="Shape 2942"/>
            <p:cNvSpPr/>
            <p:nvPr/>
          </p:nvSpPr>
          <p:spPr>
            <a:xfrm>
              <a:off x="1399720" y="250889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(E, -,1)</a:t>
              </a:r>
            </a:p>
          </p:txBody>
        </p:sp>
        <p:sp>
          <p:nvSpPr>
            <p:cNvPr id="2943" name="Shape 2943"/>
            <p:cNvSpPr/>
            <p:nvPr/>
          </p:nvSpPr>
          <p:spPr>
            <a:xfrm>
              <a:off x="1403446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(B, -,1)</a:t>
              </a:r>
            </a:p>
          </p:txBody>
        </p:sp>
        <p:sp>
          <p:nvSpPr>
            <p:cNvPr id="2944" name="Shape 2944"/>
            <p:cNvSpPr/>
            <p:nvPr/>
          </p:nvSpPr>
          <p:spPr>
            <a:xfrm>
              <a:off x="1266978" y="7120032"/>
              <a:ext cx="1107002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2945" name="Shape 2945"/>
            <p:cNvSpPr/>
            <p:nvPr/>
          </p:nvSpPr>
          <p:spPr>
            <a:xfrm>
              <a:off x="2427759" y="7120032"/>
              <a:ext cx="1421078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{1,2}</a:t>
              </a:r>
            </a:p>
          </p:txBody>
        </p:sp>
        <p:sp>
          <p:nvSpPr>
            <p:cNvPr id="2946" name="Shape 2946"/>
            <p:cNvSpPr/>
            <p:nvPr/>
          </p:nvSpPr>
          <p:spPr>
            <a:xfrm>
              <a:off x="617236" y="5366236"/>
              <a:ext cx="845402" cy="7966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47" name="Shape 2947"/>
            <p:cNvSpPr/>
            <p:nvPr/>
          </p:nvSpPr>
          <p:spPr>
            <a:xfrm flipH="1">
              <a:off x="441953" y="4441303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48" name="Shape 2948"/>
            <p:cNvSpPr/>
            <p:nvPr/>
          </p:nvSpPr>
          <p:spPr>
            <a:xfrm>
              <a:off x="0" y="3699364"/>
              <a:ext cx="874038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 -,1)</a:t>
              </a:r>
            </a:p>
          </p:txBody>
        </p:sp>
        <p:sp>
          <p:nvSpPr>
            <p:cNvPr id="2949" name="Shape 2949"/>
            <p:cNvSpPr/>
            <p:nvPr/>
          </p:nvSpPr>
          <p:spPr>
            <a:xfrm>
              <a:off x="38224" y="4877017"/>
              <a:ext cx="874038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 -,1)</a:t>
              </a:r>
            </a:p>
          </p:txBody>
        </p:sp>
      </p:grpSp>
      <p:sp>
        <p:nvSpPr>
          <p:cNvPr id="2951" name="Shape 2951"/>
          <p:cNvSpPr/>
          <p:nvPr/>
        </p:nvSpPr>
        <p:spPr>
          <a:xfrm>
            <a:off x="6554820" y="6424193"/>
            <a:ext cx="4985224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3400">
                <a:solidFill>
                  <a:srgbClr val="53585F"/>
                </a:solidFill>
              </a:defRPr>
            </a:pPr>
            <a:r>
              <a:t>Should we prefer messages </a:t>
            </a:r>
          </a:p>
          <a:p>
            <a:pPr>
              <a:defRPr sz="3400">
                <a:solidFill>
                  <a:srgbClr val="53585F"/>
                </a:solidFill>
              </a:defRPr>
            </a:pPr>
            <a:r>
              <a:t>from E over D?</a:t>
            </a:r>
          </a:p>
        </p:txBody>
      </p:sp>
      <p:grpSp>
        <p:nvGrpSpPr>
          <p:cNvPr id="2978" name="Group 2978"/>
          <p:cNvGrpSpPr/>
          <p:nvPr/>
        </p:nvGrpSpPr>
        <p:grpSpPr>
          <a:xfrm>
            <a:off x="5728076" y="1444706"/>
            <a:ext cx="6695364" cy="2976831"/>
            <a:chOff x="0" y="0"/>
            <a:chExt cx="6695363" cy="2976829"/>
          </a:xfrm>
        </p:grpSpPr>
        <p:sp>
          <p:nvSpPr>
            <p:cNvPr id="2952" name="Shape 2952"/>
            <p:cNvSpPr/>
            <p:nvPr/>
          </p:nvSpPr>
          <p:spPr>
            <a:xfrm>
              <a:off x="1778017" y="0"/>
              <a:ext cx="3139329" cy="2976830"/>
            </a:xfrm>
            <a:prstGeom prst="ellipse">
              <a:avLst/>
            </a:prstGeom>
            <a:solidFill>
              <a:srgbClr val="FEFCE4"/>
            </a:solidFill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953" name="Shape 2953"/>
            <p:cNvSpPr/>
            <p:nvPr/>
          </p:nvSpPr>
          <p:spPr>
            <a:xfrm>
              <a:off x="3346479" y="1504693"/>
              <a:ext cx="909019" cy="59492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54" name="Shape 2954"/>
            <p:cNvSpPr/>
            <p:nvPr/>
          </p:nvSpPr>
          <p:spPr>
            <a:xfrm flipV="1">
              <a:off x="3358461" y="856511"/>
              <a:ext cx="905649" cy="6595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55" name="Shape 2955"/>
            <p:cNvSpPr/>
            <p:nvPr/>
          </p:nvSpPr>
          <p:spPr>
            <a:xfrm flipV="1">
              <a:off x="2414040" y="1519071"/>
              <a:ext cx="965838" cy="5630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56" name="Shape 2956"/>
            <p:cNvSpPr/>
            <p:nvPr/>
          </p:nvSpPr>
          <p:spPr>
            <a:xfrm>
              <a:off x="2407314" y="871005"/>
              <a:ext cx="965838" cy="6115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57" name="Shape 2957"/>
            <p:cNvSpPr/>
            <p:nvPr/>
          </p:nvSpPr>
          <p:spPr>
            <a:xfrm flipV="1">
              <a:off x="1263559" y="849174"/>
              <a:ext cx="1146522" cy="697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58" name="Shape 2958"/>
            <p:cNvSpPr/>
            <p:nvPr/>
          </p:nvSpPr>
          <p:spPr>
            <a:xfrm>
              <a:off x="1139709" y="1916732"/>
              <a:ext cx="1282993" cy="1473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59" name="Shape 2959"/>
            <p:cNvSpPr/>
            <p:nvPr/>
          </p:nvSpPr>
          <p:spPr>
            <a:xfrm>
              <a:off x="4295458" y="857437"/>
              <a:ext cx="126756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60" name="Shape 2960"/>
            <p:cNvSpPr/>
            <p:nvPr/>
          </p:nvSpPr>
          <p:spPr>
            <a:xfrm flipV="1">
              <a:off x="4348224" y="1931271"/>
              <a:ext cx="1162034" cy="1539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61" name="Shape 2961"/>
            <p:cNvSpPr/>
            <p:nvPr/>
          </p:nvSpPr>
          <p:spPr>
            <a:xfrm>
              <a:off x="5069441" y="620544"/>
              <a:ext cx="1625923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grpSp>
          <p:nvGrpSpPr>
            <p:cNvPr id="2964" name="Group 2964"/>
            <p:cNvGrpSpPr/>
            <p:nvPr/>
          </p:nvGrpSpPr>
          <p:grpSpPr>
            <a:xfrm>
              <a:off x="2111969" y="530782"/>
              <a:ext cx="652484" cy="652483"/>
              <a:chOff x="0" y="0"/>
              <a:chExt cx="652482" cy="652482"/>
            </a:xfrm>
          </p:grpSpPr>
          <p:sp>
            <p:nvSpPr>
              <p:cNvPr id="2962" name="Shape 2962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963" name="Shape 2963"/>
              <p:cNvSpPr/>
              <p:nvPr/>
            </p:nvSpPr>
            <p:spPr>
              <a:xfrm>
                <a:off x="172284" y="116862"/>
                <a:ext cx="31916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2967" name="Group 2967"/>
            <p:cNvGrpSpPr/>
            <p:nvPr/>
          </p:nvGrpSpPr>
          <p:grpSpPr>
            <a:xfrm>
              <a:off x="3021440" y="1162173"/>
              <a:ext cx="652484" cy="652484"/>
              <a:chOff x="0" y="0"/>
              <a:chExt cx="652482" cy="652482"/>
            </a:xfrm>
          </p:grpSpPr>
          <p:sp>
            <p:nvSpPr>
              <p:cNvPr id="2965" name="Shape 2965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966" name="Shape 2966"/>
              <p:cNvSpPr/>
              <p:nvPr/>
            </p:nvSpPr>
            <p:spPr>
              <a:xfrm>
                <a:off x="166293" y="116862"/>
                <a:ext cx="294497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2970" name="Group 2970"/>
            <p:cNvGrpSpPr/>
            <p:nvPr/>
          </p:nvGrpSpPr>
          <p:grpSpPr>
            <a:xfrm>
              <a:off x="3930910" y="530782"/>
              <a:ext cx="652484" cy="652483"/>
              <a:chOff x="0" y="0"/>
              <a:chExt cx="652482" cy="652482"/>
            </a:xfrm>
          </p:grpSpPr>
          <p:sp>
            <p:nvSpPr>
              <p:cNvPr id="2968" name="Shape 2968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969" name="Shape 2969"/>
              <p:cNvSpPr/>
              <p:nvPr/>
            </p:nvSpPr>
            <p:spPr>
              <a:xfrm>
                <a:off x="166293" y="116862"/>
                <a:ext cx="34067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2973" name="Group 2973"/>
            <p:cNvGrpSpPr/>
            <p:nvPr/>
          </p:nvGrpSpPr>
          <p:grpSpPr>
            <a:xfrm>
              <a:off x="3930910" y="1745425"/>
              <a:ext cx="652484" cy="652484"/>
              <a:chOff x="0" y="0"/>
              <a:chExt cx="652482" cy="652482"/>
            </a:xfrm>
          </p:grpSpPr>
          <p:sp>
            <p:nvSpPr>
              <p:cNvPr id="2971" name="Shape 2971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972" name="Shape 2972"/>
              <p:cNvSpPr/>
              <p:nvPr/>
            </p:nvSpPr>
            <p:spPr>
              <a:xfrm>
                <a:off x="196678" y="116862"/>
                <a:ext cx="2774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E</a:t>
                </a:r>
              </a:p>
            </p:txBody>
          </p:sp>
        </p:grpSp>
        <p:grpSp>
          <p:nvGrpSpPr>
            <p:cNvPr id="2976" name="Group 2976"/>
            <p:cNvGrpSpPr/>
            <p:nvPr/>
          </p:nvGrpSpPr>
          <p:grpSpPr>
            <a:xfrm>
              <a:off x="2111969" y="1745425"/>
              <a:ext cx="652484" cy="652484"/>
              <a:chOff x="0" y="0"/>
              <a:chExt cx="652482" cy="652482"/>
            </a:xfrm>
          </p:grpSpPr>
          <p:sp>
            <p:nvSpPr>
              <p:cNvPr id="2974" name="Shape 2974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2975" name="Shape 2975"/>
              <p:cNvSpPr/>
              <p:nvPr/>
            </p:nvSpPr>
            <p:spPr>
              <a:xfrm>
                <a:off x="187477" y="116862"/>
                <a:ext cx="3080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2977" name="Shape 2977"/>
            <p:cNvSpPr/>
            <p:nvPr/>
          </p:nvSpPr>
          <p:spPr>
            <a:xfrm>
              <a:off x="-1" y="749690"/>
              <a:ext cx="1625924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Shape 29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Compilation to BGP:</a:t>
            </a:r>
          </a:p>
        </p:txBody>
      </p:sp>
      <p:sp>
        <p:nvSpPr>
          <p:cNvPr id="2981" name="Shape 2981"/>
          <p:cNvSpPr/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82" name="Shape 2982"/>
          <p:cNvSpPr/>
          <p:nvPr/>
        </p:nvSpPr>
        <p:spPr>
          <a:xfrm>
            <a:off x="977973" y="5973961"/>
            <a:ext cx="1323634" cy="22387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6" h="21600" fill="norm" stroke="1" extrusionOk="0">
                <a:moveTo>
                  <a:pt x="21166" y="21600"/>
                </a:moveTo>
                <a:cubicBezTo>
                  <a:pt x="18018" y="19075"/>
                  <a:pt x="14201" y="16881"/>
                  <a:pt x="9869" y="15106"/>
                </a:cubicBezTo>
                <a:cubicBezTo>
                  <a:pt x="6388" y="13680"/>
                  <a:pt x="2446" y="12412"/>
                  <a:pt x="809" y="10062"/>
                </a:cubicBezTo>
                <a:cubicBezTo>
                  <a:pt x="-434" y="8278"/>
                  <a:pt x="-4" y="6293"/>
                  <a:pt x="514" y="4386"/>
                </a:cubicBezTo>
                <a:cubicBezTo>
                  <a:pt x="911" y="2920"/>
                  <a:pt x="1349" y="1458"/>
                  <a:pt x="1826" y="0"/>
                </a:cubicBezTo>
              </a:path>
            </a:pathLst>
          </a:custGeom>
          <a:ln w="101600">
            <a:solidFill>
              <a:srgbClr val="53585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grpSp>
        <p:nvGrpSpPr>
          <p:cNvPr id="3016" name="Group 3016"/>
          <p:cNvGrpSpPr/>
          <p:nvPr/>
        </p:nvGrpSpPr>
        <p:grpSpPr>
          <a:xfrm>
            <a:off x="1156153" y="1538553"/>
            <a:ext cx="3848837" cy="7756477"/>
            <a:chOff x="0" y="0"/>
            <a:chExt cx="3848836" cy="7756476"/>
          </a:xfrm>
        </p:grpSpPr>
        <p:sp>
          <p:nvSpPr>
            <p:cNvPr id="2983" name="Shape 2983"/>
            <p:cNvSpPr/>
            <p:nvPr/>
          </p:nvSpPr>
          <p:spPr>
            <a:xfrm>
              <a:off x="2732047" y="2496312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(D,2,1)</a:t>
              </a:r>
            </a:p>
          </p:txBody>
        </p:sp>
        <p:sp>
          <p:nvSpPr>
            <p:cNvPr id="2984" name="Shape 2984"/>
            <p:cNvSpPr/>
            <p:nvPr/>
          </p:nvSpPr>
          <p:spPr>
            <a:xfrm>
              <a:off x="2732047" y="3699364"/>
              <a:ext cx="874039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(C,3,1)</a:t>
              </a:r>
            </a:p>
          </p:txBody>
        </p:sp>
        <p:sp>
          <p:nvSpPr>
            <p:cNvPr id="2985" name="Shape 2985"/>
            <p:cNvSpPr/>
            <p:nvPr/>
          </p:nvSpPr>
          <p:spPr>
            <a:xfrm>
              <a:off x="2732047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(A,4,1)</a:t>
              </a:r>
            </a:p>
          </p:txBody>
        </p:sp>
        <p:sp>
          <p:nvSpPr>
            <p:cNvPr id="2986" name="Shape 2986"/>
            <p:cNvSpPr/>
            <p:nvPr/>
          </p:nvSpPr>
          <p:spPr>
            <a:xfrm>
              <a:off x="2527873" y="517116"/>
              <a:ext cx="1" cy="6658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87" name="Shape 2987"/>
            <p:cNvSpPr/>
            <p:nvPr/>
          </p:nvSpPr>
          <p:spPr>
            <a:xfrm>
              <a:off x="2568826" y="1614506"/>
              <a:ext cx="522905" cy="8795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88" name="Shape 2988"/>
            <p:cNvSpPr/>
            <p:nvPr/>
          </p:nvSpPr>
          <p:spPr>
            <a:xfrm>
              <a:off x="3169066" y="3300431"/>
              <a:ext cx="1" cy="41053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89" name="Shape 2989"/>
            <p:cNvSpPr/>
            <p:nvPr/>
          </p:nvSpPr>
          <p:spPr>
            <a:xfrm>
              <a:off x="3169066" y="4496777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90" name="Shape 2990"/>
            <p:cNvSpPr/>
            <p:nvPr/>
          </p:nvSpPr>
          <p:spPr>
            <a:xfrm>
              <a:off x="3169066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91" name="Shape 2991"/>
            <p:cNvSpPr/>
            <p:nvPr/>
          </p:nvSpPr>
          <p:spPr>
            <a:xfrm>
              <a:off x="426037" y="4217513"/>
              <a:ext cx="1137768" cy="7091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92" name="Shape 2992"/>
            <p:cNvSpPr/>
            <p:nvPr/>
          </p:nvSpPr>
          <p:spPr>
            <a:xfrm>
              <a:off x="1836739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93" name="Shape 2993"/>
            <p:cNvSpPr/>
            <p:nvPr/>
          </p:nvSpPr>
          <p:spPr>
            <a:xfrm flipH="1">
              <a:off x="872403" y="4149879"/>
              <a:ext cx="94024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94" name="Shape 2994"/>
            <p:cNvSpPr/>
            <p:nvPr/>
          </p:nvSpPr>
          <p:spPr>
            <a:xfrm flipH="1">
              <a:off x="618124" y="2934679"/>
              <a:ext cx="1112337" cy="77860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95" name="Shape 2995"/>
            <p:cNvSpPr/>
            <p:nvPr/>
          </p:nvSpPr>
          <p:spPr>
            <a:xfrm flipH="1" flipV="1">
              <a:off x="2176705" y="3150066"/>
              <a:ext cx="708424" cy="6482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96" name="Shape 2996"/>
            <p:cNvSpPr/>
            <p:nvPr/>
          </p:nvSpPr>
          <p:spPr>
            <a:xfrm flipH="1">
              <a:off x="2265768" y="4120432"/>
              <a:ext cx="45858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97" name="Shape 2997"/>
            <p:cNvSpPr/>
            <p:nvPr/>
          </p:nvSpPr>
          <p:spPr>
            <a:xfrm flipH="1">
              <a:off x="2112233" y="4384265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3000" name="Group 3000"/>
            <p:cNvGrpSpPr/>
            <p:nvPr/>
          </p:nvGrpSpPr>
          <p:grpSpPr>
            <a:xfrm>
              <a:off x="1364848" y="6139790"/>
              <a:ext cx="943783" cy="887008"/>
              <a:chOff x="0" y="0"/>
              <a:chExt cx="943782" cy="887006"/>
            </a:xfrm>
          </p:grpSpPr>
          <p:sp>
            <p:nvSpPr>
              <p:cNvPr id="2998" name="Shape 2998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2999" name="Shape 2999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 -, 1)</a:t>
                </a:r>
              </a:p>
            </p:txBody>
          </p:sp>
        </p:grpSp>
        <p:grpSp>
          <p:nvGrpSpPr>
            <p:cNvPr id="3003" name="Group 3003"/>
            <p:cNvGrpSpPr/>
            <p:nvPr/>
          </p:nvGrpSpPr>
          <p:grpSpPr>
            <a:xfrm>
              <a:off x="2697175" y="6139790"/>
              <a:ext cx="943783" cy="887008"/>
              <a:chOff x="0" y="0"/>
              <a:chExt cx="943782" cy="887006"/>
            </a:xfrm>
          </p:grpSpPr>
          <p:sp>
            <p:nvSpPr>
              <p:cNvPr id="3001" name="Shape 3001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002" name="Shape 3002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(X,5,1)</a:t>
                </a:r>
              </a:p>
            </p:txBody>
          </p:sp>
        </p:grpSp>
        <p:sp>
          <p:nvSpPr>
            <p:cNvPr id="3004" name="Shape 3004"/>
            <p:cNvSpPr/>
            <p:nvPr/>
          </p:nvSpPr>
          <p:spPr>
            <a:xfrm flipH="1">
              <a:off x="1941465" y="1653840"/>
              <a:ext cx="615233" cy="8557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05" name="Shape 3005"/>
            <p:cNvSpPr/>
            <p:nvPr/>
          </p:nvSpPr>
          <p:spPr>
            <a:xfrm>
              <a:off x="2090853" y="1213738"/>
              <a:ext cx="874039" cy="792948"/>
            </a:xfrm>
            <a:prstGeom prst="ellipse">
              <a:avLst/>
            </a:prstGeom>
            <a:solidFill>
              <a:srgbClr val="BED1F2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(Y,1,1)</a:t>
              </a:r>
            </a:p>
          </p:txBody>
        </p:sp>
        <p:sp>
          <p:nvSpPr>
            <p:cNvPr id="3006" name="Shape 3006"/>
            <p:cNvSpPr/>
            <p:nvPr/>
          </p:nvSpPr>
          <p:spPr>
            <a:xfrm>
              <a:off x="2090853" y="0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start</a:t>
              </a:r>
            </a:p>
          </p:txBody>
        </p:sp>
        <p:sp>
          <p:nvSpPr>
            <p:cNvPr id="3007" name="Shape 3007"/>
            <p:cNvSpPr/>
            <p:nvPr/>
          </p:nvSpPr>
          <p:spPr>
            <a:xfrm>
              <a:off x="1399720" y="369936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 -,1)</a:t>
              </a:r>
            </a:p>
          </p:txBody>
        </p:sp>
        <p:sp>
          <p:nvSpPr>
            <p:cNvPr id="3008" name="Shape 3008"/>
            <p:cNvSpPr/>
            <p:nvPr/>
          </p:nvSpPr>
          <p:spPr>
            <a:xfrm>
              <a:off x="1399720" y="250889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(E, -,1)</a:t>
              </a:r>
            </a:p>
          </p:txBody>
        </p:sp>
        <p:sp>
          <p:nvSpPr>
            <p:cNvPr id="3009" name="Shape 3009"/>
            <p:cNvSpPr/>
            <p:nvPr/>
          </p:nvSpPr>
          <p:spPr>
            <a:xfrm>
              <a:off x="1403446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(B, -,1)</a:t>
              </a:r>
            </a:p>
          </p:txBody>
        </p:sp>
        <p:sp>
          <p:nvSpPr>
            <p:cNvPr id="3010" name="Shape 3010"/>
            <p:cNvSpPr/>
            <p:nvPr/>
          </p:nvSpPr>
          <p:spPr>
            <a:xfrm>
              <a:off x="1266978" y="7120032"/>
              <a:ext cx="1107002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3011" name="Shape 3011"/>
            <p:cNvSpPr/>
            <p:nvPr/>
          </p:nvSpPr>
          <p:spPr>
            <a:xfrm>
              <a:off x="2427759" y="7120032"/>
              <a:ext cx="1421078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{1,2}</a:t>
              </a:r>
            </a:p>
          </p:txBody>
        </p:sp>
        <p:sp>
          <p:nvSpPr>
            <p:cNvPr id="3012" name="Shape 3012"/>
            <p:cNvSpPr/>
            <p:nvPr/>
          </p:nvSpPr>
          <p:spPr>
            <a:xfrm>
              <a:off x="617236" y="5366236"/>
              <a:ext cx="845402" cy="7966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13" name="Shape 3013"/>
            <p:cNvSpPr/>
            <p:nvPr/>
          </p:nvSpPr>
          <p:spPr>
            <a:xfrm flipH="1">
              <a:off x="441953" y="4441303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14" name="Shape 3014"/>
            <p:cNvSpPr/>
            <p:nvPr/>
          </p:nvSpPr>
          <p:spPr>
            <a:xfrm>
              <a:off x="0" y="3699364"/>
              <a:ext cx="874038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 -,1)</a:t>
              </a:r>
            </a:p>
          </p:txBody>
        </p:sp>
        <p:sp>
          <p:nvSpPr>
            <p:cNvPr id="3015" name="Shape 3015"/>
            <p:cNvSpPr/>
            <p:nvPr/>
          </p:nvSpPr>
          <p:spPr>
            <a:xfrm>
              <a:off x="38224" y="4877017"/>
              <a:ext cx="874038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 -,1)</a:t>
              </a:r>
            </a:p>
          </p:txBody>
        </p:sp>
      </p:grpSp>
      <p:sp>
        <p:nvSpPr>
          <p:cNvPr id="3017" name="Shape 3017"/>
          <p:cNvSpPr/>
          <p:nvPr/>
        </p:nvSpPr>
        <p:spPr>
          <a:xfrm>
            <a:off x="6554820" y="6424193"/>
            <a:ext cx="4985224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3400">
                <a:solidFill>
                  <a:srgbClr val="53585F"/>
                </a:solidFill>
              </a:defRPr>
            </a:pPr>
            <a:r>
              <a:t>Should we prefer messages </a:t>
            </a:r>
          </a:p>
          <a:p>
            <a:pPr>
              <a:defRPr sz="3400">
                <a:solidFill>
                  <a:srgbClr val="53585F"/>
                </a:solidFill>
              </a:defRPr>
            </a:pPr>
            <a:r>
              <a:t>from E over D?</a:t>
            </a:r>
          </a:p>
        </p:txBody>
      </p:sp>
      <p:sp>
        <p:nvSpPr>
          <p:cNvPr id="3018" name="Shape 3018"/>
          <p:cNvSpPr/>
          <p:nvPr/>
        </p:nvSpPr>
        <p:spPr>
          <a:xfrm>
            <a:off x="384650" y="8153527"/>
            <a:ext cx="1640327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1" sz="3400">
                <a:solidFill>
                  <a:srgbClr val="53585F"/>
                </a:solidFill>
              </a:defRPr>
            </a:lvl1pPr>
          </a:lstStyle>
          <a:p>
            <a:pPr/>
            <a:r>
              <a:t>Backup</a:t>
            </a:r>
          </a:p>
        </p:txBody>
      </p:sp>
      <p:grpSp>
        <p:nvGrpSpPr>
          <p:cNvPr id="3045" name="Group 3045"/>
          <p:cNvGrpSpPr/>
          <p:nvPr/>
        </p:nvGrpSpPr>
        <p:grpSpPr>
          <a:xfrm>
            <a:off x="5728076" y="1444706"/>
            <a:ext cx="6695364" cy="2976831"/>
            <a:chOff x="0" y="0"/>
            <a:chExt cx="6695363" cy="2976829"/>
          </a:xfrm>
        </p:grpSpPr>
        <p:sp>
          <p:nvSpPr>
            <p:cNvPr id="3019" name="Shape 3019"/>
            <p:cNvSpPr/>
            <p:nvPr/>
          </p:nvSpPr>
          <p:spPr>
            <a:xfrm>
              <a:off x="1778017" y="0"/>
              <a:ext cx="3139329" cy="2976830"/>
            </a:xfrm>
            <a:prstGeom prst="ellipse">
              <a:avLst/>
            </a:prstGeom>
            <a:solidFill>
              <a:srgbClr val="FEFCE4"/>
            </a:solidFill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3020" name="Shape 3020"/>
            <p:cNvSpPr/>
            <p:nvPr/>
          </p:nvSpPr>
          <p:spPr>
            <a:xfrm>
              <a:off x="3346479" y="1504693"/>
              <a:ext cx="909019" cy="59492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21" name="Shape 3021"/>
            <p:cNvSpPr/>
            <p:nvPr/>
          </p:nvSpPr>
          <p:spPr>
            <a:xfrm flipV="1">
              <a:off x="3358461" y="856511"/>
              <a:ext cx="905649" cy="6595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22" name="Shape 3022"/>
            <p:cNvSpPr/>
            <p:nvPr/>
          </p:nvSpPr>
          <p:spPr>
            <a:xfrm flipV="1">
              <a:off x="2414040" y="1519071"/>
              <a:ext cx="965838" cy="5630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23" name="Shape 3023"/>
            <p:cNvSpPr/>
            <p:nvPr/>
          </p:nvSpPr>
          <p:spPr>
            <a:xfrm>
              <a:off x="2407314" y="871005"/>
              <a:ext cx="965838" cy="6115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24" name="Shape 3024"/>
            <p:cNvSpPr/>
            <p:nvPr/>
          </p:nvSpPr>
          <p:spPr>
            <a:xfrm flipV="1">
              <a:off x="1263559" y="849174"/>
              <a:ext cx="1146522" cy="697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25" name="Shape 3025"/>
            <p:cNvSpPr/>
            <p:nvPr/>
          </p:nvSpPr>
          <p:spPr>
            <a:xfrm>
              <a:off x="1139709" y="1916732"/>
              <a:ext cx="1282993" cy="1473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26" name="Shape 3026"/>
            <p:cNvSpPr/>
            <p:nvPr/>
          </p:nvSpPr>
          <p:spPr>
            <a:xfrm>
              <a:off x="4295458" y="857437"/>
              <a:ext cx="126756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27" name="Shape 3027"/>
            <p:cNvSpPr/>
            <p:nvPr/>
          </p:nvSpPr>
          <p:spPr>
            <a:xfrm flipV="1">
              <a:off x="4348224" y="1931271"/>
              <a:ext cx="1162034" cy="1539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28" name="Shape 3028"/>
            <p:cNvSpPr/>
            <p:nvPr/>
          </p:nvSpPr>
          <p:spPr>
            <a:xfrm>
              <a:off x="5069441" y="620544"/>
              <a:ext cx="1625923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grpSp>
          <p:nvGrpSpPr>
            <p:cNvPr id="3031" name="Group 3031"/>
            <p:cNvGrpSpPr/>
            <p:nvPr/>
          </p:nvGrpSpPr>
          <p:grpSpPr>
            <a:xfrm>
              <a:off x="2111969" y="530782"/>
              <a:ext cx="652484" cy="652483"/>
              <a:chOff x="0" y="0"/>
              <a:chExt cx="652482" cy="652482"/>
            </a:xfrm>
          </p:grpSpPr>
          <p:sp>
            <p:nvSpPr>
              <p:cNvPr id="3029" name="Shape 3029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030" name="Shape 3030"/>
              <p:cNvSpPr/>
              <p:nvPr/>
            </p:nvSpPr>
            <p:spPr>
              <a:xfrm>
                <a:off x="172284" y="116862"/>
                <a:ext cx="31916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3034" name="Group 3034"/>
            <p:cNvGrpSpPr/>
            <p:nvPr/>
          </p:nvGrpSpPr>
          <p:grpSpPr>
            <a:xfrm>
              <a:off x="3021440" y="1162173"/>
              <a:ext cx="652484" cy="652484"/>
              <a:chOff x="0" y="0"/>
              <a:chExt cx="652482" cy="652482"/>
            </a:xfrm>
          </p:grpSpPr>
          <p:sp>
            <p:nvSpPr>
              <p:cNvPr id="3032" name="Shape 3032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033" name="Shape 3033"/>
              <p:cNvSpPr/>
              <p:nvPr/>
            </p:nvSpPr>
            <p:spPr>
              <a:xfrm>
                <a:off x="166293" y="116862"/>
                <a:ext cx="294497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3037" name="Group 3037"/>
            <p:cNvGrpSpPr/>
            <p:nvPr/>
          </p:nvGrpSpPr>
          <p:grpSpPr>
            <a:xfrm>
              <a:off x="3930910" y="530782"/>
              <a:ext cx="652484" cy="652483"/>
              <a:chOff x="0" y="0"/>
              <a:chExt cx="652482" cy="652482"/>
            </a:xfrm>
          </p:grpSpPr>
          <p:sp>
            <p:nvSpPr>
              <p:cNvPr id="3035" name="Shape 3035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036" name="Shape 3036"/>
              <p:cNvSpPr/>
              <p:nvPr/>
            </p:nvSpPr>
            <p:spPr>
              <a:xfrm>
                <a:off x="166293" y="116862"/>
                <a:ext cx="34067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3040" name="Group 3040"/>
            <p:cNvGrpSpPr/>
            <p:nvPr/>
          </p:nvGrpSpPr>
          <p:grpSpPr>
            <a:xfrm>
              <a:off x="3930910" y="1745425"/>
              <a:ext cx="652484" cy="652484"/>
              <a:chOff x="0" y="0"/>
              <a:chExt cx="652482" cy="652482"/>
            </a:xfrm>
          </p:grpSpPr>
          <p:sp>
            <p:nvSpPr>
              <p:cNvPr id="3038" name="Shape 3038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039" name="Shape 3039"/>
              <p:cNvSpPr/>
              <p:nvPr/>
            </p:nvSpPr>
            <p:spPr>
              <a:xfrm>
                <a:off x="196678" y="116862"/>
                <a:ext cx="2774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E</a:t>
                </a:r>
              </a:p>
            </p:txBody>
          </p:sp>
        </p:grpSp>
        <p:grpSp>
          <p:nvGrpSpPr>
            <p:cNvPr id="3043" name="Group 3043"/>
            <p:cNvGrpSpPr/>
            <p:nvPr/>
          </p:nvGrpSpPr>
          <p:grpSpPr>
            <a:xfrm>
              <a:off x="2111969" y="1745425"/>
              <a:ext cx="652484" cy="652484"/>
              <a:chOff x="0" y="0"/>
              <a:chExt cx="652482" cy="652482"/>
            </a:xfrm>
          </p:grpSpPr>
          <p:sp>
            <p:nvSpPr>
              <p:cNvPr id="3041" name="Shape 3041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042" name="Shape 3042"/>
              <p:cNvSpPr/>
              <p:nvPr/>
            </p:nvSpPr>
            <p:spPr>
              <a:xfrm>
                <a:off x="187477" y="116862"/>
                <a:ext cx="3080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3044" name="Shape 3044"/>
            <p:cNvSpPr/>
            <p:nvPr/>
          </p:nvSpPr>
          <p:spPr>
            <a:xfrm>
              <a:off x="-1" y="749690"/>
              <a:ext cx="1625924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7" name="Shape 30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Compilation to BGP:</a:t>
            </a:r>
          </a:p>
        </p:txBody>
      </p:sp>
      <p:sp>
        <p:nvSpPr>
          <p:cNvPr id="3048" name="Shape 3048"/>
          <p:cNvSpPr/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49" name="Shape 3049"/>
          <p:cNvSpPr/>
          <p:nvPr/>
        </p:nvSpPr>
        <p:spPr>
          <a:xfrm>
            <a:off x="977973" y="5973961"/>
            <a:ext cx="1323634" cy="22387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6" h="21600" fill="norm" stroke="1" extrusionOk="0">
                <a:moveTo>
                  <a:pt x="21166" y="21600"/>
                </a:moveTo>
                <a:cubicBezTo>
                  <a:pt x="18018" y="19075"/>
                  <a:pt x="14201" y="16881"/>
                  <a:pt x="9869" y="15106"/>
                </a:cubicBezTo>
                <a:cubicBezTo>
                  <a:pt x="6388" y="13680"/>
                  <a:pt x="2446" y="12412"/>
                  <a:pt x="809" y="10062"/>
                </a:cubicBezTo>
                <a:cubicBezTo>
                  <a:pt x="-434" y="8278"/>
                  <a:pt x="-4" y="6293"/>
                  <a:pt x="514" y="4386"/>
                </a:cubicBezTo>
                <a:cubicBezTo>
                  <a:pt x="911" y="2920"/>
                  <a:pt x="1349" y="1458"/>
                  <a:pt x="1826" y="0"/>
                </a:cubicBezTo>
              </a:path>
            </a:pathLst>
          </a:custGeom>
          <a:ln w="101600">
            <a:solidFill>
              <a:srgbClr val="53585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050" name="Shape 3050"/>
          <p:cNvSpPr/>
          <p:nvPr/>
        </p:nvSpPr>
        <p:spPr>
          <a:xfrm>
            <a:off x="6554820" y="6424193"/>
            <a:ext cx="4985224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3400">
                <a:solidFill>
                  <a:srgbClr val="53585F"/>
                </a:solidFill>
              </a:defRPr>
            </a:pPr>
            <a:r>
              <a:t>Should we prefer messages </a:t>
            </a:r>
          </a:p>
          <a:p>
            <a:pPr>
              <a:defRPr sz="3400">
                <a:solidFill>
                  <a:srgbClr val="53585F"/>
                </a:solidFill>
              </a:defRPr>
            </a:pPr>
            <a:r>
              <a:t>from E over D?</a:t>
            </a:r>
          </a:p>
        </p:txBody>
      </p:sp>
      <p:grpSp>
        <p:nvGrpSpPr>
          <p:cNvPr id="3084" name="Group 3084"/>
          <p:cNvGrpSpPr/>
          <p:nvPr/>
        </p:nvGrpSpPr>
        <p:grpSpPr>
          <a:xfrm>
            <a:off x="1156153" y="1538553"/>
            <a:ext cx="3848837" cy="7756477"/>
            <a:chOff x="0" y="0"/>
            <a:chExt cx="3848836" cy="7756476"/>
          </a:xfrm>
        </p:grpSpPr>
        <p:sp>
          <p:nvSpPr>
            <p:cNvPr id="3051" name="Shape 3051"/>
            <p:cNvSpPr/>
            <p:nvPr/>
          </p:nvSpPr>
          <p:spPr>
            <a:xfrm>
              <a:off x="2732047" y="2496312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(D,2,1)</a:t>
              </a:r>
            </a:p>
          </p:txBody>
        </p:sp>
        <p:sp>
          <p:nvSpPr>
            <p:cNvPr id="3052" name="Shape 3052"/>
            <p:cNvSpPr/>
            <p:nvPr/>
          </p:nvSpPr>
          <p:spPr>
            <a:xfrm>
              <a:off x="2732047" y="3699364"/>
              <a:ext cx="874039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(C,3,1)</a:t>
              </a:r>
            </a:p>
          </p:txBody>
        </p:sp>
        <p:sp>
          <p:nvSpPr>
            <p:cNvPr id="3053" name="Shape 3053"/>
            <p:cNvSpPr/>
            <p:nvPr/>
          </p:nvSpPr>
          <p:spPr>
            <a:xfrm>
              <a:off x="2732047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(A,4,1)</a:t>
              </a:r>
            </a:p>
          </p:txBody>
        </p:sp>
        <p:sp>
          <p:nvSpPr>
            <p:cNvPr id="3054" name="Shape 3054"/>
            <p:cNvSpPr/>
            <p:nvPr/>
          </p:nvSpPr>
          <p:spPr>
            <a:xfrm>
              <a:off x="2527873" y="517116"/>
              <a:ext cx="1" cy="6658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55" name="Shape 3055"/>
            <p:cNvSpPr/>
            <p:nvPr/>
          </p:nvSpPr>
          <p:spPr>
            <a:xfrm>
              <a:off x="2568826" y="1614506"/>
              <a:ext cx="522905" cy="8795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56" name="Shape 3056"/>
            <p:cNvSpPr/>
            <p:nvPr/>
          </p:nvSpPr>
          <p:spPr>
            <a:xfrm>
              <a:off x="3169066" y="3300431"/>
              <a:ext cx="1" cy="41053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57" name="Shape 3057"/>
            <p:cNvSpPr/>
            <p:nvPr/>
          </p:nvSpPr>
          <p:spPr>
            <a:xfrm>
              <a:off x="3169066" y="4496777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58" name="Shape 3058"/>
            <p:cNvSpPr/>
            <p:nvPr/>
          </p:nvSpPr>
          <p:spPr>
            <a:xfrm>
              <a:off x="3169066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59" name="Shape 3059"/>
            <p:cNvSpPr/>
            <p:nvPr/>
          </p:nvSpPr>
          <p:spPr>
            <a:xfrm>
              <a:off x="426037" y="4217513"/>
              <a:ext cx="1137768" cy="7091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60" name="Shape 3060"/>
            <p:cNvSpPr/>
            <p:nvPr/>
          </p:nvSpPr>
          <p:spPr>
            <a:xfrm>
              <a:off x="1836739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61" name="Shape 3061"/>
            <p:cNvSpPr/>
            <p:nvPr/>
          </p:nvSpPr>
          <p:spPr>
            <a:xfrm flipH="1">
              <a:off x="872403" y="4149879"/>
              <a:ext cx="94024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62" name="Shape 3062"/>
            <p:cNvSpPr/>
            <p:nvPr/>
          </p:nvSpPr>
          <p:spPr>
            <a:xfrm flipH="1">
              <a:off x="618124" y="2934679"/>
              <a:ext cx="1112337" cy="77860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63" name="Shape 3063"/>
            <p:cNvSpPr/>
            <p:nvPr/>
          </p:nvSpPr>
          <p:spPr>
            <a:xfrm flipH="1" flipV="1">
              <a:off x="2176705" y="3150066"/>
              <a:ext cx="708424" cy="6482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64" name="Shape 3064"/>
            <p:cNvSpPr/>
            <p:nvPr/>
          </p:nvSpPr>
          <p:spPr>
            <a:xfrm flipH="1">
              <a:off x="2265768" y="4120432"/>
              <a:ext cx="45858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65" name="Shape 3065"/>
            <p:cNvSpPr/>
            <p:nvPr/>
          </p:nvSpPr>
          <p:spPr>
            <a:xfrm flipH="1">
              <a:off x="2112233" y="4384265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3068" name="Group 3068"/>
            <p:cNvGrpSpPr/>
            <p:nvPr/>
          </p:nvGrpSpPr>
          <p:grpSpPr>
            <a:xfrm>
              <a:off x="1364848" y="6139790"/>
              <a:ext cx="943783" cy="887008"/>
              <a:chOff x="0" y="0"/>
              <a:chExt cx="943782" cy="887006"/>
            </a:xfrm>
          </p:grpSpPr>
          <p:sp>
            <p:nvSpPr>
              <p:cNvPr id="3066" name="Shape 3066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067" name="Shape 3067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 -, 1)</a:t>
                </a:r>
              </a:p>
            </p:txBody>
          </p:sp>
        </p:grpSp>
        <p:grpSp>
          <p:nvGrpSpPr>
            <p:cNvPr id="3071" name="Group 3071"/>
            <p:cNvGrpSpPr/>
            <p:nvPr/>
          </p:nvGrpSpPr>
          <p:grpSpPr>
            <a:xfrm>
              <a:off x="2697175" y="6139790"/>
              <a:ext cx="943783" cy="887008"/>
              <a:chOff x="0" y="0"/>
              <a:chExt cx="943782" cy="887006"/>
            </a:xfrm>
          </p:grpSpPr>
          <p:sp>
            <p:nvSpPr>
              <p:cNvPr id="3069" name="Shape 3069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070" name="Shape 3070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(X,5,1)</a:t>
                </a:r>
              </a:p>
            </p:txBody>
          </p:sp>
        </p:grpSp>
        <p:sp>
          <p:nvSpPr>
            <p:cNvPr id="3072" name="Shape 3072"/>
            <p:cNvSpPr/>
            <p:nvPr/>
          </p:nvSpPr>
          <p:spPr>
            <a:xfrm flipH="1">
              <a:off x="1941465" y="1653840"/>
              <a:ext cx="615233" cy="8557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73" name="Shape 3073"/>
            <p:cNvSpPr/>
            <p:nvPr/>
          </p:nvSpPr>
          <p:spPr>
            <a:xfrm>
              <a:off x="2090853" y="1213738"/>
              <a:ext cx="874039" cy="792948"/>
            </a:xfrm>
            <a:prstGeom prst="ellipse">
              <a:avLst/>
            </a:prstGeom>
            <a:solidFill>
              <a:srgbClr val="BED1F2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(Y,1,1)</a:t>
              </a:r>
            </a:p>
          </p:txBody>
        </p:sp>
        <p:sp>
          <p:nvSpPr>
            <p:cNvPr id="3074" name="Shape 3074"/>
            <p:cNvSpPr/>
            <p:nvPr/>
          </p:nvSpPr>
          <p:spPr>
            <a:xfrm>
              <a:off x="2090853" y="0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start</a:t>
              </a:r>
            </a:p>
          </p:txBody>
        </p:sp>
        <p:sp>
          <p:nvSpPr>
            <p:cNvPr id="3075" name="Shape 3075"/>
            <p:cNvSpPr/>
            <p:nvPr/>
          </p:nvSpPr>
          <p:spPr>
            <a:xfrm>
              <a:off x="1399720" y="369936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 -,1)</a:t>
              </a:r>
            </a:p>
          </p:txBody>
        </p:sp>
        <p:sp>
          <p:nvSpPr>
            <p:cNvPr id="3076" name="Shape 3076"/>
            <p:cNvSpPr/>
            <p:nvPr/>
          </p:nvSpPr>
          <p:spPr>
            <a:xfrm>
              <a:off x="1399720" y="250889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(E, -,1)</a:t>
              </a:r>
            </a:p>
          </p:txBody>
        </p:sp>
        <p:sp>
          <p:nvSpPr>
            <p:cNvPr id="3077" name="Shape 3077"/>
            <p:cNvSpPr/>
            <p:nvPr/>
          </p:nvSpPr>
          <p:spPr>
            <a:xfrm>
              <a:off x="1403446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(B, -,1)</a:t>
              </a:r>
            </a:p>
          </p:txBody>
        </p:sp>
        <p:sp>
          <p:nvSpPr>
            <p:cNvPr id="3078" name="Shape 3078"/>
            <p:cNvSpPr/>
            <p:nvPr/>
          </p:nvSpPr>
          <p:spPr>
            <a:xfrm>
              <a:off x="1266978" y="7120032"/>
              <a:ext cx="1107002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3079" name="Shape 3079"/>
            <p:cNvSpPr/>
            <p:nvPr/>
          </p:nvSpPr>
          <p:spPr>
            <a:xfrm>
              <a:off x="2427759" y="7120032"/>
              <a:ext cx="1421078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{1,2}</a:t>
              </a:r>
            </a:p>
          </p:txBody>
        </p:sp>
        <p:sp>
          <p:nvSpPr>
            <p:cNvPr id="3080" name="Shape 3080"/>
            <p:cNvSpPr/>
            <p:nvPr/>
          </p:nvSpPr>
          <p:spPr>
            <a:xfrm>
              <a:off x="617236" y="5366236"/>
              <a:ext cx="845402" cy="7966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81" name="Shape 3081"/>
            <p:cNvSpPr/>
            <p:nvPr/>
          </p:nvSpPr>
          <p:spPr>
            <a:xfrm flipH="1">
              <a:off x="441953" y="4441303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82" name="Shape 3082"/>
            <p:cNvSpPr/>
            <p:nvPr/>
          </p:nvSpPr>
          <p:spPr>
            <a:xfrm>
              <a:off x="0" y="3699364"/>
              <a:ext cx="874038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 -,1)</a:t>
              </a:r>
            </a:p>
          </p:txBody>
        </p:sp>
        <p:sp>
          <p:nvSpPr>
            <p:cNvPr id="3083" name="Shape 3083"/>
            <p:cNvSpPr/>
            <p:nvPr/>
          </p:nvSpPr>
          <p:spPr>
            <a:xfrm>
              <a:off x="38224" y="4877017"/>
              <a:ext cx="874038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 -,1)</a:t>
              </a:r>
            </a:p>
          </p:txBody>
        </p:sp>
      </p:grpSp>
      <p:sp>
        <p:nvSpPr>
          <p:cNvPr id="3085" name="Shape 3085"/>
          <p:cNvSpPr/>
          <p:nvPr/>
        </p:nvSpPr>
        <p:spPr>
          <a:xfrm>
            <a:off x="4835280" y="5870312"/>
            <a:ext cx="339429" cy="2115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15" h="21600" fill="norm" stroke="1" extrusionOk="0">
                <a:moveTo>
                  <a:pt x="3876" y="21600"/>
                </a:moveTo>
                <a:cubicBezTo>
                  <a:pt x="15634" y="19030"/>
                  <a:pt x="21600" y="15855"/>
                  <a:pt x="20732" y="12628"/>
                </a:cubicBezTo>
                <a:cubicBezTo>
                  <a:pt x="19653" y="8616"/>
                  <a:pt x="8184" y="4957"/>
                  <a:pt x="1706" y="1102"/>
                </a:cubicBezTo>
                <a:cubicBezTo>
                  <a:pt x="1093" y="736"/>
                  <a:pt x="524" y="369"/>
                  <a:pt x="0" y="0"/>
                </a:cubicBezTo>
              </a:path>
            </a:pathLst>
          </a:custGeom>
          <a:ln w="101600">
            <a:solidFill>
              <a:srgbClr val="53585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086" name="Shape 3086"/>
          <p:cNvSpPr/>
          <p:nvPr/>
        </p:nvSpPr>
        <p:spPr>
          <a:xfrm>
            <a:off x="5015553" y="8153527"/>
            <a:ext cx="2664197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1" sz="3400">
                <a:solidFill>
                  <a:srgbClr val="53585F"/>
                </a:solidFill>
              </a:defRPr>
            </a:lvl1pPr>
          </a:lstStyle>
          <a:p>
            <a:pPr/>
            <a:r>
              <a:t>Primary</a:t>
            </a:r>
          </a:p>
        </p:txBody>
      </p:sp>
      <p:sp>
        <p:nvSpPr>
          <p:cNvPr id="3087" name="Shape 3087"/>
          <p:cNvSpPr/>
          <p:nvPr/>
        </p:nvSpPr>
        <p:spPr>
          <a:xfrm>
            <a:off x="384650" y="8153527"/>
            <a:ext cx="181080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1" sz="3400">
                <a:solidFill>
                  <a:srgbClr val="53585F"/>
                </a:solidFill>
              </a:defRPr>
            </a:lvl1pPr>
          </a:lstStyle>
          <a:p>
            <a:pPr/>
            <a:r>
              <a:t>Backup</a:t>
            </a:r>
          </a:p>
        </p:txBody>
      </p:sp>
      <p:grpSp>
        <p:nvGrpSpPr>
          <p:cNvPr id="3114" name="Group 3114"/>
          <p:cNvGrpSpPr/>
          <p:nvPr/>
        </p:nvGrpSpPr>
        <p:grpSpPr>
          <a:xfrm>
            <a:off x="5728076" y="1444706"/>
            <a:ext cx="6695364" cy="2976831"/>
            <a:chOff x="0" y="0"/>
            <a:chExt cx="6695363" cy="2976829"/>
          </a:xfrm>
        </p:grpSpPr>
        <p:sp>
          <p:nvSpPr>
            <p:cNvPr id="3088" name="Shape 3088"/>
            <p:cNvSpPr/>
            <p:nvPr/>
          </p:nvSpPr>
          <p:spPr>
            <a:xfrm>
              <a:off x="1778017" y="0"/>
              <a:ext cx="3139329" cy="2976830"/>
            </a:xfrm>
            <a:prstGeom prst="ellipse">
              <a:avLst/>
            </a:prstGeom>
            <a:solidFill>
              <a:srgbClr val="FEFCE4"/>
            </a:solidFill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3089" name="Shape 3089"/>
            <p:cNvSpPr/>
            <p:nvPr/>
          </p:nvSpPr>
          <p:spPr>
            <a:xfrm>
              <a:off x="3346479" y="1504693"/>
              <a:ext cx="909019" cy="59492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90" name="Shape 3090"/>
            <p:cNvSpPr/>
            <p:nvPr/>
          </p:nvSpPr>
          <p:spPr>
            <a:xfrm flipV="1">
              <a:off x="3358461" y="856511"/>
              <a:ext cx="905649" cy="6595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91" name="Shape 3091"/>
            <p:cNvSpPr/>
            <p:nvPr/>
          </p:nvSpPr>
          <p:spPr>
            <a:xfrm flipV="1">
              <a:off x="2414040" y="1519071"/>
              <a:ext cx="965838" cy="5630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92" name="Shape 3092"/>
            <p:cNvSpPr/>
            <p:nvPr/>
          </p:nvSpPr>
          <p:spPr>
            <a:xfrm>
              <a:off x="2407314" y="871005"/>
              <a:ext cx="965838" cy="6115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93" name="Shape 3093"/>
            <p:cNvSpPr/>
            <p:nvPr/>
          </p:nvSpPr>
          <p:spPr>
            <a:xfrm flipV="1">
              <a:off x="1263559" y="849174"/>
              <a:ext cx="1146522" cy="697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94" name="Shape 3094"/>
            <p:cNvSpPr/>
            <p:nvPr/>
          </p:nvSpPr>
          <p:spPr>
            <a:xfrm>
              <a:off x="1139709" y="1916732"/>
              <a:ext cx="1282993" cy="1473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95" name="Shape 3095"/>
            <p:cNvSpPr/>
            <p:nvPr/>
          </p:nvSpPr>
          <p:spPr>
            <a:xfrm>
              <a:off x="4295458" y="857437"/>
              <a:ext cx="126756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96" name="Shape 3096"/>
            <p:cNvSpPr/>
            <p:nvPr/>
          </p:nvSpPr>
          <p:spPr>
            <a:xfrm flipV="1">
              <a:off x="4348224" y="1931271"/>
              <a:ext cx="1162034" cy="1539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97" name="Shape 3097"/>
            <p:cNvSpPr/>
            <p:nvPr/>
          </p:nvSpPr>
          <p:spPr>
            <a:xfrm>
              <a:off x="5069441" y="620544"/>
              <a:ext cx="1625923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grpSp>
          <p:nvGrpSpPr>
            <p:cNvPr id="3100" name="Group 3100"/>
            <p:cNvGrpSpPr/>
            <p:nvPr/>
          </p:nvGrpSpPr>
          <p:grpSpPr>
            <a:xfrm>
              <a:off x="2111969" y="530782"/>
              <a:ext cx="652484" cy="652483"/>
              <a:chOff x="0" y="0"/>
              <a:chExt cx="652482" cy="652482"/>
            </a:xfrm>
          </p:grpSpPr>
          <p:sp>
            <p:nvSpPr>
              <p:cNvPr id="3098" name="Shape 3098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099" name="Shape 3099"/>
              <p:cNvSpPr/>
              <p:nvPr/>
            </p:nvSpPr>
            <p:spPr>
              <a:xfrm>
                <a:off x="172284" y="116862"/>
                <a:ext cx="31916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3103" name="Group 3103"/>
            <p:cNvGrpSpPr/>
            <p:nvPr/>
          </p:nvGrpSpPr>
          <p:grpSpPr>
            <a:xfrm>
              <a:off x="3021440" y="1162173"/>
              <a:ext cx="652484" cy="652484"/>
              <a:chOff x="0" y="0"/>
              <a:chExt cx="652482" cy="652482"/>
            </a:xfrm>
          </p:grpSpPr>
          <p:sp>
            <p:nvSpPr>
              <p:cNvPr id="3101" name="Shape 3101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102" name="Shape 3102"/>
              <p:cNvSpPr/>
              <p:nvPr/>
            </p:nvSpPr>
            <p:spPr>
              <a:xfrm>
                <a:off x="166293" y="116862"/>
                <a:ext cx="294497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3106" name="Group 3106"/>
            <p:cNvGrpSpPr/>
            <p:nvPr/>
          </p:nvGrpSpPr>
          <p:grpSpPr>
            <a:xfrm>
              <a:off x="3930910" y="530782"/>
              <a:ext cx="652484" cy="652483"/>
              <a:chOff x="0" y="0"/>
              <a:chExt cx="652482" cy="652482"/>
            </a:xfrm>
          </p:grpSpPr>
          <p:sp>
            <p:nvSpPr>
              <p:cNvPr id="3104" name="Shape 3104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105" name="Shape 3105"/>
              <p:cNvSpPr/>
              <p:nvPr/>
            </p:nvSpPr>
            <p:spPr>
              <a:xfrm>
                <a:off x="166293" y="116862"/>
                <a:ext cx="34067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3109" name="Group 3109"/>
            <p:cNvGrpSpPr/>
            <p:nvPr/>
          </p:nvGrpSpPr>
          <p:grpSpPr>
            <a:xfrm>
              <a:off x="3930910" y="1745425"/>
              <a:ext cx="652484" cy="652484"/>
              <a:chOff x="0" y="0"/>
              <a:chExt cx="652482" cy="652482"/>
            </a:xfrm>
          </p:grpSpPr>
          <p:sp>
            <p:nvSpPr>
              <p:cNvPr id="3107" name="Shape 3107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108" name="Shape 3108"/>
              <p:cNvSpPr/>
              <p:nvPr/>
            </p:nvSpPr>
            <p:spPr>
              <a:xfrm>
                <a:off x="196678" y="116862"/>
                <a:ext cx="2774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E</a:t>
                </a:r>
              </a:p>
            </p:txBody>
          </p:sp>
        </p:grpSp>
        <p:grpSp>
          <p:nvGrpSpPr>
            <p:cNvPr id="3112" name="Group 3112"/>
            <p:cNvGrpSpPr/>
            <p:nvPr/>
          </p:nvGrpSpPr>
          <p:grpSpPr>
            <a:xfrm>
              <a:off x="2111969" y="1745425"/>
              <a:ext cx="652484" cy="652484"/>
              <a:chOff x="0" y="0"/>
              <a:chExt cx="652482" cy="652482"/>
            </a:xfrm>
          </p:grpSpPr>
          <p:sp>
            <p:nvSpPr>
              <p:cNvPr id="3110" name="Shape 3110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111" name="Shape 3111"/>
              <p:cNvSpPr/>
              <p:nvPr/>
            </p:nvSpPr>
            <p:spPr>
              <a:xfrm>
                <a:off x="187477" y="116862"/>
                <a:ext cx="3080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3113" name="Shape 3113"/>
            <p:cNvSpPr/>
            <p:nvPr/>
          </p:nvSpPr>
          <p:spPr>
            <a:xfrm>
              <a:off x="-1" y="749690"/>
              <a:ext cx="1625924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Num" sz="quarter" idx="2"/>
          </p:nvPr>
        </p:nvSpPr>
        <p:spPr>
          <a:xfrm>
            <a:off x="12553949" y="91948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5" name="Shape 1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Configuring Networks is Error-Prone</a:t>
            </a:r>
          </a:p>
        </p:txBody>
      </p:sp>
      <p:pic>
        <p:nvPicPr>
          <p:cNvPr id="116" name="YouTube_Pakista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1432" y="1734394"/>
            <a:ext cx="5547313" cy="7178875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17" name="time-warner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45836" y="1776538"/>
            <a:ext cx="5505516" cy="7124784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18" name="China-snafu-articl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57588" y="1847008"/>
            <a:ext cx="5396607" cy="6983844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19" name="internet_turkey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00194" y="1749491"/>
            <a:ext cx="5547313" cy="717887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6" name="Shape 31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Compilation to BGP:</a:t>
            </a:r>
          </a:p>
        </p:txBody>
      </p:sp>
      <p:sp>
        <p:nvSpPr>
          <p:cNvPr id="3117" name="Shape 3117"/>
          <p:cNvSpPr/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151" name="Group 3151"/>
          <p:cNvGrpSpPr/>
          <p:nvPr/>
        </p:nvGrpSpPr>
        <p:grpSpPr>
          <a:xfrm>
            <a:off x="1156153" y="1538553"/>
            <a:ext cx="3848837" cy="7756477"/>
            <a:chOff x="0" y="0"/>
            <a:chExt cx="3848836" cy="7756476"/>
          </a:xfrm>
        </p:grpSpPr>
        <p:sp>
          <p:nvSpPr>
            <p:cNvPr id="3118" name="Shape 3118"/>
            <p:cNvSpPr/>
            <p:nvPr/>
          </p:nvSpPr>
          <p:spPr>
            <a:xfrm>
              <a:off x="2732047" y="2496312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(D,2,1)</a:t>
              </a:r>
            </a:p>
          </p:txBody>
        </p:sp>
        <p:sp>
          <p:nvSpPr>
            <p:cNvPr id="3119" name="Shape 3119"/>
            <p:cNvSpPr/>
            <p:nvPr/>
          </p:nvSpPr>
          <p:spPr>
            <a:xfrm>
              <a:off x="2732047" y="3699364"/>
              <a:ext cx="874039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(C,3,1)</a:t>
              </a:r>
            </a:p>
          </p:txBody>
        </p:sp>
        <p:sp>
          <p:nvSpPr>
            <p:cNvPr id="3120" name="Shape 3120"/>
            <p:cNvSpPr/>
            <p:nvPr/>
          </p:nvSpPr>
          <p:spPr>
            <a:xfrm>
              <a:off x="2732047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(A,4,1)</a:t>
              </a:r>
            </a:p>
          </p:txBody>
        </p:sp>
        <p:sp>
          <p:nvSpPr>
            <p:cNvPr id="3121" name="Shape 3121"/>
            <p:cNvSpPr/>
            <p:nvPr/>
          </p:nvSpPr>
          <p:spPr>
            <a:xfrm>
              <a:off x="2527873" y="517116"/>
              <a:ext cx="1" cy="6658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22" name="Shape 3122"/>
            <p:cNvSpPr/>
            <p:nvPr/>
          </p:nvSpPr>
          <p:spPr>
            <a:xfrm>
              <a:off x="2568826" y="1614506"/>
              <a:ext cx="522905" cy="8795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23" name="Shape 3123"/>
            <p:cNvSpPr/>
            <p:nvPr/>
          </p:nvSpPr>
          <p:spPr>
            <a:xfrm>
              <a:off x="3169066" y="3300431"/>
              <a:ext cx="1" cy="41053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24" name="Shape 3124"/>
            <p:cNvSpPr/>
            <p:nvPr/>
          </p:nvSpPr>
          <p:spPr>
            <a:xfrm>
              <a:off x="3169066" y="4496777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25" name="Shape 3125"/>
            <p:cNvSpPr/>
            <p:nvPr/>
          </p:nvSpPr>
          <p:spPr>
            <a:xfrm>
              <a:off x="3169066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26" name="Shape 3126"/>
            <p:cNvSpPr/>
            <p:nvPr/>
          </p:nvSpPr>
          <p:spPr>
            <a:xfrm>
              <a:off x="426037" y="4217513"/>
              <a:ext cx="1137768" cy="7091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27" name="Shape 3127"/>
            <p:cNvSpPr/>
            <p:nvPr/>
          </p:nvSpPr>
          <p:spPr>
            <a:xfrm>
              <a:off x="1836739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28" name="Shape 3128"/>
            <p:cNvSpPr/>
            <p:nvPr/>
          </p:nvSpPr>
          <p:spPr>
            <a:xfrm flipH="1">
              <a:off x="872403" y="4149879"/>
              <a:ext cx="94024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29" name="Shape 3129"/>
            <p:cNvSpPr/>
            <p:nvPr/>
          </p:nvSpPr>
          <p:spPr>
            <a:xfrm flipH="1">
              <a:off x="618124" y="2934679"/>
              <a:ext cx="1112337" cy="77860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30" name="Shape 3130"/>
            <p:cNvSpPr/>
            <p:nvPr/>
          </p:nvSpPr>
          <p:spPr>
            <a:xfrm flipH="1" flipV="1">
              <a:off x="2176705" y="3150066"/>
              <a:ext cx="708424" cy="6482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31" name="Shape 3131"/>
            <p:cNvSpPr/>
            <p:nvPr/>
          </p:nvSpPr>
          <p:spPr>
            <a:xfrm flipH="1">
              <a:off x="2265768" y="4120432"/>
              <a:ext cx="45858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32" name="Shape 3132"/>
            <p:cNvSpPr/>
            <p:nvPr/>
          </p:nvSpPr>
          <p:spPr>
            <a:xfrm flipH="1">
              <a:off x="2112233" y="4384265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3135" name="Group 3135"/>
            <p:cNvGrpSpPr/>
            <p:nvPr/>
          </p:nvGrpSpPr>
          <p:grpSpPr>
            <a:xfrm>
              <a:off x="1364848" y="6139790"/>
              <a:ext cx="943783" cy="887008"/>
              <a:chOff x="0" y="0"/>
              <a:chExt cx="943782" cy="887006"/>
            </a:xfrm>
          </p:grpSpPr>
          <p:sp>
            <p:nvSpPr>
              <p:cNvPr id="3133" name="Shape 3133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134" name="Shape 3134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 -, 1)</a:t>
                </a:r>
              </a:p>
            </p:txBody>
          </p:sp>
        </p:grpSp>
        <p:grpSp>
          <p:nvGrpSpPr>
            <p:cNvPr id="3138" name="Group 3138"/>
            <p:cNvGrpSpPr/>
            <p:nvPr/>
          </p:nvGrpSpPr>
          <p:grpSpPr>
            <a:xfrm>
              <a:off x="2697175" y="6139790"/>
              <a:ext cx="943783" cy="887008"/>
              <a:chOff x="0" y="0"/>
              <a:chExt cx="943782" cy="887006"/>
            </a:xfrm>
          </p:grpSpPr>
          <p:sp>
            <p:nvSpPr>
              <p:cNvPr id="3136" name="Shape 3136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137" name="Shape 3137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(X,5,1)</a:t>
                </a:r>
              </a:p>
            </p:txBody>
          </p:sp>
        </p:grpSp>
        <p:sp>
          <p:nvSpPr>
            <p:cNvPr id="3139" name="Shape 3139"/>
            <p:cNvSpPr/>
            <p:nvPr/>
          </p:nvSpPr>
          <p:spPr>
            <a:xfrm flipH="1">
              <a:off x="1941465" y="1653840"/>
              <a:ext cx="615233" cy="8557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40" name="Shape 3140"/>
            <p:cNvSpPr/>
            <p:nvPr/>
          </p:nvSpPr>
          <p:spPr>
            <a:xfrm>
              <a:off x="2090853" y="1213738"/>
              <a:ext cx="874039" cy="792948"/>
            </a:xfrm>
            <a:prstGeom prst="ellipse">
              <a:avLst/>
            </a:prstGeom>
            <a:solidFill>
              <a:srgbClr val="BED1F2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(Y,1,1)</a:t>
              </a:r>
            </a:p>
          </p:txBody>
        </p:sp>
        <p:sp>
          <p:nvSpPr>
            <p:cNvPr id="3141" name="Shape 3141"/>
            <p:cNvSpPr/>
            <p:nvPr/>
          </p:nvSpPr>
          <p:spPr>
            <a:xfrm>
              <a:off x="2090853" y="0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start</a:t>
              </a:r>
            </a:p>
          </p:txBody>
        </p:sp>
        <p:sp>
          <p:nvSpPr>
            <p:cNvPr id="3142" name="Shape 3142"/>
            <p:cNvSpPr/>
            <p:nvPr/>
          </p:nvSpPr>
          <p:spPr>
            <a:xfrm>
              <a:off x="1399720" y="369936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 -,1)</a:t>
              </a:r>
            </a:p>
          </p:txBody>
        </p:sp>
        <p:sp>
          <p:nvSpPr>
            <p:cNvPr id="3143" name="Shape 3143"/>
            <p:cNvSpPr/>
            <p:nvPr/>
          </p:nvSpPr>
          <p:spPr>
            <a:xfrm>
              <a:off x="1399720" y="250889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(E, -,1)</a:t>
              </a:r>
            </a:p>
          </p:txBody>
        </p:sp>
        <p:sp>
          <p:nvSpPr>
            <p:cNvPr id="3144" name="Shape 3144"/>
            <p:cNvSpPr/>
            <p:nvPr/>
          </p:nvSpPr>
          <p:spPr>
            <a:xfrm>
              <a:off x="1403446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(B, -,1)</a:t>
              </a:r>
            </a:p>
          </p:txBody>
        </p:sp>
        <p:sp>
          <p:nvSpPr>
            <p:cNvPr id="3145" name="Shape 3145"/>
            <p:cNvSpPr/>
            <p:nvPr/>
          </p:nvSpPr>
          <p:spPr>
            <a:xfrm>
              <a:off x="1266978" y="7120032"/>
              <a:ext cx="1107002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3146" name="Shape 3146"/>
            <p:cNvSpPr/>
            <p:nvPr/>
          </p:nvSpPr>
          <p:spPr>
            <a:xfrm>
              <a:off x="2427759" y="7120032"/>
              <a:ext cx="1421078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{1,2}</a:t>
              </a:r>
            </a:p>
          </p:txBody>
        </p:sp>
        <p:sp>
          <p:nvSpPr>
            <p:cNvPr id="3147" name="Shape 3147"/>
            <p:cNvSpPr/>
            <p:nvPr/>
          </p:nvSpPr>
          <p:spPr>
            <a:xfrm>
              <a:off x="617236" y="5366236"/>
              <a:ext cx="845402" cy="7966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48" name="Shape 3148"/>
            <p:cNvSpPr/>
            <p:nvPr/>
          </p:nvSpPr>
          <p:spPr>
            <a:xfrm flipH="1">
              <a:off x="441953" y="4441303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49" name="Shape 3149"/>
            <p:cNvSpPr/>
            <p:nvPr/>
          </p:nvSpPr>
          <p:spPr>
            <a:xfrm>
              <a:off x="0" y="3699364"/>
              <a:ext cx="874038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 -,1)</a:t>
              </a:r>
            </a:p>
          </p:txBody>
        </p:sp>
        <p:sp>
          <p:nvSpPr>
            <p:cNvPr id="3150" name="Shape 3150"/>
            <p:cNvSpPr/>
            <p:nvPr/>
          </p:nvSpPr>
          <p:spPr>
            <a:xfrm>
              <a:off x="38224" y="4877017"/>
              <a:ext cx="874038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 -,1)</a:t>
              </a:r>
            </a:p>
          </p:txBody>
        </p:sp>
      </p:grpSp>
      <p:sp>
        <p:nvSpPr>
          <p:cNvPr id="3152" name="Shape 3152"/>
          <p:cNvSpPr/>
          <p:nvPr/>
        </p:nvSpPr>
        <p:spPr>
          <a:xfrm>
            <a:off x="6212145" y="6441789"/>
            <a:ext cx="6108693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1" sz="39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lvl1pPr>
          </a:lstStyle>
          <a:p>
            <a:pPr/>
            <a:r>
              <a:t>A better path goes unused!</a:t>
            </a:r>
          </a:p>
        </p:txBody>
      </p:sp>
      <p:grpSp>
        <p:nvGrpSpPr>
          <p:cNvPr id="3179" name="Group 3179"/>
          <p:cNvGrpSpPr/>
          <p:nvPr/>
        </p:nvGrpSpPr>
        <p:grpSpPr>
          <a:xfrm>
            <a:off x="5728076" y="1444706"/>
            <a:ext cx="6695364" cy="2976831"/>
            <a:chOff x="0" y="0"/>
            <a:chExt cx="6695363" cy="2976829"/>
          </a:xfrm>
        </p:grpSpPr>
        <p:sp>
          <p:nvSpPr>
            <p:cNvPr id="3153" name="Shape 3153"/>
            <p:cNvSpPr/>
            <p:nvPr/>
          </p:nvSpPr>
          <p:spPr>
            <a:xfrm>
              <a:off x="1778017" y="0"/>
              <a:ext cx="3139329" cy="2976830"/>
            </a:xfrm>
            <a:prstGeom prst="ellipse">
              <a:avLst/>
            </a:prstGeom>
            <a:solidFill>
              <a:srgbClr val="FEFCE4"/>
            </a:solidFill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3154" name="Shape 3154"/>
            <p:cNvSpPr/>
            <p:nvPr/>
          </p:nvSpPr>
          <p:spPr>
            <a:xfrm>
              <a:off x="3346479" y="1504693"/>
              <a:ext cx="909019" cy="59492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55" name="Shape 3155"/>
            <p:cNvSpPr/>
            <p:nvPr/>
          </p:nvSpPr>
          <p:spPr>
            <a:xfrm flipV="1">
              <a:off x="3358461" y="856511"/>
              <a:ext cx="905649" cy="6595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56" name="Shape 3156"/>
            <p:cNvSpPr/>
            <p:nvPr/>
          </p:nvSpPr>
          <p:spPr>
            <a:xfrm flipV="1">
              <a:off x="2414040" y="1519071"/>
              <a:ext cx="965838" cy="5630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57" name="Shape 3157"/>
            <p:cNvSpPr/>
            <p:nvPr/>
          </p:nvSpPr>
          <p:spPr>
            <a:xfrm>
              <a:off x="2407314" y="871005"/>
              <a:ext cx="965838" cy="6115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58" name="Shape 3158"/>
            <p:cNvSpPr/>
            <p:nvPr/>
          </p:nvSpPr>
          <p:spPr>
            <a:xfrm flipV="1">
              <a:off x="1263559" y="849174"/>
              <a:ext cx="1146522" cy="697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59" name="Shape 3159"/>
            <p:cNvSpPr/>
            <p:nvPr/>
          </p:nvSpPr>
          <p:spPr>
            <a:xfrm>
              <a:off x="1139709" y="1916732"/>
              <a:ext cx="1282993" cy="1473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60" name="Shape 3160"/>
            <p:cNvSpPr/>
            <p:nvPr/>
          </p:nvSpPr>
          <p:spPr>
            <a:xfrm>
              <a:off x="4295458" y="857437"/>
              <a:ext cx="126756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61" name="Shape 3161"/>
            <p:cNvSpPr/>
            <p:nvPr/>
          </p:nvSpPr>
          <p:spPr>
            <a:xfrm flipV="1">
              <a:off x="4348224" y="1931271"/>
              <a:ext cx="1162034" cy="1539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62" name="Shape 3162"/>
            <p:cNvSpPr/>
            <p:nvPr/>
          </p:nvSpPr>
          <p:spPr>
            <a:xfrm>
              <a:off x="5069441" y="620544"/>
              <a:ext cx="1625923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grpSp>
          <p:nvGrpSpPr>
            <p:cNvPr id="3165" name="Group 3165"/>
            <p:cNvGrpSpPr/>
            <p:nvPr/>
          </p:nvGrpSpPr>
          <p:grpSpPr>
            <a:xfrm>
              <a:off x="2111969" y="530782"/>
              <a:ext cx="652484" cy="652483"/>
              <a:chOff x="0" y="0"/>
              <a:chExt cx="652482" cy="652482"/>
            </a:xfrm>
          </p:grpSpPr>
          <p:sp>
            <p:nvSpPr>
              <p:cNvPr id="3163" name="Shape 3163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164" name="Shape 3164"/>
              <p:cNvSpPr/>
              <p:nvPr/>
            </p:nvSpPr>
            <p:spPr>
              <a:xfrm>
                <a:off x="172284" y="116862"/>
                <a:ext cx="31916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3168" name="Group 3168"/>
            <p:cNvGrpSpPr/>
            <p:nvPr/>
          </p:nvGrpSpPr>
          <p:grpSpPr>
            <a:xfrm>
              <a:off x="3021440" y="1162173"/>
              <a:ext cx="652484" cy="652484"/>
              <a:chOff x="0" y="0"/>
              <a:chExt cx="652482" cy="652482"/>
            </a:xfrm>
          </p:grpSpPr>
          <p:sp>
            <p:nvSpPr>
              <p:cNvPr id="3166" name="Shape 3166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167" name="Shape 3167"/>
              <p:cNvSpPr/>
              <p:nvPr/>
            </p:nvSpPr>
            <p:spPr>
              <a:xfrm>
                <a:off x="166293" y="116862"/>
                <a:ext cx="294497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3171" name="Group 3171"/>
            <p:cNvGrpSpPr/>
            <p:nvPr/>
          </p:nvGrpSpPr>
          <p:grpSpPr>
            <a:xfrm>
              <a:off x="3930910" y="530782"/>
              <a:ext cx="652484" cy="652483"/>
              <a:chOff x="0" y="0"/>
              <a:chExt cx="652482" cy="652482"/>
            </a:xfrm>
          </p:grpSpPr>
          <p:sp>
            <p:nvSpPr>
              <p:cNvPr id="3169" name="Shape 3169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170" name="Shape 3170"/>
              <p:cNvSpPr/>
              <p:nvPr/>
            </p:nvSpPr>
            <p:spPr>
              <a:xfrm>
                <a:off x="166293" y="116862"/>
                <a:ext cx="34067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3174" name="Group 3174"/>
            <p:cNvGrpSpPr/>
            <p:nvPr/>
          </p:nvGrpSpPr>
          <p:grpSpPr>
            <a:xfrm>
              <a:off x="3930910" y="1745425"/>
              <a:ext cx="652484" cy="652484"/>
              <a:chOff x="0" y="0"/>
              <a:chExt cx="652482" cy="652482"/>
            </a:xfrm>
          </p:grpSpPr>
          <p:sp>
            <p:nvSpPr>
              <p:cNvPr id="3172" name="Shape 3172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173" name="Shape 3173"/>
              <p:cNvSpPr/>
              <p:nvPr/>
            </p:nvSpPr>
            <p:spPr>
              <a:xfrm>
                <a:off x="196678" y="116862"/>
                <a:ext cx="2774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E</a:t>
                </a:r>
              </a:p>
            </p:txBody>
          </p:sp>
        </p:grpSp>
        <p:grpSp>
          <p:nvGrpSpPr>
            <p:cNvPr id="3177" name="Group 3177"/>
            <p:cNvGrpSpPr/>
            <p:nvPr/>
          </p:nvGrpSpPr>
          <p:grpSpPr>
            <a:xfrm>
              <a:off x="2111969" y="1745425"/>
              <a:ext cx="652484" cy="652484"/>
              <a:chOff x="0" y="0"/>
              <a:chExt cx="652482" cy="652482"/>
            </a:xfrm>
          </p:grpSpPr>
          <p:sp>
            <p:nvSpPr>
              <p:cNvPr id="3175" name="Shape 3175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176" name="Shape 3176"/>
              <p:cNvSpPr/>
              <p:nvPr/>
            </p:nvSpPr>
            <p:spPr>
              <a:xfrm>
                <a:off x="187477" y="116862"/>
                <a:ext cx="3080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3178" name="Shape 3178"/>
            <p:cNvSpPr/>
            <p:nvPr/>
          </p:nvSpPr>
          <p:spPr>
            <a:xfrm>
              <a:off x="-1" y="749690"/>
              <a:ext cx="1625924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1" name="Shape 3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Compilation to BGP:</a:t>
            </a:r>
          </a:p>
        </p:txBody>
      </p:sp>
      <p:sp>
        <p:nvSpPr>
          <p:cNvPr id="3182" name="Shape 3182"/>
          <p:cNvSpPr/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83" name="Shape 3183"/>
          <p:cNvSpPr/>
          <p:nvPr/>
        </p:nvSpPr>
        <p:spPr>
          <a:xfrm>
            <a:off x="6210448" y="5981593"/>
            <a:ext cx="6132962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3400">
                <a:solidFill>
                  <a:srgbClr val="53585F"/>
                </a:solidFill>
              </a:defRPr>
            </a:pPr>
            <a:r>
              <a:t>What about preferring </a:t>
            </a:r>
          </a:p>
          <a:p>
            <a:pPr>
              <a:defRPr sz="3400">
                <a:solidFill>
                  <a:srgbClr val="53585F"/>
                </a:solidFill>
              </a:defRPr>
            </a:pPr>
            <a:r>
              <a:t>messages from D over E?</a:t>
            </a:r>
          </a:p>
        </p:txBody>
      </p:sp>
      <p:grpSp>
        <p:nvGrpSpPr>
          <p:cNvPr id="3217" name="Group 3217"/>
          <p:cNvGrpSpPr/>
          <p:nvPr/>
        </p:nvGrpSpPr>
        <p:grpSpPr>
          <a:xfrm>
            <a:off x="1156153" y="1538553"/>
            <a:ext cx="3848837" cy="7756477"/>
            <a:chOff x="0" y="0"/>
            <a:chExt cx="3848836" cy="7756476"/>
          </a:xfrm>
        </p:grpSpPr>
        <p:sp>
          <p:nvSpPr>
            <p:cNvPr id="3184" name="Shape 3184"/>
            <p:cNvSpPr/>
            <p:nvPr/>
          </p:nvSpPr>
          <p:spPr>
            <a:xfrm>
              <a:off x="2732047" y="2496312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(D,2,1)</a:t>
              </a:r>
            </a:p>
          </p:txBody>
        </p:sp>
        <p:sp>
          <p:nvSpPr>
            <p:cNvPr id="3185" name="Shape 3185"/>
            <p:cNvSpPr/>
            <p:nvPr/>
          </p:nvSpPr>
          <p:spPr>
            <a:xfrm>
              <a:off x="2732047" y="3699364"/>
              <a:ext cx="874039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(C,3,1)</a:t>
              </a:r>
            </a:p>
          </p:txBody>
        </p:sp>
        <p:sp>
          <p:nvSpPr>
            <p:cNvPr id="3186" name="Shape 3186"/>
            <p:cNvSpPr/>
            <p:nvPr/>
          </p:nvSpPr>
          <p:spPr>
            <a:xfrm>
              <a:off x="2732047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(A,4,1)</a:t>
              </a:r>
            </a:p>
          </p:txBody>
        </p:sp>
        <p:sp>
          <p:nvSpPr>
            <p:cNvPr id="3187" name="Shape 3187"/>
            <p:cNvSpPr/>
            <p:nvPr/>
          </p:nvSpPr>
          <p:spPr>
            <a:xfrm>
              <a:off x="2527873" y="517116"/>
              <a:ext cx="1" cy="6658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88" name="Shape 3188"/>
            <p:cNvSpPr/>
            <p:nvPr/>
          </p:nvSpPr>
          <p:spPr>
            <a:xfrm>
              <a:off x="2568826" y="1614506"/>
              <a:ext cx="522905" cy="8795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89" name="Shape 3189"/>
            <p:cNvSpPr/>
            <p:nvPr/>
          </p:nvSpPr>
          <p:spPr>
            <a:xfrm>
              <a:off x="3169066" y="3300431"/>
              <a:ext cx="1" cy="41053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90" name="Shape 3190"/>
            <p:cNvSpPr/>
            <p:nvPr/>
          </p:nvSpPr>
          <p:spPr>
            <a:xfrm>
              <a:off x="3169066" y="4496777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91" name="Shape 3191"/>
            <p:cNvSpPr/>
            <p:nvPr/>
          </p:nvSpPr>
          <p:spPr>
            <a:xfrm>
              <a:off x="3169066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92" name="Shape 3192"/>
            <p:cNvSpPr/>
            <p:nvPr/>
          </p:nvSpPr>
          <p:spPr>
            <a:xfrm>
              <a:off x="426037" y="4217513"/>
              <a:ext cx="1137768" cy="7091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93" name="Shape 3193"/>
            <p:cNvSpPr/>
            <p:nvPr/>
          </p:nvSpPr>
          <p:spPr>
            <a:xfrm>
              <a:off x="1836739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94" name="Shape 3194"/>
            <p:cNvSpPr/>
            <p:nvPr/>
          </p:nvSpPr>
          <p:spPr>
            <a:xfrm flipH="1">
              <a:off x="872403" y="4149879"/>
              <a:ext cx="94024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95" name="Shape 3195"/>
            <p:cNvSpPr/>
            <p:nvPr/>
          </p:nvSpPr>
          <p:spPr>
            <a:xfrm flipH="1">
              <a:off x="618124" y="2934679"/>
              <a:ext cx="1112337" cy="77860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96" name="Shape 3196"/>
            <p:cNvSpPr/>
            <p:nvPr/>
          </p:nvSpPr>
          <p:spPr>
            <a:xfrm flipH="1" flipV="1">
              <a:off x="2176705" y="3150066"/>
              <a:ext cx="708424" cy="6482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97" name="Shape 3197"/>
            <p:cNvSpPr/>
            <p:nvPr/>
          </p:nvSpPr>
          <p:spPr>
            <a:xfrm flipH="1">
              <a:off x="2265768" y="4120432"/>
              <a:ext cx="45858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98" name="Shape 3198"/>
            <p:cNvSpPr/>
            <p:nvPr/>
          </p:nvSpPr>
          <p:spPr>
            <a:xfrm flipH="1">
              <a:off x="2112233" y="4384265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3201" name="Group 3201"/>
            <p:cNvGrpSpPr/>
            <p:nvPr/>
          </p:nvGrpSpPr>
          <p:grpSpPr>
            <a:xfrm>
              <a:off x="1364848" y="6139790"/>
              <a:ext cx="943783" cy="887008"/>
              <a:chOff x="0" y="0"/>
              <a:chExt cx="943782" cy="887006"/>
            </a:xfrm>
          </p:grpSpPr>
          <p:sp>
            <p:nvSpPr>
              <p:cNvPr id="3199" name="Shape 3199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200" name="Shape 3200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 -, 1)</a:t>
                </a:r>
              </a:p>
            </p:txBody>
          </p:sp>
        </p:grpSp>
        <p:grpSp>
          <p:nvGrpSpPr>
            <p:cNvPr id="3204" name="Group 3204"/>
            <p:cNvGrpSpPr/>
            <p:nvPr/>
          </p:nvGrpSpPr>
          <p:grpSpPr>
            <a:xfrm>
              <a:off x="2697175" y="6139790"/>
              <a:ext cx="943783" cy="887008"/>
              <a:chOff x="0" y="0"/>
              <a:chExt cx="943782" cy="887006"/>
            </a:xfrm>
          </p:grpSpPr>
          <p:sp>
            <p:nvSpPr>
              <p:cNvPr id="3202" name="Shape 3202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203" name="Shape 3203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(X,5,1)</a:t>
                </a:r>
              </a:p>
            </p:txBody>
          </p:sp>
        </p:grpSp>
        <p:sp>
          <p:nvSpPr>
            <p:cNvPr id="3205" name="Shape 3205"/>
            <p:cNvSpPr/>
            <p:nvPr/>
          </p:nvSpPr>
          <p:spPr>
            <a:xfrm flipH="1">
              <a:off x="1941465" y="1653840"/>
              <a:ext cx="615233" cy="8557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06" name="Shape 3206"/>
            <p:cNvSpPr/>
            <p:nvPr/>
          </p:nvSpPr>
          <p:spPr>
            <a:xfrm>
              <a:off x="2090853" y="1213738"/>
              <a:ext cx="874039" cy="792948"/>
            </a:xfrm>
            <a:prstGeom prst="ellipse">
              <a:avLst/>
            </a:prstGeom>
            <a:solidFill>
              <a:srgbClr val="BED1F2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(Y,1,1)</a:t>
              </a:r>
            </a:p>
          </p:txBody>
        </p:sp>
        <p:sp>
          <p:nvSpPr>
            <p:cNvPr id="3207" name="Shape 3207"/>
            <p:cNvSpPr/>
            <p:nvPr/>
          </p:nvSpPr>
          <p:spPr>
            <a:xfrm>
              <a:off x="2090853" y="0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start</a:t>
              </a:r>
            </a:p>
          </p:txBody>
        </p:sp>
        <p:sp>
          <p:nvSpPr>
            <p:cNvPr id="3208" name="Shape 3208"/>
            <p:cNvSpPr/>
            <p:nvPr/>
          </p:nvSpPr>
          <p:spPr>
            <a:xfrm>
              <a:off x="1399720" y="369936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 -,1)</a:t>
              </a:r>
            </a:p>
          </p:txBody>
        </p:sp>
        <p:sp>
          <p:nvSpPr>
            <p:cNvPr id="3209" name="Shape 3209"/>
            <p:cNvSpPr/>
            <p:nvPr/>
          </p:nvSpPr>
          <p:spPr>
            <a:xfrm>
              <a:off x="1399720" y="250889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(E, -,1)</a:t>
              </a:r>
            </a:p>
          </p:txBody>
        </p:sp>
        <p:sp>
          <p:nvSpPr>
            <p:cNvPr id="3210" name="Shape 3210"/>
            <p:cNvSpPr/>
            <p:nvPr/>
          </p:nvSpPr>
          <p:spPr>
            <a:xfrm>
              <a:off x="1403446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(B, -,1)</a:t>
              </a:r>
            </a:p>
          </p:txBody>
        </p:sp>
        <p:sp>
          <p:nvSpPr>
            <p:cNvPr id="3211" name="Shape 3211"/>
            <p:cNvSpPr/>
            <p:nvPr/>
          </p:nvSpPr>
          <p:spPr>
            <a:xfrm>
              <a:off x="1266978" y="7120032"/>
              <a:ext cx="1107002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3212" name="Shape 3212"/>
            <p:cNvSpPr/>
            <p:nvPr/>
          </p:nvSpPr>
          <p:spPr>
            <a:xfrm>
              <a:off x="2427759" y="7120032"/>
              <a:ext cx="1421078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{1,2}</a:t>
              </a:r>
            </a:p>
          </p:txBody>
        </p:sp>
        <p:sp>
          <p:nvSpPr>
            <p:cNvPr id="3213" name="Shape 3213"/>
            <p:cNvSpPr/>
            <p:nvPr/>
          </p:nvSpPr>
          <p:spPr>
            <a:xfrm>
              <a:off x="617236" y="5366236"/>
              <a:ext cx="845402" cy="7966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14" name="Shape 3214"/>
            <p:cNvSpPr/>
            <p:nvPr/>
          </p:nvSpPr>
          <p:spPr>
            <a:xfrm flipH="1">
              <a:off x="441953" y="4441303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15" name="Shape 3215"/>
            <p:cNvSpPr/>
            <p:nvPr/>
          </p:nvSpPr>
          <p:spPr>
            <a:xfrm>
              <a:off x="0" y="3699364"/>
              <a:ext cx="874038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 -,1)</a:t>
              </a:r>
            </a:p>
          </p:txBody>
        </p:sp>
        <p:sp>
          <p:nvSpPr>
            <p:cNvPr id="3216" name="Shape 3216"/>
            <p:cNvSpPr/>
            <p:nvPr/>
          </p:nvSpPr>
          <p:spPr>
            <a:xfrm>
              <a:off x="38224" y="4877017"/>
              <a:ext cx="874038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 -,1)</a:t>
              </a:r>
            </a:p>
          </p:txBody>
        </p:sp>
      </p:grpSp>
      <p:sp>
        <p:nvSpPr>
          <p:cNvPr id="3218" name="Shape 3218"/>
          <p:cNvSpPr/>
          <p:nvPr/>
        </p:nvSpPr>
        <p:spPr>
          <a:xfrm>
            <a:off x="4626648" y="4744044"/>
            <a:ext cx="572405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1" sz="34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lvl1pPr>
          </a:lstStyle>
          <a:p>
            <a:pPr/>
            <a:r>
              <a:t>???</a:t>
            </a:r>
          </a:p>
        </p:txBody>
      </p:sp>
      <p:sp>
        <p:nvSpPr>
          <p:cNvPr id="3219" name="Shape 3219"/>
          <p:cNvSpPr/>
          <p:nvPr/>
        </p:nvSpPr>
        <p:spPr>
          <a:xfrm>
            <a:off x="1836516" y="4189252"/>
            <a:ext cx="572405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1" sz="34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lvl1pPr>
          </a:lstStyle>
          <a:p>
            <a:pPr/>
            <a:r>
              <a:t>???</a:t>
            </a:r>
          </a:p>
        </p:txBody>
      </p:sp>
      <p:grpSp>
        <p:nvGrpSpPr>
          <p:cNvPr id="3246" name="Group 3246"/>
          <p:cNvGrpSpPr/>
          <p:nvPr/>
        </p:nvGrpSpPr>
        <p:grpSpPr>
          <a:xfrm>
            <a:off x="5728076" y="1444706"/>
            <a:ext cx="6695364" cy="2976831"/>
            <a:chOff x="0" y="0"/>
            <a:chExt cx="6695363" cy="2976829"/>
          </a:xfrm>
        </p:grpSpPr>
        <p:sp>
          <p:nvSpPr>
            <p:cNvPr id="3220" name="Shape 3220"/>
            <p:cNvSpPr/>
            <p:nvPr/>
          </p:nvSpPr>
          <p:spPr>
            <a:xfrm>
              <a:off x="1778017" y="0"/>
              <a:ext cx="3139329" cy="2976830"/>
            </a:xfrm>
            <a:prstGeom prst="ellipse">
              <a:avLst/>
            </a:prstGeom>
            <a:solidFill>
              <a:srgbClr val="FEFCE4"/>
            </a:solidFill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3221" name="Shape 3221"/>
            <p:cNvSpPr/>
            <p:nvPr/>
          </p:nvSpPr>
          <p:spPr>
            <a:xfrm>
              <a:off x="3346479" y="1504693"/>
              <a:ext cx="909019" cy="59492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22" name="Shape 3222"/>
            <p:cNvSpPr/>
            <p:nvPr/>
          </p:nvSpPr>
          <p:spPr>
            <a:xfrm flipV="1">
              <a:off x="3358461" y="856511"/>
              <a:ext cx="905649" cy="6595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23" name="Shape 3223"/>
            <p:cNvSpPr/>
            <p:nvPr/>
          </p:nvSpPr>
          <p:spPr>
            <a:xfrm flipV="1">
              <a:off x="2414040" y="1519071"/>
              <a:ext cx="965838" cy="5630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24" name="Shape 3224"/>
            <p:cNvSpPr/>
            <p:nvPr/>
          </p:nvSpPr>
          <p:spPr>
            <a:xfrm>
              <a:off x="2407314" y="871005"/>
              <a:ext cx="965838" cy="6115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25" name="Shape 3225"/>
            <p:cNvSpPr/>
            <p:nvPr/>
          </p:nvSpPr>
          <p:spPr>
            <a:xfrm flipV="1">
              <a:off x="1263559" y="849174"/>
              <a:ext cx="1146522" cy="697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26" name="Shape 3226"/>
            <p:cNvSpPr/>
            <p:nvPr/>
          </p:nvSpPr>
          <p:spPr>
            <a:xfrm>
              <a:off x="1139709" y="1916732"/>
              <a:ext cx="1282993" cy="1473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27" name="Shape 3227"/>
            <p:cNvSpPr/>
            <p:nvPr/>
          </p:nvSpPr>
          <p:spPr>
            <a:xfrm>
              <a:off x="4295458" y="857437"/>
              <a:ext cx="126756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28" name="Shape 3228"/>
            <p:cNvSpPr/>
            <p:nvPr/>
          </p:nvSpPr>
          <p:spPr>
            <a:xfrm flipV="1">
              <a:off x="4348224" y="1931271"/>
              <a:ext cx="1162034" cy="1539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29" name="Shape 3229"/>
            <p:cNvSpPr/>
            <p:nvPr/>
          </p:nvSpPr>
          <p:spPr>
            <a:xfrm>
              <a:off x="5069441" y="620544"/>
              <a:ext cx="1625923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grpSp>
          <p:nvGrpSpPr>
            <p:cNvPr id="3232" name="Group 3232"/>
            <p:cNvGrpSpPr/>
            <p:nvPr/>
          </p:nvGrpSpPr>
          <p:grpSpPr>
            <a:xfrm>
              <a:off x="2111969" y="530782"/>
              <a:ext cx="652484" cy="652483"/>
              <a:chOff x="0" y="0"/>
              <a:chExt cx="652482" cy="652482"/>
            </a:xfrm>
          </p:grpSpPr>
          <p:sp>
            <p:nvSpPr>
              <p:cNvPr id="3230" name="Shape 3230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231" name="Shape 3231"/>
              <p:cNvSpPr/>
              <p:nvPr/>
            </p:nvSpPr>
            <p:spPr>
              <a:xfrm>
                <a:off x="172284" y="116862"/>
                <a:ext cx="31916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3235" name="Group 3235"/>
            <p:cNvGrpSpPr/>
            <p:nvPr/>
          </p:nvGrpSpPr>
          <p:grpSpPr>
            <a:xfrm>
              <a:off x="3021440" y="1162173"/>
              <a:ext cx="652484" cy="652484"/>
              <a:chOff x="0" y="0"/>
              <a:chExt cx="652482" cy="652482"/>
            </a:xfrm>
          </p:grpSpPr>
          <p:sp>
            <p:nvSpPr>
              <p:cNvPr id="3233" name="Shape 3233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234" name="Shape 3234"/>
              <p:cNvSpPr/>
              <p:nvPr/>
            </p:nvSpPr>
            <p:spPr>
              <a:xfrm>
                <a:off x="166293" y="116862"/>
                <a:ext cx="294497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3238" name="Group 3238"/>
            <p:cNvGrpSpPr/>
            <p:nvPr/>
          </p:nvGrpSpPr>
          <p:grpSpPr>
            <a:xfrm>
              <a:off x="3930910" y="530782"/>
              <a:ext cx="652484" cy="652483"/>
              <a:chOff x="0" y="0"/>
              <a:chExt cx="652482" cy="652482"/>
            </a:xfrm>
          </p:grpSpPr>
          <p:sp>
            <p:nvSpPr>
              <p:cNvPr id="3236" name="Shape 3236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237" name="Shape 3237"/>
              <p:cNvSpPr/>
              <p:nvPr/>
            </p:nvSpPr>
            <p:spPr>
              <a:xfrm>
                <a:off x="166293" y="116862"/>
                <a:ext cx="34067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3241" name="Group 3241"/>
            <p:cNvGrpSpPr/>
            <p:nvPr/>
          </p:nvGrpSpPr>
          <p:grpSpPr>
            <a:xfrm>
              <a:off x="3930910" y="1745425"/>
              <a:ext cx="652484" cy="652484"/>
              <a:chOff x="0" y="0"/>
              <a:chExt cx="652482" cy="652482"/>
            </a:xfrm>
          </p:grpSpPr>
          <p:sp>
            <p:nvSpPr>
              <p:cNvPr id="3239" name="Shape 3239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240" name="Shape 3240"/>
              <p:cNvSpPr/>
              <p:nvPr/>
            </p:nvSpPr>
            <p:spPr>
              <a:xfrm>
                <a:off x="196678" y="116862"/>
                <a:ext cx="2774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E</a:t>
                </a:r>
              </a:p>
            </p:txBody>
          </p:sp>
        </p:grpSp>
        <p:grpSp>
          <p:nvGrpSpPr>
            <p:cNvPr id="3244" name="Group 3244"/>
            <p:cNvGrpSpPr/>
            <p:nvPr/>
          </p:nvGrpSpPr>
          <p:grpSpPr>
            <a:xfrm>
              <a:off x="2111969" y="1745425"/>
              <a:ext cx="652484" cy="652484"/>
              <a:chOff x="0" y="0"/>
              <a:chExt cx="652482" cy="652482"/>
            </a:xfrm>
          </p:grpSpPr>
          <p:sp>
            <p:nvSpPr>
              <p:cNvPr id="3242" name="Shape 3242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243" name="Shape 3243"/>
              <p:cNvSpPr/>
              <p:nvPr/>
            </p:nvSpPr>
            <p:spPr>
              <a:xfrm>
                <a:off x="187477" y="116862"/>
                <a:ext cx="3080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3245" name="Shape 3245"/>
            <p:cNvSpPr/>
            <p:nvPr/>
          </p:nvSpPr>
          <p:spPr>
            <a:xfrm>
              <a:off x="-1" y="749690"/>
              <a:ext cx="1625924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8" name="Shape 32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Compilation to BGP:</a:t>
            </a:r>
          </a:p>
        </p:txBody>
      </p:sp>
      <p:sp>
        <p:nvSpPr>
          <p:cNvPr id="3249" name="Shape 3249"/>
          <p:cNvSpPr/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83" name="Group 3283"/>
          <p:cNvGrpSpPr/>
          <p:nvPr/>
        </p:nvGrpSpPr>
        <p:grpSpPr>
          <a:xfrm>
            <a:off x="1156153" y="1538553"/>
            <a:ext cx="3848837" cy="7756477"/>
            <a:chOff x="0" y="0"/>
            <a:chExt cx="3848836" cy="7756476"/>
          </a:xfrm>
        </p:grpSpPr>
        <p:sp>
          <p:nvSpPr>
            <p:cNvPr id="3250" name="Shape 3250"/>
            <p:cNvSpPr/>
            <p:nvPr/>
          </p:nvSpPr>
          <p:spPr>
            <a:xfrm>
              <a:off x="2732047" y="2496312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(D,2,1)</a:t>
              </a:r>
            </a:p>
          </p:txBody>
        </p:sp>
        <p:sp>
          <p:nvSpPr>
            <p:cNvPr id="3251" name="Shape 3251"/>
            <p:cNvSpPr/>
            <p:nvPr/>
          </p:nvSpPr>
          <p:spPr>
            <a:xfrm>
              <a:off x="2732047" y="3699364"/>
              <a:ext cx="874039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(C,3,1)</a:t>
              </a:r>
            </a:p>
          </p:txBody>
        </p:sp>
        <p:sp>
          <p:nvSpPr>
            <p:cNvPr id="3252" name="Shape 3252"/>
            <p:cNvSpPr/>
            <p:nvPr/>
          </p:nvSpPr>
          <p:spPr>
            <a:xfrm>
              <a:off x="2732047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(A,4,1)</a:t>
              </a:r>
            </a:p>
          </p:txBody>
        </p:sp>
        <p:sp>
          <p:nvSpPr>
            <p:cNvPr id="3253" name="Shape 3253"/>
            <p:cNvSpPr/>
            <p:nvPr/>
          </p:nvSpPr>
          <p:spPr>
            <a:xfrm>
              <a:off x="2527873" y="517116"/>
              <a:ext cx="1" cy="6658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54" name="Shape 3254"/>
            <p:cNvSpPr/>
            <p:nvPr/>
          </p:nvSpPr>
          <p:spPr>
            <a:xfrm>
              <a:off x="2568826" y="1614506"/>
              <a:ext cx="522905" cy="8795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55" name="Shape 3255"/>
            <p:cNvSpPr/>
            <p:nvPr/>
          </p:nvSpPr>
          <p:spPr>
            <a:xfrm>
              <a:off x="3169066" y="3300431"/>
              <a:ext cx="1" cy="41053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56" name="Shape 3256"/>
            <p:cNvSpPr/>
            <p:nvPr/>
          </p:nvSpPr>
          <p:spPr>
            <a:xfrm>
              <a:off x="3169066" y="4496777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57" name="Shape 3257"/>
            <p:cNvSpPr/>
            <p:nvPr/>
          </p:nvSpPr>
          <p:spPr>
            <a:xfrm>
              <a:off x="3169066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58" name="Shape 3258"/>
            <p:cNvSpPr/>
            <p:nvPr/>
          </p:nvSpPr>
          <p:spPr>
            <a:xfrm>
              <a:off x="426037" y="4217513"/>
              <a:ext cx="1137768" cy="7091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59" name="Shape 3259"/>
            <p:cNvSpPr/>
            <p:nvPr/>
          </p:nvSpPr>
          <p:spPr>
            <a:xfrm>
              <a:off x="1836739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60" name="Shape 3260"/>
            <p:cNvSpPr/>
            <p:nvPr/>
          </p:nvSpPr>
          <p:spPr>
            <a:xfrm flipH="1">
              <a:off x="872403" y="4149879"/>
              <a:ext cx="94024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61" name="Shape 3261"/>
            <p:cNvSpPr/>
            <p:nvPr/>
          </p:nvSpPr>
          <p:spPr>
            <a:xfrm flipH="1">
              <a:off x="618124" y="2934679"/>
              <a:ext cx="1112337" cy="77860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62" name="Shape 3262"/>
            <p:cNvSpPr/>
            <p:nvPr/>
          </p:nvSpPr>
          <p:spPr>
            <a:xfrm flipH="1" flipV="1">
              <a:off x="2176705" y="3150066"/>
              <a:ext cx="708424" cy="6482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63" name="Shape 3263"/>
            <p:cNvSpPr/>
            <p:nvPr/>
          </p:nvSpPr>
          <p:spPr>
            <a:xfrm flipH="1">
              <a:off x="2265768" y="4120432"/>
              <a:ext cx="45858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64" name="Shape 3264"/>
            <p:cNvSpPr/>
            <p:nvPr/>
          </p:nvSpPr>
          <p:spPr>
            <a:xfrm flipH="1">
              <a:off x="2112233" y="4384265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3267" name="Group 3267"/>
            <p:cNvGrpSpPr/>
            <p:nvPr/>
          </p:nvGrpSpPr>
          <p:grpSpPr>
            <a:xfrm>
              <a:off x="1364848" y="6139790"/>
              <a:ext cx="943783" cy="887008"/>
              <a:chOff x="0" y="0"/>
              <a:chExt cx="943782" cy="887006"/>
            </a:xfrm>
          </p:grpSpPr>
          <p:sp>
            <p:nvSpPr>
              <p:cNvPr id="3265" name="Shape 3265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266" name="Shape 3266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 -, 1)</a:t>
                </a:r>
              </a:p>
            </p:txBody>
          </p:sp>
        </p:grpSp>
        <p:grpSp>
          <p:nvGrpSpPr>
            <p:cNvPr id="3270" name="Group 3270"/>
            <p:cNvGrpSpPr/>
            <p:nvPr/>
          </p:nvGrpSpPr>
          <p:grpSpPr>
            <a:xfrm>
              <a:off x="2697175" y="6139790"/>
              <a:ext cx="943783" cy="887008"/>
              <a:chOff x="0" y="0"/>
              <a:chExt cx="943782" cy="887006"/>
            </a:xfrm>
          </p:grpSpPr>
          <p:sp>
            <p:nvSpPr>
              <p:cNvPr id="3268" name="Shape 3268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269" name="Shape 3269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(X,5,1)</a:t>
                </a:r>
              </a:p>
            </p:txBody>
          </p:sp>
        </p:grpSp>
        <p:sp>
          <p:nvSpPr>
            <p:cNvPr id="3271" name="Shape 3271"/>
            <p:cNvSpPr/>
            <p:nvPr/>
          </p:nvSpPr>
          <p:spPr>
            <a:xfrm flipH="1">
              <a:off x="1941465" y="1653840"/>
              <a:ext cx="615233" cy="8557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72" name="Shape 3272"/>
            <p:cNvSpPr/>
            <p:nvPr/>
          </p:nvSpPr>
          <p:spPr>
            <a:xfrm>
              <a:off x="2090853" y="1213738"/>
              <a:ext cx="874039" cy="792948"/>
            </a:xfrm>
            <a:prstGeom prst="ellipse">
              <a:avLst/>
            </a:prstGeom>
            <a:solidFill>
              <a:srgbClr val="BED1F2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(Y,1,1)</a:t>
              </a:r>
            </a:p>
          </p:txBody>
        </p:sp>
        <p:sp>
          <p:nvSpPr>
            <p:cNvPr id="3273" name="Shape 3273"/>
            <p:cNvSpPr/>
            <p:nvPr/>
          </p:nvSpPr>
          <p:spPr>
            <a:xfrm>
              <a:off x="2090853" y="0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start</a:t>
              </a:r>
            </a:p>
          </p:txBody>
        </p:sp>
        <p:sp>
          <p:nvSpPr>
            <p:cNvPr id="3274" name="Shape 3274"/>
            <p:cNvSpPr/>
            <p:nvPr/>
          </p:nvSpPr>
          <p:spPr>
            <a:xfrm>
              <a:off x="1399720" y="369936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 -,1)</a:t>
              </a:r>
            </a:p>
          </p:txBody>
        </p:sp>
        <p:sp>
          <p:nvSpPr>
            <p:cNvPr id="3275" name="Shape 3275"/>
            <p:cNvSpPr/>
            <p:nvPr/>
          </p:nvSpPr>
          <p:spPr>
            <a:xfrm>
              <a:off x="1399720" y="250889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(E, -,1)</a:t>
              </a:r>
            </a:p>
          </p:txBody>
        </p:sp>
        <p:sp>
          <p:nvSpPr>
            <p:cNvPr id="3276" name="Shape 3276"/>
            <p:cNvSpPr/>
            <p:nvPr/>
          </p:nvSpPr>
          <p:spPr>
            <a:xfrm>
              <a:off x="1403446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(B, -,1)</a:t>
              </a:r>
            </a:p>
          </p:txBody>
        </p:sp>
        <p:sp>
          <p:nvSpPr>
            <p:cNvPr id="3277" name="Shape 3277"/>
            <p:cNvSpPr/>
            <p:nvPr/>
          </p:nvSpPr>
          <p:spPr>
            <a:xfrm>
              <a:off x="1266978" y="7120032"/>
              <a:ext cx="1107002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3278" name="Shape 3278"/>
            <p:cNvSpPr/>
            <p:nvPr/>
          </p:nvSpPr>
          <p:spPr>
            <a:xfrm>
              <a:off x="2427759" y="7120032"/>
              <a:ext cx="1421078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{1,2}</a:t>
              </a:r>
            </a:p>
          </p:txBody>
        </p:sp>
        <p:sp>
          <p:nvSpPr>
            <p:cNvPr id="3279" name="Shape 3279"/>
            <p:cNvSpPr/>
            <p:nvPr/>
          </p:nvSpPr>
          <p:spPr>
            <a:xfrm>
              <a:off x="617236" y="5366236"/>
              <a:ext cx="845402" cy="7966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80" name="Shape 3280"/>
            <p:cNvSpPr/>
            <p:nvPr/>
          </p:nvSpPr>
          <p:spPr>
            <a:xfrm flipH="1">
              <a:off x="441953" y="4441303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81" name="Shape 3281"/>
            <p:cNvSpPr/>
            <p:nvPr/>
          </p:nvSpPr>
          <p:spPr>
            <a:xfrm>
              <a:off x="0" y="3699364"/>
              <a:ext cx="874038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 -,1)</a:t>
              </a:r>
            </a:p>
          </p:txBody>
        </p:sp>
        <p:sp>
          <p:nvSpPr>
            <p:cNvPr id="3282" name="Shape 3282"/>
            <p:cNvSpPr/>
            <p:nvPr/>
          </p:nvSpPr>
          <p:spPr>
            <a:xfrm>
              <a:off x="38224" y="4877017"/>
              <a:ext cx="874038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 -,1)</a:t>
              </a:r>
            </a:p>
          </p:txBody>
        </p:sp>
      </p:grpSp>
      <p:sp>
        <p:nvSpPr>
          <p:cNvPr id="3284" name="Shape 3284"/>
          <p:cNvSpPr/>
          <p:nvPr/>
        </p:nvSpPr>
        <p:spPr>
          <a:xfrm>
            <a:off x="4835280" y="5870312"/>
            <a:ext cx="339429" cy="2115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15" h="21600" fill="norm" stroke="1" extrusionOk="0">
                <a:moveTo>
                  <a:pt x="3876" y="21600"/>
                </a:moveTo>
                <a:cubicBezTo>
                  <a:pt x="15634" y="19030"/>
                  <a:pt x="21600" y="15855"/>
                  <a:pt x="20732" y="12628"/>
                </a:cubicBezTo>
                <a:cubicBezTo>
                  <a:pt x="19653" y="8616"/>
                  <a:pt x="8184" y="4957"/>
                  <a:pt x="1706" y="1102"/>
                </a:cubicBezTo>
                <a:cubicBezTo>
                  <a:pt x="1093" y="736"/>
                  <a:pt x="524" y="369"/>
                  <a:pt x="0" y="0"/>
                </a:cubicBezTo>
              </a:path>
            </a:pathLst>
          </a:custGeom>
          <a:ln w="101600">
            <a:solidFill>
              <a:srgbClr val="53585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285" name="Shape 3285"/>
          <p:cNvSpPr/>
          <p:nvPr/>
        </p:nvSpPr>
        <p:spPr>
          <a:xfrm>
            <a:off x="5015553" y="8016122"/>
            <a:ext cx="2664197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1" sz="3400">
                <a:solidFill>
                  <a:srgbClr val="53585F"/>
                </a:solidFill>
              </a:defRPr>
            </a:lvl1pPr>
          </a:lstStyle>
          <a:p>
            <a:pPr/>
            <a:r>
              <a:t>Primary</a:t>
            </a:r>
          </a:p>
        </p:txBody>
      </p:sp>
      <p:sp>
        <p:nvSpPr>
          <p:cNvPr id="3286" name="Shape 3286"/>
          <p:cNvSpPr/>
          <p:nvPr/>
        </p:nvSpPr>
        <p:spPr>
          <a:xfrm>
            <a:off x="6210448" y="5981593"/>
            <a:ext cx="6132962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3400">
                <a:solidFill>
                  <a:srgbClr val="53585F"/>
                </a:solidFill>
              </a:defRPr>
            </a:pPr>
            <a:r>
              <a:t>What about preferring </a:t>
            </a:r>
          </a:p>
          <a:p>
            <a:pPr>
              <a:defRPr sz="3400">
                <a:solidFill>
                  <a:srgbClr val="53585F"/>
                </a:solidFill>
              </a:defRPr>
            </a:pPr>
            <a:r>
              <a:t>messages from D over E?</a:t>
            </a:r>
          </a:p>
        </p:txBody>
      </p:sp>
      <p:grpSp>
        <p:nvGrpSpPr>
          <p:cNvPr id="3313" name="Group 3313"/>
          <p:cNvGrpSpPr/>
          <p:nvPr/>
        </p:nvGrpSpPr>
        <p:grpSpPr>
          <a:xfrm>
            <a:off x="5728076" y="1444706"/>
            <a:ext cx="6695364" cy="2976831"/>
            <a:chOff x="0" y="0"/>
            <a:chExt cx="6695363" cy="2976829"/>
          </a:xfrm>
        </p:grpSpPr>
        <p:sp>
          <p:nvSpPr>
            <p:cNvPr id="3287" name="Shape 3287"/>
            <p:cNvSpPr/>
            <p:nvPr/>
          </p:nvSpPr>
          <p:spPr>
            <a:xfrm>
              <a:off x="1778017" y="0"/>
              <a:ext cx="3139329" cy="2976830"/>
            </a:xfrm>
            <a:prstGeom prst="ellipse">
              <a:avLst/>
            </a:prstGeom>
            <a:solidFill>
              <a:srgbClr val="FEFCE4"/>
            </a:solidFill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3288" name="Shape 3288"/>
            <p:cNvSpPr/>
            <p:nvPr/>
          </p:nvSpPr>
          <p:spPr>
            <a:xfrm>
              <a:off x="3346479" y="1504693"/>
              <a:ext cx="909019" cy="59492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89" name="Shape 3289"/>
            <p:cNvSpPr/>
            <p:nvPr/>
          </p:nvSpPr>
          <p:spPr>
            <a:xfrm flipV="1">
              <a:off x="3358461" y="856511"/>
              <a:ext cx="905649" cy="6595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90" name="Shape 3290"/>
            <p:cNvSpPr/>
            <p:nvPr/>
          </p:nvSpPr>
          <p:spPr>
            <a:xfrm flipV="1">
              <a:off x="2414040" y="1519071"/>
              <a:ext cx="965838" cy="5630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91" name="Shape 3291"/>
            <p:cNvSpPr/>
            <p:nvPr/>
          </p:nvSpPr>
          <p:spPr>
            <a:xfrm>
              <a:off x="2407314" y="871005"/>
              <a:ext cx="965838" cy="6115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92" name="Shape 3292"/>
            <p:cNvSpPr/>
            <p:nvPr/>
          </p:nvSpPr>
          <p:spPr>
            <a:xfrm flipV="1">
              <a:off x="1263559" y="849174"/>
              <a:ext cx="1146522" cy="697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93" name="Shape 3293"/>
            <p:cNvSpPr/>
            <p:nvPr/>
          </p:nvSpPr>
          <p:spPr>
            <a:xfrm>
              <a:off x="1139709" y="1916732"/>
              <a:ext cx="1282993" cy="1473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94" name="Shape 3294"/>
            <p:cNvSpPr/>
            <p:nvPr/>
          </p:nvSpPr>
          <p:spPr>
            <a:xfrm>
              <a:off x="4295458" y="857437"/>
              <a:ext cx="126756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95" name="Shape 3295"/>
            <p:cNvSpPr/>
            <p:nvPr/>
          </p:nvSpPr>
          <p:spPr>
            <a:xfrm flipV="1">
              <a:off x="4348224" y="1931271"/>
              <a:ext cx="1162034" cy="1539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069441" y="620544"/>
              <a:ext cx="1625923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grpSp>
          <p:nvGrpSpPr>
            <p:cNvPr id="3299" name="Group 3299"/>
            <p:cNvGrpSpPr/>
            <p:nvPr/>
          </p:nvGrpSpPr>
          <p:grpSpPr>
            <a:xfrm>
              <a:off x="2111969" y="530782"/>
              <a:ext cx="652484" cy="652483"/>
              <a:chOff x="0" y="0"/>
              <a:chExt cx="652482" cy="652482"/>
            </a:xfrm>
          </p:grpSpPr>
          <p:sp>
            <p:nvSpPr>
              <p:cNvPr id="3297" name="Shape 3297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298" name="Shape 3298"/>
              <p:cNvSpPr/>
              <p:nvPr/>
            </p:nvSpPr>
            <p:spPr>
              <a:xfrm>
                <a:off x="172284" y="116862"/>
                <a:ext cx="31916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3302" name="Group 3302"/>
            <p:cNvGrpSpPr/>
            <p:nvPr/>
          </p:nvGrpSpPr>
          <p:grpSpPr>
            <a:xfrm>
              <a:off x="3021440" y="1162173"/>
              <a:ext cx="652484" cy="652484"/>
              <a:chOff x="0" y="0"/>
              <a:chExt cx="652482" cy="652482"/>
            </a:xfrm>
          </p:grpSpPr>
          <p:sp>
            <p:nvSpPr>
              <p:cNvPr id="3300" name="Shape 3300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301" name="Shape 3301"/>
              <p:cNvSpPr/>
              <p:nvPr/>
            </p:nvSpPr>
            <p:spPr>
              <a:xfrm>
                <a:off x="166293" y="116862"/>
                <a:ext cx="294497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3305" name="Group 3305"/>
            <p:cNvGrpSpPr/>
            <p:nvPr/>
          </p:nvGrpSpPr>
          <p:grpSpPr>
            <a:xfrm>
              <a:off x="3930910" y="530782"/>
              <a:ext cx="652484" cy="652483"/>
              <a:chOff x="0" y="0"/>
              <a:chExt cx="652482" cy="652482"/>
            </a:xfrm>
          </p:grpSpPr>
          <p:sp>
            <p:nvSpPr>
              <p:cNvPr id="3303" name="Shape 3303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304" name="Shape 3304"/>
              <p:cNvSpPr/>
              <p:nvPr/>
            </p:nvSpPr>
            <p:spPr>
              <a:xfrm>
                <a:off x="166293" y="116862"/>
                <a:ext cx="34067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3308" name="Group 3308"/>
            <p:cNvGrpSpPr/>
            <p:nvPr/>
          </p:nvGrpSpPr>
          <p:grpSpPr>
            <a:xfrm>
              <a:off x="3930910" y="1745425"/>
              <a:ext cx="652484" cy="652484"/>
              <a:chOff x="0" y="0"/>
              <a:chExt cx="652482" cy="652482"/>
            </a:xfrm>
          </p:grpSpPr>
          <p:sp>
            <p:nvSpPr>
              <p:cNvPr id="3306" name="Shape 3306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307" name="Shape 3307"/>
              <p:cNvSpPr/>
              <p:nvPr/>
            </p:nvSpPr>
            <p:spPr>
              <a:xfrm>
                <a:off x="196678" y="116862"/>
                <a:ext cx="2774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E</a:t>
                </a:r>
              </a:p>
            </p:txBody>
          </p:sp>
        </p:grpSp>
        <p:grpSp>
          <p:nvGrpSpPr>
            <p:cNvPr id="3311" name="Group 3311"/>
            <p:cNvGrpSpPr/>
            <p:nvPr/>
          </p:nvGrpSpPr>
          <p:grpSpPr>
            <a:xfrm>
              <a:off x="2111969" y="1745425"/>
              <a:ext cx="652484" cy="652484"/>
              <a:chOff x="0" y="0"/>
              <a:chExt cx="652482" cy="652482"/>
            </a:xfrm>
          </p:grpSpPr>
          <p:sp>
            <p:nvSpPr>
              <p:cNvPr id="3309" name="Shape 3309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310" name="Shape 3310"/>
              <p:cNvSpPr/>
              <p:nvPr/>
            </p:nvSpPr>
            <p:spPr>
              <a:xfrm>
                <a:off x="187477" y="116862"/>
                <a:ext cx="3080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3312" name="Shape 3312"/>
            <p:cNvSpPr/>
            <p:nvPr/>
          </p:nvSpPr>
          <p:spPr>
            <a:xfrm>
              <a:off x="-1" y="749690"/>
              <a:ext cx="1625924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5" name="Shape 33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Compilation to BGP:</a:t>
            </a:r>
          </a:p>
        </p:txBody>
      </p:sp>
      <p:sp>
        <p:nvSpPr>
          <p:cNvPr id="3316" name="Shape 3316"/>
          <p:cNvSpPr/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350" name="Group 3350"/>
          <p:cNvGrpSpPr/>
          <p:nvPr/>
        </p:nvGrpSpPr>
        <p:grpSpPr>
          <a:xfrm>
            <a:off x="1156153" y="1538553"/>
            <a:ext cx="3848837" cy="7756477"/>
            <a:chOff x="0" y="0"/>
            <a:chExt cx="3848836" cy="7756476"/>
          </a:xfrm>
        </p:grpSpPr>
        <p:sp>
          <p:nvSpPr>
            <p:cNvPr id="3317" name="Shape 3317"/>
            <p:cNvSpPr/>
            <p:nvPr/>
          </p:nvSpPr>
          <p:spPr>
            <a:xfrm>
              <a:off x="2732047" y="2496312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(D,2,1)</a:t>
              </a:r>
            </a:p>
          </p:txBody>
        </p:sp>
        <p:sp>
          <p:nvSpPr>
            <p:cNvPr id="3318" name="Shape 3318"/>
            <p:cNvSpPr/>
            <p:nvPr/>
          </p:nvSpPr>
          <p:spPr>
            <a:xfrm>
              <a:off x="2732047" y="3699364"/>
              <a:ext cx="874039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(C,3,1)</a:t>
              </a:r>
            </a:p>
          </p:txBody>
        </p:sp>
        <p:sp>
          <p:nvSpPr>
            <p:cNvPr id="3319" name="Shape 3319"/>
            <p:cNvSpPr/>
            <p:nvPr/>
          </p:nvSpPr>
          <p:spPr>
            <a:xfrm>
              <a:off x="2732047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(A,4,1)</a:t>
              </a:r>
            </a:p>
          </p:txBody>
        </p:sp>
        <p:sp>
          <p:nvSpPr>
            <p:cNvPr id="3320" name="Shape 3320"/>
            <p:cNvSpPr/>
            <p:nvPr/>
          </p:nvSpPr>
          <p:spPr>
            <a:xfrm>
              <a:off x="2527873" y="517116"/>
              <a:ext cx="1" cy="6658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21" name="Shape 3321"/>
            <p:cNvSpPr/>
            <p:nvPr/>
          </p:nvSpPr>
          <p:spPr>
            <a:xfrm>
              <a:off x="2568826" y="1614506"/>
              <a:ext cx="522905" cy="8795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22" name="Shape 3322"/>
            <p:cNvSpPr/>
            <p:nvPr/>
          </p:nvSpPr>
          <p:spPr>
            <a:xfrm>
              <a:off x="3169066" y="3300431"/>
              <a:ext cx="1" cy="41053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23" name="Shape 3323"/>
            <p:cNvSpPr/>
            <p:nvPr/>
          </p:nvSpPr>
          <p:spPr>
            <a:xfrm>
              <a:off x="3169066" y="4496777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24" name="Shape 3324"/>
            <p:cNvSpPr/>
            <p:nvPr/>
          </p:nvSpPr>
          <p:spPr>
            <a:xfrm>
              <a:off x="3169066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25" name="Shape 3325"/>
            <p:cNvSpPr/>
            <p:nvPr/>
          </p:nvSpPr>
          <p:spPr>
            <a:xfrm>
              <a:off x="426037" y="4217513"/>
              <a:ext cx="1137768" cy="7091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26" name="Shape 3326"/>
            <p:cNvSpPr/>
            <p:nvPr/>
          </p:nvSpPr>
          <p:spPr>
            <a:xfrm>
              <a:off x="1836739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27" name="Shape 3327"/>
            <p:cNvSpPr/>
            <p:nvPr/>
          </p:nvSpPr>
          <p:spPr>
            <a:xfrm flipH="1">
              <a:off x="872403" y="4149879"/>
              <a:ext cx="94024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28" name="Shape 3328"/>
            <p:cNvSpPr/>
            <p:nvPr/>
          </p:nvSpPr>
          <p:spPr>
            <a:xfrm flipH="1">
              <a:off x="618124" y="2934679"/>
              <a:ext cx="1112337" cy="77860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29" name="Shape 3329"/>
            <p:cNvSpPr/>
            <p:nvPr/>
          </p:nvSpPr>
          <p:spPr>
            <a:xfrm flipH="1" flipV="1">
              <a:off x="2176705" y="3150066"/>
              <a:ext cx="708424" cy="6482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30" name="Shape 3330"/>
            <p:cNvSpPr/>
            <p:nvPr/>
          </p:nvSpPr>
          <p:spPr>
            <a:xfrm flipH="1">
              <a:off x="2265768" y="4120432"/>
              <a:ext cx="45858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31" name="Shape 3331"/>
            <p:cNvSpPr/>
            <p:nvPr/>
          </p:nvSpPr>
          <p:spPr>
            <a:xfrm flipH="1">
              <a:off x="2112233" y="4384265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3334" name="Group 3334"/>
            <p:cNvGrpSpPr/>
            <p:nvPr/>
          </p:nvGrpSpPr>
          <p:grpSpPr>
            <a:xfrm>
              <a:off x="1364848" y="6139790"/>
              <a:ext cx="943783" cy="887008"/>
              <a:chOff x="0" y="0"/>
              <a:chExt cx="943782" cy="887006"/>
            </a:xfrm>
          </p:grpSpPr>
          <p:sp>
            <p:nvSpPr>
              <p:cNvPr id="3332" name="Shape 3332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333" name="Shape 3333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 -, 1)</a:t>
                </a:r>
              </a:p>
            </p:txBody>
          </p:sp>
        </p:grpSp>
        <p:grpSp>
          <p:nvGrpSpPr>
            <p:cNvPr id="3337" name="Group 3337"/>
            <p:cNvGrpSpPr/>
            <p:nvPr/>
          </p:nvGrpSpPr>
          <p:grpSpPr>
            <a:xfrm>
              <a:off x="2697175" y="6139790"/>
              <a:ext cx="943783" cy="887008"/>
              <a:chOff x="0" y="0"/>
              <a:chExt cx="943782" cy="887006"/>
            </a:xfrm>
          </p:grpSpPr>
          <p:sp>
            <p:nvSpPr>
              <p:cNvPr id="3335" name="Shape 3335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336" name="Shape 3336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(X,5,1)</a:t>
                </a:r>
              </a:p>
            </p:txBody>
          </p:sp>
        </p:grpSp>
        <p:sp>
          <p:nvSpPr>
            <p:cNvPr id="3338" name="Shape 3338"/>
            <p:cNvSpPr/>
            <p:nvPr/>
          </p:nvSpPr>
          <p:spPr>
            <a:xfrm flipH="1">
              <a:off x="1941465" y="1653840"/>
              <a:ext cx="615233" cy="8557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39" name="Shape 3339"/>
            <p:cNvSpPr/>
            <p:nvPr/>
          </p:nvSpPr>
          <p:spPr>
            <a:xfrm>
              <a:off x="2090853" y="1213738"/>
              <a:ext cx="874039" cy="792948"/>
            </a:xfrm>
            <a:prstGeom prst="ellipse">
              <a:avLst/>
            </a:prstGeom>
            <a:solidFill>
              <a:srgbClr val="BED1F2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(Y,1,1)</a:t>
              </a:r>
            </a:p>
          </p:txBody>
        </p:sp>
        <p:sp>
          <p:nvSpPr>
            <p:cNvPr id="3340" name="Shape 3340"/>
            <p:cNvSpPr/>
            <p:nvPr/>
          </p:nvSpPr>
          <p:spPr>
            <a:xfrm>
              <a:off x="2090853" y="0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start</a:t>
              </a:r>
            </a:p>
          </p:txBody>
        </p:sp>
        <p:sp>
          <p:nvSpPr>
            <p:cNvPr id="3341" name="Shape 3341"/>
            <p:cNvSpPr/>
            <p:nvPr/>
          </p:nvSpPr>
          <p:spPr>
            <a:xfrm>
              <a:off x="1399720" y="369936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 -,1)</a:t>
              </a:r>
            </a:p>
          </p:txBody>
        </p:sp>
        <p:sp>
          <p:nvSpPr>
            <p:cNvPr id="3342" name="Shape 3342"/>
            <p:cNvSpPr/>
            <p:nvPr/>
          </p:nvSpPr>
          <p:spPr>
            <a:xfrm>
              <a:off x="1399720" y="250889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(E, -,1)</a:t>
              </a:r>
            </a:p>
          </p:txBody>
        </p:sp>
        <p:sp>
          <p:nvSpPr>
            <p:cNvPr id="3343" name="Shape 3343"/>
            <p:cNvSpPr/>
            <p:nvPr/>
          </p:nvSpPr>
          <p:spPr>
            <a:xfrm>
              <a:off x="1403446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(B, -,1)</a:t>
              </a:r>
            </a:p>
          </p:txBody>
        </p:sp>
        <p:sp>
          <p:nvSpPr>
            <p:cNvPr id="3344" name="Shape 3344"/>
            <p:cNvSpPr/>
            <p:nvPr/>
          </p:nvSpPr>
          <p:spPr>
            <a:xfrm>
              <a:off x="1266978" y="7120032"/>
              <a:ext cx="1107002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3345" name="Shape 3345"/>
            <p:cNvSpPr/>
            <p:nvPr/>
          </p:nvSpPr>
          <p:spPr>
            <a:xfrm>
              <a:off x="2427759" y="7120032"/>
              <a:ext cx="1421078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{1,2}</a:t>
              </a:r>
            </a:p>
          </p:txBody>
        </p:sp>
        <p:sp>
          <p:nvSpPr>
            <p:cNvPr id="3346" name="Shape 3346"/>
            <p:cNvSpPr/>
            <p:nvPr/>
          </p:nvSpPr>
          <p:spPr>
            <a:xfrm>
              <a:off x="617236" y="5366236"/>
              <a:ext cx="845402" cy="7966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47" name="Shape 3347"/>
            <p:cNvSpPr/>
            <p:nvPr/>
          </p:nvSpPr>
          <p:spPr>
            <a:xfrm flipH="1">
              <a:off x="441953" y="4441303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48" name="Shape 3348"/>
            <p:cNvSpPr/>
            <p:nvPr/>
          </p:nvSpPr>
          <p:spPr>
            <a:xfrm>
              <a:off x="0" y="3699364"/>
              <a:ext cx="874038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 -,1)</a:t>
              </a:r>
            </a:p>
          </p:txBody>
        </p:sp>
        <p:sp>
          <p:nvSpPr>
            <p:cNvPr id="3349" name="Shape 3349"/>
            <p:cNvSpPr/>
            <p:nvPr/>
          </p:nvSpPr>
          <p:spPr>
            <a:xfrm>
              <a:off x="38224" y="4877017"/>
              <a:ext cx="874038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 -,1)</a:t>
              </a:r>
            </a:p>
          </p:txBody>
        </p:sp>
      </p:grpSp>
      <p:sp>
        <p:nvSpPr>
          <p:cNvPr id="3351" name="Shape 3351"/>
          <p:cNvSpPr/>
          <p:nvPr/>
        </p:nvSpPr>
        <p:spPr>
          <a:xfrm>
            <a:off x="4835280" y="5870312"/>
            <a:ext cx="339429" cy="2115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15" h="21600" fill="norm" stroke="1" extrusionOk="0">
                <a:moveTo>
                  <a:pt x="3876" y="21600"/>
                </a:moveTo>
                <a:cubicBezTo>
                  <a:pt x="15634" y="19030"/>
                  <a:pt x="21600" y="15855"/>
                  <a:pt x="20732" y="12628"/>
                </a:cubicBezTo>
                <a:cubicBezTo>
                  <a:pt x="19653" y="8616"/>
                  <a:pt x="8184" y="4957"/>
                  <a:pt x="1706" y="1102"/>
                </a:cubicBezTo>
                <a:cubicBezTo>
                  <a:pt x="1093" y="736"/>
                  <a:pt x="524" y="369"/>
                  <a:pt x="0" y="0"/>
                </a:cubicBezTo>
              </a:path>
            </a:pathLst>
          </a:custGeom>
          <a:ln w="101600">
            <a:solidFill>
              <a:srgbClr val="53585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352" name="Shape 3352"/>
          <p:cNvSpPr/>
          <p:nvPr/>
        </p:nvSpPr>
        <p:spPr>
          <a:xfrm>
            <a:off x="6263746" y="6407979"/>
            <a:ext cx="613296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1" sz="3400">
                <a:solidFill>
                  <a:srgbClr val="6CBA3E"/>
                </a:solidFill>
              </a:defRPr>
            </a:lvl1pPr>
          </a:lstStyle>
          <a:p>
            <a:pPr/>
            <a:r>
              <a:t>No worse than preferring E</a:t>
            </a:r>
          </a:p>
        </p:txBody>
      </p:sp>
      <p:sp>
        <p:nvSpPr>
          <p:cNvPr id="3353" name="Shape 3353"/>
          <p:cNvSpPr/>
          <p:nvPr/>
        </p:nvSpPr>
        <p:spPr>
          <a:xfrm>
            <a:off x="5015553" y="8016122"/>
            <a:ext cx="2664197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1" sz="3400">
                <a:solidFill>
                  <a:srgbClr val="53585F"/>
                </a:solidFill>
              </a:defRPr>
            </a:lvl1pPr>
          </a:lstStyle>
          <a:p>
            <a:pPr/>
            <a:r>
              <a:t>Primary</a:t>
            </a:r>
          </a:p>
        </p:txBody>
      </p:sp>
      <p:grpSp>
        <p:nvGrpSpPr>
          <p:cNvPr id="3380" name="Group 3380"/>
          <p:cNvGrpSpPr/>
          <p:nvPr/>
        </p:nvGrpSpPr>
        <p:grpSpPr>
          <a:xfrm>
            <a:off x="5728076" y="1444706"/>
            <a:ext cx="6695364" cy="2976831"/>
            <a:chOff x="0" y="0"/>
            <a:chExt cx="6695363" cy="2976829"/>
          </a:xfrm>
        </p:grpSpPr>
        <p:sp>
          <p:nvSpPr>
            <p:cNvPr id="3354" name="Shape 3354"/>
            <p:cNvSpPr/>
            <p:nvPr/>
          </p:nvSpPr>
          <p:spPr>
            <a:xfrm>
              <a:off x="1778017" y="0"/>
              <a:ext cx="3139329" cy="2976830"/>
            </a:xfrm>
            <a:prstGeom prst="ellipse">
              <a:avLst/>
            </a:prstGeom>
            <a:solidFill>
              <a:srgbClr val="FEFCE4"/>
            </a:solidFill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3355" name="Shape 3355"/>
            <p:cNvSpPr/>
            <p:nvPr/>
          </p:nvSpPr>
          <p:spPr>
            <a:xfrm>
              <a:off x="3346479" y="1504693"/>
              <a:ext cx="909019" cy="59492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56" name="Shape 3356"/>
            <p:cNvSpPr/>
            <p:nvPr/>
          </p:nvSpPr>
          <p:spPr>
            <a:xfrm flipV="1">
              <a:off x="3358461" y="856511"/>
              <a:ext cx="905649" cy="6595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57" name="Shape 3357"/>
            <p:cNvSpPr/>
            <p:nvPr/>
          </p:nvSpPr>
          <p:spPr>
            <a:xfrm flipV="1">
              <a:off x="2414040" y="1519071"/>
              <a:ext cx="965838" cy="5630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58" name="Shape 3358"/>
            <p:cNvSpPr/>
            <p:nvPr/>
          </p:nvSpPr>
          <p:spPr>
            <a:xfrm>
              <a:off x="2407314" y="871005"/>
              <a:ext cx="965838" cy="6115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59" name="Shape 3359"/>
            <p:cNvSpPr/>
            <p:nvPr/>
          </p:nvSpPr>
          <p:spPr>
            <a:xfrm flipV="1">
              <a:off x="1263559" y="849174"/>
              <a:ext cx="1146522" cy="697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60" name="Shape 3360"/>
            <p:cNvSpPr/>
            <p:nvPr/>
          </p:nvSpPr>
          <p:spPr>
            <a:xfrm>
              <a:off x="1139709" y="1916732"/>
              <a:ext cx="1282993" cy="1473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61" name="Shape 3361"/>
            <p:cNvSpPr/>
            <p:nvPr/>
          </p:nvSpPr>
          <p:spPr>
            <a:xfrm>
              <a:off x="4295458" y="857437"/>
              <a:ext cx="126756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62" name="Shape 3362"/>
            <p:cNvSpPr/>
            <p:nvPr/>
          </p:nvSpPr>
          <p:spPr>
            <a:xfrm flipV="1">
              <a:off x="4348224" y="1931271"/>
              <a:ext cx="1162034" cy="1539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069441" y="620544"/>
              <a:ext cx="1625923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grpSp>
          <p:nvGrpSpPr>
            <p:cNvPr id="3366" name="Group 3366"/>
            <p:cNvGrpSpPr/>
            <p:nvPr/>
          </p:nvGrpSpPr>
          <p:grpSpPr>
            <a:xfrm>
              <a:off x="2111969" y="530782"/>
              <a:ext cx="652484" cy="652483"/>
              <a:chOff x="0" y="0"/>
              <a:chExt cx="652482" cy="652482"/>
            </a:xfrm>
          </p:grpSpPr>
          <p:sp>
            <p:nvSpPr>
              <p:cNvPr id="3364" name="Shape 3364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365" name="Shape 3365"/>
              <p:cNvSpPr/>
              <p:nvPr/>
            </p:nvSpPr>
            <p:spPr>
              <a:xfrm>
                <a:off x="172284" y="116862"/>
                <a:ext cx="31916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3369" name="Group 3369"/>
            <p:cNvGrpSpPr/>
            <p:nvPr/>
          </p:nvGrpSpPr>
          <p:grpSpPr>
            <a:xfrm>
              <a:off x="3021440" y="1162173"/>
              <a:ext cx="652484" cy="652484"/>
              <a:chOff x="0" y="0"/>
              <a:chExt cx="652482" cy="652482"/>
            </a:xfrm>
          </p:grpSpPr>
          <p:sp>
            <p:nvSpPr>
              <p:cNvPr id="3367" name="Shape 3367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368" name="Shape 3368"/>
              <p:cNvSpPr/>
              <p:nvPr/>
            </p:nvSpPr>
            <p:spPr>
              <a:xfrm>
                <a:off x="166293" y="116862"/>
                <a:ext cx="294497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3372" name="Group 3372"/>
            <p:cNvGrpSpPr/>
            <p:nvPr/>
          </p:nvGrpSpPr>
          <p:grpSpPr>
            <a:xfrm>
              <a:off x="3930910" y="530782"/>
              <a:ext cx="652484" cy="652483"/>
              <a:chOff x="0" y="0"/>
              <a:chExt cx="652482" cy="652482"/>
            </a:xfrm>
          </p:grpSpPr>
          <p:sp>
            <p:nvSpPr>
              <p:cNvPr id="3370" name="Shape 3370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371" name="Shape 3371"/>
              <p:cNvSpPr/>
              <p:nvPr/>
            </p:nvSpPr>
            <p:spPr>
              <a:xfrm>
                <a:off x="166293" y="116862"/>
                <a:ext cx="34067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3375" name="Group 3375"/>
            <p:cNvGrpSpPr/>
            <p:nvPr/>
          </p:nvGrpSpPr>
          <p:grpSpPr>
            <a:xfrm>
              <a:off x="3930910" y="1745425"/>
              <a:ext cx="652484" cy="652484"/>
              <a:chOff x="0" y="0"/>
              <a:chExt cx="652482" cy="652482"/>
            </a:xfrm>
          </p:grpSpPr>
          <p:sp>
            <p:nvSpPr>
              <p:cNvPr id="3373" name="Shape 3373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374" name="Shape 3374"/>
              <p:cNvSpPr/>
              <p:nvPr/>
            </p:nvSpPr>
            <p:spPr>
              <a:xfrm>
                <a:off x="196678" y="116862"/>
                <a:ext cx="2774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E</a:t>
                </a:r>
              </a:p>
            </p:txBody>
          </p:sp>
        </p:grpSp>
        <p:grpSp>
          <p:nvGrpSpPr>
            <p:cNvPr id="3378" name="Group 3378"/>
            <p:cNvGrpSpPr/>
            <p:nvPr/>
          </p:nvGrpSpPr>
          <p:grpSpPr>
            <a:xfrm>
              <a:off x="2111969" y="1745425"/>
              <a:ext cx="652484" cy="652484"/>
              <a:chOff x="0" y="0"/>
              <a:chExt cx="652482" cy="652482"/>
            </a:xfrm>
          </p:grpSpPr>
          <p:sp>
            <p:nvSpPr>
              <p:cNvPr id="3376" name="Shape 3376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377" name="Shape 3377"/>
              <p:cNvSpPr/>
              <p:nvPr/>
            </p:nvSpPr>
            <p:spPr>
              <a:xfrm>
                <a:off x="187477" y="116862"/>
                <a:ext cx="3080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3379" name="Shape 3379"/>
            <p:cNvSpPr/>
            <p:nvPr/>
          </p:nvSpPr>
          <p:spPr>
            <a:xfrm>
              <a:off x="-1" y="749690"/>
              <a:ext cx="1625924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2" name="Shape 33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Compilation to BGP:</a:t>
            </a:r>
          </a:p>
        </p:txBody>
      </p:sp>
      <p:sp>
        <p:nvSpPr>
          <p:cNvPr id="3383" name="Shape 3383"/>
          <p:cNvSpPr/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417" name="Group 3417"/>
          <p:cNvGrpSpPr/>
          <p:nvPr/>
        </p:nvGrpSpPr>
        <p:grpSpPr>
          <a:xfrm>
            <a:off x="1156153" y="1538553"/>
            <a:ext cx="3848837" cy="7756477"/>
            <a:chOff x="0" y="0"/>
            <a:chExt cx="3848836" cy="7756476"/>
          </a:xfrm>
        </p:grpSpPr>
        <p:sp>
          <p:nvSpPr>
            <p:cNvPr id="3384" name="Shape 3384"/>
            <p:cNvSpPr/>
            <p:nvPr/>
          </p:nvSpPr>
          <p:spPr>
            <a:xfrm>
              <a:off x="2732047" y="2496312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(D,2,1)</a:t>
              </a:r>
            </a:p>
          </p:txBody>
        </p:sp>
        <p:sp>
          <p:nvSpPr>
            <p:cNvPr id="3385" name="Shape 3385"/>
            <p:cNvSpPr/>
            <p:nvPr/>
          </p:nvSpPr>
          <p:spPr>
            <a:xfrm>
              <a:off x="2732047" y="3699364"/>
              <a:ext cx="874039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(C,3,1)</a:t>
              </a:r>
            </a:p>
          </p:txBody>
        </p:sp>
        <p:sp>
          <p:nvSpPr>
            <p:cNvPr id="3386" name="Shape 3386"/>
            <p:cNvSpPr/>
            <p:nvPr/>
          </p:nvSpPr>
          <p:spPr>
            <a:xfrm>
              <a:off x="2732047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(A,4,1)</a:t>
              </a:r>
            </a:p>
          </p:txBody>
        </p:sp>
        <p:sp>
          <p:nvSpPr>
            <p:cNvPr id="3387" name="Shape 3387"/>
            <p:cNvSpPr/>
            <p:nvPr/>
          </p:nvSpPr>
          <p:spPr>
            <a:xfrm>
              <a:off x="2527873" y="517116"/>
              <a:ext cx="1" cy="6658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88" name="Shape 3388"/>
            <p:cNvSpPr/>
            <p:nvPr/>
          </p:nvSpPr>
          <p:spPr>
            <a:xfrm>
              <a:off x="2568826" y="1614506"/>
              <a:ext cx="522905" cy="8795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89" name="Shape 3389"/>
            <p:cNvSpPr/>
            <p:nvPr/>
          </p:nvSpPr>
          <p:spPr>
            <a:xfrm>
              <a:off x="3169066" y="3300431"/>
              <a:ext cx="1" cy="41053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90" name="Shape 3390"/>
            <p:cNvSpPr/>
            <p:nvPr/>
          </p:nvSpPr>
          <p:spPr>
            <a:xfrm>
              <a:off x="3169066" y="4496777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91" name="Shape 3391"/>
            <p:cNvSpPr/>
            <p:nvPr/>
          </p:nvSpPr>
          <p:spPr>
            <a:xfrm>
              <a:off x="3169066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92" name="Shape 3392"/>
            <p:cNvSpPr/>
            <p:nvPr/>
          </p:nvSpPr>
          <p:spPr>
            <a:xfrm>
              <a:off x="426037" y="4217513"/>
              <a:ext cx="1137768" cy="7091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93" name="Shape 3393"/>
            <p:cNvSpPr/>
            <p:nvPr/>
          </p:nvSpPr>
          <p:spPr>
            <a:xfrm>
              <a:off x="1836739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94" name="Shape 3394"/>
            <p:cNvSpPr/>
            <p:nvPr/>
          </p:nvSpPr>
          <p:spPr>
            <a:xfrm flipH="1">
              <a:off x="872403" y="4149879"/>
              <a:ext cx="94024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95" name="Shape 3395"/>
            <p:cNvSpPr/>
            <p:nvPr/>
          </p:nvSpPr>
          <p:spPr>
            <a:xfrm flipH="1">
              <a:off x="618124" y="2934679"/>
              <a:ext cx="1112337" cy="77860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96" name="Shape 3396"/>
            <p:cNvSpPr/>
            <p:nvPr/>
          </p:nvSpPr>
          <p:spPr>
            <a:xfrm flipH="1" flipV="1">
              <a:off x="2176705" y="3150066"/>
              <a:ext cx="708424" cy="6482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97" name="Shape 3397"/>
            <p:cNvSpPr/>
            <p:nvPr/>
          </p:nvSpPr>
          <p:spPr>
            <a:xfrm flipH="1">
              <a:off x="2265768" y="4120432"/>
              <a:ext cx="45858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98" name="Shape 3398"/>
            <p:cNvSpPr/>
            <p:nvPr/>
          </p:nvSpPr>
          <p:spPr>
            <a:xfrm flipH="1">
              <a:off x="2112233" y="4384265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3401" name="Group 3401"/>
            <p:cNvGrpSpPr/>
            <p:nvPr/>
          </p:nvGrpSpPr>
          <p:grpSpPr>
            <a:xfrm>
              <a:off x="1364848" y="6139790"/>
              <a:ext cx="943783" cy="887008"/>
              <a:chOff x="0" y="0"/>
              <a:chExt cx="943782" cy="887006"/>
            </a:xfrm>
          </p:grpSpPr>
          <p:sp>
            <p:nvSpPr>
              <p:cNvPr id="3399" name="Shape 3399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400" name="Shape 3400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 -, 1)</a:t>
                </a:r>
              </a:p>
            </p:txBody>
          </p:sp>
        </p:grpSp>
        <p:grpSp>
          <p:nvGrpSpPr>
            <p:cNvPr id="3404" name="Group 3404"/>
            <p:cNvGrpSpPr/>
            <p:nvPr/>
          </p:nvGrpSpPr>
          <p:grpSpPr>
            <a:xfrm>
              <a:off x="2697175" y="6139790"/>
              <a:ext cx="943783" cy="887008"/>
              <a:chOff x="0" y="0"/>
              <a:chExt cx="943782" cy="887006"/>
            </a:xfrm>
          </p:grpSpPr>
          <p:sp>
            <p:nvSpPr>
              <p:cNvPr id="3402" name="Shape 3402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403" name="Shape 3403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(X,5,1)</a:t>
                </a:r>
              </a:p>
            </p:txBody>
          </p:sp>
        </p:grpSp>
        <p:sp>
          <p:nvSpPr>
            <p:cNvPr id="3405" name="Shape 3405"/>
            <p:cNvSpPr/>
            <p:nvPr/>
          </p:nvSpPr>
          <p:spPr>
            <a:xfrm flipH="1">
              <a:off x="1941465" y="1653840"/>
              <a:ext cx="615233" cy="8557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06" name="Shape 3406"/>
            <p:cNvSpPr/>
            <p:nvPr/>
          </p:nvSpPr>
          <p:spPr>
            <a:xfrm>
              <a:off x="2090853" y="1213738"/>
              <a:ext cx="874039" cy="792948"/>
            </a:xfrm>
            <a:prstGeom prst="ellipse">
              <a:avLst/>
            </a:prstGeom>
            <a:solidFill>
              <a:srgbClr val="BED1F2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(Y,1,1)</a:t>
              </a:r>
            </a:p>
          </p:txBody>
        </p:sp>
        <p:sp>
          <p:nvSpPr>
            <p:cNvPr id="3407" name="Shape 3407"/>
            <p:cNvSpPr/>
            <p:nvPr/>
          </p:nvSpPr>
          <p:spPr>
            <a:xfrm>
              <a:off x="2090853" y="0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start</a:t>
              </a:r>
            </a:p>
          </p:txBody>
        </p:sp>
        <p:sp>
          <p:nvSpPr>
            <p:cNvPr id="3408" name="Shape 3408"/>
            <p:cNvSpPr/>
            <p:nvPr/>
          </p:nvSpPr>
          <p:spPr>
            <a:xfrm>
              <a:off x="1399720" y="369936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 -,1)</a:t>
              </a:r>
            </a:p>
          </p:txBody>
        </p:sp>
        <p:sp>
          <p:nvSpPr>
            <p:cNvPr id="3409" name="Shape 3409"/>
            <p:cNvSpPr/>
            <p:nvPr/>
          </p:nvSpPr>
          <p:spPr>
            <a:xfrm>
              <a:off x="1399720" y="250889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(E, -,1)</a:t>
              </a:r>
            </a:p>
          </p:txBody>
        </p:sp>
        <p:sp>
          <p:nvSpPr>
            <p:cNvPr id="3410" name="Shape 3410"/>
            <p:cNvSpPr/>
            <p:nvPr/>
          </p:nvSpPr>
          <p:spPr>
            <a:xfrm>
              <a:off x="1403446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(B, -,1)</a:t>
              </a:r>
            </a:p>
          </p:txBody>
        </p:sp>
        <p:sp>
          <p:nvSpPr>
            <p:cNvPr id="3411" name="Shape 3411"/>
            <p:cNvSpPr/>
            <p:nvPr/>
          </p:nvSpPr>
          <p:spPr>
            <a:xfrm>
              <a:off x="1266978" y="7120032"/>
              <a:ext cx="1107002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3412" name="Shape 3412"/>
            <p:cNvSpPr/>
            <p:nvPr/>
          </p:nvSpPr>
          <p:spPr>
            <a:xfrm>
              <a:off x="2427759" y="7120032"/>
              <a:ext cx="1421078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{1,2}</a:t>
              </a:r>
            </a:p>
          </p:txBody>
        </p:sp>
        <p:sp>
          <p:nvSpPr>
            <p:cNvPr id="3413" name="Shape 3413"/>
            <p:cNvSpPr/>
            <p:nvPr/>
          </p:nvSpPr>
          <p:spPr>
            <a:xfrm>
              <a:off x="617236" y="5366236"/>
              <a:ext cx="845402" cy="7966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14" name="Shape 3414"/>
            <p:cNvSpPr/>
            <p:nvPr/>
          </p:nvSpPr>
          <p:spPr>
            <a:xfrm flipH="1">
              <a:off x="441953" y="4441303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15" name="Shape 3415"/>
            <p:cNvSpPr/>
            <p:nvPr/>
          </p:nvSpPr>
          <p:spPr>
            <a:xfrm>
              <a:off x="0" y="3699364"/>
              <a:ext cx="874038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 -,1)</a:t>
              </a:r>
            </a:p>
          </p:txBody>
        </p:sp>
        <p:sp>
          <p:nvSpPr>
            <p:cNvPr id="3416" name="Shape 3416"/>
            <p:cNvSpPr/>
            <p:nvPr/>
          </p:nvSpPr>
          <p:spPr>
            <a:xfrm>
              <a:off x="38224" y="4877017"/>
              <a:ext cx="874038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 -,1)</a:t>
              </a:r>
            </a:p>
          </p:txBody>
        </p:sp>
      </p:grpSp>
      <p:sp>
        <p:nvSpPr>
          <p:cNvPr id="3418" name="Shape 3418"/>
          <p:cNvSpPr/>
          <p:nvPr/>
        </p:nvSpPr>
        <p:spPr>
          <a:xfrm>
            <a:off x="6058761" y="1339850"/>
            <a:ext cx="1662904" cy="109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1" sz="34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lvl1pPr>
          </a:lstStyle>
          <a:p>
            <a:pPr/>
            <a:r>
              <a:t>Failure!</a:t>
            </a:r>
          </a:p>
        </p:txBody>
      </p:sp>
      <p:sp>
        <p:nvSpPr>
          <p:cNvPr id="3419" name="Shape 3419"/>
          <p:cNvSpPr/>
          <p:nvPr/>
        </p:nvSpPr>
        <p:spPr>
          <a:xfrm>
            <a:off x="4835280" y="5870312"/>
            <a:ext cx="339429" cy="2115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15" h="21600" fill="norm" stroke="1" extrusionOk="0">
                <a:moveTo>
                  <a:pt x="3876" y="21600"/>
                </a:moveTo>
                <a:cubicBezTo>
                  <a:pt x="15634" y="19030"/>
                  <a:pt x="21600" y="15855"/>
                  <a:pt x="20732" y="12628"/>
                </a:cubicBezTo>
                <a:cubicBezTo>
                  <a:pt x="19653" y="8616"/>
                  <a:pt x="8184" y="4957"/>
                  <a:pt x="1706" y="1102"/>
                </a:cubicBezTo>
                <a:cubicBezTo>
                  <a:pt x="1093" y="736"/>
                  <a:pt x="524" y="369"/>
                  <a:pt x="0" y="0"/>
                </a:cubicBezTo>
              </a:path>
            </a:pathLst>
          </a:custGeom>
          <a:ln w="101600">
            <a:solidFill>
              <a:srgbClr val="53585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420" name="Shape 3420"/>
          <p:cNvSpPr/>
          <p:nvPr/>
        </p:nvSpPr>
        <p:spPr>
          <a:xfrm>
            <a:off x="5015553" y="8016122"/>
            <a:ext cx="2664197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1" sz="3400">
                <a:solidFill>
                  <a:srgbClr val="53585F"/>
                </a:solidFill>
              </a:defRPr>
            </a:lvl1pPr>
          </a:lstStyle>
          <a:p>
            <a:pPr/>
            <a:r>
              <a:t>Primary</a:t>
            </a:r>
          </a:p>
        </p:txBody>
      </p:sp>
      <p:grpSp>
        <p:nvGrpSpPr>
          <p:cNvPr id="3423" name="Group 3423"/>
          <p:cNvGrpSpPr/>
          <p:nvPr/>
        </p:nvGrpSpPr>
        <p:grpSpPr>
          <a:xfrm>
            <a:off x="2088767" y="7176148"/>
            <a:ext cx="331101" cy="335523"/>
            <a:chOff x="0" y="0"/>
            <a:chExt cx="331100" cy="335521"/>
          </a:xfrm>
        </p:grpSpPr>
        <p:sp>
          <p:nvSpPr>
            <p:cNvPr id="3421" name="Shape 3421"/>
            <p:cNvSpPr/>
            <p:nvPr/>
          </p:nvSpPr>
          <p:spPr>
            <a:xfrm flipV="1">
              <a:off x="0" y="-1"/>
              <a:ext cx="331101" cy="335523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22" name="Shape 3422"/>
            <p:cNvSpPr/>
            <p:nvPr/>
          </p:nvSpPr>
          <p:spPr>
            <a:xfrm flipH="1" flipV="1">
              <a:off x="-1" y="0"/>
              <a:ext cx="331102" cy="335522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3426" name="Group 3426"/>
          <p:cNvGrpSpPr/>
          <p:nvPr/>
        </p:nvGrpSpPr>
        <p:grpSpPr>
          <a:xfrm>
            <a:off x="4146032" y="7267990"/>
            <a:ext cx="331102" cy="335523"/>
            <a:chOff x="0" y="0"/>
            <a:chExt cx="331100" cy="335521"/>
          </a:xfrm>
        </p:grpSpPr>
        <p:sp>
          <p:nvSpPr>
            <p:cNvPr id="3424" name="Shape 3424"/>
            <p:cNvSpPr/>
            <p:nvPr/>
          </p:nvSpPr>
          <p:spPr>
            <a:xfrm flipV="1">
              <a:off x="0" y="-1"/>
              <a:ext cx="331101" cy="335523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25" name="Shape 3425"/>
            <p:cNvSpPr/>
            <p:nvPr/>
          </p:nvSpPr>
          <p:spPr>
            <a:xfrm flipH="1" flipV="1">
              <a:off x="-1" y="0"/>
              <a:ext cx="331102" cy="335522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3453" name="Group 3453"/>
          <p:cNvGrpSpPr/>
          <p:nvPr/>
        </p:nvGrpSpPr>
        <p:grpSpPr>
          <a:xfrm>
            <a:off x="5728076" y="1444706"/>
            <a:ext cx="6695364" cy="2976831"/>
            <a:chOff x="0" y="0"/>
            <a:chExt cx="6695363" cy="2976829"/>
          </a:xfrm>
        </p:grpSpPr>
        <p:sp>
          <p:nvSpPr>
            <p:cNvPr id="3427" name="Shape 3427"/>
            <p:cNvSpPr/>
            <p:nvPr/>
          </p:nvSpPr>
          <p:spPr>
            <a:xfrm>
              <a:off x="1778017" y="0"/>
              <a:ext cx="3139329" cy="2976830"/>
            </a:xfrm>
            <a:prstGeom prst="ellipse">
              <a:avLst/>
            </a:prstGeom>
            <a:solidFill>
              <a:srgbClr val="FEFCE4"/>
            </a:solidFill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3428" name="Shape 3428"/>
            <p:cNvSpPr/>
            <p:nvPr/>
          </p:nvSpPr>
          <p:spPr>
            <a:xfrm>
              <a:off x="3346479" y="1504693"/>
              <a:ext cx="909019" cy="59492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29" name="Shape 3429"/>
            <p:cNvSpPr/>
            <p:nvPr/>
          </p:nvSpPr>
          <p:spPr>
            <a:xfrm flipV="1">
              <a:off x="3358461" y="856511"/>
              <a:ext cx="905649" cy="6595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30" name="Shape 3430"/>
            <p:cNvSpPr/>
            <p:nvPr/>
          </p:nvSpPr>
          <p:spPr>
            <a:xfrm flipV="1">
              <a:off x="2414040" y="1519071"/>
              <a:ext cx="965838" cy="5630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31" name="Shape 3431"/>
            <p:cNvSpPr/>
            <p:nvPr/>
          </p:nvSpPr>
          <p:spPr>
            <a:xfrm>
              <a:off x="2407314" y="871005"/>
              <a:ext cx="965838" cy="6115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32" name="Shape 3432"/>
            <p:cNvSpPr/>
            <p:nvPr/>
          </p:nvSpPr>
          <p:spPr>
            <a:xfrm flipV="1">
              <a:off x="1263559" y="849174"/>
              <a:ext cx="1146522" cy="697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33" name="Shape 3433"/>
            <p:cNvSpPr/>
            <p:nvPr/>
          </p:nvSpPr>
          <p:spPr>
            <a:xfrm>
              <a:off x="1139709" y="1916732"/>
              <a:ext cx="1282993" cy="1473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34" name="Shape 3434"/>
            <p:cNvSpPr/>
            <p:nvPr/>
          </p:nvSpPr>
          <p:spPr>
            <a:xfrm>
              <a:off x="4295458" y="857437"/>
              <a:ext cx="126756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35" name="Shape 3435"/>
            <p:cNvSpPr/>
            <p:nvPr/>
          </p:nvSpPr>
          <p:spPr>
            <a:xfrm flipV="1">
              <a:off x="4348224" y="1931271"/>
              <a:ext cx="1162034" cy="1539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36" name="Shape 3436"/>
            <p:cNvSpPr/>
            <p:nvPr/>
          </p:nvSpPr>
          <p:spPr>
            <a:xfrm>
              <a:off x="5069441" y="620544"/>
              <a:ext cx="1625923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grpSp>
          <p:nvGrpSpPr>
            <p:cNvPr id="3439" name="Group 3439"/>
            <p:cNvGrpSpPr/>
            <p:nvPr/>
          </p:nvGrpSpPr>
          <p:grpSpPr>
            <a:xfrm>
              <a:off x="2111969" y="530782"/>
              <a:ext cx="652484" cy="652483"/>
              <a:chOff x="0" y="0"/>
              <a:chExt cx="652482" cy="652482"/>
            </a:xfrm>
          </p:grpSpPr>
          <p:sp>
            <p:nvSpPr>
              <p:cNvPr id="3437" name="Shape 3437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438" name="Shape 3438"/>
              <p:cNvSpPr/>
              <p:nvPr/>
            </p:nvSpPr>
            <p:spPr>
              <a:xfrm>
                <a:off x="172284" y="116862"/>
                <a:ext cx="31916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3442" name="Group 3442"/>
            <p:cNvGrpSpPr/>
            <p:nvPr/>
          </p:nvGrpSpPr>
          <p:grpSpPr>
            <a:xfrm>
              <a:off x="3021440" y="1162173"/>
              <a:ext cx="652484" cy="652484"/>
              <a:chOff x="0" y="0"/>
              <a:chExt cx="652482" cy="652482"/>
            </a:xfrm>
          </p:grpSpPr>
          <p:sp>
            <p:nvSpPr>
              <p:cNvPr id="3440" name="Shape 3440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441" name="Shape 3441"/>
              <p:cNvSpPr/>
              <p:nvPr/>
            </p:nvSpPr>
            <p:spPr>
              <a:xfrm>
                <a:off x="166293" y="116862"/>
                <a:ext cx="294497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3445" name="Group 3445"/>
            <p:cNvGrpSpPr/>
            <p:nvPr/>
          </p:nvGrpSpPr>
          <p:grpSpPr>
            <a:xfrm>
              <a:off x="3930910" y="530782"/>
              <a:ext cx="652484" cy="652483"/>
              <a:chOff x="0" y="0"/>
              <a:chExt cx="652482" cy="652482"/>
            </a:xfrm>
          </p:grpSpPr>
          <p:sp>
            <p:nvSpPr>
              <p:cNvPr id="3443" name="Shape 3443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444" name="Shape 3444"/>
              <p:cNvSpPr/>
              <p:nvPr/>
            </p:nvSpPr>
            <p:spPr>
              <a:xfrm>
                <a:off x="166293" y="116862"/>
                <a:ext cx="34067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3448" name="Group 3448"/>
            <p:cNvGrpSpPr/>
            <p:nvPr/>
          </p:nvGrpSpPr>
          <p:grpSpPr>
            <a:xfrm>
              <a:off x="3930910" y="1745425"/>
              <a:ext cx="652484" cy="652484"/>
              <a:chOff x="0" y="0"/>
              <a:chExt cx="652482" cy="652482"/>
            </a:xfrm>
          </p:grpSpPr>
          <p:sp>
            <p:nvSpPr>
              <p:cNvPr id="3446" name="Shape 3446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447" name="Shape 3447"/>
              <p:cNvSpPr/>
              <p:nvPr/>
            </p:nvSpPr>
            <p:spPr>
              <a:xfrm>
                <a:off x="196678" y="116862"/>
                <a:ext cx="2774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E</a:t>
                </a:r>
              </a:p>
            </p:txBody>
          </p:sp>
        </p:grpSp>
        <p:grpSp>
          <p:nvGrpSpPr>
            <p:cNvPr id="3451" name="Group 3451"/>
            <p:cNvGrpSpPr/>
            <p:nvPr/>
          </p:nvGrpSpPr>
          <p:grpSpPr>
            <a:xfrm>
              <a:off x="2111969" y="1745425"/>
              <a:ext cx="652484" cy="652484"/>
              <a:chOff x="0" y="0"/>
              <a:chExt cx="652482" cy="652482"/>
            </a:xfrm>
          </p:grpSpPr>
          <p:sp>
            <p:nvSpPr>
              <p:cNvPr id="3449" name="Shape 3449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450" name="Shape 3450"/>
              <p:cNvSpPr/>
              <p:nvPr/>
            </p:nvSpPr>
            <p:spPr>
              <a:xfrm>
                <a:off x="187477" y="116862"/>
                <a:ext cx="3080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3452" name="Shape 3452"/>
            <p:cNvSpPr/>
            <p:nvPr/>
          </p:nvSpPr>
          <p:spPr>
            <a:xfrm>
              <a:off x="-1" y="749690"/>
              <a:ext cx="1625924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  <p:grpSp>
        <p:nvGrpSpPr>
          <p:cNvPr id="3456" name="Group 3456"/>
          <p:cNvGrpSpPr/>
          <p:nvPr/>
        </p:nvGrpSpPr>
        <p:grpSpPr>
          <a:xfrm>
            <a:off x="7397246" y="2124827"/>
            <a:ext cx="331102" cy="335523"/>
            <a:chOff x="0" y="0"/>
            <a:chExt cx="331100" cy="335521"/>
          </a:xfrm>
        </p:grpSpPr>
        <p:sp>
          <p:nvSpPr>
            <p:cNvPr id="3454" name="Shape 3454"/>
            <p:cNvSpPr/>
            <p:nvPr/>
          </p:nvSpPr>
          <p:spPr>
            <a:xfrm flipV="1">
              <a:off x="0" y="-1"/>
              <a:ext cx="331101" cy="335523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55" name="Shape 3455"/>
            <p:cNvSpPr/>
            <p:nvPr/>
          </p:nvSpPr>
          <p:spPr>
            <a:xfrm flipH="1" flipV="1">
              <a:off x="-1" y="0"/>
              <a:ext cx="331102" cy="335522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slow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Shape 34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Compilation to BGP:</a:t>
            </a:r>
          </a:p>
        </p:txBody>
      </p:sp>
      <p:sp>
        <p:nvSpPr>
          <p:cNvPr id="3459" name="Shape 3459"/>
          <p:cNvSpPr/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493" name="Group 3493"/>
          <p:cNvGrpSpPr/>
          <p:nvPr/>
        </p:nvGrpSpPr>
        <p:grpSpPr>
          <a:xfrm>
            <a:off x="1156153" y="1538553"/>
            <a:ext cx="3848837" cy="7756477"/>
            <a:chOff x="0" y="0"/>
            <a:chExt cx="3848836" cy="7756476"/>
          </a:xfrm>
        </p:grpSpPr>
        <p:sp>
          <p:nvSpPr>
            <p:cNvPr id="3460" name="Shape 3460"/>
            <p:cNvSpPr/>
            <p:nvPr/>
          </p:nvSpPr>
          <p:spPr>
            <a:xfrm>
              <a:off x="2732047" y="2496312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(D,2,1)</a:t>
              </a:r>
            </a:p>
          </p:txBody>
        </p:sp>
        <p:sp>
          <p:nvSpPr>
            <p:cNvPr id="3461" name="Shape 3461"/>
            <p:cNvSpPr/>
            <p:nvPr/>
          </p:nvSpPr>
          <p:spPr>
            <a:xfrm>
              <a:off x="2732047" y="3699364"/>
              <a:ext cx="874039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(C,3,1)</a:t>
              </a:r>
            </a:p>
          </p:txBody>
        </p:sp>
        <p:sp>
          <p:nvSpPr>
            <p:cNvPr id="3462" name="Shape 3462"/>
            <p:cNvSpPr/>
            <p:nvPr/>
          </p:nvSpPr>
          <p:spPr>
            <a:xfrm>
              <a:off x="2732047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(A,4,1)</a:t>
              </a:r>
            </a:p>
          </p:txBody>
        </p:sp>
        <p:sp>
          <p:nvSpPr>
            <p:cNvPr id="3463" name="Shape 3463"/>
            <p:cNvSpPr/>
            <p:nvPr/>
          </p:nvSpPr>
          <p:spPr>
            <a:xfrm>
              <a:off x="2527873" y="517116"/>
              <a:ext cx="1" cy="6658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64" name="Shape 3464"/>
            <p:cNvSpPr/>
            <p:nvPr/>
          </p:nvSpPr>
          <p:spPr>
            <a:xfrm>
              <a:off x="2568826" y="1614506"/>
              <a:ext cx="522905" cy="8795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65" name="Shape 3465"/>
            <p:cNvSpPr/>
            <p:nvPr/>
          </p:nvSpPr>
          <p:spPr>
            <a:xfrm>
              <a:off x="3169066" y="3300431"/>
              <a:ext cx="1" cy="41053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66" name="Shape 3466"/>
            <p:cNvSpPr/>
            <p:nvPr/>
          </p:nvSpPr>
          <p:spPr>
            <a:xfrm>
              <a:off x="3169066" y="4496777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67" name="Shape 3467"/>
            <p:cNvSpPr/>
            <p:nvPr/>
          </p:nvSpPr>
          <p:spPr>
            <a:xfrm>
              <a:off x="3169066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68" name="Shape 3468"/>
            <p:cNvSpPr/>
            <p:nvPr/>
          </p:nvSpPr>
          <p:spPr>
            <a:xfrm>
              <a:off x="426037" y="4217513"/>
              <a:ext cx="1137768" cy="7091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69" name="Shape 3469"/>
            <p:cNvSpPr/>
            <p:nvPr/>
          </p:nvSpPr>
          <p:spPr>
            <a:xfrm>
              <a:off x="1836739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70" name="Shape 3470"/>
            <p:cNvSpPr/>
            <p:nvPr/>
          </p:nvSpPr>
          <p:spPr>
            <a:xfrm flipH="1">
              <a:off x="872403" y="4149879"/>
              <a:ext cx="94024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71" name="Shape 3471"/>
            <p:cNvSpPr/>
            <p:nvPr/>
          </p:nvSpPr>
          <p:spPr>
            <a:xfrm flipH="1">
              <a:off x="618124" y="2934679"/>
              <a:ext cx="1112337" cy="77860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72" name="Shape 3472"/>
            <p:cNvSpPr/>
            <p:nvPr/>
          </p:nvSpPr>
          <p:spPr>
            <a:xfrm flipH="1" flipV="1">
              <a:off x="2176705" y="3150066"/>
              <a:ext cx="708424" cy="6482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73" name="Shape 3473"/>
            <p:cNvSpPr/>
            <p:nvPr/>
          </p:nvSpPr>
          <p:spPr>
            <a:xfrm flipH="1">
              <a:off x="2265768" y="4120432"/>
              <a:ext cx="45858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74" name="Shape 3474"/>
            <p:cNvSpPr/>
            <p:nvPr/>
          </p:nvSpPr>
          <p:spPr>
            <a:xfrm flipH="1">
              <a:off x="2112233" y="4384265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3477" name="Group 3477"/>
            <p:cNvGrpSpPr/>
            <p:nvPr/>
          </p:nvGrpSpPr>
          <p:grpSpPr>
            <a:xfrm>
              <a:off x="1364848" y="6139790"/>
              <a:ext cx="943783" cy="887008"/>
              <a:chOff x="0" y="0"/>
              <a:chExt cx="943782" cy="887006"/>
            </a:xfrm>
          </p:grpSpPr>
          <p:sp>
            <p:nvSpPr>
              <p:cNvPr id="3475" name="Shape 3475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476" name="Shape 3476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 -, 1)</a:t>
                </a:r>
              </a:p>
            </p:txBody>
          </p:sp>
        </p:grpSp>
        <p:grpSp>
          <p:nvGrpSpPr>
            <p:cNvPr id="3480" name="Group 3480"/>
            <p:cNvGrpSpPr/>
            <p:nvPr/>
          </p:nvGrpSpPr>
          <p:grpSpPr>
            <a:xfrm>
              <a:off x="2697175" y="6139790"/>
              <a:ext cx="943783" cy="887008"/>
              <a:chOff x="0" y="0"/>
              <a:chExt cx="943782" cy="887006"/>
            </a:xfrm>
          </p:grpSpPr>
          <p:sp>
            <p:nvSpPr>
              <p:cNvPr id="3478" name="Shape 3478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479" name="Shape 3479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(X,5,1)</a:t>
                </a:r>
              </a:p>
            </p:txBody>
          </p:sp>
        </p:grpSp>
        <p:sp>
          <p:nvSpPr>
            <p:cNvPr id="3481" name="Shape 3481"/>
            <p:cNvSpPr/>
            <p:nvPr/>
          </p:nvSpPr>
          <p:spPr>
            <a:xfrm flipH="1">
              <a:off x="1941465" y="1653840"/>
              <a:ext cx="615233" cy="8557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82" name="Shape 3482"/>
            <p:cNvSpPr/>
            <p:nvPr/>
          </p:nvSpPr>
          <p:spPr>
            <a:xfrm>
              <a:off x="2090853" y="1213738"/>
              <a:ext cx="874039" cy="792948"/>
            </a:xfrm>
            <a:prstGeom prst="ellipse">
              <a:avLst/>
            </a:prstGeom>
            <a:solidFill>
              <a:srgbClr val="BED1F2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(Y,1,1)</a:t>
              </a:r>
            </a:p>
          </p:txBody>
        </p:sp>
        <p:sp>
          <p:nvSpPr>
            <p:cNvPr id="3483" name="Shape 3483"/>
            <p:cNvSpPr/>
            <p:nvPr/>
          </p:nvSpPr>
          <p:spPr>
            <a:xfrm>
              <a:off x="2090853" y="0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start</a:t>
              </a:r>
            </a:p>
          </p:txBody>
        </p:sp>
        <p:sp>
          <p:nvSpPr>
            <p:cNvPr id="3484" name="Shape 3484"/>
            <p:cNvSpPr/>
            <p:nvPr/>
          </p:nvSpPr>
          <p:spPr>
            <a:xfrm>
              <a:off x="1399720" y="369936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 -,1)</a:t>
              </a:r>
            </a:p>
          </p:txBody>
        </p:sp>
        <p:sp>
          <p:nvSpPr>
            <p:cNvPr id="3485" name="Shape 3485"/>
            <p:cNvSpPr/>
            <p:nvPr/>
          </p:nvSpPr>
          <p:spPr>
            <a:xfrm>
              <a:off x="1399720" y="250889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(E, -,1)</a:t>
              </a:r>
            </a:p>
          </p:txBody>
        </p:sp>
        <p:sp>
          <p:nvSpPr>
            <p:cNvPr id="3486" name="Shape 3486"/>
            <p:cNvSpPr/>
            <p:nvPr/>
          </p:nvSpPr>
          <p:spPr>
            <a:xfrm>
              <a:off x="1403446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(B, -,1)</a:t>
              </a:r>
            </a:p>
          </p:txBody>
        </p:sp>
        <p:sp>
          <p:nvSpPr>
            <p:cNvPr id="3487" name="Shape 3487"/>
            <p:cNvSpPr/>
            <p:nvPr/>
          </p:nvSpPr>
          <p:spPr>
            <a:xfrm>
              <a:off x="1266978" y="7120032"/>
              <a:ext cx="1107002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3488" name="Shape 3488"/>
            <p:cNvSpPr/>
            <p:nvPr/>
          </p:nvSpPr>
          <p:spPr>
            <a:xfrm>
              <a:off x="2427759" y="7120032"/>
              <a:ext cx="1421078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{1,2}</a:t>
              </a:r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17236" y="5366236"/>
              <a:ext cx="845402" cy="7966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90" name="Shape 3490"/>
            <p:cNvSpPr/>
            <p:nvPr/>
          </p:nvSpPr>
          <p:spPr>
            <a:xfrm flipH="1">
              <a:off x="441953" y="4441303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91" name="Shape 3491"/>
            <p:cNvSpPr/>
            <p:nvPr/>
          </p:nvSpPr>
          <p:spPr>
            <a:xfrm>
              <a:off x="0" y="3699364"/>
              <a:ext cx="874038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 -,1)</a:t>
              </a:r>
            </a:p>
          </p:txBody>
        </p:sp>
        <p:sp>
          <p:nvSpPr>
            <p:cNvPr id="3492" name="Shape 3492"/>
            <p:cNvSpPr/>
            <p:nvPr/>
          </p:nvSpPr>
          <p:spPr>
            <a:xfrm>
              <a:off x="38224" y="4877017"/>
              <a:ext cx="874038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 -,1)</a:t>
              </a:r>
            </a:p>
          </p:txBody>
        </p:sp>
      </p:grpSp>
      <p:sp>
        <p:nvSpPr>
          <p:cNvPr id="3494" name="Shape 3494"/>
          <p:cNvSpPr/>
          <p:nvPr/>
        </p:nvSpPr>
        <p:spPr>
          <a:xfrm>
            <a:off x="3436597" y="6050631"/>
            <a:ext cx="664730" cy="1795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851" y="18991"/>
                  <a:pt x="2964" y="16324"/>
                  <a:pt x="3341" y="13630"/>
                </a:cubicBezTo>
                <a:cubicBezTo>
                  <a:pt x="3684" y="11177"/>
                  <a:pt x="3423" y="8555"/>
                  <a:pt x="6652" y="6389"/>
                </a:cubicBezTo>
                <a:cubicBezTo>
                  <a:pt x="9577" y="4427"/>
                  <a:pt x="14688" y="3202"/>
                  <a:pt x="18655" y="1495"/>
                </a:cubicBezTo>
                <a:cubicBezTo>
                  <a:pt x="19743" y="1027"/>
                  <a:pt x="20728" y="527"/>
                  <a:pt x="21600" y="0"/>
                </a:cubicBezTo>
              </a:path>
            </a:pathLst>
          </a:custGeom>
          <a:ln w="101600">
            <a:solidFill>
              <a:srgbClr val="53585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495" name="Shape 3495"/>
          <p:cNvSpPr/>
          <p:nvPr/>
        </p:nvSpPr>
        <p:spPr>
          <a:xfrm>
            <a:off x="5025054" y="7642538"/>
            <a:ext cx="2664198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1" sz="3400">
                <a:solidFill>
                  <a:srgbClr val="53585F"/>
                </a:solidFill>
              </a:defRPr>
            </a:lvl1pPr>
          </a:lstStyle>
          <a:p>
            <a:pPr/>
            <a:r>
              <a:t>Backup</a:t>
            </a:r>
          </a:p>
        </p:txBody>
      </p:sp>
      <p:sp>
        <p:nvSpPr>
          <p:cNvPr id="3496" name="Shape 3496"/>
          <p:cNvSpPr/>
          <p:nvPr/>
        </p:nvSpPr>
        <p:spPr>
          <a:xfrm>
            <a:off x="6263746" y="6407979"/>
            <a:ext cx="613296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1" sz="3400">
                <a:solidFill>
                  <a:srgbClr val="6CBA3E"/>
                </a:solidFill>
              </a:defRPr>
            </a:lvl1pPr>
          </a:lstStyle>
          <a:p>
            <a:pPr/>
            <a:r>
              <a:t>No worse than preferring E</a:t>
            </a:r>
          </a:p>
        </p:txBody>
      </p:sp>
      <p:grpSp>
        <p:nvGrpSpPr>
          <p:cNvPr id="3499" name="Group 3499"/>
          <p:cNvGrpSpPr/>
          <p:nvPr/>
        </p:nvGrpSpPr>
        <p:grpSpPr>
          <a:xfrm>
            <a:off x="4146032" y="7267990"/>
            <a:ext cx="331102" cy="335523"/>
            <a:chOff x="0" y="0"/>
            <a:chExt cx="331100" cy="335521"/>
          </a:xfrm>
        </p:grpSpPr>
        <p:sp>
          <p:nvSpPr>
            <p:cNvPr id="3497" name="Shape 3497"/>
            <p:cNvSpPr/>
            <p:nvPr/>
          </p:nvSpPr>
          <p:spPr>
            <a:xfrm flipV="1">
              <a:off x="0" y="-1"/>
              <a:ext cx="331101" cy="335523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98" name="Shape 3498"/>
            <p:cNvSpPr/>
            <p:nvPr/>
          </p:nvSpPr>
          <p:spPr>
            <a:xfrm flipH="1" flipV="1">
              <a:off x="-1" y="0"/>
              <a:ext cx="331102" cy="335522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3502" name="Group 3502"/>
          <p:cNvGrpSpPr/>
          <p:nvPr/>
        </p:nvGrpSpPr>
        <p:grpSpPr>
          <a:xfrm>
            <a:off x="2088767" y="7176148"/>
            <a:ext cx="331101" cy="335523"/>
            <a:chOff x="0" y="0"/>
            <a:chExt cx="331100" cy="335521"/>
          </a:xfrm>
        </p:grpSpPr>
        <p:sp>
          <p:nvSpPr>
            <p:cNvPr id="3500" name="Shape 3500"/>
            <p:cNvSpPr/>
            <p:nvPr/>
          </p:nvSpPr>
          <p:spPr>
            <a:xfrm flipV="1">
              <a:off x="0" y="-1"/>
              <a:ext cx="331101" cy="335523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01" name="Shape 3501"/>
            <p:cNvSpPr/>
            <p:nvPr/>
          </p:nvSpPr>
          <p:spPr>
            <a:xfrm flipH="1" flipV="1">
              <a:off x="-1" y="0"/>
              <a:ext cx="331102" cy="335522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3529" name="Group 3529"/>
          <p:cNvGrpSpPr/>
          <p:nvPr/>
        </p:nvGrpSpPr>
        <p:grpSpPr>
          <a:xfrm>
            <a:off x="5728076" y="1444706"/>
            <a:ext cx="6695364" cy="2976831"/>
            <a:chOff x="0" y="0"/>
            <a:chExt cx="6695363" cy="2976829"/>
          </a:xfrm>
        </p:grpSpPr>
        <p:sp>
          <p:nvSpPr>
            <p:cNvPr id="3503" name="Shape 3503"/>
            <p:cNvSpPr/>
            <p:nvPr/>
          </p:nvSpPr>
          <p:spPr>
            <a:xfrm>
              <a:off x="1778017" y="0"/>
              <a:ext cx="3139329" cy="2976830"/>
            </a:xfrm>
            <a:prstGeom prst="ellipse">
              <a:avLst/>
            </a:prstGeom>
            <a:solidFill>
              <a:srgbClr val="FEFCE4"/>
            </a:solidFill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3504" name="Shape 3504"/>
            <p:cNvSpPr/>
            <p:nvPr/>
          </p:nvSpPr>
          <p:spPr>
            <a:xfrm>
              <a:off x="3346479" y="1504693"/>
              <a:ext cx="909019" cy="59492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05" name="Shape 3505"/>
            <p:cNvSpPr/>
            <p:nvPr/>
          </p:nvSpPr>
          <p:spPr>
            <a:xfrm flipV="1">
              <a:off x="3358461" y="856511"/>
              <a:ext cx="905649" cy="6595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06" name="Shape 3506"/>
            <p:cNvSpPr/>
            <p:nvPr/>
          </p:nvSpPr>
          <p:spPr>
            <a:xfrm flipV="1">
              <a:off x="2414040" y="1519071"/>
              <a:ext cx="965838" cy="5630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07" name="Shape 3507"/>
            <p:cNvSpPr/>
            <p:nvPr/>
          </p:nvSpPr>
          <p:spPr>
            <a:xfrm>
              <a:off x="2407314" y="871005"/>
              <a:ext cx="965838" cy="6115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08" name="Shape 3508"/>
            <p:cNvSpPr/>
            <p:nvPr/>
          </p:nvSpPr>
          <p:spPr>
            <a:xfrm flipV="1">
              <a:off x="1263559" y="849174"/>
              <a:ext cx="1146522" cy="697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09" name="Shape 3509"/>
            <p:cNvSpPr/>
            <p:nvPr/>
          </p:nvSpPr>
          <p:spPr>
            <a:xfrm>
              <a:off x="1139709" y="1916732"/>
              <a:ext cx="1282993" cy="1473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10" name="Shape 3510"/>
            <p:cNvSpPr/>
            <p:nvPr/>
          </p:nvSpPr>
          <p:spPr>
            <a:xfrm>
              <a:off x="4295458" y="857437"/>
              <a:ext cx="126756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11" name="Shape 3511"/>
            <p:cNvSpPr/>
            <p:nvPr/>
          </p:nvSpPr>
          <p:spPr>
            <a:xfrm flipV="1">
              <a:off x="4348224" y="1931271"/>
              <a:ext cx="1162034" cy="1539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12" name="Shape 3512"/>
            <p:cNvSpPr/>
            <p:nvPr/>
          </p:nvSpPr>
          <p:spPr>
            <a:xfrm>
              <a:off x="5069441" y="620544"/>
              <a:ext cx="1625923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grpSp>
          <p:nvGrpSpPr>
            <p:cNvPr id="3515" name="Group 3515"/>
            <p:cNvGrpSpPr/>
            <p:nvPr/>
          </p:nvGrpSpPr>
          <p:grpSpPr>
            <a:xfrm>
              <a:off x="2111969" y="530782"/>
              <a:ext cx="652484" cy="652483"/>
              <a:chOff x="0" y="0"/>
              <a:chExt cx="652482" cy="652482"/>
            </a:xfrm>
          </p:grpSpPr>
          <p:sp>
            <p:nvSpPr>
              <p:cNvPr id="3513" name="Shape 3513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514" name="Shape 3514"/>
              <p:cNvSpPr/>
              <p:nvPr/>
            </p:nvSpPr>
            <p:spPr>
              <a:xfrm>
                <a:off x="172284" y="116862"/>
                <a:ext cx="31916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3518" name="Group 3518"/>
            <p:cNvGrpSpPr/>
            <p:nvPr/>
          </p:nvGrpSpPr>
          <p:grpSpPr>
            <a:xfrm>
              <a:off x="3021440" y="1162173"/>
              <a:ext cx="652484" cy="652484"/>
              <a:chOff x="0" y="0"/>
              <a:chExt cx="652482" cy="652482"/>
            </a:xfrm>
          </p:grpSpPr>
          <p:sp>
            <p:nvSpPr>
              <p:cNvPr id="3516" name="Shape 3516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517" name="Shape 3517"/>
              <p:cNvSpPr/>
              <p:nvPr/>
            </p:nvSpPr>
            <p:spPr>
              <a:xfrm>
                <a:off x="166293" y="116862"/>
                <a:ext cx="294497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3521" name="Group 3521"/>
            <p:cNvGrpSpPr/>
            <p:nvPr/>
          </p:nvGrpSpPr>
          <p:grpSpPr>
            <a:xfrm>
              <a:off x="3930910" y="530782"/>
              <a:ext cx="652484" cy="652483"/>
              <a:chOff x="0" y="0"/>
              <a:chExt cx="652482" cy="652482"/>
            </a:xfrm>
          </p:grpSpPr>
          <p:sp>
            <p:nvSpPr>
              <p:cNvPr id="3519" name="Shape 3519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520" name="Shape 3520"/>
              <p:cNvSpPr/>
              <p:nvPr/>
            </p:nvSpPr>
            <p:spPr>
              <a:xfrm>
                <a:off x="166293" y="116862"/>
                <a:ext cx="34067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3524" name="Group 3524"/>
            <p:cNvGrpSpPr/>
            <p:nvPr/>
          </p:nvGrpSpPr>
          <p:grpSpPr>
            <a:xfrm>
              <a:off x="3930910" y="1745425"/>
              <a:ext cx="652484" cy="652484"/>
              <a:chOff x="0" y="0"/>
              <a:chExt cx="652482" cy="652482"/>
            </a:xfrm>
          </p:grpSpPr>
          <p:sp>
            <p:nvSpPr>
              <p:cNvPr id="3522" name="Shape 3522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523" name="Shape 3523"/>
              <p:cNvSpPr/>
              <p:nvPr/>
            </p:nvSpPr>
            <p:spPr>
              <a:xfrm>
                <a:off x="196678" y="116862"/>
                <a:ext cx="2774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E</a:t>
                </a:r>
              </a:p>
            </p:txBody>
          </p:sp>
        </p:grpSp>
        <p:grpSp>
          <p:nvGrpSpPr>
            <p:cNvPr id="3527" name="Group 3527"/>
            <p:cNvGrpSpPr/>
            <p:nvPr/>
          </p:nvGrpSpPr>
          <p:grpSpPr>
            <a:xfrm>
              <a:off x="2111969" y="1745425"/>
              <a:ext cx="652484" cy="652484"/>
              <a:chOff x="0" y="0"/>
              <a:chExt cx="652482" cy="652482"/>
            </a:xfrm>
          </p:grpSpPr>
          <p:sp>
            <p:nvSpPr>
              <p:cNvPr id="3525" name="Shape 3525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526" name="Shape 3526"/>
              <p:cNvSpPr/>
              <p:nvPr/>
            </p:nvSpPr>
            <p:spPr>
              <a:xfrm>
                <a:off x="187477" y="116862"/>
                <a:ext cx="3080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3528" name="Shape 3528"/>
            <p:cNvSpPr/>
            <p:nvPr/>
          </p:nvSpPr>
          <p:spPr>
            <a:xfrm>
              <a:off x="-1" y="749690"/>
              <a:ext cx="1625924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  <p:grpSp>
        <p:nvGrpSpPr>
          <p:cNvPr id="3532" name="Group 3532"/>
          <p:cNvGrpSpPr/>
          <p:nvPr/>
        </p:nvGrpSpPr>
        <p:grpSpPr>
          <a:xfrm>
            <a:off x="7397246" y="2124827"/>
            <a:ext cx="331102" cy="335523"/>
            <a:chOff x="0" y="0"/>
            <a:chExt cx="331100" cy="335521"/>
          </a:xfrm>
        </p:grpSpPr>
        <p:sp>
          <p:nvSpPr>
            <p:cNvPr id="3530" name="Shape 3530"/>
            <p:cNvSpPr/>
            <p:nvPr/>
          </p:nvSpPr>
          <p:spPr>
            <a:xfrm flipV="1">
              <a:off x="0" y="-1"/>
              <a:ext cx="331101" cy="335523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31" name="Shape 3531"/>
            <p:cNvSpPr/>
            <p:nvPr/>
          </p:nvSpPr>
          <p:spPr>
            <a:xfrm flipH="1" flipV="1">
              <a:off x="-1" y="0"/>
              <a:ext cx="331102" cy="335522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slow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4" name="Shape 35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Compilation to BGP:</a:t>
            </a:r>
          </a:p>
        </p:txBody>
      </p:sp>
      <p:sp>
        <p:nvSpPr>
          <p:cNvPr id="3535" name="Shape 3535"/>
          <p:cNvSpPr/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569" name="Group 3569"/>
          <p:cNvGrpSpPr/>
          <p:nvPr/>
        </p:nvGrpSpPr>
        <p:grpSpPr>
          <a:xfrm>
            <a:off x="1156153" y="1538553"/>
            <a:ext cx="3848837" cy="7756477"/>
            <a:chOff x="0" y="0"/>
            <a:chExt cx="3848836" cy="7756476"/>
          </a:xfrm>
        </p:grpSpPr>
        <p:sp>
          <p:nvSpPr>
            <p:cNvPr id="3536" name="Shape 3536"/>
            <p:cNvSpPr/>
            <p:nvPr/>
          </p:nvSpPr>
          <p:spPr>
            <a:xfrm>
              <a:off x="2732047" y="2496312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(D,2,1)</a:t>
              </a:r>
            </a:p>
          </p:txBody>
        </p:sp>
        <p:sp>
          <p:nvSpPr>
            <p:cNvPr id="3537" name="Shape 3537"/>
            <p:cNvSpPr/>
            <p:nvPr/>
          </p:nvSpPr>
          <p:spPr>
            <a:xfrm>
              <a:off x="2732047" y="3699364"/>
              <a:ext cx="874039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(C,3,1)</a:t>
              </a:r>
            </a:p>
          </p:txBody>
        </p:sp>
        <p:sp>
          <p:nvSpPr>
            <p:cNvPr id="3538" name="Shape 3538"/>
            <p:cNvSpPr/>
            <p:nvPr/>
          </p:nvSpPr>
          <p:spPr>
            <a:xfrm>
              <a:off x="2732047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(A,4,1)</a:t>
              </a:r>
            </a:p>
          </p:txBody>
        </p:sp>
        <p:sp>
          <p:nvSpPr>
            <p:cNvPr id="3539" name="Shape 3539"/>
            <p:cNvSpPr/>
            <p:nvPr/>
          </p:nvSpPr>
          <p:spPr>
            <a:xfrm>
              <a:off x="2527873" y="517116"/>
              <a:ext cx="1" cy="6658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40" name="Shape 3540"/>
            <p:cNvSpPr/>
            <p:nvPr/>
          </p:nvSpPr>
          <p:spPr>
            <a:xfrm>
              <a:off x="2568826" y="1614506"/>
              <a:ext cx="522905" cy="8795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41" name="Shape 3541"/>
            <p:cNvSpPr/>
            <p:nvPr/>
          </p:nvSpPr>
          <p:spPr>
            <a:xfrm>
              <a:off x="3169066" y="3300431"/>
              <a:ext cx="1" cy="41053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42" name="Shape 3542"/>
            <p:cNvSpPr/>
            <p:nvPr/>
          </p:nvSpPr>
          <p:spPr>
            <a:xfrm>
              <a:off x="3169066" y="4496777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43" name="Shape 3543"/>
            <p:cNvSpPr/>
            <p:nvPr/>
          </p:nvSpPr>
          <p:spPr>
            <a:xfrm>
              <a:off x="3169066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44" name="Shape 3544"/>
            <p:cNvSpPr/>
            <p:nvPr/>
          </p:nvSpPr>
          <p:spPr>
            <a:xfrm>
              <a:off x="426037" y="4217513"/>
              <a:ext cx="1137768" cy="7091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45" name="Shape 3545"/>
            <p:cNvSpPr/>
            <p:nvPr/>
          </p:nvSpPr>
          <p:spPr>
            <a:xfrm>
              <a:off x="1836739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46" name="Shape 3546"/>
            <p:cNvSpPr/>
            <p:nvPr/>
          </p:nvSpPr>
          <p:spPr>
            <a:xfrm flipH="1">
              <a:off x="872403" y="4149879"/>
              <a:ext cx="94024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47" name="Shape 3547"/>
            <p:cNvSpPr/>
            <p:nvPr/>
          </p:nvSpPr>
          <p:spPr>
            <a:xfrm flipH="1">
              <a:off x="618124" y="2934679"/>
              <a:ext cx="1112337" cy="77860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48" name="Shape 3548"/>
            <p:cNvSpPr/>
            <p:nvPr/>
          </p:nvSpPr>
          <p:spPr>
            <a:xfrm flipH="1" flipV="1">
              <a:off x="2176705" y="3150066"/>
              <a:ext cx="708424" cy="6482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49" name="Shape 3549"/>
            <p:cNvSpPr/>
            <p:nvPr/>
          </p:nvSpPr>
          <p:spPr>
            <a:xfrm flipH="1">
              <a:off x="2265768" y="4120432"/>
              <a:ext cx="45858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50" name="Shape 3550"/>
            <p:cNvSpPr/>
            <p:nvPr/>
          </p:nvSpPr>
          <p:spPr>
            <a:xfrm flipH="1">
              <a:off x="2112233" y="4384265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3553" name="Group 3553"/>
            <p:cNvGrpSpPr/>
            <p:nvPr/>
          </p:nvGrpSpPr>
          <p:grpSpPr>
            <a:xfrm>
              <a:off x="1364848" y="6139790"/>
              <a:ext cx="943783" cy="887008"/>
              <a:chOff x="0" y="0"/>
              <a:chExt cx="943782" cy="887006"/>
            </a:xfrm>
          </p:grpSpPr>
          <p:sp>
            <p:nvSpPr>
              <p:cNvPr id="3551" name="Shape 3551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552" name="Shape 3552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 -, 1)</a:t>
                </a:r>
              </a:p>
            </p:txBody>
          </p:sp>
        </p:grpSp>
        <p:grpSp>
          <p:nvGrpSpPr>
            <p:cNvPr id="3556" name="Group 3556"/>
            <p:cNvGrpSpPr/>
            <p:nvPr/>
          </p:nvGrpSpPr>
          <p:grpSpPr>
            <a:xfrm>
              <a:off x="2697175" y="6139790"/>
              <a:ext cx="943783" cy="887008"/>
              <a:chOff x="0" y="0"/>
              <a:chExt cx="943782" cy="887006"/>
            </a:xfrm>
          </p:grpSpPr>
          <p:sp>
            <p:nvSpPr>
              <p:cNvPr id="3554" name="Shape 3554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555" name="Shape 3555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(X,5,1)</a:t>
                </a:r>
              </a:p>
            </p:txBody>
          </p:sp>
        </p:grpSp>
        <p:sp>
          <p:nvSpPr>
            <p:cNvPr id="3557" name="Shape 3557"/>
            <p:cNvSpPr/>
            <p:nvPr/>
          </p:nvSpPr>
          <p:spPr>
            <a:xfrm flipH="1">
              <a:off x="1941465" y="1653840"/>
              <a:ext cx="615233" cy="8557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58" name="Shape 3558"/>
            <p:cNvSpPr/>
            <p:nvPr/>
          </p:nvSpPr>
          <p:spPr>
            <a:xfrm>
              <a:off x="2090853" y="1213738"/>
              <a:ext cx="874039" cy="792948"/>
            </a:xfrm>
            <a:prstGeom prst="ellipse">
              <a:avLst/>
            </a:prstGeom>
            <a:solidFill>
              <a:srgbClr val="BED1F2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(Y,1,1)</a:t>
              </a:r>
            </a:p>
          </p:txBody>
        </p:sp>
        <p:sp>
          <p:nvSpPr>
            <p:cNvPr id="3559" name="Shape 3559"/>
            <p:cNvSpPr/>
            <p:nvPr/>
          </p:nvSpPr>
          <p:spPr>
            <a:xfrm>
              <a:off x="2090853" y="0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start</a:t>
              </a:r>
            </a:p>
          </p:txBody>
        </p:sp>
        <p:sp>
          <p:nvSpPr>
            <p:cNvPr id="3560" name="Shape 3560"/>
            <p:cNvSpPr/>
            <p:nvPr/>
          </p:nvSpPr>
          <p:spPr>
            <a:xfrm>
              <a:off x="1399720" y="369936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 -,1)</a:t>
              </a:r>
            </a:p>
          </p:txBody>
        </p:sp>
        <p:sp>
          <p:nvSpPr>
            <p:cNvPr id="3561" name="Shape 3561"/>
            <p:cNvSpPr/>
            <p:nvPr/>
          </p:nvSpPr>
          <p:spPr>
            <a:xfrm>
              <a:off x="1399720" y="250889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(E, -,1)</a:t>
              </a:r>
            </a:p>
          </p:txBody>
        </p:sp>
        <p:sp>
          <p:nvSpPr>
            <p:cNvPr id="3562" name="Shape 3562"/>
            <p:cNvSpPr/>
            <p:nvPr/>
          </p:nvSpPr>
          <p:spPr>
            <a:xfrm>
              <a:off x="1403446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(B, -,1)</a:t>
              </a:r>
            </a:p>
          </p:txBody>
        </p:sp>
        <p:sp>
          <p:nvSpPr>
            <p:cNvPr id="3563" name="Shape 3563"/>
            <p:cNvSpPr/>
            <p:nvPr/>
          </p:nvSpPr>
          <p:spPr>
            <a:xfrm>
              <a:off x="1266978" y="7120032"/>
              <a:ext cx="1107002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3564" name="Shape 3564"/>
            <p:cNvSpPr/>
            <p:nvPr/>
          </p:nvSpPr>
          <p:spPr>
            <a:xfrm>
              <a:off x="2427759" y="7120032"/>
              <a:ext cx="1421078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{1,2}</a:t>
              </a:r>
            </a:p>
          </p:txBody>
        </p:sp>
        <p:sp>
          <p:nvSpPr>
            <p:cNvPr id="3565" name="Shape 3565"/>
            <p:cNvSpPr/>
            <p:nvPr/>
          </p:nvSpPr>
          <p:spPr>
            <a:xfrm>
              <a:off x="617236" y="5366236"/>
              <a:ext cx="845402" cy="7966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66" name="Shape 3566"/>
            <p:cNvSpPr/>
            <p:nvPr/>
          </p:nvSpPr>
          <p:spPr>
            <a:xfrm flipH="1">
              <a:off x="441953" y="4441303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67" name="Shape 3567"/>
            <p:cNvSpPr/>
            <p:nvPr/>
          </p:nvSpPr>
          <p:spPr>
            <a:xfrm>
              <a:off x="0" y="3699364"/>
              <a:ext cx="874038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 -,1)</a:t>
              </a:r>
            </a:p>
          </p:txBody>
        </p:sp>
        <p:sp>
          <p:nvSpPr>
            <p:cNvPr id="3568" name="Shape 3568"/>
            <p:cNvSpPr/>
            <p:nvPr/>
          </p:nvSpPr>
          <p:spPr>
            <a:xfrm>
              <a:off x="38224" y="4877017"/>
              <a:ext cx="874038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 -,1)</a:t>
              </a:r>
            </a:p>
          </p:txBody>
        </p:sp>
      </p:grpSp>
      <p:grpSp>
        <p:nvGrpSpPr>
          <p:cNvPr id="3572" name="Group 3572"/>
          <p:cNvGrpSpPr/>
          <p:nvPr/>
        </p:nvGrpSpPr>
        <p:grpSpPr>
          <a:xfrm>
            <a:off x="3613348" y="5965410"/>
            <a:ext cx="331101" cy="335523"/>
            <a:chOff x="0" y="0"/>
            <a:chExt cx="331100" cy="335521"/>
          </a:xfrm>
        </p:grpSpPr>
        <p:sp>
          <p:nvSpPr>
            <p:cNvPr id="3570" name="Shape 3570"/>
            <p:cNvSpPr/>
            <p:nvPr/>
          </p:nvSpPr>
          <p:spPr>
            <a:xfrm flipV="1">
              <a:off x="0" y="-1"/>
              <a:ext cx="331101" cy="335523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71" name="Shape 3571"/>
            <p:cNvSpPr/>
            <p:nvPr/>
          </p:nvSpPr>
          <p:spPr>
            <a:xfrm flipH="1" flipV="1">
              <a:off x="-1" y="0"/>
              <a:ext cx="331102" cy="335522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3575" name="Group 3575"/>
          <p:cNvGrpSpPr/>
          <p:nvPr/>
        </p:nvGrpSpPr>
        <p:grpSpPr>
          <a:xfrm>
            <a:off x="4146032" y="7267990"/>
            <a:ext cx="331102" cy="335523"/>
            <a:chOff x="0" y="0"/>
            <a:chExt cx="331100" cy="335521"/>
          </a:xfrm>
        </p:grpSpPr>
        <p:sp>
          <p:nvSpPr>
            <p:cNvPr id="3573" name="Shape 3573"/>
            <p:cNvSpPr/>
            <p:nvPr/>
          </p:nvSpPr>
          <p:spPr>
            <a:xfrm flipV="1">
              <a:off x="0" y="-1"/>
              <a:ext cx="331101" cy="335523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74" name="Shape 3574"/>
            <p:cNvSpPr/>
            <p:nvPr/>
          </p:nvSpPr>
          <p:spPr>
            <a:xfrm flipH="1" flipV="1">
              <a:off x="-1" y="0"/>
              <a:ext cx="331102" cy="335522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3578" name="Group 3578"/>
          <p:cNvGrpSpPr/>
          <p:nvPr/>
        </p:nvGrpSpPr>
        <p:grpSpPr>
          <a:xfrm>
            <a:off x="2071978" y="5965410"/>
            <a:ext cx="331101" cy="335523"/>
            <a:chOff x="0" y="0"/>
            <a:chExt cx="331100" cy="335521"/>
          </a:xfrm>
        </p:grpSpPr>
        <p:sp>
          <p:nvSpPr>
            <p:cNvPr id="3576" name="Shape 3576"/>
            <p:cNvSpPr/>
            <p:nvPr/>
          </p:nvSpPr>
          <p:spPr>
            <a:xfrm flipV="1">
              <a:off x="0" y="-1"/>
              <a:ext cx="331101" cy="335523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77" name="Shape 3577"/>
            <p:cNvSpPr/>
            <p:nvPr/>
          </p:nvSpPr>
          <p:spPr>
            <a:xfrm flipH="1" flipV="1">
              <a:off x="-1" y="0"/>
              <a:ext cx="331102" cy="335522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3581" name="Group 3581"/>
          <p:cNvGrpSpPr/>
          <p:nvPr/>
        </p:nvGrpSpPr>
        <p:grpSpPr>
          <a:xfrm>
            <a:off x="2088767" y="7176148"/>
            <a:ext cx="331101" cy="335523"/>
            <a:chOff x="0" y="0"/>
            <a:chExt cx="331100" cy="335521"/>
          </a:xfrm>
        </p:grpSpPr>
        <p:sp>
          <p:nvSpPr>
            <p:cNvPr id="3579" name="Shape 3579"/>
            <p:cNvSpPr/>
            <p:nvPr/>
          </p:nvSpPr>
          <p:spPr>
            <a:xfrm flipV="1">
              <a:off x="0" y="-1"/>
              <a:ext cx="331101" cy="335523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80" name="Shape 3580"/>
            <p:cNvSpPr/>
            <p:nvPr/>
          </p:nvSpPr>
          <p:spPr>
            <a:xfrm flipH="1" flipV="1">
              <a:off x="-1" y="0"/>
              <a:ext cx="331102" cy="335522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3582" name="Shape 3582"/>
          <p:cNvSpPr/>
          <p:nvPr/>
        </p:nvSpPr>
        <p:spPr>
          <a:xfrm>
            <a:off x="6058761" y="1339850"/>
            <a:ext cx="1662904" cy="109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1" sz="34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lvl1pPr>
          </a:lstStyle>
          <a:p>
            <a:pPr/>
            <a:r>
              <a:t>Failure!</a:t>
            </a:r>
          </a:p>
        </p:txBody>
      </p:sp>
      <p:grpSp>
        <p:nvGrpSpPr>
          <p:cNvPr id="3609" name="Group 3609"/>
          <p:cNvGrpSpPr/>
          <p:nvPr/>
        </p:nvGrpSpPr>
        <p:grpSpPr>
          <a:xfrm>
            <a:off x="5728076" y="1444706"/>
            <a:ext cx="6695364" cy="2976831"/>
            <a:chOff x="0" y="0"/>
            <a:chExt cx="6695363" cy="2976829"/>
          </a:xfrm>
        </p:grpSpPr>
        <p:sp>
          <p:nvSpPr>
            <p:cNvPr id="3583" name="Shape 3583"/>
            <p:cNvSpPr/>
            <p:nvPr/>
          </p:nvSpPr>
          <p:spPr>
            <a:xfrm>
              <a:off x="1778017" y="0"/>
              <a:ext cx="3139329" cy="2976830"/>
            </a:xfrm>
            <a:prstGeom prst="ellipse">
              <a:avLst/>
            </a:prstGeom>
            <a:solidFill>
              <a:srgbClr val="FEFCE4"/>
            </a:solidFill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3584" name="Shape 3584"/>
            <p:cNvSpPr/>
            <p:nvPr/>
          </p:nvSpPr>
          <p:spPr>
            <a:xfrm>
              <a:off x="3346479" y="1504693"/>
              <a:ext cx="909019" cy="59492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85" name="Shape 3585"/>
            <p:cNvSpPr/>
            <p:nvPr/>
          </p:nvSpPr>
          <p:spPr>
            <a:xfrm flipV="1">
              <a:off x="3358461" y="856511"/>
              <a:ext cx="905649" cy="6595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86" name="Shape 3586"/>
            <p:cNvSpPr/>
            <p:nvPr/>
          </p:nvSpPr>
          <p:spPr>
            <a:xfrm flipV="1">
              <a:off x="2414040" y="1519071"/>
              <a:ext cx="965838" cy="5630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87" name="Shape 3587"/>
            <p:cNvSpPr/>
            <p:nvPr/>
          </p:nvSpPr>
          <p:spPr>
            <a:xfrm>
              <a:off x="2407314" y="871005"/>
              <a:ext cx="965838" cy="6115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88" name="Shape 3588"/>
            <p:cNvSpPr/>
            <p:nvPr/>
          </p:nvSpPr>
          <p:spPr>
            <a:xfrm flipV="1">
              <a:off x="1263559" y="849174"/>
              <a:ext cx="1146522" cy="697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89" name="Shape 3589"/>
            <p:cNvSpPr/>
            <p:nvPr/>
          </p:nvSpPr>
          <p:spPr>
            <a:xfrm>
              <a:off x="1139709" y="1916732"/>
              <a:ext cx="1282993" cy="1473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90" name="Shape 3590"/>
            <p:cNvSpPr/>
            <p:nvPr/>
          </p:nvSpPr>
          <p:spPr>
            <a:xfrm>
              <a:off x="4295458" y="857437"/>
              <a:ext cx="126756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91" name="Shape 3591"/>
            <p:cNvSpPr/>
            <p:nvPr/>
          </p:nvSpPr>
          <p:spPr>
            <a:xfrm flipV="1">
              <a:off x="4348224" y="1931271"/>
              <a:ext cx="1162034" cy="1539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92" name="Shape 3592"/>
            <p:cNvSpPr/>
            <p:nvPr/>
          </p:nvSpPr>
          <p:spPr>
            <a:xfrm>
              <a:off x="5069441" y="620544"/>
              <a:ext cx="1625923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grpSp>
          <p:nvGrpSpPr>
            <p:cNvPr id="3595" name="Group 3595"/>
            <p:cNvGrpSpPr/>
            <p:nvPr/>
          </p:nvGrpSpPr>
          <p:grpSpPr>
            <a:xfrm>
              <a:off x="2111969" y="530782"/>
              <a:ext cx="652484" cy="652483"/>
              <a:chOff x="0" y="0"/>
              <a:chExt cx="652482" cy="652482"/>
            </a:xfrm>
          </p:grpSpPr>
          <p:sp>
            <p:nvSpPr>
              <p:cNvPr id="3593" name="Shape 3593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594" name="Shape 3594"/>
              <p:cNvSpPr/>
              <p:nvPr/>
            </p:nvSpPr>
            <p:spPr>
              <a:xfrm>
                <a:off x="172284" y="116862"/>
                <a:ext cx="31916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3598" name="Group 3598"/>
            <p:cNvGrpSpPr/>
            <p:nvPr/>
          </p:nvGrpSpPr>
          <p:grpSpPr>
            <a:xfrm>
              <a:off x="3021440" y="1162173"/>
              <a:ext cx="652484" cy="652484"/>
              <a:chOff x="0" y="0"/>
              <a:chExt cx="652482" cy="652482"/>
            </a:xfrm>
          </p:grpSpPr>
          <p:sp>
            <p:nvSpPr>
              <p:cNvPr id="3596" name="Shape 3596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597" name="Shape 3597"/>
              <p:cNvSpPr/>
              <p:nvPr/>
            </p:nvSpPr>
            <p:spPr>
              <a:xfrm>
                <a:off x="166293" y="116862"/>
                <a:ext cx="294497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3601" name="Group 3601"/>
            <p:cNvGrpSpPr/>
            <p:nvPr/>
          </p:nvGrpSpPr>
          <p:grpSpPr>
            <a:xfrm>
              <a:off x="3930910" y="530782"/>
              <a:ext cx="652484" cy="652483"/>
              <a:chOff x="0" y="0"/>
              <a:chExt cx="652482" cy="652482"/>
            </a:xfrm>
          </p:grpSpPr>
          <p:sp>
            <p:nvSpPr>
              <p:cNvPr id="3599" name="Shape 3599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600" name="Shape 3600"/>
              <p:cNvSpPr/>
              <p:nvPr/>
            </p:nvSpPr>
            <p:spPr>
              <a:xfrm>
                <a:off x="166293" y="116862"/>
                <a:ext cx="34067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3604" name="Group 3604"/>
            <p:cNvGrpSpPr/>
            <p:nvPr/>
          </p:nvGrpSpPr>
          <p:grpSpPr>
            <a:xfrm>
              <a:off x="3930910" y="1745425"/>
              <a:ext cx="652484" cy="652484"/>
              <a:chOff x="0" y="0"/>
              <a:chExt cx="652482" cy="652482"/>
            </a:xfrm>
          </p:grpSpPr>
          <p:sp>
            <p:nvSpPr>
              <p:cNvPr id="3602" name="Shape 3602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603" name="Shape 3603"/>
              <p:cNvSpPr/>
              <p:nvPr/>
            </p:nvSpPr>
            <p:spPr>
              <a:xfrm>
                <a:off x="196678" y="116862"/>
                <a:ext cx="2774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E</a:t>
                </a:r>
              </a:p>
            </p:txBody>
          </p:sp>
        </p:grpSp>
        <p:grpSp>
          <p:nvGrpSpPr>
            <p:cNvPr id="3607" name="Group 3607"/>
            <p:cNvGrpSpPr/>
            <p:nvPr/>
          </p:nvGrpSpPr>
          <p:grpSpPr>
            <a:xfrm>
              <a:off x="2111969" y="1745425"/>
              <a:ext cx="652484" cy="652484"/>
              <a:chOff x="0" y="0"/>
              <a:chExt cx="652482" cy="652482"/>
            </a:xfrm>
          </p:grpSpPr>
          <p:sp>
            <p:nvSpPr>
              <p:cNvPr id="3605" name="Shape 3605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606" name="Shape 3606"/>
              <p:cNvSpPr/>
              <p:nvPr/>
            </p:nvSpPr>
            <p:spPr>
              <a:xfrm>
                <a:off x="187477" y="116862"/>
                <a:ext cx="3080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3608" name="Shape 3608"/>
            <p:cNvSpPr/>
            <p:nvPr/>
          </p:nvSpPr>
          <p:spPr>
            <a:xfrm>
              <a:off x="-1" y="749690"/>
              <a:ext cx="1625924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  <p:grpSp>
        <p:nvGrpSpPr>
          <p:cNvPr id="3612" name="Group 3612"/>
          <p:cNvGrpSpPr/>
          <p:nvPr/>
        </p:nvGrpSpPr>
        <p:grpSpPr>
          <a:xfrm>
            <a:off x="7397246" y="2124827"/>
            <a:ext cx="331102" cy="335523"/>
            <a:chOff x="0" y="0"/>
            <a:chExt cx="331100" cy="335521"/>
          </a:xfrm>
        </p:grpSpPr>
        <p:sp>
          <p:nvSpPr>
            <p:cNvPr id="3610" name="Shape 3610"/>
            <p:cNvSpPr/>
            <p:nvPr/>
          </p:nvSpPr>
          <p:spPr>
            <a:xfrm flipV="1">
              <a:off x="0" y="-1"/>
              <a:ext cx="331101" cy="335523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11" name="Shape 3611"/>
            <p:cNvSpPr/>
            <p:nvPr/>
          </p:nvSpPr>
          <p:spPr>
            <a:xfrm flipH="1" flipV="1">
              <a:off x="-1" y="0"/>
              <a:ext cx="331102" cy="335522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3615" name="Group 3615"/>
          <p:cNvGrpSpPr/>
          <p:nvPr/>
        </p:nvGrpSpPr>
        <p:grpSpPr>
          <a:xfrm>
            <a:off x="8471138" y="3095667"/>
            <a:ext cx="331101" cy="335523"/>
            <a:chOff x="0" y="0"/>
            <a:chExt cx="331100" cy="335521"/>
          </a:xfrm>
        </p:grpSpPr>
        <p:sp>
          <p:nvSpPr>
            <p:cNvPr id="3613" name="Shape 3613"/>
            <p:cNvSpPr/>
            <p:nvPr/>
          </p:nvSpPr>
          <p:spPr>
            <a:xfrm flipV="1">
              <a:off x="0" y="-1"/>
              <a:ext cx="331101" cy="335523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14" name="Shape 3614"/>
            <p:cNvSpPr/>
            <p:nvPr/>
          </p:nvSpPr>
          <p:spPr>
            <a:xfrm flipH="1" flipV="1">
              <a:off x="-1" y="0"/>
              <a:ext cx="331102" cy="335522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slow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7" name="Shape 36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Compilation to BGP:</a:t>
            </a:r>
          </a:p>
        </p:txBody>
      </p:sp>
      <p:sp>
        <p:nvSpPr>
          <p:cNvPr id="3618" name="Shape 3618"/>
          <p:cNvSpPr/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652" name="Group 3652"/>
          <p:cNvGrpSpPr/>
          <p:nvPr/>
        </p:nvGrpSpPr>
        <p:grpSpPr>
          <a:xfrm>
            <a:off x="1156153" y="1538553"/>
            <a:ext cx="3848837" cy="7756477"/>
            <a:chOff x="0" y="0"/>
            <a:chExt cx="3848836" cy="7756476"/>
          </a:xfrm>
        </p:grpSpPr>
        <p:sp>
          <p:nvSpPr>
            <p:cNvPr id="3619" name="Shape 3619"/>
            <p:cNvSpPr/>
            <p:nvPr/>
          </p:nvSpPr>
          <p:spPr>
            <a:xfrm>
              <a:off x="2732047" y="2496312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(D,2,1)</a:t>
              </a:r>
            </a:p>
          </p:txBody>
        </p:sp>
        <p:sp>
          <p:nvSpPr>
            <p:cNvPr id="3620" name="Shape 3620"/>
            <p:cNvSpPr/>
            <p:nvPr/>
          </p:nvSpPr>
          <p:spPr>
            <a:xfrm>
              <a:off x="2732047" y="3699364"/>
              <a:ext cx="874039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(C,3,1)</a:t>
              </a:r>
            </a:p>
          </p:txBody>
        </p:sp>
        <p:sp>
          <p:nvSpPr>
            <p:cNvPr id="3621" name="Shape 3621"/>
            <p:cNvSpPr/>
            <p:nvPr/>
          </p:nvSpPr>
          <p:spPr>
            <a:xfrm>
              <a:off x="2732047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(A,4,1)</a:t>
              </a:r>
            </a:p>
          </p:txBody>
        </p:sp>
        <p:sp>
          <p:nvSpPr>
            <p:cNvPr id="3622" name="Shape 3622"/>
            <p:cNvSpPr/>
            <p:nvPr/>
          </p:nvSpPr>
          <p:spPr>
            <a:xfrm>
              <a:off x="2527873" y="517116"/>
              <a:ext cx="1" cy="6658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23" name="Shape 3623"/>
            <p:cNvSpPr/>
            <p:nvPr/>
          </p:nvSpPr>
          <p:spPr>
            <a:xfrm>
              <a:off x="2568826" y="1614506"/>
              <a:ext cx="522905" cy="8795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24" name="Shape 3624"/>
            <p:cNvSpPr/>
            <p:nvPr/>
          </p:nvSpPr>
          <p:spPr>
            <a:xfrm>
              <a:off x="3169066" y="3300431"/>
              <a:ext cx="1" cy="41053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25" name="Shape 3625"/>
            <p:cNvSpPr/>
            <p:nvPr/>
          </p:nvSpPr>
          <p:spPr>
            <a:xfrm>
              <a:off x="3169066" y="4496777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26" name="Shape 3626"/>
            <p:cNvSpPr/>
            <p:nvPr/>
          </p:nvSpPr>
          <p:spPr>
            <a:xfrm>
              <a:off x="3169066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27" name="Shape 3627"/>
            <p:cNvSpPr/>
            <p:nvPr/>
          </p:nvSpPr>
          <p:spPr>
            <a:xfrm>
              <a:off x="426037" y="4217513"/>
              <a:ext cx="1137768" cy="7091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28" name="Shape 3628"/>
            <p:cNvSpPr/>
            <p:nvPr/>
          </p:nvSpPr>
          <p:spPr>
            <a:xfrm>
              <a:off x="1836739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29" name="Shape 3629"/>
            <p:cNvSpPr/>
            <p:nvPr/>
          </p:nvSpPr>
          <p:spPr>
            <a:xfrm flipH="1">
              <a:off x="872403" y="4149879"/>
              <a:ext cx="94024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30" name="Shape 3630"/>
            <p:cNvSpPr/>
            <p:nvPr/>
          </p:nvSpPr>
          <p:spPr>
            <a:xfrm flipH="1">
              <a:off x="618124" y="2934679"/>
              <a:ext cx="1112337" cy="77860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31" name="Shape 3631"/>
            <p:cNvSpPr/>
            <p:nvPr/>
          </p:nvSpPr>
          <p:spPr>
            <a:xfrm flipH="1" flipV="1">
              <a:off x="2176705" y="3150066"/>
              <a:ext cx="708424" cy="6482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32" name="Shape 3632"/>
            <p:cNvSpPr/>
            <p:nvPr/>
          </p:nvSpPr>
          <p:spPr>
            <a:xfrm flipH="1">
              <a:off x="2265768" y="4120432"/>
              <a:ext cx="45858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33" name="Shape 3633"/>
            <p:cNvSpPr/>
            <p:nvPr/>
          </p:nvSpPr>
          <p:spPr>
            <a:xfrm flipH="1">
              <a:off x="2112233" y="4384265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3636" name="Group 3636"/>
            <p:cNvGrpSpPr/>
            <p:nvPr/>
          </p:nvGrpSpPr>
          <p:grpSpPr>
            <a:xfrm>
              <a:off x="1364848" y="6139790"/>
              <a:ext cx="943783" cy="887008"/>
              <a:chOff x="0" y="0"/>
              <a:chExt cx="943782" cy="887006"/>
            </a:xfrm>
          </p:grpSpPr>
          <p:sp>
            <p:nvSpPr>
              <p:cNvPr id="3634" name="Shape 3634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635" name="Shape 3635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 -, 1)</a:t>
                </a:r>
              </a:p>
            </p:txBody>
          </p:sp>
        </p:grpSp>
        <p:grpSp>
          <p:nvGrpSpPr>
            <p:cNvPr id="3639" name="Group 3639"/>
            <p:cNvGrpSpPr/>
            <p:nvPr/>
          </p:nvGrpSpPr>
          <p:grpSpPr>
            <a:xfrm>
              <a:off x="2697175" y="6139790"/>
              <a:ext cx="943783" cy="887008"/>
              <a:chOff x="0" y="0"/>
              <a:chExt cx="943782" cy="887006"/>
            </a:xfrm>
          </p:grpSpPr>
          <p:sp>
            <p:nvSpPr>
              <p:cNvPr id="3637" name="Shape 3637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638" name="Shape 3638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(X,5,1)</a:t>
                </a:r>
              </a:p>
            </p:txBody>
          </p:sp>
        </p:grpSp>
        <p:sp>
          <p:nvSpPr>
            <p:cNvPr id="3640" name="Shape 3640"/>
            <p:cNvSpPr/>
            <p:nvPr/>
          </p:nvSpPr>
          <p:spPr>
            <a:xfrm flipH="1">
              <a:off x="1941465" y="1653840"/>
              <a:ext cx="615233" cy="8557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41" name="Shape 3641"/>
            <p:cNvSpPr/>
            <p:nvPr/>
          </p:nvSpPr>
          <p:spPr>
            <a:xfrm>
              <a:off x="2090853" y="1213738"/>
              <a:ext cx="874039" cy="792948"/>
            </a:xfrm>
            <a:prstGeom prst="ellipse">
              <a:avLst/>
            </a:prstGeom>
            <a:solidFill>
              <a:srgbClr val="BED1F2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(Y,1,1)</a:t>
              </a:r>
            </a:p>
          </p:txBody>
        </p:sp>
        <p:sp>
          <p:nvSpPr>
            <p:cNvPr id="3642" name="Shape 3642"/>
            <p:cNvSpPr/>
            <p:nvPr/>
          </p:nvSpPr>
          <p:spPr>
            <a:xfrm>
              <a:off x="2090853" y="0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start</a:t>
              </a:r>
            </a:p>
          </p:txBody>
        </p:sp>
        <p:sp>
          <p:nvSpPr>
            <p:cNvPr id="3643" name="Shape 3643"/>
            <p:cNvSpPr/>
            <p:nvPr/>
          </p:nvSpPr>
          <p:spPr>
            <a:xfrm>
              <a:off x="1399720" y="369936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 -,1)</a:t>
              </a:r>
            </a:p>
          </p:txBody>
        </p:sp>
        <p:sp>
          <p:nvSpPr>
            <p:cNvPr id="3644" name="Shape 3644"/>
            <p:cNvSpPr/>
            <p:nvPr/>
          </p:nvSpPr>
          <p:spPr>
            <a:xfrm>
              <a:off x="1399720" y="250889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(E, -,1)</a:t>
              </a:r>
            </a:p>
          </p:txBody>
        </p:sp>
        <p:sp>
          <p:nvSpPr>
            <p:cNvPr id="3645" name="Shape 3645"/>
            <p:cNvSpPr/>
            <p:nvPr/>
          </p:nvSpPr>
          <p:spPr>
            <a:xfrm>
              <a:off x="1403446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(B, -,1)</a:t>
              </a:r>
            </a:p>
          </p:txBody>
        </p:sp>
        <p:sp>
          <p:nvSpPr>
            <p:cNvPr id="3646" name="Shape 3646"/>
            <p:cNvSpPr/>
            <p:nvPr/>
          </p:nvSpPr>
          <p:spPr>
            <a:xfrm>
              <a:off x="1266978" y="7120032"/>
              <a:ext cx="1107002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3647" name="Shape 3647"/>
            <p:cNvSpPr/>
            <p:nvPr/>
          </p:nvSpPr>
          <p:spPr>
            <a:xfrm>
              <a:off x="2427759" y="7120032"/>
              <a:ext cx="1421078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{1,2}</a:t>
              </a:r>
            </a:p>
          </p:txBody>
        </p:sp>
        <p:sp>
          <p:nvSpPr>
            <p:cNvPr id="3648" name="Shape 3648"/>
            <p:cNvSpPr/>
            <p:nvPr/>
          </p:nvSpPr>
          <p:spPr>
            <a:xfrm>
              <a:off x="617236" y="5366236"/>
              <a:ext cx="845402" cy="7966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49" name="Shape 3649"/>
            <p:cNvSpPr/>
            <p:nvPr/>
          </p:nvSpPr>
          <p:spPr>
            <a:xfrm flipH="1">
              <a:off x="441953" y="4441303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50" name="Shape 3650"/>
            <p:cNvSpPr/>
            <p:nvPr/>
          </p:nvSpPr>
          <p:spPr>
            <a:xfrm>
              <a:off x="0" y="3699364"/>
              <a:ext cx="874038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 -,1)</a:t>
              </a:r>
            </a:p>
          </p:txBody>
        </p:sp>
        <p:sp>
          <p:nvSpPr>
            <p:cNvPr id="3651" name="Shape 3651"/>
            <p:cNvSpPr/>
            <p:nvPr/>
          </p:nvSpPr>
          <p:spPr>
            <a:xfrm>
              <a:off x="38224" y="4877017"/>
              <a:ext cx="874038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 -,1)</a:t>
              </a:r>
            </a:p>
          </p:txBody>
        </p:sp>
      </p:grpSp>
      <p:sp>
        <p:nvSpPr>
          <p:cNvPr id="3653" name="Shape 3653"/>
          <p:cNvSpPr/>
          <p:nvPr/>
        </p:nvSpPr>
        <p:spPr>
          <a:xfrm>
            <a:off x="4978343" y="6366106"/>
            <a:ext cx="2664197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1" sz="3400">
                <a:solidFill>
                  <a:srgbClr val="53585F"/>
                </a:solidFill>
              </a:defRPr>
            </a:lvl1pPr>
          </a:lstStyle>
          <a:p>
            <a:pPr/>
            <a:r>
              <a:t>Unreachable</a:t>
            </a:r>
          </a:p>
        </p:txBody>
      </p:sp>
      <p:grpSp>
        <p:nvGrpSpPr>
          <p:cNvPr id="3656" name="Group 3656"/>
          <p:cNvGrpSpPr/>
          <p:nvPr/>
        </p:nvGrpSpPr>
        <p:grpSpPr>
          <a:xfrm>
            <a:off x="2071978" y="5965410"/>
            <a:ext cx="331101" cy="335523"/>
            <a:chOff x="0" y="0"/>
            <a:chExt cx="331100" cy="335521"/>
          </a:xfrm>
        </p:grpSpPr>
        <p:sp>
          <p:nvSpPr>
            <p:cNvPr id="3654" name="Shape 3654"/>
            <p:cNvSpPr/>
            <p:nvPr/>
          </p:nvSpPr>
          <p:spPr>
            <a:xfrm flipV="1">
              <a:off x="0" y="-1"/>
              <a:ext cx="331101" cy="335523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55" name="Shape 3655"/>
            <p:cNvSpPr/>
            <p:nvPr/>
          </p:nvSpPr>
          <p:spPr>
            <a:xfrm flipH="1" flipV="1">
              <a:off x="-1" y="0"/>
              <a:ext cx="331102" cy="335522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3659" name="Group 3659"/>
          <p:cNvGrpSpPr/>
          <p:nvPr/>
        </p:nvGrpSpPr>
        <p:grpSpPr>
          <a:xfrm>
            <a:off x="2088767" y="7176148"/>
            <a:ext cx="331101" cy="335523"/>
            <a:chOff x="0" y="0"/>
            <a:chExt cx="331100" cy="335521"/>
          </a:xfrm>
        </p:grpSpPr>
        <p:sp>
          <p:nvSpPr>
            <p:cNvPr id="3657" name="Shape 3657"/>
            <p:cNvSpPr/>
            <p:nvPr/>
          </p:nvSpPr>
          <p:spPr>
            <a:xfrm flipV="1">
              <a:off x="0" y="-1"/>
              <a:ext cx="331101" cy="335523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58" name="Shape 3658"/>
            <p:cNvSpPr/>
            <p:nvPr/>
          </p:nvSpPr>
          <p:spPr>
            <a:xfrm flipH="1" flipV="1">
              <a:off x="-1" y="0"/>
              <a:ext cx="331102" cy="335522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3662" name="Group 3662"/>
          <p:cNvGrpSpPr/>
          <p:nvPr/>
        </p:nvGrpSpPr>
        <p:grpSpPr>
          <a:xfrm>
            <a:off x="3613348" y="5965410"/>
            <a:ext cx="331101" cy="335523"/>
            <a:chOff x="0" y="0"/>
            <a:chExt cx="331100" cy="335521"/>
          </a:xfrm>
        </p:grpSpPr>
        <p:sp>
          <p:nvSpPr>
            <p:cNvPr id="3660" name="Shape 3660"/>
            <p:cNvSpPr/>
            <p:nvPr/>
          </p:nvSpPr>
          <p:spPr>
            <a:xfrm flipV="1">
              <a:off x="0" y="-1"/>
              <a:ext cx="331101" cy="335523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61" name="Shape 3661"/>
            <p:cNvSpPr/>
            <p:nvPr/>
          </p:nvSpPr>
          <p:spPr>
            <a:xfrm flipH="1" flipV="1">
              <a:off x="-1" y="0"/>
              <a:ext cx="331102" cy="335522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3665" name="Group 3665"/>
          <p:cNvGrpSpPr/>
          <p:nvPr/>
        </p:nvGrpSpPr>
        <p:grpSpPr>
          <a:xfrm>
            <a:off x="4146032" y="7267990"/>
            <a:ext cx="331102" cy="335523"/>
            <a:chOff x="0" y="0"/>
            <a:chExt cx="331100" cy="335521"/>
          </a:xfrm>
        </p:grpSpPr>
        <p:sp>
          <p:nvSpPr>
            <p:cNvPr id="3663" name="Shape 3663"/>
            <p:cNvSpPr/>
            <p:nvPr/>
          </p:nvSpPr>
          <p:spPr>
            <a:xfrm flipV="1">
              <a:off x="0" y="-1"/>
              <a:ext cx="331101" cy="335523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64" name="Shape 3664"/>
            <p:cNvSpPr/>
            <p:nvPr/>
          </p:nvSpPr>
          <p:spPr>
            <a:xfrm flipH="1" flipV="1">
              <a:off x="-1" y="0"/>
              <a:ext cx="331102" cy="335522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3692" name="Group 3692"/>
          <p:cNvGrpSpPr/>
          <p:nvPr/>
        </p:nvGrpSpPr>
        <p:grpSpPr>
          <a:xfrm>
            <a:off x="5728076" y="1444706"/>
            <a:ext cx="6695364" cy="2976831"/>
            <a:chOff x="0" y="0"/>
            <a:chExt cx="6695363" cy="2976829"/>
          </a:xfrm>
        </p:grpSpPr>
        <p:sp>
          <p:nvSpPr>
            <p:cNvPr id="3666" name="Shape 3666"/>
            <p:cNvSpPr/>
            <p:nvPr/>
          </p:nvSpPr>
          <p:spPr>
            <a:xfrm>
              <a:off x="1778017" y="0"/>
              <a:ext cx="3139329" cy="2976830"/>
            </a:xfrm>
            <a:prstGeom prst="ellipse">
              <a:avLst/>
            </a:prstGeom>
            <a:solidFill>
              <a:srgbClr val="FEFCE4"/>
            </a:solidFill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3667" name="Shape 3667"/>
            <p:cNvSpPr/>
            <p:nvPr/>
          </p:nvSpPr>
          <p:spPr>
            <a:xfrm>
              <a:off x="3346479" y="1504693"/>
              <a:ext cx="909019" cy="59492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68" name="Shape 3668"/>
            <p:cNvSpPr/>
            <p:nvPr/>
          </p:nvSpPr>
          <p:spPr>
            <a:xfrm flipV="1">
              <a:off x="3358461" y="856511"/>
              <a:ext cx="905649" cy="6595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69" name="Shape 3669"/>
            <p:cNvSpPr/>
            <p:nvPr/>
          </p:nvSpPr>
          <p:spPr>
            <a:xfrm flipV="1">
              <a:off x="2414040" y="1519071"/>
              <a:ext cx="965838" cy="5630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70" name="Shape 3670"/>
            <p:cNvSpPr/>
            <p:nvPr/>
          </p:nvSpPr>
          <p:spPr>
            <a:xfrm>
              <a:off x="2407314" y="871005"/>
              <a:ext cx="965838" cy="6115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71" name="Shape 3671"/>
            <p:cNvSpPr/>
            <p:nvPr/>
          </p:nvSpPr>
          <p:spPr>
            <a:xfrm flipV="1">
              <a:off x="1263559" y="849174"/>
              <a:ext cx="1146522" cy="697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72" name="Shape 3672"/>
            <p:cNvSpPr/>
            <p:nvPr/>
          </p:nvSpPr>
          <p:spPr>
            <a:xfrm>
              <a:off x="1139709" y="1916732"/>
              <a:ext cx="1282993" cy="1473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73" name="Shape 3673"/>
            <p:cNvSpPr/>
            <p:nvPr/>
          </p:nvSpPr>
          <p:spPr>
            <a:xfrm>
              <a:off x="4295458" y="857437"/>
              <a:ext cx="126756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74" name="Shape 3674"/>
            <p:cNvSpPr/>
            <p:nvPr/>
          </p:nvSpPr>
          <p:spPr>
            <a:xfrm flipV="1">
              <a:off x="4348224" y="1931271"/>
              <a:ext cx="1162034" cy="1539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75" name="Shape 3675"/>
            <p:cNvSpPr/>
            <p:nvPr/>
          </p:nvSpPr>
          <p:spPr>
            <a:xfrm>
              <a:off x="5069441" y="620544"/>
              <a:ext cx="1625923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grpSp>
          <p:nvGrpSpPr>
            <p:cNvPr id="3678" name="Group 3678"/>
            <p:cNvGrpSpPr/>
            <p:nvPr/>
          </p:nvGrpSpPr>
          <p:grpSpPr>
            <a:xfrm>
              <a:off x="2111969" y="530782"/>
              <a:ext cx="652484" cy="652483"/>
              <a:chOff x="0" y="0"/>
              <a:chExt cx="652482" cy="652482"/>
            </a:xfrm>
          </p:grpSpPr>
          <p:sp>
            <p:nvSpPr>
              <p:cNvPr id="3676" name="Shape 3676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677" name="Shape 3677"/>
              <p:cNvSpPr/>
              <p:nvPr/>
            </p:nvSpPr>
            <p:spPr>
              <a:xfrm>
                <a:off x="172284" y="116862"/>
                <a:ext cx="31916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3681" name="Group 3681"/>
            <p:cNvGrpSpPr/>
            <p:nvPr/>
          </p:nvGrpSpPr>
          <p:grpSpPr>
            <a:xfrm>
              <a:off x="3021440" y="1162173"/>
              <a:ext cx="652484" cy="652484"/>
              <a:chOff x="0" y="0"/>
              <a:chExt cx="652482" cy="652482"/>
            </a:xfrm>
          </p:grpSpPr>
          <p:sp>
            <p:nvSpPr>
              <p:cNvPr id="3679" name="Shape 3679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680" name="Shape 3680"/>
              <p:cNvSpPr/>
              <p:nvPr/>
            </p:nvSpPr>
            <p:spPr>
              <a:xfrm>
                <a:off x="166293" y="116862"/>
                <a:ext cx="294497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3684" name="Group 3684"/>
            <p:cNvGrpSpPr/>
            <p:nvPr/>
          </p:nvGrpSpPr>
          <p:grpSpPr>
            <a:xfrm>
              <a:off x="3930910" y="530782"/>
              <a:ext cx="652484" cy="652483"/>
              <a:chOff x="0" y="0"/>
              <a:chExt cx="652482" cy="652482"/>
            </a:xfrm>
          </p:grpSpPr>
          <p:sp>
            <p:nvSpPr>
              <p:cNvPr id="3682" name="Shape 3682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683" name="Shape 3683"/>
              <p:cNvSpPr/>
              <p:nvPr/>
            </p:nvSpPr>
            <p:spPr>
              <a:xfrm>
                <a:off x="166293" y="116862"/>
                <a:ext cx="34067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3687" name="Group 3687"/>
            <p:cNvGrpSpPr/>
            <p:nvPr/>
          </p:nvGrpSpPr>
          <p:grpSpPr>
            <a:xfrm>
              <a:off x="3930910" y="1745425"/>
              <a:ext cx="652484" cy="652484"/>
              <a:chOff x="0" y="0"/>
              <a:chExt cx="652482" cy="652482"/>
            </a:xfrm>
          </p:grpSpPr>
          <p:sp>
            <p:nvSpPr>
              <p:cNvPr id="3685" name="Shape 3685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686" name="Shape 3686"/>
              <p:cNvSpPr/>
              <p:nvPr/>
            </p:nvSpPr>
            <p:spPr>
              <a:xfrm>
                <a:off x="196678" y="116862"/>
                <a:ext cx="2774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E</a:t>
                </a:r>
              </a:p>
            </p:txBody>
          </p:sp>
        </p:grpSp>
        <p:grpSp>
          <p:nvGrpSpPr>
            <p:cNvPr id="3690" name="Group 3690"/>
            <p:cNvGrpSpPr/>
            <p:nvPr/>
          </p:nvGrpSpPr>
          <p:grpSpPr>
            <a:xfrm>
              <a:off x="2111969" y="1745425"/>
              <a:ext cx="652484" cy="652484"/>
              <a:chOff x="0" y="0"/>
              <a:chExt cx="652482" cy="652482"/>
            </a:xfrm>
          </p:grpSpPr>
          <p:sp>
            <p:nvSpPr>
              <p:cNvPr id="3688" name="Shape 3688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689" name="Shape 3689"/>
              <p:cNvSpPr/>
              <p:nvPr/>
            </p:nvSpPr>
            <p:spPr>
              <a:xfrm>
                <a:off x="187477" y="116862"/>
                <a:ext cx="3080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3691" name="Shape 3691"/>
            <p:cNvSpPr/>
            <p:nvPr/>
          </p:nvSpPr>
          <p:spPr>
            <a:xfrm>
              <a:off x="-1" y="749690"/>
              <a:ext cx="1625924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  <p:grpSp>
        <p:nvGrpSpPr>
          <p:cNvPr id="3695" name="Group 3695"/>
          <p:cNvGrpSpPr/>
          <p:nvPr/>
        </p:nvGrpSpPr>
        <p:grpSpPr>
          <a:xfrm>
            <a:off x="7397246" y="2124827"/>
            <a:ext cx="331102" cy="335523"/>
            <a:chOff x="0" y="0"/>
            <a:chExt cx="331100" cy="335521"/>
          </a:xfrm>
        </p:grpSpPr>
        <p:sp>
          <p:nvSpPr>
            <p:cNvPr id="3693" name="Shape 3693"/>
            <p:cNvSpPr/>
            <p:nvPr/>
          </p:nvSpPr>
          <p:spPr>
            <a:xfrm flipV="1">
              <a:off x="0" y="-1"/>
              <a:ext cx="331101" cy="335523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94" name="Shape 3694"/>
            <p:cNvSpPr/>
            <p:nvPr/>
          </p:nvSpPr>
          <p:spPr>
            <a:xfrm flipH="1" flipV="1">
              <a:off x="-1" y="0"/>
              <a:ext cx="331102" cy="335522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3698" name="Group 3698"/>
          <p:cNvGrpSpPr/>
          <p:nvPr/>
        </p:nvGrpSpPr>
        <p:grpSpPr>
          <a:xfrm>
            <a:off x="8471138" y="3095667"/>
            <a:ext cx="331101" cy="335523"/>
            <a:chOff x="0" y="0"/>
            <a:chExt cx="331100" cy="335521"/>
          </a:xfrm>
        </p:grpSpPr>
        <p:sp>
          <p:nvSpPr>
            <p:cNvPr id="3696" name="Shape 3696"/>
            <p:cNvSpPr/>
            <p:nvPr/>
          </p:nvSpPr>
          <p:spPr>
            <a:xfrm flipV="1">
              <a:off x="0" y="-1"/>
              <a:ext cx="331101" cy="335523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97" name="Shape 3697"/>
            <p:cNvSpPr/>
            <p:nvPr/>
          </p:nvSpPr>
          <p:spPr>
            <a:xfrm flipH="1" flipV="1">
              <a:off x="-1" y="0"/>
              <a:ext cx="331102" cy="335522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slow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Shape 37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Compilation to BGP:</a:t>
            </a:r>
          </a:p>
        </p:txBody>
      </p:sp>
      <p:sp>
        <p:nvSpPr>
          <p:cNvPr id="3701" name="Shape 3701"/>
          <p:cNvSpPr/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735" name="Group 3735"/>
          <p:cNvGrpSpPr/>
          <p:nvPr/>
        </p:nvGrpSpPr>
        <p:grpSpPr>
          <a:xfrm>
            <a:off x="1156153" y="1538553"/>
            <a:ext cx="3848837" cy="7756477"/>
            <a:chOff x="0" y="0"/>
            <a:chExt cx="3848836" cy="7756476"/>
          </a:xfrm>
        </p:grpSpPr>
        <p:sp>
          <p:nvSpPr>
            <p:cNvPr id="3702" name="Shape 3702"/>
            <p:cNvSpPr/>
            <p:nvPr/>
          </p:nvSpPr>
          <p:spPr>
            <a:xfrm>
              <a:off x="2732047" y="2496312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(D,2,1)</a:t>
              </a:r>
            </a:p>
          </p:txBody>
        </p:sp>
        <p:sp>
          <p:nvSpPr>
            <p:cNvPr id="3703" name="Shape 3703"/>
            <p:cNvSpPr/>
            <p:nvPr/>
          </p:nvSpPr>
          <p:spPr>
            <a:xfrm>
              <a:off x="2732047" y="3699364"/>
              <a:ext cx="874039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(C,3,1)</a:t>
              </a:r>
            </a:p>
          </p:txBody>
        </p:sp>
        <p:sp>
          <p:nvSpPr>
            <p:cNvPr id="3704" name="Shape 3704"/>
            <p:cNvSpPr/>
            <p:nvPr/>
          </p:nvSpPr>
          <p:spPr>
            <a:xfrm>
              <a:off x="2732047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(A,4,1)</a:t>
              </a:r>
            </a:p>
          </p:txBody>
        </p:sp>
        <p:sp>
          <p:nvSpPr>
            <p:cNvPr id="3705" name="Shape 3705"/>
            <p:cNvSpPr/>
            <p:nvPr/>
          </p:nvSpPr>
          <p:spPr>
            <a:xfrm>
              <a:off x="2527873" y="517116"/>
              <a:ext cx="1" cy="6658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06" name="Shape 3706"/>
            <p:cNvSpPr/>
            <p:nvPr/>
          </p:nvSpPr>
          <p:spPr>
            <a:xfrm>
              <a:off x="2568826" y="1614506"/>
              <a:ext cx="522905" cy="8795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07" name="Shape 3707"/>
            <p:cNvSpPr/>
            <p:nvPr/>
          </p:nvSpPr>
          <p:spPr>
            <a:xfrm>
              <a:off x="3169066" y="3300431"/>
              <a:ext cx="1" cy="41053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08" name="Shape 3708"/>
            <p:cNvSpPr/>
            <p:nvPr/>
          </p:nvSpPr>
          <p:spPr>
            <a:xfrm>
              <a:off x="3169066" y="4496777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09" name="Shape 3709"/>
            <p:cNvSpPr/>
            <p:nvPr/>
          </p:nvSpPr>
          <p:spPr>
            <a:xfrm>
              <a:off x="3169066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10" name="Shape 3710"/>
            <p:cNvSpPr/>
            <p:nvPr/>
          </p:nvSpPr>
          <p:spPr>
            <a:xfrm>
              <a:off x="426037" y="4217513"/>
              <a:ext cx="1137768" cy="7091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11" name="Shape 3711"/>
            <p:cNvSpPr/>
            <p:nvPr/>
          </p:nvSpPr>
          <p:spPr>
            <a:xfrm>
              <a:off x="1836739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12" name="Shape 3712"/>
            <p:cNvSpPr/>
            <p:nvPr/>
          </p:nvSpPr>
          <p:spPr>
            <a:xfrm flipH="1">
              <a:off x="872403" y="4149879"/>
              <a:ext cx="94024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13" name="Shape 3713"/>
            <p:cNvSpPr/>
            <p:nvPr/>
          </p:nvSpPr>
          <p:spPr>
            <a:xfrm flipH="1">
              <a:off x="618124" y="2934679"/>
              <a:ext cx="1112337" cy="77860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14" name="Shape 3714"/>
            <p:cNvSpPr/>
            <p:nvPr/>
          </p:nvSpPr>
          <p:spPr>
            <a:xfrm flipH="1" flipV="1">
              <a:off x="2176705" y="3150066"/>
              <a:ext cx="708424" cy="6482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15" name="Shape 3715"/>
            <p:cNvSpPr/>
            <p:nvPr/>
          </p:nvSpPr>
          <p:spPr>
            <a:xfrm flipH="1">
              <a:off x="2265768" y="4120432"/>
              <a:ext cx="45858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16" name="Shape 3716"/>
            <p:cNvSpPr/>
            <p:nvPr/>
          </p:nvSpPr>
          <p:spPr>
            <a:xfrm flipH="1">
              <a:off x="2112233" y="4384265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3719" name="Group 3719"/>
            <p:cNvGrpSpPr/>
            <p:nvPr/>
          </p:nvGrpSpPr>
          <p:grpSpPr>
            <a:xfrm>
              <a:off x="1364848" y="6139790"/>
              <a:ext cx="943783" cy="887008"/>
              <a:chOff x="0" y="0"/>
              <a:chExt cx="943782" cy="887006"/>
            </a:xfrm>
          </p:grpSpPr>
          <p:sp>
            <p:nvSpPr>
              <p:cNvPr id="3717" name="Shape 3717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718" name="Shape 3718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 -, 1)</a:t>
                </a:r>
              </a:p>
            </p:txBody>
          </p:sp>
        </p:grpSp>
        <p:grpSp>
          <p:nvGrpSpPr>
            <p:cNvPr id="3722" name="Group 3722"/>
            <p:cNvGrpSpPr/>
            <p:nvPr/>
          </p:nvGrpSpPr>
          <p:grpSpPr>
            <a:xfrm>
              <a:off x="2697175" y="6139790"/>
              <a:ext cx="943783" cy="887008"/>
              <a:chOff x="0" y="0"/>
              <a:chExt cx="943782" cy="887006"/>
            </a:xfrm>
          </p:grpSpPr>
          <p:sp>
            <p:nvSpPr>
              <p:cNvPr id="3720" name="Shape 3720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721" name="Shape 3721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(X,5,1)</a:t>
                </a:r>
              </a:p>
            </p:txBody>
          </p:sp>
        </p:grpSp>
        <p:sp>
          <p:nvSpPr>
            <p:cNvPr id="3723" name="Shape 3723"/>
            <p:cNvSpPr/>
            <p:nvPr/>
          </p:nvSpPr>
          <p:spPr>
            <a:xfrm flipH="1">
              <a:off x="1941465" y="1653840"/>
              <a:ext cx="615233" cy="8557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24" name="Shape 3724"/>
            <p:cNvSpPr/>
            <p:nvPr/>
          </p:nvSpPr>
          <p:spPr>
            <a:xfrm>
              <a:off x="2090853" y="1213738"/>
              <a:ext cx="874039" cy="792948"/>
            </a:xfrm>
            <a:prstGeom prst="ellipse">
              <a:avLst/>
            </a:prstGeom>
            <a:solidFill>
              <a:srgbClr val="BED1F2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(Y,1,1)</a:t>
              </a:r>
            </a:p>
          </p:txBody>
        </p:sp>
        <p:sp>
          <p:nvSpPr>
            <p:cNvPr id="3725" name="Shape 3725"/>
            <p:cNvSpPr/>
            <p:nvPr/>
          </p:nvSpPr>
          <p:spPr>
            <a:xfrm>
              <a:off x="2090853" y="0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start</a:t>
              </a:r>
            </a:p>
          </p:txBody>
        </p:sp>
        <p:sp>
          <p:nvSpPr>
            <p:cNvPr id="3726" name="Shape 3726"/>
            <p:cNvSpPr/>
            <p:nvPr/>
          </p:nvSpPr>
          <p:spPr>
            <a:xfrm>
              <a:off x="1399720" y="369936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 -,1)</a:t>
              </a:r>
            </a:p>
          </p:txBody>
        </p:sp>
        <p:sp>
          <p:nvSpPr>
            <p:cNvPr id="3727" name="Shape 3727"/>
            <p:cNvSpPr/>
            <p:nvPr/>
          </p:nvSpPr>
          <p:spPr>
            <a:xfrm>
              <a:off x="1399720" y="250889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(E, -,1)</a:t>
              </a:r>
            </a:p>
          </p:txBody>
        </p:sp>
        <p:sp>
          <p:nvSpPr>
            <p:cNvPr id="3728" name="Shape 3728"/>
            <p:cNvSpPr/>
            <p:nvPr/>
          </p:nvSpPr>
          <p:spPr>
            <a:xfrm>
              <a:off x="1403446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(B, -,1)</a:t>
              </a:r>
            </a:p>
          </p:txBody>
        </p:sp>
        <p:sp>
          <p:nvSpPr>
            <p:cNvPr id="3729" name="Shape 3729"/>
            <p:cNvSpPr/>
            <p:nvPr/>
          </p:nvSpPr>
          <p:spPr>
            <a:xfrm>
              <a:off x="1266978" y="7120032"/>
              <a:ext cx="1107002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3730" name="Shape 3730"/>
            <p:cNvSpPr/>
            <p:nvPr/>
          </p:nvSpPr>
          <p:spPr>
            <a:xfrm>
              <a:off x="2427759" y="7120032"/>
              <a:ext cx="1421078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{1,2}</a:t>
              </a:r>
            </a:p>
          </p:txBody>
        </p:sp>
        <p:sp>
          <p:nvSpPr>
            <p:cNvPr id="3731" name="Shape 3731"/>
            <p:cNvSpPr/>
            <p:nvPr/>
          </p:nvSpPr>
          <p:spPr>
            <a:xfrm>
              <a:off x="617236" y="5366236"/>
              <a:ext cx="845402" cy="7966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32" name="Shape 3732"/>
            <p:cNvSpPr/>
            <p:nvPr/>
          </p:nvSpPr>
          <p:spPr>
            <a:xfrm flipH="1">
              <a:off x="441953" y="4441303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33" name="Shape 3733"/>
            <p:cNvSpPr/>
            <p:nvPr/>
          </p:nvSpPr>
          <p:spPr>
            <a:xfrm>
              <a:off x="0" y="3699364"/>
              <a:ext cx="874038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 -,1)</a:t>
              </a:r>
            </a:p>
          </p:txBody>
        </p:sp>
        <p:sp>
          <p:nvSpPr>
            <p:cNvPr id="3734" name="Shape 3734"/>
            <p:cNvSpPr/>
            <p:nvPr/>
          </p:nvSpPr>
          <p:spPr>
            <a:xfrm>
              <a:off x="38224" y="4877017"/>
              <a:ext cx="874038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 -,1)</a:t>
              </a:r>
            </a:p>
          </p:txBody>
        </p:sp>
      </p:grpSp>
      <p:sp>
        <p:nvSpPr>
          <p:cNvPr id="3736" name="Shape 3736"/>
          <p:cNvSpPr/>
          <p:nvPr/>
        </p:nvSpPr>
        <p:spPr>
          <a:xfrm>
            <a:off x="4978343" y="6366106"/>
            <a:ext cx="2664197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1" sz="3400">
                <a:solidFill>
                  <a:srgbClr val="53585F"/>
                </a:solidFill>
              </a:defRPr>
            </a:lvl1pPr>
          </a:lstStyle>
          <a:p>
            <a:pPr/>
            <a:r>
              <a:t>Unreachable</a:t>
            </a:r>
          </a:p>
        </p:txBody>
      </p:sp>
      <p:sp>
        <p:nvSpPr>
          <p:cNvPr id="3737" name="Shape 3737"/>
          <p:cNvSpPr/>
          <p:nvPr/>
        </p:nvSpPr>
        <p:spPr>
          <a:xfrm>
            <a:off x="-29066" y="7790033"/>
            <a:ext cx="2664197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1" sz="3400">
                <a:solidFill>
                  <a:srgbClr val="53585F"/>
                </a:solidFill>
              </a:defRPr>
            </a:lvl1pPr>
          </a:lstStyle>
          <a:p>
            <a:pPr/>
            <a:r>
              <a:t>Unreachable</a:t>
            </a:r>
          </a:p>
        </p:txBody>
      </p:sp>
      <p:grpSp>
        <p:nvGrpSpPr>
          <p:cNvPr id="3740" name="Group 3740"/>
          <p:cNvGrpSpPr/>
          <p:nvPr/>
        </p:nvGrpSpPr>
        <p:grpSpPr>
          <a:xfrm>
            <a:off x="2071978" y="5965410"/>
            <a:ext cx="331101" cy="335523"/>
            <a:chOff x="0" y="0"/>
            <a:chExt cx="331100" cy="335521"/>
          </a:xfrm>
        </p:grpSpPr>
        <p:sp>
          <p:nvSpPr>
            <p:cNvPr id="3738" name="Shape 3738"/>
            <p:cNvSpPr/>
            <p:nvPr/>
          </p:nvSpPr>
          <p:spPr>
            <a:xfrm flipV="1">
              <a:off x="0" y="-1"/>
              <a:ext cx="331101" cy="335523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39" name="Shape 3739"/>
            <p:cNvSpPr/>
            <p:nvPr/>
          </p:nvSpPr>
          <p:spPr>
            <a:xfrm flipH="1" flipV="1">
              <a:off x="-1" y="0"/>
              <a:ext cx="331102" cy="335522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3743" name="Group 3743"/>
          <p:cNvGrpSpPr/>
          <p:nvPr/>
        </p:nvGrpSpPr>
        <p:grpSpPr>
          <a:xfrm>
            <a:off x="2088767" y="7176148"/>
            <a:ext cx="331101" cy="335523"/>
            <a:chOff x="0" y="0"/>
            <a:chExt cx="331100" cy="335521"/>
          </a:xfrm>
        </p:grpSpPr>
        <p:sp>
          <p:nvSpPr>
            <p:cNvPr id="3741" name="Shape 3741"/>
            <p:cNvSpPr/>
            <p:nvPr/>
          </p:nvSpPr>
          <p:spPr>
            <a:xfrm flipV="1">
              <a:off x="0" y="-1"/>
              <a:ext cx="331101" cy="335523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42" name="Shape 3742"/>
            <p:cNvSpPr/>
            <p:nvPr/>
          </p:nvSpPr>
          <p:spPr>
            <a:xfrm flipH="1" flipV="1">
              <a:off x="-1" y="0"/>
              <a:ext cx="331102" cy="335522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3746" name="Group 3746"/>
          <p:cNvGrpSpPr/>
          <p:nvPr/>
        </p:nvGrpSpPr>
        <p:grpSpPr>
          <a:xfrm>
            <a:off x="3613348" y="5965410"/>
            <a:ext cx="331101" cy="335523"/>
            <a:chOff x="0" y="0"/>
            <a:chExt cx="331100" cy="335521"/>
          </a:xfrm>
        </p:grpSpPr>
        <p:sp>
          <p:nvSpPr>
            <p:cNvPr id="3744" name="Shape 3744"/>
            <p:cNvSpPr/>
            <p:nvPr/>
          </p:nvSpPr>
          <p:spPr>
            <a:xfrm flipV="1">
              <a:off x="0" y="-1"/>
              <a:ext cx="331101" cy="335523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45" name="Shape 3745"/>
            <p:cNvSpPr/>
            <p:nvPr/>
          </p:nvSpPr>
          <p:spPr>
            <a:xfrm flipH="1" flipV="1">
              <a:off x="-1" y="0"/>
              <a:ext cx="331102" cy="335522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3749" name="Group 3749"/>
          <p:cNvGrpSpPr/>
          <p:nvPr/>
        </p:nvGrpSpPr>
        <p:grpSpPr>
          <a:xfrm>
            <a:off x="4146032" y="7267990"/>
            <a:ext cx="331102" cy="335523"/>
            <a:chOff x="0" y="0"/>
            <a:chExt cx="331100" cy="335521"/>
          </a:xfrm>
        </p:grpSpPr>
        <p:sp>
          <p:nvSpPr>
            <p:cNvPr id="3747" name="Shape 3747"/>
            <p:cNvSpPr/>
            <p:nvPr/>
          </p:nvSpPr>
          <p:spPr>
            <a:xfrm flipV="1">
              <a:off x="0" y="-1"/>
              <a:ext cx="331101" cy="335523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48" name="Shape 3748"/>
            <p:cNvSpPr/>
            <p:nvPr/>
          </p:nvSpPr>
          <p:spPr>
            <a:xfrm flipH="1" flipV="1">
              <a:off x="-1" y="0"/>
              <a:ext cx="331102" cy="335522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3776" name="Group 3776"/>
          <p:cNvGrpSpPr/>
          <p:nvPr/>
        </p:nvGrpSpPr>
        <p:grpSpPr>
          <a:xfrm>
            <a:off x="5728076" y="1444706"/>
            <a:ext cx="6695364" cy="2976831"/>
            <a:chOff x="0" y="0"/>
            <a:chExt cx="6695363" cy="2976829"/>
          </a:xfrm>
        </p:grpSpPr>
        <p:sp>
          <p:nvSpPr>
            <p:cNvPr id="3750" name="Shape 3750"/>
            <p:cNvSpPr/>
            <p:nvPr/>
          </p:nvSpPr>
          <p:spPr>
            <a:xfrm>
              <a:off x="1778017" y="0"/>
              <a:ext cx="3139329" cy="2976830"/>
            </a:xfrm>
            <a:prstGeom prst="ellipse">
              <a:avLst/>
            </a:prstGeom>
            <a:solidFill>
              <a:srgbClr val="FEFCE4"/>
            </a:solidFill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3751" name="Shape 3751"/>
            <p:cNvSpPr/>
            <p:nvPr/>
          </p:nvSpPr>
          <p:spPr>
            <a:xfrm>
              <a:off x="3346479" y="1504693"/>
              <a:ext cx="909019" cy="59492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52" name="Shape 3752"/>
            <p:cNvSpPr/>
            <p:nvPr/>
          </p:nvSpPr>
          <p:spPr>
            <a:xfrm flipV="1">
              <a:off x="3358461" y="856511"/>
              <a:ext cx="905649" cy="6595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53" name="Shape 3753"/>
            <p:cNvSpPr/>
            <p:nvPr/>
          </p:nvSpPr>
          <p:spPr>
            <a:xfrm flipV="1">
              <a:off x="2414040" y="1519071"/>
              <a:ext cx="965838" cy="5630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54" name="Shape 3754"/>
            <p:cNvSpPr/>
            <p:nvPr/>
          </p:nvSpPr>
          <p:spPr>
            <a:xfrm>
              <a:off x="2407314" y="871005"/>
              <a:ext cx="965838" cy="6115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55" name="Shape 3755"/>
            <p:cNvSpPr/>
            <p:nvPr/>
          </p:nvSpPr>
          <p:spPr>
            <a:xfrm flipV="1">
              <a:off x="1263559" y="849174"/>
              <a:ext cx="1146522" cy="697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56" name="Shape 3756"/>
            <p:cNvSpPr/>
            <p:nvPr/>
          </p:nvSpPr>
          <p:spPr>
            <a:xfrm>
              <a:off x="1139709" y="1916732"/>
              <a:ext cx="1282993" cy="1473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57" name="Shape 3757"/>
            <p:cNvSpPr/>
            <p:nvPr/>
          </p:nvSpPr>
          <p:spPr>
            <a:xfrm>
              <a:off x="4295458" y="857437"/>
              <a:ext cx="126756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58" name="Shape 3758"/>
            <p:cNvSpPr/>
            <p:nvPr/>
          </p:nvSpPr>
          <p:spPr>
            <a:xfrm flipV="1">
              <a:off x="4348224" y="1931271"/>
              <a:ext cx="1162034" cy="1539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59" name="Shape 3759"/>
            <p:cNvSpPr/>
            <p:nvPr/>
          </p:nvSpPr>
          <p:spPr>
            <a:xfrm>
              <a:off x="5069441" y="620544"/>
              <a:ext cx="1625923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grpSp>
          <p:nvGrpSpPr>
            <p:cNvPr id="3762" name="Group 3762"/>
            <p:cNvGrpSpPr/>
            <p:nvPr/>
          </p:nvGrpSpPr>
          <p:grpSpPr>
            <a:xfrm>
              <a:off x="2111969" y="530782"/>
              <a:ext cx="652484" cy="652483"/>
              <a:chOff x="0" y="0"/>
              <a:chExt cx="652482" cy="652482"/>
            </a:xfrm>
          </p:grpSpPr>
          <p:sp>
            <p:nvSpPr>
              <p:cNvPr id="3760" name="Shape 3760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761" name="Shape 3761"/>
              <p:cNvSpPr/>
              <p:nvPr/>
            </p:nvSpPr>
            <p:spPr>
              <a:xfrm>
                <a:off x="172284" y="116862"/>
                <a:ext cx="31916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3765" name="Group 3765"/>
            <p:cNvGrpSpPr/>
            <p:nvPr/>
          </p:nvGrpSpPr>
          <p:grpSpPr>
            <a:xfrm>
              <a:off x="3021440" y="1162173"/>
              <a:ext cx="652484" cy="652484"/>
              <a:chOff x="0" y="0"/>
              <a:chExt cx="652482" cy="652482"/>
            </a:xfrm>
          </p:grpSpPr>
          <p:sp>
            <p:nvSpPr>
              <p:cNvPr id="3763" name="Shape 3763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764" name="Shape 3764"/>
              <p:cNvSpPr/>
              <p:nvPr/>
            </p:nvSpPr>
            <p:spPr>
              <a:xfrm>
                <a:off x="166293" y="116862"/>
                <a:ext cx="294497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3768" name="Group 3768"/>
            <p:cNvGrpSpPr/>
            <p:nvPr/>
          </p:nvGrpSpPr>
          <p:grpSpPr>
            <a:xfrm>
              <a:off x="3930910" y="530782"/>
              <a:ext cx="652484" cy="652483"/>
              <a:chOff x="0" y="0"/>
              <a:chExt cx="652482" cy="652482"/>
            </a:xfrm>
          </p:grpSpPr>
          <p:sp>
            <p:nvSpPr>
              <p:cNvPr id="3766" name="Shape 3766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767" name="Shape 3767"/>
              <p:cNvSpPr/>
              <p:nvPr/>
            </p:nvSpPr>
            <p:spPr>
              <a:xfrm>
                <a:off x="166293" y="116862"/>
                <a:ext cx="34067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3771" name="Group 3771"/>
            <p:cNvGrpSpPr/>
            <p:nvPr/>
          </p:nvGrpSpPr>
          <p:grpSpPr>
            <a:xfrm>
              <a:off x="3930910" y="1745425"/>
              <a:ext cx="652484" cy="652484"/>
              <a:chOff x="0" y="0"/>
              <a:chExt cx="652482" cy="652482"/>
            </a:xfrm>
          </p:grpSpPr>
          <p:sp>
            <p:nvSpPr>
              <p:cNvPr id="3769" name="Shape 3769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770" name="Shape 3770"/>
              <p:cNvSpPr/>
              <p:nvPr/>
            </p:nvSpPr>
            <p:spPr>
              <a:xfrm>
                <a:off x="196678" y="116862"/>
                <a:ext cx="2774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E</a:t>
                </a:r>
              </a:p>
            </p:txBody>
          </p:sp>
        </p:grpSp>
        <p:grpSp>
          <p:nvGrpSpPr>
            <p:cNvPr id="3774" name="Group 3774"/>
            <p:cNvGrpSpPr/>
            <p:nvPr/>
          </p:nvGrpSpPr>
          <p:grpSpPr>
            <a:xfrm>
              <a:off x="2111969" y="1745425"/>
              <a:ext cx="652484" cy="652484"/>
              <a:chOff x="0" y="0"/>
              <a:chExt cx="652482" cy="652482"/>
            </a:xfrm>
          </p:grpSpPr>
          <p:sp>
            <p:nvSpPr>
              <p:cNvPr id="3772" name="Shape 3772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773" name="Shape 3773"/>
              <p:cNvSpPr/>
              <p:nvPr/>
            </p:nvSpPr>
            <p:spPr>
              <a:xfrm>
                <a:off x="187477" y="116862"/>
                <a:ext cx="3080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3775" name="Shape 3775"/>
            <p:cNvSpPr/>
            <p:nvPr/>
          </p:nvSpPr>
          <p:spPr>
            <a:xfrm>
              <a:off x="-1" y="749690"/>
              <a:ext cx="1625924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  <p:grpSp>
        <p:nvGrpSpPr>
          <p:cNvPr id="3779" name="Group 3779"/>
          <p:cNvGrpSpPr/>
          <p:nvPr/>
        </p:nvGrpSpPr>
        <p:grpSpPr>
          <a:xfrm>
            <a:off x="7397246" y="2124827"/>
            <a:ext cx="331102" cy="335523"/>
            <a:chOff x="0" y="0"/>
            <a:chExt cx="331100" cy="335521"/>
          </a:xfrm>
        </p:grpSpPr>
        <p:sp>
          <p:nvSpPr>
            <p:cNvPr id="3777" name="Shape 3777"/>
            <p:cNvSpPr/>
            <p:nvPr/>
          </p:nvSpPr>
          <p:spPr>
            <a:xfrm flipV="1">
              <a:off x="0" y="-1"/>
              <a:ext cx="331101" cy="335523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78" name="Shape 3778"/>
            <p:cNvSpPr/>
            <p:nvPr/>
          </p:nvSpPr>
          <p:spPr>
            <a:xfrm flipH="1" flipV="1">
              <a:off x="-1" y="0"/>
              <a:ext cx="331102" cy="335522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3782" name="Group 3782"/>
          <p:cNvGrpSpPr/>
          <p:nvPr/>
        </p:nvGrpSpPr>
        <p:grpSpPr>
          <a:xfrm>
            <a:off x="8471138" y="3095667"/>
            <a:ext cx="331101" cy="335523"/>
            <a:chOff x="0" y="0"/>
            <a:chExt cx="331100" cy="335521"/>
          </a:xfrm>
        </p:grpSpPr>
        <p:sp>
          <p:nvSpPr>
            <p:cNvPr id="3780" name="Shape 3780"/>
            <p:cNvSpPr/>
            <p:nvPr/>
          </p:nvSpPr>
          <p:spPr>
            <a:xfrm flipV="1">
              <a:off x="0" y="-1"/>
              <a:ext cx="331101" cy="335523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81" name="Shape 3781"/>
            <p:cNvSpPr/>
            <p:nvPr/>
          </p:nvSpPr>
          <p:spPr>
            <a:xfrm flipH="1" flipV="1">
              <a:off x="-1" y="0"/>
              <a:ext cx="331102" cy="335522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slow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4" name="Shape 37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Compilation to BGP:</a:t>
            </a:r>
          </a:p>
        </p:txBody>
      </p:sp>
      <p:sp>
        <p:nvSpPr>
          <p:cNvPr id="3785" name="Shape 3785"/>
          <p:cNvSpPr/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819" name="Group 3819"/>
          <p:cNvGrpSpPr/>
          <p:nvPr/>
        </p:nvGrpSpPr>
        <p:grpSpPr>
          <a:xfrm>
            <a:off x="1156153" y="1538553"/>
            <a:ext cx="3848837" cy="7756477"/>
            <a:chOff x="0" y="0"/>
            <a:chExt cx="3848836" cy="7756476"/>
          </a:xfrm>
        </p:grpSpPr>
        <p:sp>
          <p:nvSpPr>
            <p:cNvPr id="3786" name="Shape 3786"/>
            <p:cNvSpPr/>
            <p:nvPr/>
          </p:nvSpPr>
          <p:spPr>
            <a:xfrm>
              <a:off x="2732047" y="2496312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(D,2,1)</a:t>
              </a:r>
            </a:p>
          </p:txBody>
        </p:sp>
        <p:sp>
          <p:nvSpPr>
            <p:cNvPr id="3787" name="Shape 3787"/>
            <p:cNvSpPr/>
            <p:nvPr/>
          </p:nvSpPr>
          <p:spPr>
            <a:xfrm>
              <a:off x="2732047" y="3699364"/>
              <a:ext cx="874039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(C,3,1)</a:t>
              </a:r>
            </a:p>
          </p:txBody>
        </p:sp>
        <p:sp>
          <p:nvSpPr>
            <p:cNvPr id="3788" name="Shape 3788"/>
            <p:cNvSpPr/>
            <p:nvPr/>
          </p:nvSpPr>
          <p:spPr>
            <a:xfrm>
              <a:off x="2732047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(A,4,1)</a:t>
              </a:r>
            </a:p>
          </p:txBody>
        </p:sp>
        <p:sp>
          <p:nvSpPr>
            <p:cNvPr id="3789" name="Shape 3789"/>
            <p:cNvSpPr/>
            <p:nvPr/>
          </p:nvSpPr>
          <p:spPr>
            <a:xfrm>
              <a:off x="2527873" y="517116"/>
              <a:ext cx="1" cy="6658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90" name="Shape 3790"/>
            <p:cNvSpPr/>
            <p:nvPr/>
          </p:nvSpPr>
          <p:spPr>
            <a:xfrm>
              <a:off x="2568826" y="1614506"/>
              <a:ext cx="522905" cy="8795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91" name="Shape 3791"/>
            <p:cNvSpPr/>
            <p:nvPr/>
          </p:nvSpPr>
          <p:spPr>
            <a:xfrm>
              <a:off x="3169066" y="3300431"/>
              <a:ext cx="1" cy="41053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92" name="Shape 3792"/>
            <p:cNvSpPr/>
            <p:nvPr/>
          </p:nvSpPr>
          <p:spPr>
            <a:xfrm>
              <a:off x="3169066" y="4496777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93" name="Shape 3793"/>
            <p:cNvSpPr/>
            <p:nvPr/>
          </p:nvSpPr>
          <p:spPr>
            <a:xfrm>
              <a:off x="3169066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94" name="Shape 3794"/>
            <p:cNvSpPr/>
            <p:nvPr/>
          </p:nvSpPr>
          <p:spPr>
            <a:xfrm>
              <a:off x="426037" y="4217513"/>
              <a:ext cx="1137768" cy="7091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95" name="Shape 3795"/>
            <p:cNvSpPr/>
            <p:nvPr/>
          </p:nvSpPr>
          <p:spPr>
            <a:xfrm>
              <a:off x="1836739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96" name="Shape 3796"/>
            <p:cNvSpPr/>
            <p:nvPr/>
          </p:nvSpPr>
          <p:spPr>
            <a:xfrm flipH="1">
              <a:off x="872403" y="4149879"/>
              <a:ext cx="94024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97" name="Shape 3797"/>
            <p:cNvSpPr/>
            <p:nvPr/>
          </p:nvSpPr>
          <p:spPr>
            <a:xfrm flipH="1">
              <a:off x="618124" y="2934679"/>
              <a:ext cx="1112337" cy="77860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98" name="Shape 3798"/>
            <p:cNvSpPr/>
            <p:nvPr/>
          </p:nvSpPr>
          <p:spPr>
            <a:xfrm flipH="1" flipV="1">
              <a:off x="2176705" y="3150066"/>
              <a:ext cx="708424" cy="6482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99" name="Shape 3799"/>
            <p:cNvSpPr/>
            <p:nvPr/>
          </p:nvSpPr>
          <p:spPr>
            <a:xfrm flipH="1">
              <a:off x="2265768" y="4120432"/>
              <a:ext cx="45858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00" name="Shape 3800"/>
            <p:cNvSpPr/>
            <p:nvPr/>
          </p:nvSpPr>
          <p:spPr>
            <a:xfrm flipH="1">
              <a:off x="2112233" y="4384265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3803" name="Group 3803"/>
            <p:cNvGrpSpPr/>
            <p:nvPr/>
          </p:nvGrpSpPr>
          <p:grpSpPr>
            <a:xfrm>
              <a:off x="1364848" y="6139790"/>
              <a:ext cx="943783" cy="887008"/>
              <a:chOff x="0" y="0"/>
              <a:chExt cx="943782" cy="887006"/>
            </a:xfrm>
          </p:grpSpPr>
          <p:sp>
            <p:nvSpPr>
              <p:cNvPr id="3801" name="Shape 3801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802" name="Shape 3802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 -, 1)</a:t>
                </a:r>
              </a:p>
            </p:txBody>
          </p:sp>
        </p:grpSp>
        <p:grpSp>
          <p:nvGrpSpPr>
            <p:cNvPr id="3806" name="Group 3806"/>
            <p:cNvGrpSpPr/>
            <p:nvPr/>
          </p:nvGrpSpPr>
          <p:grpSpPr>
            <a:xfrm>
              <a:off x="2697175" y="6139790"/>
              <a:ext cx="943783" cy="887008"/>
              <a:chOff x="0" y="0"/>
              <a:chExt cx="943782" cy="887006"/>
            </a:xfrm>
          </p:grpSpPr>
          <p:sp>
            <p:nvSpPr>
              <p:cNvPr id="3804" name="Shape 3804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805" name="Shape 3805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(X,5,1)</a:t>
                </a:r>
              </a:p>
            </p:txBody>
          </p:sp>
        </p:grpSp>
        <p:sp>
          <p:nvSpPr>
            <p:cNvPr id="3807" name="Shape 3807"/>
            <p:cNvSpPr/>
            <p:nvPr/>
          </p:nvSpPr>
          <p:spPr>
            <a:xfrm flipH="1">
              <a:off x="1941465" y="1653840"/>
              <a:ext cx="615233" cy="8557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08" name="Shape 3808"/>
            <p:cNvSpPr/>
            <p:nvPr/>
          </p:nvSpPr>
          <p:spPr>
            <a:xfrm>
              <a:off x="2090853" y="1213738"/>
              <a:ext cx="874039" cy="792948"/>
            </a:xfrm>
            <a:prstGeom prst="ellipse">
              <a:avLst/>
            </a:prstGeom>
            <a:solidFill>
              <a:srgbClr val="BED1F2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(Y,1,1)</a:t>
              </a:r>
            </a:p>
          </p:txBody>
        </p:sp>
        <p:sp>
          <p:nvSpPr>
            <p:cNvPr id="3809" name="Shape 3809"/>
            <p:cNvSpPr/>
            <p:nvPr/>
          </p:nvSpPr>
          <p:spPr>
            <a:xfrm>
              <a:off x="2090853" y="0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start</a:t>
              </a:r>
            </a:p>
          </p:txBody>
        </p:sp>
        <p:sp>
          <p:nvSpPr>
            <p:cNvPr id="3810" name="Shape 3810"/>
            <p:cNvSpPr/>
            <p:nvPr/>
          </p:nvSpPr>
          <p:spPr>
            <a:xfrm>
              <a:off x="1399720" y="369936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 -,1)</a:t>
              </a:r>
            </a:p>
          </p:txBody>
        </p:sp>
        <p:sp>
          <p:nvSpPr>
            <p:cNvPr id="3811" name="Shape 3811"/>
            <p:cNvSpPr/>
            <p:nvPr/>
          </p:nvSpPr>
          <p:spPr>
            <a:xfrm>
              <a:off x="1399720" y="250889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(E, -,1)</a:t>
              </a:r>
            </a:p>
          </p:txBody>
        </p:sp>
        <p:sp>
          <p:nvSpPr>
            <p:cNvPr id="3812" name="Shape 3812"/>
            <p:cNvSpPr/>
            <p:nvPr/>
          </p:nvSpPr>
          <p:spPr>
            <a:xfrm>
              <a:off x="1403446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(B, -,1)</a:t>
              </a:r>
            </a:p>
          </p:txBody>
        </p:sp>
        <p:sp>
          <p:nvSpPr>
            <p:cNvPr id="3813" name="Shape 3813"/>
            <p:cNvSpPr/>
            <p:nvPr/>
          </p:nvSpPr>
          <p:spPr>
            <a:xfrm>
              <a:off x="1266978" y="7120032"/>
              <a:ext cx="1107002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3814" name="Shape 3814"/>
            <p:cNvSpPr/>
            <p:nvPr/>
          </p:nvSpPr>
          <p:spPr>
            <a:xfrm>
              <a:off x="2427759" y="7120032"/>
              <a:ext cx="1421078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{1,2}</a:t>
              </a:r>
            </a:p>
          </p:txBody>
        </p:sp>
        <p:sp>
          <p:nvSpPr>
            <p:cNvPr id="3815" name="Shape 3815"/>
            <p:cNvSpPr/>
            <p:nvPr/>
          </p:nvSpPr>
          <p:spPr>
            <a:xfrm>
              <a:off x="617236" y="5366236"/>
              <a:ext cx="845402" cy="7966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16" name="Shape 3816"/>
            <p:cNvSpPr/>
            <p:nvPr/>
          </p:nvSpPr>
          <p:spPr>
            <a:xfrm flipH="1">
              <a:off x="441953" y="4441303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17" name="Shape 3817"/>
            <p:cNvSpPr/>
            <p:nvPr/>
          </p:nvSpPr>
          <p:spPr>
            <a:xfrm>
              <a:off x="0" y="3699364"/>
              <a:ext cx="874038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 -,1)</a:t>
              </a:r>
            </a:p>
          </p:txBody>
        </p:sp>
        <p:sp>
          <p:nvSpPr>
            <p:cNvPr id="3818" name="Shape 3818"/>
            <p:cNvSpPr/>
            <p:nvPr/>
          </p:nvSpPr>
          <p:spPr>
            <a:xfrm>
              <a:off x="38224" y="4877017"/>
              <a:ext cx="874038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 -,1)</a:t>
              </a:r>
            </a:p>
          </p:txBody>
        </p:sp>
      </p:grpSp>
      <p:sp>
        <p:nvSpPr>
          <p:cNvPr id="3820" name="Shape 3820"/>
          <p:cNvSpPr/>
          <p:nvPr/>
        </p:nvSpPr>
        <p:spPr>
          <a:xfrm>
            <a:off x="6263746" y="6407979"/>
            <a:ext cx="613296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1" sz="3400">
                <a:solidFill>
                  <a:srgbClr val="6CBA3E"/>
                </a:solidFill>
              </a:defRPr>
            </a:lvl1pPr>
          </a:lstStyle>
          <a:p>
            <a:pPr/>
            <a:r>
              <a:t>No worse than preferring E</a:t>
            </a:r>
          </a:p>
        </p:txBody>
      </p:sp>
      <p:grpSp>
        <p:nvGrpSpPr>
          <p:cNvPr id="3823" name="Group 3823"/>
          <p:cNvGrpSpPr/>
          <p:nvPr/>
        </p:nvGrpSpPr>
        <p:grpSpPr>
          <a:xfrm>
            <a:off x="2071978" y="5965410"/>
            <a:ext cx="331101" cy="335523"/>
            <a:chOff x="0" y="0"/>
            <a:chExt cx="331100" cy="335521"/>
          </a:xfrm>
        </p:grpSpPr>
        <p:sp>
          <p:nvSpPr>
            <p:cNvPr id="3821" name="Shape 3821"/>
            <p:cNvSpPr/>
            <p:nvPr/>
          </p:nvSpPr>
          <p:spPr>
            <a:xfrm flipV="1">
              <a:off x="0" y="-1"/>
              <a:ext cx="331101" cy="335523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22" name="Shape 3822"/>
            <p:cNvSpPr/>
            <p:nvPr/>
          </p:nvSpPr>
          <p:spPr>
            <a:xfrm flipH="1" flipV="1">
              <a:off x="-1" y="0"/>
              <a:ext cx="331102" cy="335522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3826" name="Group 3826"/>
          <p:cNvGrpSpPr/>
          <p:nvPr/>
        </p:nvGrpSpPr>
        <p:grpSpPr>
          <a:xfrm>
            <a:off x="2088767" y="7176148"/>
            <a:ext cx="331101" cy="335523"/>
            <a:chOff x="0" y="0"/>
            <a:chExt cx="331100" cy="335521"/>
          </a:xfrm>
        </p:grpSpPr>
        <p:sp>
          <p:nvSpPr>
            <p:cNvPr id="3824" name="Shape 3824"/>
            <p:cNvSpPr/>
            <p:nvPr/>
          </p:nvSpPr>
          <p:spPr>
            <a:xfrm flipV="1">
              <a:off x="0" y="-1"/>
              <a:ext cx="331101" cy="335523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25" name="Shape 3825"/>
            <p:cNvSpPr/>
            <p:nvPr/>
          </p:nvSpPr>
          <p:spPr>
            <a:xfrm flipH="1" flipV="1">
              <a:off x="-1" y="0"/>
              <a:ext cx="331102" cy="335522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3829" name="Group 3829"/>
          <p:cNvGrpSpPr/>
          <p:nvPr/>
        </p:nvGrpSpPr>
        <p:grpSpPr>
          <a:xfrm>
            <a:off x="3613348" y="5965410"/>
            <a:ext cx="331101" cy="335523"/>
            <a:chOff x="0" y="0"/>
            <a:chExt cx="331100" cy="335521"/>
          </a:xfrm>
        </p:grpSpPr>
        <p:sp>
          <p:nvSpPr>
            <p:cNvPr id="3827" name="Shape 3827"/>
            <p:cNvSpPr/>
            <p:nvPr/>
          </p:nvSpPr>
          <p:spPr>
            <a:xfrm flipV="1">
              <a:off x="0" y="-1"/>
              <a:ext cx="331101" cy="335523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28" name="Shape 3828"/>
            <p:cNvSpPr/>
            <p:nvPr/>
          </p:nvSpPr>
          <p:spPr>
            <a:xfrm flipH="1" flipV="1">
              <a:off x="-1" y="0"/>
              <a:ext cx="331102" cy="335522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3832" name="Group 3832"/>
          <p:cNvGrpSpPr/>
          <p:nvPr/>
        </p:nvGrpSpPr>
        <p:grpSpPr>
          <a:xfrm>
            <a:off x="4146032" y="7267990"/>
            <a:ext cx="331102" cy="335523"/>
            <a:chOff x="0" y="0"/>
            <a:chExt cx="331100" cy="335521"/>
          </a:xfrm>
        </p:grpSpPr>
        <p:sp>
          <p:nvSpPr>
            <p:cNvPr id="3830" name="Shape 3830"/>
            <p:cNvSpPr/>
            <p:nvPr/>
          </p:nvSpPr>
          <p:spPr>
            <a:xfrm flipV="1">
              <a:off x="0" y="-1"/>
              <a:ext cx="331101" cy="335523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31" name="Shape 3831"/>
            <p:cNvSpPr/>
            <p:nvPr/>
          </p:nvSpPr>
          <p:spPr>
            <a:xfrm flipH="1" flipV="1">
              <a:off x="-1" y="0"/>
              <a:ext cx="331102" cy="335522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3859" name="Group 3859"/>
          <p:cNvGrpSpPr/>
          <p:nvPr/>
        </p:nvGrpSpPr>
        <p:grpSpPr>
          <a:xfrm>
            <a:off x="5728076" y="1444706"/>
            <a:ext cx="6695364" cy="2976831"/>
            <a:chOff x="0" y="0"/>
            <a:chExt cx="6695363" cy="2976829"/>
          </a:xfrm>
        </p:grpSpPr>
        <p:sp>
          <p:nvSpPr>
            <p:cNvPr id="3833" name="Shape 3833"/>
            <p:cNvSpPr/>
            <p:nvPr/>
          </p:nvSpPr>
          <p:spPr>
            <a:xfrm>
              <a:off x="1778017" y="0"/>
              <a:ext cx="3139329" cy="2976830"/>
            </a:xfrm>
            <a:prstGeom prst="ellipse">
              <a:avLst/>
            </a:prstGeom>
            <a:solidFill>
              <a:srgbClr val="FEFCE4"/>
            </a:solidFill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3834" name="Shape 3834"/>
            <p:cNvSpPr/>
            <p:nvPr/>
          </p:nvSpPr>
          <p:spPr>
            <a:xfrm>
              <a:off x="3346479" y="1504693"/>
              <a:ext cx="909019" cy="59492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35" name="Shape 3835"/>
            <p:cNvSpPr/>
            <p:nvPr/>
          </p:nvSpPr>
          <p:spPr>
            <a:xfrm flipV="1">
              <a:off x="3358461" y="856511"/>
              <a:ext cx="905649" cy="6595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36" name="Shape 3836"/>
            <p:cNvSpPr/>
            <p:nvPr/>
          </p:nvSpPr>
          <p:spPr>
            <a:xfrm flipV="1">
              <a:off x="2414040" y="1519071"/>
              <a:ext cx="965838" cy="5630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37" name="Shape 3837"/>
            <p:cNvSpPr/>
            <p:nvPr/>
          </p:nvSpPr>
          <p:spPr>
            <a:xfrm>
              <a:off x="2407314" y="871005"/>
              <a:ext cx="965838" cy="6115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38" name="Shape 3838"/>
            <p:cNvSpPr/>
            <p:nvPr/>
          </p:nvSpPr>
          <p:spPr>
            <a:xfrm flipV="1">
              <a:off x="1263559" y="849174"/>
              <a:ext cx="1146522" cy="697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39" name="Shape 3839"/>
            <p:cNvSpPr/>
            <p:nvPr/>
          </p:nvSpPr>
          <p:spPr>
            <a:xfrm>
              <a:off x="1139709" y="1916732"/>
              <a:ext cx="1282993" cy="1473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40" name="Shape 3840"/>
            <p:cNvSpPr/>
            <p:nvPr/>
          </p:nvSpPr>
          <p:spPr>
            <a:xfrm>
              <a:off x="4295458" y="857437"/>
              <a:ext cx="126756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41" name="Shape 3841"/>
            <p:cNvSpPr/>
            <p:nvPr/>
          </p:nvSpPr>
          <p:spPr>
            <a:xfrm flipV="1">
              <a:off x="4348224" y="1931271"/>
              <a:ext cx="1162034" cy="1539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42" name="Shape 3842"/>
            <p:cNvSpPr/>
            <p:nvPr/>
          </p:nvSpPr>
          <p:spPr>
            <a:xfrm>
              <a:off x="5069441" y="620544"/>
              <a:ext cx="1625923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grpSp>
          <p:nvGrpSpPr>
            <p:cNvPr id="3845" name="Group 3845"/>
            <p:cNvGrpSpPr/>
            <p:nvPr/>
          </p:nvGrpSpPr>
          <p:grpSpPr>
            <a:xfrm>
              <a:off x="2111969" y="530782"/>
              <a:ext cx="652484" cy="652483"/>
              <a:chOff x="0" y="0"/>
              <a:chExt cx="652482" cy="652482"/>
            </a:xfrm>
          </p:grpSpPr>
          <p:sp>
            <p:nvSpPr>
              <p:cNvPr id="3843" name="Shape 3843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844" name="Shape 3844"/>
              <p:cNvSpPr/>
              <p:nvPr/>
            </p:nvSpPr>
            <p:spPr>
              <a:xfrm>
                <a:off x="172284" y="116862"/>
                <a:ext cx="31916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3848" name="Group 3848"/>
            <p:cNvGrpSpPr/>
            <p:nvPr/>
          </p:nvGrpSpPr>
          <p:grpSpPr>
            <a:xfrm>
              <a:off x="3021440" y="1162173"/>
              <a:ext cx="652484" cy="652484"/>
              <a:chOff x="0" y="0"/>
              <a:chExt cx="652482" cy="652482"/>
            </a:xfrm>
          </p:grpSpPr>
          <p:sp>
            <p:nvSpPr>
              <p:cNvPr id="3846" name="Shape 3846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847" name="Shape 3847"/>
              <p:cNvSpPr/>
              <p:nvPr/>
            </p:nvSpPr>
            <p:spPr>
              <a:xfrm>
                <a:off x="166293" y="116862"/>
                <a:ext cx="294497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3851" name="Group 3851"/>
            <p:cNvGrpSpPr/>
            <p:nvPr/>
          </p:nvGrpSpPr>
          <p:grpSpPr>
            <a:xfrm>
              <a:off x="3930910" y="530782"/>
              <a:ext cx="652484" cy="652483"/>
              <a:chOff x="0" y="0"/>
              <a:chExt cx="652482" cy="652482"/>
            </a:xfrm>
          </p:grpSpPr>
          <p:sp>
            <p:nvSpPr>
              <p:cNvPr id="3849" name="Shape 3849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850" name="Shape 3850"/>
              <p:cNvSpPr/>
              <p:nvPr/>
            </p:nvSpPr>
            <p:spPr>
              <a:xfrm>
                <a:off x="166293" y="116862"/>
                <a:ext cx="340672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3854" name="Group 3854"/>
            <p:cNvGrpSpPr/>
            <p:nvPr/>
          </p:nvGrpSpPr>
          <p:grpSpPr>
            <a:xfrm>
              <a:off x="3930910" y="1745425"/>
              <a:ext cx="652484" cy="652484"/>
              <a:chOff x="0" y="0"/>
              <a:chExt cx="652482" cy="652482"/>
            </a:xfrm>
          </p:grpSpPr>
          <p:sp>
            <p:nvSpPr>
              <p:cNvPr id="3852" name="Shape 3852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853" name="Shape 3853"/>
              <p:cNvSpPr/>
              <p:nvPr/>
            </p:nvSpPr>
            <p:spPr>
              <a:xfrm>
                <a:off x="196678" y="116862"/>
                <a:ext cx="2774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E</a:t>
                </a:r>
              </a:p>
            </p:txBody>
          </p:sp>
        </p:grpSp>
        <p:grpSp>
          <p:nvGrpSpPr>
            <p:cNvPr id="3857" name="Group 3857"/>
            <p:cNvGrpSpPr/>
            <p:nvPr/>
          </p:nvGrpSpPr>
          <p:grpSpPr>
            <a:xfrm>
              <a:off x="2111969" y="1745425"/>
              <a:ext cx="652484" cy="652484"/>
              <a:chOff x="0" y="0"/>
              <a:chExt cx="652482" cy="652482"/>
            </a:xfrm>
          </p:grpSpPr>
          <p:sp>
            <p:nvSpPr>
              <p:cNvPr id="3855" name="Shape 3855"/>
              <p:cNvSpPr/>
              <p:nvPr/>
            </p:nvSpPr>
            <p:spPr>
              <a:xfrm>
                <a:off x="0" y="0"/>
                <a:ext cx="652483" cy="652483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856" name="Shape 3856"/>
              <p:cNvSpPr/>
              <p:nvPr/>
            </p:nvSpPr>
            <p:spPr>
              <a:xfrm>
                <a:off x="187477" y="116862"/>
                <a:ext cx="308019" cy="418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3858" name="Shape 3858"/>
            <p:cNvSpPr/>
            <p:nvPr/>
          </p:nvSpPr>
          <p:spPr>
            <a:xfrm>
              <a:off x="-1" y="749690"/>
              <a:ext cx="1625924" cy="147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  <p:grpSp>
        <p:nvGrpSpPr>
          <p:cNvPr id="3862" name="Group 3862"/>
          <p:cNvGrpSpPr/>
          <p:nvPr/>
        </p:nvGrpSpPr>
        <p:grpSpPr>
          <a:xfrm>
            <a:off x="7397246" y="2124827"/>
            <a:ext cx="331102" cy="335523"/>
            <a:chOff x="0" y="0"/>
            <a:chExt cx="331100" cy="335521"/>
          </a:xfrm>
        </p:grpSpPr>
        <p:sp>
          <p:nvSpPr>
            <p:cNvPr id="3860" name="Shape 3860"/>
            <p:cNvSpPr/>
            <p:nvPr/>
          </p:nvSpPr>
          <p:spPr>
            <a:xfrm flipV="1">
              <a:off x="0" y="-1"/>
              <a:ext cx="331101" cy="335523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61" name="Shape 3861"/>
            <p:cNvSpPr/>
            <p:nvPr/>
          </p:nvSpPr>
          <p:spPr>
            <a:xfrm flipH="1" flipV="1">
              <a:off x="-1" y="0"/>
              <a:ext cx="331102" cy="335522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3865" name="Group 3865"/>
          <p:cNvGrpSpPr/>
          <p:nvPr/>
        </p:nvGrpSpPr>
        <p:grpSpPr>
          <a:xfrm>
            <a:off x="8471138" y="3095667"/>
            <a:ext cx="331101" cy="335523"/>
            <a:chOff x="0" y="0"/>
            <a:chExt cx="331100" cy="335521"/>
          </a:xfrm>
        </p:grpSpPr>
        <p:sp>
          <p:nvSpPr>
            <p:cNvPr id="3863" name="Shape 3863"/>
            <p:cNvSpPr/>
            <p:nvPr/>
          </p:nvSpPr>
          <p:spPr>
            <a:xfrm flipV="1">
              <a:off x="0" y="-1"/>
              <a:ext cx="331101" cy="335523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64" name="Shape 3864"/>
            <p:cNvSpPr/>
            <p:nvPr/>
          </p:nvSpPr>
          <p:spPr>
            <a:xfrm flipH="1" flipV="1">
              <a:off x="-1" y="0"/>
              <a:ext cx="331102" cy="335522"/>
            </a:xfrm>
            <a:prstGeom prst="line">
              <a:avLst/>
            </a:prstGeom>
            <a:noFill/>
            <a:ln w="1016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slow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Fundamental Tradeoff?</a:t>
            </a:r>
          </a:p>
        </p:txBody>
      </p:sp>
      <p:sp>
        <p:nvSpPr>
          <p:cNvPr id="122" name="Shape 122"/>
          <p:cNvSpPr/>
          <p:nvPr>
            <p:ph type="sldNum" sz="quarter" idx="2"/>
          </p:nvPr>
        </p:nvSpPr>
        <p:spPr>
          <a:xfrm>
            <a:off x="12553949" y="91948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3" name="Shape 123"/>
          <p:cNvSpPr/>
          <p:nvPr/>
        </p:nvSpPr>
        <p:spPr>
          <a:xfrm>
            <a:off x="4880209" y="2857810"/>
            <a:ext cx="175860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Distributed</a:t>
            </a:r>
          </a:p>
        </p:txBody>
      </p:sp>
      <p:sp>
        <p:nvSpPr>
          <p:cNvPr id="124" name="Shape 124"/>
          <p:cNvSpPr/>
          <p:nvPr/>
        </p:nvSpPr>
        <p:spPr>
          <a:xfrm>
            <a:off x="8863424" y="2857810"/>
            <a:ext cx="178100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Centralized</a:t>
            </a:r>
          </a:p>
        </p:txBody>
      </p:sp>
      <p:sp>
        <p:nvSpPr>
          <p:cNvPr id="125" name="Shape 125"/>
          <p:cNvSpPr/>
          <p:nvPr/>
        </p:nvSpPr>
        <p:spPr>
          <a:xfrm>
            <a:off x="1991129" y="4762500"/>
            <a:ext cx="1758604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ctr"/>
          </a:lstStyle>
          <a:p>
            <a:pPr/>
            <a:r>
              <a:t>Distributed</a:t>
            </a:r>
          </a:p>
        </p:txBody>
      </p:sp>
      <p:sp>
        <p:nvSpPr>
          <p:cNvPr id="126" name="Shape 126"/>
          <p:cNvSpPr/>
          <p:nvPr/>
        </p:nvSpPr>
        <p:spPr>
          <a:xfrm>
            <a:off x="1979930" y="7360572"/>
            <a:ext cx="178100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ctr"/>
          </a:lstStyle>
          <a:p>
            <a:pPr/>
            <a:r>
              <a:t>Centralized</a:t>
            </a:r>
          </a:p>
        </p:txBody>
      </p:sp>
      <p:grpSp>
        <p:nvGrpSpPr>
          <p:cNvPr id="130" name="Group 130"/>
          <p:cNvGrpSpPr/>
          <p:nvPr/>
        </p:nvGrpSpPr>
        <p:grpSpPr>
          <a:xfrm>
            <a:off x="3866988" y="3562376"/>
            <a:ext cx="7827128" cy="5374805"/>
            <a:chOff x="0" y="0"/>
            <a:chExt cx="7827126" cy="5374803"/>
          </a:xfrm>
        </p:grpSpPr>
        <p:sp>
          <p:nvSpPr>
            <p:cNvPr id="127" name="Shape 127"/>
            <p:cNvSpPr/>
            <p:nvPr/>
          </p:nvSpPr>
          <p:spPr>
            <a:xfrm>
              <a:off x="32261" y="11776"/>
              <a:ext cx="7762605" cy="5351251"/>
            </a:xfrm>
            <a:prstGeom prst="rect">
              <a:avLst/>
            </a:prstGeom>
            <a:noFill/>
            <a:ln w="76200" cap="flat">
              <a:solidFill>
                <a:srgbClr val="4B3C03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28" name="Shape 128"/>
            <p:cNvSpPr/>
            <p:nvPr/>
          </p:nvSpPr>
          <p:spPr>
            <a:xfrm>
              <a:off x="0" y="2687401"/>
              <a:ext cx="7827127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9" name="Shape 129"/>
            <p:cNvSpPr/>
            <p:nvPr/>
          </p:nvSpPr>
          <p:spPr>
            <a:xfrm flipV="1">
              <a:off x="3913563" y="0"/>
              <a:ext cx="1" cy="537480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131" name="Shape 131"/>
          <p:cNvSpPr/>
          <p:nvPr/>
        </p:nvSpPr>
        <p:spPr>
          <a:xfrm>
            <a:off x="215223" y="5779878"/>
            <a:ext cx="2142332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>
              <a:defRPr b="1"/>
            </a:pPr>
            <a:r>
              <a:t>Control</a:t>
            </a:r>
          </a:p>
          <a:p>
            <a:pPr algn="ctr">
              <a:defRPr b="1"/>
            </a:pPr>
            <a:r>
              <a:t>Mechanism</a:t>
            </a:r>
          </a:p>
        </p:txBody>
      </p:sp>
      <p:sp>
        <p:nvSpPr>
          <p:cNvPr id="132" name="Shape 132"/>
          <p:cNvSpPr/>
          <p:nvPr/>
        </p:nvSpPr>
        <p:spPr>
          <a:xfrm flipV="1">
            <a:off x="1286389" y="4073039"/>
            <a:ext cx="1" cy="1359934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3" name="Shape 133"/>
          <p:cNvSpPr/>
          <p:nvPr/>
        </p:nvSpPr>
        <p:spPr>
          <a:xfrm flipH="1">
            <a:off x="1286389" y="7104683"/>
            <a:ext cx="1" cy="1359934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4" name="Shape 134"/>
          <p:cNvSpPr/>
          <p:nvPr/>
        </p:nvSpPr>
        <p:spPr>
          <a:xfrm flipH="1">
            <a:off x="4843200" y="2427218"/>
            <a:ext cx="1359933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9281771" y="2427218"/>
            <a:ext cx="1359934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6425025" y="2166868"/>
            <a:ext cx="259325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/>
            </a:lvl1pPr>
          </a:lstStyle>
          <a:p>
            <a:pPr/>
            <a:r>
              <a:t>Configuration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Compilation to BGP:</a:t>
            </a:r>
          </a:p>
        </p:txBody>
      </p:sp>
      <p:sp>
        <p:nvSpPr>
          <p:cNvPr id="3868" name="Shape 386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902" name="Group 3902"/>
          <p:cNvGrpSpPr/>
          <p:nvPr/>
        </p:nvGrpSpPr>
        <p:grpSpPr>
          <a:xfrm>
            <a:off x="1156153" y="1538553"/>
            <a:ext cx="3848837" cy="7756477"/>
            <a:chOff x="0" y="0"/>
            <a:chExt cx="3848836" cy="7756476"/>
          </a:xfrm>
        </p:grpSpPr>
        <p:sp>
          <p:nvSpPr>
            <p:cNvPr id="3869" name="Shape 3869"/>
            <p:cNvSpPr/>
            <p:nvPr/>
          </p:nvSpPr>
          <p:spPr>
            <a:xfrm>
              <a:off x="2732047" y="2496312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(D,2,1)</a:t>
              </a:r>
            </a:p>
          </p:txBody>
        </p:sp>
        <p:sp>
          <p:nvSpPr>
            <p:cNvPr id="3870" name="Shape 3870"/>
            <p:cNvSpPr/>
            <p:nvPr/>
          </p:nvSpPr>
          <p:spPr>
            <a:xfrm>
              <a:off x="2732047" y="3699364"/>
              <a:ext cx="874039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(C,3,1)</a:t>
              </a:r>
            </a:p>
          </p:txBody>
        </p:sp>
        <p:sp>
          <p:nvSpPr>
            <p:cNvPr id="3871" name="Shape 3871"/>
            <p:cNvSpPr/>
            <p:nvPr/>
          </p:nvSpPr>
          <p:spPr>
            <a:xfrm>
              <a:off x="2732047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(A,4,1)</a:t>
              </a:r>
            </a:p>
          </p:txBody>
        </p:sp>
        <p:sp>
          <p:nvSpPr>
            <p:cNvPr id="3872" name="Shape 3872"/>
            <p:cNvSpPr/>
            <p:nvPr/>
          </p:nvSpPr>
          <p:spPr>
            <a:xfrm>
              <a:off x="2527873" y="517116"/>
              <a:ext cx="1" cy="6658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73" name="Shape 3873"/>
            <p:cNvSpPr/>
            <p:nvPr/>
          </p:nvSpPr>
          <p:spPr>
            <a:xfrm>
              <a:off x="2568826" y="1614506"/>
              <a:ext cx="522905" cy="8795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74" name="Shape 3874"/>
            <p:cNvSpPr/>
            <p:nvPr/>
          </p:nvSpPr>
          <p:spPr>
            <a:xfrm>
              <a:off x="3169066" y="3300431"/>
              <a:ext cx="1" cy="41053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75" name="Shape 3875"/>
            <p:cNvSpPr/>
            <p:nvPr/>
          </p:nvSpPr>
          <p:spPr>
            <a:xfrm>
              <a:off x="3169066" y="4496777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76" name="Shape 3876"/>
            <p:cNvSpPr/>
            <p:nvPr/>
          </p:nvSpPr>
          <p:spPr>
            <a:xfrm>
              <a:off x="3169066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77" name="Shape 3877"/>
            <p:cNvSpPr/>
            <p:nvPr/>
          </p:nvSpPr>
          <p:spPr>
            <a:xfrm>
              <a:off x="426037" y="4217513"/>
              <a:ext cx="1137768" cy="7091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78" name="Shape 3878"/>
            <p:cNvSpPr/>
            <p:nvPr/>
          </p:nvSpPr>
          <p:spPr>
            <a:xfrm>
              <a:off x="1836739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79" name="Shape 3879"/>
            <p:cNvSpPr/>
            <p:nvPr/>
          </p:nvSpPr>
          <p:spPr>
            <a:xfrm flipH="1">
              <a:off x="872403" y="4149879"/>
              <a:ext cx="94024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80" name="Shape 3880"/>
            <p:cNvSpPr/>
            <p:nvPr/>
          </p:nvSpPr>
          <p:spPr>
            <a:xfrm flipH="1">
              <a:off x="618124" y="2934679"/>
              <a:ext cx="1112337" cy="77860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81" name="Shape 3881"/>
            <p:cNvSpPr/>
            <p:nvPr/>
          </p:nvSpPr>
          <p:spPr>
            <a:xfrm flipH="1" flipV="1">
              <a:off x="2176705" y="3150066"/>
              <a:ext cx="708424" cy="6482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82" name="Shape 3882"/>
            <p:cNvSpPr/>
            <p:nvPr/>
          </p:nvSpPr>
          <p:spPr>
            <a:xfrm flipH="1">
              <a:off x="2265768" y="4120432"/>
              <a:ext cx="45858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83" name="Shape 3883"/>
            <p:cNvSpPr/>
            <p:nvPr/>
          </p:nvSpPr>
          <p:spPr>
            <a:xfrm flipH="1">
              <a:off x="2112233" y="4384265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3886" name="Group 3886"/>
            <p:cNvGrpSpPr/>
            <p:nvPr/>
          </p:nvGrpSpPr>
          <p:grpSpPr>
            <a:xfrm>
              <a:off x="1364848" y="6139790"/>
              <a:ext cx="943783" cy="887008"/>
              <a:chOff x="0" y="0"/>
              <a:chExt cx="943782" cy="887006"/>
            </a:xfrm>
          </p:grpSpPr>
          <p:sp>
            <p:nvSpPr>
              <p:cNvPr id="3884" name="Shape 3884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885" name="Shape 3885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 -, 1)</a:t>
                </a:r>
              </a:p>
            </p:txBody>
          </p:sp>
        </p:grpSp>
        <p:grpSp>
          <p:nvGrpSpPr>
            <p:cNvPr id="3889" name="Group 3889"/>
            <p:cNvGrpSpPr/>
            <p:nvPr/>
          </p:nvGrpSpPr>
          <p:grpSpPr>
            <a:xfrm>
              <a:off x="2697175" y="6139790"/>
              <a:ext cx="943783" cy="887008"/>
              <a:chOff x="0" y="0"/>
              <a:chExt cx="943782" cy="887006"/>
            </a:xfrm>
          </p:grpSpPr>
          <p:sp>
            <p:nvSpPr>
              <p:cNvPr id="3887" name="Shape 3887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888" name="Shape 3888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(X,5,1)</a:t>
                </a:r>
              </a:p>
            </p:txBody>
          </p:sp>
        </p:grpSp>
        <p:sp>
          <p:nvSpPr>
            <p:cNvPr id="3890" name="Shape 3890"/>
            <p:cNvSpPr/>
            <p:nvPr/>
          </p:nvSpPr>
          <p:spPr>
            <a:xfrm flipH="1">
              <a:off x="1941465" y="1653840"/>
              <a:ext cx="615233" cy="8557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91" name="Shape 3891"/>
            <p:cNvSpPr/>
            <p:nvPr/>
          </p:nvSpPr>
          <p:spPr>
            <a:xfrm>
              <a:off x="2090853" y="1213738"/>
              <a:ext cx="874039" cy="792948"/>
            </a:xfrm>
            <a:prstGeom prst="ellipse">
              <a:avLst/>
            </a:prstGeom>
            <a:solidFill>
              <a:srgbClr val="BED1F2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(Y,1,1)</a:t>
              </a:r>
            </a:p>
          </p:txBody>
        </p:sp>
        <p:sp>
          <p:nvSpPr>
            <p:cNvPr id="3892" name="Shape 3892"/>
            <p:cNvSpPr/>
            <p:nvPr/>
          </p:nvSpPr>
          <p:spPr>
            <a:xfrm>
              <a:off x="2090853" y="0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start</a:t>
              </a:r>
            </a:p>
          </p:txBody>
        </p:sp>
        <p:sp>
          <p:nvSpPr>
            <p:cNvPr id="3893" name="Shape 3893"/>
            <p:cNvSpPr/>
            <p:nvPr/>
          </p:nvSpPr>
          <p:spPr>
            <a:xfrm>
              <a:off x="1399720" y="369936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 -,1)</a:t>
              </a:r>
            </a:p>
          </p:txBody>
        </p:sp>
        <p:sp>
          <p:nvSpPr>
            <p:cNvPr id="3894" name="Shape 3894"/>
            <p:cNvSpPr/>
            <p:nvPr/>
          </p:nvSpPr>
          <p:spPr>
            <a:xfrm>
              <a:off x="1399720" y="250889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(E, -,1)</a:t>
              </a:r>
            </a:p>
          </p:txBody>
        </p:sp>
        <p:sp>
          <p:nvSpPr>
            <p:cNvPr id="3895" name="Shape 3895"/>
            <p:cNvSpPr/>
            <p:nvPr/>
          </p:nvSpPr>
          <p:spPr>
            <a:xfrm>
              <a:off x="1403446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(B, -,1)</a:t>
              </a:r>
            </a:p>
          </p:txBody>
        </p:sp>
        <p:sp>
          <p:nvSpPr>
            <p:cNvPr id="3896" name="Shape 3896"/>
            <p:cNvSpPr/>
            <p:nvPr/>
          </p:nvSpPr>
          <p:spPr>
            <a:xfrm>
              <a:off x="1266978" y="7120032"/>
              <a:ext cx="1107002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3897" name="Shape 3897"/>
            <p:cNvSpPr/>
            <p:nvPr/>
          </p:nvSpPr>
          <p:spPr>
            <a:xfrm>
              <a:off x="2427759" y="7120032"/>
              <a:ext cx="1421078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{1,2}</a:t>
              </a:r>
            </a:p>
          </p:txBody>
        </p:sp>
        <p:sp>
          <p:nvSpPr>
            <p:cNvPr id="3898" name="Shape 3898"/>
            <p:cNvSpPr/>
            <p:nvPr/>
          </p:nvSpPr>
          <p:spPr>
            <a:xfrm>
              <a:off x="617236" y="5366236"/>
              <a:ext cx="845402" cy="7966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99" name="Shape 3899"/>
            <p:cNvSpPr/>
            <p:nvPr/>
          </p:nvSpPr>
          <p:spPr>
            <a:xfrm flipH="1">
              <a:off x="441953" y="4441303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00" name="Shape 3900"/>
            <p:cNvSpPr/>
            <p:nvPr/>
          </p:nvSpPr>
          <p:spPr>
            <a:xfrm>
              <a:off x="0" y="3699364"/>
              <a:ext cx="874038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 -,1)</a:t>
              </a:r>
            </a:p>
          </p:txBody>
        </p:sp>
        <p:sp>
          <p:nvSpPr>
            <p:cNvPr id="3901" name="Shape 3901"/>
            <p:cNvSpPr/>
            <p:nvPr/>
          </p:nvSpPr>
          <p:spPr>
            <a:xfrm>
              <a:off x="38224" y="4877017"/>
              <a:ext cx="874038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 -,1)</a:t>
              </a:r>
            </a:p>
          </p:txBody>
        </p:sp>
      </p:grpSp>
      <p:sp>
        <p:nvSpPr>
          <p:cNvPr id="3903" name="Shape 3903"/>
          <p:cNvSpPr/>
          <p:nvPr/>
        </p:nvSpPr>
        <p:spPr>
          <a:xfrm>
            <a:off x="5829591" y="5789183"/>
            <a:ext cx="7031977" cy="2581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3400">
                <a:solidFill>
                  <a:srgbClr val="53585F"/>
                </a:solidFill>
              </a:defRPr>
            </a:pPr>
            <a:r>
              <a:t>Efficient algorithm to assign preferences that forces BGP to find the </a:t>
            </a:r>
            <a:r>
              <a:rPr b="1">
                <a:solidFill>
                  <a:schemeClr val="accent5"/>
                </a:solidFill>
              </a:rPr>
              <a:t>best paths</a:t>
            </a:r>
            <a:r>
              <a:t> for </a:t>
            </a:r>
            <a:r>
              <a:rPr b="1">
                <a:solidFill>
                  <a:schemeClr val="accent5"/>
                </a:solidFill>
              </a:rPr>
              <a:t>all possible failures</a:t>
            </a:r>
            <a:r>
              <a:rPr>
                <a:solidFill>
                  <a:schemeClr val="accent5"/>
                </a:solidFill>
              </a:rPr>
              <a:t> 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3904" name="Shape 3904"/>
          <p:cNvSpPr/>
          <p:nvPr/>
        </p:nvSpPr>
        <p:spPr>
          <a:xfrm>
            <a:off x="5832275" y="8136290"/>
            <a:ext cx="613296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1" sz="3400">
                <a:solidFill>
                  <a:srgbClr val="53585F"/>
                </a:solidFill>
              </a:defRPr>
            </a:lvl1pPr>
          </a:lstStyle>
          <a:p>
            <a:pPr/>
            <a:r>
              <a:t>See the paper for details!</a:t>
            </a:r>
          </a:p>
        </p:txBody>
      </p:sp>
      <p:grpSp>
        <p:nvGrpSpPr>
          <p:cNvPr id="3914" name="Group 3914"/>
          <p:cNvGrpSpPr/>
          <p:nvPr/>
        </p:nvGrpSpPr>
        <p:grpSpPr>
          <a:xfrm>
            <a:off x="6566048" y="1799427"/>
            <a:ext cx="4962769" cy="3161238"/>
            <a:chOff x="0" y="0"/>
            <a:chExt cx="4962767" cy="3161236"/>
          </a:xfrm>
        </p:grpSpPr>
        <p:sp>
          <p:nvSpPr>
            <p:cNvPr id="3905" name="Shape 3905"/>
            <p:cNvSpPr/>
            <p:nvPr/>
          </p:nvSpPr>
          <p:spPr>
            <a:xfrm>
              <a:off x="521239" y="0"/>
              <a:ext cx="4441529" cy="2570662"/>
            </a:xfrm>
            <a:prstGeom prst="rect">
              <a:avLst/>
            </a:prstGeom>
            <a:solidFill>
              <a:srgbClr val="FFE0C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3906" name="Shape 3906"/>
            <p:cNvSpPr/>
            <p:nvPr/>
          </p:nvSpPr>
          <p:spPr>
            <a:xfrm>
              <a:off x="263099" y="299207"/>
              <a:ext cx="4441528" cy="2570663"/>
            </a:xfrm>
            <a:prstGeom prst="rect">
              <a:avLst/>
            </a:prstGeom>
            <a:solidFill>
              <a:srgbClr val="FFE0C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grpSp>
          <p:nvGrpSpPr>
            <p:cNvPr id="3909" name="Group 3909"/>
            <p:cNvGrpSpPr/>
            <p:nvPr/>
          </p:nvGrpSpPr>
          <p:grpSpPr>
            <a:xfrm>
              <a:off x="0" y="590575"/>
              <a:ext cx="4441528" cy="2570662"/>
              <a:chOff x="0" y="0"/>
              <a:chExt cx="4441527" cy="2570661"/>
            </a:xfrm>
          </p:grpSpPr>
          <p:sp>
            <p:nvSpPr>
              <p:cNvPr id="3907" name="Shape 3907"/>
              <p:cNvSpPr/>
              <p:nvPr/>
            </p:nvSpPr>
            <p:spPr>
              <a:xfrm>
                <a:off x="0" y="0"/>
                <a:ext cx="4441528" cy="2570662"/>
              </a:xfrm>
              <a:prstGeom prst="rect">
                <a:avLst/>
              </a:prstGeom>
              <a:solidFill>
                <a:srgbClr val="FFF89C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3908" name="Shape 3908"/>
              <p:cNvSpPr/>
              <p:nvPr/>
            </p:nvSpPr>
            <p:spPr>
              <a:xfrm>
                <a:off x="35249" y="6867"/>
                <a:ext cx="2020274" cy="596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>
                  <a:defRPr sz="3400"/>
                </a:lvl1pPr>
              </a:lstStyle>
              <a:p>
                <a:pPr/>
                <a:r>
                  <a:t>Router C</a:t>
                </a:r>
              </a:p>
            </p:txBody>
          </p:sp>
        </p:grpSp>
        <p:sp>
          <p:nvSpPr>
            <p:cNvPr id="3910" name="Shape 3910"/>
            <p:cNvSpPr/>
            <p:nvPr/>
          </p:nvSpPr>
          <p:spPr>
            <a:xfrm>
              <a:off x="351889" y="1179753"/>
              <a:ext cx="3483751" cy="5301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700"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match peer = D …</a:t>
              </a:r>
            </a:p>
          </p:txBody>
        </p:sp>
        <p:sp>
          <p:nvSpPr>
            <p:cNvPr id="3911" name="Shape 3911"/>
            <p:cNvSpPr/>
            <p:nvPr/>
          </p:nvSpPr>
          <p:spPr>
            <a:xfrm>
              <a:off x="351888" y="2113228"/>
              <a:ext cx="3483752" cy="5301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700"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match peer = E …</a:t>
              </a:r>
            </a:p>
          </p:txBody>
        </p:sp>
        <p:sp>
          <p:nvSpPr>
            <p:cNvPr id="3912" name="Shape 3912"/>
            <p:cNvSpPr/>
            <p:nvPr/>
          </p:nvSpPr>
          <p:spPr>
            <a:xfrm>
              <a:off x="745311" y="1610372"/>
              <a:ext cx="3625779" cy="5301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>
                <a:defRPr sz="2700">
                  <a:latin typeface="Monaco"/>
                  <a:ea typeface="Monaco"/>
                  <a:cs typeface="Monaco"/>
                  <a:sym typeface="Monaco"/>
                </a:defRPr>
              </a:pPr>
              <a:r>
                <a:t>local-pref ← </a:t>
              </a:r>
              <a:r>
                <a:rPr>
                  <a:solidFill>
                    <a:schemeClr val="accent5"/>
                  </a:solidFill>
                </a:rPr>
                <a:t>???</a:t>
              </a:r>
            </a:p>
          </p:txBody>
        </p:sp>
        <p:sp>
          <p:nvSpPr>
            <p:cNvPr id="3913" name="Shape 3913"/>
            <p:cNvSpPr/>
            <p:nvPr/>
          </p:nvSpPr>
          <p:spPr>
            <a:xfrm>
              <a:off x="745311" y="2571632"/>
              <a:ext cx="3648638" cy="5301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>
                <a:defRPr sz="2700">
                  <a:latin typeface="Monaco"/>
                  <a:ea typeface="Monaco"/>
                  <a:cs typeface="Monaco"/>
                  <a:sym typeface="Monaco"/>
                </a:defRPr>
              </a:pPr>
              <a:r>
                <a:t>local-pref ← </a:t>
              </a:r>
              <a:r>
                <a:rPr>
                  <a:solidFill>
                    <a:schemeClr val="accent5"/>
                  </a:solidFill>
                </a:rPr>
                <a:t>???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6" name="Shape 39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Compilation to BGP:</a:t>
            </a:r>
          </a:p>
        </p:txBody>
      </p:sp>
      <p:sp>
        <p:nvSpPr>
          <p:cNvPr id="3917" name="Shape 391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18" name="Shape 3918"/>
          <p:cNvSpPr/>
          <p:nvPr/>
        </p:nvSpPr>
        <p:spPr>
          <a:xfrm>
            <a:off x="364438" y="2807761"/>
            <a:ext cx="1824403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b="1" sz="3200">
                <a:solidFill>
                  <a:srgbClr val="53585F"/>
                </a:solidFill>
              </a:defRPr>
            </a:pPr>
            <a:r>
              <a:t>Less</a:t>
            </a:r>
          </a:p>
          <a:p>
            <a:pPr>
              <a:defRPr sz="3200">
                <a:solidFill>
                  <a:srgbClr val="53585F"/>
                </a:solidFill>
              </a:defRPr>
            </a:pPr>
            <a:r>
              <a:t>preferred</a:t>
            </a:r>
          </a:p>
          <a:p>
            <a:pPr>
              <a:defRPr sz="3200">
                <a:solidFill>
                  <a:srgbClr val="53585F"/>
                </a:solidFill>
              </a:defRPr>
            </a:pPr>
            <a:r>
              <a:t>import</a:t>
            </a:r>
          </a:p>
        </p:txBody>
      </p:sp>
      <p:sp>
        <p:nvSpPr>
          <p:cNvPr id="3919" name="Shape 3919"/>
          <p:cNvSpPr/>
          <p:nvPr/>
        </p:nvSpPr>
        <p:spPr>
          <a:xfrm>
            <a:off x="1267966" y="4377808"/>
            <a:ext cx="667403" cy="362167"/>
          </a:xfrm>
          <a:prstGeom prst="line">
            <a:avLst/>
          </a:prstGeom>
          <a:ln w="762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920" name="Shape 3920"/>
          <p:cNvSpPr/>
          <p:nvPr/>
        </p:nvSpPr>
        <p:spPr>
          <a:xfrm>
            <a:off x="5678722" y="5190559"/>
            <a:ext cx="1824403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b="1" sz="3200">
                <a:solidFill>
                  <a:srgbClr val="53585F"/>
                </a:solidFill>
              </a:defRPr>
            </a:pPr>
            <a:r>
              <a:t>More</a:t>
            </a:r>
          </a:p>
          <a:p>
            <a:pPr>
              <a:defRPr sz="3200">
                <a:solidFill>
                  <a:srgbClr val="53585F"/>
                </a:solidFill>
              </a:defRPr>
            </a:pPr>
            <a:r>
              <a:t>preferred</a:t>
            </a:r>
          </a:p>
          <a:p>
            <a:pPr>
              <a:defRPr sz="3200">
                <a:solidFill>
                  <a:srgbClr val="53585F"/>
                </a:solidFill>
              </a:defRPr>
            </a:pPr>
            <a:r>
              <a:t>import</a:t>
            </a:r>
          </a:p>
        </p:txBody>
      </p:sp>
      <p:sp>
        <p:nvSpPr>
          <p:cNvPr id="3921" name="Shape 3921"/>
          <p:cNvSpPr/>
          <p:nvPr/>
        </p:nvSpPr>
        <p:spPr>
          <a:xfrm flipH="1" flipV="1">
            <a:off x="4754172" y="5201160"/>
            <a:ext cx="728550" cy="304244"/>
          </a:xfrm>
          <a:prstGeom prst="line">
            <a:avLst/>
          </a:prstGeom>
          <a:ln w="762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922" name="Shape 3922"/>
          <p:cNvSpPr/>
          <p:nvPr/>
        </p:nvSpPr>
        <p:spPr>
          <a:xfrm>
            <a:off x="5882376" y="3707389"/>
            <a:ext cx="663957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b="1" sz="3200">
                <a:solidFill>
                  <a:srgbClr val="53585F"/>
                </a:solidFill>
              </a:defRPr>
            </a:pPr>
            <a:r>
              <a:t>Implementation: </a:t>
            </a:r>
            <a:r>
              <a:rPr b="0"/>
              <a:t>Local preference</a:t>
            </a:r>
          </a:p>
        </p:txBody>
      </p:sp>
      <p:grpSp>
        <p:nvGrpSpPr>
          <p:cNvPr id="3956" name="Group 3956"/>
          <p:cNvGrpSpPr/>
          <p:nvPr/>
        </p:nvGrpSpPr>
        <p:grpSpPr>
          <a:xfrm>
            <a:off x="1156153" y="1538553"/>
            <a:ext cx="3848837" cy="7756477"/>
            <a:chOff x="0" y="0"/>
            <a:chExt cx="3848836" cy="7756476"/>
          </a:xfrm>
        </p:grpSpPr>
        <p:sp>
          <p:nvSpPr>
            <p:cNvPr id="3923" name="Shape 3923"/>
            <p:cNvSpPr/>
            <p:nvPr/>
          </p:nvSpPr>
          <p:spPr>
            <a:xfrm>
              <a:off x="2732047" y="2496312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(D,2,1)</a:t>
              </a:r>
            </a:p>
          </p:txBody>
        </p:sp>
        <p:sp>
          <p:nvSpPr>
            <p:cNvPr id="3924" name="Shape 3924"/>
            <p:cNvSpPr/>
            <p:nvPr/>
          </p:nvSpPr>
          <p:spPr>
            <a:xfrm>
              <a:off x="2732047" y="3699364"/>
              <a:ext cx="874039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(C,3,1)</a:t>
              </a:r>
            </a:p>
          </p:txBody>
        </p:sp>
        <p:sp>
          <p:nvSpPr>
            <p:cNvPr id="3925" name="Shape 3925"/>
            <p:cNvSpPr/>
            <p:nvPr/>
          </p:nvSpPr>
          <p:spPr>
            <a:xfrm>
              <a:off x="2732047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(A,4,1)</a:t>
              </a:r>
            </a:p>
          </p:txBody>
        </p:sp>
        <p:sp>
          <p:nvSpPr>
            <p:cNvPr id="3926" name="Shape 3926"/>
            <p:cNvSpPr/>
            <p:nvPr/>
          </p:nvSpPr>
          <p:spPr>
            <a:xfrm>
              <a:off x="2527873" y="517116"/>
              <a:ext cx="1" cy="6658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27" name="Shape 3927"/>
            <p:cNvSpPr/>
            <p:nvPr/>
          </p:nvSpPr>
          <p:spPr>
            <a:xfrm>
              <a:off x="2568826" y="1614506"/>
              <a:ext cx="522905" cy="8795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28" name="Shape 3928"/>
            <p:cNvSpPr/>
            <p:nvPr/>
          </p:nvSpPr>
          <p:spPr>
            <a:xfrm>
              <a:off x="3169066" y="3300431"/>
              <a:ext cx="1" cy="41053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29" name="Shape 3929"/>
            <p:cNvSpPr/>
            <p:nvPr/>
          </p:nvSpPr>
          <p:spPr>
            <a:xfrm>
              <a:off x="3169066" y="4496777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30" name="Shape 3930"/>
            <p:cNvSpPr/>
            <p:nvPr/>
          </p:nvSpPr>
          <p:spPr>
            <a:xfrm>
              <a:off x="3169066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31" name="Shape 3931"/>
            <p:cNvSpPr/>
            <p:nvPr/>
          </p:nvSpPr>
          <p:spPr>
            <a:xfrm>
              <a:off x="426037" y="4217513"/>
              <a:ext cx="1137768" cy="7091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32" name="Shape 3932"/>
            <p:cNvSpPr/>
            <p:nvPr/>
          </p:nvSpPr>
          <p:spPr>
            <a:xfrm>
              <a:off x="1836739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33" name="Shape 3933"/>
            <p:cNvSpPr/>
            <p:nvPr/>
          </p:nvSpPr>
          <p:spPr>
            <a:xfrm flipH="1">
              <a:off x="872403" y="4149879"/>
              <a:ext cx="94024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34" name="Shape 3934"/>
            <p:cNvSpPr/>
            <p:nvPr/>
          </p:nvSpPr>
          <p:spPr>
            <a:xfrm flipH="1">
              <a:off x="618124" y="2934679"/>
              <a:ext cx="1112337" cy="77860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35" name="Shape 3935"/>
            <p:cNvSpPr/>
            <p:nvPr/>
          </p:nvSpPr>
          <p:spPr>
            <a:xfrm flipH="1" flipV="1">
              <a:off x="2176705" y="3150066"/>
              <a:ext cx="708424" cy="6482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36" name="Shape 3936"/>
            <p:cNvSpPr/>
            <p:nvPr/>
          </p:nvSpPr>
          <p:spPr>
            <a:xfrm flipH="1">
              <a:off x="2265768" y="4120432"/>
              <a:ext cx="45858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37" name="Shape 3937"/>
            <p:cNvSpPr/>
            <p:nvPr/>
          </p:nvSpPr>
          <p:spPr>
            <a:xfrm flipH="1">
              <a:off x="2112233" y="4384265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3940" name="Group 3940"/>
            <p:cNvGrpSpPr/>
            <p:nvPr/>
          </p:nvGrpSpPr>
          <p:grpSpPr>
            <a:xfrm>
              <a:off x="1364848" y="6139790"/>
              <a:ext cx="943783" cy="887008"/>
              <a:chOff x="0" y="0"/>
              <a:chExt cx="943782" cy="887006"/>
            </a:xfrm>
          </p:grpSpPr>
          <p:sp>
            <p:nvSpPr>
              <p:cNvPr id="3938" name="Shape 3938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939" name="Shape 3939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 -, 1)</a:t>
                </a:r>
              </a:p>
            </p:txBody>
          </p:sp>
        </p:grpSp>
        <p:grpSp>
          <p:nvGrpSpPr>
            <p:cNvPr id="3943" name="Group 3943"/>
            <p:cNvGrpSpPr/>
            <p:nvPr/>
          </p:nvGrpSpPr>
          <p:grpSpPr>
            <a:xfrm>
              <a:off x="2697175" y="6139790"/>
              <a:ext cx="943783" cy="887008"/>
              <a:chOff x="0" y="0"/>
              <a:chExt cx="943782" cy="887006"/>
            </a:xfrm>
          </p:grpSpPr>
          <p:sp>
            <p:nvSpPr>
              <p:cNvPr id="3941" name="Shape 3941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942" name="Shape 3942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(X,5,1)</a:t>
                </a:r>
              </a:p>
            </p:txBody>
          </p:sp>
        </p:grpSp>
        <p:sp>
          <p:nvSpPr>
            <p:cNvPr id="3944" name="Shape 3944"/>
            <p:cNvSpPr/>
            <p:nvPr/>
          </p:nvSpPr>
          <p:spPr>
            <a:xfrm flipH="1">
              <a:off x="1941465" y="1653840"/>
              <a:ext cx="615233" cy="8557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45" name="Shape 3945"/>
            <p:cNvSpPr/>
            <p:nvPr/>
          </p:nvSpPr>
          <p:spPr>
            <a:xfrm>
              <a:off x="2090853" y="1213738"/>
              <a:ext cx="874039" cy="792948"/>
            </a:xfrm>
            <a:prstGeom prst="ellipse">
              <a:avLst/>
            </a:prstGeom>
            <a:solidFill>
              <a:srgbClr val="BED1F2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(Y,1,1)</a:t>
              </a:r>
            </a:p>
          </p:txBody>
        </p:sp>
        <p:sp>
          <p:nvSpPr>
            <p:cNvPr id="3946" name="Shape 3946"/>
            <p:cNvSpPr/>
            <p:nvPr/>
          </p:nvSpPr>
          <p:spPr>
            <a:xfrm>
              <a:off x="2090853" y="0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start</a:t>
              </a:r>
            </a:p>
          </p:txBody>
        </p:sp>
        <p:sp>
          <p:nvSpPr>
            <p:cNvPr id="3947" name="Shape 3947"/>
            <p:cNvSpPr/>
            <p:nvPr/>
          </p:nvSpPr>
          <p:spPr>
            <a:xfrm>
              <a:off x="1399720" y="369936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 -,1)</a:t>
              </a:r>
            </a:p>
          </p:txBody>
        </p:sp>
        <p:sp>
          <p:nvSpPr>
            <p:cNvPr id="3948" name="Shape 3948"/>
            <p:cNvSpPr/>
            <p:nvPr/>
          </p:nvSpPr>
          <p:spPr>
            <a:xfrm>
              <a:off x="1399720" y="250889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(E, -,1)</a:t>
              </a:r>
            </a:p>
          </p:txBody>
        </p:sp>
        <p:sp>
          <p:nvSpPr>
            <p:cNvPr id="3949" name="Shape 3949"/>
            <p:cNvSpPr/>
            <p:nvPr/>
          </p:nvSpPr>
          <p:spPr>
            <a:xfrm>
              <a:off x="1403446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(B, -,1)</a:t>
              </a:r>
            </a:p>
          </p:txBody>
        </p:sp>
        <p:sp>
          <p:nvSpPr>
            <p:cNvPr id="3950" name="Shape 3950"/>
            <p:cNvSpPr/>
            <p:nvPr/>
          </p:nvSpPr>
          <p:spPr>
            <a:xfrm>
              <a:off x="1266978" y="7120032"/>
              <a:ext cx="1107002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3951" name="Shape 3951"/>
            <p:cNvSpPr/>
            <p:nvPr/>
          </p:nvSpPr>
          <p:spPr>
            <a:xfrm>
              <a:off x="2427759" y="7120032"/>
              <a:ext cx="1421078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{1,2}</a:t>
              </a:r>
            </a:p>
          </p:txBody>
        </p:sp>
        <p:sp>
          <p:nvSpPr>
            <p:cNvPr id="3952" name="Shape 3952"/>
            <p:cNvSpPr/>
            <p:nvPr/>
          </p:nvSpPr>
          <p:spPr>
            <a:xfrm>
              <a:off x="617236" y="5366236"/>
              <a:ext cx="845402" cy="7966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53" name="Shape 3953"/>
            <p:cNvSpPr/>
            <p:nvPr/>
          </p:nvSpPr>
          <p:spPr>
            <a:xfrm flipH="1">
              <a:off x="441953" y="4441303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54" name="Shape 3954"/>
            <p:cNvSpPr/>
            <p:nvPr/>
          </p:nvSpPr>
          <p:spPr>
            <a:xfrm>
              <a:off x="0" y="3699364"/>
              <a:ext cx="874038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 -,1)</a:t>
              </a:r>
            </a:p>
          </p:txBody>
        </p:sp>
        <p:sp>
          <p:nvSpPr>
            <p:cNvPr id="3955" name="Shape 3955"/>
            <p:cNvSpPr/>
            <p:nvPr/>
          </p:nvSpPr>
          <p:spPr>
            <a:xfrm>
              <a:off x="38224" y="4877017"/>
              <a:ext cx="874038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 -,1)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Shape 39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Compilation to BGP:</a:t>
            </a:r>
          </a:p>
        </p:txBody>
      </p:sp>
      <p:sp>
        <p:nvSpPr>
          <p:cNvPr id="3959" name="Shape 395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60" name="Shape 3960"/>
          <p:cNvSpPr/>
          <p:nvPr/>
        </p:nvSpPr>
        <p:spPr>
          <a:xfrm>
            <a:off x="332236" y="7799247"/>
            <a:ext cx="1824404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b="1" sz="3200">
                <a:solidFill>
                  <a:srgbClr val="53585F"/>
                </a:solidFill>
              </a:defRPr>
            </a:pPr>
            <a:r>
              <a:t>Less</a:t>
            </a:r>
          </a:p>
          <a:p>
            <a:pPr>
              <a:defRPr sz="3200">
                <a:solidFill>
                  <a:srgbClr val="53585F"/>
                </a:solidFill>
              </a:defRPr>
            </a:pPr>
            <a:r>
              <a:t>preferred</a:t>
            </a:r>
          </a:p>
          <a:p>
            <a:pPr>
              <a:defRPr sz="3200">
                <a:solidFill>
                  <a:srgbClr val="53585F"/>
                </a:solidFill>
              </a:defRPr>
            </a:pPr>
            <a:r>
              <a:t>import</a:t>
            </a:r>
          </a:p>
        </p:txBody>
      </p:sp>
      <p:sp>
        <p:nvSpPr>
          <p:cNvPr id="3961" name="Shape 3961"/>
          <p:cNvSpPr/>
          <p:nvPr/>
        </p:nvSpPr>
        <p:spPr>
          <a:xfrm flipV="1">
            <a:off x="1540909" y="7732276"/>
            <a:ext cx="570555" cy="472681"/>
          </a:xfrm>
          <a:prstGeom prst="line">
            <a:avLst/>
          </a:prstGeom>
          <a:ln w="762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962" name="Shape 3962"/>
          <p:cNvSpPr/>
          <p:nvPr/>
        </p:nvSpPr>
        <p:spPr>
          <a:xfrm>
            <a:off x="5856820" y="6916151"/>
            <a:ext cx="1824403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b="1" sz="3200">
                <a:solidFill>
                  <a:srgbClr val="53585F"/>
                </a:solidFill>
              </a:defRPr>
            </a:pPr>
            <a:r>
              <a:t>More</a:t>
            </a:r>
          </a:p>
          <a:p>
            <a:pPr>
              <a:defRPr sz="3200">
                <a:solidFill>
                  <a:srgbClr val="53585F"/>
                </a:solidFill>
              </a:defRPr>
            </a:pPr>
            <a:r>
              <a:t>preferred</a:t>
            </a:r>
          </a:p>
          <a:p>
            <a:pPr>
              <a:defRPr sz="3200">
                <a:solidFill>
                  <a:srgbClr val="53585F"/>
                </a:solidFill>
              </a:defRPr>
            </a:pPr>
            <a:r>
              <a:t>import</a:t>
            </a:r>
          </a:p>
        </p:txBody>
      </p:sp>
      <p:sp>
        <p:nvSpPr>
          <p:cNvPr id="3963" name="Shape 3963"/>
          <p:cNvSpPr/>
          <p:nvPr/>
        </p:nvSpPr>
        <p:spPr>
          <a:xfrm flipH="1" flipV="1">
            <a:off x="4821685" y="7442658"/>
            <a:ext cx="969478" cy="122511"/>
          </a:xfrm>
          <a:prstGeom prst="line">
            <a:avLst/>
          </a:prstGeom>
          <a:ln w="762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964" name="Shape 3964"/>
          <p:cNvSpPr/>
          <p:nvPr/>
        </p:nvSpPr>
        <p:spPr>
          <a:xfrm>
            <a:off x="5866517" y="4468646"/>
            <a:ext cx="663957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b="1" sz="3200">
                <a:solidFill>
                  <a:srgbClr val="53585F"/>
                </a:solidFill>
              </a:defRPr>
            </a:pPr>
            <a:r>
              <a:t>Implementation: </a:t>
            </a:r>
            <a:r>
              <a:rPr b="0"/>
              <a:t>MED/Prepending</a:t>
            </a:r>
          </a:p>
        </p:txBody>
      </p:sp>
      <p:grpSp>
        <p:nvGrpSpPr>
          <p:cNvPr id="3998" name="Group 3998"/>
          <p:cNvGrpSpPr/>
          <p:nvPr/>
        </p:nvGrpSpPr>
        <p:grpSpPr>
          <a:xfrm>
            <a:off x="1156153" y="1538553"/>
            <a:ext cx="3848837" cy="7756477"/>
            <a:chOff x="0" y="0"/>
            <a:chExt cx="3848836" cy="7756476"/>
          </a:xfrm>
        </p:grpSpPr>
        <p:sp>
          <p:nvSpPr>
            <p:cNvPr id="3965" name="Shape 3965"/>
            <p:cNvSpPr/>
            <p:nvPr/>
          </p:nvSpPr>
          <p:spPr>
            <a:xfrm>
              <a:off x="2732047" y="2496312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(D,2,1)</a:t>
              </a:r>
            </a:p>
          </p:txBody>
        </p:sp>
        <p:sp>
          <p:nvSpPr>
            <p:cNvPr id="3966" name="Shape 3966"/>
            <p:cNvSpPr/>
            <p:nvPr/>
          </p:nvSpPr>
          <p:spPr>
            <a:xfrm>
              <a:off x="2732047" y="3699364"/>
              <a:ext cx="874039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(C,3,1)</a:t>
              </a:r>
            </a:p>
          </p:txBody>
        </p:sp>
        <p:sp>
          <p:nvSpPr>
            <p:cNvPr id="3967" name="Shape 3967"/>
            <p:cNvSpPr/>
            <p:nvPr/>
          </p:nvSpPr>
          <p:spPr>
            <a:xfrm>
              <a:off x="2732047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(A,4,1)</a:t>
              </a:r>
            </a:p>
          </p:txBody>
        </p:sp>
        <p:sp>
          <p:nvSpPr>
            <p:cNvPr id="3968" name="Shape 3968"/>
            <p:cNvSpPr/>
            <p:nvPr/>
          </p:nvSpPr>
          <p:spPr>
            <a:xfrm>
              <a:off x="2527873" y="517116"/>
              <a:ext cx="1" cy="6658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69" name="Shape 3969"/>
            <p:cNvSpPr/>
            <p:nvPr/>
          </p:nvSpPr>
          <p:spPr>
            <a:xfrm>
              <a:off x="2568826" y="1614506"/>
              <a:ext cx="522905" cy="8795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70" name="Shape 3970"/>
            <p:cNvSpPr/>
            <p:nvPr/>
          </p:nvSpPr>
          <p:spPr>
            <a:xfrm>
              <a:off x="3169066" y="3300431"/>
              <a:ext cx="1" cy="410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71" name="Shape 3971"/>
            <p:cNvSpPr/>
            <p:nvPr/>
          </p:nvSpPr>
          <p:spPr>
            <a:xfrm>
              <a:off x="3169066" y="4496777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72" name="Shape 3972"/>
            <p:cNvSpPr/>
            <p:nvPr/>
          </p:nvSpPr>
          <p:spPr>
            <a:xfrm>
              <a:off x="3169066" y="5666934"/>
              <a:ext cx="1" cy="42266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73" name="Shape 3973"/>
            <p:cNvSpPr/>
            <p:nvPr/>
          </p:nvSpPr>
          <p:spPr>
            <a:xfrm>
              <a:off x="426037" y="4217513"/>
              <a:ext cx="1137768" cy="7091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74" name="Shape 3974"/>
            <p:cNvSpPr/>
            <p:nvPr/>
          </p:nvSpPr>
          <p:spPr>
            <a:xfrm>
              <a:off x="1836739" y="5666934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75" name="Shape 3975"/>
            <p:cNvSpPr/>
            <p:nvPr/>
          </p:nvSpPr>
          <p:spPr>
            <a:xfrm flipH="1">
              <a:off x="872403" y="4149879"/>
              <a:ext cx="94024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76" name="Shape 3976"/>
            <p:cNvSpPr/>
            <p:nvPr/>
          </p:nvSpPr>
          <p:spPr>
            <a:xfrm flipH="1">
              <a:off x="618124" y="2934679"/>
              <a:ext cx="1112337" cy="7786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77" name="Shape 3977"/>
            <p:cNvSpPr/>
            <p:nvPr/>
          </p:nvSpPr>
          <p:spPr>
            <a:xfrm flipH="1" flipV="1">
              <a:off x="2176705" y="3150066"/>
              <a:ext cx="708424" cy="6482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78" name="Shape 3978"/>
            <p:cNvSpPr/>
            <p:nvPr/>
          </p:nvSpPr>
          <p:spPr>
            <a:xfrm flipH="1">
              <a:off x="2265768" y="4120432"/>
              <a:ext cx="45858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79" name="Shape 3979"/>
            <p:cNvSpPr/>
            <p:nvPr/>
          </p:nvSpPr>
          <p:spPr>
            <a:xfrm flipH="1">
              <a:off x="2112233" y="4384265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3982" name="Group 3982"/>
            <p:cNvGrpSpPr/>
            <p:nvPr/>
          </p:nvGrpSpPr>
          <p:grpSpPr>
            <a:xfrm>
              <a:off x="1364848" y="6139790"/>
              <a:ext cx="943783" cy="887008"/>
              <a:chOff x="0" y="0"/>
              <a:chExt cx="943782" cy="887006"/>
            </a:xfrm>
          </p:grpSpPr>
          <p:sp>
            <p:nvSpPr>
              <p:cNvPr id="3980" name="Shape 3980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981" name="Shape 3981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 -, 1)</a:t>
                </a:r>
              </a:p>
            </p:txBody>
          </p:sp>
        </p:grpSp>
        <p:grpSp>
          <p:nvGrpSpPr>
            <p:cNvPr id="3985" name="Group 3985"/>
            <p:cNvGrpSpPr/>
            <p:nvPr/>
          </p:nvGrpSpPr>
          <p:grpSpPr>
            <a:xfrm>
              <a:off x="2697175" y="6139790"/>
              <a:ext cx="943783" cy="887008"/>
              <a:chOff x="0" y="0"/>
              <a:chExt cx="943782" cy="887006"/>
            </a:xfrm>
          </p:grpSpPr>
          <p:sp>
            <p:nvSpPr>
              <p:cNvPr id="3983" name="Shape 3983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</a:p>
            </p:txBody>
          </p:sp>
          <p:sp>
            <p:nvSpPr>
              <p:cNvPr id="3984" name="Shape 3984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BED1F2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pPr/>
                <a:r>
                  <a:t>(X,5,1)</a:t>
                </a:r>
              </a:p>
            </p:txBody>
          </p:sp>
        </p:grpSp>
        <p:sp>
          <p:nvSpPr>
            <p:cNvPr id="3986" name="Shape 3986"/>
            <p:cNvSpPr/>
            <p:nvPr/>
          </p:nvSpPr>
          <p:spPr>
            <a:xfrm flipH="1">
              <a:off x="1941465" y="1653840"/>
              <a:ext cx="615233" cy="8557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87" name="Shape 3987"/>
            <p:cNvSpPr/>
            <p:nvPr/>
          </p:nvSpPr>
          <p:spPr>
            <a:xfrm>
              <a:off x="2090853" y="1213738"/>
              <a:ext cx="874039" cy="792948"/>
            </a:xfrm>
            <a:prstGeom prst="ellipse">
              <a:avLst/>
            </a:prstGeom>
            <a:solidFill>
              <a:srgbClr val="BED1F2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(Y,1,1)</a:t>
              </a:r>
            </a:p>
          </p:txBody>
        </p:sp>
        <p:sp>
          <p:nvSpPr>
            <p:cNvPr id="3988" name="Shape 3988"/>
            <p:cNvSpPr/>
            <p:nvPr/>
          </p:nvSpPr>
          <p:spPr>
            <a:xfrm>
              <a:off x="2090853" y="0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start</a:t>
              </a:r>
            </a:p>
          </p:txBody>
        </p:sp>
        <p:sp>
          <p:nvSpPr>
            <p:cNvPr id="3989" name="Shape 3989"/>
            <p:cNvSpPr/>
            <p:nvPr/>
          </p:nvSpPr>
          <p:spPr>
            <a:xfrm>
              <a:off x="1399720" y="369936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(D, -,1)</a:t>
              </a:r>
            </a:p>
          </p:txBody>
        </p:sp>
        <p:sp>
          <p:nvSpPr>
            <p:cNvPr id="3990" name="Shape 3990"/>
            <p:cNvSpPr/>
            <p:nvPr/>
          </p:nvSpPr>
          <p:spPr>
            <a:xfrm>
              <a:off x="1399720" y="2508894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(E, -,1)</a:t>
              </a:r>
            </a:p>
          </p:txBody>
        </p:sp>
        <p:sp>
          <p:nvSpPr>
            <p:cNvPr id="3991" name="Shape 3991"/>
            <p:cNvSpPr/>
            <p:nvPr/>
          </p:nvSpPr>
          <p:spPr>
            <a:xfrm>
              <a:off x="1403446" y="4877017"/>
              <a:ext cx="874039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(B, -,1)</a:t>
              </a:r>
            </a:p>
          </p:txBody>
        </p:sp>
        <p:sp>
          <p:nvSpPr>
            <p:cNvPr id="3992" name="Shape 3992"/>
            <p:cNvSpPr/>
            <p:nvPr/>
          </p:nvSpPr>
          <p:spPr>
            <a:xfrm>
              <a:off x="1266978" y="7120032"/>
              <a:ext cx="1107002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3993" name="Shape 3993"/>
            <p:cNvSpPr/>
            <p:nvPr/>
          </p:nvSpPr>
          <p:spPr>
            <a:xfrm>
              <a:off x="2427759" y="7120032"/>
              <a:ext cx="1421078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{1,2}</a:t>
              </a:r>
            </a:p>
          </p:txBody>
        </p:sp>
        <p:sp>
          <p:nvSpPr>
            <p:cNvPr id="3994" name="Shape 3994"/>
            <p:cNvSpPr/>
            <p:nvPr/>
          </p:nvSpPr>
          <p:spPr>
            <a:xfrm>
              <a:off x="617236" y="5366236"/>
              <a:ext cx="845402" cy="79667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95" name="Shape 3995"/>
            <p:cNvSpPr/>
            <p:nvPr/>
          </p:nvSpPr>
          <p:spPr>
            <a:xfrm flipH="1">
              <a:off x="441953" y="4441303"/>
              <a:ext cx="1" cy="4226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96" name="Shape 3996"/>
            <p:cNvSpPr/>
            <p:nvPr/>
          </p:nvSpPr>
          <p:spPr>
            <a:xfrm>
              <a:off x="0" y="3699364"/>
              <a:ext cx="874038" cy="792948"/>
            </a:xfrm>
            <a:prstGeom prst="ellipse">
              <a:avLst/>
            </a:prstGeom>
            <a:solidFill>
              <a:srgbClr val="FEF589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(C, -,1)</a:t>
              </a:r>
            </a:p>
          </p:txBody>
        </p:sp>
        <p:sp>
          <p:nvSpPr>
            <p:cNvPr id="3997" name="Shape 3997"/>
            <p:cNvSpPr/>
            <p:nvPr/>
          </p:nvSpPr>
          <p:spPr>
            <a:xfrm>
              <a:off x="38224" y="4877017"/>
              <a:ext cx="874038" cy="792948"/>
            </a:xfrm>
            <a:prstGeom prst="ellipse">
              <a:avLst/>
            </a:prstGeom>
            <a:solidFill>
              <a:srgbClr val="FFD8C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pPr/>
              <a:r>
                <a:t>(A, -,1)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0" name="Shape 40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Compilation:  A simple Example</a:t>
            </a:r>
          </a:p>
        </p:txBody>
      </p:sp>
      <p:sp>
        <p:nvSpPr>
          <p:cNvPr id="4001" name="Shape 400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02" name="Shape 4002"/>
          <p:cNvSpPr/>
          <p:nvPr/>
        </p:nvSpPr>
        <p:spPr>
          <a:xfrm>
            <a:off x="2518187" y="8001532"/>
            <a:ext cx="7968426" cy="556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>
              <a:defRPr sz="3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end</a:t>
            </a:r>
            <a:r>
              <a:t>(Y) &amp;</a:t>
            </a:r>
            <a:r>
              <a:rPr b="1"/>
              <a:t> </a:t>
            </a:r>
            <a:r>
              <a:t>(</a:t>
            </a:r>
            <a:r>
              <a:rPr b="1"/>
              <a:t>path</a:t>
            </a:r>
            <a:r>
              <a:t>(A,C,D) &gt;&gt; </a:t>
            </a:r>
            <a:r>
              <a:rPr b="1"/>
              <a:t>any</a:t>
            </a:r>
            <a:r>
              <a:t>)  </a:t>
            </a:r>
          </a:p>
        </p:txBody>
      </p:sp>
      <p:grpSp>
        <p:nvGrpSpPr>
          <p:cNvPr id="4030" name="Group 4030"/>
          <p:cNvGrpSpPr/>
          <p:nvPr/>
        </p:nvGrpSpPr>
        <p:grpSpPr>
          <a:xfrm>
            <a:off x="2136702" y="2796330"/>
            <a:ext cx="8731395" cy="3882072"/>
            <a:chOff x="0" y="0"/>
            <a:chExt cx="8731393" cy="3882070"/>
          </a:xfrm>
        </p:grpSpPr>
        <p:sp>
          <p:nvSpPr>
            <p:cNvPr id="4003" name="Shape 4003"/>
            <p:cNvSpPr/>
            <p:nvPr/>
          </p:nvSpPr>
          <p:spPr>
            <a:xfrm>
              <a:off x="2318704" y="0"/>
              <a:ext cx="4093986" cy="3882071"/>
            </a:xfrm>
            <a:prstGeom prst="ellipse">
              <a:avLst/>
            </a:prstGeom>
            <a:solidFill>
              <a:srgbClr val="FEFCE4"/>
            </a:solidFill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4004" name="Shape 4004"/>
            <p:cNvSpPr/>
            <p:nvPr/>
          </p:nvSpPr>
          <p:spPr>
            <a:xfrm>
              <a:off x="3644959" y="132723"/>
              <a:ext cx="1441476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>
                <a:defRPr sz="3600">
                  <a:solidFill>
                    <a:srgbClr val="53585F"/>
                  </a:solidFill>
                </a:defRPr>
              </a:lvl1pPr>
            </a:lstStyle>
            <a:p>
              <a:pPr/>
              <a:r>
                <a:t>AS 100</a:t>
              </a:r>
            </a:p>
          </p:txBody>
        </p:sp>
        <p:sp>
          <p:nvSpPr>
            <p:cNvPr id="4005" name="Shape 4005"/>
            <p:cNvSpPr/>
            <p:nvPr/>
          </p:nvSpPr>
          <p:spPr>
            <a:xfrm>
              <a:off x="4364129" y="1962263"/>
              <a:ext cx="1185447" cy="77583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06" name="Shape 4006"/>
            <p:cNvSpPr/>
            <p:nvPr/>
          </p:nvSpPr>
          <p:spPr>
            <a:xfrm flipV="1">
              <a:off x="4379754" y="1116973"/>
              <a:ext cx="1181053" cy="8600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07" name="Shape 4007"/>
            <p:cNvSpPr/>
            <p:nvPr/>
          </p:nvSpPr>
          <p:spPr>
            <a:xfrm flipV="1">
              <a:off x="3148138" y="1981014"/>
              <a:ext cx="1259546" cy="73431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08" name="Shape 4008"/>
            <p:cNvSpPr/>
            <p:nvPr/>
          </p:nvSpPr>
          <p:spPr>
            <a:xfrm>
              <a:off x="3139368" y="1135874"/>
              <a:ext cx="1259545" cy="79757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09" name="Shape 4009"/>
            <p:cNvSpPr/>
            <p:nvPr/>
          </p:nvSpPr>
          <p:spPr>
            <a:xfrm flipV="1">
              <a:off x="1647802" y="1107405"/>
              <a:ext cx="1495174" cy="909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10" name="Shape 4010"/>
            <p:cNvSpPr/>
            <p:nvPr/>
          </p:nvSpPr>
          <p:spPr>
            <a:xfrm>
              <a:off x="1486289" y="2499602"/>
              <a:ext cx="1673146" cy="19214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11" name="Shape 4011"/>
            <p:cNvSpPr/>
            <p:nvPr/>
          </p:nvSpPr>
          <p:spPr>
            <a:xfrm>
              <a:off x="5601688" y="1118180"/>
              <a:ext cx="165302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12" name="Shape 4012"/>
            <p:cNvSpPr/>
            <p:nvPr/>
          </p:nvSpPr>
          <p:spPr>
            <a:xfrm flipV="1">
              <a:off x="5670500" y="2518562"/>
              <a:ext cx="1515403" cy="2007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13" name="Shape 4013"/>
            <p:cNvSpPr/>
            <p:nvPr/>
          </p:nvSpPr>
          <p:spPr>
            <a:xfrm>
              <a:off x="6611036" y="809249"/>
              <a:ext cx="2120359" cy="1926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Y</a:t>
              </a:r>
            </a:p>
          </p:txBody>
        </p:sp>
        <p:grpSp>
          <p:nvGrpSpPr>
            <p:cNvPr id="4016" name="Group 4016"/>
            <p:cNvGrpSpPr/>
            <p:nvPr/>
          </p:nvGrpSpPr>
          <p:grpSpPr>
            <a:xfrm>
              <a:off x="2754210" y="692190"/>
              <a:ext cx="850901" cy="850901"/>
              <a:chOff x="0" y="0"/>
              <a:chExt cx="850900" cy="850900"/>
            </a:xfrm>
          </p:grpSpPr>
          <p:sp>
            <p:nvSpPr>
              <p:cNvPr id="4014" name="Shape 4014"/>
              <p:cNvSpPr/>
              <p:nvPr/>
            </p:nvSpPr>
            <p:spPr>
              <a:xfrm>
                <a:off x="0" y="0"/>
                <a:ext cx="850900" cy="850900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4015" name="Shape 4015"/>
              <p:cNvSpPr/>
              <p:nvPr/>
            </p:nvSpPr>
            <p:spPr>
              <a:xfrm>
                <a:off x="241237" y="152400"/>
                <a:ext cx="368426" cy="546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3000"/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4019" name="Group 4019"/>
            <p:cNvGrpSpPr/>
            <p:nvPr/>
          </p:nvGrpSpPr>
          <p:grpSpPr>
            <a:xfrm>
              <a:off x="3940247" y="1515585"/>
              <a:ext cx="850901" cy="850901"/>
              <a:chOff x="0" y="0"/>
              <a:chExt cx="850900" cy="850900"/>
            </a:xfrm>
          </p:grpSpPr>
          <p:sp>
            <p:nvSpPr>
              <p:cNvPr id="4017" name="Shape 4017"/>
              <p:cNvSpPr/>
              <p:nvPr/>
            </p:nvSpPr>
            <p:spPr>
              <a:xfrm>
                <a:off x="0" y="0"/>
                <a:ext cx="850900" cy="850900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4018" name="Shape 4018"/>
              <p:cNvSpPr/>
              <p:nvPr/>
            </p:nvSpPr>
            <p:spPr>
              <a:xfrm>
                <a:off x="233424" y="152400"/>
                <a:ext cx="384052" cy="546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3000"/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4022" name="Group 4022"/>
            <p:cNvGrpSpPr/>
            <p:nvPr/>
          </p:nvGrpSpPr>
          <p:grpSpPr>
            <a:xfrm>
              <a:off x="5126283" y="692190"/>
              <a:ext cx="850901" cy="850901"/>
              <a:chOff x="0" y="0"/>
              <a:chExt cx="850900" cy="850900"/>
            </a:xfrm>
          </p:grpSpPr>
          <p:sp>
            <p:nvSpPr>
              <p:cNvPr id="4020" name="Shape 4020"/>
              <p:cNvSpPr/>
              <p:nvPr/>
            </p:nvSpPr>
            <p:spPr>
              <a:xfrm>
                <a:off x="0" y="0"/>
                <a:ext cx="850900" cy="850900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4021" name="Shape 4021"/>
              <p:cNvSpPr/>
              <p:nvPr/>
            </p:nvSpPr>
            <p:spPr>
              <a:xfrm>
                <a:off x="233424" y="152400"/>
                <a:ext cx="400051" cy="546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3000"/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4025" name="Group 4025"/>
            <p:cNvGrpSpPr/>
            <p:nvPr/>
          </p:nvGrpSpPr>
          <p:grpSpPr>
            <a:xfrm>
              <a:off x="5126283" y="2276202"/>
              <a:ext cx="850901" cy="850901"/>
              <a:chOff x="0" y="0"/>
              <a:chExt cx="850900" cy="850900"/>
            </a:xfrm>
          </p:grpSpPr>
          <p:sp>
            <p:nvSpPr>
              <p:cNvPr id="4023" name="Shape 4023"/>
              <p:cNvSpPr/>
              <p:nvPr/>
            </p:nvSpPr>
            <p:spPr>
              <a:xfrm>
                <a:off x="0" y="0"/>
                <a:ext cx="850900" cy="850900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4024" name="Shape 4024"/>
              <p:cNvSpPr/>
              <p:nvPr/>
            </p:nvSpPr>
            <p:spPr>
              <a:xfrm>
                <a:off x="233424" y="152400"/>
                <a:ext cx="304801" cy="546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3000"/>
                </a:lvl1pPr>
              </a:lstStyle>
              <a:p>
                <a:pPr/>
                <a:r>
                  <a:t>E</a:t>
                </a:r>
              </a:p>
            </p:txBody>
          </p:sp>
        </p:grpSp>
        <p:grpSp>
          <p:nvGrpSpPr>
            <p:cNvPr id="4028" name="Group 4028"/>
            <p:cNvGrpSpPr/>
            <p:nvPr/>
          </p:nvGrpSpPr>
          <p:grpSpPr>
            <a:xfrm>
              <a:off x="2754210" y="2276202"/>
              <a:ext cx="850901" cy="850901"/>
              <a:chOff x="0" y="0"/>
              <a:chExt cx="850900" cy="850900"/>
            </a:xfrm>
          </p:grpSpPr>
          <p:sp>
            <p:nvSpPr>
              <p:cNvPr id="4026" name="Shape 4026"/>
              <p:cNvSpPr/>
              <p:nvPr/>
            </p:nvSpPr>
            <p:spPr>
              <a:xfrm>
                <a:off x="0" y="0"/>
                <a:ext cx="850900" cy="850900"/>
              </a:xfrm>
              <a:prstGeom prst="ellipse">
                <a:avLst/>
              </a:prstGeom>
              <a:solidFill>
                <a:srgbClr val="FFD9C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4027" name="Shape 4027"/>
              <p:cNvSpPr/>
              <p:nvPr/>
            </p:nvSpPr>
            <p:spPr>
              <a:xfrm>
                <a:off x="241237" y="152400"/>
                <a:ext cx="328800" cy="546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3000"/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4029" name="Shape 4029"/>
            <p:cNvSpPr/>
            <p:nvPr/>
          </p:nvSpPr>
          <p:spPr>
            <a:xfrm>
              <a:off x="-1" y="977667"/>
              <a:ext cx="2120360" cy="1926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BFD0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X</a:t>
              </a:r>
            </a:p>
          </p:txBody>
        </p:sp>
      </p:grpSp>
      <p:sp>
        <p:nvSpPr>
          <p:cNvPr id="4031" name="Shape 4031"/>
          <p:cNvSpPr/>
          <p:nvPr/>
        </p:nvSpPr>
        <p:spPr>
          <a:xfrm>
            <a:off x="5864535" y="5159077"/>
            <a:ext cx="1439293" cy="529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lp←100</a:t>
            </a:r>
          </a:p>
        </p:txBody>
      </p:sp>
      <p:sp>
        <p:nvSpPr>
          <p:cNvPr id="4032" name="Shape 4032"/>
          <p:cNvSpPr/>
          <p:nvPr/>
        </p:nvSpPr>
        <p:spPr>
          <a:xfrm>
            <a:off x="5851835" y="3796185"/>
            <a:ext cx="1439293" cy="529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lp←101</a:t>
            </a:r>
          </a:p>
        </p:txBody>
      </p:sp>
      <p:sp>
        <p:nvSpPr>
          <p:cNvPr id="4033" name="Shape 4033"/>
          <p:cNvSpPr/>
          <p:nvPr/>
        </p:nvSpPr>
        <p:spPr>
          <a:xfrm>
            <a:off x="3092427" y="3264599"/>
            <a:ext cx="1755478" cy="529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MED←80</a:t>
            </a:r>
          </a:p>
        </p:txBody>
      </p:sp>
      <p:sp>
        <p:nvSpPr>
          <p:cNvPr id="4034" name="Shape 4034"/>
          <p:cNvSpPr/>
          <p:nvPr/>
        </p:nvSpPr>
        <p:spPr>
          <a:xfrm>
            <a:off x="3054327" y="5651595"/>
            <a:ext cx="1755478" cy="529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MED←81</a:t>
            </a:r>
          </a:p>
        </p:txBody>
      </p:sp>
      <p:sp>
        <p:nvSpPr>
          <p:cNvPr id="4035" name="Shape 4035"/>
          <p:cNvSpPr/>
          <p:nvPr/>
        </p:nvSpPr>
        <p:spPr>
          <a:xfrm>
            <a:off x="8031522" y="2985742"/>
            <a:ext cx="154954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filter(Y)</a:t>
            </a:r>
          </a:p>
        </p:txBody>
      </p:sp>
      <p:sp>
        <p:nvSpPr>
          <p:cNvPr id="4036" name="Shape 4036"/>
          <p:cNvSpPr/>
          <p:nvPr/>
        </p:nvSpPr>
        <p:spPr>
          <a:xfrm>
            <a:off x="8264094" y="5658540"/>
            <a:ext cx="154954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pPr/>
            <a:r>
              <a:t>filter(Y)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0" name="Shape 40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Implementation</a:t>
            </a:r>
          </a:p>
        </p:txBody>
      </p:sp>
      <p:sp>
        <p:nvSpPr>
          <p:cNvPr id="4041" name="Shape 4041"/>
          <p:cNvSpPr/>
          <p:nvPr/>
        </p:nvSpPr>
        <p:spPr>
          <a:xfrm>
            <a:off x="1362524" y="3838094"/>
            <a:ext cx="241301" cy="241301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4042" name="Shape 4042"/>
          <p:cNvSpPr/>
          <p:nvPr/>
        </p:nvSpPr>
        <p:spPr>
          <a:xfrm>
            <a:off x="1901174" y="3666644"/>
            <a:ext cx="733754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/>
            <a:r>
              <a:t>Written in 7000 lines of F#</a:t>
            </a:r>
          </a:p>
        </p:txBody>
      </p:sp>
      <p:sp>
        <p:nvSpPr>
          <p:cNvPr id="4043" name="Shape 4043"/>
          <p:cNvSpPr/>
          <p:nvPr/>
        </p:nvSpPr>
        <p:spPr>
          <a:xfrm>
            <a:off x="1371253" y="4616118"/>
            <a:ext cx="241301" cy="241301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4044" name="Shape 4044"/>
          <p:cNvSpPr/>
          <p:nvPr/>
        </p:nvSpPr>
        <p:spPr>
          <a:xfrm>
            <a:off x="1909902" y="4444668"/>
            <a:ext cx="799657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/>
            <a:r>
              <a:t>Generates Quagga configurations </a:t>
            </a:r>
          </a:p>
        </p:txBody>
      </p:sp>
      <p:sp>
        <p:nvSpPr>
          <p:cNvPr id="4045" name="Shape 4045"/>
          <p:cNvSpPr/>
          <p:nvPr/>
        </p:nvSpPr>
        <p:spPr>
          <a:xfrm>
            <a:off x="1383045" y="5419445"/>
            <a:ext cx="241301" cy="241301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4046" name="Shape 4046"/>
          <p:cNvSpPr/>
          <p:nvPr/>
        </p:nvSpPr>
        <p:spPr>
          <a:xfrm>
            <a:off x="1921694" y="5247995"/>
            <a:ext cx="797911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/>
            <a:r>
              <a:t>A number of other analyses &amp; features</a:t>
            </a:r>
          </a:p>
        </p:txBody>
      </p:sp>
      <p:sp>
        <p:nvSpPr>
          <p:cNvPr id="4047" name="Shape 404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094" name="Group 4094"/>
          <p:cNvGrpSpPr/>
          <p:nvPr/>
        </p:nvGrpSpPr>
        <p:grpSpPr>
          <a:xfrm>
            <a:off x="9122557" y="1574049"/>
            <a:ext cx="3050953" cy="6826891"/>
            <a:chOff x="0" y="0"/>
            <a:chExt cx="3050952" cy="6826889"/>
          </a:xfrm>
        </p:grpSpPr>
        <p:sp>
          <p:nvSpPr>
            <p:cNvPr id="4048" name="Shape 4048"/>
            <p:cNvSpPr/>
            <p:nvPr/>
          </p:nvSpPr>
          <p:spPr>
            <a:xfrm>
              <a:off x="0" y="0"/>
              <a:ext cx="3050953" cy="6750128"/>
            </a:xfrm>
            <a:prstGeom prst="rect">
              <a:avLst/>
            </a:prstGeom>
            <a:solidFill>
              <a:srgbClr val="FFFCEB"/>
            </a:solidFill>
            <a:ln w="381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grpSp>
          <p:nvGrpSpPr>
            <p:cNvPr id="4057" name="Group 4057"/>
            <p:cNvGrpSpPr/>
            <p:nvPr/>
          </p:nvGrpSpPr>
          <p:grpSpPr>
            <a:xfrm>
              <a:off x="1505584" y="640774"/>
              <a:ext cx="1373582" cy="981719"/>
              <a:chOff x="142637" y="129043"/>
              <a:chExt cx="1373580" cy="981717"/>
            </a:xfrm>
          </p:grpSpPr>
          <p:sp>
            <p:nvSpPr>
              <p:cNvPr id="4049" name="Shape 4049"/>
              <p:cNvSpPr/>
              <p:nvPr/>
            </p:nvSpPr>
            <p:spPr>
              <a:xfrm flipV="1">
                <a:off x="285865" y="278345"/>
                <a:ext cx="556871" cy="38313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4050" name="Shape 4050"/>
              <p:cNvSpPr/>
              <p:nvPr/>
            </p:nvSpPr>
            <p:spPr>
              <a:xfrm flipV="1">
                <a:off x="803755" y="624381"/>
                <a:ext cx="556871" cy="38313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4051" name="Shape 4051"/>
              <p:cNvSpPr/>
              <p:nvPr/>
            </p:nvSpPr>
            <p:spPr>
              <a:xfrm>
                <a:off x="838126" y="308644"/>
                <a:ext cx="537940" cy="29828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4052" name="Shape 4052"/>
              <p:cNvSpPr/>
              <p:nvPr/>
            </p:nvSpPr>
            <p:spPr>
              <a:xfrm>
                <a:off x="301976" y="677593"/>
                <a:ext cx="537941" cy="29828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4053" name="Shape 4053"/>
              <p:cNvSpPr/>
              <p:nvPr/>
            </p:nvSpPr>
            <p:spPr>
              <a:xfrm>
                <a:off x="678787" y="791219"/>
                <a:ext cx="319542" cy="319542"/>
              </a:xfrm>
              <a:prstGeom prst="ellipse">
                <a:avLst/>
              </a:prstGeom>
              <a:solidFill>
                <a:srgbClr val="FFE0DD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4054" name="Shape 4054"/>
              <p:cNvSpPr/>
              <p:nvPr/>
            </p:nvSpPr>
            <p:spPr>
              <a:xfrm>
                <a:off x="681114" y="129043"/>
                <a:ext cx="319542" cy="319542"/>
              </a:xfrm>
              <a:prstGeom prst="ellipse">
                <a:avLst/>
              </a:prstGeom>
              <a:solidFill>
                <a:srgbClr val="FFE0DD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4055" name="Shape 4055"/>
              <p:cNvSpPr/>
              <p:nvPr/>
            </p:nvSpPr>
            <p:spPr>
              <a:xfrm>
                <a:off x="1196676" y="449837"/>
                <a:ext cx="319543" cy="319543"/>
              </a:xfrm>
              <a:prstGeom prst="ellipse">
                <a:avLst/>
              </a:prstGeom>
              <a:solidFill>
                <a:srgbClr val="FFE0DD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4056" name="Shape 4056"/>
              <p:cNvSpPr/>
              <p:nvPr/>
            </p:nvSpPr>
            <p:spPr>
              <a:xfrm>
                <a:off x="142637" y="484208"/>
                <a:ext cx="319543" cy="319543"/>
              </a:xfrm>
              <a:prstGeom prst="ellipse">
                <a:avLst/>
              </a:prstGeom>
              <a:solidFill>
                <a:srgbClr val="FFE0DD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</p:grpSp>
        <p:sp>
          <p:nvSpPr>
            <p:cNvPr id="4058" name="Shape 4058"/>
            <p:cNvSpPr/>
            <p:nvPr/>
          </p:nvSpPr>
          <p:spPr>
            <a:xfrm flipH="1">
              <a:off x="1754677" y="1722824"/>
              <a:ext cx="141899" cy="573162"/>
            </a:xfrm>
            <a:prstGeom prst="line">
              <a:avLst/>
            </a:prstGeom>
            <a:noFill/>
            <a:ln w="635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4071" name="Group 4071"/>
            <p:cNvGrpSpPr/>
            <p:nvPr/>
          </p:nvGrpSpPr>
          <p:grpSpPr>
            <a:xfrm>
              <a:off x="21469" y="4778641"/>
              <a:ext cx="2911404" cy="2048249"/>
              <a:chOff x="0" y="103381"/>
              <a:chExt cx="2911403" cy="2048248"/>
            </a:xfrm>
          </p:grpSpPr>
          <p:sp>
            <p:nvSpPr>
              <p:cNvPr id="4059" name="Shape 4059"/>
              <p:cNvSpPr/>
              <p:nvPr/>
            </p:nvSpPr>
            <p:spPr>
              <a:xfrm flipV="1">
                <a:off x="752244" y="800659"/>
                <a:ext cx="349618" cy="16422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4060" name="Shape 4060"/>
              <p:cNvSpPr/>
              <p:nvPr/>
            </p:nvSpPr>
            <p:spPr>
              <a:xfrm flipV="1">
                <a:off x="1844302" y="1394407"/>
                <a:ext cx="357145" cy="206795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4061" name="Shape 4061"/>
              <p:cNvSpPr/>
              <p:nvPr/>
            </p:nvSpPr>
            <p:spPr>
              <a:xfrm flipH="1" flipV="1">
                <a:off x="1846299" y="803405"/>
                <a:ext cx="311499" cy="176683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4062" name="Shape 4062"/>
              <p:cNvSpPr/>
              <p:nvPr/>
            </p:nvSpPr>
            <p:spPr>
              <a:xfrm flipH="1" flipV="1">
                <a:off x="701531" y="1388760"/>
                <a:ext cx="376095" cy="22597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pic>
            <p:nvPicPr>
              <p:cNvPr id="4063" name="pasted-image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725770"/>
                <a:ext cx="877094" cy="87709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64" name="pasted-image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219193" y="484129"/>
                <a:ext cx="463599" cy="4636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65" name="pasted-image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1021968" y="1274535"/>
                <a:ext cx="877094" cy="87709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66" name="pasted-image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2034309" y="753965"/>
                <a:ext cx="877095" cy="87709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67" name="pasted-image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1021854" y="343585"/>
                <a:ext cx="877094" cy="87709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68" name="pasted-image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242319" y="1039395"/>
                <a:ext cx="463599" cy="4635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69" name="pasted-image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2266306" y="503610"/>
                <a:ext cx="463599" cy="4635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70" name="pasted-image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240494" y="103381"/>
                <a:ext cx="463599" cy="4635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4072" name="Shape 4072"/>
            <p:cNvSpPr/>
            <p:nvPr/>
          </p:nvSpPr>
          <p:spPr>
            <a:xfrm>
              <a:off x="1470410" y="4157627"/>
              <a:ext cx="10243" cy="470666"/>
            </a:xfrm>
            <a:prstGeom prst="line">
              <a:avLst/>
            </a:prstGeom>
            <a:noFill/>
            <a:ln w="635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4091" name="Group 4091"/>
            <p:cNvGrpSpPr/>
            <p:nvPr/>
          </p:nvGrpSpPr>
          <p:grpSpPr>
            <a:xfrm>
              <a:off x="420244" y="2357378"/>
              <a:ext cx="1996565" cy="1724930"/>
              <a:chOff x="0" y="0"/>
              <a:chExt cx="1996563" cy="1724929"/>
            </a:xfrm>
          </p:grpSpPr>
          <p:sp>
            <p:nvSpPr>
              <p:cNvPr id="4073" name="Shape 4073"/>
              <p:cNvSpPr/>
              <p:nvPr/>
            </p:nvSpPr>
            <p:spPr>
              <a:xfrm>
                <a:off x="0" y="0"/>
                <a:ext cx="1996564" cy="1724930"/>
              </a:xfrm>
              <a:prstGeom prst="roundRect">
                <a:avLst>
                  <a:gd name="adj" fmla="val 12533"/>
                </a:avLst>
              </a:prstGeom>
              <a:solidFill>
                <a:srgbClr val="F4F4F4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4074" name="Shape 4074"/>
              <p:cNvSpPr/>
              <p:nvPr/>
            </p:nvSpPr>
            <p:spPr>
              <a:xfrm>
                <a:off x="1021657" y="253306"/>
                <a:ext cx="365668" cy="38154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4075" name="Shape 4075"/>
              <p:cNvSpPr/>
              <p:nvPr/>
            </p:nvSpPr>
            <p:spPr>
              <a:xfrm flipH="1">
                <a:off x="630582" y="297358"/>
                <a:ext cx="320879" cy="32773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4076" name="Shape 4076"/>
              <p:cNvSpPr/>
              <p:nvPr/>
            </p:nvSpPr>
            <p:spPr>
              <a:xfrm>
                <a:off x="850834" y="89822"/>
                <a:ext cx="319543" cy="319542"/>
              </a:xfrm>
              <a:prstGeom prst="ellipse">
                <a:avLst/>
              </a:prstGeom>
              <a:solidFill>
                <a:srgbClr val="FFE0DD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4077" name="Shape 4077"/>
              <p:cNvSpPr/>
              <p:nvPr/>
            </p:nvSpPr>
            <p:spPr>
              <a:xfrm>
                <a:off x="862582" y="99220"/>
                <a:ext cx="325219" cy="3007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>
                  <a:defRPr sz="2100"/>
                </a:pPr>
              </a:p>
            </p:txBody>
          </p:sp>
          <p:sp>
            <p:nvSpPr>
              <p:cNvPr id="4078" name="Shape 4078"/>
              <p:cNvSpPr/>
              <p:nvPr/>
            </p:nvSpPr>
            <p:spPr>
              <a:xfrm>
                <a:off x="513995" y="829755"/>
                <a:ext cx="353665" cy="37579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4079" name="Shape 4079"/>
              <p:cNvSpPr/>
              <p:nvPr/>
            </p:nvSpPr>
            <p:spPr>
              <a:xfrm flipH="1">
                <a:off x="1136315" y="866071"/>
                <a:ext cx="276120" cy="35031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grpSp>
            <p:nvGrpSpPr>
              <p:cNvPr id="4082" name="Group 4082"/>
              <p:cNvGrpSpPr/>
              <p:nvPr/>
            </p:nvGrpSpPr>
            <p:grpSpPr>
              <a:xfrm>
                <a:off x="850834" y="1179772"/>
                <a:ext cx="336967" cy="319542"/>
                <a:chOff x="0" y="0"/>
                <a:chExt cx="336965" cy="319541"/>
              </a:xfrm>
            </p:grpSpPr>
            <p:sp>
              <p:nvSpPr>
                <p:cNvPr id="4080" name="Shape 4080"/>
                <p:cNvSpPr/>
                <p:nvPr/>
              </p:nvSpPr>
              <p:spPr>
                <a:xfrm>
                  <a:off x="0" y="0"/>
                  <a:ext cx="319542" cy="319542"/>
                </a:xfrm>
                <a:prstGeom prst="ellipse">
                  <a:avLst/>
                </a:prstGeom>
                <a:solidFill>
                  <a:srgbClr val="FFE0DD"/>
                </a:solid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>
                      <a:latin typeface="Courier New"/>
                      <a:ea typeface="Courier New"/>
                      <a:cs typeface="Courier New"/>
                      <a:sym typeface="Courier New"/>
                    </a:defRPr>
                  </a:pPr>
                </a:p>
              </p:txBody>
            </p:sp>
            <p:sp>
              <p:nvSpPr>
                <p:cNvPr id="4081" name="Shape 4081"/>
                <p:cNvSpPr/>
                <p:nvPr/>
              </p:nvSpPr>
              <p:spPr>
                <a:xfrm>
                  <a:off x="11747" y="0"/>
                  <a:ext cx="325219" cy="30074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>
                    <a:defRPr sz="2100"/>
                  </a:pPr>
                </a:p>
              </p:txBody>
            </p:sp>
          </p:grpSp>
          <p:sp>
            <p:nvSpPr>
              <p:cNvPr id="4095" name="Shape 4095"/>
              <p:cNvSpPr/>
              <p:nvPr/>
            </p:nvSpPr>
            <p:spPr>
              <a:xfrm>
                <a:off x="648286" y="645023"/>
                <a:ext cx="637551" cy="1035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3" fill="norm" stroke="1" extrusionOk="0">
                    <a:moveTo>
                      <a:pt x="0" y="16203"/>
                    </a:moveTo>
                    <a:cubicBezTo>
                      <a:pt x="8032" y="-5114"/>
                      <a:pt x="15232" y="-5397"/>
                      <a:pt x="21600" y="15354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grpSp>
            <p:nvGrpSpPr>
              <p:cNvPr id="4086" name="Group 4086"/>
              <p:cNvGrpSpPr/>
              <p:nvPr/>
            </p:nvGrpSpPr>
            <p:grpSpPr>
              <a:xfrm>
                <a:off x="336752" y="648957"/>
                <a:ext cx="326591" cy="319542"/>
                <a:chOff x="-7048" y="0"/>
                <a:chExt cx="326590" cy="319541"/>
              </a:xfrm>
            </p:grpSpPr>
            <p:sp>
              <p:nvSpPr>
                <p:cNvPr id="4084" name="Shape 4084"/>
                <p:cNvSpPr/>
                <p:nvPr/>
              </p:nvSpPr>
              <p:spPr>
                <a:xfrm>
                  <a:off x="0" y="0"/>
                  <a:ext cx="319542" cy="319542"/>
                </a:xfrm>
                <a:prstGeom prst="ellipse">
                  <a:avLst/>
                </a:prstGeom>
                <a:solidFill>
                  <a:srgbClr val="FFE0DD"/>
                </a:solid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>
                      <a:latin typeface="Courier New"/>
                      <a:ea typeface="Courier New"/>
                      <a:cs typeface="Courier New"/>
                      <a:sym typeface="Courier New"/>
                    </a:defRPr>
                  </a:pPr>
                </a:p>
              </p:txBody>
            </p:sp>
            <p:sp>
              <p:nvSpPr>
                <p:cNvPr id="4085" name="Shape 4085"/>
                <p:cNvSpPr/>
                <p:nvPr/>
              </p:nvSpPr>
              <p:spPr>
                <a:xfrm>
                  <a:off x="-7049" y="18600"/>
                  <a:ext cx="325219" cy="3007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>
                    <a:defRPr sz="2100"/>
                  </a:pPr>
                </a:p>
              </p:txBody>
            </p:sp>
          </p:grpSp>
          <p:sp>
            <p:nvSpPr>
              <p:cNvPr id="4096" name="Shape 4096"/>
              <p:cNvSpPr/>
              <p:nvPr/>
            </p:nvSpPr>
            <p:spPr>
              <a:xfrm>
                <a:off x="677164" y="843174"/>
                <a:ext cx="637552" cy="1035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3" fill="norm" stroke="1" extrusionOk="0">
                    <a:moveTo>
                      <a:pt x="21600" y="0"/>
                    </a:moveTo>
                    <a:cubicBezTo>
                      <a:pt x="13568" y="21317"/>
                      <a:pt x="6368" y="21600"/>
                      <a:pt x="0" y="849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grpSp>
            <p:nvGrpSpPr>
              <p:cNvPr id="4090" name="Group 4090"/>
              <p:cNvGrpSpPr/>
              <p:nvPr/>
            </p:nvGrpSpPr>
            <p:grpSpPr>
              <a:xfrm>
                <a:off x="1289871" y="648957"/>
                <a:ext cx="336967" cy="319542"/>
                <a:chOff x="0" y="0"/>
                <a:chExt cx="336965" cy="319541"/>
              </a:xfrm>
            </p:grpSpPr>
            <p:sp>
              <p:nvSpPr>
                <p:cNvPr id="4088" name="Shape 4088"/>
                <p:cNvSpPr/>
                <p:nvPr/>
              </p:nvSpPr>
              <p:spPr>
                <a:xfrm>
                  <a:off x="0" y="0"/>
                  <a:ext cx="319542" cy="319542"/>
                </a:xfrm>
                <a:prstGeom prst="ellipse">
                  <a:avLst/>
                </a:prstGeom>
                <a:solidFill>
                  <a:srgbClr val="FFE0DD"/>
                </a:solid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>
                      <a:latin typeface="Courier New"/>
                      <a:ea typeface="Courier New"/>
                      <a:cs typeface="Courier New"/>
                      <a:sym typeface="Courier New"/>
                    </a:defRPr>
                  </a:pPr>
                </a:p>
              </p:txBody>
            </p:sp>
            <p:sp>
              <p:nvSpPr>
                <p:cNvPr id="4089" name="Shape 4089"/>
                <p:cNvSpPr/>
                <p:nvPr/>
              </p:nvSpPr>
              <p:spPr>
                <a:xfrm>
                  <a:off x="11747" y="18796"/>
                  <a:ext cx="325219" cy="3007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>
                    <a:defRPr sz="2100"/>
                  </a:pPr>
                </a:p>
              </p:txBody>
            </p:sp>
          </p:grpSp>
        </p:grpSp>
        <p:sp>
          <p:nvSpPr>
            <p:cNvPr id="4092" name="Shape 4092"/>
            <p:cNvSpPr/>
            <p:nvPr/>
          </p:nvSpPr>
          <p:spPr>
            <a:xfrm>
              <a:off x="994197" y="1780802"/>
              <a:ext cx="69896" cy="510315"/>
            </a:xfrm>
            <a:prstGeom prst="line">
              <a:avLst/>
            </a:prstGeom>
            <a:noFill/>
            <a:ln w="635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pic>
          <p:nvPicPr>
            <p:cNvPr id="4093" name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13894" y="442888"/>
              <a:ext cx="878538" cy="12181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hape 41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Benchmarks</a:t>
            </a:r>
          </a:p>
        </p:txBody>
      </p:sp>
      <p:sp>
        <p:nvSpPr>
          <p:cNvPr id="4101" name="Shape 410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02" name="Shape 4102"/>
          <p:cNvSpPr/>
          <p:nvPr/>
        </p:nvSpPr>
        <p:spPr>
          <a:xfrm>
            <a:off x="2555574" y="4072895"/>
            <a:ext cx="241301" cy="241301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4103" name="Shape 4103"/>
          <p:cNvSpPr/>
          <p:nvPr/>
        </p:nvSpPr>
        <p:spPr>
          <a:xfrm>
            <a:off x="3094223" y="3901445"/>
            <a:ext cx="733754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/>
            <a:r>
              <a:t>Configurations from a large cloud provider</a:t>
            </a:r>
          </a:p>
        </p:txBody>
      </p:sp>
      <p:sp>
        <p:nvSpPr>
          <p:cNvPr id="4104" name="Shape 4104"/>
          <p:cNvSpPr/>
          <p:nvPr/>
        </p:nvSpPr>
        <p:spPr>
          <a:xfrm>
            <a:off x="2564302" y="4850919"/>
            <a:ext cx="241301" cy="241301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4105" name="Shape 4105"/>
          <p:cNvSpPr/>
          <p:nvPr/>
        </p:nvSpPr>
        <p:spPr>
          <a:xfrm>
            <a:off x="3102952" y="4679469"/>
            <a:ext cx="733754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/>
            <a:r>
              <a:t>Policy described in English documents</a:t>
            </a:r>
          </a:p>
        </p:txBody>
      </p:sp>
      <p:sp>
        <p:nvSpPr>
          <p:cNvPr id="4106" name="Shape 4106"/>
          <p:cNvSpPr/>
          <p:nvPr/>
        </p:nvSpPr>
        <p:spPr>
          <a:xfrm>
            <a:off x="2573031" y="5628944"/>
            <a:ext cx="241301" cy="241301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4107" name="Shape 4107"/>
          <p:cNvSpPr/>
          <p:nvPr/>
        </p:nvSpPr>
        <p:spPr>
          <a:xfrm>
            <a:off x="3111680" y="5457494"/>
            <a:ext cx="733754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/>
            <a:r>
              <a:t>Datacenter and Backbone policies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Shape 41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Policy Size</a:t>
            </a:r>
          </a:p>
        </p:txBody>
      </p:sp>
      <p:sp>
        <p:nvSpPr>
          <p:cNvPr id="4112" name="Shape 411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13" name="Shape 4113"/>
          <p:cNvSpPr/>
          <p:nvPr/>
        </p:nvSpPr>
        <p:spPr>
          <a:xfrm>
            <a:off x="2583688" y="3367714"/>
            <a:ext cx="6333173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/>
            <a:r>
              <a:t>Without prefix/peer definitions</a:t>
            </a:r>
          </a:p>
        </p:txBody>
      </p:sp>
      <p:sp>
        <p:nvSpPr>
          <p:cNvPr id="4114" name="Shape 4114"/>
          <p:cNvSpPr/>
          <p:nvPr/>
        </p:nvSpPr>
        <p:spPr>
          <a:xfrm>
            <a:off x="3174647" y="4410075"/>
            <a:ext cx="241301" cy="241300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4115" name="Shape 4115"/>
          <p:cNvSpPr/>
          <p:nvPr/>
        </p:nvSpPr>
        <p:spPr>
          <a:xfrm>
            <a:off x="3713296" y="4238625"/>
            <a:ext cx="6707816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/>
            <a:r>
              <a:t>Datacenter policy:  31 lines of Propane</a:t>
            </a:r>
          </a:p>
        </p:txBody>
      </p:sp>
      <p:sp>
        <p:nvSpPr>
          <p:cNvPr id="4116" name="Shape 4116"/>
          <p:cNvSpPr/>
          <p:nvPr/>
        </p:nvSpPr>
        <p:spPr>
          <a:xfrm>
            <a:off x="3173585" y="5134935"/>
            <a:ext cx="241301" cy="241301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4117" name="Shape 4117"/>
          <p:cNvSpPr/>
          <p:nvPr/>
        </p:nvSpPr>
        <p:spPr>
          <a:xfrm>
            <a:off x="3712234" y="4963485"/>
            <a:ext cx="644030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/>
            <a:r>
              <a:t>Backbone policy:  43 lines of Propane</a:t>
            </a:r>
          </a:p>
        </p:txBody>
      </p:sp>
      <p:sp>
        <p:nvSpPr>
          <p:cNvPr id="4118" name="Shape 4118"/>
          <p:cNvSpPr/>
          <p:nvPr/>
        </p:nvSpPr>
        <p:spPr>
          <a:xfrm>
            <a:off x="1857313" y="6618873"/>
            <a:ext cx="9290174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1" sz="3200">
                <a:solidFill>
                  <a:srgbClr val="53585F"/>
                </a:solidFill>
              </a:defRPr>
            </a:lvl1pPr>
          </a:lstStyle>
          <a:p>
            <a:pPr/>
            <a:r>
              <a:t>Conventional BGP configurations are 1000s of lines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18" grpId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2" name="Shape 4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Compilation Time</a:t>
            </a:r>
          </a:p>
        </p:txBody>
      </p:sp>
      <p:sp>
        <p:nvSpPr>
          <p:cNvPr id="4123" name="Shape 412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24" name="Shape 4124"/>
          <p:cNvSpPr/>
          <p:nvPr/>
        </p:nvSpPr>
        <p:spPr>
          <a:xfrm>
            <a:off x="1140443" y="8566624"/>
            <a:ext cx="398527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spcBef>
                <a:spcPts val="3600"/>
              </a:spcBef>
              <a:defRPr b="1">
                <a:solidFill>
                  <a:srgbClr val="212121"/>
                </a:solidFill>
              </a:defRPr>
            </a:lvl1pPr>
          </a:lstStyle>
          <a:p>
            <a:pPr/>
            <a:r>
              <a:t>Data center (&lt; 9 min)</a:t>
            </a:r>
          </a:p>
        </p:txBody>
      </p:sp>
      <p:sp>
        <p:nvSpPr>
          <p:cNvPr id="4125" name="Shape 4125"/>
          <p:cNvSpPr/>
          <p:nvPr/>
        </p:nvSpPr>
        <p:spPr>
          <a:xfrm>
            <a:off x="7857350" y="8477724"/>
            <a:ext cx="361404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spcBef>
                <a:spcPts val="3600"/>
              </a:spcBef>
              <a:defRPr b="1">
                <a:solidFill>
                  <a:srgbClr val="212121"/>
                </a:solidFill>
              </a:defRPr>
            </a:lvl1pPr>
          </a:lstStyle>
          <a:p>
            <a:pPr/>
            <a:r>
              <a:t>Backbone (&lt; 3 min)</a:t>
            </a:r>
          </a:p>
        </p:txBody>
      </p:sp>
      <p:sp>
        <p:nvSpPr>
          <p:cNvPr id="4126" name="Shape 4126"/>
          <p:cNvSpPr/>
          <p:nvPr/>
        </p:nvSpPr>
        <p:spPr>
          <a:xfrm>
            <a:off x="2229290" y="1766623"/>
            <a:ext cx="241301" cy="241301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4127" name="Shape 4127"/>
          <p:cNvSpPr/>
          <p:nvPr/>
        </p:nvSpPr>
        <p:spPr>
          <a:xfrm>
            <a:off x="2767940" y="1595173"/>
            <a:ext cx="7575769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3200">
                <a:solidFill>
                  <a:srgbClr val="53585F"/>
                </a:solidFill>
              </a:defRPr>
            </a:pPr>
            <a:r>
              <a:t>Compile for each prefix </a:t>
            </a:r>
            <a:r>
              <a:rPr b="1" i="1">
                <a:solidFill>
                  <a:schemeClr val="accent5"/>
                </a:solidFill>
              </a:rPr>
              <a:t>equivalence class</a:t>
            </a:r>
          </a:p>
        </p:txBody>
      </p:sp>
      <p:pic>
        <p:nvPicPr>
          <p:cNvPr id="4128" name="compilation-times-backbon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24733" y="3964611"/>
            <a:ext cx="5279279" cy="4379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4129" name="compilation-times-dc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3439" y="3999712"/>
            <a:ext cx="5279279" cy="4309351"/>
          </a:xfrm>
          <a:prstGeom prst="rect">
            <a:avLst/>
          </a:prstGeom>
          <a:ln w="12700">
            <a:miter lim="400000"/>
          </a:ln>
        </p:spPr>
      </p:pic>
      <p:sp>
        <p:nvSpPr>
          <p:cNvPr id="4130" name="Shape 4130"/>
          <p:cNvSpPr/>
          <p:nvPr/>
        </p:nvSpPr>
        <p:spPr>
          <a:xfrm>
            <a:off x="2229290" y="2491657"/>
            <a:ext cx="241301" cy="241301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4131" name="Shape 4131"/>
          <p:cNvSpPr/>
          <p:nvPr/>
        </p:nvSpPr>
        <p:spPr>
          <a:xfrm>
            <a:off x="2767940" y="2320207"/>
            <a:ext cx="8396628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3200">
                <a:solidFill>
                  <a:srgbClr val="53585F"/>
                </a:solidFill>
              </a:defRPr>
            </a:pPr>
            <a:r>
              <a:t>Compile for each equivalence class in </a:t>
            </a:r>
            <a:r>
              <a:rPr b="1" i="1">
                <a:solidFill>
                  <a:schemeClr val="accent5"/>
                </a:solidFill>
              </a:rPr>
              <a:t>parallel</a:t>
            </a:r>
          </a:p>
        </p:txBody>
      </p:sp>
      <p:sp>
        <p:nvSpPr>
          <p:cNvPr id="4132" name="Shape 4132"/>
          <p:cNvSpPr/>
          <p:nvPr/>
        </p:nvSpPr>
        <p:spPr>
          <a:xfrm>
            <a:off x="2246523" y="3196718"/>
            <a:ext cx="241301" cy="241301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4133" name="Shape 4133"/>
          <p:cNvSpPr/>
          <p:nvPr/>
        </p:nvSpPr>
        <p:spPr>
          <a:xfrm>
            <a:off x="2785173" y="3025268"/>
            <a:ext cx="839662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/>
            <a:r>
              <a:t>8 core, 3.6 GHz Intel Xeon processor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" name="Shape 4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Configuration Size</a:t>
            </a:r>
          </a:p>
        </p:txBody>
      </p:sp>
      <p:sp>
        <p:nvSpPr>
          <p:cNvPr id="4138" name="Shape 413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39" name="Shape 4139"/>
          <p:cNvSpPr/>
          <p:nvPr/>
        </p:nvSpPr>
        <p:spPr>
          <a:xfrm>
            <a:off x="2217804" y="4042915"/>
            <a:ext cx="241301" cy="241301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4140" name="Shape 4140"/>
          <p:cNvSpPr/>
          <p:nvPr/>
        </p:nvSpPr>
        <p:spPr>
          <a:xfrm>
            <a:off x="2756454" y="3871465"/>
            <a:ext cx="937454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/>
            <a:r>
              <a:t>Reuse community values across peers</a:t>
            </a:r>
          </a:p>
        </p:txBody>
      </p:sp>
      <p:sp>
        <p:nvSpPr>
          <p:cNvPr id="4141" name="Shape 4141"/>
          <p:cNvSpPr/>
          <p:nvPr/>
        </p:nvSpPr>
        <p:spPr>
          <a:xfrm>
            <a:off x="2221638" y="4870450"/>
            <a:ext cx="241301" cy="241300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4142" name="Shape 4142"/>
          <p:cNvSpPr/>
          <p:nvPr/>
        </p:nvSpPr>
        <p:spPr>
          <a:xfrm>
            <a:off x="2760287" y="4699000"/>
            <a:ext cx="937454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/>
            <a:r>
              <a:t>Merge import/export behaviors across peers</a:t>
            </a:r>
          </a:p>
        </p:txBody>
      </p:sp>
      <p:sp>
        <p:nvSpPr>
          <p:cNvPr id="4143" name="Shape 4143"/>
          <p:cNvSpPr/>
          <p:nvPr/>
        </p:nvSpPr>
        <p:spPr>
          <a:xfrm>
            <a:off x="2231331" y="6434584"/>
            <a:ext cx="241301" cy="241301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4144" name="Shape 4144"/>
          <p:cNvSpPr/>
          <p:nvPr/>
        </p:nvSpPr>
        <p:spPr>
          <a:xfrm>
            <a:off x="2769980" y="6263134"/>
            <a:ext cx="937454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3200">
                <a:solidFill>
                  <a:srgbClr val="53585F"/>
                </a:solidFill>
              </a:defRPr>
            </a:pPr>
            <a:r>
              <a:t>Optimizations yield </a:t>
            </a:r>
            <a:r>
              <a:rPr b="1">
                <a:solidFill>
                  <a:schemeClr val="accent5"/>
                </a:solidFill>
              </a:rPr>
              <a:t>50-100x</a:t>
            </a:r>
            <a:r>
              <a:t> decrease in config size</a:t>
            </a:r>
          </a:p>
        </p:txBody>
      </p:sp>
      <p:sp>
        <p:nvSpPr>
          <p:cNvPr id="4145" name="Shape 4145"/>
          <p:cNvSpPr/>
          <p:nvPr/>
        </p:nvSpPr>
        <p:spPr>
          <a:xfrm>
            <a:off x="2217804" y="3242815"/>
            <a:ext cx="241301" cy="241301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4146" name="Shape 4146"/>
          <p:cNvSpPr/>
          <p:nvPr/>
        </p:nvSpPr>
        <p:spPr>
          <a:xfrm>
            <a:off x="2756454" y="3071365"/>
            <a:ext cx="937454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/>
            <a:r>
              <a:t>Avoid using community tags when unambiguous</a:t>
            </a:r>
          </a:p>
        </p:txBody>
      </p:sp>
      <p:sp>
        <p:nvSpPr>
          <p:cNvPr id="4147" name="Shape 4147"/>
          <p:cNvSpPr/>
          <p:nvPr/>
        </p:nvSpPr>
        <p:spPr>
          <a:xfrm>
            <a:off x="1689333" y="2309365"/>
            <a:ext cx="268111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spcBef>
                <a:spcPts val="3600"/>
              </a:spcBef>
              <a:defRPr b="1"/>
            </a:lvl1pPr>
          </a:lstStyle>
          <a:p>
            <a:pPr/>
            <a:r>
              <a:t>Optimizations</a:t>
            </a:r>
          </a:p>
        </p:txBody>
      </p:sp>
      <p:sp>
        <p:nvSpPr>
          <p:cNvPr id="4148" name="Shape 4148"/>
          <p:cNvSpPr/>
          <p:nvPr/>
        </p:nvSpPr>
        <p:spPr>
          <a:xfrm>
            <a:off x="1689333" y="5602734"/>
            <a:ext cx="143339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spcBef>
                <a:spcPts val="3600"/>
              </a:spcBef>
              <a:defRPr b="1"/>
            </a:lvl1pPr>
          </a:lstStyle>
          <a:p>
            <a:pPr/>
            <a:r>
              <a:t>Results</a:t>
            </a:r>
          </a:p>
        </p:txBody>
      </p:sp>
      <p:sp>
        <p:nvSpPr>
          <p:cNvPr id="4149" name="Shape 4149"/>
          <p:cNvSpPr/>
          <p:nvPr/>
        </p:nvSpPr>
        <p:spPr>
          <a:xfrm>
            <a:off x="2229751" y="7201753"/>
            <a:ext cx="241301" cy="241301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4150" name="Shape 4150"/>
          <p:cNvSpPr/>
          <p:nvPr/>
        </p:nvSpPr>
        <p:spPr>
          <a:xfrm>
            <a:off x="2768401" y="7030303"/>
            <a:ext cx="937454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3200">
                <a:solidFill>
                  <a:srgbClr val="53585F"/>
                </a:solidFill>
              </a:defRPr>
            </a:pPr>
            <a:r>
              <a:t>Configurations </a:t>
            </a:r>
            <a:r>
              <a:rPr b="1">
                <a:solidFill>
                  <a:schemeClr val="accent5"/>
                </a:solidFill>
              </a:rPr>
              <a:t>~1000-10000</a:t>
            </a:r>
            <a:r>
              <a:t> lines per router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Shape 415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55" name="Shape 4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Propane: Summary</a:t>
            </a:r>
          </a:p>
        </p:txBody>
      </p:sp>
      <p:pic>
        <p:nvPicPr>
          <p:cNvPr id="415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5298" y="425268"/>
            <a:ext cx="2807261" cy="1781335"/>
          </a:xfrm>
          <a:prstGeom prst="rect">
            <a:avLst/>
          </a:prstGeom>
          <a:ln w="12700">
            <a:miter lim="400000"/>
          </a:ln>
        </p:spPr>
      </p:pic>
      <p:sp>
        <p:nvSpPr>
          <p:cNvPr id="4157" name="Shape 4157"/>
          <p:cNvSpPr/>
          <p:nvPr/>
        </p:nvSpPr>
        <p:spPr>
          <a:xfrm>
            <a:off x="1578927" y="3502002"/>
            <a:ext cx="241301" cy="241301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4158" name="Shape 4158"/>
          <p:cNvSpPr/>
          <p:nvPr/>
        </p:nvSpPr>
        <p:spPr>
          <a:xfrm>
            <a:off x="2104877" y="3330552"/>
            <a:ext cx="6707815" cy="5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3000">
                <a:solidFill>
                  <a:srgbClr val="53585F"/>
                </a:solidFill>
              </a:defRPr>
            </a:pPr>
            <a:r>
              <a:rPr b="1">
                <a:solidFill>
                  <a:schemeClr val="accent5"/>
                </a:solidFill>
              </a:rPr>
              <a:t>Centralized</a:t>
            </a:r>
            <a:r>
              <a:t> network programmability</a:t>
            </a:r>
          </a:p>
        </p:txBody>
      </p:sp>
      <p:sp>
        <p:nvSpPr>
          <p:cNvPr id="4159" name="Shape 4159"/>
          <p:cNvSpPr/>
          <p:nvPr/>
        </p:nvSpPr>
        <p:spPr>
          <a:xfrm>
            <a:off x="1573844" y="6827658"/>
            <a:ext cx="241301" cy="241301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4160" name="Shape 4160"/>
          <p:cNvSpPr/>
          <p:nvPr/>
        </p:nvSpPr>
        <p:spPr>
          <a:xfrm>
            <a:off x="2112493" y="6656208"/>
            <a:ext cx="6440306" cy="547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3000">
                <a:solidFill>
                  <a:srgbClr val="53585F"/>
                </a:solidFill>
              </a:defRPr>
            </a:pPr>
            <a:r>
              <a:rPr b="1">
                <a:solidFill>
                  <a:schemeClr val="accent5"/>
                </a:solidFill>
              </a:rPr>
              <a:t>Distributed</a:t>
            </a:r>
            <a:r>
              <a:t> implementation via BGP</a:t>
            </a:r>
          </a:p>
        </p:txBody>
      </p:sp>
      <p:sp>
        <p:nvSpPr>
          <p:cNvPr id="4161" name="Shape 4161"/>
          <p:cNvSpPr/>
          <p:nvPr/>
        </p:nvSpPr>
        <p:spPr>
          <a:xfrm>
            <a:off x="1581699" y="4723123"/>
            <a:ext cx="241301" cy="241301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4162" name="Shape 4162"/>
          <p:cNvSpPr/>
          <p:nvPr/>
        </p:nvSpPr>
        <p:spPr>
          <a:xfrm>
            <a:off x="2120348" y="4551673"/>
            <a:ext cx="9565319" cy="5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3000">
                <a:solidFill>
                  <a:srgbClr val="53585F"/>
                </a:solidFill>
              </a:defRPr>
            </a:pPr>
            <a:r>
              <a:t>Uniform abstractions for </a:t>
            </a:r>
            <a:r>
              <a:rPr b="1">
                <a:solidFill>
                  <a:schemeClr val="accent5"/>
                </a:solidFill>
              </a:rPr>
              <a:t>Inter</a:t>
            </a:r>
            <a:r>
              <a:t>- and </a:t>
            </a:r>
            <a:r>
              <a:rPr b="1">
                <a:solidFill>
                  <a:schemeClr val="accent5"/>
                </a:solidFill>
              </a:rPr>
              <a:t>Intra</a:t>
            </a:r>
            <a:r>
              <a:t>-domain routing</a:t>
            </a:r>
          </a:p>
        </p:txBody>
      </p:sp>
      <p:sp>
        <p:nvSpPr>
          <p:cNvPr id="4163" name="Shape 4163"/>
          <p:cNvSpPr/>
          <p:nvPr/>
        </p:nvSpPr>
        <p:spPr>
          <a:xfrm>
            <a:off x="548265" y="2758092"/>
            <a:ext cx="367794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spcBef>
                <a:spcPts val="3600"/>
              </a:spcBef>
              <a:defRPr b="1"/>
            </a:lvl1pPr>
          </a:lstStyle>
          <a:p>
            <a:pPr/>
            <a:r>
              <a:t>High-level language</a:t>
            </a:r>
          </a:p>
        </p:txBody>
      </p:sp>
      <p:sp>
        <p:nvSpPr>
          <p:cNvPr id="4164" name="Shape 4164"/>
          <p:cNvSpPr/>
          <p:nvPr/>
        </p:nvSpPr>
        <p:spPr>
          <a:xfrm>
            <a:off x="577268" y="6096644"/>
            <a:ext cx="179003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spcBef>
                <a:spcPts val="3600"/>
              </a:spcBef>
              <a:defRPr b="1"/>
            </a:lvl1pPr>
          </a:lstStyle>
          <a:p>
            <a:pPr/>
            <a:r>
              <a:t>Compiler</a:t>
            </a:r>
          </a:p>
        </p:txBody>
      </p:sp>
      <p:sp>
        <p:nvSpPr>
          <p:cNvPr id="4165" name="Shape 4165"/>
          <p:cNvSpPr/>
          <p:nvPr/>
        </p:nvSpPr>
        <p:spPr>
          <a:xfrm>
            <a:off x="1581699" y="7438022"/>
            <a:ext cx="241301" cy="241301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4166" name="Shape 4166"/>
          <p:cNvSpPr/>
          <p:nvPr/>
        </p:nvSpPr>
        <p:spPr>
          <a:xfrm>
            <a:off x="2120348" y="7266572"/>
            <a:ext cx="9824209" cy="5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3000">
                <a:solidFill>
                  <a:srgbClr val="53585F"/>
                </a:solidFill>
              </a:defRPr>
            </a:pPr>
            <a:r>
              <a:t>Static analysis guarantees policy compliance for </a:t>
            </a:r>
            <a:r>
              <a:rPr b="1">
                <a:solidFill>
                  <a:schemeClr val="accent5"/>
                </a:solidFill>
              </a:rPr>
              <a:t>all failures</a:t>
            </a:r>
          </a:p>
        </p:txBody>
      </p:sp>
      <p:sp>
        <p:nvSpPr>
          <p:cNvPr id="4167" name="Shape 4167"/>
          <p:cNvSpPr/>
          <p:nvPr/>
        </p:nvSpPr>
        <p:spPr>
          <a:xfrm>
            <a:off x="1585532" y="8010483"/>
            <a:ext cx="241301" cy="241301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4168" name="Shape 4168"/>
          <p:cNvSpPr/>
          <p:nvPr/>
        </p:nvSpPr>
        <p:spPr>
          <a:xfrm>
            <a:off x="2124181" y="7839033"/>
            <a:ext cx="9565319" cy="547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3000">
                <a:solidFill>
                  <a:srgbClr val="53585F"/>
                </a:solidFill>
              </a:defRPr>
            </a:pPr>
            <a:r>
              <a:rPr b="1">
                <a:solidFill>
                  <a:schemeClr val="accent5"/>
                </a:solidFill>
              </a:rPr>
              <a:t>Scales</a:t>
            </a:r>
            <a:r>
              <a:t> to reasonably sized network topologies</a:t>
            </a:r>
          </a:p>
        </p:txBody>
      </p:sp>
      <p:sp>
        <p:nvSpPr>
          <p:cNvPr id="4169" name="Shape 4169"/>
          <p:cNvSpPr/>
          <p:nvPr/>
        </p:nvSpPr>
        <p:spPr>
          <a:xfrm>
            <a:off x="1578951" y="5321300"/>
            <a:ext cx="241301" cy="241300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4170" name="Shape 4170"/>
          <p:cNvSpPr/>
          <p:nvPr/>
        </p:nvSpPr>
        <p:spPr>
          <a:xfrm>
            <a:off x="2117600" y="5149850"/>
            <a:ext cx="10282746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3000">
                <a:solidFill>
                  <a:srgbClr val="53585F"/>
                </a:solidFill>
              </a:defRPr>
            </a:lvl1pPr>
          </a:lstStyle>
          <a:p>
            <a:pPr/>
            <a:r>
              <a:t>Core policy in 30-50 lines of Propane vs. 1000s</a:t>
            </a:r>
          </a:p>
        </p:txBody>
      </p:sp>
      <p:sp>
        <p:nvSpPr>
          <p:cNvPr id="4171" name="Shape 4171"/>
          <p:cNvSpPr/>
          <p:nvPr/>
        </p:nvSpPr>
        <p:spPr>
          <a:xfrm>
            <a:off x="1578314" y="4115444"/>
            <a:ext cx="241301" cy="241301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4172" name="Shape 4172"/>
          <p:cNvSpPr/>
          <p:nvPr/>
        </p:nvSpPr>
        <p:spPr>
          <a:xfrm>
            <a:off x="2116963" y="3943994"/>
            <a:ext cx="1028274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3000">
                <a:solidFill>
                  <a:srgbClr val="53585F"/>
                </a:solidFill>
              </a:defRPr>
            </a:lvl1pPr>
          </a:lstStyle>
          <a:p>
            <a:pPr/>
            <a:r>
              <a:t>Constraints specify preferred paths and backups in case of failure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Fundamental Tradeoff?</a:t>
            </a:r>
          </a:p>
        </p:txBody>
      </p:sp>
      <p:sp>
        <p:nvSpPr>
          <p:cNvPr id="141" name="Shape 141"/>
          <p:cNvSpPr/>
          <p:nvPr>
            <p:ph type="sldNum" sz="quarter" idx="2"/>
          </p:nvPr>
        </p:nvSpPr>
        <p:spPr>
          <a:xfrm>
            <a:off x="12553949" y="91948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2" name="Shape 142"/>
          <p:cNvSpPr/>
          <p:nvPr/>
        </p:nvSpPr>
        <p:spPr>
          <a:xfrm>
            <a:off x="3936253" y="3590683"/>
            <a:ext cx="3833526" cy="2677523"/>
          </a:xfrm>
          <a:prstGeom prst="rect">
            <a:avLst/>
          </a:prstGeom>
          <a:solidFill>
            <a:srgbClr val="FFFCE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4880209" y="2857810"/>
            <a:ext cx="175860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Distributed</a:t>
            </a:r>
          </a:p>
        </p:txBody>
      </p:sp>
      <p:sp>
        <p:nvSpPr>
          <p:cNvPr id="144" name="Shape 144"/>
          <p:cNvSpPr/>
          <p:nvPr/>
        </p:nvSpPr>
        <p:spPr>
          <a:xfrm>
            <a:off x="8863424" y="2857810"/>
            <a:ext cx="178100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Centralized</a:t>
            </a:r>
          </a:p>
        </p:txBody>
      </p:sp>
      <p:sp>
        <p:nvSpPr>
          <p:cNvPr id="145" name="Shape 145"/>
          <p:cNvSpPr/>
          <p:nvPr/>
        </p:nvSpPr>
        <p:spPr>
          <a:xfrm>
            <a:off x="1991129" y="4762500"/>
            <a:ext cx="1758604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ctr"/>
          </a:lstStyle>
          <a:p>
            <a:pPr/>
            <a:r>
              <a:t>Distributed</a:t>
            </a:r>
          </a:p>
        </p:txBody>
      </p:sp>
      <p:sp>
        <p:nvSpPr>
          <p:cNvPr id="146" name="Shape 146"/>
          <p:cNvSpPr/>
          <p:nvPr/>
        </p:nvSpPr>
        <p:spPr>
          <a:xfrm>
            <a:off x="1979930" y="7360572"/>
            <a:ext cx="178100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ctr"/>
          </a:lstStyle>
          <a:p>
            <a:pPr/>
            <a:r>
              <a:t>Centralized</a:t>
            </a:r>
          </a:p>
        </p:txBody>
      </p:sp>
      <p:grpSp>
        <p:nvGrpSpPr>
          <p:cNvPr id="150" name="Group 150"/>
          <p:cNvGrpSpPr/>
          <p:nvPr/>
        </p:nvGrpSpPr>
        <p:grpSpPr>
          <a:xfrm>
            <a:off x="3866988" y="3562376"/>
            <a:ext cx="7827128" cy="5374805"/>
            <a:chOff x="0" y="0"/>
            <a:chExt cx="7827126" cy="5374803"/>
          </a:xfrm>
        </p:grpSpPr>
        <p:sp>
          <p:nvSpPr>
            <p:cNvPr id="147" name="Shape 147"/>
            <p:cNvSpPr/>
            <p:nvPr/>
          </p:nvSpPr>
          <p:spPr>
            <a:xfrm>
              <a:off x="32261" y="11776"/>
              <a:ext cx="7762605" cy="5351251"/>
            </a:xfrm>
            <a:prstGeom prst="rect">
              <a:avLst/>
            </a:prstGeom>
            <a:noFill/>
            <a:ln w="76200" cap="flat">
              <a:solidFill>
                <a:srgbClr val="4B3C03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48" name="Shape 148"/>
            <p:cNvSpPr/>
            <p:nvPr/>
          </p:nvSpPr>
          <p:spPr>
            <a:xfrm>
              <a:off x="0" y="2687401"/>
              <a:ext cx="7827127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9" name="Shape 149"/>
            <p:cNvSpPr/>
            <p:nvPr/>
          </p:nvSpPr>
          <p:spPr>
            <a:xfrm flipV="1">
              <a:off x="3913563" y="0"/>
              <a:ext cx="1" cy="537480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151" name="Shape 151"/>
          <p:cNvSpPr/>
          <p:nvPr/>
        </p:nvSpPr>
        <p:spPr>
          <a:xfrm>
            <a:off x="215223" y="5779878"/>
            <a:ext cx="2142332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>
              <a:defRPr b="1"/>
            </a:pPr>
            <a:r>
              <a:t>Control</a:t>
            </a:r>
          </a:p>
          <a:p>
            <a:pPr algn="ctr">
              <a:defRPr b="1"/>
            </a:pPr>
            <a:r>
              <a:t>Mechanism</a:t>
            </a:r>
          </a:p>
        </p:txBody>
      </p:sp>
      <p:sp>
        <p:nvSpPr>
          <p:cNvPr id="152" name="Shape 152"/>
          <p:cNvSpPr/>
          <p:nvPr/>
        </p:nvSpPr>
        <p:spPr>
          <a:xfrm flipV="1">
            <a:off x="1286389" y="4073039"/>
            <a:ext cx="1" cy="1359934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3" name="Shape 153"/>
          <p:cNvSpPr/>
          <p:nvPr/>
        </p:nvSpPr>
        <p:spPr>
          <a:xfrm flipH="1">
            <a:off x="1286389" y="7104683"/>
            <a:ext cx="1" cy="1359934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4" name="Shape 154"/>
          <p:cNvSpPr/>
          <p:nvPr/>
        </p:nvSpPr>
        <p:spPr>
          <a:xfrm flipH="1">
            <a:off x="4843200" y="2427218"/>
            <a:ext cx="1359933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5" name="Shape 155"/>
          <p:cNvSpPr/>
          <p:nvPr/>
        </p:nvSpPr>
        <p:spPr>
          <a:xfrm>
            <a:off x="9281771" y="2427218"/>
            <a:ext cx="1359934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6" name="Shape 156"/>
          <p:cNvSpPr/>
          <p:nvPr/>
        </p:nvSpPr>
        <p:spPr>
          <a:xfrm>
            <a:off x="4022845" y="3925507"/>
            <a:ext cx="110435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ctr">
              <a:defRPr b="1"/>
            </a:lvl1pPr>
          </a:lstStyle>
          <a:p>
            <a:pPr/>
            <a:r>
              <a:t>OSPF</a:t>
            </a:r>
          </a:p>
        </p:txBody>
      </p:sp>
      <p:sp>
        <p:nvSpPr>
          <p:cNvPr id="157" name="Shape 157"/>
          <p:cNvSpPr/>
          <p:nvPr/>
        </p:nvSpPr>
        <p:spPr>
          <a:xfrm>
            <a:off x="4193700" y="4616450"/>
            <a:ext cx="762646" cy="52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ctr">
              <a:defRPr b="1"/>
            </a:lvl1pPr>
          </a:lstStyle>
          <a:p>
            <a:pPr/>
            <a:r>
              <a:t>RIP</a:t>
            </a:r>
          </a:p>
        </p:txBody>
      </p:sp>
      <p:sp>
        <p:nvSpPr>
          <p:cNvPr id="158" name="Shape 158"/>
          <p:cNvSpPr/>
          <p:nvPr/>
        </p:nvSpPr>
        <p:spPr>
          <a:xfrm>
            <a:off x="4118343" y="5306120"/>
            <a:ext cx="91336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ctr">
              <a:defRPr b="1"/>
            </a:lvl1pPr>
          </a:lstStyle>
          <a:p>
            <a:pPr/>
            <a:r>
              <a:t>BGP</a:t>
            </a:r>
          </a:p>
        </p:txBody>
      </p:sp>
      <p:sp>
        <p:nvSpPr>
          <p:cNvPr id="159" name="Shape 159"/>
          <p:cNvSpPr/>
          <p:nvPr/>
        </p:nvSpPr>
        <p:spPr>
          <a:xfrm>
            <a:off x="5452756" y="4216400"/>
            <a:ext cx="1856706" cy="132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t>Scalability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Robustness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Complexity</a:t>
            </a:r>
          </a:p>
        </p:txBody>
      </p:sp>
      <p:sp>
        <p:nvSpPr>
          <p:cNvPr id="160" name="Shape 160"/>
          <p:cNvSpPr/>
          <p:nvPr/>
        </p:nvSpPr>
        <p:spPr>
          <a:xfrm>
            <a:off x="6425025" y="2166868"/>
            <a:ext cx="259325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/>
            </a:lvl1pPr>
          </a:lstStyle>
          <a:p>
            <a:pPr/>
            <a:r>
              <a:t>Configuration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Fundamental Tradeoff?</a:t>
            </a:r>
          </a:p>
        </p:txBody>
      </p:sp>
      <p:sp>
        <p:nvSpPr>
          <p:cNvPr id="165" name="Shape 165"/>
          <p:cNvSpPr/>
          <p:nvPr>
            <p:ph type="sldNum" sz="quarter" idx="2"/>
          </p:nvPr>
        </p:nvSpPr>
        <p:spPr>
          <a:xfrm>
            <a:off x="12553949" y="91948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6" name="Shape 166"/>
          <p:cNvSpPr/>
          <p:nvPr/>
        </p:nvSpPr>
        <p:spPr>
          <a:xfrm>
            <a:off x="3936253" y="3590683"/>
            <a:ext cx="3833526" cy="2677523"/>
          </a:xfrm>
          <a:prstGeom prst="rect">
            <a:avLst/>
          </a:prstGeom>
          <a:solidFill>
            <a:srgbClr val="FFFCE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167" name="Shape 167"/>
          <p:cNvSpPr/>
          <p:nvPr/>
        </p:nvSpPr>
        <p:spPr>
          <a:xfrm>
            <a:off x="4880209" y="2857810"/>
            <a:ext cx="175860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Distributed</a:t>
            </a:r>
          </a:p>
        </p:txBody>
      </p:sp>
      <p:sp>
        <p:nvSpPr>
          <p:cNvPr id="168" name="Shape 168"/>
          <p:cNvSpPr/>
          <p:nvPr/>
        </p:nvSpPr>
        <p:spPr>
          <a:xfrm>
            <a:off x="8863424" y="2857810"/>
            <a:ext cx="178100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Centralized</a:t>
            </a:r>
          </a:p>
        </p:txBody>
      </p:sp>
      <p:sp>
        <p:nvSpPr>
          <p:cNvPr id="169" name="Shape 169"/>
          <p:cNvSpPr/>
          <p:nvPr/>
        </p:nvSpPr>
        <p:spPr>
          <a:xfrm>
            <a:off x="1991129" y="4762500"/>
            <a:ext cx="1758604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ctr"/>
          </a:lstStyle>
          <a:p>
            <a:pPr/>
            <a:r>
              <a:t>Distributed</a:t>
            </a:r>
          </a:p>
        </p:txBody>
      </p:sp>
      <p:sp>
        <p:nvSpPr>
          <p:cNvPr id="170" name="Shape 170"/>
          <p:cNvSpPr/>
          <p:nvPr/>
        </p:nvSpPr>
        <p:spPr>
          <a:xfrm>
            <a:off x="1979930" y="7360572"/>
            <a:ext cx="178100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ctr"/>
          </a:lstStyle>
          <a:p>
            <a:pPr/>
            <a:r>
              <a:t>Centralized</a:t>
            </a:r>
          </a:p>
        </p:txBody>
      </p:sp>
      <p:grpSp>
        <p:nvGrpSpPr>
          <p:cNvPr id="174" name="Group 174"/>
          <p:cNvGrpSpPr/>
          <p:nvPr/>
        </p:nvGrpSpPr>
        <p:grpSpPr>
          <a:xfrm>
            <a:off x="3866988" y="3562376"/>
            <a:ext cx="7827128" cy="5374805"/>
            <a:chOff x="0" y="0"/>
            <a:chExt cx="7827126" cy="5374803"/>
          </a:xfrm>
        </p:grpSpPr>
        <p:sp>
          <p:nvSpPr>
            <p:cNvPr id="171" name="Shape 171"/>
            <p:cNvSpPr/>
            <p:nvPr/>
          </p:nvSpPr>
          <p:spPr>
            <a:xfrm>
              <a:off x="32261" y="11776"/>
              <a:ext cx="7762605" cy="5351251"/>
            </a:xfrm>
            <a:prstGeom prst="rect">
              <a:avLst/>
            </a:prstGeom>
            <a:noFill/>
            <a:ln w="76200" cap="flat">
              <a:solidFill>
                <a:srgbClr val="4B3C03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72" name="Shape 172"/>
            <p:cNvSpPr/>
            <p:nvPr/>
          </p:nvSpPr>
          <p:spPr>
            <a:xfrm>
              <a:off x="0" y="2687401"/>
              <a:ext cx="7827127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3" name="Shape 173"/>
            <p:cNvSpPr/>
            <p:nvPr/>
          </p:nvSpPr>
          <p:spPr>
            <a:xfrm flipV="1">
              <a:off x="3913563" y="0"/>
              <a:ext cx="1" cy="537480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175" name="Shape 175"/>
          <p:cNvSpPr/>
          <p:nvPr/>
        </p:nvSpPr>
        <p:spPr>
          <a:xfrm>
            <a:off x="215223" y="5779878"/>
            <a:ext cx="2142332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>
              <a:defRPr b="1"/>
            </a:pPr>
            <a:r>
              <a:t>Control</a:t>
            </a:r>
          </a:p>
          <a:p>
            <a:pPr algn="ctr">
              <a:defRPr b="1"/>
            </a:pPr>
            <a:r>
              <a:t>Mechanism</a:t>
            </a:r>
          </a:p>
        </p:txBody>
      </p:sp>
      <p:sp>
        <p:nvSpPr>
          <p:cNvPr id="176" name="Shape 176"/>
          <p:cNvSpPr/>
          <p:nvPr/>
        </p:nvSpPr>
        <p:spPr>
          <a:xfrm flipV="1">
            <a:off x="1286389" y="4073039"/>
            <a:ext cx="1" cy="1359934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7" name="Shape 177"/>
          <p:cNvSpPr/>
          <p:nvPr/>
        </p:nvSpPr>
        <p:spPr>
          <a:xfrm flipH="1">
            <a:off x="1286389" y="7104683"/>
            <a:ext cx="1" cy="1359934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8" name="Shape 178"/>
          <p:cNvSpPr/>
          <p:nvPr/>
        </p:nvSpPr>
        <p:spPr>
          <a:xfrm flipH="1">
            <a:off x="4843200" y="2427218"/>
            <a:ext cx="1359933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9" name="Shape 179"/>
          <p:cNvSpPr/>
          <p:nvPr/>
        </p:nvSpPr>
        <p:spPr>
          <a:xfrm>
            <a:off x="9281771" y="2427218"/>
            <a:ext cx="1359934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0" name="Shape 180"/>
          <p:cNvSpPr/>
          <p:nvPr/>
        </p:nvSpPr>
        <p:spPr>
          <a:xfrm>
            <a:off x="4022845" y="3925507"/>
            <a:ext cx="110435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ctr">
              <a:defRPr b="1"/>
            </a:lvl1pPr>
          </a:lstStyle>
          <a:p>
            <a:pPr/>
            <a:r>
              <a:t>OSPF</a:t>
            </a:r>
          </a:p>
        </p:txBody>
      </p:sp>
      <p:sp>
        <p:nvSpPr>
          <p:cNvPr id="181" name="Shape 181"/>
          <p:cNvSpPr/>
          <p:nvPr/>
        </p:nvSpPr>
        <p:spPr>
          <a:xfrm>
            <a:off x="4193700" y="4616450"/>
            <a:ext cx="762646" cy="52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ctr">
              <a:defRPr b="1"/>
            </a:lvl1pPr>
          </a:lstStyle>
          <a:p>
            <a:pPr/>
            <a:r>
              <a:t>RIP</a:t>
            </a:r>
          </a:p>
        </p:txBody>
      </p:sp>
      <p:sp>
        <p:nvSpPr>
          <p:cNvPr id="182" name="Shape 182"/>
          <p:cNvSpPr/>
          <p:nvPr/>
        </p:nvSpPr>
        <p:spPr>
          <a:xfrm>
            <a:off x="4118343" y="5306120"/>
            <a:ext cx="91336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ctr">
              <a:defRPr b="1"/>
            </a:lvl1pPr>
          </a:lstStyle>
          <a:p>
            <a:pPr/>
            <a:r>
              <a:t>BGP</a:t>
            </a:r>
          </a:p>
        </p:txBody>
      </p:sp>
      <p:sp>
        <p:nvSpPr>
          <p:cNvPr id="183" name="Shape 183"/>
          <p:cNvSpPr/>
          <p:nvPr/>
        </p:nvSpPr>
        <p:spPr>
          <a:xfrm>
            <a:off x="5452756" y="4216400"/>
            <a:ext cx="1856706" cy="132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t>Scalability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Robustness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Complexity</a:t>
            </a:r>
          </a:p>
        </p:txBody>
      </p:sp>
      <p:sp>
        <p:nvSpPr>
          <p:cNvPr id="184" name="Shape 184"/>
          <p:cNvSpPr/>
          <p:nvPr/>
        </p:nvSpPr>
        <p:spPr>
          <a:xfrm>
            <a:off x="6425025" y="2166868"/>
            <a:ext cx="259325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1"/>
            </a:lvl1pPr>
          </a:lstStyle>
          <a:p>
            <a:pPr/>
            <a:r>
              <a:t>Configuration</a:t>
            </a:r>
          </a:p>
        </p:txBody>
      </p:sp>
      <p:grpSp>
        <p:nvGrpSpPr>
          <p:cNvPr id="187" name="Group 187"/>
          <p:cNvGrpSpPr/>
          <p:nvPr/>
        </p:nvGrpSpPr>
        <p:grpSpPr>
          <a:xfrm>
            <a:off x="6246983" y="5632761"/>
            <a:ext cx="3061097" cy="2164954"/>
            <a:chOff x="-359568" y="-140890"/>
            <a:chExt cx="3061096" cy="2164953"/>
          </a:xfrm>
        </p:grpSpPr>
        <p:sp>
          <p:nvSpPr>
            <p:cNvPr id="185" name="Shape 185"/>
            <p:cNvSpPr/>
            <p:nvPr/>
          </p:nvSpPr>
          <p:spPr>
            <a:xfrm>
              <a:off x="-359569" y="-140891"/>
              <a:ext cx="3061098" cy="2164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537" y="4352"/>
                  </a:lnTo>
                  <a:lnTo>
                    <a:pt x="2537" y="20590"/>
                  </a:lnTo>
                  <a:cubicBezTo>
                    <a:pt x="2537" y="21148"/>
                    <a:pt x="2857" y="21600"/>
                    <a:pt x="3251" y="21600"/>
                  </a:cubicBezTo>
                  <a:lnTo>
                    <a:pt x="20883" y="21600"/>
                  </a:lnTo>
                  <a:cubicBezTo>
                    <a:pt x="21277" y="21600"/>
                    <a:pt x="21600" y="21148"/>
                    <a:pt x="21600" y="20590"/>
                  </a:cubicBezTo>
                  <a:lnTo>
                    <a:pt x="21600" y="2415"/>
                  </a:lnTo>
                  <a:cubicBezTo>
                    <a:pt x="21600" y="1858"/>
                    <a:pt x="21278" y="1406"/>
                    <a:pt x="20883" y="1406"/>
                  </a:cubicBezTo>
                  <a:lnTo>
                    <a:pt x="11448" y="14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8D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86" name="Shape 186"/>
            <p:cNvSpPr/>
            <p:nvPr/>
          </p:nvSpPr>
          <p:spPr>
            <a:xfrm>
              <a:off x="74263" y="409600"/>
              <a:ext cx="2505886" cy="12186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ctr">
                <a:defRPr sz="3300"/>
              </a:pPr>
              <a:r>
                <a:t>100,000s of</a:t>
              </a:r>
            </a:p>
            <a:p>
              <a:pPr algn="ctr">
                <a:defRPr sz="3300"/>
              </a:pPr>
              <a:r>
                <a:t>lines of config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ourier New"/>
            <a:ea typeface="Courier New"/>
            <a:cs typeface="Courier New"/>
            <a:sym typeface="Courier Ne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ourier New"/>
            <a:ea typeface="Courier New"/>
            <a:cs typeface="Courier New"/>
            <a:sym typeface="Courier Ne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