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  <p:sldId id="429" r:id="rId13"/>
    <p:sldId id="424" r:id="rId14"/>
    <p:sldId id="426" r:id="rId15"/>
    <p:sldId id="4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5884"/>
  </p:normalViewPr>
  <p:slideViewPr>
    <p:cSldViewPr snapToGrid="0">
      <p:cViewPr>
        <p:scale>
          <a:sx n="168" d="100"/>
          <a:sy n="168" d="100"/>
        </p:scale>
        <p:origin x="-3016" y="-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3/13/17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20" Type="http://schemas.openxmlformats.org/officeDocument/2006/relationships/image" Target="../media/image55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10" Type="http://schemas.openxmlformats.org/officeDocument/2006/relationships/image" Target="../media/image62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0.png"/><Relationship Id="rId12" Type="http://schemas.openxmlformats.org/officeDocument/2006/relationships/image" Target="../media/image730.png"/><Relationship Id="rId13" Type="http://schemas.openxmlformats.org/officeDocument/2006/relationships/image" Target="../media/image740.png"/><Relationship Id="rId14" Type="http://schemas.openxmlformats.org/officeDocument/2006/relationships/image" Target="../media/image750.png"/><Relationship Id="rId15" Type="http://schemas.openxmlformats.org/officeDocument/2006/relationships/image" Target="../media/image76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6" Type="http://schemas.openxmlformats.org/officeDocument/2006/relationships/image" Target="../media/image690.png"/><Relationship Id="rId7" Type="http://schemas.openxmlformats.org/officeDocument/2006/relationships/image" Target="../media/image700.png"/><Relationship Id="rId8" Type="http://schemas.openxmlformats.org/officeDocument/2006/relationships/image" Target="../media/image710.png"/><Relationship Id="rId9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251608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733522"/>
            <a:ext cx="574" cy="261268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785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646863"/>
            <a:ext cx="0" cy="2918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99216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99479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649493"/>
            <a:ext cx="0" cy="2892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287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287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545777" y="4344168"/>
            <a:ext cx="78576" cy="33471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13351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6667" r="-4382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4329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8889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821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1, I-local,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4329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8889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13351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2653" r="-5263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962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340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543335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531462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690285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7021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(N2,0)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344168"/>
            <a:ext cx="80253" cy="358461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23037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186" y="2376630"/>
                  <a:ext cx="236930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62" t="-2174" r="-154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23037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43" t="-2174" r="-75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300" y="5649803"/>
                  <a:ext cx="236930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99" t="-4444" r="-128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230372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43" t="-2222" r="-75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→(∗,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),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956" y="2376630"/>
                  <a:ext cx="2369303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99" t="-2174" r="-128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20772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895" y="1707394"/>
                  <a:ext cx="226023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$</m:t>
                      </m:r>
                      <m:r>
                        <a:rPr lang="en-US" b="0" i="1" smtClean="0">
                          <a:latin typeface="Cambria Math" charset="0"/>
                        </a:rPr>
                        <m:t>𝐺𝑃</m:t>
                      </m:r>
                      <m:r>
                        <a:rPr lang="en-US" b="0" i="1" smtClean="0">
                          <a:latin typeface="Cambria Math" charset="0"/>
                        </a:rPr>
                        <m:t>⇒[100 :{}→(∗, </m:t>
                      </m:r>
                      <m:r>
                        <a:rPr lang="en-US" b="0" i="1" smtClean="0">
                          <a:latin typeface="Cambria Math" charset="0"/>
                        </a:rPr>
                        <m:t>𝑡𝑎𝑔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$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𝐺𝑃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39" y="3527847"/>
                <a:ext cx="339682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616" t="-4444" r="-21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995853" y="548640"/>
            <a:ext cx="3907403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3989" y="579229"/>
            <a:ext cx="38985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interface $n.interface</a:t>
            </a:r>
          </a:p>
          <a:p>
            <a:r>
              <a:rPr lang="en-US" dirty="0" smtClean="0"/>
              <a:t>    ip address $n.interfaceIP</a:t>
            </a:r>
          </a:p>
          <a:p>
            <a:r>
              <a:rPr lang="en-US" dirty="0" smtClean="0"/>
              <a:t>!</a:t>
            </a:r>
          </a:p>
          <a:p>
            <a:r>
              <a:rPr lang="en-US" b="1" dirty="0" smtClean="0"/>
              <a:t>%{end for}%</a:t>
            </a:r>
          </a:p>
          <a:p>
            <a:endParaRPr lang="en-US" dirty="0" smtClean="0"/>
          </a:p>
          <a:p>
            <a:r>
              <a:rPr lang="en-US" dirty="0" smtClean="0"/>
              <a:t>router </a:t>
            </a:r>
            <a:r>
              <a:rPr lang="en-US" dirty="0"/>
              <a:t>bgp </a:t>
            </a:r>
            <a:r>
              <a:rPr lang="en-US" b="1" dirty="0" smtClean="0"/>
              <a:t>%{$bgpASN}%</a:t>
            </a:r>
          </a:p>
          <a:p>
            <a:r>
              <a:rPr lang="en-US" dirty="0" smtClean="0"/>
              <a:t>    no synchronization</a:t>
            </a:r>
          </a:p>
          <a:p>
            <a:r>
              <a:rPr lang="en-US" dirty="0" smtClean="0"/>
              <a:t>    no auto-summary</a:t>
            </a:r>
          </a:p>
          <a:p>
            <a:r>
              <a:rPr lang="en-US" dirty="0" smtClean="0"/>
              <a:t>    </a:t>
            </a:r>
            <a:r>
              <a:rPr lang="en-US" dirty="0"/>
              <a:t>bgp router-id </a:t>
            </a:r>
            <a:r>
              <a:rPr lang="en-US" b="1" dirty="0" smtClean="0"/>
              <a:t>%{$routerID}%</a:t>
            </a:r>
          </a:p>
          <a:p>
            <a:r>
              <a:rPr lang="en-US" dirty="0" smtClean="0"/>
              <a:t>    </a:t>
            </a:r>
            <a:r>
              <a:rPr lang="en-US" dirty="0"/>
              <a:t>bgp bestpath compare-routerid  </a:t>
            </a:r>
            <a:endParaRPr lang="en-US" dirty="0" smtClean="0"/>
          </a:p>
          <a:p>
            <a:r>
              <a:rPr lang="en-US" b="1" dirty="0" smtClean="0"/>
              <a:t>%{for $n in neighbors do}%</a:t>
            </a:r>
          </a:p>
          <a:p>
            <a:r>
              <a:rPr lang="en-US" dirty="0" smtClean="0"/>
              <a:t>    neighbor $n.IP remote-as $n. ASN</a:t>
            </a:r>
          </a:p>
          <a:p>
            <a:r>
              <a:rPr lang="en-US" dirty="0" smtClean="0"/>
              <a:t>    neighbor $n.IP send-community both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</a:t>
            </a:r>
            <a:r>
              <a:rPr lang="en-US" dirty="0" smtClean="0"/>
              <a:t>peer-in in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%{if $n.isLocalPeer then}%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local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%{else}%</a:t>
            </a:r>
          </a:p>
          <a:p>
            <a:r>
              <a:rPr lang="en-US" dirty="0"/>
              <a:t> </a:t>
            </a:r>
            <a:r>
              <a:rPr lang="en-US" dirty="0" smtClean="0"/>
              <a:t>   neighbor </a:t>
            </a:r>
            <a:r>
              <a:rPr lang="en-US" dirty="0"/>
              <a:t>$</a:t>
            </a:r>
            <a:r>
              <a:rPr lang="en-US" dirty="0" smtClean="0"/>
              <a:t>n.IP </a:t>
            </a:r>
            <a:r>
              <a:rPr lang="en-US" dirty="0"/>
              <a:t>route-map global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%{end if}%</a:t>
            </a:r>
          </a:p>
          <a:p>
            <a:r>
              <a:rPr lang="en-US" b="1" dirty="0" smtClean="0"/>
              <a:t>%{end for}%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5460" y="548639"/>
            <a:ext cx="3873968" cy="59398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45460" y="565162"/>
            <a:ext cx="39437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%{</a:t>
            </a:r>
            <a:r>
              <a:rPr lang="en-US" b="1" dirty="0"/>
              <a:t>for </a:t>
            </a:r>
            <a:r>
              <a:rPr lang="en-US" b="1" dirty="0" smtClean="0"/>
              <a:t>$p </a:t>
            </a:r>
            <a:r>
              <a:rPr lang="en-US" b="1" dirty="0"/>
              <a:t>in </a:t>
            </a:r>
            <a:r>
              <a:rPr lang="en-US" b="1" dirty="0" smtClean="0"/>
              <a:t>localPrefixes do}%</a:t>
            </a:r>
          </a:p>
          <a:p>
            <a:r>
              <a:rPr lang="en-US" dirty="0"/>
              <a:t>ip prefix-list </a:t>
            </a:r>
            <a:r>
              <a:rPr lang="en-US" dirty="0" smtClean="0"/>
              <a:t>localPL permit $p</a:t>
            </a:r>
          </a:p>
          <a:p>
            <a:r>
              <a:rPr lang="en-US" b="1" dirty="0" smtClean="0"/>
              <a:t>%{end for}%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ip prefix-list other permit 0.0.0.0/0 le 32</a:t>
            </a:r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local permit 10</a:t>
            </a:r>
          </a:p>
          <a:p>
            <a:r>
              <a:rPr lang="en-US" dirty="0" smtClean="0"/>
              <a:t>     match ip address prefix-list localPL </a:t>
            </a:r>
          </a:p>
          <a:p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route-map local </a:t>
            </a:r>
            <a:r>
              <a:rPr lang="en-US" dirty="0" smtClean="0"/>
              <a:t>deny 20</a:t>
            </a:r>
            <a:endParaRPr lang="en-US" dirty="0"/>
          </a:p>
          <a:p>
            <a:r>
              <a:rPr lang="en-US" dirty="0"/>
              <a:t>     match ip address prefix-list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/>
              <a:t>!</a:t>
            </a:r>
          </a:p>
          <a:p>
            <a:r>
              <a:rPr lang="en-US" dirty="0" smtClean="0"/>
              <a:t>route-map peer-in permit 10</a:t>
            </a:r>
          </a:p>
          <a:p>
            <a:r>
              <a:rPr lang="en-US" dirty="0" smtClean="0"/>
              <a:t>     match as-path list WAN1</a:t>
            </a:r>
          </a:p>
          <a:p>
            <a:r>
              <a:rPr lang="en-US" dirty="0" smtClean="0"/>
              <a:t>     set community additive </a:t>
            </a:r>
            <a:r>
              <a:rPr lang="is-IS" dirty="0"/>
              <a:t>64512:3200</a:t>
            </a:r>
            <a:endParaRPr lang="en-US" dirty="0"/>
          </a:p>
          <a:p>
            <a:r>
              <a:rPr lang="en-US" dirty="0" smtClean="0"/>
              <a:t>!</a:t>
            </a:r>
          </a:p>
          <a:p>
            <a:r>
              <a:rPr lang="en-US" dirty="0" smtClean="0"/>
              <a:t>route-map peer-in permit 20 </a:t>
            </a:r>
          </a:p>
          <a:p>
            <a:r>
              <a:rPr lang="en-US" dirty="0"/>
              <a:t> </a:t>
            </a:r>
            <a:r>
              <a:rPr lang="en-US" dirty="0" smtClean="0"/>
              <a:t>   match as-path list WAN2</a:t>
            </a:r>
          </a:p>
          <a:p>
            <a:r>
              <a:rPr lang="en-US" dirty="0"/>
              <a:t> </a:t>
            </a:r>
            <a:r>
              <a:rPr lang="en-US" dirty="0" smtClean="0"/>
              <a:t>   set local-preference 90</a:t>
            </a:r>
          </a:p>
          <a:p>
            <a:r>
              <a:rPr lang="en-US" dirty="0"/>
              <a:t> </a:t>
            </a:r>
            <a:r>
              <a:rPr lang="en-US" dirty="0" smtClean="0"/>
              <a:t>   set community additive </a:t>
            </a:r>
            <a:r>
              <a:rPr lang="is-IS" dirty="0" smtClean="0"/>
              <a:t>64512:3201</a:t>
            </a:r>
            <a:endParaRPr lang="en-US" dirty="0" smtClean="0"/>
          </a:p>
          <a:p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65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071342" y="5717134"/>
            <a:ext cx="1320055" cy="511599"/>
          </a:xfrm>
          <a:prstGeom prst="rightArrow">
            <a:avLst>
              <a:gd name="adj1" fmla="val 50000"/>
              <a:gd name="adj2" fmla="val 573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662426" y="2396991"/>
            <a:ext cx="1548501" cy="965834"/>
            <a:chOff x="5912143" y="2908936"/>
            <a:chExt cx="1548501" cy="965834"/>
          </a:xfrm>
        </p:grpSpPr>
        <p:sp>
          <p:nvSpPr>
            <p:cNvPr id="13" name="Rectangle 12"/>
            <p:cNvSpPr/>
            <p:nvPr/>
          </p:nvSpPr>
          <p:spPr>
            <a:xfrm>
              <a:off x="5912143" y="2908936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2143" y="3068687"/>
              <a:ext cx="154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Product Graph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60568" y="842382"/>
            <a:ext cx="1548501" cy="965834"/>
            <a:chOff x="4995357" y="1497331"/>
            <a:chExt cx="1548501" cy="965834"/>
          </a:xfrm>
        </p:grpSpPr>
        <p:sp>
          <p:nvSpPr>
            <p:cNvPr id="15" name="Rectangle 14"/>
            <p:cNvSpPr/>
            <p:nvPr/>
          </p:nvSpPr>
          <p:spPr>
            <a:xfrm>
              <a:off x="499535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4627" y="1657082"/>
              <a:ext cx="1029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Abstract</a:t>
              </a:r>
            </a:p>
            <a:p>
              <a:pPr algn="ctr"/>
              <a:r>
                <a:rPr lang="en-US" dirty="0" smtClean="0"/>
                <a:t>Topology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59881" y="2453655"/>
            <a:ext cx="1596527" cy="965834"/>
            <a:chOff x="7249723" y="1497331"/>
            <a:chExt cx="1596527" cy="965834"/>
          </a:xfrm>
        </p:grpSpPr>
        <p:sp>
          <p:nvSpPr>
            <p:cNvPr id="17" name="Rectangle 16"/>
            <p:cNvSpPr/>
            <p:nvPr/>
          </p:nvSpPr>
          <p:spPr>
            <a:xfrm>
              <a:off x="7273737" y="1497331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9723" y="1508223"/>
              <a:ext cx="1596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 &amp;</a:t>
              </a:r>
            </a:p>
            <a:p>
              <a:pPr algn="ctr"/>
              <a:r>
                <a:rPr lang="en-US" dirty="0" smtClean="0"/>
                <a:t>Fault-tolerance</a:t>
              </a:r>
            </a:p>
            <a:p>
              <a:pPr algn="ctr"/>
              <a:r>
                <a:rPr lang="en-US" dirty="0" smtClean="0"/>
                <a:t>Policy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1109" y="842381"/>
            <a:ext cx="1548501" cy="965834"/>
            <a:chOff x="2711526" y="1491347"/>
            <a:chExt cx="1548501" cy="965834"/>
          </a:xfrm>
        </p:grpSpPr>
        <p:sp>
          <p:nvSpPr>
            <p:cNvPr id="19" name="Rectangle 18"/>
            <p:cNvSpPr/>
            <p:nvPr/>
          </p:nvSpPr>
          <p:spPr>
            <a:xfrm>
              <a:off x="2711526" y="1491347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43835" y="1651098"/>
              <a:ext cx="1083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Concrete 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opology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60568" y="3916183"/>
            <a:ext cx="1548501" cy="965834"/>
            <a:chOff x="5912143" y="4235173"/>
            <a:chExt cx="1548501" cy="965834"/>
          </a:xfrm>
        </p:grpSpPr>
        <p:sp>
          <p:nvSpPr>
            <p:cNvPr id="21" name="Rectangle 20"/>
            <p:cNvSpPr/>
            <p:nvPr/>
          </p:nvSpPr>
          <p:spPr>
            <a:xfrm>
              <a:off x="5912143" y="4235173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6688" y="4394924"/>
              <a:ext cx="1139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Templates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60568" y="5486926"/>
            <a:ext cx="1552221" cy="965834"/>
            <a:chOff x="5910285" y="5561410"/>
            <a:chExt cx="1552221" cy="965834"/>
          </a:xfrm>
        </p:grpSpPr>
        <p:sp>
          <p:nvSpPr>
            <p:cNvPr id="23" name="Rectangle 22"/>
            <p:cNvSpPr/>
            <p:nvPr/>
          </p:nvSpPr>
          <p:spPr>
            <a:xfrm>
              <a:off x="5912143" y="5561410"/>
              <a:ext cx="1548501" cy="96583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285" y="5721161"/>
              <a:ext cx="1552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</a:p>
            <a:p>
              <a:pPr algn="ctr"/>
              <a:r>
                <a:rPr lang="en-US" dirty="0" smtClean="0"/>
                <a:t>Configurations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99723" y="1914136"/>
            <a:ext cx="269757" cy="4189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6221153" y="1863430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-Right Arrow 41"/>
          <p:cNvSpPr/>
          <p:nvPr/>
        </p:nvSpPr>
        <p:spPr>
          <a:xfrm>
            <a:off x="4769670" y="1070813"/>
            <a:ext cx="761263" cy="508967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6209738" y="3414558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>
            <a:off x="6209737" y="4956911"/>
            <a:ext cx="450159" cy="455134"/>
          </a:xfrm>
          <a:prstGeom prst="downArrow">
            <a:avLst>
              <a:gd name="adj1" fmla="val 50000"/>
              <a:gd name="adj2" fmla="val 500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552" y="1539118"/>
            <a:ext cx="91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Formed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5581" y="5042713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Concretize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81" y="3242216"/>
            <a:ext cx="128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to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 policy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74978" y="1763550"/>
            <a:ext cx="9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Joint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>
            <a:off x="7272417" y="2681785"/>
            <a:ext cx="506807" cy="432180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88348" y="851735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7069102" y="414036"/>
            <a:ext cx="2091916" cy="190302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1" name="Straight Connector 70"/>
          <p:cNvCxnSpPr>
            <a:stCxn id="117" idx="2"/>
            <a:endCxn id="5" idx="0"/>
          </p:cNvCxnSpPr>
          <p:nvPr/>
        </p:nvCxnSpPr>
        <p:spPr>
          <a:xfrm flipH="1">
            <a:off x="2947946" y="322726"/>
            <a:ext cx="644456" cy="665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023439" y="987805"/>
            <a:ext cx="1764153" cy="1164616"/>
            <a:chOff x="1333831" y="3288757"/>
            <a:chExt cx="1764153" cy="1164616"/>
          </a:xfrm>
        </p:grpSpPr>
        <p:sp>
          <p:nvSpPr>
            <p:cNvPr id="5" name="Rectangle 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5" idx="2"/>
              <a:endCxn id="86" idx="0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5" idx="2"/>
              <a:endCxn id="87" idx="0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87" idx="1"/>
            </p:cNvCxnSpPr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715404" y="1002093"/>
            <a:ext cx="1764153" cy="1164616"/>
            <a:chOff x="1333831" y="3288757"/>
            <a:chExt cx="1764153" cy="1164616"/>
          </a:xfrm>
        </p:grpSpPr>
        <p:sp>
          <p:nvSpPr>
            <p:cNvPr id="108" name="Rectangle 107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>
              <a:stCxn id="110" idx="2"/>
            </p:cNvCxnSpPr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>
              <a:stCxn id="110" idx="2"/>
            </p:cNvCxnSpPr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340060" y="-841889"/>
            <a:ext cx="1764153" cy="1164616"/>
            <a:chOff x="1333831" y="3288757"/>
            <a:chExt cx="1764153" cy="1164616"/>
          </a:xfrm>
        </p:grpSpPr>
        <p:sp>
          <p:nvSpPr>
            <p:cNvPr id="115" name="Rectangle 114"/>
            <p:cNvSpPr/>
            <p:nvPr/>
          </p:nvSpPr>
          <p:spPr>
            <a:xfrm>
              <a:off x="2005996" y="3288757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1586173" y="3614870"/>
              <a:ext cx="672165" cy="5123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333831" y="4127259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3300" y="412726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58338" y="3614870"/>
              <a:ext cx="587304" cy="512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838515" y="4290316"/>
              <a:ext cx="75478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8" idx="2"/>
            <a:endCxn id="108" idx="0"/>
          </p:cNvCxnSpPr>
          <p:nvPr/>
        </p:nvCxnSpPr>
        <p:spPr>
          <a:xfrm>
            <a:off x="4851871" y="322727"/>
            <a:ext cx="788040" cy="679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7" idx="3"/>
            <a:endCxn id="110" idx="1"/>
          </p:cNvCxnSpPr>
          <p:nvPr/>
        </p:nvCxnSpPr>
        <p:spPr>
          <a:xfrm>
            <a:off x="3787592" y="1989365"/>
            <a:ext cx="927812" cy="1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894141" y="8374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2" name="Rectangle 131"/>
          <p:cNvSpPr/>
          <p:nvPr/>
        </p:nvSpPr>
        <p:spPr>
          <a:xfrm>
            <a:off x="3201790" y="-992247"/>
            <a:ext cx="2060931" cy="1465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6" name="Curved Connector 135"/>
          <p:cNvCxnSpPr>
            <a:stCxn id="86" idx="2"/>
            <a:endCxn id="111" idx="2"/>
          </p:cNvCxnSpPr>
          <p:nvPr/>
        </p:nvCxnSpPr>
        <p:spPr>
          <a:xfrm rot="16200000" flipH="1">
            <a:off x="4244354" y="183847"/>
            <a:ext cx="14289" cy="3951434"/>
          </a:xfrm>
          <a:prstGeom prst="curvedConnector3">
            <a:avLst>
              <a:gd name="adj1" fmla="val 16998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86" idx="0"/>
            <a:endCxn id="115" idx="1"/>
          </p:cNvCxnSpPr>
          <p:nvPr/>
        </p:nvCxnSpPr>
        <p:spPr>
          <a:xfrm rot="5400000" flipH="1" flipV="1">
            <a:off x="1891434" y="-294484"/>
            <a:ext cx="2505139" cy="1736444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11" idx="0"/>
            <a:endCxn id="115" idx="3"/>
          </p:cNvCxnSpPr>
          <p:nvPr/>
        </p:nvCxnSpPr>
        <p:spPr>
          <a:xfrm rot="16200000" flipV="1">
            <a:off x="4112348" y="-274271"/>
            <a:ext cx="2519428" cy="1710306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3"/>
            <a:endCxn id="108" idx="1"/>
          </p:cNvCxnSpPr>
          <p:nvPr/>
        </p:nvCxnSpPr>
        <p:spPr>
          <a:xfrm>
            <a:off x="3200288" y="1150862"/>
            <a:ext cx="2187281" cy="14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17" idx="2"/>
            <a:endCxn id="110" idx="0"/>
          </p:cNvCxnSpPr>
          <p:nvPr/>
        </p:nvCxnSpPr>
        <p:spPr>
          <a:xfrm>
            <a:off x="3592402" y="322726"/>
            <a:ext cx="1375344" cy="1517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2"/>
            <a:endCxn id="87" idx="0"/>
          </p:cNvCxnSpPr>
          <p:nvPr/>
        </p:nvCxnSpPr>
        <p:spPr>
          <a:xfrm flipH="1">
            <a:off x="3535250" y="322727"/>
            <a:ext cx="1316621" cy="1503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 rot="10800000">
            <a:off x="8030597" y="673949"/>
            <a:ext cx="393198" cy="742633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Arc 160"/>
          <p:cNvSpPr/>
          <p:nvPr/>
        </p:nvSpPr>
        <p:spPr>
          <a:xfrm rot="10800000">
            <a:off x="7682059" y="-79644"/>
            <a:ext cx="1123284" cy="2211861"/>
          </a:xfrm>
          <a:prstGeom prst="arc">
            <a:avLst>
              <a:gd name="adj1" fmla="val 20544871"/>
              <a:gd name="adj2" fmla="val 11255835"/>
            </a:avLst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747423"/>
                <a:ext cx="3595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1864" r="-1186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5" y="742827"/>
                <a:ext cx="32701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868" r="-1886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6926692" y="381859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p:sp>
        <p:nvSpPr>
          <p:cNvPr id="181" name="Rectangle 180"/>
          <p:cNvSpPr/>
          <p:nvPr/>
        </p:nvSpPr>
        <p:spPr>
          <a:xfrm>
            <a:off x="7544665" y="1031835"/>
            <a:ext cx="1364197" cy="10054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4" y="1325645"/>
                <a:ext cx="3213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270267" y="884717"/>
            <a:ext cx="841256" cy="1126754"/>
            <a:chOff x="9223209" y="2652131"/>
            <a:chExt cx="841256" cy="1126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209" y="2652131"/>
                  <a:ext cx="83324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53" r="-588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047760"/>
                  <a:ext cx="83324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569" r="-58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≥1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224" y="3471108"/>
                  <a:ext cx="70660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759" r="-775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69" y="-259582"/>
                <a:ext cx="77386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874" r="-708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165306"/>
                <a:ext cx="77982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7813" r="-703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𝐿</m:t>
                      </m:r>
                      <m:r>
                        <a:rPr lang="en-US" sz="2000" i="1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696" y="-655072"/>
                <a:ext cx="676724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009" r="-810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472440" y="-472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203879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743356" y="4931034"/>
            <a:ext cx="2328582" cy="1465330"/>
            <a:chOff x="429491" y="4957727"/>
            <a:chExt cx="2328582" cy="1465330"/>
          </a:xfrm>
        </p:grpSpPr>
        <p:sp>
          <p:nvSpPr>
            <p:cNvPr id="59" name="Rectangle 5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4732064" y="33772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56" idx="2"/>
            <a:endCxn id="59" idx="0"/>
          </p:cNvCxnSpPr>
          <p:nvPr/>
        </p:nvCxnSpPr>
        <p:spPr>
          <a:xfrm flipH="1">
            <a:off x="2069137" y="3703376"/>
            <a:ext cx="1387084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0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7" y="4926144"/>
                <a:ext cx="820866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7407" t="-143137" r="-6667" b="-1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𝑙𝑒𝑣𝑒𝑙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92" y="3375139"/>
                <a:ext cx="82086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7407" t="-146000" r="-666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7974513" y="4784276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9147382" y="4563776"/>
            <a:ext cx="944883" cy="1253267"/>
            <a:chOff x="7999967" y="1980071"/>
            <a:chExt cx="944883" cy="1253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36" y="1980071"/>
                  <a:ext cx="9405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806" r="-2581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803105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634" r="-6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0451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576" r="-6061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0451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576" r="-6061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465" y="5827520"/>
                <a:ext cx="807913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6767" r="-67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7500892" y="4680155"/>
            <a:ext cx="1519050" cy="173354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7335229" y="46541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70" y="5595500"/>
                <a:ext cx="359593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2069" r="-1379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8" y="5214828"/>
                <a:ext cx="359593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11864" r="-1186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5595500"/>
                <a:ext cx="35959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1864" r="-1355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50" y="3824004"/>
                <a:ext cx="359593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10169" r="-135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4835962"/>
                <a:ext cx="359593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13559" r="-33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50" idx="3"/>
            <a:endCxn id="152" idx="3"/>
          </p:cNvCxnSpPr>
          <p:nvPr/>
        </p:nvCxnSpPr>
        <p:spPr>
          <a:xfrm flipH="1" flipV="1">
            <a:off x="8588754" y="3576790"/>
            <a:ext cx="3876" cy="2494790"/>
          </a:xfrm>
          <a:prstGeom prst="curvedConnector3">
            <a:avLst>
              <a:gd name="adj1" fmla="val -58978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923" y="6145774"/>
                <a:ext cx="813877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6716" r="-671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/>
          <p:cNvCxnSpPr>
            <a:stCxn id="81" idx="2"/>
            <a:endCxn id="150" idx="0"/>
          </p:cNvCxnSpPr>
          <p:nvPr/>
        </p:nvCxnSpPr>
        <p:spPr>
          <a:xfrm>
            <a:off x="8281634" y="5187577"/>
            <a:ext cx="3876" cy="682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124940" y="4935924"/>
            <a:ext cx="2328582" cy="1465330"/>
            <a:chOff x="429491" y="4957727"/>
            <a:chExt cx="2328582" cy="1465330"/>
          </a:xfrm>
        </p:grpSpPr>
        <p:sp>
          <p:nvSpPr>
            <p:cNvPr id="122" name="Rectangle 121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 flipH="1">
            <a:off x="2630417" y="3703376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6" idx="2"/>
            <a:endCxn id="122" idx="0"/>
          </p:cNvCxnSpPr>
          <p:nvPr/>
        </p:nvCxnSpPr>
        <p:spPr>
          <a:xfrm>
            <a:off x="3456221" y="3703376"/>
            <a:ext cx="994500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984406" y="3703376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485309" y="3202784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615645" y="5354293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800" smtClean="0"/>
              <a:t>…</a:t>
            </a:r>
            <a:endParaRPr lang="en-US" sz="2800" baseline="-25000" dirty="0"/>
          </a:p>
        </p:txBody>
      </p:sp>
      <p:cxnSp>
        <p:nvCxnSpPr>
          <p:cNvPr id="147" name="Straight Connector 146"/>
          <p:cNvCxnSpPr>
            <a:stCxn id="56" idx="2"/>
            <a:endCxn id="145" idx="0"/>
          </p:cNvCxnSpPr>
          <p:nvPr/>
        </p:nvCxnSpPr>
        <p:spPr>
          <a:xfrm>
            <a:off x="3456221" y="3703376"/>
            <a:ext cx="3510985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5" idx="2"/>
            <a:endCxn id="145" idx="0"/>
          </p:cNvCxnSpPr>
          <p:nvPr/>
        </p:nvCxnSpPr>
        <p:spPr>
          <a:xfrm>
            <a:off x="4984406" y="3703376"/>
            <a:ext cx="1982800" cy="165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978389" y="586992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92" y="5921615"/>
                <a:ext cx="359593" cy="307777"/>
              </a:xfrm>
              <a:prstGeom prst="rect">
                <a:avLst/>
              </a:prstGeom>
              <a:blipFill rotWithShape="0">
                <a:blip r:embed="rId2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/>
          <p:cNvSpPr/>
          <p:nvPr/>
        </p:nvSpPr>
        <p:spPr>
          <a:xfrm>
            <a:off x="7974513" y="3375139"/>
            <a:ext cx="614241" cy="4033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616" y="3426825"/>
                <a:ext cx="359593" cy="307777"/>
              </a:xfrm>
              <a:prstGeom prst="rect">
                <a:avLst/>
              </a:prstGeom>
              <a:blipFill rotWithShape="0">
                <a:blip r:embed="rId27"/>
                <a:stretch>
                  <a:fillRect l="-13559" r="-16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64566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16317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124686" y="4957727"/>
            <a:ext cx="2328582" cy="1465330"/>
            <a:chOff x="429491" y="4957727"/>
            <a:chExt cx="2328582" cy="1465330"/>
          </a:xfrm>
        </p:grpSpPr>
        <p:sp>
          <p:nvSpPr>
            <p:cNvPr id="86" name="Rectangle 85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191" idx="2"/>
              <a:endCxn id="190" idx="0"/>
            </p:cNvCxnSpPr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Connector 194"/>
            <p:cNvCxnSpPr>
              <a:stCxn id="191" idx="2"/>
              <a:endCxn id="189" idx="0"/>
            </p:cNvCxnSpPr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91" idx="2"/>
              <a:endCxn id="188" idx="0"/>
            </p:cNvCxnSpPr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2"/>
              <a:endCxn id="86" idx="0"/>
            </p:cNvCxnSpPr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Rectangle 248"/>
          <p:cNvSpPr/>
          <p:nvPr/>
        </p:nvSpPr>
        <p:spPr>
          <a:xfrm>
            <a:off x="3113394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777289" y="340395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331530" y="34039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stCxn id="192" idx="2"/>
            <a:endCxn id="86" idx="0"/>
          </p:cNvCxnSpPr>
          <p:nvPr/>
        </p:nvCxnSpPr>
        <p:spPr>
          <a:xfrm flipH="1">
            <a:off x="450467" y="3730069"/>
            <a:ext cx="96504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51" idx="2"/>
            <a:endCxn id="573" idx="0"/>
          </p:cNvCxnSpPr>
          <p:nvPr/>
        </p:nvCxnSpPr>
        <p:spPr>
          <a:xfrm flipH="1">
            <a:off x="6893439" y="3730069"/>
            <a:ext cx="1690433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5425904" y="2110408"/>
            <a:ext cx="18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BCube</a:t>
            </a:r>
            <a:endParaRPr 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8" y="5025760"/>
                <a:ext cx="61587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824" r="-784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" y="3432978"/>
                <a:ext cx="6158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Rectangle 313"/>
          <p:cNvSpPr/>
          <p:nvPr/>
        </p:nvSpPr>
        <p:spPr>
          <a:xfrm>
            <a:off x="10292752" y="508033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92752" y="599851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0287258" y="34225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1250300" y="4575674"/>
            <a:ext cx="881939" cy="1222489"/>
            <a:chOff x="7999967" y="1980071"/>
            <a:chExt cx="881939" cy="1222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816" y="1980071"/>
                  <a:ext cx="84709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755" r="-287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67" y="2280695"/>
                  <a:ext cx="7510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91" r="-40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TextBox 332"/>
                <p:cNvSpPr txBox="1"/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3" name="TextBox 3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7245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27" r="-762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4=1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7245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780" r="-76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383" y="5839418"/>
                <a:ext cx="7279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9912624" y="4969341"/>
            <a:ext cx="1210235" cy="145625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9737442" y="4938171"/>
            <a:ext cx="7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744476"/>
                <a:ext cx="35959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66" y="5372321"/>
                <a:ext cx="3595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262" y="5744476"/>
                <a:ext cx="35959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780" r="-67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155" y="3813826"/>
                <a:ext cx="35959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85" r="-678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7" y="6017883"/>
                <a:ext cx="3595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05" y="5104267"/>
                <a:ext cx="359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311" y="3449883"/>
                <a:ext cx="35959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Curved Connector 328"/>
          <p:cNvCxnSpPr>
            <a:stCxn id="315" idx="3"/>
            <a:endCxn id="316" idx="3"/>
          </p:cNvCxnSpPr>
          <p:nvPr/>
        </p:nvCxnSpPr>
        <p:spPr>
          <a:xfrm flipH="1" flipV="1">
            <a:off x="10791942" y="3585635"/>
            <a:ext cx="5494" cy="2575934"/>
          </a:xfrm>
          <a:prstGeom prst="curvedConnector3">
            <a:avLst>
              <a:gd name="adj1" fmla="val -41609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841" y="6157672"/>
                <a:ext cx="72795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5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/>
          <p:cNvCxnSpPr>
            <a:stCxn id="314" idx="2"/>
            <a:endCxn id="315" idx="0"/>
          </p:cNvCxnSpPr>
          <p:nvPr/>
        </p:nvCxnSpPr>
        <p:spPr>
          <a:xfrm>
            <a:off x="10545094" y="5406452"/>
            <a:ext cx="0" cy="592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2506270" y="4962617"/>
            <a:ext cx="2328582" cy="1465330"/>
            <a:chOff x="429491" y="4957727"/>
            <a:chExt cx="2328582" cy="1465330"/>
          </a:xfrm>
        </p:grpSpPr>
        <p:sp>
          <p:nvSpPr>
            <p:cNvPr id="557" name="Rectangle 556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Rectangle 558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Connector 563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4892970" y="4957727"/>
            <a:ext cx="2328582" cy="1465330"/>
            <a:chOff x="429491" y="4957727"/>
            <a:chExt cx="2328582" cy="1465330"/>
          </a:xfrm>
        </p:grpSpPr>
        <p:sp>
          <p:nvSpPr>
            <p:cNvPr id="568" name="Rectangle 567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Rectangle 569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8" name="Group 577"/>
          <p:cNvGrpSpPr/>
          <p:nvPr/>
        </p:nvGrpSpPr>
        <p:grpSpPr>
          <a:xfrm>
            <a:off x="7284944" y="4957727"/>
            <a:ext cx="2328582" cy="1465330"/>
            <a:chOff x="429491" y="4957727"/>
            <a:chExt cx="2328582" cy="1465330"/>
          </a:xfrm>
        </p:grpSpPr>
        <p:sp>
          <p:nvSpPr>
            <p:cNvPr id="579" name="Rectangle 578"/>
            <p:cNvSpPr/>
            <p:nvPr/>
          </p:nvSpPr>
          <p:spPr>
            <a:xfrm>
              <a:off x="50293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>
              <a:off x="1620736" y="5392577"/>
              <a:ext cx="80922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Rectangle 580"/>
            <p:cNvSpPr/>
            <p:nvPr/>
          </p:nvSpPr>
          <p:spPr>
            <a:xfrm>
              <a:off x="429491" y="4957727"/>
              <a:ext cx="2328582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06421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625490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177618" y="5975161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368394" y="5066464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620736" y="5392577"/>
              <a:ext cx="257096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flipH="1">
              <a:off x="1316552" y="5392577"/>
              <a:ext cx="30418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755272" y="5392577"/>
              <a:ext cx="865464" cy="582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Straight Connector 603"/>
          <p:cNvCxnSpPr/>
          <p:nvPr/>
        </p:nvCxnSpPr>
        <p:spPr>
          <a:xfrm flipH="1">
            <a:off x="1011747" y="3730069"/>
            <a:ext cx="235398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H="1">
            <a:off x="1573027" y="3730068"/>
            <a:ext cx="445660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>
            <a:off x="2125155" y="3730069"/>
            <a:ext cx="6458717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415516" y="3730069"/>
            <a:ext cx="141653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365736" y="3730069"/>
            <a:ext cx="27595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>
            <a:off x="3954611" y="3730068"/>
            <a:ext cx="2075020" cy="2249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415516" y="3730069"/>
            <a:ext cx="380323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365736" y="3730069"/>
            <a:ext cx="2414295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8583872" y="3730069"/>
            <a:ext cx="701541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6029631" y="3730068"/>
            <a:ext cx="2703654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365736" y="3730069"/>
            <a:ext cx="480626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1415516" y="3730069"/>
            <a:ext cx="6195209" cy="2245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4506739" y="3730069"/>
            <a:ext cx="4077133" cy="224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6029631" y="3730068"/>
            <a:ext cx="311680" cy="224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4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57194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/>
          <p:cNvSpPr txBox="1"/>
          <p:nvPr/>
        </p:nvSpPr>
        <p:spPr>
          <a:xfrm>
            <a:off x="7885066" y="896250"/>
            <a:ext cx="2782167" cy="1400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S: 	Spine</a:t>
            </a:r>
          </a:p>
          <a:p>
            <a:r>
              <a:rPr lang="en-US" sz="1700" dirty="0"/>
              <a:t>TG: 	Global ToR</a:t>
            </a:r>
          </a:p>
          <a:p>
            <a:r>
              <a:rPr lang="en-US" sz="1700" dirty="0"/>
              <a:t>TL: 	Local </a:t>
            </a:r>
            <a:r>
              <a:rPr lang="en-US" sz="1700" smtClean="0"/>
              <a:t>ToR</a:t>
            </a:r>
            <a:endParaRPr lang="en-US" sz="1700" dirty="0" smtClean="0"/>
          </a:p>
          <a:p>
            <a:r>
              <a:rPr lang="en-US" sz="1700" dirty="0" smtClean="0"/>
              <a:t>AG: 	Global Aggregation</a:t>
            </a:r>
          </a:p>
          <a:p>
            <a:r>
              <a:rPr lang="en-US" sz="1700" dirty="0" smtClean="0"/>
              <a:t>AL: 	Local Aggregation</a:t>
            </a:r>
          </a:p>
        </p:txBody>
      </p: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14163</TotalTime>
  <Words>1110</Words>
  <Application>Microsoft Macintosh PowerPoint</Application>
  <PresentationFormat>Widescreen</PresentationFormat>
  <Paragraphs>392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1766</cp:revision>
  <dcterms:created xsi:type="dcterms:W3CDTF">2015-10-01T19:12:12Z</dcterms:created>
  <dcterms:modified xsi:type="dcterms:W3CDTF">2017-03-13T15:36:28Z</dcterms:modified>
</cp:coreProperties>
</file>