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88" r:id="rId4"/>
    <p:sldId id="396" r:id="rId5"/>
    <p:sldId id="387" r:id="rId6"/>
    <p:sldId id="390" r:id="rId7"/>
    <p:sldId id="393" r:id="rId8"/>
    <p:sldId id="394" r:id="rId9"/>
    <p:sldId id="395" r:id="rId10"/>
    <p:sldId id="397" r:id="rId11"/>
    <p:sldId id="398" r:id="rId12"/>
    <p:sldId id="399" r:id="rId13"/>
    <p:sldId id="400" r:id="rId14"/>
    <p:sldId id="402" r:id="rId15"/>
    <p:sldId id="403" r:id="rId16"/>
    <p:sldId id="404" r:id="rId17"/>
    <p:sldId id="405" r:id="rId18"/>
    <p:sldId id="406" r:id="rId19"/>
    <p:sldId id="407" r:id="rId20"/>
    <p:sldId id="409" r:id="rId21"/>
    <p:sldId id="411" r:id="rId22"/>
    <p:sldId id="412" r:id="rId23"/>
    <p:sldId id="413" r:id="rId24"/>
    <p:sldId id="4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9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626" y="1487422"/>
            <a:ext cx="60474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Macro </a:t>
            </a:r>
            <a:r>
              <a:rPr lang="en-US" dirty="0" err="1" smtClean="0"/>
              <a:t>combinators</a:t>
            </a:r>
            <a:r>
              <a:rPr lang="en-US" dirty="0" smtClean="0"/>
              <a:t> (no new prefixes)</a:t>
            </a:r>
          </a:p>
          <a:p>
            <a:r>
              <a:rPr lang="en-US" dirty="0" smtClean="0"/>
              <a:t>Dealing with partial information</a:t>
            </a:r>
          </a:p>
          <a:p>
            <a:r>
              <a:rPr lang="en-US" dirty="0" smtClean="0"/>
              <a:t>Well-formedness checks</a:t>
            </a:r>
          </a:p>
          <a:p>
            <a:r>
              <a:rPr lang="en-US" dirty="0" smtClean="0"/>
              <a:t>Controlling inbound traffic</a:t>
            </a:r>
          </a:p>
          <a:p>
            <a:pPr lvl="1"/>
            <a:r>
              <a:rPr lang="en-US" dirty="0" smtClean="0"/>
              <a:t>MED</a:t>
            </a:r>
          </a:p>
          <a:p>
            <a:pPr lvl="1"/>
            <a:r>
              <a:rPr lang="en-US" dirty="0" smtClean="0"/>
              <a:t>AS_PATH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No-export</a:t>
            </a:r>
          </a:p>
          <a:p>
            <a:pPr lvl="1"/>
            <a:r>
              <a:rPr lang="en-US" dirty="0" smtClean="0"/>
              <a:t>Environment modeling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3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626" y="1487422"/>
            <a:ext cx="6047432" cy="4351338"/>
          </a:xfrm>
        </p:spPr>
        <p:txBody>
          <a:bodyPr>
            <a:normAutofit/>
          </a:bodyPr>
          <a:lstStyle/>
          <a:p>
            <a:r>
              <a:rPr lang="en-US" strike="sngStrike" dirty="0" smtClean="0"/>
              <a:t>Macro </a:t>
            </a:r>
            <a:r>
              <a:rPr lang="en-US" strike="sngStrike" dirty="0" err="1" smtClean="0"/>
              <a:t>combinators</a:t>
            </a:r>
            <a:r>
              <a:rPr lang="en-US" strike="sngStrike" dirty="0" smtClean="0"/>
              <a:t> (no new prefixes)</a:t>
            </a:r>
          </a:p>
          <a:p>
            <a:r>
              <a:rPr lang="en-US" strike="sngStrike" dirty="0" smtClean="0"/>
              <a:t>Dealing with partial information</a:t>
            </a:r>
          </a:p>
          <a:p>
            <a:r>
              <a:rPr lang="en-US" dirty="0" smtClean="0"/>
              <a:t>Well-formedness checks</a:t>
            </a:r>
          </a:p>
          <a:p>
            <a:r>
              <a:rPr lang="en-US" dirty="0" smtClean="0"/>
              <a:t>Controlling inbound traffic</a:t>
            </a:r>
          </a:p>
          <a:p>
            <a:pPr lvl="1"/>
            <a:r>
              <a:rPr lang="en-US" dirty="0" smtClean="0"/>
              <a:t>MED</a:t>
            </a:r>
          </a:p>
          <a:p>
            <a:pPr lvl="1"/>
            <a:r>
              <a:rPr lang="en-US" dirty="0" smtClean="0"/>
              <a:t>AS_PATH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No-export</a:t>
            </a:r>
          </a:p>
          <a:p>
            <a:pPr lvl="1"/>
            <a:r>
              <a:rPr lang="en-US" dirty="0" smtClean="0"/>
              <a:t>Environment modeling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734" y="2410876"/>
            <a:ext cx="5595379" cy="1898574"/>
          </a:xfrm>
        </p:spPr>
        <p:txBody>
          <a:bodyPr>
            <a:normAutofit/>
          </a:bodyPr>
          <a:lstStyle/>
          <a:p>
            <a:r>
              <a:rPr lang="en-US" dirty="0" smtClean="0"/>
              <a:t>Topology is weakly connected</a:t>
            </a:r>
          </a:p>
          <a:p>
            <a:r>
              <a:rPr lang="en-US" dirty="0" smtClean="0"/>
              <a:t>Paths match out*; in+; out*</a:t>
            </a:r>
          </a:p>
          <a:p>
            <a:r>
              <a:rPr lang="en-US" dirty="0" smtClean="0"/>
              <a:t>Paths for final routers based on language emptiness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Well-formedness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0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626" y="1487422"/>
            <a:ext cx="6047432" cy="4351338"/>
          </a:xfrm>
        </p:spPr>
        <p:txBody>
          <a:bodyPr>
            <a:normAutofit/>
          </a:bodyPr>
          <a:lstStyle/>
          <a:p>
            <a:r>
              <a:rPr lang="en-US" strike="sngStrike" dirty="0" smtClean="0"/>
              <a:t>Macro </a:t>
            </a:r>
            <a:r>
              <a:rPr lang="en-US" strike="sngStrike" dirty="0" err="1" smtClean="0"/>
              <a:t>combinators</a:t>
            </a:r>
            <a:r>
              <a:rPr lang="en-US" strike="sngStrike" dirty="0" smtClean="0"/>
              <a:t> (no new prefixes)</a:t>
            </a:r>
          </a:p>
          <a:p>
            <a:r>
              <a:rPr lang="en-US" strike="sngStrike" dirty="0" smtClean="0"/>
              <a:t>Dealing with partial information</a:t>
            </a:r>
          </a:p>
          <a:p>
            <a:r>
              <a:rPr lang="en-US" strike="sngStrike" dirty="0" smtClean="0"/>
              <a:t>Well-formedness checks</a:t>
            </a:r>
          </a:p>
          <a:p>
            <a:r>
              <a:rPr lang="en-US" dirty="0" smtClean="0"/>
              <a:t>Controlling inbound traffic</a:t>
            </a:r>
          </a:p>
          <a:p>
            <a:pPr lvl="1"/>
            <a:r>
              <a:rPr lang="en-US" dirty="0" smtClean="0"/>
              <a:t>MED</a:t>
            </a:r>
          </a:p>
          <a:p>
            <a:pPr lvl="1"/>
            <a:r>
              <a:rPr lang="en-US" dirty="0" smtClean="0"/>
              <a:t>AS_PATH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No-export</a:t>
            </a:r>
          </a:p>
          <a:p>
            <a:pPr lvl="1"/>
            <a:r>
              <a:rPr lang="en-US" dirty="0" smtClean="0"/>
              <a:t>Environment modeling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6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872" y="1356829"/>
            <a:ext cx="5594473" cy="5360842"/>
          </a:xfrm>
        </p:spPr>
        <p:txBody>
          <a:bodyPr>
            <a:normAutofit/>
          </a:bodyPr>
          <a:lstStyle/>
          <a:p>
            <a:r>
              <a:rPr lang="en-US" dirty="0" smtClean="0"/>
              <a:t>MED – Hints where a single neighbor should prefer to enter your network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Controlling Inbound Traffic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1487" y="3225915"/>
            <a:ext cx="4335499" cy="1873894"/>
            <a:chOff x="3447297" y="3394362"/>
            <a:chExt cx="4335499" cy="1873894"/>
          </a:xfrm>
        </p:grpSpPr>
        <p:sp>
          <p:nvSpPr>
            <p:cNvPr id="6" name="Oval 5"/>
            <p:cNvSpPr/>
            <p:nvPr/>
          </p:nvSpPr>
          <p:spPr>
            <a:xfrm>
              <a:off x="4965305" y="3684752"/>
              <a:ext cx="1698441" cy="153350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66295" y="427013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54556" y="3963817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30065" y="4583024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61819" y="431492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47297" y="3394362"/>
              <a:ext cx="754970" cy="15690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8" idx="2"/>
              <a:endCxn id="11" idx="7"/>
            </p:cNvCxnSpPr>
            <p:nvPr/>
          </p:nvCxnSpPr>
          <p:spPr>
            <a:xfrm flipH="1" flipV="1">
              <a:off x="4091704" y="3624147"/>
              <a:ext cx="862852" cy="444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2"/>
              <a:endCxn id="11" idx="5"/>
            </p:cNvCxnSpPr>
            <p:nvPr/>
          </p:nvCxnSpPr>
          <p:spPr>
            <a:xfrm flipH="1">
              <a:off x="4091704" y="4688025"/>
              <a:ext cx="838361" cy="45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7" idx="7"/>
            </p:cNvCxnSpPr>
            <p:nvPr/>
          </p:nvCxnSpPr>
          <p:spPr>
            <a:xfrm flipH="1">
              <a:off x="6750868" y="3963817"/>
              <a:ext cx="478613" cy="337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61859" y="40281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2710" y="3643461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94599" y="3973442"/>
              <a:ext cx="249917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8991" y="4755134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85265" y="3649825"/>
              <a:ext cx="265520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10" idx="3"/>
              <a:endCxn id="9" idx="6"/>
            </p:cNvCxnSpPr>
            <p:nvPr/>
          </p:nvCxnSpPr>
          <p:spPr>
            <a:xfrm flipH="1">
              <a:off x="5146306" y="4494168"/>
              <a:ext cx="447181" cy="19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1"/>
              <a:endCxn id="8" idx="5"/>
            </p:cNvCxnSpPr>
            <p:nvPr/>
          </p:nvCxnSpPr>
          <p:spPr>
            <a:xfrm flipH="1" flipV="1">
              <a:off x="5139129" y="4143065"/>
              <a:ext cx="454358" cy="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2"/>
              <a:endCxn id="10" idx="6"/>
            </p:cNvCxnSpPr>
            <p:nvPr/>
          </p:nvCxnSpPr>
          <p:spPr>
            <a:xfrm flipH="1">
              <a:off x="5778060" y="4375131"/>
              <a:ext cx="788235" cy="44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112572" y="3550328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997146" y="4574215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7" idx="5"/>
            </p:cNvCxnSpPr>
            <p:nvPr/>
          </p:nvCxnSpPr>
          <p:spPr>
            <a:xfrm flipH="1" flipV="1">
              <a:off x="6750868" y="4449378"/>
              <a:ext cx="344430" cy="226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294024" y="374078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01462" y="475513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1412096" y="3173356"/>
            <a:ext cx="686650" cy="3242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226723" y="4740326"/>
            <a:ext cx="759688" cy="739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5662" y="289096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MED=80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61990" y="493986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MED=81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3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872" y="1356829"/>
            <a:ext cx="5594473" cy="5360842"/>
          </a:xfrm>
        </p:spPr>
        <p:txBody>
          <a:bodyPr>
            <a:normAutofit/>
          </a:bodyPr>
          <a:lstStyle/>
          <a:p>
            <a:r>
              <a:rPr lang="en-US" dirty="0" smtClean="0"/>
              <a:t>MED – Hints where a single neighbor should prefer to enter your network</a:t>
            </a:r>
            <a:endParaRPr lang="en-US" dirty="0"/>
          </a:p>
          <a:p>
            <a:r>
              <a:rPr lang="en-US" dirty="0" smtClean="0"/>
              <a:t>AS_PATH – Hints where multiple neighbors should enter (affects an area)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Controlling Inbound Traffic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1487" y="3225915"/>
            <a:ext cx="4335499" cy="1873894"/>
            <a:chOff x="3447297" y="3394362"/>
            <a:chExt cx="4335499" cy="1873894"/>
          </a:xfrm>
        </p:grpSpPr>
        <p:sp>
          <p:nvSpPr>
            <p:cNvPr id="6" name="Oval 5"/>
            <p:cNvSpPr/>
            <p:nvPr/>
          </p:nvSpPr>
          <p:spPr>
            <a:xfrm>
              <a:off x="4965305" y="3684752"/>
              <a:ext cx="1698441" cy="153350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66295" y="427013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54556" y="3963817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30065" y="4583024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61819" y="431492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47297" y="3394362"/>
              <a:ext cx="754970" cy="15690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8" idx="2"/>
              <a:endCxn id="11" idx="7"/>
            </p:cNvCxnSpPr>
            <p:nvPr/>
          </p:nvCxnSpPr>
          <p:spPr>
            <a:xfrm flipH="1" flipV="1">
              <a:off x="4091704" y="3624147"/>
              <a:ext cx="862852" cy="444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2"/>
              <a:endCxn id="11" idx="5"/>
            </p:cNvCxnSpPr>
            <p:nvPr/>
          </p:nvCxnSpPr>
          <p:spPr>
            <a:xfrm flipH="1">
              <a:off x="4091704" y="4688025"/>
              <a:ext cx="838361" cy="45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7" idx="7"/>
            </p:cNvCxnSpPr>
            <p:nvPr/>
          </p:nvCxnSpPr>
          <p:spPr>
            <a:xfrm flipH="1">
              <a:off x="6750868" y="3963817"/>
              <a:ext cx="478613" cy="337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61859" y="40281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2710" y="3643461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94599" y="3973442"/>
              <a:ext cx="249917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8991" y="4755134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85265" y="3649825"/>
              <a:ext cx="265520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10" idx="3"/>
              <a:endCxn id="9" idx="6"/>
            </p:cNvCxnSpPr>
            <p:nvPr/>
          </p:nvCxnSpPr>
          <p:spPr>
            <a:xfrm flipH="1">
              <a:off x="5146306" y="4494168"/>
              <a:ext cx="447181" cy="19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1"/>
              <a:endCxn id="8" idx="5"/>
            </p:cNvCxnSpPr>
            <p:nvPr/>
          </p:nvCxnSpPr>
          <p:spPr>
            <a:xfrm flipH="1" flipV="1">
              <a:off x="5139129" y="4143065"/>
              <a:ext cx="454358" cy="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2"/>
              <a:endCxn id="10" idx="6"/>
            </p:cNvCxnSpPr>
            <p:nvPr/>
          </p:nvCxnSpPr>
          <p:spPr>
            <a:xfrm flipH="1">
              <a:off x="5778060" y="4375131"/>
              <a:ext cx="788235" cy="44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112572" y="3550328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997146" y="4574215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7" idx="5"/>
            </p:cNvCxnSpPr>
            <p:nvPr/>
          </p:nvCxnSpPr>
          <p:spPr>
            <a:xfrm flipH="1" flipV="1">
              <a:off x="6750868" y="4449378"/>
              <a:ext cx="344430" cy="226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294024" y="374078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01462" y="475513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3807936" y="3658500"/>
            <a:ext cx="372954" cy="327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58207" y="4436522"/>
            <a:ext cx="313605" cy="1957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0281" y="3017736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Prepend 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90281" y="5096062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Prepend 10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990618" y="3964664"/>
            <a:ext cx="670224" cy="694041"/>
          </a:xfrm>
          <a:prstGeom prst="ellipse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71973" y="414629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39" name="Straight Connector 38"/>
          <p:cNvCxnSpPr>
            <a:stCxn id="37" idx="4"/>
            <a:endCxn id="24" idx="6"/>
          </p:cNvCxnSpPr>
          <p:nvPr/>
        </p:nvCxnSpPr>
        <p:spPr>
          <a:xfrm flipH="1">
            <a:off x="4811560" y="4658705"/>
            <a:ext cx="514170" cy="940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3" idx="6"/>
            <a:endCxn id="37" idx="0"/>
          </p:cNvCxnSpPr>
          <p:nvPr/>
        </p:nvCxnSpPr>
        <p:spPr>
          <a:xfrm>
            <a:off x="4926986" y="3728902"/>
            <a:ext cx="398744" cy="235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872" y="1356829"/>
            <a:ext cx="5594473" cy="5360842"/>
          </a:xfrm>
        </p:spPr>
        <p:txBody>
          <a:bodyPr>
            <a:normAutofit/>
          </a:bodyPr>
          <a:lstStyle/>
          <a:p>
            <a:r>
              <a:rPr lang="en-US" dirty="0" smtClean="0"/>
              <a:t>MED – Hints where a single neighbor should prefer to enter your network</a:t>
            </a:r>
            <a:endParaRPr lang="en-US" dirty="0"/>
          </a:p>
          <a:p>
            <a:r>
              <a:rPr lang="en-US" dirty="0" smtClean="0"/>
              <a:t>AS_PATH – Hints where multiple neighbors should enter (affects an area)</a:t>
            </a:r>
          </a:p>
          <a:p>
            <a:r>
              <a:rPr lang="en-US" dirty="0" smtClean="0"/>
              <a:t>Aggregation – Ensures everyone in the internet will prefer the more specific prefix (modulo filters)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Controlling Inbound Traffic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1487" y="3225915"/>
            <a:ext cx="4335499" cy="1873894"/>
            <a:chOff x="3447297" y="3394362"/>
            <a:chExt cx="4335499" cy="1873894"/>
          </a:xfrm>
        </p:grpSpPr>
        <p:sp>
          <p:nvSpPr>
            <p:cNvPr id="6" name="Oval 5"/>
            <p:cNvSpPr/>
            <p:nvPr/>
          </p:nvSpPr>
          <p:spPr>
            <a:xfrm>
              <a:off x="4965305" y="3684752"/>
              <a:ext cx="1698441" cy="153350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66295" y="427013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54556" y="3963817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30065" y="4583024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61819" y="431492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47297" y="3394362"/>
              <a:ext cx="754970" cy="15690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8" idx="2"/>
              <a:endCxn id="11" idx="7"/>
            </p:cNvCxnSpPr>
            <p:nvPr/>
          </p:nvCxnSpPr>
          <p:spPr>
            <a:xfrm flipH="1" flipV="1">
              <a:off x="4091704" y="3624147"/>
              <a:ext cx="862852" cy="444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2"/>
              <a:endCxn id="11" idx="5"/>
            </p:cNvCxnSpPr>
            <p:nvPr/>
          </p:nvCxnSpPr>
          <p:spPr>
            <a:xfrm flipH="1">
              <a:off x="4091704" y="4688025"/>
              <a:ext cx="838361" cy="45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7" idx="7"/>
            </p:cNvCxnSpPr>
            <p:nvPr/>
          </p:nvCxnSpPr>
          <p:spPr>
            <a:xfrm flipH="1">
              <a:off x="6750868" y="3963817"/>
              <a:ext cx="478613" cy="337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61859" y="40281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2710" y="3643461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94599" y="3973442"/>
              <a:ext cx="249917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8991" y="4755134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85265" y="3649825"/>
              <a:ext cx="265520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10" idx="3"/>
              <a:endCxn id="9" idx="6"/>
            </p:cNvCxnSpPr>
            <p:nvPr/>
          </p:nvCxnSpPr>
          <p:spPr>
            <a:xfrm flipH="1">
              <a:off x="5146306" y="4494168"/>
              <a:ext cx="447181" cy="19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1"/>
              <a:endCxn id="8" idx="5"/>
            </p:cNvCxnSpPr>
            <p:nvPr/>
          </p:nvCxnSpPr>
          <p:spPr>
            <a:xfrm flipH="1" flipV="1">
              <a:off x="5139129" y="4143065"/>
              <a:ext cx="454358" cy="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2"/>
              <a:endCxn id="10" idx="6"/>
            </p:cNvCxnSpPr>
            <p:nvPr/>
          </p:nvCxnSpPr>
          <p:spPr>
            <a:xfrm flipH="1">
              <a:off x="5778060" y="4375131"/>
              <a:ext cx="788235" cy="44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112572" y="3550328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997146" y="4574215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7" idx="5"/>
            </p:cNvCxnSpPr>
            <p:nvPr/>
          </p:nvCxnSpPr>
          <p:spPr>
            <a:xfrm flipH="1" flipV="1">
              <a:off x="6750868" y="4449378"/>
              <a:ext cx="344430" cy="226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294024" y="374078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01462" y="475513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3807936" y="3658500"/>
            <a:ext cx="372954" cy="327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58207" y="4436522"/>
            <a:ext cx="313605" cy="1957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62215" y="311512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43759" y="488827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58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872" y="1356829"/>
            <a:ext cx="5594473" cy="5360842"/>
          </a:xfrm>
        </p:spPr>
        <p:txBody>
          <a:bodyPr>
            <a:normAutofit/>
          </a:bodyPr>
          <a:lstStyle/>
          <a:p>
            <a:r>
              <a:rPr lang="en-US" dirty="0" smtClean="0"/>
              <a:t>MED – Hints where a single neighbor should prefer to enter your network</a:t>
            </a:r>
            <a:endParaRPr lang="en-US" dirty="0"/>
          </a:p>
          <a:p>
            <a:r>
              <a:rPr lang="en-US" dirty="0" smtClean="0"/>
              <a:t>AS_PATH – Hints where multiple neighbors should enter (affects an area)</a:t>
            </a:r>
          </a:p>
          <a:p>
            <a:r>
              <a:rPr lang="en-US" dirty="0" smtClean="0"/>
              <a:t>Aggregation – Ensures everyone in the internet will prefer the more specific prefix (modulo filters)</a:t>
            </a:r>
          </a:p>
          <a:p>
            <a:r>
              <a:rPr lang="en-US" dirty="0" smtClean="0"/>
              <a:t>No-export – Orthogonal, controls shape of the paths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Controlling Inbound Traffic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1487" y="3225915"/>
            <a:ext cx="4335499" cy="1873894"/>
            <a:chOff x="3447297" y="3394362"/>
            <a:chExt cx="4335499" cy="1873894"/>
          </a:xfrm>
        </p:grpSpPr>
        <p:sp>
          <p:nvSpPr>
            <p:cNvPr id="6" name="Oval 5"/>
            <p:cNvSpPr/>
            <p:nvPr/>
          </p:nvSpPr>
          <p:spPr>
            <a:xfrm>
              <a:off x="4965305" y="3684752"/>
              <a:ext cx="1698441" cy="153350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66295" y="427013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54556" y="3963817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30065" y="4583024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61819" y="431492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47297" y="3394362"/>
              <a:ext cx="754970" cy="15690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8" idx="2"/>
              <a:endCxn id="11" idx="7"/>
            </p:cNvCxnSpPr>
            <p:nvPr/>
          </p:nvCxnSpPr>
          <p:spPr>
            <a:xfrm flipH="1" flipV="1">
              <a:off x="4091704" y="3624147"/>
              <a:ext cx="862852" cy="444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2"/>
              <a:endCxn id="11" idx="5"/>
            </p:cNvCxnSpPr>
            <p:nvPr/>
          </p:nvCxnSpPr>
          <p:spPr>
            <a:xfrm flipH="1">
              <a:off x="4091704" y="4688025"/>
              <a:ext cx="838361" cy="45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7" idx="7"/>
            </p:cNvCxnSpPr>
            <p:nvPr/>
          </p:nvCxnSpPr>
          <p:spPr>
            <a:xfrm flipH="1">
              <a:off x="6750868" y="3963817"/>
              <a:ext cx="478613" cy="337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61859" y="40281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2710" y="3643461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94599" y="3973442"/>
              <a:ext cx="249917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8991" y="4755134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85265" y="3649825"/>
              <a:ext cx="265520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10" idx="3"/>
              <a:endCxn id="9" idx="6"/>
            </p:cNvCxnSpPr>
            <p:nvPr/>
          </p:nvCxnSpPr>
          <p:spPr>
            <a:xfrm flipH="1">
              <a:off x="5146306" y="4494168"/>
              <a:ext cx="447181" cy="19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1"/>
              <a:endCxn id="8" idx="5"/>
            </p:cNvCxnSpPr>
            <p:nvPr/>
          </p:nvCxnSpPr>
          <p:spPr>
            <a:xfrm flipH="1" flipV="1">
              <a:off x="5139129" y="4143065"/>
              <a:ext cx="454358" cy="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2"/>
              <a:endCxn id="10" idx="6"/>
            </p:cNvCxnSpPr>
            <p:nvPr/>
          </p:nvCxnSpPr>
          <p:spPr>
            <a:xfrm flipH="1">
              <a:off x="5778060" y="4375131"/>
              <a:ext cx="788235" cy="44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112572" y="3550328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997146" y="4574215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7" idx="5"/>
            </p:cNvCxnSpPr>
            <p:nvPr/>
          </p:nvCxnSpPr>
          <p:spPr>
            <a:xfrm flipH="1" flipV="1">
              <a:off x="6750868" y="4449378"/>
              <a:ext cx="344430" cy="226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294024" y="374078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01462" y="475513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33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Controlling Inbound Traffic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33351" y="3765127"/>
            <a:ext cx="1301" cy="73022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470748" y="4283747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052280" y="4599485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1" name="Cloud 40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3476152" y="2045048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06270" y="4410076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7977692" y="4752548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Europe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589715" y="3481653"/>
            <a:ext cx="1301" cy="73022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616380" y="3618520"/>
            <a:ext cx="1301" cy="73022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/>
          <p:cNvSpPr/>
          <p:nvPr/>
        </p:nvSpPr>
        <p:spPr>
          <a:xfrm>
            <a:off x="7346031" y="2131174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Controlling Inbound Traffic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098202" y="2281474"/>
            <a:ext cx="4439642" cy="3857376"/>
            <a:chOff x="3433991" y="2281474"/>
            <a:chExt cx="4439642" cy="3857376"/>
          </a:xfrm>
        </p:grpSpPr>
        <p:sp>
          <p:nvSpPr>
            <p:cNvPr id="19" name="Oval 18"/>
            <p:cNvSpPr/>
            <p:nvPr/>
          </p:nvSpPr>
          <p:spPr>
            <a:xfrm>
              <a:off x="4917465" y="2281474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33992" y="4616787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90162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17464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44766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9" idx="3"/>
              <a:endCxn id="24" idx="7"/>
            </p:cNvCxnSpPr>
            <p:nvPr/>
          </p:nvCxnSpPr>
          <p:spPr>
            <a:xfrm flipH="1">
              <a:off x="3930382" y="2736992"/>
              <a:ext cx="1070402" cy="642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9" idx="4"/>
              <a:endCxn id="23" idx="0"/>
            </p:cNvCxnSpPr>
            <p:nvPr/>
          </p:nvCxnSpPr>
          <p:spPr>
            <a:xfrm flipH="1">
              <a:off x="5201932" y="2815147"/>
              <a:ext cx="1" cy="485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9" idx="5"/>
              <a:endCxn id="22" idx="1"/>
            </p:cNvCxnSpPr>
            <p:nvPr/>
          </p:nvCxnSpPr>
          <p:spPr>
            <a:xfrm>
              <a:off x="5403081" y="2736992"/>
              <a:ext cx="1070400" cy="642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973343" y="3383186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NY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66472" y="3383186"/>
              <a:ext cx="542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SEA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7231" y="3383186"/>
              <a:ext cx="577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EUR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4917464" y="4616787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90161" y="4633932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433991" y="5601491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390160" y="5605177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24" idx="4"/>
              <a:endCxn id="21" idx="0"/>
            </p:cNvCxnSpPr>
            <p:nvPr/>
          </p:nvCxnSpPr>
          <p:spPr>
            <a:xfrm flipH="1">
              <a:off x="3718460" y="3834689"/>
              <a:ext cx="10774" cy="7820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3" idx="4"/>
              <a:endCxn id="39" idx="0"/>
            </p:cNvCxnSpPr>
            <p:nvPr/>
          </p:nvCxnSpPr>
          <p:spPr>
            <a:xfrm>
              <a:off x="5201932" y="3834689"/>
              <a:ext cx="0" cy="7820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2" idx="4"/>
              <a:endCxn id="43" idx="0"/>
            </p:cNvCxnSpPr>
            <p:nvPr/>
          </p:nvCxnSpPr>
          <p:spPr>
            <a:xfrm flipH="1">
              <a:off x="6674629" y="3834689"/>
              <a:ext cx="1" cy="7992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1" idx="4"/>
              <a:endCxn id="44" idx="0"/>
            </p:cNvCxnSpPr>
            <p:nvPr/>
          </p:nvCxnSpPr>
          <p:spPr>
            <a:xfrm flipH="1">
              <a:off x="3718459" y="5150460"/>
              <a:ext cx="1" cy="4510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3" idx="4"/>
              <a:endCxn id="50" idx="0"/>
            </p:cNvCxnSpPr>
            <p:nvPr/>
          </p:nvCxnSpPr>
          <p:spPr>
            <a:xfrm flipH="1">
              <a:off x="6674628" y="5167605"/>
              <a:ext cx="1" cy="4375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3568195" y="469895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43908" y="4707634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518975" y="471610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Y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7304698" y="4624879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431142" y="471610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</a:t>
              </a:r>
              <a:endParaRPr lang="en-US" dirty="0"/>
            </a:p>
          </p:txBody>
        </p:sp>
        <p:cxnSp>
          <p:nvCxnSpPr>
            <p:cNvPr id="65" name="Straight Arrow Connector 64"/>
            <p:cNvCxnSpPr>
              <a:stCxn id="22" idx="5"/>
              <a:endCxn id="61" idx="0"/>
            </p:cNvCxnSpPr>
            <p:nvPr/>
          </p:nvCxnSpPr>
          <p:spPr>
            <a:xfrm>
              <a:off x="6875778" y="3756534"/>
              <a:ext cx="713388" cy="868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1" idx="4"/>
              <a:endCxn id="50" idx="7"/>
            </p:cNvCxnSpPr>
            <p:nvPr/>
          </p:nvCxnSpPr>
          <p:spPr>
            <a:xfrm flipH="1">
              <a:off x="6875776" y="5158552"/>
              <a:ext cx="713390" cy="524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3433991" y="5683190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out*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394258" y="5673417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out*</a:t>
              </a:r>
              <a:endParaRPr lang="en-US" dirty="0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399072" y="4683950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p</a:t>
            </a:r>
            <a:r>
              <a:rPr lang="en-US" sz="1600" dirty="0" err="1" smtClean="0"/>
              <a:t>ref</a:t>
            </a:r>
            <a:r>
              <a:rPr lang="en-US" sz="1600" dirty="0" smtClean="0"/>
              <a:t>=1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1914835" y="4672727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pref</a:t>
            </a:r>
            <a:r>
              <a:rPr lang="en-US" sz="1600" dirty="0" smtClean="0"/>
              <a:t>=2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3371405" y="4683950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pref</a:t>
            </a:r>
            <a:r>
              <a:rPr lang="en-US" sz="1600" dirty="0" smtClean="0"/>
              <a:t>=3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5527069" y="4683950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pref</a:t>
            </a:r>
            <a:r>
              <a:rPr lang="en-US" sz="1600" dirty="0" smtClean="0"/>
              <a:t>=3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26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Controlling Inbound Traffic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098202" y="2281474"/>
            <a:ext cx="4439642" cy="3857376"/>
            <a:chOff x="3433991" y="2281474"/>
            <a:chExt cx="4439642" cy="3857376"/>
          </a:xfrm>
        </p:grpSpPr>
        <p:sp>
          <p:nvSpPr>
            <p:cNvPr id="57" name="Oval 56"/>
            <p:cNvSpPr/>
            <p:nvPr/>
          </p:nvSpPr>
          <p:spPr>
            <a:xfrm>
              <a:off x="4917465" y="2281474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433992" y="4616787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390162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917464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444766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57" idx="3"/>
              <a:endCxn id="67" idx="7"/>
            </p:cNvCxnSpPr>
            <p:nvPr/>
          </p:nvCxnSpPr>
          <p:spPr>
            <a:xfrm flipH="1">
              <a:off x="3930382" y="2736992"/>
              <a:ext cx="1070402" cy="642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7" idx="4"/>
              <a:endCxn id="66" idx="0"/>
            </p:cNvCxnSpPr>
            <p:nvPr/>
          </p:nvCxnSpPr>
          <p:spPr>
            <a:xfrm flipH="1">
              <a:off x="5201932" y="2815147"/>
              <a:ext cx="1" cy="485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7" idx="5"/>
              <a:endCxn id="63" idx="1"/>
            </p:cNvCxnSpPr>
            <p:nvPr/>
          </p:nvCxnSpPr>
          <p:spPr>
            <a:xfrm>
              <a:off x="5403081" y="2736992"/>
              <a:ext cx="1070400" cy="642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4973343" y="3383186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NY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66472" y="3383186"/>
              <a:ext cx="542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SEA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407231" y="3383186"/>
              <a:ext cx="577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EUR</a:t>
              </a:r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917464" y="4616787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390161" y="4633932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433991" y="5601491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390160" y="5605177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>
              <a:stCxn id="67" idx="4"/>
              <a:endCxn id="62" idx="0"/>
            </p:cNvCxnSpPr>
            <p:nvPr/>
          </p:nvCxnSpPr>
          <p:spPr>
            <a:xfrm flipH="1">
              <a:off x="3718460" y="3834689"/>
              <a:ext cx="10774" cy="7820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6" idx="4"/>
              <a:endCxn id="82" idx="0"/>
            </p:cNvCxnSpPr>
            <p:nvPr/>
          </p:nvCxnSpPr>
          <p:spPr>
            <a:xfrm>
              <a:off x="5201932" y="3834689"/>
              <a:ext cx="0" cy="7820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3" idx="4"/>
              <a:endCxn id="83" idx="0"/>
            </p:cNvCxnSpPr>
            <p:nvPr/>
          </p:nvCxnSpPr>
          <p:spPr>
            <a:xfrm flipH="1">
              <a:off x="6674629" y="3834689"/>
              <a:ext cx="1" cy="7992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62" idx="4"/>
              <a:endCxn id="84" idx="0"/>
            </p:cNvCxnSpPr>
            <p:nvPr/>
          </p:nvCxnSpPr>
          <p:spPr>
            <a:xfrm flipH="1">
              <a:off x="3718459" y="5150460"/>
              <a:ext cx="1" cy="4510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3" idx="4"/>
              <a:endCxn id="85" idx="0"/>
            </p:cNvCxnSpPr>
            <p:nvPr/>
          </p:nvCxnSpPr>
          <p:spPr>
            <a:xfrm flipH="1">
              <a:off x="6674628" y="5167605"/>
              <a:ext cx="1" cy="4375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568195" y="469895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43908" y="4707634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518975" y="471610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Y</a:t>
              </a:r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7304698" y="4624879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31142" y="471610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63" idx="5"/>
              <a:endCxn id="94" idx="0"/>
            </p:cNvCxnSpPr>
            <p:nvPr/>
          </p:nvCxnSpPr>
          <p:spPr>
            <a:xfrm>
              <a:off x="6875778" y="3756534"/>
              <a:ext cx="713388" cy="868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4" idx="4"/>
              <a:endCxn id="85" idx="7"/>
            </p:cNvCxnSpPr>
            <p:nvPr/>
          </p:nvCxnSpPr>
          <p:spPr>
            <a:xfrm flipH="1">
              <a:off x="6875776" y="5158552"/>
              <a:ext cx="713390" cy="524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3433991" y="5683190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out*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94258" y="5673417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out*</a:t>
              </a:r>
              <a:endParaRPr lang="en-US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99072" y="4683950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p</a:t>
            </a:r>
            <a:r>
              <a:rPr lang="en-US" sz="1600" dirty="0" err="1" smtClean="0"/>
              <a:t>ref</a:t>
            </a:r>
            <a:r>
              <a:rPr lang="en-US" sz="1600" dirty="0" smtClean="0"/>
              <a:t>=1</a:t>
            </a:r>
            <a:endParaRPr lang="en-US" sz="1600" dirty="0"/>
          </a:p>
        </p:txBody>
      </p:sp>
      <p:sp>
        <p:nvSpPr>
          <p:cNvPr id="101" name="Rectangle 100"/>
          <p:cNvSpPr/>
          <p:nvPr/>
        </p:nvSpPr>
        <p:spPr>
          <a:xfrm>
            <a:off x="1914835" y="4672727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pref</a:t>
            </a:r>
            <a:r>
              <a:rPr lang="en-US" sz="1600" dirty="0" smtClean="0"/>
              <a:t>=2</a:t>
            </a:r>
            <a:endParaRPr lang="en-US" sz="1600" dirty="0"/>
          </a:p>
        </p:txBody>
      </p:sp>
      <p:sp>
        <p:nvSpPr>
          <p:cNvPr id="102" name="Rectangle 101"/>
          <p:cNvSpPr/>
          <p:nvPr/>
        </p:nvSpPr>
        <p:spPr>
          <a:xfrm>
            <a:off x="3371405" y="4683950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pref</a:t>
            </a:r>
            <a:r>
              <a:rPr lang="en-US" sz="1600" dirty="0" smtClean="0"/>
              <a:t>=3</a:t>
            </a:r>
            <a:endParaRPr lang="en-US" sz="1600" dirty="0"/>
          </a:p>
        </p:txBody>
      </p:sp>
      <p:sp>
        <p:nvSpPr>
          <p:cNvPr id="103" name="Rectangle 102"/>
          <p:cNvSpPr/>
          <p:nvPr/>
        </p:nvSpPr>
        <p:spPr>
          <a:xfrm>
            <a:off x="5527069" y="4683950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pref</a:t>
            </a:r>
            <a:r>
              <a:rPr lang="en-US" sz="1600" dirty="0" smtClean="0"/>
              <a:t>=3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3715040" y="4069409"/>
                <a:ext cx="590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040" y="4069409"/>
                <a:ext cx="59067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278" r="-41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5090252" y="4059030"/>
                <a:ext cx="590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252" y="4059030"/>
                <a:ext cx="59067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278" r="-41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1898468" y="2732977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68" y="2732977"/>
                <a:ext cx="2758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2587926" y="2840956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26" y="2840956"/>
                <a:ext cx="27584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3612490" y="2729698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90" y="2729698"/>
                <a:ext cx="27584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2255099" y="4040280"/>
                <a:ext cx="590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99" y="4040280"/>
                <a:ext cx="59067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278" r="-309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752603" y="4033983"/>
                <a:ext cx="590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3" y="4033983"/>
                <a:ext cx="59067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278" r="-41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32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Policy Combinators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9959" y="1459525"/>
            <a:ext cx="6726476" cy="50167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define peer = A or B or C</a:t>
            </a:r>
          </a:p>
          <a:p>
            <a:r>
              <a:rPr lang="en-US" sz="2000" dirty="0" smtClean="0"/>
              <a:t>define transit = </a:t>
            </a:r>
            <a:r>
              <a:rPr lang="en-US" sz="2000" dirty="0"/>
              <a:t>enterOut(peer) and exitOut(peer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scope Routing {</a:t>
            </a:r>
          </a:p>
          <a:p>
            <a:r>
              <a:rPr lang="en-US" sz="2000" dirty="0" smtClean="0"/>
              <a:t>    10.10.1.0/24 =&gt; waypoint(M) &gt;&gt; waypoint(N) &gt;&gt; any</a:t>
            </a:r>
            <a:endParaRPr lang="en-US" sz="2000" dirty="0"/>
          </a:p>
          <a:p>
            <a:r>
              <a:rPr lang="en-US" sz="2000" dirty="0" smtClean="0"/>
              <a:t>    10.10.2.0/24 =&gt; any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true =&gt; none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scope Ownership {</a:t>
            </a:r>
          </a:p>
          <a:p>
            <a:r>
              <a:rPr lang="en-US" sz="2000" dirty="0" smtClean="0"/>
              <a:t>    10.10.1.0/24 =&gt; end(X)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10.10.2.0/24 =&gt; end(Y)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true =&gt; any</a:t>
            </a:r>
            <a:endParaRPr lang="en-US" sz="2000" dirty="0"/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 smtClean="0"/>
              <a:t>(Routing and Ownership) \ transit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51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Controlling Inbound Traffic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47872" y="1356829"/>
                <a:ext cx="5594473" cy="53608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High-level Algorithm: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Use min </a:t>
                </a:r>
                <a:r>
                  <a:rPr lang="en-US" sz="2000" dirty="0" err="1" smtClean="0"/>
                  <a:t>pref</a:t>
                </a:r>
                <a:r>
                  <a:rPr lang="en-US" sz="2000" dirty="0" smtClean="0"/>
                  <a:t> per export node (no failures)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worse preference, need a more general aggregate to cover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unless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b="0" dirty="0" smtClean="0"/>
              </a:p>
              <a:p>
                <a:r>
                  <a:rPr lang="en-US" sz="2000" dirty="0" smtClean="0"/>
                  <a:t>Only a single AS with a certain preferences (e.g., X), in which case MED or Prepending is enough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Ensure shape is one of: peer, out*, (</a:t>
                </a:r>
                <a:r>
                  <a:rPr lang="en-US" sz="2000" dirty="0" err="1" smtClean="0"/>
                  <a:t>peer;out</a:t>
                </a:r>
                <a:r>
                  <a:rPr lang="en-US" sz="2000" dirty="0" smtClean="0"/>
                  <a:t>*)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4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872" y="1356829"/>
                <a:ext cx="5594473" cy="5360842"/>
              </a:xfrm>
              <a:blipFill rotWithShape="0">
                <a:blip r:embed="rId2"/>
                <a:stretch>
                  <a:fillRect l="-2290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1098202" y="2281474"/>
            <a:ext cx="4439642" cy="3857376"/>
            <a:chOff x="3433991" y="2281474"/>
            <a:chExt cx="4439642" cy="3857376"/>
          </a:xfrm>
        </p:grpSpPr>
        <p:sp>
          <p:nvSpPr>
            <p:cNvPr id="57" name="Oval 56"/>
            <p:cNvSpPr/>
            <p:nvPr/>
          </p:nvSpPr>
          <p:spPr>
            <a:xfrm>
              <a:off x="4917465" y="2281474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433992" y="4616787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390162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917464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444766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57" idx="3"/>
              <a:endCxn id="67" idx="7"/>
            </p:cNvCxnSpPr>
            <p:nvPr/>
          </p:nvCxnSpPr>
          <p:spPr>
            <a:xfrm flipH="1">
              <a:off x="3930382" y="2736992"/>
              <a:ext cx="1070402" cy="642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7" idx="4"/>
              <a:endCxn id="66" idx="0"/>
            </p:cNvCxnSpPr>
            <p:nvPr/>
          </p:nvCxnSpPr>
          <p:spPr>
            <a:xfrm flipH="1">
              <a:off x="5201932" y="2815147"/>
              <a:ext cx="1" cy="485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7" idx="5"/>
              <a:endCxn id="63" idx="1"/>
            </p:cNvCxnSpPr>
            <p:nvPr/>
          </p:nvCxnSpPr>
          <p:spPr>
            <a:xfrm>
              <a:off x="5403081" y="2736992"/>
              <a:ext cx="1070400" cy="642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4973343" y="3383186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NY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66472" y="3383186"/>
              <a:ext cx="542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SEA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407231" y="3383186"/>
              <a:ext cx="577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EUR</a:t>
              </a:r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917464" y="4616787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390161" y="4633932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433991" y="5601491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390160" y="5605177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>
              <a:stCxn id="67" idx="4"/>
              <a:endCxn id="62" idx="0"/>
            </p:cNvCxnSpPr>
            <p:nvPr/>
          </p:nvCxnSpPr>
          <p:spPr>
            <a:xfrm flipH="1">
              <a:off x="3718460" y="3834689"/>
              <a:ext cx="10774" cy="7820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6" idx="4"/>
              <a:endCxn id="82" idx="0"/>
            </p:cNvCxnSpPr>
            <p:nvPr/>
          </p:nvCxnSpPr>
          <p:spPr>
            <a:xfrm>
              <a:off x="5201932" y="3834689"/>
              <a:ext cx="0" cy="7820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3" idx="4"/>
              <a:endCxn id="83" idx="0"/>
            </p:cNvCxnSpPr>
            <p:nvPr/>
          </p:nvCxnSpPr>
          <p:spPr>
            <a:xfrm flipH="1">
              <a:off x="6674629" y="3834689"/>
              <a:ext cx="1" cy="7992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62" idx="4"/>
              <a:endCxn id="84" idx="0"/>
            </p:cNvCxnSpPr>
            <p:nvPr/>
          </p:nvCxnSpPr>
          <p:spPr>
            <a:xfrm flipH="1">
              <a:off x="3718459" y="5150460"/>
              <a:ext cx="1" cy="4510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3" idx="4"/>
              <a:endCxn id="85" idx="0"/>
            </p:cNvCxnSpPr>
            <p:nvPr/>
          </p:nvCxnSpPr>
          <p:spPr>
            <a:xfrm flipH="1">
              <a:off x="6674628" y="5167605"/>
              <a:ext cx="1" cy="4375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568195" y="469895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43908" y="4707634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518975" y="471610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Y</a:t>
              </a:r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7304698" y="4624879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31142" y="471610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63" idx="5"/>
              <a:endCxn id="94" idx="0"/>
            </p:cNvCxnSpPr>
            <p:nvPr/>
          </p:nvCxnSpPr>
          <p:spPr>
            <a:xfrm>
              <a:off x="6875778" y="3756534"/>
              <a:ext cx="713388" cy="868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4" idx="4"/>
              <a:endCxn id="85" idx="7"/>
            </p:cNvCxnSpPr>
            <p:nvPr/>
          </p:nvCxnSpPr>
          <p:spPr>
            <a:xfrm flipH="1">
              <a:off x="6875776" y="5158552"/>
              <a:ext cx="713390" cy="524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3433991" y="5683190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out*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94258" y="5673417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out*</a:t>
              </a:r>
              <a:endParaRPr lang="en-US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99072" y="4683950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p</a:t>
            </a:r>
            <a:r>
              <a:rPr lang="en-US" sz="1600" dirty="0" err="1" smtClean="0"/>
              <a:t>ref</a:t>
            </a:r>
            <a:r>
              <a:rPr lang="en-US" sz="1600" dirty="0" smtClean="0"/>
              <a:t>=1</a:t>
            </a:r>
            <a:endParaRPr lang="en-US" sz="1600" dirty="0"/>
          </a:p>
        </p:txBody>
      </p:sp>
      <p:sp>
        <p:nvSpPr>
          <p:cNvPr id="101" name="Rectangle 100"/>
          <p:cNvSpPr/>
          <p:nvPr/>
        </p:nvSpPr>
        <p:spPr>
          <a:xfrm>
            <a:off x="1914835" y="4672727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pref</a:t>
            </a:r>
            <a:r>
              <a:rPr lang="en-US" sz="1600" dirty="0" smtClean="0"/>
              <a:t>=2</a:t>
            </a:r>
            <a:endParaRPr lang="en-US" sz="1600" dirty="0"/>
          </a:p>
        </p:txBody>
      </p:sp>
      <p:sp>
        <p:nvSpPr>
          <p:cNvPr id="102" name="Rectangle 101"/>
          <p:cNvSpPr/>
          <p:nvPr/>
        </p:nvSpPr>
        <p:spPr>
          <a:xfrm>
            <a:off x="3371405" y="4683950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pref</a:t>
            </a:r>
            <a:r>
              <a:rPr lang="en-US" sz="1600" dirty="0" smtClean="0"/>
              <a:t>=3</a:t>
            </a:r>
            <a:endParaRPr lang="en-US" sz="1600" dirty="0"/>
          </a:p>
        </p:txBody>
      </p:sp>
      <p:sp>
        <p:nvSpPr>
          <p:cNvPr id="103" name="Rectangle 102"/>
          <p:cNvSpPr/>
          <p:nvPr/>
        </p:nvSpPr>
        <p:spPr>
          <a:xfrm>
            <a:off x="5527069" y="4683950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pref</a:t>
            </a:r>
            <a:r>
              <a:rPr lang="en-US" sz="1600" dirty="0" smtClean="0"/>
              <a:t>=3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3715040" y="4069409"/>
                <a:ext cx="590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040" y="4069409"/>
                <a:ext cx="59067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278" r="-41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5090252" y="4059030"/>
                <a:ext cx="590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252" y="4059030"/>
                <a:ext cx="5906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278" r="-41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1898468" y="2732977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68" y="2732977"/>
                <a:ext cx="27584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2587926" y="2840956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26" y="2840956"/>
                <a:ext cx="27584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3612490" y="2729698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90" y="2729698"/>
                <a:ext cx="27584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2255099" y="4040280"/>
                <a:ext cx="590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99" y="4040280"/>
                <a:ext cx="59067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278" r="-309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752603" y="4033983"/>
                <a:ext cx="590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3" y="4033983"/>
                <a:ext cx="59067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278" r="-41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769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Controlling Inbound Traffic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47872" y="1356829"/>
                <a:ext cx="5594473" cy="53608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High-level Algorithm: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Use min </a:t>
                </a:r>
                <a:r>
                  <a:rPr lang="en-US" sz="2000" dirty="0" err="1" smtClean="0"/>
                  <a:t>pref</a:t>
                </a:r>
                <a:r>
                  <a:rPr lang="en-US" sz="2000" dirty="0" smtClean="0"/>
                  <a:t> per export node (no failures)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worse preference, need a more general aggregate to cover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unless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b="0" dirty="0" smtClean="0"/>
              </a:p>
              <a:p>
                <a:r>
                  <a:rPr lang="en-US" sz="2000" dirty="0" smtClean="0"/>
                  <a:t>Only a single AS with a certain preferences (e.g., X), in which case MED or Prepending is enough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Ensure shape is one of: peer, out*, (</a:t>
                </a:r>
                <a:r>
                  <a:rPr lang="en-US" sz="2000" dirty="0" err="1" smtClean="0"/>
                  <a:t>peer;out</a:t>
                </a:r>
                <a:r>
                  <a:rPr lang="en-US" sz="2000" dirty="0" smtClean="0"/>
                  <a:t>*)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4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872" y="1356829"/>
                <a:ext cx="5594473" cy="5360842"/>
              </a:xfrm>
              <a:blipFill rotWithShape="0">
                <a:blip r:embed="rId2"/>
                <a:stretch>
                  <a:fillRect l="-2290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1098202" y="2281474"/>
            <a:ext cx="4439642" cy="3857376"/>
            <a:chOff x="3433991" y="2281474"/>
            <a:chExt cx="4439642" cy="3857376"/>
          </a:xfrm>
        </p:grpSpPr>
        <p:sp>
          <p:nvSpPr>
            <p:cNvPr id="57" name="Oval 56"/>
            <p:cNvSpPr/>
            <p:nvPr/>
          </p:nvSpPr>
          <p:spPr>
            <a:xfrm>
              <a:off x="4917465" y="2281474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433992" y="4616787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390162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917464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444766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57" idx="3"/>
              <a:endCxn id="67" idx="7"/>
            </p:cNvCxnSpPr>
            <p:nvPr/>
          </p:nvCxnSpPr>
          <p:spPr>
            <a:xfrm flipH="1">
              <a:off x="3930382" y="2736992"/>
              <a:ext cx="1070402" cy="642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7" idx="4"/>
              <a:endCxn id="66" idx="0"/>
            </p:cNvCxnSpPr>
            <p:nvPr/>
          </p:nvCxnSpPr>
          <p:spPr>
            <a:xfrm flipH="1">
              <a:off x="5201932" y="2815147"/>
              <a:ext cx="1" cy="485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7" idx="5"/>
              <a:endCxn id="63" idx="1"/>
            </p:cNvCxnSpPr>
            <p:nvPr/>
          </p:nvCxnSpPr>
          <p:spPr>
            <a:xfrm>
              <a:off x="5403081" y="2736992"/>
              <a:ext cx="1070400" cy="642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4973343" y="3383186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NY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66472" y="3383186"/>
              <a:ext cx="542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SEA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407231" y="3383186"/>
              <a:ext cx="577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EUR</a:t>
              </a:r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917464" y="4616787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390161" y="4633932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433991" y="5601491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390160" y="5605177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>
              <a:stCxn id="67" idx="4"/>
              <a:endCxn id="62" idx="0"/>
            </p:cNvCxnSpPr>
            <p:nvPr/>
          </p:nvCxnSpPr>
          <p:spPr>
            <a:xfrm flipH="1">
              <a:off x="3718460" y="3834689"/>
              <a:ext cx="10774" cy="7820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6" idx="4"/>
              <a:endCxn id="82" idx="0"/>
            </p:cNvCxnSpPr>
            <p:nvPr/>
          </p:nvCxnSpPr>
          <p:spPr>
            <a:xfrm>
              <a:off x="5201932" y="3834689"/>
              <a:ext cx="0" cy="7820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3" idx="4"/>
              <a:endCxn id="83" idx="0"/>
            </p:cNvCxnSpPr>
            <p:nvPr/>
          </p:nvCxnSpPr>
          <p:spPr>
            <a:xfrm flipH="1">
              <a:off x="6674629" y="3834689"/>
              <a:ext cx="1" cy="7992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62" idx="4"/>
              <a:endCxn id="84" idx="0"/>
            </p:cNvCxnSpPr>
            <p:nvPr/>
          </p:nvCxnSpPr>
          <p:spPr>
            <a:xfrm flipH="1">
              <a:off x="3718459" y="5150460"/>
              <a:ext cx="1" cy="4510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3" idx="4"/>
              <a:endCxn id="85" idx="0"/>
            </p:cNvCxnSpPr>
            <p:nvPr/>
          </p:nvCxnSpPr>
          <p:spPr>
            <a:xfrm flipH="1">
              <a:off x="6674628" y="5167605"/>
              <a:ext cx="1" cy="4375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568195" y="469895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43908" y="4707634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518975" y="471610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Y</a:t>
              </a:r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7304698" y="4624879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31142" y="471610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63" idx="5"/>
              <a:endCxn id="94" idx="0"/>
            </p:cNvCxnSpPr>
            <p:nvPr/>
          </p:nvCxnSpPr>
          <p:spPr>
            <a:xfrm>
              <a:off x="6875778" y="3756534"/>
              <a:ext cx="713388" cy="868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4" idx="4"/>
              <a:endCxn id="85" idx="7"/>
            </p:cNvCxnSpPr>
            <p:nvPr/>
          </p:nvCxnSpPr>
          <p:spPr>
            <a:xfrm flipH="1">
              <a:off x="6875776" y="5158552"/>
              <a:ext cx="713390" cy="524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3433991" y="5683190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out*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94258" y="5673417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out*</a:t>
              </a:r>
              <a:endParaRPr lang="en-US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99072" y="4683950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p</a:t>
            </a:r>
            <a:r>
              <a:rPr lang="en-US" sz="1600" dirty="0" err="1" smtClean="0"/>
              <a:t>ref</a:t>
            </a:r>
            <a:r>
              <a:rPr lang="en-US" sz="1600" dirty="0" smtClean="0"/>
              <a:t>=1</a:t>
            </a:r>
            <a:endParaRPr lang="en-US" sz="1600" dirty="0"/>
          </a:p>
        </p:txBody>
      </p:sp>
      <p:sp>
        <p:nvSpPr>
          <p:cNvPr id="101" name="Rectangle 100"/>
          <p:cNvSpPr/>
          <p:nvPr/>
        </p:nvSpPr>
        <p:spPr>
          <a:xfrm>
            <a:off x="1914835" y="4672727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pref</a:t>
            </a:r>
            <a:r>
              <a:rPr lang="en-US" sz="1600" dirty="0" smtClean="0"/>
              <a:t>=2</a:t>
            </a:r>
            <a:endParaRPr lang="en-US" sz="1600" dirty="0"/>
          </a:p>
        </p:txBody>
      </p:sp>
      <p:sp>
        <p:nvSpPr>
          <p:cNvPr id="102" name="Rectangle 101"/>
          <p:cNvSpPr/>
          <p:nvPr/>
        </p:nvSpPr>
        <p:spPr>
          <a:xfrm>
            <a:off x="3371405" y="4683950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pref</a:t>
            </a:r>
            <a:r>
              <a:rPr lang="en-US" sz="1600" dirty="0" smtClean="0"/>
              <a:t>=3</a:t>
            </a:r>
            <a:endParaRPr lang="en-US" sz="1600" dirty="0"/>
          </a:p>
        </p:txBody>
      </p:sp>
      <p:sp>
        <p:nvSpPr>
          <p:cNvPr id="103" name="Rectangle 102"/>
          <p:cNvSpPr/>
          <p:nvPr/>
        </p:nvSpPr>
        <p:spPr>
          <a:xfrm>
            <a:off x="5527069" y="4683950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pref</a:t>
            </a:r>
            <a:r>
              <a:rPr lang="en-US" sz="1600" dirty="0" smtClean="0"/>
              <a:t>=3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3715040" y="4069409"/>
                <a:ext cx="590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040" y="4069409"/>
                <a:ext cx="59067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278" r="-41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5090252" y="4059030"/>
                <a:ext cx="590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252" y="4059030"/>
                <a:ext cx="5906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278" r="-41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1898468" y="2732977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68" y="2732977"/>
                <a:ext cx="27584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2587926" y="2840956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26" y="2840956"/>
                <a:ext cx="27584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3612490" y="2729698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90" y="2729698"/>
                <a:ext cx="27584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2255099" y="4040280"/>
                <a:ext cx="590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99" y="4040280"/>
                <a:ext cx="59067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278" r="-309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752603" y="4033983"/>
                <a:ext cx="590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3" y="4033983"/>
                <a:ext cx="59067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278" r="-41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632501" y="5237475"/>
                <a:ext cx="3193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𝐿𝑒𝑎𝑘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01" y="5237475"/>
                <a:ext cx="319331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6682946" y="5514474"/>
                <a:ext cx="4060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𝐿𝑒𝑎𝑘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𝑛𝑜𝑒𝑥𝑝𝑜𝑟𝑡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46" y="5514474"/>
                <a:ext cx="406047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901" r="-1502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682946" y="5791473"/>
                <a:ext cx="104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𝐸𝑈𝑅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46" y="5791473"/>
                <a:ext cx="104791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651" r="-232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682946" y="6069256"/>
                <a:ext cx="1038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𝐸𝑈𝑅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46" y="6069256"/>
                <a:ext cx="103829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678" r="-17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92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Controlling Inbound Traffic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098202" y="2281474"/>
            <a:ext cx="3550642" cy="3853690"/>
            <a:chOff x="3433991" y="2281474"/>
            <a:chExt cx="3550642" cy="3853690"/>
          </a:xfrm>
        </p:grpSpPr>
        <p:sp>
          <p:nvSpPr>
            <p:cNvPr id="57" name="Oval 56"/>
            <p:cNvSpPr/>
            <p:nvPr/>
          </p:nvSpPr>
          <p:spPr>
            <a:xfrm>
              <a:off x="4917465" y="2281474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433992" y="4616787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390162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917464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444766" y="3301016"/>
              <a:ext cx="568935" cy="53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57" idx="3"/>
              <a:endCxn id="67" idx="7"/>
            </p:cNvCxnSpPr>
            <p:nvPr/>
          </p:nvCxnSpPr>
          <p:spPr>
            <a:xfrm flipH="1">
              <a:off x="3930382" y="2736992"/>
              <a:ext cx="1070402" cy="642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7" idx="4"/>
              <a:endCxn id="66" idx="0"/>
            </p:cNvCxnSpPr>
            <p:nvPr/>
          </p:nvCxnSpPr>
          <p:spPr>
            <a:xfrm flipH="1">
              <a:off x="5201932" y="2815147"/>
              <a:ext cx="1" cy="485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7" idx="5"/>
              <a:endCxn id="63" idx="1"/>
            </p:cNvCxnSpPr>
            <p:nvPr/>
          </p:nvCxnSpPr>
          <p:spPr>
            <a:xfrm>
              <a:off x="5403081" y="2736992"/>
              <a:ext cx="1070400" cy="642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4973343" y="3383186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NY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66472" y="3383186"/>
              <a:ext cx="542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SEA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407231" y="3383186"/>
              <a:ext cx="577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EUR</a:t>
              </a:r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917464" y="4616787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390161" y="4633932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433991" y="5601491"/>
              <a:ext cx="568935" cy="533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>
              <a:stCxn id="67" idx="4"/>
              <a:endCxn id="62" idx="0"/>
            </p:cNvCxnSpPr>
            <p:nvPr/>
          </p:nvCxnSpPr>
          <p:spPr>
            <a:xfrm flipH="1">
              <a:off x="3718460" y="3834689"/>
              <a:ext cx="10774" cy="7820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6" idx="4"/>
              <a:endCxn id="82" idx="0"/>
            </p:cNvCxnSpPr>
            <p:nvPr/>
          </p:nvCxnSpPr>
          <p:spPr>
            <a:xfrm>
              <a:off x="5201932" y="3834689"/>
              <a:ext cx="0" cy="7820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3" idx="4"/>
              <a:endCxn id="83" idx="0"/>
            </p:cNvCxnSpPr>
            <p:nvPr/>
          </p:nvCxnSpPr>
          <p:spPr>
            <a:xfrm flipH="1">
              <a:off x="6674629" y="3834689"/>
              <a:ext cx="1" cy="7992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62" idx="4"/>
              <a:endCxn id="84" idx="0"/>
            </p:cNvCxnSpPr>
            <p:nvPr/>
          </p:nvCxnSpPr>
          <p:spPr>
            <a:xfrm flipH="1">
              <a:off x="3718459" y="5150460"/>
              <a:ext cx="1" cy="4510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568195" y="469895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Y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43908" y="4707634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518975" y="471610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Y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433991" y="5683190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out*</a:t>
              </a:r>
              <a:endParaRPr lang="en-US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99072" y="4683950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p</a:t>
            </a:r>
            <a:r>
              <a:rPr lang="en-US" sz="1600" dirty="0" err="1" smtClean="0"/>
              <a:t>ref</a:t>
            </a:r>
            <a:r>
              <a:rPr lang="en-US" sz="1600" dirty="0" smtClean="0"/>
              <a:t>=1</a:t>
            </a:r>
            <a:endParaRPr lang="en-US" sz="1600" dirty="0"/>
          </a:p>
        </p:txBody>
      </p:sp>
      <p:sp>
        <p:nvSpPr>
          <p:cNvPr id="101" name="Rectangle 100"/>
          <p:cNvSpPr/>
          <p:nvPr/>
        </p:nvSpPr>
        <p:spPr>
          <a:xfrm>
            <a:off x="1914835" y="4672727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pref</a:t>
            </a:r>
            <a:r>
              <a:rPr lang="en-US" sz="1600" dirty="0" smtClean="0"/>
              <a:t>=2</a:t>
            </a:r>
            <a:endParaRPr lang="en-US" sz="1600" dirty="0"/>
          </a:p>
        </p:txBody>
      </p:sp>
      <p:sp>
        <p:nvSpPr>
          <p:cNvPr id="102" name="Rectangle 101"/>
          <p:cNvSpPr/>
          <p:nvPr/>
        </p:nvSpPr>
        <p:spPr>
          <a:xfrm>
            <a:off x="3371405" y="4683950"/>
            <a:ext cx="73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pref</a:t>
            </a:r>
            <a:r>
              <a:rPr lang="en-US" sz="1600" dirty="0" smtClean="0"/>
              <a:t>=3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4031675" y="4007181"/>
                <a:ext cx="281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675" y="4007181"/>
                <a:ext cx="28116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565" r="-108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1898468" y="2732977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68" y="2732977"/>
                <a:ext cx="27584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2587926" y="2840956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26" y="2840956"/>
                <a:ext cx="2758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3612490" y="2729698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90" y="2729698"/>
                <a:ext cx="27584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2569367" y="4010854"/>
                <a:ext cx="281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367" y="4010854"/>
                <a:ext cx="2811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9149" r="-85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1096641" y="4024704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41" y="4024704"/>
                <a:ext cx="27584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2572388" y="5601491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82" idx="4"/>
            <a:endCxn id="50" idx="0"/>
          </p:cNvCxnSpPr>
          <p:nvPr/>
        </p:nvCxnSpPr>
        <p:spPr>
          <a:xfrm flipH="1">
            <a:off x="2856856" y="5150460"/>
            <a:ext cx="9287" cy="451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572388" y="5683190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out*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3371405" y="5457674"/>
            <a:ext cx="2890021" cy="225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346727" y="5457674"/>
            <a:ext cx="259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Prepending is not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Controlling Inbound Traffic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33351" y="3765127"/>
            <a:ext cx="1301" cy="73022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470748" y="4283747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052280" y="4599485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8506270" y="4410076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7977692" y="4752548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Europe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4580857" y="3369831"/>
            <a:ext cx="8858" cy="84205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616380" y="3618520"/>
            <a:ext cx="1301" cy="73022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48883" y="3125580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12518" y="2258966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91722" y="1638999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46960" y="1318876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84830" y="1266732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10443" y="1318875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165681" y="1469000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98678" y="2191650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86800" y="2905085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296390" y="2750032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530780" y="1980860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03218" y="2100936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14652" y="2429156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142316" y="2525802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84855" y="2899240"/>
            <a:ext cx="568935" cy="5336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8" idx="3"/>
            <a:endCxn id="17" idx="0"/>
          </p:cNvCxnSpPr>
          <p:nvPr/>
        </p:nvCxnSpPr>
        <p:spPr>
          <a:xfrm flipH="1">
            <a:off x="1933351" y="2714484"/>
            <a:ext cx="162486" cy="411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3"/>
            <a:endCxn id="18" idx="7"/>
          </p:cNvCxnSpPr>
          <p:nvPr/>
        </p:nvCxnSpPr>
        <p:spPr>
          <a:xfrm flipH="1">
            <a:off x="2498134" y="2094517"/>
            <a:ext cx="476907" cy="242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9" idx="5"/>
            <a:endCxn id="36" idx="0"/>
          </p:cNvCxnSpPr>
          <p:nvPr/>
        </p:nvCxnSpPr>
        <p:spPr>
          <a:xfrm>
            <a:off x="3377338" y="2094517"/>
            <a:ext cx="49446" cy="43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0" idx="2"/>
            <a:endCxn id="19" idx="7"/>
          </p:cNvCxnSpPr>
          <p:nvPr/>
        </p:nvCxnSpPr>
        <p:spPr>
          <a:xfrm flipH="1">
            <a:off x="3377338" y="1585713"/>
            <a:ext cx="569622" cy="13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2"/>
            <a:endCxn id="20" idx="6"/>
          </p:cNvCxnSpPr>
          <p:nvPr/>
        </p:nvCxnSpPr>
        <p:spPr>
          <a:xfrm flipH="1">
            <a:off x="4515895" y="1533569"/>
            <a:ext cx="568935" cy="52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2"/>
            <a:endCxn id="21" idx="6"/>
          </p:cNvCxnSpPr>
          <p:nvPr/>
        </p:nvCxnSpPr>
        <p:spPr>
          <a:xfrm flipH="1" flipV="1">
            <a:off x="5653765" y="1533569"/>
            <a:ext cx="456678" cy="52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2"/>
            <a:endCxn id="22" idx="6"/>
          </p:cNvCxnSpPr>
          <p:nvPr/>
        </p:nvCxnSpPr>
        <p:spPr>
          <a:xfrm flipH="1" flipV="1">
            <a:off x="6679378" y="1585712"/>
            <a:ext cx="486303" cy="150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4" idx="1"/>
            <a:endCxn id="23" idx="5"/>
          </p:cNvCxnSpPr>
          <p:nvPr/>
        </p:nvCxnSpPr>
        <p:spPr>
          <a:xfrm flipH="1" flipV="1">
            <a:off x="7651297" y="1924518"/>
            <a:ext cx="430700" cy="345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4" idx="5"/>
            <a:endCxn id="25" idx="0"/>
          </p:cNvCxnSpPr>
          <p:nvPr/>
        </p:nvCxnSpPr>
        <p:spPr>
          <a:xfrm>
            <a:off x="8484294" y="2647168"/>
            <a:ext cx="86974" cy="257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4"/>
            <a:endCxn id="31" idx="0"/>
          </p:cNvCxnSpPr>
          <p:nvPr/>
        </p:nvCxnSpPr>
        <p:spPr>
          <a:xfrm flipH="1">
            <a:off x="7099120" y="2002673"/>
            <a:ext cx="351029" cy="426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1" idx="3"/>
            <a:endCxn id="37" idx="6"/>
          </p:cNvCxnSpPr>
          <p:nvPr/>
        </p:nvCxnSpPr>
        <p:spPr>
          <a:xfrm flipH="1">
            <a:off x="6153790" y="2884674"/>
            <a:ext cx="744181" cy="281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2"/>
            <a:endCxn id="31" idx="6"/>
          </p:cNvCxnSpPr>
          <p:nvPr/>
        </p:nvCxnSpPr>
        <p:spPr>
          <a:xfrm flipH="1">
            <a:off x="7383587" y="2458487"/>
            <a:ext cx="615091" cy="23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6" idx="2"/>
            <a:endCxn id="36" idx="6"/>
          </p:cNvCxnSpPr>
          <p:nvPr/>
        </p:nvCxnSpPr>
        <p:spPr>
          <a:xfrm flipH="1" flipV="1">
            <a:off x="3711251" y="2792639"/>
            <a:ext cx="585139" cy="224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7" idx="3"/>
            <a:endCxn id="26" idx="0"/>
          </p:cNvCxnSpPr>
          <p:nvPr/>
        </p:nvCxnSpPr>
        <p:spPr>
          <a:xfrm flipH="1">
            <a:off x="4580858" y="2436378"/>
            <a:ext cx="33241" cy="313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" idx="2"/>
            <a:endCxn id="27" idx="6"/>
          </p:cNvCxnSpPr>
          <p:nvPr/>
        </p:nvCxnSpPr>
        <p:spPr>
          <a:xfrm flipH="1" flipV="1">
            <a:off x="5099715" y="2247697"/>
            <a:ext cx="503503" cy="120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" idx="4"/>
            <a:endCxn id="37" idx="0"/>
          </p:cNvCxnSpPr>
          <p:nvPr/>
        </p:nvCxnSpPr>
        <p:spPr>
          <a:xfrm flipH="1">
            <a:off x="5869323" y="2634609"/>
            <a:ext cx="18363" cy="264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1" idx="4"/>
            <a:endCxn id="27" idx="7"/>
          </p:cNvCxnSpPr>
          <p:nvPr/>
        </p:nvCxnSpPr>
        <p:spPr>
          <a:xfrm flipH="1">
            <a:off x="5016396" y="1800405"/>
            <a:ext cx="352902" cy="25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8726491" y="3813387"/>
            <a:ext cx="1146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Prepend 7</a:t>
            </a:r>
            <a:endParaRPr lang="en-US" dirty="0"/>
          </a:p>
        </p:txBody>
      </p:sp>
      <p:sp>
        <p:nvSpPr>
          <p:cNvPr id="87" name="Freeform 86"/>
          <p:cNvSpPr/>
          <p:nvPr/>
        </p:nvSpPr>
        <p:spPr>
          <a:xfrm>
            <a:off x="1530036" y="976732"/>
            <a:ext cx="7586804" cy="2445478"/>
          </a:xfrm>
          <a:custGeom>
            <a:avLst/>
            <a:gdLst>
              <a:gd name="connsiteX0" fmla="*/ 7586804 w 7586804"/>
              <a:gd name="connsiteY0" fmla="*/ 0 h 334978"/>
              <a:gd name="connsiteX1" fmla="*/ 0 w 7586804"/>
              <a:gd name="connsiteY1" fmla="*/ 334978 h 334978"/>
              <a:gd name="connsiteX0" fmla="*/ 7586804 w 7586804"/>
              <a:gd name="connsiteY0" fmla="*/ 2327839 h 2662817"/>
              <a:gd name="connsiteX1" fmla="*/ 3331675 w 7586804"/>
              <a:gd name="connsiteY1" fmla="*/ 1098 h 2662817"/>
              <a:gd name="connsiteX2" fmla="*/ 0 w 7586804"/>
              <a:gd name="connsiteY2" fmla="*/ 2662817 h 2662817"/>
              <a:gd name="connsiteX0" fmla="*/ 7586804 w 7586804"/>
              <a:gd name="connsiteY0" fmla="*/ 2327839 h 2662817"/>
              <a:gd name="connsiteX1" fmla="*/ 3331675 w 7586804"/>
              <a:gd name="connsiteY1" fmla="*/ 1098 h 2662817"/>
              <a:gd name="connsiteX2" fmla="*/ 588475 w 7586804"/>
              <a:gd name="connsiteY2" fmla="*/ 1313852 h 2662817"/>
              <a:gd name="connsiteX3" fmla="*/ 0 w 7586804"/>
              <a:gd name="connsiteY3" fmla="*/ 2662817 h 2662817"/>
              <a:gd name="connsiteX0" fmla="*/ 7586804 w 7586804"/>
              <a:gd name="connsiteY0" fmla="*/ 2237346 h 2572324"/>
              <a:gd name="connsiteX1" fmla="*/ 3395049 w 7586804"/>
              <a:gd name="connsiteY1" fmla="*/ 1140 h 2572324"/>
              <a:gd name="connsiteX2" fmla="*/ 588475 w 7586804"/>
              <a:gd name="connsiteY2" fmla="*/ 1223359 h 2572324"/>
              <a:gd name="connsiteX3" fmla="*/ 0 w 7586804"/>
              <a:gd name="connsiteY3" fmla="*/ 2572324 h 2572324"/>
              <a:gd name="connsiteX0" fmla="*/ 7586804 w 7586804"/>
              <a:gd name="connsiteY0" fmla="*/ 2237346 h 2572324"/>
              <a:gd name="connsiteX1" fmla="*/ 3395049 w 7586804"/>
              <a:gd name="connsiteY1" fmla="*/ 1140 h 2572324"/>
              <a:gd name="connsiteX2" fmla="*/ 588475 w 7586804"/>
              <a:gd name="connsiteY2" fmla="*/ 1223359 h 2572324"/>
              <a:gd name="connsiteX3" fmla="*/ 0 w 7586804"/>
              <a:gd name="connsiteY3" fmla="*/ 2572324 h 2572324"/>
              <a:gd name="connsiteX0" fmla="*/ 7586804 w 7586804"/>
              <a:gd name="connsiteY0" fmla="*/ 2237456 h 2572434"/>
              <a:gd name="connsiteX1" fmla="*/ 6264998 w 7586804"/>
              <a:gd name="connsiteY1" fmla="*/ 381495 h 2572434"/>
              <a:gd name="connsiteX2" fmla="*/ 3395049 w 7586804"/>
              <a:gd name="connsiteY2" fmla="*/ 1250 h 2572434"/>
              <a:gd name="connsiteX3" fmla="*/ 588475 w 7586804"/>
              <a:gd name="connsiteY3" fmla="*/ 1223469 h 2572434"/>
              <a:gd name="connsiteX4" fmla="*/ 0 w 7586804"/>
              <a:gd name="connsiteY4" fmla="*/ 2572434 h 2572434"/>
              <a:gd name="connsiteX0" fmla="*/ 7586804 w 7586804"/>
              <a:gd name="connsiteY0" fmla="*/ 2237456 h 2572434"/>
              <a:gd name="connsiteX1" fmla="*/ 6264998 w 7586804"/>
              <a:gd name="connsiteY1" fmla="*/ 381495 h 2572434"/>
              <a:gd name="connsiteX2" fmla="*/ 3395049 w 7586804"/>
              <a:gd name="connsiteY2" fmla="*/ 1250 h 2572434"/>
              <a:gd name="connsiteX3" fmla="*/ 525101 w 7586804"/>
              <a:gd name="connsiteY3" fmla="*/ 1250629 h 2572434"/>
              <a:gd name="connsiteX4" fmla="*/ 0 w 7586804"/>
              <a:gd name="connsiteY4" fmla="*/ 2572434 h 2572434"/>
              <a:gd name="connsiteX0" fmla="*/ 7586804 w 7586804"/>
              <a:gd name="connsiteY0" fmla="*/ 2237456 h 2572434"/>
              <a:gd name="connsiteX1" fmla="*/ 6264998 w 7586804"/>
              <a:gd name="connsiteY1" fmla="*/ 381495 h 2572434"/>
              <a:gd name="connsiteX2" fmla="*/ 3395049 w 7586804"/>
              <a:gd name="connsiteY2" fmla="*/ 1250 h 2572434"/>
              <a:gd name="connsiteX3" fmla="*/ 525101 w 7586804"/>
              <a:gd name="connsiteY3" fmla="*/ 1250629 h 2572434"/>
              <a:gd name="connsiteX4" fmla="*/ 0 w 7586804"/>
              <a:gd name="connsiteY4" fmla="*/ 2572434 h 2572434"/>
              <a:gd name="connsiteX0" fmla="*/ 7586804 w 7586804"/>
              <a:gd name="connsiteY0" fmla="*/ 2237456 h 2572434"/>
              <a:gd name="connsiteX1" fmla="*/ 6264998 w 7586804"/>
              <a:gd name="connsiteY1" fmla="*/ 381495 h 2572434"/>
              <a:gd name="connsiteX2" fmla="*/ 3395049 w 7586804"/>
              <a:gd name="connsiteY2" fmla="*/ 1250 h 2572434"/>
              <a:gd name="connsiteX3" fmla="*/ 525101 w 7586804"/>
              <a:gd name="connsiteY3" fmla="*/ 1250629 h 2572434"/>
              <a:gd name="connsiteX4" fmla="*/ 0 w 7586804"/>
              <a:gd name="connsiteY4" fmla="*/ 2572434 h 2572434"/>
              <a:gd name="connsiteX0" fmla="*/ 7586804 w 7586804"/>
              <a:gd name="connsiteY0" fmla="*/ 2237456 h 2572434"/>
              <a:gd name="connsiteX1" fmla="*/ 6264998 w 7586804"/>
              <a:gd name="connsiteY1" fmla="*/ 381495 h 2572434"/>
              <a:gd name="connsiteX2" fmla="*/ 3395049 w 7586804"/>
              <a:gd name="connsiteY2" fmla="*/ 1250 h 2572434"/>
              <a:gd name="connsiteX3" fmla="*/ 353085 w 7586804"/>
              <a:gd name="connsiteY3" fmla="*/ 1486019 h 2572434"/>
              <a:gd name="connsiteX4" fmla="*/ 0 w 7586804"/>
              <a:gd name="connsiteY4" fmla="*/ 2572434 h 2572434"/>
              <a:gd name="connsiteX0" fmla="*/ 7586804 w 7586804"/>
              <a:gd name="connsiteY0" fmla="*/ 2130888 h 2465866"/>
              <a:gd name="connsiteX1" fmla="*/ 6264998 w 7586804"/>
              <a:gd name="connsiteY1" fmla="*/ 274927 h 2465866"/>
              <a:gd name="connsiteX2" fmla="*/ 3404103 w 7586804"/>
              <a:gd name="connsiteY2" fmla="*/ 21431 h 2465866"/>
              <a:gd name="connsiteX3" fmla="*/ 353085 w 7586804"/>
              <a:gd name="connsiteY3" fmla="*/ 1379451 h 2465866"/>
              <a:gd name="connsiteX4" fmla="*/ 0 w 7586804"/>
              <a:gd name="connsiteY4" fmla="*/ 2465866 h 2465866"/>
              <a:gd name="connsiteX0" fmla="*/ 7586804 w 7586804"/>
              <a:gd name="connsiteY0" fmla="*/ 2110500 h 2445478"/>
              <a:gd name="connsiteX1" fmla="*/ 6201623 w 7586804"/>
              <a:gd name="connsiteY1" fmla="*/ 390341 h 2445478"/>
              <a:gd name="connsiteX2" fmla="*/ 3404103 w 7586804"/>
              <a:gd name="connsiteY2" fmla="*/ 1043 h 2445478"/>
              <a:gd name="connsiteX3" fmla="*/ 353085 w 7586804"/>
              <a:gd name="connsiteY3" fmla="*/ 1359063 h 2445478"/>
              <a:gd name="connsiteX4" fmla="*/ 0 w 7586804"/>
              <a:gd name="connsiteY4" fmla="*/ 2445478 h 244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6804" h="2445478">
                <a:moveTo>
                  <a:pt x="7586804" y="2110500"/>
                </a:moveTo>
                <a:cubicBezTo>
                  <a:pt x="7247299" y="1933957"/>
                  <a:pt x="6900249" y="763042"/>
                  <a:pt x="6201623" y="390341"/>
                </a:cubicBezTo>
                <a:cubicBezTo>
                  <a:pt x="5502997" y="17640"/>
                  <a:pt x="4230986" y="-6502"/>
                  <a:pt x="3404103" y="1043"/>
                </a:cubicBezTo>
                <a:cubicBezTo>
                  <a:pt x="2489703" y="25186"/>
                  <a:pt x="669957" y="836980"/>
                  <a:pt x="353085" y="1359063"/>
                </a:cubicBezTo>
                <a:cubicBezTo>
                  <a:pt x="168997" y="1808718"/>
                  <a:pt x="175034" y="2004876"/>
                  <a:pt x="0" y="2445478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747775" y="1002777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Path length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3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Current Snapshot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6" y="1862633"/>
            <a:ext cx="6935168" cy="4277322"/>
          </a:xfrm>
        </p:spPr>
      </p:pic>
    </p:spTree>
    <p:extLst>
      <p:ext uri="{BB962C8B-B14F-4D97-AF65-F5344CB8AC3E}">
        <p14:creationId xmlns:p14="http://schemas.microsoft.com/office/powerpoint/2010/main" val="34819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Policy Combinators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6360" y="1797726"/>
            <a:ext cx="6726476" cy="40934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define peer = A or B or C</a:t>
            </a:r>
          </a:p>
          <a:p>
            <a:r>
              <a:rPr lang="en-US" sz="2000" dirty="0"/>
              <a:t>define transit = enterOut(peer) and exitOut(peer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10.10.1.0/24 =&gt;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(waypoint(M) and end(X)) \ transit &gt;&gt;</a:t>
            </a:r>
          </a:p>
          <a:p>
            <a:r>
              <a:rPr lang="en-US" sz="2000" dirty="0" smtClean="0"/>
              <a:t>    (waypoint(N) and end(Y)) \ transit &gt;&gt;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(any and any) \ transit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10.10.2.0/24 =&gt;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(any and end(Y)) \ transit</a:t>
            </a:r>
          </a:p>
          <a:p>
            <a:endParaRPr lang="en-US" sz="2000" dirty="0" smtClean="0"/>
          </a:p>
          <a:p>
            <a:r>
              <a:rPr lang="en-US" sz="2000" dirty="0" smtClean="0"/>
              <a:t>true =&gt;</a:t>
            </a:r>
            <a:endParaRPr lang="en-US" sz="2000" dirty="0"/>
          </a:p>
          <a:p>
            <a:r>
              <a:rPr lang="en-US" sz="2000" dirty="0" smtClean="0"/>
              <a:t>    (none and any) \ transit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88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626" y="1487422"/>
            <a:ext cx="6047432" cy="4351338"/>
          </a:xfrm>
        </p:spPr>
        <p:txBody>
          <a:bodyPr>
            <a:normAutofit/>
          </a:bodyPr>
          <a:lstStyle/>
          <a:p>
            <a:r>
              <a:rPr lang="en-US" strike="sngStrike" dirty="0" smtClean="0"/>
              <a:t>Macro </a:t>
            </a:r>
            <a:r>
              <a:rPr lang="en-US" strike="sngStrike" dirty="0" err="1" smtClean="0"/>
              <a:t>combinators</a:t>
            </a:r>
            <a:r>
              <a:rPr lang="en-US" strike="sngStrike" dirty="0" smtClean="0"/>
              <a:t> (no new prefixes)</a:t>
            </a:r>
          </a:p>
          <a:p>
            <a:r>
              <a:rPr lang="en-US" dirty="0" smtClean="0"/>
              <a:t>Dealing with partial information</a:t>
            </a:r>
          </a:p>
          <a:p>
            <a:r>
              <a:rPr lang="en-US" dirty="0" smtClean="0"/>
              <a:t>Well-formedness checks</a:t>
            </a:r>
          </a:p>
          <a:p>
            <a:r>
              <a:rPr lang="en-US" dirty="0" smtClean="0"/>
              <a:t>Controlling inbound traffic</a:t>
            </a:r>
          </a:p>
          <a:p>
            <a:pPr lvl="1"/>
            <a:r>
              <a:rPr lang="en-US" dirty="0" smtClean="0"/>
              <a:t>MED</a:t>
            </a:r>
          </a:p>
          <a:p>
            <a:pPr lvl="1"/>
            <a:r>
              <a:rPr lang="en-US" dirty="0" smtClean="0"/>
              <a:t>AS_PATH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No-export</a:t>
            </a:r>
          </a:p>
          <a:p>
            <a:pPr lvl="1"/>
            <a:r>
              <a:rPr lang="en-US" dirty="0" smtClean="0"/>
              <a:t>Environment modeling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Partial Information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00525" y="2077692"/>
            <a:ext cx="6216735" cy="3904548"/>
            <a:chOff x="3447297" y="1363708"/>
            <a:chExt cx="6216735" cy="3904548"/>
          </a:xfrm>
        </p:grpSpPr>
        <p:sp>
          <p:nvSpPr>
            <p:cNvPr id="77" name="Oval 76"/>
            <p:cNvSpPr/>
            <p:nvPr/>
          </p:nvSpPr>
          <p:spPr>
            <a:xfrm>
              <a:off x="4965305" y="3684752"/>
              <a:ext cx="1698441" cy="153350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566295" y="427013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954556" y="3963817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930065" y="4583024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561819" y="431492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447297" y="3394362"/>
              <a:ext cx="754970" cy="15690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79" idx="2"/>
              <a:endCxn id="82" idx="7"/>
            </p:cNvCxnSpPr>
            <p:nvPr/>
          </p:nvCxnSpPr>
          <p:spPr>
            <a:xfrm flipH="1" flipV="1">
              <a:off x="4091704" y="3624147"/>
              <a:ext cx="862852" cy="444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80" idx="2"/>
              <a:endCxn id="82" idx="5"/>
            </p:cNvCxnSpPr>
            <p:nvPr/>
          </p:nvCxnSpPr>
          <p:spPr>
            <a:xfrm flipH="1">
              <a:off x="4091704" y="4688025"/>
              <a:ext cx="838361" cy="45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78" idx="7"/>
            </p:cNvCxnSpPr>
            <p:nvPr/>
          </p:nvCxnSpPr>
          <p:spPr>
            <a:xfrm flipH="1">
              <a:off x="6750868" y="3963817"/>
              <a:ext cx="478613" cy="337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661859" y="40281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72710" y="3643461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94599" y="3973442"/>
              <a:ext cx="249917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798991" y="4755134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485265" y="3649825"/>
              <a:ext cx="265520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91" name="Straight Connector 90"/>
            <p:cNvCxnSpPr>
              <a:stCxn id="81" idx="3"/>
              <a:endCxn id="80" idx="6"/>
            </p:cNvCxnSpPr>
            <p:nvPr/>
          </p:nvCxnSpPr>
          <p:spPr>
            <a:xfrm flipH="1">
              <a:off x="5146306" y="4494168"/>
              <a:ext cx="447181" cy="19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1" idx="1"/>
              <a:endCxn id="79" idx="5"/>
            </p:cNvCxnSpPr>
            <p:nvPr/>
          </p:nvCxnSpPr>
          <p:spPr>
            <a:xfrm flipH="1" flipV="1">
              <a:off x="5139129" y="4143065"/>
              <a:ext cx="454358" cy="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8" idx="2"/>
              <a:endCxn id="81" idx="6"/>
            </p:cNvCxnSpPr>
            <p:nvPr/>
          </p:nvCxnSpPr>
          <p:spPr>
            <a:xfrm flipH="1">
              <a:off x="5778060" y="4375131"/>
              <a:ext cx="788235" cy="44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7112572" y="3550328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997146" y="4574215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>
              <a:stCxn id="95" idx="1"/>
              <a:endCxn id="78" idx="5"/>
            </p:cNvCxnSpPr>
            <p:nvPr/>
          </p:nvCxnSpPr>
          <p:spPr>
            <a:xfrm flipH="1" flipV="1">
              <a:off x="6750868" y="4449378"/>
              <a:ext cx="344430" cy="226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94024" y="374078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01462" y="475513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8035570" y="1363708"/>
              <a:ext cx="1628462" cy="12315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Unknown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>
              <a:stCxn id="97" idx="2"/>
              <a:endCxn id="82" idx="0"/>
            </p:cNvCxnSpPr>
            <p:nvPr/>
          </p:nvCxnSpPr>
          <p:spPr>
            <a:xfrm flipH="1">
              <a:off x="3824782" y="1979459"/>
              <a:ext cx="4210788" cy="1414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7" idx="3"/>
              <a:endCxn id="94" idx="0"/>
            </p:cNvCxnSpPr>
            <p:nvPr/>
          </p:nvCxnSpPr>
          <p:spPr>
            <a:xfrm flipH="1">
              <a:off x="7447684" y="2414861"/>
              <a:ext cx="826369" cy="1135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7" idx="4"/>
              <a:endCxn id="95" idx="6"/>
            </p:cNvCxnSpPr>
            <p:nvPr/>
          </p:nvCxnSpPr>
          <p:spPr>
            <a:xfrm flipH="1">
              <a:off x="7667370" y="2595210"/>
              <a:ext cx="1182431" cy="2326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77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Partial Information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2323" y="1715699"/>
                <a:ext cx="396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𝐶h𝑖𝑛𝑎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3" y="1715699"/>
                <a:ext cx="39682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690" t="-2174" r="-107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6714404" y="2206385"/>
            <a:ext cx="1021263" cy="9141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2350" y="192065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369" y="2082642"/>
            <a:ext cx="547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know the alphabet and topology ahead of time!</a:t>
            </a:r>
            <a:endParaRPr lang="en-US" dirty="0"/>
          </a:p>
        </p:txBody>
      </p:sp>
      <p:cxnSp>
        <p:nvCxnSpPr>
          <p:cNvPr id="35" name="Straight Connector 34"/>
          <p:cNvCxnSpPr>
            <a:endCxn id="31" idx="6"/>
          </p:cNvCxnSpPr>
          <p:nvPr/>
        </p:nvCxnSpPr>
        <p:spPr>
          <a:xfrm flipH="1" flipV="1">
            <a:off x="7735667" y="2663441"/>
            <a:ext cx="1680423" cy="710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827817" y="2296789"/>
            <a:ext cx="6216735" cy="3904548"/>
            <a:chOff x="3447297" y="1363708"/>
            <a:chExt cx="6216735" cy="3904548"/>
          </a:xfrm>
        </p:grpSpPr>
        <p:sp>
          <p:nvSpPr>
            <p:cNvPr id="36" name="Oval 35"/>
            <p:cNvSpPr/>
            <p:nvPr/>
          </p:nvSpPr>
          <p:spPr>
            <a:xfrm>
              <a:off x="4965305" y="3684752"/>
              <a:ext cx="1698441" cy="153350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66295" y="427013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954556" y="3963817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30065" y="4583024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61819" y="431492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447297" y="3394362"/>
              <a:ext cx="754970" cy="15690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38" idx="2"/>
              <a:endCxn id="41" idx="7"/>
            </p:cNvCxnSpPr>
            <p:nvPr/>
          </p:nvCxnSpPr>
          <p:spPr>
            <a:xfrm flipH="1" flipV="1">
              <a:off x="4091704" y="3624147"/>
              <a:ext cx="862852" cy="444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9" idx="2"/>
              <a:endCxn id="41" idx="5"/>
            </p:cNvCxnSpPr>
            <p:nvPr/>
          </p:nvCxnSpPr>
          <p:spPr>
            <a:xfrm flipH="1">
              <a:off x="4091704" y="4688025"/>
              <a:ext cx="838361" cy="45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7" idx="7"/>
            </p:cNvCxnSpPr>
            <p:nvPr/>
          </p:nvCxnSpPr>
          <p:spPr>
            <a:xfrm flipH="1">
              <a:off x="6750868" y="3963817"/>
              <a:ext cx="478613" cy="337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72710" y="3643461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94599" y="3973442"/>
              <a:ext cx="249917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98991" y="4755134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85265" y="3649825"/>
              <a:ext cx="265520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40" idx="3"/>
              <a:endCxn id="39" idx="6"/>
            </p:cNvCxnSpPr>
            <p:nvPr/>
          </p:nvCxnSpPr>
          <p:spPr>
            <a:xfrm flipH="1">
              <a:off x="5146306" y="4494168"/>
              <a:ext cx="447181" cy="19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0" idx="1"/>
              <a:endCxn id="38" idx="5"/>
            </p:cNvCxnSpPr>
            <p:nvPr/>
          </p:nvCxnSpPr>
          <p:spPr>
            <a:xfrm flipH="1" flipV="1">
              <a:off x="5139129" y="4143065"/>
              <a:ext cx="454358" cy="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7" idx="2"/>
              <a:endCxn id="40" idx="6"/>
            </p:cNvCxnSpPr>
            <p:nvPr/>
          </p:nvCxnSpPr>
          <p:spPr>
            <a:xfrm flipH="1">
              <a:off x="5778060" y="4375131"/>
              <a:ext cx="788235" cy="44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7112572" y="3550328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997146" y="4574215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54" idx="1"/>
              <a:endCxn id="37" idx="5"/>
            </p:cNvCxnSpPr>
            <p:nvPr/>
          </p:nvCxnSpPr>
          <p:spPr>
            <a:xfrm flipH="1" flipV="1">
              <a:off x="6750868" y="4449378"/>
              <a:ext cx="344430" cy="226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294024" y="374078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01462" y="475513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8035570" y="1363708"/>
              <a:ext cx="1628462" cy="12315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Unknown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58" idx="2"/>
              <a:endCxn id="41" idx="0"/>
            </p:cNvCxnSpPr>
            <p:nvPr/>
          </p:nvCxnSpPr>
          <p:spPr>
            <a:xfrm flipH="1">
              <a:off x="3824782" y="1979459"/>
              <a:ext cx="4210788" cy="1414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8" idx="3"/>
              <a:endCxn id="53" idx="0"/>
            </p:cNvCxnSpPr>
            <p:nvPr/>
          </p:nvCxnSpPr>
          <p:spPr>
            <a:xfrm flipH="1">
              <a:off x="7447684" y="2414861"/>
              <a:ext cx="826369" cy="1135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8" idx="4"/>
              <a:endCxn id="54" idx="6"/>
            </p:cNvCxnSpPr>
            <p:nvPr/>
          </p:nvCxnSpPr>
          <p:spPr>
            <a:xfrm flipH="1">
              <a:off x="7667370" y="2595210"/>
              <a:ext cx="1182431" cy="2326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>
            <a:stCxn id="31" idx="3"/>
            <a:endCxn id="41" idx="0"/>
          </p:cNvCxnSpPr>
          <p:nvPr/>
        </p:nvCxnSpPr>
        <p:spPr>
          <a:xfrm flipH="1">
            <a:off x="5205302" y="2986628"/>
            <a:ext cx="1658663" cy="13408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1" idx="5"/>
            <a:endCxn id="53" idx="1"/>
          </p:cNvCxnSpPr>
          <p:nvPr/>
        </p:nvCxnSpPr>
        <p:spPr>
          <a:xfrm>
            <a:off x="7586106" y="2986628"/>
            <a:ext cx="1005138" cy="15984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1" idx="4"/>
            <a:endCxn id="54" idx="0"/>
          </p:cNvCxnSpPr>
          <p:nvPr/>
        </p:nvCxnSpPr>
        <p:spPr>
          <a:xfrm>
            <a:off x="7225036" y="3120497"/>
            <a:ext cx="1487742" cy="2386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41818" y="49388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Partial Information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2323" y="1715699"/>
                <a:ext cx="396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𝐶h𝑖𝑛𝑎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3" y="1715699"/>
                <a:ext cx="39682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690" t="-2174" r="-107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273914" y="2582165"/>
            <a:ext cx="1021263" cy="9141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1860" y="229643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369" y="2082642"/>
            <a:ext cx="547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know the alphabet and topology ahead of time!</a:t>
            </a:r>
            <a:endParaRPr lang="en-US" dirty="0"/>
          </a:p>
        </p:txBody>
      </p:sp>
      <p:cxnSp>
        <p:nvCxnSpPr>
          <p:cNvPr id="35" name="Straight Connector 34"/>
          <p:cNvCxnSpPr>
            <a:endCxn id="31" idx="6"/>
          </p:cNvCxnSpPr>
          <p:nvPr/>
        </p:nvCxnSpPr>
        <p:spPr>
          <a:xfrm flipH="1" flipV="1">
            <a:off x="6295177" y="3039221"/>
            <a:ext cx="1680423" cy="710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387327" y="2672569"/>
            <a:ext cx="6216735" cy="3904548"/>
            <a:chOff x="3447297" y="1363708"/>
            <a:chExt cx="6216735" cy="3904548"/>
          </a:xfrm>
        </p:grpSpPr>
        <p:sp>
          <p:nvSpPr>
            <p:cNvPr id="36" name="Oval 35"/>
            <p:cNvSpPr/>
            <p:nvPr/>
          </p:nvSpPr>
          <p:spPr>
            <a:xfrm>
              <a:off x="4965305" y="3684752"/>
              <a:ext cx="1698441" cy="153350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66295" y="427013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954556" y="3963817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30065" y="4583024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61819" y="431492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447297" y="3394362"/>
              <a:ext cx="754970" cy="15690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38" idx="2"/>
              <a:endCxn id="41" idx="7"/>
            </p:cNvCxnSpPr>
            <p:nvPr/>
          </p:nvCxnSpPr>
          <p:spPr>
            <a:xfrm flipH="1" flipV="1">
              <a:off x="4091704" y="3624147"/>
              <a:ext cx="862852" cy="444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9" idx="2"/>
              <a:endCxn id="41" idx="5"/>
            </p:cNvCxnSpPr>
            <p:nvPr/>
          </p:nvCxnSpPr>
          <p:spPr>
            <a:xfrm flipH="1">
              <a:off x="4091704" y="4688025"/>
              <a:ext cx="838361" cy="45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7" idx="7"/>
            </p:cNvCxnSpPr>
            <p:nvPr/>
          </p:nvCxnSpPr>
          <p:spPr>
            <a:xfrm flipH="1">
              <a:off x="6750868" y="3963817"/>
              <a:ext cx="478613" cy="337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72710" y="3643461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94599" y="3973442"/>
              <a:ext cx="249917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98991" y="4755134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85265" y="3649825"/>
              <a:ext cx="265520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40" idx="3"/>
              <a:endCxn id="39" idx="6"/>
            </p:cNvCxnSpPr>
            <p:nvPr/>
          </p:nvCxnSpPr>
          <p:spPr>
            <a:xfrm flipH="1">
              <a:off x="5146306" y="4494168"/>
              <a:ext cx="447181" cy="19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0" idx="1"/>
              <a:endCxn id="38" idx="5"/>
            </p:cNvCxnSpPr>
            <p:nvPr/>
          </p:nvCxnSpPr>
          <p:spPr>
            <a:xfrm flipH="1" flipV="1">
              <a:off x="5139129" y="4143065"/>
              <a:ext cx="454358" cy="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7" idx="2"/>
              <a:endCxn id="40" idx="6"/>
            </p:cNvCxnSpPr>
            <p:nvPr/>
          </p:nvCxnSpPr>
          <p:spPr>
            <a:xfrm flipH="1">
              <a:off x="5778060" y="4375131"/>
              <a:ext cx="788235" cy="44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7112572" y="3550328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997146" y="4574215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54" idx="1"/>
              <a:endCxn id="37" idx="5"/>
            </p:cNvCxnSpPr>
            <p:nvPr/>
          </p:nvCxnSpPr>
          <p:spPr>
            <a:xfrm flipH="1" flipV="1">
              <a:off x="6750868" y="4449378"/>
              <a:ext cx="344430" cy="226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294024" y="374078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01462" y="475513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8035570" y="1363708"/>
              <a:ext cx="1628462" cy="12315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Unknown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58" idx="2"/>
              <a:endCxn id="41" idx="0"/>
            </p:cNvCxnSpPr>
            <p:nvPr/>
          </p:nvCxnSpPr>
          <p:spPr>
            <a:xfrm flipH="1">
              <a:off x="3824782" y="1979459"/>
              <a:ext cx="4210788" cy="1414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8" idx="3"/>
              <a:endCxn id="53" idx="0"/>
            </p:cNvCxnSpPr>
            <p:nvPr/>
          </p:nvCxnSpPr>
          <p:spPr>
            <a:xfrm flipH="1">
              <a:off x="7447684" y="2414861"/>
              <a:ext cx="826369" cy="1135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8" idx="4"/>
              <a:endCxn id="54" idx="6"/>
            </p:cNvCxnSpPr>
            <p:nvPr/>
          </p:nvCxnSpPr>
          <p:spPr>
            <a:xfrm flipH="1">
              <a:off x="7667370" y="2595210"/>
              <a:ext cx="1182431" cy="2326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>
            <a:stCxn id="31" idx="3"/>
            <a:endCxn id="41" idx="0"/>
          </p:cNvCxnSpPr>
          <p:nvPr/>
        </p:nvCxnSpPr>
        <p:spPr>
          <a:xfrm flipH="1">
            <a:off x="3764812" y="3362408"/>
            <a:ext cx="1658663" cy="13408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1" idx="5"/>
            <a:endCxn id="53" idx="1"/>
          </p:cNvCxnSpPr>
          <p:nvPr/>
        </p:nvCxnSpPr>
        <p:spPr>
          <a:xfrm>
            <a:off x="6145616" y="3362408"/>
            <a:ext cx="1005138" cy="15984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1" idx="4"/>
            <a:endCxn id="54" idx="0"/>
          </p:cNvCxnSpPr>
          <p:nvPr/>
        </p:nvCxnSpPr>
        <p:spPr>
          <a:xfrm>
            <a:off x="5784546" y="3496277"/>
            <a:ext cx="1487742" cy="2386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01328" y="53146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169" y="0"/>
            <a:ext cx="1995366" cy="68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Partial Information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2323" y="1715699"/>
                <a:ext cx="396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𝐶h𝑖𝑛𝑎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3" y="1715699"/>
                <a:ext cx="39682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690" t="-2174" r="-107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273914" y="2582165"/>
            <a:ext cx="1021263" cy="9141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1860" y="229643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369" y="2082642"/>
            <a:ext cx="547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know the alphabet and topology ahead of time!</a:t>
            </a:r>
            <a:endParaRPr lang="en-US" dirty="0"/>
          </a:p>
        </p:txBody>
      </p:sp>
      <p:cxnSp>
        <p:nvCxnSpPr>
          <p:cNvPr id="35" name="Straight Connector 34"/>
          <p:cNvCxnSpPr>
            <a:endCxn id="31" idx="6"/>
          </p:cNvCxnSpPr>
          <p:nvPr/>
        </p:nvCxnSpPr>
        <p:spPr>
          <a:xfrm flipH="1" flipV="1">
            <a:off x="6295177" y="3039221"/>
            <a:ext cx="1680423" cy="710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387327" y="2672569"/>
            <a:ext cx="6216735" cy="3904548"/>
            <a:chOff x="3447297" y="1363708"/>
            <a:chExt cx="6216735" cy="3904548"/>
          </a:xfrm>
        </p:grpSpPr>
        <p:sp>
          <p:nvSpPr>
            <p:cNvPr id="36" name="Oval 35"/>
            <p:cNvSpPr/>
            <p:nvPr/>
          </p:nvSpPr>
          <p:spPr>
            <a:xfrm>
              <a:off x="4965305" y="3684752"/>
              <a:ext cx="1698441" cy="153350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66295" y="427013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954556" y="3963817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30065" y="4583024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61819" y="431492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447297" y="3394362"/>
              <a:ext cx="754970" cy="15690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38" idx="2"/>
              <a:endCxn id="41" idx="7"/>
            </p:cNvCxnSpPr>
            <p:nvPr/>
          </p:nvCxnSpPr>
          <p:spPr>
            <a:xfrm flipH="1" flipV="1">
              <a:off x="4091704" y="3624147"/>
              <a:ext cx="862852" cy="444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9" idx="2"/>
              <a:endCxn id="41" idx="5"/>
            </p:cNvCxnSpPr>
            <p:nvPr/>
          </p:nvCxnSpPr>
          <p:spPr>
            <a:xfrm flipH="1">
              <a:off x="4091704" y="4688025"/>
              <a:ext cx="838361" cy="45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7" idx="7"/>
            </p:cNvCxnSpPr>
            <p:nvPr/>
          </p:nvCxnSpPr>
          <p:spPr>
            <a:xfrm flipH="1">
              <a:off x="6750868" y="3963817"/>
              <a:ext cx="478613" cy="337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72710" y="3643461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94599" y="3973442"/>
              <a:ext cx="249917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98991" y="4755134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85265" y="3649825"/>
              <a:ext cx="265520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40" idx="3"/>
              <a:endCxn id="39" idx="6"/>
            </p:cNvCxnSpPr>
            <p:nvPr/>
          </p:nvCxnSpPr>
          <p:spPr>
            <a:xfrm flipH="1">
              <a:off x="5146306" y="4494168"/>
              <a:ext cx="447181" cy="19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0" idx="1"/>
              <a:endCxn id="38" idx="5"/>
            </p:cNvCxnSpPr>
            <p:nvPr/>
          </p:nvCxnSpPr>
          <p:spPr>
            <a:xfrm flipH="1" flipV="1">
              <a:off x="5139129" y="4143065"/>
              <a:ext cx="454358" cy="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7" idx="2"/>
              <a:endCxn id="40" idx="6"/>
            </p:cNvCxnSpPr>
            <p:nvPr/>
          </p:nvCxnSpPr>
          <p:spPr>
            <a:xfrm flipH="1">
              <a:off x="5778060" y="4375131"/>
              <a:ext cx="788235" cy="44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7112572" y="3550328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997146" y="4574215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54" idx="1"/>
              <a:endCxn id="37" idx="5"/>
            </p:cNvCxnSpPr>
            <p:nvPr/>
          </p:nvCxnSpPr>
          <p:spPr>
            <a:xfrm flipH="1" flipV="1">
              <a:off x="6750868" y="4449378"/>
              <a:ext cx="344430" cy="226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294024" y="374078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01462" y="475513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8035570" y="1363708"/>
              <a:ext cx="1628462" cy="12315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Unknown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58" idx="2"/>
              <a:endCxn id="41" idx="0"/>
            </p:cNvCxnSpPr>
            <p:nvPr/>
          </p:nvCxnSpPr>
          <p:spPr>
            <a:xfrm flipH="1">
              <a:off x="3824782" y="1979459"/>
              <a:ext cx="4210788" cy="1414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8" idx="3"/>
              <a:endCxn id="53" idx="0"/>
            </p:cNvCxnSpPr>
            <p:nvPr/>
          </p:nvCxnSpPr>
          <p:spPr>
            <a:xfrm flipH="1">
              <a:off x="7447684" y="2414861"/>
              <a:ext cx="826369" cy="1135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8" idx="4"/>
              <a:endCxn id="54" idx="6"/>
            </p:cNvCxnSpPr>
            <p:nvPr/>
          </p:nvCxnSpPr>
          <p:spPr>
            <a:xfrm flipH="1">
              <a:off x="7667370" y="2595210"/>
              <a:ext cx="1182431" cy="2326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>
            <a:stCxn id="31" idx="3"/>
            <a:endCxn id="41" idx="0"/>
          </p:cNvCxnSpPr>
          <p:nvPr/>
        </p:nvCxnSpPr>
        <p:spPr>
          <a:xfrm flipH="1">
            <a:off x="3764812" y="3362408"/>
            <a:ext cx="1658663" cy="13408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1" idx="5"/>
            <a:endCxn id="53" idx="1"/>
          </p:cNvCxnSpPr>
          <p:nvPr/>
        </p:nvCxnSpPr>
        <p:spPr>
          <a:xfrm>
            <a:off x="6145616" y="3362408"/>
            <a:ext cx="1005138" cy="15984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1" idx="4"/>
            <a:endCxn id="54" idx="0"/>
          </p:cNvCxnSpPr>
          <p:nvPr/>
        </p:nvCxnSpPr>
        <p:spPr>
          <a:xfrm>
            <a:off x="5784546" y="3496277"/>
            <a:ext cx="1487742" cy="2386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01328" y="53146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169" y="0"/>
            <a:ext cx="1995366" cy="685413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506325" y="1904603"/>
            <a:ext cx="1074450" cy="36486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604062" y="1734555"/>
            <a:ext cx="973693" cy="5824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5893561" y="914326"/>
                <a:ext cx="1055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𝑅𝑜𝑢𝑡𝑒𝑟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61" y="914326"/>
                <a:ext cx="105535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202" r="-23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6026890" y="1191325"/>
                <a:ext cx="4225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𝐴𝑆𝐶h𝑖𝑛𝑎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𝐴𝑆𝐶h𝑖𝑛𝑎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890" y="1191325"/>
                <a:ext cx="422590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43" t="-2174" r="-202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2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Partial Information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2323" y="1715699"/>
                <a:ext cx="396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𝐶h𝑖𝑛𝑎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3" y="1715699"/>
                <a:ext cx="39682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690" t="-2174" r="-107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273914" y="2582165"/>
            <a:ext cx="1021263" cy="9141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1860" y="229643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369" y="2082642"/>
            <a:ext cx="547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know the alphabet and topology ahead of time!</a:t>
            </a:r>
            <a:endParaRPr lang="en-US" dirty="0"/>
          </a:p>
        </p:txBody>
      </p:sp>
      <p:cxnSp>
        <p:nvCxnSpPr>
          <p:cNvPr id="35" name="Straight Connector 34"/>
          <p:cNvCxnSpPr>
            <a:endCxn id="31" idx="6"/>
          </p:cNvCxnSpPr>
          <p:nvPr/>
        </p:nvCxnSpPr>
        <p:spPr>
          <a:xfrm flipH="1" flipV="1">
            <a:off x="6295177" y="3039221"/>
            <a:ext cx="1680423" cy="710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387327" y="2672569"/>
            <a:ext cx="6216735" cy="3904548"/>
            <a:chOff x="3447297" y="1363708"/>
            <a:chExt cx="6216735" cy="3904548"/>
          </a:xfrm>
        </p:grpSpPr>
        <p:sp>
          <p:nvSpPr>
            <p:cNvPr id="36" name="Oval 35"/>
            <p:cNvSpPr/>
            <p:nvPr/>
          </p:nvSpPr>
          <p:spPr>
            <a:xfrm>
              <a:off x="4965305" y="3684752"/>
              <a:ext cx="1698441" cy="153350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66295" y="427013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954556" y="3963817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30065" y="4583024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61819" y="4314920"/>
              <a:ext cx="216241" cy="210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447297" y="3394362"/>
              <a:ext cx="754970" cy="15690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38" idx="2"/>
              <a:endCxn id="41" idx="7"/>
            </p:cNvCxnSpPr>
            <p:nvPr/>
          </p:nvCxnSpPr>
          <p:spPr>
            <a:xfrm flipH="1" flipV="1">
              <a:off x="4091704" y="3624147"/>
              <a:ext cx="862852" cy="444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9" idx="2"/>
              <a:endCxn id="41" idx="5"/>
            </p:cNvCxnSpPr>
            <p:nvPr/>
          </p:nvCxnSpPr>
          <p:spPr>
            <a:xfrm flipH="1">
              <a:off x="4091704" y="4688025"/>
              <a:ext cx="838361" cy="45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7" idx="7"/>
            </p:cNvCxnSpPr>
            <p:nvPr/>
          </p:nvCxnSpPr>
          <p:spPr>
            <a:xfrm flipH="1">
              <a:off x="6750868" y="3963817"/>
              <a:ext cx="478613" cy="337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72710" y="3643461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94599" y="3973442"/>
              <a:ext cx="249917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98991" y="4755134"/>
              <a:ext cx="257718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85265" y="3649825"/>
              <a:ext cx="265520" cy="272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40" idx="3"/>
              <a:endCxn id="39" idx="6"/>
            </p:cNvCxnSpPr>
            <p:nvPr/>
          </p:nvCxnSpPr>
          <p:spPr>
            <a:xfrm flipH="1">
              <a:off x="5146306" y="4494168"/>
              <a:ext cx="447181" cy="19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0" idx="1"/>
              <a:endCxn id="38" idx="5"/>
            </p:cNvCxnSpPr>
            <p:nvPr/>
          </p:nvCxnSpPr>
          <p:spPr>
            <a:xfrm flipH="1" flipV="1">
              <a:off x="5139129" y="4143065"/>
              <a:ext cx="454358" cy="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7" idx="2"/>
              <a:endCxn id="40" idx="6"/>
            </p:cNvCxnSpPr>
            <p:nvPr/>
          </p:nvCxnSpPr>
          <p:spPr>
            <a:xfrm flipH="1">
              <a:off x="5778060" y="4375131"/>
              <a:ext cx="788235" cy="44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7112572" y="3550328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997146" y="4574215"/>
              <a:ext cx="670224" cy="6940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54" idx="1"/>
              <a:endCxn id="37" idx="5"/>
            </p:cNvCxnSpPr>
            <p:nvPr/>
          </p:nvCxnSpPr>
          <p:spPr>
            <a:xfrm flipH="1" flipV="1">
              <a:off x="6750868" y="4449378"/>
              <a:ext cx="344430" cy="226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294024" y="374078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01462" y="475513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8035570" y="1363708"/>
              <a:ext cx="1628462" cy="12315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Unknown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58" idx="2"/>
              <a:endCxn id="41" idx="0"/>
            </p:cNvCxnSpPr>
            <p:nvPr/>
          </p:nvCxnSpPr>
          <p:spPr>
            <a:xfrm flipH="1">
              <a:off x="3824782" y="1979459"/>
              <a:ext cx="4210788" cy="1414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8" idx="3"/>
              <a:endCxn id="53" idx="0"/>
            </p:cNvCxnSpPr>
            <p:nvPr/>
          </p:nvCxnSpPr>
          <p:spPr>
            <a:xfrm flipH="1">
              <a:off x="7447684" y="2414861"/>
              <a:ext cx="826369" cy="1135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8" idx="4"/>
              <a:endCxn id="54" idx="6"/>
            </p:cNvCxnSpPr>
            <p:nvPr/>
          </p:nvCxnSpPr>
          <p:spPr>
            <a:xfrm flipH="1">
              <a:off x="7667370" y="2595210"/>
              <a:ext cx="1182431" cy="2326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>
            <a:stCxn id="31" idx="3"/>
            <a:endCxn id="41" idx="0"/>
          </p:cNvCxnSpPr>
          <p:nvPr/>
        </p:nvCxnSpPr>
        <p:spPr>
          <a:xfrm flipH="1">
            <a:off x="3764812" y="3362408"/>
            <a:ext cx="1658663" cy="13408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1" idx="5"/>
            <a:endCxn id="53" idx="1"/>
          </p:cNvCxnSpPr>
          <p:nvPr/>
        </p:nvCxnSpPr>
        <p:spPr>
          <a:xfrm>
            <a:off x="6145616" y="3362408"/>
            <a:ext cx="1005138" cy="15984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1" idx="4"/>
            <a:endCxn id="54" idx="0"/>
          </p:cNvCxnSpPr>
          <p:nvPr/>
        </p:nvCxnSpPr>
        <p:spPr>
          <a:xfrm>
            <a:off x="5784546" y="3496277"/>
            <a:ext cx="1487742" cy="2386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01328" y="53146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169" y="0"/>
            <a:ext cx="1995366" cy="685413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506325" y="1904603"/>
            <a:ext cx="1074450" cy="36486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604062" y="1734555"/>
            <a:ext cx="973693" cy="5824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6807958" y="968644"/>
                <a:ext cx="1055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𝑅𝑜𝑢𝑡𝑒𝑟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958" y="968644"/>
                <a:ext cx="105535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202" r="-23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6941287" y="1245643"/>
                <a:ext cx="27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𝐴𝑆𝐶h𝑖𝑛𝑎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287" y="1245643"/>
                <a:ext cx="276229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66" t="-2174" r="-264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12039</TotalTime>
  <Words>780</Words>
  <Application>Microsoft Office PowerPoint</Application>
  <PresentationFormat>Widescreen</PresentationFormat>
  <Paragraphs>314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Beckett</cp:lastModifiedBy>
  <cp:revision>1395</cp:revision>
  <dcterms:created xsi:type="dcterms:W3CDTF">2015-10-01T19:12:12Z</dcterms:created>
  <dcterms:modified xsi:type="dcterms:W3CDTF">2016-01-06T17:49:16Z</dcterms:modified>
</cp:coreProperties>
</file>