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5" r:id="rId2"/>
    <p:sldId id="408" r:id="rId3"/>
    <p:sldId id="409" r:id="rId4"/>
    <p:sldId id="411" r:id="rId5"/>
    <p:sldId id="412" r:id="rId6"/>
    <p:sldId id="421" r:id="rId7"/>
    <p:sldId id="422" r:id="rId8"/>
    <p:sldId id="423" r:id="rId9"/>
    <p:sldId id="424" r:id="rId10"/>
    <p:sldId id="425" r:id="rId11"/>
    <p:sldId id="42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1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2268954" y="1890251"/>
            <a:ext cx="7626161" cy="3802978"/>
            <a:chOff x="2268954" y="1890251"/>
            <a:chExt cx="7626161" cy="3802978"/>
          </a:xfrm>
        </p:grpSpPr>
        <p:grpSp>
          <p:nvGrpSpPr>
            <p:cNvPr id="116" name="Group 115"/>
            <p:cNvGrpSpPr/>
            <p:nvPr/>
          </p:nvGrpSpPr>
          <p:grpSpPr>
            <a:xfrm>
              <a:off x="2268954" y="1890251"/>
              <a:ext cx="7626161" cy="3802978"/>
              <a:chOff x="1318993" y="2184165"/>
              <a:chExt cx="9465780" cy="447473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695524" y="3765127"/>
                <a:ext cx="4712717" cy="2116807"/>
                <a:chOff x="4187205" y="4415318"/>
                <a:chExt cx="4712717" cy="2116807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4187206" y="4514473"/>
                  <a:ext cx="4712716" cy="2017652"/>
                  <a:chOff x="3644000" y="4410076"/>
                  <a:chExt cx="4712716" cy="2017652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3644000" y="4410076"/>
                    <a:ext cx="4712716" cy="201765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Content Placeholder 2"/>
                  <p:cNvSpPr txBox="1">
                    <a:spLocks/>
                  </p:cNvSpPr>
                  <p:nvPr/>
                </p:nvSpPr>
                <p:spPr>
                  <a:xfrm>
                    <a:off x="5484272" y="5187617"/>
                    <a:ext cx="1032171" cy="46257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 fontScale="85000" lnSpcReduction="10000"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buFont typeface="Arial" panose="020B0604020202020204" pitchFamily="34" charset="0"/>
                      <a:buNone/>
                    </a:pPr>
                    <a:r>
                      <a:rPr lang="en-US" dirty="0" smtClean="0"/>
                      <a:t>ISP X</a:t>
                    </a:r>
                    <a:endParaRPr lang="en-US" dirty="0"/>
                  </a:p>
                </p:txBody>
              </p:sp>
            </p:grpSp>
            <p:sp>
              <p:nvSpPr>
                <p:cNvPr id="45" name="Oval 44"/>
                <p:cNvSpPr/>
                <p:nvPr/>
              </p:nvSpPr>
              <p:spPr>
                <a:xfrm>
                  <a:off x="4568251" y="6036865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033040" y="6231407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187205" y="5195943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4428067" y="4929695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6543563" y="4415318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8738198" y="5703960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8738199" y="5195942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1318993" y="3087313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41" name="Cloud 40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ontent Placeholder 2"/>
                <p:cNvSpPr txBox="1">
                  <a:spLocks/>
                </p:cNvSpPr>
                <p:nvPr/>
              </p:nvSpPr>
              <p:spPr>
                <a:xfrm>
                  <a:off x="1390943" y="2869361"/>
                  <a:ext cx="429531" cy="30612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75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C1</a:t>
                  </a:r>
                  <a:endParaRPr lang="en-US" sz="1600" dirty="0"/>
                </a:p>
              </p:txBody>
            </p:sp>
          </p:grpSp>
          <p:cxnSp>
            <p:nvCxnSpPr>
              <p:cNvPr id="7" name="Straight Connector 6"/>
              <p:cNvCxnSpPr>
                <a:endCxn id="20" idx="2"/>
              </p:cNvCxnSpPr>
              <p:nvPr/>
            </p:nvCxnSpPr>
            <p:spPr>
              <a:xfrm>
                <a:off x="2786743" y="4111911"/>
                <a:ext cx="908781" cy="5138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41" idx="0"/>
                <a:endCxn id="21" idx="1"/>
              </p:cNvCxnSpPr>
              <p:nvPr/>
            </p:nvCxnSpPr>
            <p:spPr>
              <a:xfrm>
                <a:off x="3185264" y="3683409"/>
                <a:ext cx="773498" cy="619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oup 35"/>
              <p:cNvGrpSpPr/>
              <p:nvPr/>
            </p:nvGrpSpPr>
            <p:grpSpPr>
              <a:xfrm>
                <a:off x="1852829" y="5466711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37" name="Cloud 36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Content Placeholder 2"/>
                <p:cNvSpPr txBox="1">
                  <a:spLocks/>
                </p:cNvSpPr>
                <p:nvPr/>
              </p:nvSpPr>
              <p:spPr>
                <a:xfrm>
                  <a:off x="1390943" y="2869361"/>
                  <a:ext cx="429531" cy="3061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75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C2</a:t>
                  </a:r>
                </a:p>
              </p:txBody>
            </p:sp>
          </p:grpSp>
          <p:cxnSp>
            <p:nvCxnSpPr>
              <p:cNvPr id="39" name="Straight Connector 38"/>
              <p:cNvCxnSpPr>
                <a:endCxn id="45" idx="3"/>
              </p:cNvCxnSpPr>
              <p:nvPr/>
            </p:nvCxnSpPr>
            <p:spPr>
              <a:xfrm flipV="1">
                <a:off x="3511470" y="5523305"/>
                <a:ext cx="587476" cy="1034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37" idx="0"/>
                <a:endCxn id="19" idx="3"/>
              </p:cNvCxnSpPr>
              <p:nvPr/>
            </p:nvCxnSpPr>
            <p:spPr>
              <a:xfrm flipV="1">
                <a:off x="3719100" y="5717847"/>
                <a:ext cx="844635" cy="3449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/>
              <p:cNvGrpSpPr/>
              <p:nvPr/>
            </p:nvGrpSpPr>
            <p:grpSpPr>
              <a:xfrm>
                <a:off x="4900393" y="2184165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51" name="Cloud 50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Content Placeholder 2"/>
                <p:cNvSpPr txBox="1">
                  <a:spLocks/>
                </p:cNvSpPr>
                <p:nvPr/>
              </p:nvSpPr>
              <p:spPr>
                <a:xfrm>
                  <a:off x="1511702" y="2869361"/>
                  <a:ext cx="510812" cy="3061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Y</a:t>
                  </a:r>
                  <a:endParaRPr lang="en-US" sz="1600" dirty="0"/>
                </a:p>
              </p:txBody>
            </p:sp>
          </p:grpSp>
          <p:cxnSp>
            <p:nvCxnSpPr>
              <p:cNvPr id="53" name="Straight Connector 52"/>
              <p:cNvCxnSpPr>
                <a:endCxn id="22" idx="0"/>
              </p:cNvCxnSpPr>
              <p:nvPr/>
            </p:nvCxnSpPr>
            <p:spPr>
              <a:xfrm>
                <a:off x="6000358" y="3375637"/>
                <a:ext cx="127920" cy="389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/>
              <p:cNvGrpSpPr/>
              <p:nvPr/>
            </p:nvGrpSpPr>
            <p:grpSpPr>
              <a:xfrm>
                <a:off x="8916945" y="4354556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55" name="Cloud 54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Content Placeholder 2"/>
                <p:cNvSpPr txBox="1">
                  <a:spLocks/>
                </p:cNvSpPr>
                <p:nvPr/>
              </p:nvSpPr>
              <p:spPr>
                <a:xfrm>
                  <a:off x="1511702" y="2869361"/>
                  <a:ext cx="510812" cy="3061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Z</a:t>
                  </a:r>
                  <a:endParaRPr lang="en-US" sz="1600" dirty="0"/>
                </a:p>
              </p:txBody>
            </p:sp>
          </p:grpSp>
          <p:cxnSp>
            <p:nvCxnSpPr>
              <p:cNvPr id="57" name="Straight Connector 56"/>
              <p:cNvCxnSpPr>
                <a:stCxn id="24" idx="6"/>
              </p:cNvCxnSpPr>
              <p:nvPr/>
            </p:nvCxnSpPr>
            <p:spPr>
              <a:xfrm flipV="1">
                <a:off x="8399309" y="4625787"/>
                <a:ext cx="7120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23" idx="6"/>
                <a:endCxn id="55" idx="2"/>
              </p:cNvCxnSpPr>
              <p:nvPr/>
            </p:nvCxnSpPr>
            <p:spPr>
              <a:xfrm flipV="1">
                <a:off x="8399308" y="4950652"/>
                <a:ext cx="523431" cy="1831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51" idx="0"/>
                <a:endCxn id="73" idx="2"/>
              </p:cNvCxnSpPr>
              <p:nvPr/>
            </p:nvCxnSpPr>
            <p:spPr>
              <a:xfrm>
                <a:off x="6766664" y="2780261"/>
                <a:ext cx="1388212" cy="47735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Cloud 72"/>
              <p:cNvSpPr/>
              <p:nvPr/>
            </p:nvSpPr>
            <p:spPr>
              <a:xfrm>
                <a:off x="8149082" y="2661523"/>
                <a:ext cx="1867828" cy="1192191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/>
              <p:cNvCxnSpPr>
                <a:stCxn id="73" idx="1"/>
                <a:endCxn id="55" idx="3"/>
              </p:cNvCxnSpPr>
              <p:nvPr/>
            </p:nvCxnSpPr>
            <p:spPr>
              <a:xfrm>
                <a:off x="9082996" y="3852445"/>
                <a:ext cx="767863" cy="5702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Content Placeholder 2"/>
            <p:cNvSpPr txBox="1">
              <a:spLocks/>
            </p:cNvSpPr>
            <p:nvPr/>
          </p:nvSpPr>
          <p:spPr>
            <a:xfrm>
              <a:off x="4542856" y="3729507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R1</a:t>
              </a:r>
              <a:endParaRPr lang="en-US" sz="1600" dirty="0"/>
            </a:p>
          </p:txBody>
        </p:sp>
        <p:sp>
          <p:nvSpPr>
            <p:cNvPr id="118" name="Content Placeholder 2"/>
            <p:cNvSpPr txBox="1">
              <a:spLocks/>
            </p:cNvSpPr>
            <p:nvPr/>
          </p:nvSpPr>
          <p:spPr>
            <a:xfrm>
              <a:off x="4302869" y="4000179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R2</a:t>
              </a:r>
              <a:endParaRPr lang="en-US" sz="1600" dirty="0"/>
            </a:p>
          </p:txBody>
        </p:sp>
        <p:sp>
          <p:nvSpPr>
            <p:cNvPr id="119" name="Content Placeholder 2"/>
            <p:cNvSpPr txBox="1">
              <a:spLocks/>
            </p:cNvSpPr>
            <p:nvPr/>
          </p:nvSpPr>
          <p:spPr>
            <a:xfrm>
              <a:off x="4556224" y="4446813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R3</a:t>
              </a:r>
              <a:endParaRPr lang="en-US" sz="1600" dirty="0"/>
            </a:p>
          </p:txBody>
        </p:sp>
        <p:sp>
          <p:nvSpPr>
            <p:cNvPr id="120" name="Content Placeholder 2"/>
            <p:cNvSpPr txBox="1">
              <a:spLocks/>
            </p:cNvSpPr>
            <p:nvPr/>
          </p:nvSpPr>
          <p:spPr>
            <a:xfrm>
              <a:off x="4918479" y="4635572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R4</a:t>
              </a:r>
              <a:endParaRPr lang="en-US" sz="1600" dirty="0"/>
            </a:p>
          </p:txBody>
        </p:sp>
        <p:sp>
          <p:nvSpPr>
            <p:cNvPr id="121" name="Content Placeholder 2"/>
            <p:cNvSpPr txBox="1">
              <a:spLocks/>
            </p:cNvSpPr>
            <p:nvPr/>
          </p:nvSpPr>
          <p:spPr>
            <a:xfrm>
              <a:off x="5979120" y="3427690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R5</a:t>
              </a:r>
              <a:endParaRPr lang="en-US" sz="1600" dirty="0"/>
            </a:p>
          </p:txBody>
        </p:sp>
        <p:sp>
          <p:nvSpPr>
            <p:cNvPr id="122" name="Content Placeholder 2"/>
            <p:cNvSpPr txBox="1">
              <a:spLocks/>
            </p:cNvSpPr>
            <p:nvPr/>
          </p:nvSpPr>
          <p:spPr>
            <a:xfrm>
              <a:off x="7500418" y="3894990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R6</a:t>
              </a:r>
              <a:endParaRPr lang="en-US" sz="1600" dirty="0"/>
            </a:p>
          </p:txBody>
        </p:sp>
        <p:sp>
          <p:nvSpPr>
            <p:cNvPr id="123" name="Content Placeholder 2"/>
            <p:cNvSpPr txBox="1">
              <a:spLocks/>
            </p:cNvSpPr>
            <p:nvPr/>
          </p:nvSpPr>
          <p:spPr>
            <a:xfrm>
              <a:off x="7506130" y="4316728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R7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1480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2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442215" y="2035629"/>
            <a:ext cx="5116286" cy="3341914"/>
            <a:chOff x="3181417" y="2231572"/>
            <a:chExt cx="5116286" cy="3341914"/>
          </a:xfrm>
        </p:grpSpPr>
        <p:sp>
          <p:nvSpPr>
            <p:cNvPr id="59" name="Rectangle 58"/>
            <p:cNvSpPr/>
            <p:nvPr/>
          </p:nvSpPr>
          <p:spPr>
            <a:xfrm>
              <a:off x="4422388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25360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81417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/>
            <p:cNvGrpSpPr/>
            <p:nvPr/>
          </p:nvGrpSpPr>
          <p:grpSpPr>
            <a:xfrm>
              <a:off x="6425360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H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/>
            <p:cNvCxnSpPr>
              <a:stCxn id="59" idx="2"/>
            </p:cNvCxnSpPr>
            <p:nvPr/>
          </p:nvCxnSpPr>
          <p:spPr>
            <a:xfrm flipH="1">
              <a:off x="3502546" y="2852058"/>
              <a:ext cx="1235528" cy="936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67" idx="2"/>
            </p:cNvCxnSpPr>
            <p:nvPr/>
          </p:nvCxnSpPr>
          <p:spPr>
            <a:xfrm flipH="1">
              <a:off x="3497104" y="2852058"/>
              <a:ext cx="3243942" cy="947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59" idx="2"/>
              <a:endCxn id="52" idx="0"/>
            </p:cNvCxnSpPr>
            <p:nvPr/>
          </p:nvCxnSpPr>
          <p:spPr>
            <a:xfrm>
              <a:off x="4738074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67" idx="2"/>
            </p:cNvCxnSpPr>
            <p:nvPr/>
          </p:nvCxnSpPr>
          <p:spPr>
            <a:xfrm flipH="1">
              <a:off x="4738075" y="2852058"/>
              <a:ext cx="2002971" cy="9252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67" idx="2"/>
              <a:endCxn id="113" idx="0"/>
            </p:cNvCxnSpPr>
            <p:nvPr/>
          </p:nvCxnSpPr>
          <p:spPr>
            <a:xfrm>
              <a:off x="6741046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67" idx="2"/>
            </p:cNvCxnSpPr>
            <p:nvPr/>
          </p:nvCxnSpPr>
          <p:spPr>
            <a:xfrm>
              <a:off x="6741046" y="2852058"/>
              <a:ext cx="1240971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59" idx="2"/>
            </p:cNvCxnSpPr>
            <p:nvPr/>
          </p:nvCxnSpPr>
          <p:spPr>
            <a:xfrm>
              <a:off x="4738074" y="2852058"/>
              <a:ext cx="3243943" cy="947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59" idx="2"/>
            </p:cNvCxnSpPr>
            <p:nvPr/>
          </p:nvCxnSpPr>
          <p:spPr>
            <a:xfrm>
              <a:off x="4738074" y="2852058"/>
              <a:ext cx="2002972" cy="9252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574864" y="5922690"/>
            <a:ext cx="160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Services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882286" y="5910942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Services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3918167" y="1419130"/>
            <a:ext cx="660904" cy="528723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157873" y="1187130"/>
                <a:ext cx="4374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\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𝐿𝑜𝑐𝑎𝑙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𝑡h𝑟𝑜𝑢𝑔h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873" y="1187130"/>
                <a:ext cx="437498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557" t="-4444" r="-153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079810" y="438840"/>
            <a:ext cx="141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 2:</a:t>
            </a:r>
            <a:endParaRPr lang="en-US" b="1" dirty="0"/>
          </a:p>
        </p:txBody>
      </p:sp>
      <p:sp>
        <p:nvSpPr>
          <p:cNvPr id="41" name="Rectangle 40"/>
          <p:cNvSpPr/>
          <p:nvPr/>
        </p:nvSpPr>
        <p:spPr>
          <a:xfrm>
            <a:off x="3187920" y="724286"/>
            <a:ext cx="631372" cy="6204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7157873" y="841415"/>
                <a:ext cx="3078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𝑑𝑒𝑓𝑖𝑛𝑒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𝐿𝑜𝑐𝑎𝑙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873" y="841415"/>
                <a:ext cx="307860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78" t="-2222" r="-118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458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2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442215" y="2035629"/>
            <a:ext cx="5116286" cy="3341914"/>
            <a:chOff x="3181417" y="2231572"/>
            <a:chExt cx="5116286" cy="3341914"/>
          </a:xfrm>
        </p:grpSpPr>
        <p:sp>
          <p:nvSpPr>
            <p:cNvPr id="59" name="Rectangle 58"/>
            <p:cNvSpPr/>
            <p:nvPr/>
          </p:nvSpPr>
          <p:spPr>
            <a:xfrm>
              <a:off x="4422388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25360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81417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/>
            <p:cNvGrpSpPr/>
            <p:nvPr/>
          </p:nvGrpSpPr>
          <p:grpSpPr>
            <a:xfrm>
              <a:off x="6425360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H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/>
            <p:cNvCxnSpPr>
              <a:stCxn id="59" idx="2"/>
            </p:cNvCxnSpPr>
            <p:nvPr/>
          </p:nvCxnSpPr>
          <p:spPr>
            <a:xfrm flipH="1">
              <a:off x="3502546" y="2852058"/>
              <a:ext cx="1235528" cy="936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67" idx="2"/>
            </p:cNvCxnSpPr>
            <p:nvPr/>
          </p:nvCxnSpPr>
          <p:spPr>
            <a:xfrm flipH="1">
              <a:off x="3497104" y="2852058"/>
              <a:ext cx="3243942" cy="947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59" idx="2"/>
              <a:endCxn id="52" idx="0"/>
            </p:cNvCxnSpPr>
            <p:nvPr/>
          </p:nvCxnSpPr>
          <p:spPr>
            <a:xfrm>
              <a:off x="4738074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67" idx="2"/>
            </p:cNvCxnSpPr>
            <p:nvPr/>
          </p:nvCxnSpPr>
          <p:spPr>
            <a:xfrm flipH="1">
              <a:off x="4738075" y="2852058"/>
              <a:ext cx="2002971" cy="9252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67" idx="2"/>
              <a:endCxn id="113" idx="0"/>
            </p:cNvCxnSpPr>
            <p:nvPr/>
          </p:nvCxnSpPr>
          <p:spPr>
            <a:xfrm>
              <a:off x="6741046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67" idx="2"/>
            </p:cNvCxnSpPr>
            <p:nvPr/>
          </p:nvCxnSpPr>
          <p:spPr>
            <a:xfrm>
              <a:off x="6741046" y="2852058"/>
              <a:ext cx="1240971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59" idx="2"/>
            </p:cNvCxnSpPr>
            <p:nvPr/>
          </p:nvCxnSpPr>
          <p:spPr>
            <a:xfrm>
              <a:off x="4738074" y="2852058"/>
              <a:ext cx="3243943" cy="947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59" idx="2"/>
            </p:cNvCxnSpPr>
            <p:nvPr/>
          </p:nvCxnSpPr>
          <p:spPr>
            <a:xfrm>
              <a:off x="4738074" y="2852058"/>
              <a:ext cx="2002972" cy="9252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574864" y="5922690"/>
            <a:ext cx="160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Services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882286" y="5910942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Services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3918167" y="1419130"/>
            <a:ext cx="660904" cy="528723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157873" y="1187130"/>
                <a:ext cx="2283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𝑝𝑓𝑥𝐿𝑜𝑐𝑎𝑙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𝑜𝑛𝑙𝑦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873" y="1187130"/>
                <a:ext cx="228325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200" t="-4444" r="-320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120969" y="438840"/>
            <a:ext cx="141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 3:</a:t>
            </a:r>
            <a:endParaRPr lang="en-US" b="1" dirty="0"/>
          </a:p>
        </p:txBody>
      </p:sp>
      <p:sp>
        <p:nvSpPr>
          <p:cNvPr id="41" name="Rectangle 40"/>
          <p:cNvSpPr/>
          <p:nvPr/>
        </p:nvSpPr>
        <p:spPr>
          <a:xfrm>
            <a:off x="3187920" y="724286"/>
            <a:ext cx="631372" cy="6204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7157873" y="841415"/>
                <a:ext cx="4486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𝑑𝑒𝑓𝑖𝑛𝑒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873" y="841415"/>
                <a:ext cx="448693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59" t="-2222" r="-67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7157873" y="1524199"/>
                <a:ext cx="1829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𝑝𝑓𝑥𝐺𝑙𝑜𝑏𝑎𝑙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873" y="1524199"/>
                <a:ext cx="182909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000" t="-2222" r="-266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59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1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2571" y="1114885"/>
            <a:ext cx="51314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Requirements: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C1 prefixes, prefer R1 to R2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C2 prefixes, prefer R3 to R4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ISP prefixes, prefer certain links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other prefixes, prefer </a:t>
            </a:r>
            <a:r>
              <a:rPr lang="en-US" dirty="0" err="1" smtClean="0"/>
              <a:t>Cust</a:t>
            </a:r>
            <a:r>
              <a:rPr lang="en-US" dirty="0" smtClean="0"/>
              <a:t> -&gt; Peer -&gt; Paid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Always disallow transit traffic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Aggregate X’s prefix block as p0 to external worl</a:t>
            </a:r>
            <a:r>
              <a:rPr lang="en-US" dirty="0"/>
              <a:t>d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2046" y="3352800"/>
            <a:ext cx="6620184" cy="3492814"/>
            <a:chOff x="2268954" y="1890251"/>
            <a:chExt cx="7626161" cy="3802978"/>
          </a:xfrm>
        </p:grpSpPr>
        <p:grpSp>
          <p:nvGrpSpPr>
            <p:cNvPr id="47" name="Group 46"/>
            <p:cNvGrpSpPr/>
            <p:nvPr/>
          </p:nvGrpSpPr>
          <p:grpSpPr>
            <a:xfrm>
              <a:off x="2268954" y="1890251"/>
              <a:ext cx="7626161" cy="3802978"/>
              <a:chOff x="1318993" y="2184165"/>
              <a:chExt cx="9465780" cy="4474737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695524" y="3765127"/>
                <a:ext cx="4712717" cy="2116807"/>
                <a:chOff x="4187205" y="4415318"/>
                <a:chExt cx="4712717" cy="2116807"/>
              </a:xfrm>
            </p:grpSpPr>
            <p:grpSp>
              <p:nvGrpSpPr>
                <p:cNvPr id="90" name="Group 89"/>
                <p:cNvGrpSpPr/>
                <p:nvPr/>
              </p:nvGrpSpPr>
              <p:grpSpPr>
                <a:xfrm>
                  <a:off x="4187206" y="4514473"/>
                  <a:ext cx="4712716" cy="2017652"/>
                  <a:chOff x="3644000" y="4410076"/>
                  <a:chExt cx="4712716" cy="2017652"/>
                </a:xfrm>
              </p:grpSpPr>
              <p:sp>
                <p:nvSpPr>
                  <p:cNvPr id="98" name="Oval 97"/>
                  <p:cNvSpPr/>
                  <p:nvPr/>
                </p:nvSpPr>
                <p:spPr>
                  <a:xfrm>
                    <a:off x="3644000" y="4410076"/>
                    <a:ext cx="4712716" cy="201765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Content Placeholder 2"/>
                  <p:cNvSpPr txBox="1">
                    <a:spLocks/>
                  </p:cNvSpPr>
                  <p:nvPr/>
                </p:nvSpPr>
                <p:spPr>
                  <a:xfrm>
                    <a:off x="5484272" y="5187617"/>
                    <a:ext cx="1032171" cy="46257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 fontScale="70000" lnSpcReduction="20000"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buFont typeface="Arial" panose="020B0604020202020204" pitchFamily="34" charset="0"/>
                      <a:buNone/>
                    </a:pPr>
                    <a:r>
                      <a:rPr lang="en-US" dirty="0" smtClean="0"/>
                      <a:t>ISP X</a:t>
                    </a:r>
                    <a:endParaRPr lang="en-US" dirty="0"/>
                  </a:p>
                </p:txBody>
              </p:sp>
            </p:grpSp>
            <p:sp>
              <p:nvSpPr>
                <p:cNvPr id="91" name="Oval 90"/>
                <p:cNvSpPr/>
                <p:nvPr/>
              </p:nvSpPr>
              <p:spPr>
                <a:xfrm>
                  <a:off x="4568251" y="6036865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5033040" y="6231407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4187205" y="5195943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428067" y="4929695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6543563" y="4415318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8738198" y="5703960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8738199" y="5195942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1318993" y="3087313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88" name="Cloud 87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Content Placeholder 2"/>
                <p:cNvSpPr txBox="1">
                  <a:spLocks/>
                </p:cNvSpPr>
                <p:nvPr/>
              </p:nvSpPr>
              <p:spPr>
                <a:xfrm>
                  <a:off x="1390943" y="2869361"/>
                  <a:ext cx="429531" cy="30612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550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C1</a:t>
                  </a:r>
                  <a:endParaRPr lang="en-US" sz="1600" dirty="0"/>
                </a:p>
              </p:txBody>
            </p:sp>
          </p:grpSp>
          <p:cxnSp>
            <p:nvCxnSpPr>
              <p:cNvPr id="66" name="Straight Connector 65"/>
              <p:cNvCxnSpPr>
                <a:endCxn id="93" idx="2"/>
              </p:cNvCxnSpPr>
              <p:nvPr/>
            </p:nvCxnSpPr>
            <p:spPr>
              <a:xfrm>
                <a:off x="2786743" y="4111911"/>
                <a:ext cx="908781" cy="5138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88" idx="0"/>
                <a:endCxn id="94" idx="1"/>
              </p:cNvCxnSpPr>
              <p:nvPr/>
            </p:nvCxnSpPr>
            <p:spPr>
              <a:xfrm>
                <a:off x="3185264" y="3683409"/>
                <a:ext cx="773498" cy="619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" name="Group 68"/>
              <p:cNvGrpSpPr/>
              <p:nvPr/>
            </p:nvGrpSpPr>
            <p:grpSpPr>
              <a:xfrm>
                <a:off x="1852829" y="5466711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86" name="Cloud 85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Content Placeholder 2"/>
                <p:cNvSpPr txBox="1">
                  <a:spLocks/>
                </p:cNvSpPr>
                <p:nvPr/>
              </p:nvSpPr>
              <p:spPr>
                <a:xfrm>
                  <a:off x="1390943" y="2869361"/>
                  <a:ext cx="429531" cy="3061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550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C2</a:t>
                  </a:r>
                </a:p>
              </p:txBody>
            </p:sp>
          </p:grpSp>
          <p:cxnSp>
            <p:nvCxnSpPr>
              <p:cNvPr id="70" name="Straight Connector 69"/>
              <p:cNvCxnSpPr>
                <a:endCxn id="91" idx="3"/>
              </p:cNvCxnSpPr>
              <p:nvPr/>
            </p:nvCxnSpPr>
            <p:spPr>
              <a:xfrm flipV="1">
                <a:off x="3511470" y="5523305"/>
                <a:ext cx="587476" cy="1034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86" idx="0"/>
                <a:endCxn id="92" idx="3"/>
              </p:cNvCxnSpPr>
              <p:nvPr/>
            </p:nvCxnSpPr>
            <p:spPr>
              <a:xfrm flipV="1">
                <a:off x="3719100" y="5717847"/>
                <a:ext cx="844635" cy="3449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71"/>
              <p:cNvGrpSpPr/>
              <p:nvPr/>
            </p:nvGrpSpPr>
            <p:grpSpPr>
              <a:xfrm>
                <a:off x="4900393" y="2184165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84" name="Cloud 83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Content Placeholder 2"/>
                <p:cNvSpPr txBox="1">
                  <a:spLocks/>
                </p:cNvSpPr>
                <p:nvPr/>
              </p:nvSpPr>
              <p:spPr>
                <a:xfrm>
                  <a:off x="1511702" y="2869361"/>
                  <a:ext cx="510812" cy="3061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75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Y</a:t>
                  </a:r>
                  <a:endParaRPr lang="en-US" sz="1600" dirty="0"/>
                </a:p>
              </p:txBody>
            </p:sp>
          </p:grpSp>
          <p:cxnSp>
            <p:nvCxnSpPr>
              <p:cNvPr id="74" name="Straight Connector 73"/>
              <p:cNvCxnSpPr>
                <a:endCxn id="95" idx="0"/>
              </p:cNvCxnSpPr>
              <p:nvPr/>
            </p:nvCxnSpPr>
            <p:spPr>
              <a:xfrm>
                <a:off x="6000358" y="3375637"/>
                <a:ext cx="127920" cy="389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/>
              <p:cNvGrpSpPr/>
              <p:nvPr/>
            </p:nvGrpSpPr>
            <p:grpSpPr>
              <a:xfrm>
                <a:off x="8916945" y="4354556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82" name="Cloud 81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Content Placeholder 2"/>
                <p:cNvSpPr txBox="1">
                  <a:spLocks/>
                </p:cNvSpPr>
                <p:nvPr/>
              </p:nvSpPr>
              <p:spPr>
                <a:xfrm>
                  <a:off x="1511702" y="2869361"/>
                  <a:ext cx="510812" cy="3061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75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Z</a:t>
                  </a:r>
                  <a:endParaRPr lang="en-US" sz="1600" dirty="0"/>
                </a:p>
              </p:txBody>
            </p:sp>
          </p:grpSp>
          <p:cxnSp>
            <p:nvCxnSpPr>
              <p:cNvPr id="77" name="Straight Connector 76"/>
              <p:cNvCxnSpPr>
                <a:stCxn id="97" idx="6"/>
              </p:cNvCxnSpPr>
              <p:nvPr/>
            </p:nvCxnSpPr>
            <p:spPr>
              <a:xfrm flipV="1">
                <a:off x="8399309" y="4625787"/>
                <a:ext cx="7120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96" idx="6"/>
                <a:endCxn id="82" idx="2"/>
              </p:cNvCxnSpPr>
              <p:nvPr/>
            </p:nvCxnSpPr>
            <p:spPr>
              <a:xfrm flipV="1">
                <a:off x="8399308" y="4950652"/>
                <a:ext cx="523431" cy="1831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84" idx="0"/>
                <a:endCxn id="80" idx="2"/>
              </p:cNvCxnSpPr>
              <p:nvPr/>
            </p:nvCxnSpPr>
            <p:spPr>
              <a:xfrm>
                <a:off x="6766664" y="2780261"/>
                <a:ext cx="1388212" cy="47735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Cloud 79"/>
              <p:cNvSpPr/>
              <p:nvPr/>
            </p:nvSpPr>
            <p:spPr>
              <a:xfrm>
                <a:off x="8149082" y="2661523"/>
                <a:ext cx="1867828" cy="1192191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/>
              <p:cNvCxnSpPr>
                <a:stCxn id="80" idx="1"/>
                <a:endCxn id="82" idx="3"/>
              </p:cNvCxnSpPr>
              <p:nvPr/>
            </p:nvCxnSpPr>
            <p:spPr>
              <a:xfrm>
                <a:off x="9082996" y="3852445"/>
                <a:ext cx="767863" cy="5702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Content Placeholder 2"/>
            <p:cNvSpPr txBox="1">
              <a:spLocks/>
            </p:cNvSpPr>
            <p:nvPr/>
          </p:nvSpPr>
          <p:spPr>
            <a:xfrm>
              <a:off x="4542856" y="3729507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R1</a:t>
              </a:r>
              <a:endParaRPr lang="en-US" sz="1600" dirty="0"/>
            </a:p>
          </p:txBody>
        </p:sp>
        <p:sp>
          <p:nvSpPr>
            <p:cNvPr id="49" name="Content Placeholder 2"/>
            <p:cNvSpPr txBox="1">
              <a:spLocks/>
            </p:cNvSpPr>
            <p:nvPr/>
          </p:nvSpPr>
          <p:spPr>
            <a:xfrm>
              <a:off x="4302869" y="4000179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R2</a:t>
              </a:r>
              <a:endParaRPr lang="en-US" sz="1600" dirty="0"/>
            </a:p>
          </p:txBody>
        </p:sp>
        <p:sp>
          <p:nvSpPr>
            <p:cNvPr id="58" name="Content Placeholder 2"/>
            <p:cNvSpPr txBox="1">
              <a:spLocks/>
            </p:cNvSpPr>
            <p:nvPr/>
          </p:nvSpPr>
          <p:spPr>
            <a:xfrm>
              <a:off x="4556224" y="4446813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R3</a:t>
              </a:r>
              <a:endParaRPr lang="en-US" sz="1600" dirty="0"/>
            </a:p>
          </p:txBody>
        </p:sp>
        <p:sp>
          <p:nvSpPr>
            <p:cNvPr id="60" name="Content Placeholder 2"/>
            <p:cNvSpPr txBox="1">
              <a:spLocks/>
            </p:cNvSpPr>
            <p:nvPr/>
          </p:nvSpPr>
          <p:spPr>
            <a:xfrm>
              <a:off x="4918479" y="4635572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R4</a:t>
              </a:r>
              <a:endParaRPr lang="en-US" sz="1600" dirty="0"/>
            </a:p>
          </p:txBody>
        </p:sp>
        <p:sp>
          <p:nvSpPr>
            <p:cNvPr id="61" name="Content Placeholder 2"/>
            <p:cNvSpPr txBox="1">
              <a:spLocks/>
            </p:cNvSpPr>
            <p:nvPr/>
          </p:nvSpPr>
          <p:spPr>
            <a:xfrm>
              <a:off x="5979120" y="3427690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R5</a:t>
              </a:r>
              <a:endParaRPr lang="en-US" sz="1600" dirty="0"/>
            </a:p>
          </p:txBody>
        </p:sp>
        <p:sp>
          <p:nvSpPr>
            <p:cNvPr id="62" name="Content Placeholder 2"/>
            <p:cNvSpPr txBox="1">
              <a:spLocks/>
            </p:cNvSpPr>
            <p:nvPr/>
          </p:nvSpPr>
          <p:spPr>
            <a:xfrm>
              <a:off x="7500418" y="3894990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R6</a:t>
              </a:r>
              <a:endParaRPr lang="en-US" sz="1600" dirty="0"/>
            </a:p>
          </p:txBody>
        </p:sp>
        <p:sp>
          <p:nvSpPr>
            <p:cNvPr id="63" name="Content Placeholder 2"/>
            <p:cNvSpPr txBox="1">
              <a:spLocks/>
            </p:cNvSpPr>
            <p:nvPr/>
          </p:nvSpPr>
          <p:spPr>
            <a:xfrm>
              <a:off x="7506130" y="4316728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R7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18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1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22046" y="3352800"/>
            <a:ext cx="6620184" cy="3492814"/>
            <a:chOff x="2268954" y="1890251"/>
            <a:chExt cx="7626161" cy="3802978"/>
          </a:xfrm>
        </p:grpSpPr>
        <p:grpSp>
          <p:nvGrpSpPr>
            <p:cNvPr id="116" name="Group 115"/>
            <p:cNvGrpSpPr/>
            <p:nvPr/>
          </p:nvGrpSpPr>
          <p:grpSpPr>
            <a:xfrm>
              <a:off x="2268954" y="1890251"/>
              <a:ext cx="7626161" cy="3802978"/>
              <a:chOff x="1318993" y="2184165"/>
              <a:chExt cx="9465780" cy="447473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695524" y="3765127"/>
                <a:ext cx="4712717" cy="2116807"/>
                <a:chOff x="4187205" y="4415318"/>
                <a:chExt cx="4712717" cy="2116807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4187206" y="4514473"/>
                  <a:ext cx="4712716" cy="2017652"/>
                  <a:chOff x="3644000" y="4410076"/>
                  <a:chExt cx="4712716" cy="2017652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3644000" y="4410076"/>
                    <a:ext cx="4712716" cy="201765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Content Placeholder 2"/>
                  <p:cNvSpPr txBox="1">
                    <a:spLocks/>
                  </p:cNvSpPr>
                  <p:nvPr/>
                </p:nvSpPr>
                <p:spPr>
                  <a:xfrm>
                    <a:off x="5484272" y="5187617"/>
                    <a:ext cx="1032171" cy="46257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 fontScale="70000" lnSpcReduction="20000"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buFont typeface="Arial" panose="020B0604020202020204" pitchFamily="34" charset="0"/>
                      <a:buNone/>
                    </a:pPr>
                    <a:r>
                      <a:rPr lang="en-US" dirty="0" smtClean="0"/>
                      <a:t>ISP X</a:t>
                    </a:r>
                    <a:endParaRPr lang="en-US" dirty="0"/>
                  </a:p>
                </p:txBody>
              </p:sp>
            </p:grpSp>
            <p:sp>
              <p:nvSpPr>
                <p:cNvPr id="45" name="Oval 44"/>
                <p:cNvSpPr/>
                <p:nvPr/>
              </p:nvSpPr>
              <p:spPr>
                <a:xfrm>
                  <a:off x="4568251" y="6036865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033040" y="6231407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187205" y="5195943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4428067" y="4929695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6543563" y="4415318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8738198" y="5703960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8738199" y="5195942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1318993" y="3087313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41" name="Cloud 40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ontent Placeholder 2"/>
                <p:cNvSpPr txBox="1">
                  <a:spLocks/>
                </p:cNvSpPr>
                <p:nvPr/>
              </p:nvSpPr>
              <p:spPr>
                <a:xfrm>
                  <a:off x="1390943" y="2869361"/>
                  <a:ext cx="429531" cy="30612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550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C1</a:t>
                  </a:r>
                  <a:endParaRPr lang="en-US" sz="1600" dirty="0"/>
                </a:p>
              </p:txBody>
            </p:sp>
          </p:grpSp>
          <p:cxnSp>
            <p:nvCxnSpPr>
              <p:cNvPr id="7" name="Straight Connector 6"/>
              <p:cNvCxnSpPr>
                <a:endCxn id="20" idx="2"/>
              </p:cNvCxnSpPr>
              <p:nvPr/>
            </p:nvCxnSpPr>
            <p:spPr>
              <a:xfrm>
                <a:off x="2786743" y="4111911"/>
                <a:ext cx="908781" cy="5138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41" idx="0"/>
                <a:endCxn id="21" idx="1"/>
              </p:cNvCxnSpPr>
              <p:nvPr/>
            </p:nvCxnSpPr>
            <p:spPr>
              <a:xfrm>
                <a:off x="3185264" y="3683409"/>
                <a:ext cx="773498" cy="619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oup 35"/>
              <p:cNvGrpSpPr/>
              <p:nvPr/>
            </p:nvGrpSpPr>
            <p:grpSpPr>
              <a:xfrm>
                <a:off x="1852829" y="5466711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37" name="Cloud 36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Content Placeholder 2"/>
                <p:cNvSpPr txBox="1">
                  <a:spLocks/>
                </p:cNvSpPr>
                <p:nvPr/>
              </p:nvSpPr>
              <p:spPr>
                <a:xfrm>
                  <a:off x="1390943" y="2869361"/>
                  <a:ext cx="429531" cy="3061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550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C2</a:t>
                  </a:r>
                </a:p>
              </p:txBody>
            </p:sp>
          </p:grpSp>
          <p:cxnSp>
            <p:nvCxnSpPr>
              <p:cNvPr id="39" name="Straight Connector 38"/>
              <p:cNvCxnSpPr>
                <a:endCxn id="45" idx="3"/>
              </p:cNvCxnSpPr>
              <p:nvPr/>
            </p:nvCxnSpPr>
            <p:spPr>
              <a:xfrm flipV="1">
                <a:off x="3511470" y="5523305"/>
                <a:ext cx="587476" cy="1034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37" idx="0"/>
                <a:endCxn id="19" idx="3"/>
              </p:cNvCxnSpPr>
              <p:nvPr/>
            </p:nvCxnSpPr>
            <p:spPr>
              <a:xfrm flipV="1">
                <a:off x="3719100" y="5717847"/>
                <a:ext cx="844635" cy="3449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/>
              <p:cNvGrpSpPr/>
              <p:nvPr/>
            </p:nvGrpSpPr>
            <p:grpSpPr>
              <a:xfrm>
                <a:off x="4900393" y="2184165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51" name="Cloud 50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Content Placeholder 2"/>
                <p:cNvSpPr txBox="1">
                  <a:spLocks/>
                </p:cNvSpPr>
                <p:nvPr/>
              </p:nvSpPr>
              <p:spPr>
                <a:xfrm>
                  <a:off x="1511702" y="2869361"/>
                  <a:ext cx="510812" cy="3061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75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Y</a:t>
                  </a:r>
                  <a:endParaRPr lang="en-US" sz="1600" dirty="0"/>
                </a:p>
              </p:txBody>
            </p:sp>
          </p:grpSp>
          <p:cxnSp>
            <p:nvCxnSpPr>
              <p:cNvPr id="53" name="Straight Connector 52"/>
              <p:cNvCxnSpPr>
                <a:endCxn id="22" idx="0"/>
              </p:cNvCxnSpPr>
              <p:nvPr/>
            </p:nvCxnSpPr>
            <p:spPr>
              <a:xfrm>
                <a:off x="6000358" y="3375637"/>
                <a:ext cx="127920" cy="389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/>
              <p:cNvGrpSpPr/>
              <p:nvPr/>
            </p:nvGrpSpPr>
            <p:grpSpPr>
              <a:xfrm>
                <a:off x="8916945" y="4354556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55" name="Cloud 54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Content Placeholder 2"/>
                <p:cNvSpPr txBox="1">
                  <a:spLocks/>
                </p:cNvSpPr>
                <p:nvPr/>
              </p:nvSpPr>
              <p:spPr>
                <a:xfrm>
                  <a:off x="1511702" y="2869361"/>
                  <a:ext cx="510812" cy="3061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75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Z</a:t>
                  </a:r>
                  <a:endParaRPr lang="en-US" sz="1600" dirty="0"/>
                </a:p>
              </p:txBody>
            </p:sp>
          </p:grpSp>
          <p:cxnSp>
            <p:nvCxnSpPr>
              <p:cNvPr id="57" name="Straight Connector 56"/>
              <p:cNvCxnSpPr>
                <a:stCxn id="24" idx="6"/>
              </p:cNvCxnSpPr>
              <p:nvPr/>
            </p:nvCxnSpPr>
            <p:spPr>
              <a:xfrm flipV="1">
                <a:off x="8399309" y="4625787"/>
                <a:ext cx="7120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23" idx="6"/>
                <a:endCxn id="55" idx="2"/>
              </p:cNvCxnSpPr>
              <p:nvPr/>
            </p:nvCxnSpPr>
            <p:spPr>
              <a:xfrm flipV="1">
                <a:off x="8399308" y="4950652"/>
                <a:ext cx="523431" cy="1831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51" idx="0"/>
                <a:endCxn id="73" idx="2"/>
              </p:cNvCxnSpPr>
              <p:nvPr/>
            </p:nvCxnSpPr>
            <p:spPr>
              <a:xfrm>
                <a:off x="6766664" y="2780261"/>
                <a:ext cx="1388212" cy="47735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Cloud 72"/>
              <p:cNvSpPr/>
              <p:nvPr/>
            </p:nvSpPr>
            <p:spPr>
              <a:xfrm>
                <a:off x="8149082" y="2661523"/>
                <a:ext cx="1867828" cy="1192191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/>
              <p:cNvCxnSpPr>
                <a:stCxn id="73" idx="1"/>
                <a:endCxn id="55" idx="3"/>
              </p:cNvCxnSpPr>
              <p:nvPr/>
            </p:nvCxnSpPr>
            <p:spPr>
              <a:xfrm>
                <a:off x="9082996" y="3852445"/>
                <a:ext cx="767863" cy="5702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Content Placeholder 2"/>
            <p:cNvSpPr txBox="1">
              <a:spLocks/>
            </p:cNvSpPr>
            <p:nvPr/>
          </p:nvSpPr>
          <p:spPr>
            <a:xfrm>
              <a:off x="4542856" y="3729507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R1</a:t>
              </a:r>
              <a:endParaRPr lang="en-US" sz="1600" dirty="0"/>
            </a:p>
          </p:txBody>
        </p:sp>
        <p:sp>
          <p:nvSpPr>
            <p:cNvPr id="118" name="Content Placeholder 2"/>
            <p:cNvSpPr txBox="1">
              <a:spLocks/>
            </p:cNvSpPr>
            <p:nvPr/>
          </p:nvSpPr>
          <p:spPr>
            <a:xfrm>
              <a:off x="4302869" y="4000179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R2</a:t>
              </a:r>
              <a:endParaRPr lang="en-US" sz="1600" dirty="0"/>
            </a:p>
          </p:txBody>
        </p:sp>
        <p:sp>
          <p:nvSpPr>
            <p:cNvPr id="119" name="Content Placeholder 2"/>
            <p:cNvSpPr txBox="1">
              <a:spLocks/>
            </p:cNvSpPr>
            <p:nvPr/>
          </p:nvSpPr>
          <p:spPr>
            <a:xfrm>
              <a:off x="4556224" y="4446813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R3</a:t>
              </a:r>
              <a:endParaRPr lang="en-US" sz="1600" dirty="0"/>
            </a:p>
          </p:txBody>
        </p:sp>
        <p:sp>
          <p:nvSpPr>
            <p:cNvPr id="120" name="Content Placeholder 2"/>
            <p:cNvSpPr txBox="1">
              <a:spLocks/>
            </p:cNvSpPr>
            <p:nvPr/>
          </p:nvSpPr>
          <p:spPr>
            <a:xfrm>
              <a:off x="4918479" y="4635572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R4</a:t>
              </a:r>
              <a:endParaRPr lang="en-US" sz="1600" dirty="0"/>
            </a:p>
          </p:txBody>
        </p:sp>
        <p:sp>
          <p:nvSpPr>
            <p:cNvPr id="121" name="Content Placeholder 2"/>
            <p:cNvSpPr txBox="1">
              <a:spLocks/>
            </p:cNvSpPr>
            <p:nvPr/>
          </p:nvSpPr>
          <p:spPr>
            <a:xfrm>
              <a:off x="5979120" y="3427690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R5</a:t>
              </a:r>
              <a:endParaRPr lang="en-US" sz="1600" dirty="0"/>
            </a:p>
          </p:txBody>
        </p:sp>
        <p:sp>
          <p:nvSpPr>
            <p:cNvPr id="122" name="Content Placeholder 2"/>
            <p:cNvSpPr txBox="1">
              <a:spLocks/>
            </p:cNvSpPr>
            <p:nvPr/>
          </p:nvSpPr>
          <p:spPr>
            <a:xfrm>
              <a:off x="7500418" y="3894990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R6</a:t>
              </a:r>
              <a:endParaRPr lang="en-US" sz="1600" dirty="0"/>
            </a:p>
          </p:txBody>
        </p:sp>
        <p:sp>
          <p:nvSpPr>
            <p:cNvPr id="123" name="Content Placeholder 2"/>
            <p:cNvSpPr txBox="1">
              <a:spLocks/>
            </p:cNvSpPr>
            <p:nvPr/>
          </p:nvSpPr>
          <p:spPr>
            <a:xfrm>
              <a:off x="7506130" y="4316728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R7</a:t>
              </a:r>
              <a:endParaRPr lang="en-US" sz="16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19566" y="605330"/>
            <a:ext cx="4903291" cy="2754971"/>
            <a:chOff x="6664499" y="228094"/>
            <a:chExt cx="4903291" cy="2754971"/>
          </a:xfrm>
        </p:grpSpPr>
        <p:grpSp>
          <p:nvGrpSpPr>
            <p:cNvPr id="10" name="Group 9"/>
            <p:cNvGrpSpPr/>
            <p:nvPr/>
          </p:nvGrpSpPr>
          <p:grpSpPr>
            <a:xfrm>
              <a:off x="6664885" y="228094"/>
              <a:ext cx="4902905" cy="2484205"/>
              <a:chOff x="6229457" y="1075099"/>
              <a:chExt cx="4902905" cy="24842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7029572" y="1397068"/>
                    <a:ext cx="405149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𝑃𝑓𝑥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𝑒𝑥𝑖𝑡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≫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𝑒𝑥𝑖𝑡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≫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𝑎𝑛𝑦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9572" y="1397068"/>
                    <a:ext cx="4051494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2707" t="-2174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029572" y="1741654"/>
                    <a:ext cx="410279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𝑃𝑓𝑥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𝑒𝑥𝑖𝑡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≫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𝑒𝑥𝑖𝑡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≫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𝑎𝑛𝑦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9572" y="1741654"/>
                    <a:ext cx="4102790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675" t="-4444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29571" y="2110050"/>
                    <a:ext cx="172066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𝑋𝑃𝑓𝑥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9571" y="2110050"/>
                    <a:ext cx="1720664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6383" t="-2174" r="-2482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7029570" y="2438133"/>
                    <a:ext cx="25138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≫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9570" y="2438133"/>
                    <a:ext cx="2513830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913" r="-2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7810488" y="2724840"/>
                    <a:ext cx="173291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≫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0488" y="2724840"/>
                    <a:ext cx="1732910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4930" r="-105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7810488" y="3005306"/>
                    <a:ext cx="119750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≫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0488" y="3005306"/>
                    <a:ext cx="1197507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7107" r="-152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7810488" y="3282305"/>
                    <a:ext cx="173291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≫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0488" y="3282305"/>
                    <a:ext cx="1732910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4930" r="-1056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6229457" y="1075099"/>
                    <a:ext cx="155279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𝑡𝑎𝑠𝑘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𝑅𝑜𝑢𝑡𝑖𝑛𝑔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{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9457" y="1075099"/>
                    <a:ext cx="1552797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3150" t="-2174" r="-5512" b="-369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664499" y="2706066"/>
                  <a:ext cx="1426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499" y="2706066"/>
                  <a:ext cx="142667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65217" t="-4444" r="-60870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6750853" y="5164139"/>
            <a:ext cx="4588076" cy="849971"/>
            <a:chOff x="6664499" y="228094"/>
            <a:chExt cx="4588076" cy="849971"/>
          </a:xfrm>
        </p:grpSpPr>
        <p:grpSp>
          <p:nvGrpSpPr>
            <p:cNvPr id="64" name="Group 63"/>
            <p:cNvGrpSpPr/>
            <p:nvPr/>
          </p:nvGrpSpPr>
          <p:grpSpPr>
            <a:xfrm>
              <a:off x="6664885" y="228094"/>
              <a:ext cx="4587690" cy="598968"/>
              <a:chOff x="6229457" y="1075099"/>
              <a:chExt cx="4587690" cy="5989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7029572" y="1397068"/>
                    <a:ext cx="37875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dirty="0" smtClean="0"/>
                      <a:t>true 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𝑒𝑛𝑡𝑒𝑟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𝑒𝑥𝑖𝑡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9572" y="1397068"/>
                    <a:ext cx="3787575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3865" t="-28889" r="-2093" b="-5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6229457" y="1075099"/>
                    <a:ext cx="178369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𝑡𝑎𝑠𝑘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𝑇𝑟𝑎𝑛𝑠𝑖𝑡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{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9457" y="1075099"/>
                    <a:ext cx="1783693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730" t="-2174" r="-4437" b="-369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6664499" y="801066"/>
                  <a:ext cx="1426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499" y="801066"/>
                  <a:ext cx="142667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58333" t="-2174" r="-58333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693874" y="6403666"/>
                <a:ext cx="3773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𝑅𝑜𝑢𝑡𝑖𝑛𝑔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𝑂𝑤𝑛𝑒𝑟𝑠h𝑖𝑝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𝑁𝑜𝑇𝑟𝑎𝑛𝑠𝑖𝑡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874" y="6403666"/>
                <a:ext cx="377308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969" t="-2174" r="-32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809357" y="124296"/>
                <a:ext cx="2645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𝑠𝑢𝑚𝑚𝑎𝑟𝑖𝑧𝑒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57" y="124296"/>
                <a:ext cx="2645211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843" t="-2174" r="-276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/>
          <p:cNvGrpSpPr/>
          <p:nvPr/>
        </p:nvGrpSpPr>
        <p:grpSpPr>
          <a:xfrm>
            <a:off x="6752670" y="3387362"/>
            <a:ext cx="3613515" cy="1484971"/>
            <a:chOff x="6664499" y="228094"/>
            <a:chExt cx="3613515" cy="1484971"/>
          </a:xfrm>
        </p:grpSpPr>
        <p:grpSp>
          <p:nvGrpSpPr>
            <p:cNvPr id="71" name="Group 70"/>
            <p:cNvGrpSpPr/>
            <p:nvPr/>
          </p:nvGrpSpPr>
          <p:grpSpPr>
            <a:xfrm>
              <a:off x="6664885" y="228094"/>
              <a:ext cx="3613129" cy="1270790"/>
              <a:chOff x="6229457" y="1075099"/>
              <a:chExt cx="3613129" cy="12707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7029572" y="1397068"/>
                    <a:ext cx="281301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𝑃𝑓𝑥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𝑑𝑜𝑤𝑛𝑠𝑡𝑟𝑒𝑎𝑚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9572" y="1397068"/>
                    <a:ext cx="2813014" cy="27699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3905" t="-2174" r="-1302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7029572" y="1741654"/>
                    <a:ext cx="18930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𝑃𝑓𝑥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5" name="Text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9572" y="1741654"/>
                    <a:ext cx="1893019" cy="27699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5788" t="-2222" r="-2251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6994915" y="2068890"/>
                    <a:ext cx="122892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4915" y="2068890"/>
                    <a:ext cx="1228926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5941" r="-148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6229457" y="1075099"/>
                    <a:ext cx="18273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𝑡𝑎𝑠𝑘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𝑂𝑤𝑛𝑒𝑟𝑠h𝑖𝑝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{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9457" y="1075099"/>
                    <a:ext cx="1827360" cy="276999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2667" t="-4444" r="-4333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664499" y="1436066"/>
                  <a:ext cx="1426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499" y="1436066"/>
                  <a:ext cx="142667" cy="2769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65217" t="-4444" r="-60870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3354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1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2230" y="701228"/>
            <a:ext cx="5083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 magic constants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Filters inferred: e.g., on customers for their prefixes block X’s own prefixes from others, block customer prefixes from peers.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One global </a:t>
            </a:r>
            <a:r>
              <a:rPr lang="en-US" dirty="0" err="1" smtClean="0"/>
              <a:t>config</a:t>
            </a:r>
            <a:r>
              <a:rPr lang="en-US" dirty="0" smtClean="0"/>
              <a:t> vs many local </a:t>
            </a:r>
            <a:r>
              <a:rPr lang="en-US" dirty="0" err="1" smtClean="0"/>
              <a:t>configs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End-to-end abstractions (e.g., transit routes)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More concise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Community tags generated automatically: e.g., to ensure no </a:t>
            </a:r>
            <a:r>
              <a:rPr lang="en-US" dirty="0" smtClean="0"/>
              <a:t>transit traffic</a:t>
            </a:r>
            <a:r>
              <a:rPr lang="en-US" dirty="0" smtClean="0"/>
              <a:t>. 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22046" y="3352800"/>
            <a:ext cx="6620184" cy="3492814"/>
            <a:chOff x="2268954" y="1890251"/>
            <a:chExt cx="7626161" cy="3802978"/>
          </a:xfrm>
        </p:grpSpPr>
        <p:grpSp>
          <p:nvGrpSpPr>
            <p:cNvPr id="47" name="Group 46"/>
            <p:cNvGrpSpPr/>
            <p:nvPr/>
          </p:nvGrpSpPr>
          <p:grpSpPr>
            <a:xfrm>
              <a:off x="2268954" y="1890251"/>
              <a:ext cx="7626161" cy="3802978"/>
              <a:chOff x="1318993" y="2184165"/>
              <a:chExt cx="9465780" cy="4474737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695524" y="3765127"/>
                <a:ext cx="4712717" cy="2116807"/>
                <a:chOff x="4187205" y="4415318"/>
                <a:chExt cx="4712717" cy="2116807"/>
              </a:xfrm>
            </p:grpSpPr>
            <p:grpSp>
              <p:nvGrpSpPr>
                <p:cNvPr id="90" name="Group 89"/>
                <p:cNvGrpSpPr/>
                <p:nvPr/>
              </p:nvGrpSpPr>
              <p:grpSpPr>
                <a:xfrm>
                  <a:off x="4187206" y="4514473"/>
                  <a:ext cx="4712716" cy="2017652"/>
                  <a:chOff x="3644000" y="4410076"/>
                  <a:chExt cx="4712716" cy="2017652"/>
                </a:xfrm>
              </p:grpSpPr>
              <p:sp>
                <p:nvSpPr>
                  <p:cNvPr id="98" name="Oval 97"/>
                  <p:cNvSpPr/>
                  <p:nvPr/>
                </p:nvSpPr>
                <p:spPr>
                  <a:xfrm>
                    <a:off x="3644000" y="4410076"/>
                    <a:ext cx="4712716" cy="201765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Content Placeholder 2"/>
                  <p:cNvSpPr txBox="1">
                    <a:spLocks/>
                  </p:cNvSpPr>
                  <p:nvPr/>
                </p:nvSpPr>
                <p:spPr>
                  <a:xfrm>
                    <a:off x="5484272" y="5187617"/>
                    <a:ext cx="1032171" cy="46257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 fontScale="70000" lnSpcReduction="20000"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buFont typeface="Arial" panose="020B0604020202020204" pitchFamily="34" charset="0"/>
                      <a:buNone/>
                    </a:pPr>
                    <a:r>
                      <a:rPr lang="en-US" dirty="0" smtClean="0"/>
                      <a:t>ISP X</a:t>
                    </a:r>
                    <a:endParaRPr lang="en-US" dirty="0"/>
                  </a:p>
                </p:txBody>
              </p:sp>
            </p:grpSp>
            <p:sp>
              <p:nvSpPr>
                <p:cNvPr id="91" name="Oval 90"/>
                <p:cNvSpPr/>
                <p:nvPr/>
              </p:nvSpPr>
              <p:spPr>
                <a:xfrm>
                  <a:off x="4568251" y="6036865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5033040" y="6231407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4187205" y="5195943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428067" y="4929695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6543563" y="4415318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8738198" y="5703960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8738199" y="5195942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1318993" y="3087313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88" name="Cloud 87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Content Placeholder 2"/>
                <p:cNvSpPr txBox="1">
                  <a:spLocks/>
                </p:cNvSpPr>
                <p:nvPr/>
              </p:nvSpPr>
              <p:spPr>
                <a:xfrm>
                  <a:off x="1390943" y="2869361"/>
                  <a:ext cx="429531" cy="30612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550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C1</a:t>
                  </a:r>
                  <a:endParaRPr lang="en-US" sz="1600" dirty="0"/>
                </a:p>
              </p:txBody>
            </p:sp>
          </p:grpSp>
          <p:cxnSp>
            <p:nvCxnSpPr>
              <p:cNvPr id="66" name="Straight Connector 65"/>
              <p:cNvCxnSpPr>
                <a:endCxn id="93" idx="2"/>
              </p:cNvCxnSpPr>
              <p:nvPr/>
            </p:nvCxnSpPr>
            <p:spPr>
              <a:xfrm>
                <a:off x="2786743" y="4111911"/>
                <a:ext cx="908781" cy="5138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88" idx="0"/>
                <a:endCxn id="94" idx="1"/>
              </p:cNvCxnSpPr>
              <p:nvPr/>
            </p:nvCxnSpPr>
            <p:spPr>
              <a:xfrm>
                <a:off x="3185264" y="3683409"/>
                <a:ext cx="773498" cy="619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" name="Group 68"/>
              <p:cNvGrpSpPr/>
              <p:nvPr/>
            </p:nvGrpSpPr>
            <p:grpSpPr>
              <a:xfrm>
                <a:off x="1852829" y="5466711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86" name="Cloud 85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Content Placeholder 2"/>
                <p:cNvSpPr txBox="1">
                  <a:spLocks/>
                </p:cNvSpPr>
                <p:nvPr/>
              </p:nvSpPr>
              <p:spPr>
                <a:xfrm>
                  <a:off x="1390943" y="2869361"/>
                  <a:ext cx="429531" cy="3061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550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C2</a:t>
                  </a:r>
                </a:p>
              </p:txBody>
            </p:sp>
          </p:grpSp>
          <p:cxnSp>
            <p:nvCxnSpPr>
              <p:cNvPr id="70" name="Straight Connector 69"/>
              <p:cNvCxnSpPr>
                <a:endCxn id="91" idx="3"/>
              </p:cNvCxnSpPr>
              <p:nvPr/>
            </p:nvCxnSpPr>
            <p:spPr>
              <a:xfrm flipV="1">
                <a:off x="3511470" y="5523305"/>
                <a:ext cx="587476" cy="1034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86" idx="0"/>
                <a:endCxn id="92" idx="3"/>
              </p:cNvCxnSpPr>
              <p:nvPr/>
            </p:nvCxnSpPr>
            <p:spPr>
              <a:xfrm flipV="1">
                <a:off x="3719100" y="5717847"/>
                <a:ext cx="844635" cy="3449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71"/>
              <p:cNvGrpSpPr/>
              <p:nvPr/>
            </p:nvGrpSpPr>
            <p:grpSpPr>
              <a:xfrm>
                <a:off x="4900393" y="2184165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84" name="Cloud 83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Content Placeholder 2"/>
                <p:cNvSpPr txBox="1">
                  <a:spLocks/>
                </p:cNvSpPr>
                <p:nvPr/>
              </p:nvSpPr>
              <p:spPr>
                <a:xfrm>
                  <a:off x="1511702" y="2869361"/>
                  <a:ext cx="510812" cy="3061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75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Y</a:t>
                  </a:r>
                  <a:endParaRPr lang="en-US" sz="1600" dirty="0"/>
                </a:p>
              </p:txBody>
            </p:sp>
          </p:grpSp>
          <p:cxnSp>
            <p:nvCxnSpPr>
              <p:cNvPr id="74" name="Straight Connector 73"/>
              <p:cNvCxnSpPr>
                <a:endCxn id="95" idx="0"/>
              </p:cNvCxnSpPr>
              <p:nvPr/>
            </p:nvCxnSpPr>
            <p:spPr>
              <a:xfrm>
                <a:off x="6000358" y="3375637"/>
                <a:ext cx="127920" cy="389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/>
              <p:cNvGrpSpPr/>
              <p:nvPr/>
            </p:nvGrpSpPr>
            <p:grpSpPr>
              <a:xfrm>
                <a:off x="8916945" y="4354556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82" name="Cloud 81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Content Placeholder 2"/>
                <p:cNvSpPr txBox="1">
                  <a:spLocks/>
                </p:cNvSpPr>
                <p:nvPr/>
              </p:nvSpPr>
              <p:spPr>
                <a:xfrm>
                  <a:off x="1511702" y="2869361"/>
                  <a:ext cx="510812" cy="3061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75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Z</a:t>
                  </a:r>
                  <a:endParaRPr lang="en-US" sz="1600" dirty="0"/>
                </a:p>
              </p:txBody>
            </p:sp>
          </p:grpSp>
          <p:cxnSp>
            <p:nvCxnSpPr>
              <p:cNvPr id="77" name="Straight Connector 76"/>
              <p:cNvCxnSpPr>
                <a:stCxn id="97" idx="6"/>
              </p:cNvCxnSpPr>
              <p:nvPr/>
            </p:nvCxnSpPr>
            <p:spPr>
              <a:xfrm flipV="1">
                <a:off x="8399309" y="4625787"/>
                <a:ext cx="7120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96" idx="6"/>
                <a:endCxn id="82" idx="2"/>
              </p:cNvCxnSpPr>
              <p:nvPr/>
            </p:nvCxnSpPr>
            <p:spPr>
              <a:xfrm flipV="1">
                <a:off x="8399308" y="4950652"/>
                <a:ext cx="523431" cy="1831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84" idx="0"/>
                <a:endCxn id="80" idx="2"/>
              </p:cNvCxnSpPr>
              <p:nvPr/>
            </p:nvCxnSpPr>
            <p:spPr>
              <a:xfrm>
                <a:off x="6766664" y="2780261"/>
                <a:ext cx="1388212" cy="47735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Cloud 79"/>
              <p:cNvSpPr/>
              <p:nvPr/>
            </p:nvSpPr>
            <p:spPr>
              <a:xfrm>
                <a:off x="8149082" y="2661523"/>
                <a:ext cx="1867828" cy="1192191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/>
              <p:cNvCxnSpPr>
                <a:stCxn id="80" idx="1"/>
                <a:endCxn id="82" idx="3"/>
              </p:cNvCxnSpPr>
              <p:nvPr/>
            </p:nvCxnSpPr>
            <p:spPr>
              <a:xfrm>
                <a:off x="9082996" y="3852445"/>
                <a:ext cx="767863" cy="5702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Content Placeholder 2"/>
            <p:cNvSpPr txBox="1">
              <a:spLocks/>
            </p:cNvSpPr>
            <p:nvPr/>
          </p:nvSpPr>
          <p:spPr>
            <a:xfrm>
              <a:off x="4542856" y="3729507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R1</a:t>
              </a:r>
              <a:endParaRPr lang="en-US" sz="1600" dirty="0"/>
            </a:p>
          </p:txBody>
        </p:sp>
        <p:sp>
          <p:nvSpPr>
            <p:cNvPr id="49" name="Content Placeholder 2"/>
            <p:cNvSpPr txBox="1">
              <a:spLocks/>
            </p:cNvSpPr>
            <p:nvPr/>
          </p:nvSpPr>
          <p:spPr>
            <a:xfrm>
              <a:off x="4302869" y="4000179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R2</a:t>
              </a:r>
              <a:endParaRPr lang="en-US" sz="1600" dirty="0"/>
            </a:p>
          </p:txBody>
        </p:sp>
        <p:sp>
          <p:nvSpPr>
            <p:cNvPr id="58" name="Content Placeholder 2"/>
            <p:cNvSpPr txBox="1">
              <a:spLocks/>
            </p:cNvSpPr>
            <p:nvPr/>
          </p:nvSpPr>
          <p:spPr>
            <a:xfrm>
              <a:off x="4556224" y="4446813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R3</a:t>
              </a:r>
              <a:endParaRPr lang="en-US" sz="1600" dirty="0"/>
            </a:p>
          </p:txBody>
        </p:sp>
        <p:sp>
          <p:nvSpPr>
            <p:cNvPr id="60" name="Content Placeholder 2"/>
            <p:cNvSpPr txBox="1">
              <a:spLocks/>
            </p:cNvSpPr>
            <p:nvPr/>
          </p:nvSpPr>
          <p:spPr>
            <a:xfrm>
              <a:off x="4918479" y="4635572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R4</a:t>
              </a:r>
              <a:endParaRPr lang="en-US" sz="1600" dirty="0"/>
            </a:p>
          </p:txBody>
        </p:sp>
        <p:sp>
          <p:nvSpPr>
            <p:cNvPr id="61" name="Content Placeholder 2"/>
            <p:cNvSpPr txBox="1">
              <a:spLocks/>
            </p:cNvSpPr>
            <p:nvPr/>
          </p:nvSpPr>
          <p:spPr>
            <a:xfrm>
              <a:off x="5979120" y="3427690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R5</a:t>
              </a:r>
              <a:endParaRPr lang="en-US" sz="1600" dirty="0"/>
            </a:p>
          </p:txBody>
        </p:sp>
        <p:sp>
          <p:nvSpPr>
            <p:cNvPr id="62" name="Content Placeholder 2"/>
            <p:cNvSpPr txBox="1">
              <a:spLocks/>
            </p:cNvSpPr>
            <p:nvPr/>
          </p:nvSpPr>
          <p:spPr>
            <a:xfrm>
              <a:off x="7500418" y="3894990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R6</a:t>
              </a:r>
              <a:endParaRPr lang="en-US" sz="1600" dirty="0"/>
            </a:p>
          </p:txBody>
        </p:sp>
        <p:sp>
          <p:nvSpPr>
            <p:cNvPr id="63" name="Content Placeholder 2"/>
            <p:cNvSpPr txBox="1">
              <a:spLocks/>
            </p:cNvSpPr>
            <p:nvPr/>
          </p:nvSpPr>
          <p:spPr>
            <a:xfrm>
              <a:off x="7506130" y="4316728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R7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350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2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442215" y="2035629"/>
            <a:ext cx="5116286" cy="3341914"/>
            <a:chOff x="3181417" y="2231572"/>
            <a:chExt cx="5116286" cy="3341914"/>
          </a:xfrm>
        </p:grpSpPr>
        <p:sp>
          <p:nvSpPr>
            <p:cNvPr id="59" name="Rectangle 58"/>
            <p:cNvSpPr/>
            <p:nvPr/>
          </p:nvSpPr>
          <p:spPr>
            <a:xfrm>
              <a:off x="4422388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25360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81417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/>
            <p:cNvGrpSpPr/>
            <p:nvPr/>
          </p:nvGrpSpPr>
          <p:grpSpPr>
            <a:xfrm>
              <a:off x="6425360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H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/>
            <p:cNvCxnSpPr>
              <a:stCxn id="59" idx="2"/>
            </p:cNvCxnSpPr>
            <p:nvPr/>
          </p:nvCxnSpPr>
          <p:spPr>
            <a:xfrm flipH="1">
              <a:off x="3502546" y="2852058"/>
              <a:ext cx="1235528" cy="936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67" idx="2"/>
            </p:cNvCxnSpPr>
            <p:nvPr/>
          </p:nvCxnSpPr>
          <p:spPr>
            <a:xfrm flipH="1">
              <a:off x="3497104" y="2852058"/>
              <a:ext cx="3243942" cy="947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59" idx="2"/>
              <a:endCxn id="52" idx="0"/>
            </p:cNvCxnSpPr>
            <p:nvPr/>
          </p:nvCxnSpPr>
          <p:spPr>
            <a:xfrm>
              <a:off x="4738074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67" idx="2"/>
            </p:cNvCxnSpPr>
            <p:nvPr/>
          </p:nvCxnSpPr>
          <p:spPr>
            <a:xfrm flipH="1">
              <a:off x="4738075" y="2852058"/>
              <a:ext cx="2002971" cy="9252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67" idx="2"/>
              <a:endCxn id="113" idx="0"/>
            </p:cNvCxnSpPr>
            <p:nvPr/>
          </p:nvCxnSpPr>
          <p:spPr>
            <a:xfrm>
              <a:off x="6741046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67" idx="2"/>
            </p:cNvCxnSpPr>
            <p:nvPr/>
          </p:nvCxnSpPr>
          <p:spPr>
            <a:xfrm>
              <a:off x="6741046" y="2852058"/>
              <a:ext cx="1240971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59" idx="2"/>
            </p:cNvCxnSpPr>
            <p:nvPr/>
          </p:nvCxnSpPr>
          <p:spPr>
            <a:xfrm>
              <a:off x="4738074" y="2852058"/>
              <a:ext cx="3243943" cy="947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59" idx="2"/>
            </p:cNvCxnSpPr>
            <p:nvPr/>
          </p:nvCxnSpPr>
          <p:spPr>
            <a:xfrm>
              <a:off x="4738074" y="2852058"/>
              <a:ext cx="2002972" cy="9252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574864" y="5922690"/>
            <a:ext cx="160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Services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882286" y="5910942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4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2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442215" y="2035629"/>
            <a:ext cx="5116286" cy="3341914"/>
            <a:chOff x="3181417" y="2231572"/>
            <a:chExt cx="5116286" cy="3341914"/>
          </a:xfrm>
        </p:grpSpPr>
        <p:sp>
          <p:nvSpPr>
            <p:cNvPr id="59" name="Rectangle 58"/>
            <p:cNvSpPr/>
            <p:nvPr/>
          </p:nvSpPr>
          <p:spPr>
            <a:xfrm>
              <a:off x="4422388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25360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81417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/>
            <p:cNvGrpSpPr/>
            <p:nvPr/>
          </p:nvGrpSpPr>
          <p:grpSpPr>
            <a:xfrm>
              <a:off x="6425360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H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/>
            <p:cNvCxnSpPr>
              <a:stCxn id="59" idx="2"/>
            </p:cNvCxnSpPr>
            <p:nvPr/>
          </p:nvCxnSpPr>
          <p:spPr>
            <a:xfrm flipH="1">
              <a:off x="3502546" y="2852058"/>
              <a:ext cx="1235528" cy="936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67" idx="2"/>
            </p:cNvCxnSpPr>
            <p:nvPr/>
          </p:nvCxnSpPr>
          <p:spPr>
            <a:xfrm flipH="1">
              <a:off x="3497104" y="2852058"/>
              <a:ext cx="3243942" cy="947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59" idx="2"/>
              <a:endCxn id="52" idx="0"/>
            </p:cNvCxnSpPr>
            <p:nvPr/>
          </p:nvCxnSpPr>
          <p:spPr>
            <a:xfrm>
              <a:off x="4738074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67" idx="2"/>
            </p:cNvCxnSpPr>
            <p:nvPr/>
          </p:nvCxnSpPr>
          <p:spPr>
            <a:xfrm flipH="1">
              <a:off x="4738075" y="2852058"/>
              <a:ext cx="2002971" cy="9252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67" idx="2"/>
              <a:endCxn id="113" idx="0"/>
            </p:cNvCxnSpPr>
            <p:nvPr/>
          </p:nvCxnSpPr>
          <p:spPr>
            <a:xfrm>
              <a:off x="6741046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67" idx="2"/>
            </p:cNvCxnSpPr>
            <p:nvPr/>
          </p:nvCxnSpPr>
          <p:spPr>
            <a:xfrm>
              <a:off x="6741046" y="2852058"/>
              <a:ext cx="1240971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59" idx="2"/>
            </p:cNvCxnSpPr>
            <p:nvPr/>
          </p:nvCxnSpPr>
          <p:spPr>
            <a:xfrm>
              <a:off x="4738074" y="2852058"/>
              <a:ext cx="3243943" cy="947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59" idx="2"/>
            </p:cNvCxnSpPr>
            <p:nvPr/>
          </p:nvCxnSpPr>
          <p:spPr>
            <a:xfrm>
              <a:off x="4738074" y="2852058"/>
              <a:ext cx="2002972" cy="9252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574864" y="5922690"/>
            <a:ext cx="160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Services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882286" y="5910942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Services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3918167" y="1419130"/>
            <a:ext cx="660904" cy="528723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73702" y="1345817"/>
            <a:ext cx="3153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leak global services from X</a:t>
            </a:r>
          </a:p>
          <a:p>
            <a:r>
              <a:rPr lang="en-US" dirty="0" smtClean="0"/>
              <a:t>X: Deny traffic from G or 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2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442215" y="2035629"/>
            <a:ext cx="5116286" cy="3341914"/>
            <a:chOff x="3181417" y="2231572"/>
            <a:chExt cx="5116286" cy="3341914"/>
          </a:xfrm>
        </p:grpSpPr>
        <p:sp>
          <p:nvSpPr>
            <p:cNvPr id="59" name="Rectangle 58"/>
            <p:cNvSpPr/>
            <p:nvPr/>
          </p:nvSpPr>
          <p:spPr>
            <a:xfrm>
              <a:off x="4422388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25360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81417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/>
            <p:cNvGrpSpPr/>
            <p:nvPr/>
          </p:nvGrpSpPr>
          <p:grpSpPr>
            <a:xfrm>
              <a:off x="6425360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H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/>
            <p:cNvCxnSpPr>
              <a:stCxn id="59" idx="2"/>
            </p:cNvCxnSpPr>
            <p:nvPr/>
          </p:nvCxnSpPr>
          <p:spPr>
            <a:xfrm flipH="1">
              <a:off x="3502546" y="2852058"/>
              <a:ext cx="1235528" cy="936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67" idx="2"/>
            </p:cNvCxnSpPr>
            <p:nvPr/>
          </p:nvCxnSpPr>
          <p:spPr>
            <a:xfrm flipH="1">
              <a:off x="3497104" y="2852058"/>
              <a:ext cx="3243942" cy="947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59" idx="2"/>
              <a:endCxn id="52" idx="0"/>
            </p:cNvCxnSpPr>
            <p:nvPr/>
          </p:nvCxnSpPr>
          <p:spPr>
            <a:xfrm>
              <a:off x="4738074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67" idx="2"/>
            </p:cNvCxnSpPr>
            <p:nvPr/>
          </p:nvCxnSpPr>
          <p:spPr>
            <a:xfrm flipH="1">
              <a:off x="4738075" y="2852058"/>
              <a:ext cx="2002971" cy="9252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67" idx="2"/>
              <a:endCxn id="113" idx="0"/>
            </p:cNvCxnSpPr>
            <p:nvPr/>
          </p:nvCxnSpPr>
          <p:spPr>
            <a:xfrm>
              <a:off x="6741046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67" idx="2"/>
            </p:cNvCxnSpPr>
            <p:nvPr/>
          </p:nvCxnSpPr>
          <p:spPr>
            <a:xfrm>
              <a:off x="6741046" y="2852058"/>
              <a:ext cx="1240971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59" idx="2"/>
            </p:cNvCxnSpPr>
            <p:nvPr/>
          </p:nvCxnSpPr>
          <p:spPr>
            <a:xfrm>
              <a:off x="4738074" y="2852058"/>
              <a:ext cx="3243943" cy="94705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59" idx="2"/>
            </p:cNvCxnSpPr>
            <p:nvPr/>
          </p:nvCxnSpPr>
          <p:spPr>
            <a:xfrm>
              <a:off x="4738074" y="2852058"/>
              <a:ext cx="2002972" cy="92528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574864" y="5922690"/>
            <a:ext cx="160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Services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882286" y="5910942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Services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3918167" y="1419130"/>
            <a:ext cx="660904" cy="528723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761846" y="2836121"/>
            <a:ext cx="345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services are leaked through 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73702" y="1345817"/>
            <a:ext cx="3153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leak global services from X</a:t>
            </a:r>
          </a:p>
          <a:p>
            <a:r>
              <a:rPr lang="en-US" dirty="0" smtClean="0"/>
              <a:t>X: Deny traffic from G or 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7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2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442215" y="2035629"/>
            <a:ext cx="5116286" cy="3341914"/>
            <a:chOff x="3181417" y="2231572"/>
            <a:chExt cx="5116286" cy="3341914"/>
          </a:xfrm>
        </p:grpSpPr>
        <p:sp>
          <p:nvSpPr>
            <p:cNvPr id="59" name="Rectangle 58"/>
            <p:cNvSpPr/>
            <p:nvPr/>
          </p:nvSpPr>
          <p:spPr>
            <a:xfrm>
              <a:off x="4422388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25360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81417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/>
            <p:cNvGrpSpPr/>
            <p:nvPr/>
          </p:nvGrpSpPr>
          <p:grpSpPr>
            <a:xfrm>
              <a:off x="6425360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H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/>
            <p:cNvCxnSpPr>
              <a:stCxn id="59" idx="2"/>
            </p:cNvCxnSpPr>
            <p:nvPr/>
          </p:nvCxnSpPr>
          <p:spPr>
            <a:xfrm flipH="1">
              <a:off x="3502546" y="2852058"/>
              <a:ext cx="1235528" cy="936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67" idx="2"/>
            </p:cNvCxnSpPr>
            <p:nvPr/>
          </p:nvCxnSpPr>
          <p:spPr>
            <a:xfrm flipH="1">
              <a:off x="3497104" y="2852058"/>
              <a:ext cx="3243942" cy="94705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59" idx="2"/>
              <a:endCxn id="52" idx="0"/>
            </p:cNvCxnSpPr>
            <p:nvPr/>
          </p:nvCxnSpPr>
          <p:spPr>
            <a:xfrm>
              <a:off x="4738074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67" idx="2"/>
            </p:cNvCxnSpPr>
            <p:nvPr/>
          </p:nvCxnSpPr>
          <p:spPr>
            <a:xfrm flipH="1">
              <a:off x="4738075" y="2852058"/>
              <a:ext cx="2002971" cy="92528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67" idx="2"/>
              <a:endCxn id="113" idx="0"/>
            </p:cNvCxnSpPr>
            <p:nvPr/>
          </p:nvCxnSpPr>
          <p:spPr>
            <a:xfrm>
              <a:off x="6741046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67" idx="2"/>
            </p:cNvCxnSpPr>
            <p:nvPr/>
          </p:nvCxnSpPr>
          <p:spPr>
            <a:xfrm>
              <a:off x="6741046" y="2852058"/>
              <a:ext cx="1240971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59" idx="2"/>
            </p:cNvCxnSpPr>
            <p:nvPr/>
          </p:nvCxnSpPr>
          <p:spPr>
            <a:xfrm>
              <a:off x="4738074" y="2852058"/>
              <a:ext cx="3243943" cy="947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59" idx="2"/>
            </p:cNvCxnSpPr>
            <p:nvPr/>
          </p:nvCxnSpPr>
          <p:spPr>
            <a:xfrm>
              <a:off x="4738074" y="2852058"/>
              <a:ext cx="2002972" cy="9252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574864" y="5922690"/>
            <a:ext cx="160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Services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882286" y="5910942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Services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3918167" y="1419130"/>
            <a:ext cx="660904" cy="528723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60373" y="2752471"/>
            <a:ext cx="272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services are blocked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73702" y="1345817"/>
            <a:ext cx="3153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leak global services from X</a:t>
            </a:r>
          </a:p>
          <a:p>
            <a:r>
              <a:rPr lang="en-US" dirty="0" smtClean="0"/>
              <a:t>X: Deny traffic from G or 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44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2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442215" y="2035629"/>
            <a:ext cx="5116286" cy="3341914"/>
            <a:chOff x="3181417" y="2231572"/>
            <a:chExt cx="5116286" cy="3341914"/>
          </a:xfrm>
        </p:grpSpPr>
        <p:sp>
          <p:nvSpPr>
            <p:cNvPr id="59" name="Rectangle 58"/>
            <p:cNvSpPr/>
            <p:nvPr/>
          </p:nvSpPr>
          <p:spPr>
            <a:xfrm>
              <a:off x="4422388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25360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81417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/>
            <p:cNvGrpSpPr/>
            <p:nvPr/>
          </p:nvGrpSpPr>
          <p:grpSpPr>
            <a:xfrm>
              <a:off x="6425360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H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/>
            <p:cNvCxnSpPr>
              <a:stCxn id="59" idx="2"/>
            </p:cNvCxnSpPr>
            <p:nvPr/>
          </p:nvCxnSpPr>
          <p:spPr>
            <a:xfrm flipH="1">
              <a:off x="3502546" y="2852058"/>
              <a:ext cx="1235528" cy="936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67" idx="2"/>
            </p:cNvCxnSpPr>
            <p:nvPr/>
          </p:nvCxnSpPr>
          <p:spPr>
            <a:xfrm flipH="1">
              <a:off x="3497104" y="2852058"/>
              <a:ext cx="3243942" cy="947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59" idx="2"/>
              <a:endCxn id="52" idx="0"/>
            </p:cNvCxnSpPr>
            <p:nvPr/>
          </p:nvCxnSpPr>
          <p:spPr>
            <a:xfrm>
              <a:off x="4738074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67" idx="2"/>
            </p:cNvCxnSpPr>
            <p:nvPr/>
          </p:nvCxnSpPr>
          <p:spPr>
            <a:xfrm flipH="1">
              <a:off x="4738075" y="2852058"/>
              <a:ext cx="2002971" cy="9252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67" idx="2"/>
              <a:endCxn id="113" idx="0"/>
            </p:cNvCxnSpPr>
            <p:nvPr/>
          </p:nvCxnSpPr>
          <p:spPr>
            <a:xfrm>
              <a:off x="6741046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67" idx="2"/>
            </p:cNvCxnSpPr>
            <p:nvPr/>
          </p:nvCxnSpPr>
          <p:spPr>
            <a:xfrm>
              <a:off x="6741046" y="2852058"/>
              <a:ext cx="1240971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59" idx="2"/>
            </p:cNvCxnSpPr>
            <p:nvPr/>
          </p:nvCxnSpPr>
          <p:spPr>
            <a:xfrm>
              <a:off x="4738074" y="2852058"/>
              <a:ext cx="3243943" cy="947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59" idx="2"/>
            </p:cNvCxnSpPr>
            <p:nvPr/>
          </p:nvCxnSpPr>
          <p:spPr>
            <a:xfrm>
              <a:off x="4738074" y="2852058"/>
              <a:ext cx="2002972" cy="9252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574864" y="5922690"/>
            <a:ext cx="160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Services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882286" y="5910942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Services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3918167" y="1419130"/>
            <a:ext cx="660904" cy="528723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157873" y="785173"/>
                <a:ext cx="31722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𝑣𝑎𝑙𝑙𝑒𝑦𝑓𝑟𝑒𝑒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873" y="785173"/>
                <a:ext cx="317227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960" t="-2222" r="-96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655747" y="1051720"/>
                <a:ext cx="32857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¬(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𝑙𝑖𝑛𝑘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𝑙𝑖𝑛𝑘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747" y="1051720"/>
                <a:ext cx="328570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079810" y="438840"/>
            <a:ext cx="141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 1:</a:t>
            </a:r>
            <a:endParaRPr lang="en-US" b="1" dirty="0"/>
          </a:p>
        </p:txBody>
      </p:sp>
      <p:sp>
        <p:nvSpPr>
          <p:cNvPr id="41" name="Rectangle 40"/>
          <p:cNvSpPr/>
          <p:nvPr/>
        </p:nvSpPr>
        <p:spPr>
          <a:xfrm>
            <a:off x="3187920" y="724286"/>
            <a:ext cx="631372" cy="6204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48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12237</TotalTime>
  <Words>465</Words>
  <Application>Microsoft Office PowerPoint</Application>
  <PresentationFormat>Widescreen</PresentationFormat>
  <Paragraphs>197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Ryan Beckett</cp:lastModifiedBy>
  <cp:revision>1477</cp:revision>
  <dcterms:created xsi:type="dcterms:W3CDTF">2015-10-01T19:12:12Z</dcterms:created>
  <dcterms:modified xsi:type="dcterms:W3CDTF">2016-01-14T02:18:46Z</dcterms:modified>
</cp:coreProperties>
</file>