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is an inter-domain routing protocol…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backbone network. It has three neighbors, a customer Cust, a peer Peer, and a provider Prov.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8" name="Shape 18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useful properties about the Product Graph…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1327150" y="3390900"/>
            <a:ext cx="4216785" cy="73660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spcBef>
                <a:spcPts val="0"/>
              </a:spcBef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Lecture Title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362598" y="9251950"/>
            <a:ext cx="266904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sz="half" idx="13"/>
          </p:nvPr>
        </p:nvSpPr>
        <p:spPr>
          <a:xfrm>
            <a:off x="0" y="2082800"/>
            <a:ext cx="13004800" cy="38481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25500">
                <a:solidFill>
                  <a:srgbClr val="EBEBEB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787400" y="3657600"/>
            <a:ext cx="11430000" cy="1219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0"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0"/>
              </a:spcBef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12496800" y="91948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87400" y="1630495"/>
            <a:ext cx="11430000" cy="759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1600"/>
              </a:spcBef>
              <a:defRPr b="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b="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b="0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 b="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1pPr>
      <a:lvl2pPr marL="790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2pPr>
      <a:lvl3pPr marL="1234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3pPr>
      <a:lvl4pPr marL="1679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4pPr>
      <a:lvl5pPr marL="2123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5pPr>
      <a:lvl6pPr marL="2568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6pPr>
      <a:lvl7pPr marL="3012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7pPr>
      <a:lvl8pPr marL="3457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8pPr>
      <a:lvl9pPr marL="3901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.tif"/><Relationship Id="rId5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3"/>
          </p:nvPr>
        </p:nvSpPr>
        <p:spPr>
          <a:xfrm>
            <a:off x="654815" y="4329093"/>
            <a:ext cx="12534016" cy="1473201"/>
          </a:xfrm>
          <a:prstGeom prst="rect">
            <a:avLst/>
          </a:prstGeom>
        </p:spPr>
        <p:txBody>
          <a:bodyPr wrap="square"/>
          <a:lstStyle/>
          <a:p>
            <a:pPr/>
            <a:r>
              <a:t>Programming</a:t>
            </a:r>
          </a:p>
          <a:p>
            <a:pPr/>
            <a:r>
              <a:t>Distributed Control Planes</a:t>
            </a:r>
          </a:p>
        </p:txBody>
      </p:sp>
      <p:sp>
        <p:nvSpPr>
          <p:cNvPr id="64" name="Shape 64"/>
          <p:cNvSpPr/>
          <p:nvPr/>
        </p:nvSpPr>
        <p:spPr>
          <a:xfrm>
            <a:off x="684119" y="6162145"/>
            <a:ext cx="528335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Ryan Beckett (Princeton &amp; 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Ratul Mahajan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Todd Millstein (UCLA)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Jitu Padhye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David Walker (Princeton)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  <p:pic>
        <p:nvPicPr>
          <p:cNvPr id="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73826" y="386139"/>
            <a:ext cx="2333183" cy="15668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66" name="Shape 66"/>
          <p:cNvSpPr/>
          <p:nvPr/>
        </p:nvSpPr>
        <p:spPr>
          <a:xfrm>
            <a:off x="10580128" y="1981016"/>
            <a:ext cx="172057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Propane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Shape 161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71" name="Shape 171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76" name="Shape 176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177" name="Shape 177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78" name="Shape 178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79" name="Shape 179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0" name="Shape 180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H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84" name="Shape 184"/>
          <p:cNvSpPr/>
          <p:nvPr/>
        </p:nvSpPr>
        <p:spPr>
          <a:xfrm flipH="1" rot="6720000">
            <a:off x="3082977" y="4439928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Prefix = 1.2.3.4/32</a:t>
            </a:r>
          </a:p>
        </p:txBody>
      </p:sp>
      <p:grpSp>
        <p:nvGrpSpPr>
          <p:cNvPr id="188" name="Group 188"/>
          <p:cNvGrpSpPr/>
          <p:nvPr/>
        </p:nvGrpSpPr>
        <p:grpSpPr>
          <a:xfrm rot="17640000">
            <a:off x="2754025" y="4782127"/>
            <a:ext cx="266063" cy="263180"/>
            <a:chOff x="11530" y="0"/>
            <a:chExt cx="266061" cy="263178"/>
          </a:xfrm>
        </p:grpSpPr>
        <p:sp>
          <p:nvSpPr>
            <p:cNvPr id="186" name="Shape 186"/>
            <p:cNvSpPr/>
            <p:nvPr/>
          </p:nvSpPr>
          <p:spPr>
            <a:xfrm flipV="1">
              <a:off x="11530" y="604"/>
              <a:ext cx="262575" cy="262575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flipH="1" flipV="1">
              <a:off x="15017" y="0"/>
              <a:ext cx="262576" cy="262575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Protocol</a:t>
            </a:r>
          </a:p>
        </p:txBody>
      </p:sp>
      <p:sp>
        <p:nvSpPr>
          <p:cNvPr id="190" name="Shape 190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{Path=C X,  Comm={},  … }</a:t>
            </a:r>
          </a:p>
        </p:txBody>
      </p:sp>
      <p:sp>
        <p:nvSpPr>
          <p:cNvPr id="194" name="Shape 194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{Path=B Y X,  Comm={6054:10},  … }</a:t>
            </a:r>
          </a:p>
        </p:txBody>
      </p:sp>
      <p:sp>
        <p:nvSpPr>
          <p:cNvPr id="195" name="Shape 195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{Path=A X,  Comm={6054:10},  … }</a:t>
            </a:r>
          </a:p>
        </p:txBody>
      </p:sp>
      <p:sp>
        <p:nvSpPr>
          <p:cNvPr id="196" name="Shape 196"/>
          <p:cNvSpPr/>
          <p:nvPr/>
        </p:nvSpPr>
        <p:spPr>
          <a:xfrm>
            <a:off x="373252" y="7495281"/>
            <a:ext cx="6294845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Shape 199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Shape 208"/>
          <p:cNvSpPr/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209" name="Shape 209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14" name="Shape 214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215" name="Shape 215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16" name="Shape 216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17" name="Shape 217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18" name="Shape 218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21" name="Shape 221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Prefix = 1.2.3.4/32</a:t>
            </a:r>
          </a:p>
        </p:txBody>
      </p:sp>
      <p:pic>
        <p:nvPicPr>
          <p:cNvPr id="22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7557" y="7748183"/>
            <a:ext cx="683474" cy="60549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Protocol</a:t>
            </a:r>
          </a:p>
        </p:txBody>
      </p:sp>
      <p:sp>
        <p:nvSpPr>
          <p:cNvPr id="224" name="Shape 224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{Path=C X,  Comm={},  … }</a:t>
            </a:r>
          </a:p>
        </p:txBody>
      </p:sp>
      <p:sp>
        <p:nvSpPr>
          <p:cNvPr id="228" name="Shape 228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{Path=B Y X,  Comm={6054:10},  … }</a:t>
            </a:r>
          </a:p>
        </p:txBody>
      </p:sp>
      <p:sp>
        <p:nvSpPr>
          <p:cNvPr id="229" name="Shape 229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{Path=A X,  Comm={6054:10},  … }</a:t>
            </a:r>
          </a:p>
        </p:txBody>
      </p:sp>
      <p:sp>
        <p:nvSpPr>
          <p:cNvPr id="230" name="Shape 230"/>
          <p:cNvSpPr/>
          <p:nvPr/>
        </p:nvSpPr>
        <p:spPr>
          <a:xfrm>
            <a:off x="373252" y="7495281"/>
            <a:ext cx="6294845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Shape 233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" name="Shape 236"/>
          <p:cNvSpPr/>
          <p:nvPr/>
        </p:nvSpPr>
        <p:spPr>
          <a:xfrm flipH="1"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17039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" name="Shape 240"/>
          <p:cNvSpPr/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/>
            <a:r>
              <a:t>export and filter routes to neighbors</a:t>
            </a:r>
          </a:p>
        </p:txBody>
      </p:sp>
      <p:sp>
        <p:nvSpPr>
          <p:cNvPr id="241" name="Shape 241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247" name="Shape 247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48" name="Shape 248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49" name="Shape 249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50" name="Shape 250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" name="Shape 251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53" name="Shape 253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Prefix = 1.2.3.4/32</a:t>
            </a:r>
          </a:p>
        </p:txBody>
      </p:sp>
      <p:sp>
        <p:nvSpPr>
          <p:cNvPr id="254" name="Shape 254"/>
          <p:cNvSpPr/>
          <p:nvPr/>
        </p:nvSpPr>
        <p:spPr>
          <a:xfrm flipH="1" rot="6720000">
            <a:off x="3013398" y="4569302"/>
            <a:ext cx="455137" cy="315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 flipV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" name="Shape 256"/>
          <p:cNvSpPr/>
          <p:nvPr/>
        </p:nvSpPr>
        <p:spPr>
          <a:xfrm flipV="1">
            <a:off x="3021186" y="5089504"/>
            <a:ext cx="730633" cy="1925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7" name="Shape 257"/>
          <p:cNvSpPr/>
          <p:nvPr/>
        </p:nvSpPr>
        <p:spPr>
          <a:xfrm flipH="1" rot="9900000">
            <a:off x="3184291" y="5235805"/>
            <a:ext cx="455137" cy="315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I: A Backbone Network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Shape 264"/>
          <p:cNvSpPr/>
          <p:nvPr/>
        </p:nvSpPr>
        <p:spPr>
          <a:xfrm flipV="1">
            <a:off x="7314889" y="2841716"/>
            <a:ext cx="1433184" cy="7013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 flipV="1">
            <a:off x="8648271" y="2960564"/>
            <a:ext cx="264482" cy="12938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" name="Shape 266"/>
          <p:cNvSpPr/>
          <p:nvPr/>
        </p:nvSpPr>
        <p:spPr>
          <a:xfrm flipV="1">
            <a:off x="5870961" y="2398358"/>
            <a:ext cx="864591" cy="12844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" name="Shape 267"/>
          <p:cNvSpPr/>
          <p:nvPr/>
        </p:nvSpPr>
        <p:spPr>
          <a:xfrm flipH="1" flipV="1">
            <a:off x="3779974" y="2387683"/>
            <a:ext cx="924349" cy="22289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8" name="Shape 268"/>
          <p:cNvSpPr/>
          <p:nvPr/>
        </p:nvSpPr>
        <p:spPr>
          <a:xfrm flipH="1" flipV="1">
            <a:off x="4453933" y="2430881"/>
            <a:ext cx="1378929" cy="13789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557555" y="3565493"/>
            <a:ext cx="4094536" cy="1609750"/>
          </a:xfrm>
          <a:prstGeom prst="ellipse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>
            <a:off x="8153069" y="2226549"/>
            <a:ext cx="1603966" cy="1107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Peer</a:t>
            </a:r>
          </a:p>
        </p:txBody>
      </p:sp>
      <p:sp>
        <p:nvSpPr>
          <p:cNvPr id="271" name="Shape 271"/>
          <p:cNvSpPr/>
          <p:nvPr/>
        </p:nvSpPr>
        <p:spPr>
          <a:xfrm>
            <a:off x="6145313" y="1719449"/>
            <a:ext cx="1445541" cy="121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Prov</a:t>
            </a:r>
          </a:p>
        </p:txBody>
      </p:sp>
      <p:sp>
        <p:nvSpPr>
          <p:cNvPr id="272" name="Shape 272"/>
          <p:cNvSpPr/>
          <p:nvPr/>
        </p:nvSpPr>
        <p:spPr>
          <a:xfrm>
            <a:off x="3247765" y="2058771"/>
            <a:ext cx="1988767" cy="129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Cust</a:t>
            </a:r>
          </a:p>
        </p:txBody>
      </p:sp>
      <p:sp>
        <p:nvSpPr>
          <p:cNvPr id="273" name="Shape 273"/>
          <p:cNvSpPr/>
          <p:nvPr/>
        </p:nvSpPr>
        <p:spPr>
          <a:xfrm>
            <a:off x="4775655" y="4084896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R1</a:t>
            </a:r>
          </a:p>
        </p:txBody>
      </p:sp>
      <p:sp>
        <p:nvSpPr>
          <p:cNvPr id="274" name="Shape 274"/>
          <p:cNvSpPr/>
          <p:nvPr/>
        </p:nvSpPr>
        <p:spPr>
          <a:xfrm>
            <a:off x="5605314" y="3743618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R2</a:t>
            </a:r>
          </a:p>
        </p:txBody>
      </p:sp>
      <p:sp>
        <p:nvSpPr>
          <p:cNvPr id="275" name="Shape 275"/>
          <p:cNvSpPr/>
          <p:nvPr/>
        </p:nvSpPr>
        <p:spPr>
          <a:xfrm>
            <a:off x="7050137" y="3705518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R4</a:t>
            </a:r>
          </a:p>
        </p:txBody>
      </p:sp>
      <p:sp>
        <p:nvSpPr>
          <p:cNvPr id="276" name="Shape 276"/>
          <p:cNvSpPr/>
          <p:nvPr/>
        </p:nvSpPr>
        <p:spPr>
          <a:xfrm>
            <a:off x="8002644" y="4015809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R5</a:t>
            </a:r>
          </a:p>
        </p:txBody>
      </p:sp>
      <p:sp>
        <p:nvSpPr>
          <p:cNvPr id="277" name="Shape 277"/>
          <p:cNvSpPr/>
          <p:nvPr/>
        </p:nvSpPr>
        <p:spPr>
          <a:xfrm>
            <a:off x="4435561" y="4181166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5672474" y="3509688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7171573" y="346245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8515697" y="4124778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cxnSp>
        <p:nvCxnSpPr>
          <p:cNvPr id="281" name="Connector 281"/>
          <p:cNvCxnSpPr>
            <a:stCxn id="272" idx="0"/>
            <a:endCxn id="271" idx="0"/>
          </p:cNvCxnSpPr>
          <p:nvPr/>
        </p:nvCxnSpPr>
        <p:spPr>
          <a:xfrm flipV="1">
            <a:off x="4242148" y="2329049"/>
            <a:ext cx="2625936" cy="37908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82" name="Shape 282"/>
          <p:cNvSpPr/>
          <p:nvPr/>
        </p:nvSpPr>
        <p:spPr>
          <a:xfrm>
            <a:off x="831259" y="7653482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2364967" y="7653482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954003" y="7821230"/>
            <a:ext cx="16039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138381" y="8002640"/>
            <a:ext cx="11834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528417" y="8172372"/>
            <a:ext cx="455138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>
            <a:off x="1419627" y="6655899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1672803" y="6908525"/>
            <a:ext cx="783277" cy="7832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1909039" y="6896305"/>
            <a:ext cx="573785" cy="573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2269405" y="6643199"/>
            <a:ext cx="455137" cy="31546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Shape 291"/>
          <p:cNvSpPr/>
          <p:nvPr>
            <p:ph type="body" sz="half" idx="1"/>
          </p:nvPr>
        </p:nvSpPr>
        <p:spPr>
          <a:xfrm>
            <a:off x="5360038" y="5700731"/>
            <a:ext cx="6840948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/>
            <a:r>
              <a:t>export and filter routes to neighbors</a:t>
            </a:r>
          </a:p>
        </p:txBody>
      </p:sp>
      <p:sp>
        <p:nvSpPr>
          <p:cNvPr id="292" name="Shape 292"/>
          <p:cNvSpPr/>
          <p:nvPr/>
        </p:nvSpPr>
        <p:spPr>
          <a:xfrm flipV="1">
            <a:off x="2549526" y="7459085"/>
            <a:ext cx="1177372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2549526" y="7847093"/>
            <a:ext cx="966020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3247814" y="853363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3663169" y="7244032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0"/>
      <p:bldP build="whole" bldLvl="1" animBg="1" rev="0" advAuto="0" spid="288" grpId="6"/>
      <p:bldP build="whole" bldLvl="1" animBg="1" rev="0" advAuto="0" spid="292" grpId="7"/>
      <p:bldP build="whole" bldLvl="1" animBg="1" rev="0" advAuto="0" spid="295" grpId="5"/>
      <p:bldP build="whole" bldLvl="1" animBg="1" rev="0" advAuto="0" spid="287" grpId="3"/>
      <p:bldP build="whole" bldLvl="1" animBg="1" rev="0" advAuto="0" spid="289" grpId="4"/>
      <p:bldP build="whole" bldLvl="1" animBg="1" rev="0" advAuto="0" spid="293" grpId="13"/>
      <p:bldP build="whole" bldLvl="1" animBg="1" rev="0" advAuto="0" spid="291" grpId="1"/>
      <p:bldP build="whole" bldLvl="1" animBg="1" rev="0" advAuto="0" spid="294" grpId="14"/>
      <p:bldP build="whole" bldLvl="1" animBg="1" rev="0" advAuto="0" spid="285" grpId="11"/>
      <p:bldP build="whole" bldLvl="1" animBg="1" rev="0" advAuto="0" spid="283" grpId="8"/>
      <p:bldP build="whole" bldLvl="1" animBg="1" rev="0" advAuto="0" spid="282" grpId="9"/>
      <p:bldP build="whole" bldLvl="1" animBg="1" rev="0" advAuto="0" spid="290" grpId="2"/>
      <p:bldP build="whole" bldLvl="1" animBg="1" rev="0" advAuto="0" spid="286" grpId="1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300" name="Shape 3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Shape 301"/>
          <p:cNvSpPr/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P1:  Prefer to exit thru Cust &gt; Peer &gt; Prov</a:t>
            </a:r>
          </a:p>
          <a:p>
            <a:pPr lvl="1"/>
            <a:r>
              <a:t>P2:  Disallow traffic between Prov and Peer</a:t>
            </a:r>
          </a:p>
          <a:p>
            <a:pPr lvl="1"/>
            <a:r>
              <a:t>P3:  For Cust, prefer exit thru R1 &gt; R2</a:t>
            </a:r>
          </a:p>
          <a:p>
            <a:pPr lvl="1"/>
            <a:r>
              <a:t>P4: Cust must be on path for its prefixes</a:t>
            </a:r>
          </a:p>
        </p:txBody>
      </p:sp>
      <p:grpSp>
        <p:nvGrpSpPr>
          <p:cNvPr id="320" name="Group 32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02" name="Shape 30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319" name="Connector 319"/>
            <p:cNvCxnSpPr>
              <a:stCxn id="310" idx="0"/>
              <a:endCxn id="30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Shape 324"/>
          <p:cNvSpPr/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P1:  Prefer to exit thru Cust &gt; Peer &gt; Prov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P2:  Disallow traffic between Prov and Peer</a:t>
            </a:r>
          </a:p>
          <a:p>
            <a:pPr lvl="1"/>
            <a:r>
              <a:t>P3:  For Cust, prefer exit thru R1 &gt; R2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sp>
        <p:nvSpPr>
          <p:cNvPr id="325" name="Shape 325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Compute and set local preferences consistently at all Peer-facing, Cust-facing, Prov-facing interfaces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For Cust, ensure R2 local pref is lower than R1</a:t>
            </a:r>
          </a:p>
        </p:txBody>
      </p:sp>
      <p:grpSp>
        <p:nvGrpSpPr>
          <p:cNvPr id="344" name="Group 344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26" name="Shape 326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343" name="Connector 343"/>
            <p:cNvCxnSpPr>
              <a:stCxn id="334" idx="0"/>
              <a:endCxn id="333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Shape 348"/>
          <p:cNvSpPr/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P1:  Prefer to exit thru Cust &gt; Peer &gt; Prov</a:t>
            </a:r>
          </a:p>
          <a:p>
            <a:pPr lvl="1"/>
            <a:r>
              <a:t>P2:  Disallow traffic between Prov and Peer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P3:  For Cust, prefer exit thru R1 &gt; R2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sp>
        <p:nvSpPr>
          <p:cNvPr id="349" name="Shape 349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pPr/>
            <a:r>
              <a:t>Implementation Techniques:</a:t>
            </a:r>
          </a:p>
          <a:p>
            <a:pPr lvl="1"/>
            <a:r>
              <a:t>Use communities to mark the location an announcement entered the network</a:t>
            </a:r>
          </a:p>
        </p:txBody>
      </p:sp>
      <p:grpSp>
        <p:nvGrpSpPr>
          <p:cNvPr id="368" name="Group 368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50" name="Shape 350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367" name="Connector 367"/>
            <p:cNvCxnSpPr>
              <a:stCxn id="358" idx="0"/>
              <a:endCxn id="357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371" name="Shape 3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0" name="Group 39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72" name="Shape 37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389" name="Connector 389"/>
            <p:cNvCxnSpPr>
              <a:stCxn id="380" idx="0"/>
              <a:endCxn id="37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391" name="Shape 391"/>
          <p:cNvSpPr/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P1:  Prefer to exit thru Cust &gt; Peer &gt; Prov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P2:  Disallow traffic between Prov and Peer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P3:  For Cust, prefer exit thru R1 &gt; R2</a:t>
            </a:r>
          </a:p>
          <a:p>
            <a:pPr lvl="1"/>
            <a:r>
              <a:t>P4: Cust must be on path for its prefixes</a:t>
            </a:r>
          </a:p>
        </p:txBody>
      </p:sp>
      <p:sp>
        <p:nvSpPr>
          <p:cNvPr id="392" name="Shape 392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pPr/>
            <a:r>
              <a:t>Implementation Techniques:</a:t>
            </a:r>
          </a:p>
          <a:p>
            <a:pPr lvl="1"/>
            <a:r>
              <a:t>More filters to drop undesirable routes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54879" y="5407085"/>
            <a:ext cx="3237276" cy="38531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7058141" y="5386827"/>
            <a:ext cx="5868698" cy="38531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" name="Shape 3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Backbone Network</a:t>
            </a:r>
          </a:p>
        </p:txBody>
      </p:sp>
      <p:sp>
        <p:nvSpPr>
          <p:cNvPr id="397" name="Shape 397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xfrm>
            <a:off x="42434" y="5407085"/>
            <a:ext cx="3651551" cy="3807126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Network-wide</a:t>
            </a:r>
          </a:p>
          <a:p>
            <a:pPr lvl="1"/>
            <a:r>
              <a:t>High-level</a:t>
            </a:r>
          </a:p>
        </p:txBody>
      </p:sp>
      <p:sp>
        <p:nvSpPr>
          <p:cNvPr id="399" name="Shape 399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Local, device-by-device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Several devices configured to satisfy one goal, requires coordination &amp; consistency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Varied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Filters, MEDs, Local Pref, …</a:t>
            </a:r>
          </a:p>
        </p:txBody>
      </p:sp>
      <p:sp>
        <p:nvSpPr>
          <p:cNvPr id="400" name="Shape 400"/>
          <p:cNvSpPr/>
          <p:nvPr/>
        </p:nvSpPr>
        <p:spPr>
          <a:xfrm>
            <a:off x="3330322" y="6994476"/>
            <a:ext cx="3651551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770806" y="7204592"/>
            <a:ext cx="79598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GAP</a:t>
            </a:r>
          </a:p>
        </p:txBody>
      </p:sp>
      <p:grpSp>
        <p:nvGrpSpPr>
          <p:cNvPr id="420" name="Group 42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402" name="Shape 40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419" name="Connector 419"/>
            <p:cNvCxnSpPr>
              <a:stCxn id="410" idx="0"/>
              <a:endCxn id="40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7150502" y="1686860"/>
            <a:ext cx="5312825" cy="7244100"/>
          </a:xfrm>
          <a:prstGeom prst="rect">
            <a:avLst/>
          </a:prstGeom>
        </p:spPr>
        <p:txBody>
          <a:bodyPr/>
          <a:lstStyle/>
          <a:p>
            <a:pPr/>
            <a:r>
              <a:t>“Close to 3 in 4 of all new prefix advertisements were results of misconfiguration”</a:t>
            </a:r>
          </a:p>
          <a:p>
            <a:pPr/>
            <a:r>
              <a:t>Causes:  </a:t>
            </a:r>
          </a:p>
          <a:p>
            <a:pPr lvl="1"/>
            <a:r>
              <a:t>operator slips</a:t>
            </a:r>
          </a:p>
          <a:p>
            <a:pPr lvl="1"/>
            <a:r>
              <a:t>low-level details: filters, communities</a:t>
            </a:r>
          </a:p>
          <a:p>
            <a:pPr lvl="1"/>
            <a:r>
              <a:t>logical errors in plans</a:t>
            </a:r>
          </a:p>
          <a:p>
            <a:pPr lvl="1"/>
            <a:r>
              <a:t>misunderstanding of configuration semantics</a:t>
            </a:r>
          </a:p>
          <a:p>
            <a:pPr lvl="1"/>
            <a:r>
              <a:t>router bugs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603235" y="1697310"/>
            <a:ext cx="5940520" cy="7223199"/>
            <a:chOff x="0" y="0"/>
            <a:chExt cx="5940518" cy="7223197"/>
          </a:xfrm>
        </p:grpSpPr>
        <p:sp>
          <p:nvSpPr>
            <p:cNvPr id="73" name="Shape 73"/>
            <p:cNvSpPr/>
            <p:nvPr/>
          </p:nvSpPr>
          <p:spPr>
            <a:xfrm>
              <a:off x="0" y="66862"/>
              <a:ext cx="5940519" cy="70894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74" name="sigcomm2002-misconfigs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9478" y="0"/>
              <a:ext cx="5581563" cy="7223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</p:txBody>
      </p:sp>
      <p:sp>
        <p:nvSpPr>
          <p:cNvPr id="425" name="Shape 4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Shape 426"/>
          <p:cNvSpPr/>
          <p:nvPr>
            <p:ph type="body" sz="half" idx="1"/>
          </p:nvPr>
        </p:nvSpPr>
        <p:spPr>
          <a:xfrm>
            <a:off x="116665" y="5963049"/>
            <a:ext cx="12771471" cy="3932390"/>
          </a:xfrm>
          <a:prstGeom prst="rect">
            <a:avLst/>
          </a:prstGeom>
        </p:spPr>
        <p:txBody>
          <a:bodyPr/>
          <a:lstStyle/>
          <a:p>
            <a:pPr/>
            <a:r>
              <a:t>A Propane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policy</a:t>
            </a:r>
            <a:r>
              <a:t> associates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sets of ranked paths</a:t>
            </a:r>
            <a:r>
              <a:t> with prefixes:</a:t>
            </a:r>
          </a:p>
          <a:p>
            <a:pPr lvl="1"/>
            <a:r>
              <a:t>Such paths define the desired flow of traffic</a:t>
            </a:r>
          </a:p>
          <a:p>
            <a:pPr lvl="1"/>
            <a:r>
              <a:t>Paths stretch from other networks, through our network, back out to neighbors</a:t>
            </a:r>
          </a:p>
          <a:p>
            <a:pPr lvl="1"/>
            <a:r>
              <a:t>Preferences between sets of paths express desired behavior when faults occur </a:t>
            </a:r>
          </a:p>
        </p:txBody>
      </p:sp>
      <p:sp>
        <p:nvSpPr>
          <p:cNvPr id="427" name="Shape 427"/>
          <p:cNvSpPr/>
          <p:nvPr/>
        </p:nvSpPr>
        <p:spPr>
          <a:xfrm flipV="1">
            <a:off x="7314889" y="2841716"/>
            <a:ext cx="1433184" cy="7013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8" name="Shape 428"/>
          <p:cNvSpPr/>
          <p:nvPr/>
        </p:nvSpPr>
        <p:spPr>
          <a:xfrm flipV="1">
            <a:off x="8648271" y="2960564"/>
            <a:ext cx="264482" cy="12938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9" name="Shape 429"/>
          <p:cNvSpPr/>
          <p:nvPr/>
        </p:nvSpPr>
        <p:spPr>
          <a:xfrm flipH="1" flipV="1">
            <a:off x="6735551" y="2398358"/>
            <a:ext cx="523808" cy="1095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0" name="Shape 430"/>
          <p:cNvSpPr/>
          <p:nvPr/>
        </p:nvSpPr>
        <p:spPr>
          <a:xfrm flipH="1" flipV="1">
            <a:off x="3779974" y="2387683"/>
            <a:ext cx="924349" cy="22289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1" name="Shape 431"/>
          <p:cNvSpPr/>
          <p:nvPr/>
        </p:nvSpPr>
        <p:spPr>
          <a:xfrm flipH="1" flipV="1">
            <a:off x="4453933" y="2430881"/>
            <a:ext cx="1378929" cy="13789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4557555" y="3565493"/>
            <a:ext cx="4094536" cy="1609750"/>
          </a:xfrm>
          <a:prstGeom prst="ellipse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3" name="Shape 433"/>
          <p:cNvSpPr/>
          <p:nvPr/>
        </p:nvSpPr>
        <p:spPr>
          <a:xfrm>
            <a:off x="8153069" y="2226549"/>
            <a:ext cx="1603966" cy="1107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4" name="Shape 434"/>
          <p:cNvSpPr/>
          <p:nvPr/>
        </p:nvSpPr>
        <p:spPr>
          <a:xfrm>
            <a:off x="6145313" y="1719449"/>
            <a:ext cx="1445541" cy="121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5" name="Shape 435"/>
          <p:cNvSpPr/>
          <p:nvPr/>
        </p:nvSpPr>
        <p:spPr>
          <a:xfrm>
            <a:off x="3247765" y="2058771"/>
            <a:ext cx="1988767" cy="129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6" name="Shape 436"/>
          <p:cNvSpPr/>
          <p:nvPr/>
        </p:nvSpPr>
        <p:spPr>
          <a:xfrm>
            <a:off x="4435561" y="4181166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5672474" y="3509688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7171573" y="346245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8515697" y="4124778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cxnSp>
        <p:nvCxnSpPr>
          <p:cNvPr id="440" name="Connector 440"/>
          <p:cNvCxnSpPr>
            <a:stCxn id="435" idx="0"/>
            <a:endCxn id="434" idx="0"/>
          </p:cNvCxnSpPr>
          <p:nvPr/>
        </p:nvCxnSpPr>
        <p:spPr>
          <a:xfrm flipV="1">
            <a:off x="4242148" y="2329049"/>
            <a:ext cx="2625936" cy="37908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441" name="Shape 441"/>
          <p:cNvSpPr/>
          <p:nvPr/>
        </p:nvSpPr>
        <p:spPr>
          <a:xfrm>
            <a:off x="4722268" y="2891327"/>
            <a:ext cx="4019577" cy="118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3" fill="norm" stroke="1" extrusionOk="0">
                <a:moveTo>
                  <a:pt x="0" y="0"/>
                </a:moveTo>
                <a:cubicBezTo>
                  <a:pt x="886" y="8974"/>
                  <a:pt x="3169" y="16061"/>
                  <a:pt x="6110" y="18965"/>
                </a:cubicBezTo>
                <a:cubicBezTo>
                  <a:pt x="8778" y="21600"/>
                  <a:pt x="11637" y="20457"/>
                  <a:pt x="14325" y="18031"/>
                </a:cubicBezTo>
                <a:cubicBezTo>
                  <a:pt x="16905" y="15703"/>
                  <a:pt x="19356" y="12232"/>
                  <a:pt x="21600" y="7729"/>
                </a:cubicBezTo>
              </a:path>
            </a:pathLst>
          </a:custGeom>
          <a:ln w="1016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4089940" y="2705811"/>
            <a:ext cx="4458486" cy="189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18256" fill="norm" stroke="1" extrusionOk="0">
                <a:moveTo>
                  <a:pt x="2293" y="0"/>
                </a:moveTo>
                <a:cubicBezTo>
                  <a:pt x="1211" y="1180"/>
                  <a:pt x="427" y="3231"/>
                  <a:pt x="133" y="5646"/>
                </a:cubicBezTo>
                <a:cubicBezTo>
                  <a:pt x="-334" y="9479"/>
                  <a:pt x="460" y="13454"/>
                  <a:pt x="2031" y="15827"/>
                </a:cubicBezTo>
                <a:cubicBezTo>
                  <a:pt x="5852" y="21600"/>
                  <a:pt x="10732" y="15925"/>
                  <a:pt x="15027" y="10818"/>
                </a:cubicBezTo>
                <a:cubicBezTo>
                  <a:pt x="17027" y="8440"/>
                  <a:pt x="19112" y="6370"/>
                  <a:pt x="21266" y="4626"/>
                </a:cubicBezTo>
              </a:path>
            </a:pathLst>
          </a:custGeom>
          <a:ln w="1016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</p:txBody>
      </p:sp>
      <p:sp>
        <p:nvSpPr>
          <p:cNvPr id="445" name="Shape 4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6" name="Shape 446"/>
          <p:cNvSpPr/>
          <p:nvPr/>
        </p:nvSpPr>
        <p:spPr>
          <a:xfrm>
            <a:off x="348066" y="5836236"/>
            <a:ext cx="12308668" cy="3259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true  =&gt; </a:t>
            </a:r>
            <a:r>
              <a:rPr b="1"/>
              <a:t>exit</a:t>
            </a:r>
            <a:r>
              <a:t>(R1 &gt;&gt; R2 &gt;&gt; Peer &gt;&gt; 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48" name="Shape 448"/>
          <p:cNvSpPr/>
          <p:nvPr>
            <p:ph type="body" sz="quarter" idx="1"/>
          </p:nvPr>
        </p:nvSpPr>
        <p:spPr>
          <a:xfrm>
            <a:off x="398931" y="1974064"/>
            <a:ext cx="6385893" cy="25348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/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/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49" name="Shape 449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466" name="Connector 466"/>
            <p:cNvCxnSpPr>
              <a:stCxn id="457" idx="0"/>
              <a:endCxn id="456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</p:txBody>
      </p:sp>
      <p:sp>
        <p:nvSpPr>
          <p:cNvPr id="470" name="Shape 4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89" name="Group 489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71" name="Shape 471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488" name="Connector 488"/>
            <p:cNvCxnSpPr>
              <a:stCxn id="479" idx="0"/>
              <a:endCxn id="478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490" name="Shape 490"/>
          <p:cNvSpPr/>
          <p:nvPr/>
        </p:nvSpPr>
        <p:spPr>
          <a:xfrm>
            <a:off x="348066" y="5836236"/>
            <a:ext cx="12308668" cy="3259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true  =&gt; </a:t>
            </a:r>
            <a:r>
              <a:rPr b="1"/>
              <a:t>exit</a:t>
            </a:r>
            <a:r>
              <a:t>(R1 &gt;&gt; R2 &gt;&gt; Peer &gt;&gt; 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PCust =&gt; </a:t>
            </a:r>
            <a:r>
              <a:rPr b="1"/>
              <a:t>later</a:t>
            </a:r>
            <a:r>
              <a:t>(Cust)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491" name="Shape 491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92" name="Shape 492"/>
          <p:cNvSpPr/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P4: Cust must be on path for its prefixes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</p:txBody>
      </p:sp>
      <p:sp>
        <p:nvSpPr>
          <p:cNvPr id="495" name="Shape 4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Shape 496"/>
          <p:cNvSpPr/>
          <p:nvPr/>
        </p:nvSpPr>
        <p:spPr>
          <a:xfrm>
            <a:off x="348066" y="5598873"/>
            <a:ext cx="12308668" cy="33505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 </a:t>
            </a:r>
            <a:r>
              <a:t>transit(X) = </a:t>
            </a:r>
            <a:r>
              <a:rPr b="1"/>
              <a:t>enter</a:t>
            </a:r>
            <a:r>
              <a:t>(X) &amp; </a:t>
            </a:r>
            <a:r>
              <a:rPr b="1"/>
              <a:t>exit</a:t>
            </a:r>
            <a:r>
              <a:t>(X)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NoTransit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true =&gt; !transit(Peer|Prov)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98" name="Shape 498"/>
          <p:cNvSpPr/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517" name="Group 517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99" name="Shape 499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516" name="Connector 516"/>
            <p:cNvCxnSpPr>
              <a:stCxn id="507" idx="0"/>
              <a:endCxn id="506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348066" y="5598873"/>
            <a:ext cx="12308668" cy="33505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 </a:t>
            </a:r>
            <a:r>
              <a:t>transit(X) = </a:t>
            </a:r>
            <a:r>
              <a:rPr b="1"/>
              <a:t>enter</a:t>
            </a:r>
            <a:r>
              <a:t>(X) &amp; </a:t>
            </a:r>
            <a:r>
              <a:rPr b="1"/>
              <a:t>exit</a:t>
            </a:r>
            <a:r>
              <a:t>(X)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NoTransit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true =&gt; !transit(Peer|Prov)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Main = Routing &amp; Ownership &amp; NoTransit</a:t>
            </a:r>
          </a:p>
        </p:txBody>
      </p:sp>
      <p:sp>
        <p:nvSpPr>
          <p:cNvPr id="522" name="Shape 522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23" name="Shape 523"/>
          <p:cNvSpPr/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542" name="Group 542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524" name="Shape 524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Peer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Prov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Cust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R1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R2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R4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R5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541" name="Connector 541"/>
            <p:cNvCxnSpPr>
              <a:stCxn id="532" idx="0"/>
              <a:endCxn id="531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II: A Data Center Network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Shape 54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549" name="Shape 54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grpSp>
        <p:nvGrpSpPr>
          <p:cNvPr id="587" name="Group 587"/>
          <p:cNvGrpSpPr/>
          <p:nvPr/>
        </p:nvGrpSpPr>
        <p:grpSpPr>
          <a:xfrm>
            <a:off x="8100364" y="2098858"/>
            <a:ext cx="4137744" cy="4472597"/>
            <a:chOff x="0" y="0"/>
            <a:chExt cx="4137743" cy="4472595"/>
          </a:xfrm>
        </p:grpSpPr>
        <p:sp>
          <p:nvSpPr>
            <p:cNvPr id="550" name="Shape 550"/>
            <p:cNvSpPr/>
            <p:nvPr/>
          </p:nvSpPr>
          <p:spPr>
            <a:xfrm>
              <a:off x="0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77418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PG1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1123405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PG2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68316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14802" y="63458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2933432" y="63303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215539" y="194534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1061527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215539" y="3044679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061527" y="3044679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2453336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3299323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2453336" y="3046222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3299323" y="3046222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2445734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PL1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3291721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PL2</a:t>
              </a:r>
            </a:p>
          </p:txBody>
        </p:sp>
        <p:grpSp>
          <p:nvGrpSpPr>
            <p:cNvPr id="570" name="Group 570"/>
            <p:cNvGrpSpPr/>
            <p:nvPr/>
          </p:nvGrpSpPr>
          <p:grpSpPr>
            <a:xfrm>
              <a:off x="2799943" y="2590414"/>
              <a:ext cx="787587" cy="496467"/>
              <a:chOff x="0" y="0"/>
              <a:chExt cx="787586" cy="496465"/>
            </a:xfrm>
          </p:grpSpPr>
          <p:sp>
            <p:nvSpPr>
              <p:cNvPr id="566" name="Shape 566"/>
              <p:cNvSpPr/>
              <p:nvPr/>
            </p:nvSpPr>
            <p:spPr>
              <a:xfrm flipV="1">
                <a:off x="34858" y="16912"/>
                <a:ext cx="717871" cy="4533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67" name="Shape 567"/>
              <p:cNvSpPr/>
              <p:nvPr/>
            </p:nvSpPr>
            <p:spPr>
              <a:xfrm flipH="1" flipV="1">
                <a:off x="10499" y="0"/>
                <a:ext cx="766588" cy="4865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68" name="Shape 568"/>
              <p:cNvSpPr/>
              <p:nvPr/>
            </p:nvSpPr>
            <p:spPr>
              <a:xfrm flipV="1">
                <a:off x="-1" y="23247"/>
                <a:ext cx="2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69" name="Shape 569"/>
              <p:cNvSpPr/>
              <p:nvPr/>
            </p:nvSpPr>
            <p:spPr>
              <a:xfrm flipV="1">
                <a:off x="787586" y="23247"/>
                <a:ext cx="1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571" name="Shape 571"/>
            <p:cNvSpPr/>
            <p:nvPr/>
          </p:nvSpPr>
          <p:spPr>
            <a:xfrm flipV="1">
              <a:off x="458684" y="1312301"/>
              <a:ext cx="374069" cy="59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 flipH="1" flipV="1">
              <a:off x="832752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 flipH="1" flipV="1">
              <a:off x="909615" y="1317551"/>
              <a:ext cx="1783944" cy="605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 flipH="1" flipV="1">
              <a:off x="918509" y="1317928"/>
              <a:ext cx="2743865" cy="603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579" name="Group 579"/>
            <p:cNvGrpSpPr/>
            <p:nvPr/>
          </p:nvGrpSpPr>
          <p:grpSpPr>
            <a:xfrm flipH="1">
              <a:off x="467026" y="1312301"/>
              <a:ext cx="3203691" cy="614538"/>
              <a:chOff x="0" y="0"/>
              <a:chExt cx="3203689" cy="614536"/>
            </a:xfrm>
          </p:grpSpPr>
          <p:sp>
            <p:nvSpPr>
              <p:cNvPr id="575" name="Shape 575"/>
              <p:cNvSpPr/>
              <p:nvPr/>
            </p:nvSpPr>
            <p:spPr>
              <a:xfrm flipH="1">
                <a:off x="-1" y="-1"/>
                <a:ext cx="374070" cy="5929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374068" y="0"/>
                <a:ext cx="614538" cy="6145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444336" y="3918"/>
                <a:ext cx="1790539" cy="6067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459825" y="5626"/>
                <a:ext cx="2743865" cy="6038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580" name="Shape 580"/>
            <p:cNvSpPr/>
            <p:nvPr/>
          </p:nvSpPr>
          <p:spPr>
            <a:xfrm flipV="1">
              <a:off x="3248986" y="30483"/>
              <a:ext cx="1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1" name="Shape 581"/>
            <p:cNvSpPr/>
            <p:nvPr/>
          </p:nvSpPr>
          <p:spPr>
            <a:xfrm flipV="1">
              <a:off x="931050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586" name="Group 586"/>
            <p:cNvGrpSpPr/>
            <p:nvPr/>
          </p:nvGrpSpPr>
          <p:grpSpPr>
            <a:xfrm>
              <a:off x="590920" y="2584480"/>
              <a:ext cx="787587" cy="496467"/>
              <a:chOff x="0" y="0"/>
              <a:chExt cx="787586" cy="496465"/>
            </a:xfrm>
          </p:grpSpPr>
          <p:sp>
            <p:nvSpPr>
              <p:cNvPr id="582" name="Shape 582"/>
              <p:cNvSpPr/>
              <p:nvPr/>
            </p:nvSpPr>
            <p:spPr>
              <a:xfrm flipV="1">
                <a:off x="34858" y="16912"/>
                <a:ext cx="717871" cy="4533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83" name="Shape 583"/>
              <p:cNvSpPr/>
              <p:nvPr/>
            </p:nvSpPr>
            <p:spPr>
              <a:xfrm flipH="1" flipV="1">
                <a:off x="10499" y="0"/>
                <a:ext cx="766588" cy="4865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84" name="Shape 584"/>
              <p:cNvSpPr/>
              <p:nvPr/>
            </p:nvSpPr>
            <p:spPr>
              <a:xfrm flipV="1">
                <a:off x="-1" y="23247"/>
                <a:ext cx="2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 flipV="1">
                <a:off x="787586" y="23247"/>
                <a:ext cx="1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</p:grpSp>
      <p:sp>
        <p:nvSpPr>
          <p:cNvPr id="588" name="Shape 588"/>
          <p:cNvSpPr/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589" name="Shape 589"/>
          <p:cNvSpPr/>
          <p:nvPr/>
        </p:nvSpPr>
        <p:spPr>
          <a:xfrm>
            <a:off x="256017" y="4252485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9" grpId="2"/>
      <p:bldP build="p" bldLvl="5" animBg="1" rev="0" advAuto="0" spid="58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592" name="Shape 5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Shape 593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594" name="Shape 594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595" name="Shape 595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597" name="Shape 597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598" name="Shape 598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600" name="Shape 600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601" name="Shape 601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602" name="Shape 602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603" name="Shape 603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604" name="Shape 604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605" name="Shape 605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606" name="Shape 606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607" name="Shape 607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608" name="Shape 608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609" name="Shape 609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610" name="Shape 610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611" name="Shape 611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2" name="Shape 612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3" name="Shape 613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4" name="Shape 614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5" name="Shape 615"/>
          <p:cNvSpPr/>
          <p:nvPr/>
        </p:nvSpPr>
        <p:spPr>
          <a:xfrm flipV="1">
            <a:off x="8559048" y="3411160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6" name="Shape 616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61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924658">
            <a:off x="8921922" y="3680994"/>
            <a:ext cx="1960059" cy="76201"/>
          </a:xfrm>
          <a:prstGeom prst="rect">
            <a:avLst/>
          </a:prstGeom>
        </p:spPr>
      </p:pic>
      <p:pic>
        <p:nvPicPr>
          <p:cNvPr id="61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544665">
            <a:off x="8947945" y="3680604"/>
            <a:ext cx="2885721" cy="76201"/>
          </a:xfrm>
          <a:prstGeom prst="rect">
            <a:avLst/>
          </a:prstGeom>
        </p:spPr>
      </p:pic>
      <p:sp>
        <p:nvSpPr>
          <p:cNvPr id="621" name="Shape 621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2" name="Shape 622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3" name="Shape 623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4" name="Shape 624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5" name="Shape 625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6" name="Shape 626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7" name="Shape 627"/>
          <p:cNvSpPr/>
          <p:nvPr/>
        </p:nvSpPr>
        <p:spPr>
          <a:xfrm flipV="1">
            <a:off x="8726142" y="4700251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8" name="Shape 628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9" name="Shape 629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0" name="Shape 630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1" name="Shape 631"/>
          <p:cNvSpPr/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632" name="Shape 632"/>
          <p:cNvSpPr/>
          <p:nvPr/>
        </p:nvSpPr>
        <p:spPr>
          <a:xfrm>
            <a:off x="256017" y="4252485"/>
            <a:ext cx="7501715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  <p:sp>
        <p:nvSpPr>
          <p:cNvPr id="633" name="Shape 633"/>
          <p:cNvSpPr/>
          <p:nvPr/>
        </p:nvSpPr>
        <p:spPr>
          <a:xfrm>
            <a:off x="256017" y="8023786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X-G, X-H Failure: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PL* announcements travel H-Y-D-X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PL* announcements are then leaked</a:t>
            </a:r>
          </a:p>
        </p:txBody>
      </p:sp>
      <p:sp>
        <p:nvSpPr>
          <p:cNvPr id="634" name="Shape 634"/>
          <p:cNvSpPr/>
          <p:nvPr/>
        </p:nvSpPr>
        <p:spPr>
          <a:xfrm>
            <a:off x="6275203" y="8023786"/>
            <a:ext cx="643836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Without failure, X selects direct H-X path, which is shorter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637" name="Shape 6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8" name="Shape 63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639" name="Shape 63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640" name="Shape 640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642" name="Shape 642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643" name="Shape 643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645" name="Shape 645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646" name="Shape 646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647" name="Shape 647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648" name="Shape 648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649" name="Shape 649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650" name="Shape 650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651" name="Shape 651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652" name="Shape 652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653" name="Shape 653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654" name="Shape 654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655" name="Shape 655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656" name="Shape 656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7" name="Shape 657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8" name="Shape 658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9" name="Shape 659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0" name="Shape 660"/>
          <p:cNvSpPr/>
          <p:nvPr/>
        </p:nvSpPr>
        <p:spPr>
          <a:xfrm flipV="1">
            <a:off x="8559048" y="3411160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1" name="Shape 661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66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924658">
            <a:off x="8921922" y="3680994"/>
            <a:ext cx="1960059" cy="76201"/>
          </a:xfrm>
          <a:prstGeom prst="rect">
            <a:avLst/>
          </a:prstGeom>
        </p:spPr>
      </p:pic>
      <p:pic>
        <p:nvPicPr>
          <p:cNvPr id="66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544665">
            <a:off x="8947945" y="3680604"/>
            <a:ext cx="2885721" cy="76201"/>
          </a:xfrm>
          <a:prstGeom prst="rect">
            <a:avLst/>
          </a:prstGeom>
        </p:spPr>
      </p:pic>
      <p:sp>
        <p:nvSpPr>
          <p:cNvPr id="666" name="Shape 666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7" name="Shape 667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8" name="Shape 668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9" name="Shape 669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0" name="Shape 670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1" name="Shape 671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2" name="Shape 672"/>
          <p:cNvSpPr/>
          <p:nvPr/>
        </p:nvSpPr>
        <p:spPr>
          <a:xfrm flipV="1">
            <a:off x="8726142" y="4700251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3" name="Shape 673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4" name="Shape 674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5" name="Shape 675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6" name="Shape 676"/>
          <p:cNvSpPr/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pPr/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677" name="Shape 677"/>
          <p:cNvSpPr/>
          <p:nvPr/>
        </p:nvSpPr>
        <p:spPr>
          <a:xfrm>
            <a:off x="256017" y="4252485"/>
            <a:ext cx="7501715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  <p:sp>
        <p:nvSpPr>
          <p:cNvPr id="678" name="Shape 678"/>
          <p:cNvSpPr/>
          <p:nvPr/>
        </p:nvSpPr>
        <p:spPr>
          <a:xfrm>
            <a:off x="256017" y="8023786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X-G, X-H Failure: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PL* announcements travel H-Y-D-X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PL* announcements are then leaked</a:t>
            </a:r>
          </a:p>
        </p:txBody>
      </p:sp>
      <p:sp>
        <p:nvSpPr>
          <p:cNvPr id="679" name="Shape 679"/>
          <p:cNvSpPr/>
          <p:nvPr/>
        </p:nvSpPr>
        <p:spPr>
          <a:xfrm>
            <a:off x="9366757" y="2228931"/>
            <a:ext cx="2772259" cy="3514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5" h="21600" fill="norm" stroke="1" extrusionOk="0">
                <a:moveTo>
                  <a:pt x="19507" y="21600"/>
                </a:moveTo>
                <a:cubicBezTo>
                  <a:pt x="19867" y="20153"/>
                  <a:pt x="20129" y="18695"/>
                  <a:pt x="20295" y="17232"/>
                </a:cubicBezTo>
                <a:cubicBezTo>
                  <a:pt x="20472" y="15666"/>
                  <a:pt x="20538" y="14078"/>
                  <a:pt x="20152" y="12530"/>
                </a:cubicBezTo>
                <a:cubicBezTo>
                  <a:pt x="19661" y="10563"/>
                  <a:pt x="18446" y="8744"/>
                  <a:pt x="16489" y="7568"/>
                </a:cubicBezTo>
                <a:cubicBezTo>
                  <a:pt x="14853" y="6585"/>
                  <a:pt x="12765" y="6156"/>
                  <a:pt x="10941" y="6836"/>
                </a:cubicBezTo>
                <a:cubicBezTo>
                  <a:pt x="7449" y="8137"/>
                  <a:pt x="5761" y="13562"/>
                  <a:pt x="1660" y="11780"/>
                </a:cubicBezTo>
                <a:cubicBezTo>
                  <a:pt x="-1062" y="10597"/>
                  <a:pt x="196" y="7533"/>
                  <a:pt x="1019" y="4860"/>
                </a:cubicBezTo>
                <a:cubicBezTo>
                  <a:pt x="1510" y="3266"/>
                  <a:pt x="1514" y="1595"/>
                  <a:pt x="1031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682" name="Shape 6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3" name="Shape 683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684" name="Shape 684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685" name="Shape 685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687" name="Shape 687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688" name="Shape 688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690" name="Shape 690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691" name="Shape 691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692" name="Shape 692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693" name="Shape 693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694" name="Shape 694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695" name="Shape 695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696" name="Shape 696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697" name="Shape 697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698" name="Shape 698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699" name="Shape 699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700" name="Shape 700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701" name="Shape 701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2" name="Shape 702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3" name="Shape 703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4" name="Shape 704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5" name="Shape 705"/>
          <p:cNvSpPr/>
          <p:nvPr/>
        </p:nvSpPr>
        <p:spPr>
          <a:xfrm flipV="1">
            <a:off x="8559048" y="3411160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6" name="Shape 706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70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924658">
            <a:off x="8921922" y="3680994"/>
            <a:ext cx="1960059" cy="76201"/>
          </a:xfrm>
          <a:prstGeom prst="rect">
            <a:avLst/>
          </a:prstGeom>
        </p:spPr>
      </p:pic>
      <p:pic>
        <p:nvPicPr>
          <p:cNvPr id="70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544665">
            <a:off x="8947945" y="3680604"/>
            <a:ext cx="2885721" cy="76201"/>
          </a:xfrm>
          <a:prstGeom prst="rect">
            <a:avLst/>
          </a:prstGeom>
        </p:spPr>
      </p:pic>
      <p:sp>
        <p:nvSpPr>
          <p:cNvPr id="711" name="Shape 711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2" name="Shape 712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3" name="Shape 713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4" name="Shape 714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5" name="Shape 715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6" name="Shape 716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7" name="Shape 717"/>
          <p:cNvSpPr/>
          <p:nvPr/>
        </p:nvSpPr>
        <p:spPr>
          <a:xfrm flipV="1">
            <a:off x="8726142" y="4700251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8" name="Shape 718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9" name="Shape 719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0" name="Shape 720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time-warn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01" y="2285943"/>
            <a:ext cx="5505516" cy="71247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" name="China-snafu-articl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42" y="1537009"/>
            <a:ext cx="5695609" cy="73707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81" name="internet_turkey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3911" y="1940705"/>
            <a:ext cx="5695610" cy="73707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82" name="YouTube_Pakista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76598" y="1287362"/>
            <a:ext cx="5547313" cy="71788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83" name="BGPmon_NEWS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6944" y="2333641"/>
            <a:ext cx="5431801" cy="702938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3"/>
      <p:bldP build="whole" bldLvl="1" animBg="1" rev="0" advAuto="0" spid="81" grpId="2"/>
      <p:bldP build="whole" bldLvl="1" animBg="1" rev="0" advAuto="0" spid="80" grpId="1"/>
      <p:bldP build="whole" bldLvl="1" animBg="1" rev="0" advAuto="0" spid="83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724" name="Shape 7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5" name="Shape 725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726" name="Shape 726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727" name="Shape 727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729" name="Shape 729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730" name="Shape 730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732" name="Shape 732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733" name="Shape 733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734" name="Shape 734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735" name="Shape 735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736" name="Shape 736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737" name="Shape 737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738" name="Shape 738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739" name="Shape 739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740" name="Shape 740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741" name="Shape 741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742" name="Shape 742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743" name="Shape 743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4" name="Shape 744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5" name="Shape 745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6" name="Shape 746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74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749" name="Shape 749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0" name="Shape 750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1" name="Shape 751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2" name="Shape 752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3" name="Shape 753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4" name="Shape 754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5" name="Shape 755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6" name="Shape 756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7" name="Shape 757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75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760" name="Shape 760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1" name="Shape 761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2" name="Shape 762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3" name="Shape 763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764" name="Shape 764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pPr/>
            <a:r>
              <a:t>Consider D-A, X-C Failure: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767" name="Shape 7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8" name="Shape 76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769" name="Shape 76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770" name="Shape 770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772" name="Shape 772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773" name="Shape 773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775" name="Shape 775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776" name="Shape 776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777" name="Shape 777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778" name="Shape 778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779" name="Shape 779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780" name="Shape 780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781" name="Shape 781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782" name="Shape 782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783" name="Shape 783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784" name="Shape 784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785" name="Shape 785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786" name="Shape 786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7" name="Shape 787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8" name="Shape 788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9" name="Shape 789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79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792" name="Shape 792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3" name="Shape 793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4" name="Shape 794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5" name="Shape 795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6" name="Shape 796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7" name="Shape 797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8" name="Shape 798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9" name="Shape 799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0" name="Shape 800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80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03" name="Shape 803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4" name="Shape 804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5" name="Shape 805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07" name="Shape 807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pPr/>
            <a:r>
              <a:t>Consider D-A, X-C Failure:</a:t>
            </a:r>
          </a:p>
          <a:p>
            <a:pPr lvl="1"/>
            <a:r>
              <a:t>X and Y will hear PG2</a:t>
            </a:r>
          </a:p>
        </p:txBody>
      </p:sp>
      <p:sp>
        <p:nvSpPr>
          <p:cNvPr id="808" name="Shape 808"/>
          <p:cNvSpPr/>
          <p:nvPr/>
        </p:nvSpPr>
        <p:spPr>
          <a:xfrm>
            <a:off x="8488537" y="2701934"/>
            <a:ext cx="1256987" cy="300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2" h="21600" fill="norm" stroke="1" extrusionOk="0">
                <a:moveTo>
                  <a:pt x="19333" y="21600"/>
                </a:moveTo>
                <a:cubicBezTo>
                  <a:pt x="20750" y="18401"/>
                  <a:pt x="21001" y="15124"/>
                  <a:pt x="20078" y="11891"/>
                </a:cubicBezTo>
                <a:cubicBezTo>
                  <a:pt x="19932" y="11378"/>
                  <a:pt x="19754" y="10863"/>
                  <a:pt x="19315" y="10382"/>
                </a:cubicBezTo>
                <a:cubicBezTo>
                  <a:pt x="17782" y="8700"/>
                  <a:pt x="13791" y="7867"/>
                  <a:pt x="10063" y="7079"/>
                </a:cubicBezTo>
                <a:cubicBezTo>
                  <a:pt x="7038" y="6440"/>
                  <a:pt x="4008" y="5731"/>
                  <a:pt x="2063" y="4544"/>
                </a:cubicBezTo>
                <a:cubicBezTo>
                  <a:pt x="-94" y="3226"/>
                  <a:pt x="-599" y="1518"/>
                  <a:pt x="736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9" name="Shape 809"/>
          <p:cNvSpPr/>
          <p:nvPr/>
        </p:nvSpPr>
        <p:spPr>
          <a:xfrm>
            <a:off x="9665836" y="2653804"/>
            <a:ext cx="1233707" cy="3051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5" h="21600" fill="norm" stroke="1" extrusionOk="0">
                <a:moveTo>
                  <a:pt x="19" y="21600"/>
                </a:moveTo>
                <a:cubicBezTo>
                  <a:pt x="2917" y="18544"/>
                  <a:pt x="3192" y="15173"/>
                  <a:pt x="800" y="12044"/>
                </a:cubicBezTo>
                <a:cubicBezTo>
                  <a:pt x="428" y="11558"/>
                  <a:pt x="-11" y="11070"/>
                  <a:pt x="0" y="10559"/>
                </a:cubicBezTo>
                <a:cubicBezTo>
                  <a:pt x="95" y="6030"/>
                  <a:pt x="17689" y="8005"/>
                  <a:pt x="20723" y="4589"/>
                </a:cubicBezTo>
                <a:cubicBezTo>
                  <a:pt x="21589" y="3613"/>
                  <a:pt x="20954" y="2581"/>
                  <a:pt x="20882" y="1588"/>
                </a:cubicBezTo>
                <a:cubicBezTo>
                  <a:pt x="20843" y="1058"/>
                  <a:pt x="20959" y="526"/>
                  <a:pt x="21235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812" name="Shape 8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3" name="Shape 813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814" name="Shape 814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815" name="Shape 815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816" name="Shape 816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817" name="Shape 817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818" name="Shape 818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820" name="Shape 820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821" name="Shape 821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822" name="Shape 822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823" name="Shape 823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824" name="Shape 824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825" name="Shape 825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826" name="Shape 826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827" name="Shape 827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828" name="Shape 828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829" name="Shape 829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830" name="Shape 830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831" name="Shape 831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2" name="Shape 832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3" name="Shape 833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4" name="Shape 834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83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837" name="Shape 837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8" name="Shape 838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9" name="Shape 839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0" name="Shape 840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1" name="Shape 841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2" name="Shape 842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3" name="Shape 843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4" name="Shape 844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5" name="Shape 845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84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48" name="Shape 848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49" name="Shape 849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0" name="Shape 850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1" name="Shape 851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52" name="Shape 852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D-A, X-C Failure: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X and Y will hear PG2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X and Y will announce aggregate PG</a:t>
            </a:r>
          </a:p>
        </p:txBody>
      </p:sp>
      <p:sp>
        <p:nvSpPr>
          <p:cNvPr id="853" name="Shape 853"/>
          <p:cNvSpPr/>
          <p:nvPr/>
        </p:nvSpPr>
        <p:spPr>
          <a:xfrm>
            <a:off x="8488537" y="2701934"/>
            <a:ext cx="1256987" cy="300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2" h="21600" fill="norm" stroke="1" extrusionOk="0">
                <a:moveTo>
                  <a:pt x="19333" y="21600"/>
                </a:moveTo>
                <a:cubicBezTo>
                  <a:pt x="20750" y="18401"/>
                  <a:pt x="21001" y="15124"/>
                  <a:pt x="20078" y="11891"/>
                </a:cubicBezTo>
                <a:cubicBezTo>
                  <a:pt x="19932" y="11378"/>
                  <a:pt x="19754" y="10863"/>
                  <a:pt x="19315" y="10382"/>
                </a:cubicBezTo>
                <a:cubicBezTo>
                  <a:pt x="17782" y="8700"/>
                  <a:pt x="13791" y="7867"/>
                  <a:pt x="10063" y="7079"/>
                </a:cubicBezTo>
                <a:cubicBezTo>
                  <a:pt x="7038" y="6440"/>
                  <a:pt x="4008" y="5731"/>
                  <a:pt x="2063" y="4544"/>
                </a:cubicBezTo>
                <a:cubicBezTo>
                  <a:pt x="-94" y="3226"/>
                  <a:pt x="-599" y="1518"/>
                  <a:pt x="736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8204825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</a:t>
            </a:r>
          </a:p>
        </p:txBody>
      </p:sp>
      <p:sp>
        <p:nvSpPr>
          <p:cNvPr id="855" name="Shape 855"/>
          <p:cNvSpPr/>
          <p:nvPr/>
        </p:nvSpPr>
        <p:spPr>
          <a:xfrm>
            <a:off x="9665836" y="2653804"/>
            <a:ext cx="1233707" cy="3051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5" h="21600" fill="norm" stroke="1" extrusionOk="0">
                <a:moveTo>
                  <a:pt x="19" y="21600"/>
                </a:moveTo>
                <a:cubicBezTo>
                  <a:pt x="2917" y="18544"/>
                  <a:pt x="3192" y="15173"/>
                  <a:pt x="800" y="12044"/>
                </a:cubicBezTo>
                <a:cubicBezTo>
                  <a:pt x="428" y="11558"/>
                  <a:pt x="-11" y="11070"/>
                  <a:pt x="0" y="10559"/>
                </a:cubicBezTo>
                <a:cubicBezTo>
                  <a:pt x="95" y="6030"/>
                  <a:pt x="17689" y="8005"/>
                  <a:pt x="20723" y="4589"/>
                </a:cubicBezTo>
                <a:cubicBezTo>
                  <a:pt x="21589" y="3613"/>
                  <a:pt x="20954" y="2581"/>
                  <a:pt x="20882" y="1588"/>
                </a:cubicBezTo>
                <a:cubicBezTo>
                  <a:pt x="20843" y="1058"/>
                  <a:pt x="20959" y="526"/>
                  <a:pt x="21235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10590549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859" name="Shape 8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0" name="Shape 860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861" name="Shape 861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862" name="Shape 862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863" name="Shape 863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864" name="Shape 864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865" name="Shape 865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866" name="Shape 866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867" name="Shape 867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868" name="Shape 868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869" name="Shape 869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870" name="Shape 870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871" name="Shape 871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872" name="Shape 872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873" name="Shape 873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874" name="Shape 874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875" name="Shape 875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876" name="Shape 876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877" name="Shape 877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878" name="Shape 878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79" name="Shape 879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0" name="Shape 880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1" name="Shape 881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88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884" name="Shape 884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5" name="Shape 885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6" name="Shape 886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7" name="Shape 887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8" name="Shape 888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9" name="Shape 889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0" name="Shape 890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1" name="Shape 891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2" name="Shape 892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89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95" name="Shape 895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6" name="Shape 896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7" name="Shape 897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8" name="Shape 898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99" name="Shape 899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D-A, X-C Failure: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X and Y will hear PG2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X and Y will announce aggregate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But PG1 is inaccessible through X because there is no valley routing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An aggregation-induced black hole is created [See Le et al, CoNext ’11]</a:t>
            </a:r>
          </a:p>
        </p:txBody>
      </p:sp>
      <p:sp>
        <p:nvSpPr>
          <p:cNvPr id="900" name="Shape 900"/>
          <p:cNvSpPr/>
          <p:nvPr/>
        </p:nvSpPr>
        <p:spPr>
          <a:xfrm>
            <a:off x="8204825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</a:t>
            </a:r>
          </a:p>
        </p:txBody>
      </p:sp>
      <p:sp>
        <p:nvSpPr>
          <p:cNvPr id="901" name="Shape 901"/>
          <p:cNvSpPr/>
          <p:nvPr/>
        </p:nvSpPr>
        <p:spPr>
          <a:xfrm>
            <a:off x="10590549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</a:t>
            </a:r>
          </a:p>
        </p:txBody>
      </p:sp>
      <p:sp>
        <p:nvSpPr>
          <p:cNvPr id="902" name="Shape 902"/>
          <p:cNvSpPr/>
          <p:nvPr/>
        </p:nvSpPr>
        <p:spPr>
          <a:xfrm flipH="1">
            <a:off x="9325783" y="1740411"/>
            <a:ext cx="302867" cy="900218"/>
          </a:xfrm>
          <a:prstGeom prst="line">
            <a:avLst/>
          </a:pr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03" name="Shape 903"/>
          <p:cNvSpPr/>
          <p:nvPr/>
        </p:nvSpPr>
        <p:spPr>
          <a:xfrm>
            <a:off x="10258243" y="1739601"/>
            <a:ext cx="245755" cy="901028"/>
          </a:xfrm>
          <a:prstGeom prst="line">
            <a:avLst/>
          </a:pr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04" name="Shape 904"/>
          <p:cNvSpPr/>
          <p:nvPr/>
        </p:nvSpPr>
        <p:spPr>
          <a:xfrm>
            <a:off x="9063801" y="1219200"/>
            <a:ext cx="16763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 Traffic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907" name="Shape 9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8" name="Shape 90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909" name="Shape 90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910" name="Shape 910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11" name="Shape 911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912" name="Shape 912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913" name="Shape 913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14" name="Shape 914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915" name="Shape 915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916" name="Shape 916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917" name="Shape 917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918" name="Shape 918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919" name="Shape 919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920" name="Shape 920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921" name="Shape 921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922" name="Shape 922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923" name="Shape 923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924" name="Shape 924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925" name="Shape 925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926" name="Shape 926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7" name="Shape 927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8" name="Shape 928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9" name="Shape 929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93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932" name="Shape 932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3" name="Shape 933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4" name="Shape 934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6" name="Shape 936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7" name="Shape 937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8" name="Shape 938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39" name="Shape 939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0" name="Shape 940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94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943" name="Shape 943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4" name="Shape 944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5" name="Shape 945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6" name="Shape 946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lvl="2" marL="123472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disallow “valley” paths</a:t>
            </a:r>
          </a:p>
        </p:txBody>
      </p:sp>
      <p:sp>
        <p:nvSpPr>
          <p:cNvPr id="947" name="Shape 947"/>
          <p:cNvSpPr/>
          <p:nvPr/>
        </p:nvSpPr>
        <p:spPr>
          <a:xfrm>
            <a:off x="195292" y="6639683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Moral: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Reasoning about the interactions between failures and the device-level configs is hard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</a:pPr>
            <a:r>
              <a:t>Not a good idea for humans to be doing that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950" name="Shape 9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1" name="Shape 951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952" name="Shape 952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953" name="Shape 953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955" name="Shape 955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956" name="Shape 956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57" name="Shape 957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958" name="Shape 958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959" name="Shape 959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960" name="Shape 960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961" name="Shape 961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962" name="Shape 962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963" name="Shape 963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964" name="Shape 964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965" name="Shape 965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966" name="Shape 966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967" name="Shape 967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968" name="Shape 968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969" name="Shape 969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0" name="Shape 970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1" name="Shape 971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2" name="Shape 972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97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975" name="Shape 975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6" name="Shape 976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7" name="Shape 977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79" name="Shape 979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0" name="Shape 980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1" name="Shape 981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2" name="Shape 982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3" name="Shape 983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98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986" name="Shape 986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7" name="Shape 987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8" name="Shape 988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9" name="Shape 989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993" name="Shape 9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4" name="Shape 994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995" name="Shape 995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996" name="Shape 996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97" name="Shape 997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998" name="Shape 998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999" name="Shape 999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1002" name="Shape 1002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003" name="Shape 1003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05" name="Shape 1005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1007" name="Shape 1007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1009" name="Shape 1009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1010" name="Shape 1010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1012" name="Shape 1012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13" name="Shape 1013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14" name="Shape 1014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15" name="Shape 1015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01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018" name="Shape 1018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19" name="Shape 1019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0" name="Shape 1020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1" name="Shape 1021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2" name="Shape 1022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3" name="Shape 1023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4" name="Shape 1024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5" name="Shape 1025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6" name="Shape 1026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02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029" name="Shape 1029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0" name="Shape 1030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1" name="Shape 1031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2" name="Shape 1032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33" name="Shape 1033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34" name="Shape 1034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1037" name="Shape 10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8" name="Shape 1038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1040" name="Shape 1040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1043" name="Shape 1043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44" name="Shape 1044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1046" name="Shape 1046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047" name="Shape 1047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1048" name="Shape 1048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49" name="Shape 1049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1052" name="Shape 1052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1056" name="Shape 1056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7" name="Shape 1057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8" name="Shape 1058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59" name="Shape 1059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06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062" name="Shape 1062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3" name="Shape 1063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4" name="Shape 1064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5" name="Shape 1065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6" name="Shape 1066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7" name="Shape 1067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8" name="Shape 1068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9" name="Shape 1069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0" name="Shape 1070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07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073" name="Shape 1073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4" name="Shape 1074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5" name="Shape 1075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6" name="Shape 1076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| PL2 =&gt; </a:t>
            </a:r>
            <a:r>
              <a:rPr b="1"/>
              <a:t>always</a:t>
            </a:r>
            <a:r>
              <a:t>(</a:t>
            </a:r>
            <a:r>
              <a:rPr b="1"/>
              <a:t>in</a:t>
            </a: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78" name="Shape 1078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Center Network</a:t>
            </a:r>
          </a:p>
        </p:txBody>
      </p:sp>
      <p:sp>
        <p:nvSpPr>
          <p:cNvPr id="1081" name="Shape 10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2" name="Shape 1082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1083" name="Shape 1083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85" name="Shape 1085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  <p:sp>
        <p:nvSpPr>
          <p:cNvPr id="1086" name="Shape 1086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PG2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088" name="Shape 1088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X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Y</a:t>
            </a:r>
          </a:p>
        </p:txBody>
      </p:sp>
      <p:sp>
        <p:nvSpPr>
          <p:cNvPr id="1090" name="Shape 1090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091" name="Shape 1091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1094" name="Shape 1094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G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H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E</a:t>
            </a:r>
          </a:p>
        </p:txBody>
      </p:sp>
      <p:sp>
        <p:nvSpPr>
          <p:cNvPr id="1097" name="Shape 1097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F</a:t>
            </a:r>
          </a:p>
        </p:txBody>
      </p:sp>
      <p:sp>
        <p:nvSpPr>
          <p:cNvPr id="1098" name="Shape 1098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PL1</a:t>
            </a:r>
          </a:p>
        </p:txBody>
      </p:sp>
      <p:sp>
        <p:nvSpPr>
          <p:cNvPr id="1099" name="Shape 1099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PL2</a:t>
            </a:r>
          </a:p>
        </p:txBody>
      </p:sp>
      <p:sp>
        <p:nvSpPr>
          <p:cNvPr id="1100" name="Shape 1100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1" name="Shape 1101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2" name="Shape 1102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10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106" name="Shape 1106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7" name="Shape 1107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8" name="Shape 1108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9" name="Shape 1109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0" name="Shape 1110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1" name="Shape 1111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2" name="Shape 1112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3" name="Shape 1113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4" name="Shape 1114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11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117" name="Shape 1117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8" name="Shape 1118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9" name="Shape 1119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| PL2 =&gt; </a:t>
            </a:r>
            <a:r>
              <a:rPr b="1"/>
              <a:t>always</a:t>
            </a:r>
            <a:r>
              <a:t>(</a:t>
            </a:r>
            <a:r>
              <a:rPr b="1"/>
              <a:t>in</a:t>
            </a: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Main =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Ownership &amp; Routing &amp;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agg</a:t>
            </a:r>
            <a:r>
              <a:t>(PG, </a:t>
            </a:r>
            <a:r>
              <a:rPr b="1"/>
              <a:t>in</a:t>
            </a:r>
            <a:r>
              <a:t> -&gt; </a:t>
            </a:r>
            <a:r>
              <a:rPr b="1"/>
              <a:t>out</a:t>
            </a:r>
            <a:r>
              <a:t>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22" name="Shape 1122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</a:pPr>
            <a:r>
              <a:t>P3: Aggregation must be performed on global prefixes to reduce churn</a:t>
            </a:r>
          </a:p>
        </p:txBody>
      </p:sp>
      <p:sp>
        <p:nvSpPr>
          <p:cNvPr id="1123" name="Shape 1123"/>
          <p:cNvSpPr/>
          <p:nvPr/>
        </p:nvSpPr>
        <p:spPr>
          <a:xfrm>
            <a:off x="6189682" y="6122244"/>
            <a:ext cx="205325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compiler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discovers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lower bound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on # failures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required to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induce a 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black hole</a:t>
            </a:r>
          </a:p>
        </p:txBody>
      </p:sp>
      <p:sp>
        <p:nvSpPr>
          <p:cNvPr id="1124" name="Shape 1124"/>
          <p:cNvSpPr/>
          <p:nvPr/>
        </p:nvSpPr>
        <p:spPr>
          <a:xfrm flipH="1">
            <a:off x="5312808" y="8366511"/>
            <a:ext cx="623517" cy="623518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4" grpId="2"/>
      <p:bldP build="whole" bldLvl="1" animBg="1" rev="0" advAuto="0" spid="112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 Language Summary</a:t>
            </a:r>
          </a:p>
        </p:txBody>
      </p:sp>
      <p:sp>
        <p:nvSpPr>
          <p:cNvPr id="1127" name="Shape 1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8" name="Shape 1128"/>
          <p:cNvSpPr/>
          <p:nvPr>
            <p:ph type="body" idx="1"/>
          </p:nvPr>
        </p:nvSpPr>
        <p:spPr>
          <a:xfrm>
            <a:off x="787400" y="1833695"/>
            <a:ext cx="11430000" cy="6416410"/>
          </a:xfrm>
          <a:prstGeom prst="rect">
            <a:avLst/>
          </a:prstGeom>
        </p:spPr>
        <p:txBody>
          <a:bodyPr/>
          <a:lstStyle/>
          <a:p>
            <a:pPr/>
            <a:r>
              <a:t>Programmers express high-level objectives via:</a:t>
            </a:r>
          </a:p>
          <a:p>
            <a:pPr lvl="1"/>
            <a:r>
              <a:t>Sets of inter- and intra-domain paths</a:t>
            </a:r>
          </a:p>
          <a:p>
            <a:pPr lvl="1"/>
            <a:r>
              <a:t>… defined by high-level abstractions: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enter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exit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always,</a:t>
            </a:r>
            <a: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end,</a:t>
            </a:r>
            <a:r>
              <a:t> …</a:t>
            </a:r>
          </a:p>
          <a:p>
            <a:pPr lvl="1"/>
            <a:r>
              <a:t>… as well as preferences between those paths for failures</a:t>
            </a:r>
          </a:p>
          <a:p>
            <a:pPr/>
            <a:r>
              <a:t>Programmers may also use:</a:t>
            </a:r>
          </a:p>
          <a:p>
            <a:pPr lvl="1"/>
            <a:r>
              <a:t>a small number of control constraints (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agg</a:t>
            </a:r>
            <a:r>
              <a:t>)</a:t>
            </a:r>
          </a:p>
          <a:p>
            <a:pPr lvl="1"/>
            <a:r>
              <a:t>… while counting on the compiler for failure analysis</a:t>
            </a:r>
          </a:p>
          <a:p>
            <a:pPr lvl="1"/>
            <a:r>
              <a:t>… and combine constraints together using natural logical combinators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                                            Mechanisms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Objectives:  Network-wide</a:t>
            </a:r>
          </a:p>
          <a:p>
            <a:pPr lvl="1"/>
            <a:r>
              <a:t>Prefer traffic to go through AT&amp;T over Verizon</a:t>
            </a:r>
          </a:p>
          <a:p>
            <a:pPr lvl="1"/>
            <a:r>
              <a:t>Enforce isolation between two locations</a:t>
            </a:r>
          </a:p>
          <a:p>
            <a:pPr lvl="1"/>
            <a:r>
              <a:t>Don’t use our network as transit between A and B</a:t>
            </a:r>
          </a:p>
          <a:p>
            <a:pPr lvl="1"/>
            <a:r>
              <a:t>Traffic must stay within national boundaries</a:t>
            </a:r>
          </a:p>
          <a:p>
            <a:pPr lvl="1"/>
            <a:r>
              <a:t>Don’t leak internal services to the outside world</a:t>
            </a:r>
          </a:p>
          <a:p>
            <a:pPr lvl="1"/>
            <a:r>
              <a:t>Adhere to policies in the good times and the bad (failures)</a:t>
            </a:r>
          </a:p>
          <a:p>
            <a:pPr/>
            <a:r>
              <a:t>Mechanisms:  Device-by-Device</a:t>
            </a:r>
          </a:p>
          <a:p>
            <a:pPr lvl="1"/>
            <a:r>
              <a:t>Local decisions made independently on each device</a:t>
            </a:r>
          </a:p>
          <a:p>
            <a:pPr lvl="1"/>
            <a:r>
              <a:t>Several device-level actions together imply some higher-level behavior</a:t>
            </a:r>
          </a:p>
          <a:p>
            <a:pPr lvl="1"/>
            <a:r>
              <a:t>Failures interact with local decision-making algorithms in complex ways</a:t>
            </a:r>
          </a:p>
        </p:txBody>
      </p:sp>
      <p:sp>
        <p:nvSpPr>
          <p:cNvPr id="88" name="Shape 88"/>
          <p:cNvSpPr/>
          <p:nvPr/>
        </p:nvSpPr>
        <p:spPr>
          <a:xfrm>
            <a:off x="3656893" y="884509"/>
            <a:ext cx="5181801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5733771" y="355149"/>
            <a:ext cx="8260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GAP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Compiling Propane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</a:t>
            </a:r>
          </a:p>
          <a:p>
            <a:pPr/>
            <a:r>
              <a:t>Compiler</a:t>
            </a:r>
          </a:p>
        </p:txBody>
      </p:sp>
      <p:sp>
        <p:nvSpPr>
          <p:cNvPr id="1133" name="Shape 1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4" name="Shape 1134"/>
          <p:cNvSpPr/>
          <p:nvPr/>
        </p:nvSpPr>
        <p:spPr>
          <a:xfrm>
            <a:off x="4118010" y="86804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Propane</a:t>
            </a:r>
          </a:p>
        </p:txBody>
      </p:sp>
      <p:sp>
        <p:nvSpPr>
          <p:cNvPr id="1135" name="Shape 1135"/>
          <p:cNvSpPr/>
          <p:nvPr/>
        </p:nvSpPr>
        <p:spPr>
          <a:xfrm>
            <a:off x="4118010" y="266750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36" name="Shape 1136"/>
          <p:cNvSpPr/>
          <p:nvPr/>
        </p:nvSpPr>
        <p:spPr>
          <a:xfrm>
            <a:off x="4118010" y="446696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118010" y="6266422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1138" name="Shape 1138"/>
          <p:cNvSpPr/>
          <p:nvPr/>
        </p:nvSpPr>
        <p:spPr>
          <a:xfrm>
            <a:off x="2514881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CISCO</a:t>
            </a:r>
          </a:p>
        </p:txBody>
      </p:sp>
      <p:sp>
        <p:nvSpPr>
          <p:cNvPr id="1139" name="Shape 1139"/>
          <p:cNvSpPr/>
          <p:nvPr/>
        </p:nvSpPr>
        <p:spPr>
          <a:xfrm>
            <a:off x="5525429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Juniper</a:t>
            </a:r>
          </a:p>
        </p:txBody>
      </p:sp>
      <p:sp>
        <p:nvSpPr>
          <p:cNvPr id="1140" name="Shape 1140"/>
          <p:cNvSpPr/>
          <p:nvPr/>
        </p:nvSpPr>
        <p:spPr>
          <a:xfrm>
            <a:off x="5060626" y="213355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>
            <a:off x="5060626" y="3933016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5060626" y="5732474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3" name="Shape 1143"/>
          <p:cNvSpPr/>
          <p:nvPr/>
        </p:nvSpPr>
        <p:spPr>
          <a:xfrm flipH="1">
            <a:off x="3426409" y="7536422"/>
            <a:ext cx="1547092" cy="5193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4" name="Shape 1144"/>
          <p:cNvSpPr/>
          <p:nvPr/>
        </p:nvSpPr>
        <p:spPr>
          <a:xfrm>
            <a:off x="5100500" y="7543725"/>
            <a:ext cx="1469258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5" name="Shape 1145"/>
          <p:cNvSpPr/>
          <p:nvPr/>
        </p:nvSpPr>
        <p:spPr>
          <a:xfrm>
            <a:off x="6382222" y="1221593"/>
            <a:ext cx="45938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Front End Constraint Language</a:t>
            </a:r>
          </a:p>
        </p:txBody>
      </p:sp>
      <p:sp>
        <p:nvSpPr>
          <p:cNvPr id="1146" name="Shape 1146"/>
          <p:cNvSpPr/>
          <p:nvPr/>
        </p:nvSpPr>
        <p:spPr>
          <a:xfrm>
            <a:off x="6382222" y="3048506"/>
            <a:ext cx="41967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Regular Expression-based IR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69410" y="4466964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Topology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505926" y="5198526"/>
            <a:ext cx="16608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3" name="Shape 1153"/>
          <p:cNvSpPr/>
          <p:nvPr/>
        </p:nvSpPr>
        <p:spPr>
          <a:xfrm>
            <a:off x="5986780" y="4871720"/>
            <a:ext cx="143510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50" name="Shape 1150"/>
          <p:cNvSpPr/>
          <p:nvPr/>
        </p:nvSpPr>
        <p:spPr>
          <a:xfrm>
            <a:off x="7799673" y="4644764"/>
            <a:ext cx="13552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Failure</a:t>
            </a:r>
          </a:p>
          <a:p>
            <a:pPr/>
            <a:r>
              <a:t>Analyses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6349351" y="6647422"/>
            <a:ext cx="377100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Vendor-independent BGP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952485" y="8446879"/>
            <a:ext cx="44342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Vendor-specific configurations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 Regular IR</a:t>
            </a:r>
          </a:p>
        </p:txBody>
      </p:sp>
      <p:sp>
        <p:nvSpPr>
          <p:cNvPr id="1156" name="Shape 11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7" name="Shape 1157"/>
          <p:cNvSpPr/>
          <p:nvPr/>
        </p:nvSpPr>
        <p:spPr>
          <a:xfrm>
            <a:off x="763974" y="1774887"/>
            <a:ext cx="10843318" cy="138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pPr/>
            <a:r>
              <a:t>Expand constraints in to regular expressions.  EG:</a:t>
            </a:r>
          </a:p>
        </p:txBody>
      </p:sp>
      <p:sp>
        <p:nvSpPr>
          <p:cNvPr id="1158" name="Shape 1158"/>
          <p:cNvSpPr/>
          <p:nvPr/>
        </p:nvSpPr>
        <p:spPr>
          <a:xfrm>
            <a:off x="1397703" y="4379737"/>
            <a:ext cx="43495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exit</a:t>
            </a:r>
            <a:r>
              <a:t>(X) = </a:t>
            </a:r>
          </a:p>
        </p:txBody>
      </p:sp>
      <p:sp>
        <p:nvSpPr>
          <p:cNvPr id="1159" name="Shape 1159"/>
          <p:cNvSpPr/>
          <p:nvPr/>
        </p:nvSpPr>
        <p:spPr>
          <a:xfrm>
            <a:off x="3349169" y="4866979"/>
            <a:ext cx="57948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+.(X ∩ </a:t>
            </a:r>
            <a:r>
              <a:rPr b="1"/>
              <a:t>out</a:t>
            </a:r>
            <a:r>
              <a:t>).</a:t>
            </a:r>
            <a:r>
              <a:rPr b="1"/>
              <a:t>out*</a:t>
            </a:r>
            <a:r>
              <a:t>)</a:t>
            </a:r>
          </a:p>
        </p:txBody>
      </p:sp>
      <p:sp>
        <p:nvSpPr>
          <p:cNvPr id="1160" name="Shape 1160"/>
          <p:cNvSpPr/>
          <p:nvPr/>
        </p:nvSpPr>
        <p:spPr>
          <a:xfrm>
            <a:off x="3394270" y="4328937"/>
            <a:ext cx="5794891" cy="55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*.(X ∩ </a:t>
            </a:r>
            <a:r>
              <a:rPr b="1"/>
              <a:t>in</a:t>
            </a:r>
            <a:r>
              <a:t>).</a:t>
            </a:r>
            <a:r>
              <a:rPr b="1"/>
              <a:t>out</a:t>
            </a:r>
            <a:r>
              <a:t>+)∪</a:t>
            </a:r>
          </a:p>
        </p:txBody>
      </p:sp>
      <p:sp>
        <p:nvSpPr>
          <p:cNvPr id="1161" name="Shape 1161"/>
          <p:cNvSpPr/>
          <p:nvPr/>
        </p:nvSpPr>
        <p:spPr>
          <a:xfrm>
            <a:off x="2237800" y="2949382"/>
            <a:ext cx="472791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any</a:t>
            </a:r>
            <a:r>
              <a:t> = 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</a:t>
            </a:r>
            <a:r>
              <a:rPr b="1"/>
              <a:t>out</a:t>
            </a:r>
            <a:r>
              <a:t>* </a:t>
            </a:r>
          </a:p>
        </p:txBody>
      </p:sp>
      <p:sp>
        <p:nvSpPr>
          <p:cNvPr id="1162" name="Shape 1162"/>
          <p:cNvSpPr/>
          <p:nvPr/>
        </p:nvSpPr>
        <p:spPr>
          <a:xfrm>
            <a:off x="1600477" y="3664560"/>
            <a:ext cx="494131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(X) = </a:t>
            </a:r>
            <a:r>
              <a:rPr b="1"/>
              <a:t>any </a:t>
            </a:r>
            <a:r>
              <a:t>∩ (Σ*.X)</a:t>
            </a:r>
          </a:p>
        </p:txBody>
      </p:sp>
      <p:sp>
        <p:nvSpPr>
          <p:cNvPr id="1163" name="Shape 1163"/>
          <p:cNvSpPr/>
          <p:nvPr/>
        </p:nvSpPr>
        <p:spPr>
          <a:xfrm>
            <a:off x="10802170" y="291788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Propane</a:t>
            </a:r>
          </a:p>
        </p:txBody>
      </p:sp>
      <p:sp>
        <p:nvSpPr>
          <p:cNvPr id="1164" name="Shape 1164"/>
          <p:cNvSpPr/>
          <p:nvPr/>
        </p:nvSpPr>
        <p:spPr>
          <a:xfrm>
            <a:off x="10802170" y="2091245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65" name="Shape 1165"/>
          <p:cNvSpPr/>
          <p:nvPr/>
        </p:nvSpPr>
        <p:spPr>
          <a:xfrm>
            <a:off x="11744786" y="158373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6" name="Shape 1166"/>
          <p:cNvSpPr/>
          <p:nvPr>
            <p:ph type="body" sz="half" idx="1"/>
          </p:nvPr>
        </p:nvSpPr>
        <p:spPr>
          <a:xfrm>
            <a:off x="787400" y="6053091"/>
            <a:ext cx="11430000" cy="3175527"/>
          </a:xfrm>
          <a:prstGeom prst="rect">
            <a:avLst/>
          </a:prstGeom>
        </p:spPr>
        <p:txBody>
          <a:bodyPr/>
          <a:lstStyle/>
          <a:p>
            <a:pPr/>
            <a:r>
              <a:t>A few other simple transformations:</a:t>
            </a:r>
          </a:p>
          <a:p>
            <a:pPr lvl="1"/>
            <a:r>
              <a:t>conjunction of constraints ==&gt; intersection of regular expressions</a:t>
            </a:r>
          </a:p>
          <a:p>
            <a:pPr lvl="1"/>
            <a:r>
              <a:t>conjunction of policies ==&gt; prefix-by-prefix intersection</a:t>
            </a:r>
          </a:p>
          <a:p>
            <a:pPr lvl="1"/>
            <a:r>
              <a:t>nested preferences lifted: (x &gt;&gt; y) . z ==&gt; (x.z) &gt;&gt; (y.z)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0" grpId="4"/>
      <p:bldP build="whole" bldLvl="1" animBg="1" rev="0" advAuto="0" spid="1158" grpId="3"/>
      <p:bldP build="whole" bldLvl="1" animBg="1" rev="0" advAuto="0" spid="1162" grpId="2"/>
      <p:bldP build="whole" bldLvl="1" animBg="1" rev="0" advAuto="0" spid="1161" grpId="1"/>
      <p:bldP build="whole" bldLvl="1" animBg="1" rev="0" advAuto="0" spid="1159" grpId="5"/>
      <p:bldP build="whole" bldLvl="1" animBg="1" rev="0" advAuto="0" spid="1166" grpId="6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Compilation:  An Idealized Example</a:t>
            </a:r>
          </a:p>
        </p:txBody>
      </p:sp>
      <p:sp>
        <p:nvSpPr>
          <p:cNvPr id="1169" name="Shape 1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72" name="Group 1172"/>
          <p:cNvGrpSpPr/>
          <p:nvPr/>
        </p:nvGrpSpPr>
        <p:grpSpPr>
          <a:xfrm>
            <a:off x="2979995" y="7204118"/>
            <a:ext cx="7455015" cy="695438"/>
            <a:chOff x="2462805" y="885539"/>
            <a:chExt cx="7455014" cy="695437"/>
          </a:xfrm>
        </p:grpSpPr>
        <p:sp>
          <p:nvSpPr>
            <p:cNvPr id="1170" name="Shape 1170"/>
            <p:cNvSpPr/>
            <p:nvPr/>
          </p:nvSpPr>
          <p:spPr>
            <a:xfrm>
              <a:off x="2717115" y="885539"/>
              <a:ext cx="7200706" cy="695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62805" y="1009202"/>
              <a:ext cx="6963282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grpSp>
        <p:nvGrpSpPr>
          <p:cNvPr id="1197" name="Group 1197"/>
          <p:cNvGrpSpPr/>
          <p:nvPr/>
        </p:nvGrpSpPr>
        <p:grpSpPr>
          <a:xfrm>
            <a:off x="2992191" y="1712677"/>
            <a:ext cx="7020418" cy="4367337"/>
            <a:chOff x="0" y="0"/>
            <a:chExt cx="7020416" cy="4367335"/>
          </a:xfrm>
        </p:grpSpPr>
        <p:sp>
          <p:nvSpPr>
            <p:cNvPr id="1173" name="Shape 1173"/>
            <p:cNvSpPr/>
            <p:nvPr/>
          </p:nvSpPr>
          <p:spPr>
            <a:xfrm flipH="1" flipV="1">
              <a:off x="4365340" y="1000379"/>
              <a:ext cx="1263684" cy="7024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4" name="Shape 1174"/>
            <p:cNvSpPr/>
            <p:nvPr/>
          </p:nvSpPr>
          <p:spPr>
            <a:xfrm flipV="1">
              <a:off x="5640726" y="697853"/>
              <a:ext cx="319483" cy="9682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 flipH="1" flipV="1">
              <a:off x="6071921" y="2829697"/>
              <a:ext cx="233652" cy="1072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6" name="Shape 1176"/>
            <p:cNvSpPr/>
            <p:nvPr/>
          </p:nvSpPr>
          <p:spPr>
            <a:xfrm flipH="1" flipV="1">
              <a:off x="470167" y="526022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7" name="Shape 1177"/>
            <p:cNvSpPr/>
            <p:nvPr/>
          </p:nvSpPr>
          <p:spPr>
            <a:xfrm flipH="1" flipV="1">
              <a:off x="1065560" y="564184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57103" y="1566532"/>
              <a:ext cx="5686987" cy="1422095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5603430" y="99031"/>
              <a:ext cx="1416987" cy="97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5481399" y="329026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-1" y="235453"/>
              <a:ext cx="1756931" cy="114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654567" y="2014166"/>
              <a:ext cx="872334" cy="779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649132" y="1589258"/>
              <a:ext cx="66490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641558" y="1694805"/>
              <a:ext cx="762344" cy="80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5981002" y="2193212"/>
              <a:ext cx="687244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094208" y="211043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175711" y="1606987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479975" y="156434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5952496" y="2667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53203" y="1851618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983086" y="2103997"/>
              <a:ext cx="77347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337641" y="2014822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3" name="Shape 1193"/>
            <p:cNvSpPr/>
            <p:nvPr/>
          </p:nvSpPr>
          <p:spPr>
            <a:xfrm flipV="1">
              <a:off x="1341598" y="1981529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305875" y="1726881"/>
              <a:ext cx="2011492" cy="2134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5" name="Shape 1195"/>
            <p:cNvSpPr/>
            <p:nvPr/>
          </p:nvSpPr>
          <p:spPr>
            <a:xfrm flipV="1">
              <a:off x="4285236" y="1661799"/>
              <a:ext cx="1423892" cy="343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528106" y="-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Reversed Automata from Policies</a:t>
            </a:r>
          </a:p>
        </p:txBody>
      </p:sp>
      <p:sp>
        <p:nvSpPr>
          <p:cNvPr id="1200" name="Shape 1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03" name="Group 1203"/>
          <p:cNvGrpSpPr/>
          <p:nvPr/>
        </p:nvGrpSpPr>
        <p:grpSpPr>
          <a:xfrm>
            <a:off x="306167" y="6875630"/>
            <a:ext cx="4073746" cy="2283827"/>
            <a:chOff x="0" y="0"/>
            <a:chExt cx="4073745" cy="2283825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4073746" cy="22838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6611" y="340470"/>
              <a:ext cx="4000524" cy="1602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1. (W.A.C.D.</a:t>
              </a:r>
              <a:r>
                <a:rPr b="1"/>
                <a:t>out</a:t>
              </a:r>
              <a:r>
                <a:t>) 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2.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4688904" y="6561857"/>
            <a:ext cx="7816643" cy="1111502"/>
            <a:chOff x="0" y="0"/>
            <a:chExt cx="7816641" cy="1111500"/>
          </a:xfrm>
        </p:grpSpPr>
        <p:sp>
          <p:nvSpPr>
            <p:cNvPr id="1204" name="Shape 1204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211" name="Group 1211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209" name="Shape 120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212" name="Shape 1212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244" name="Group 1244"/>
          <p:cNvGrpSpPr/>
          <p:nvPr/>
        </p:nvGrpSpPr>
        <p:grpSpPr>
          <a:xfrm>
            <a:off x="4688904" y="7686621"/>
            <a:ext cx="6470443" cy="2255902"/>
            <a:chOff x="0" y="0"/>
            <a:chExt cx="6470441" cy="2255901"/>
          </a:xfrm>
        </p:grpSpPr>
        <p:sp>
          <p:nvSpPr>
            <p:cNvPr id="1223" name="Shape 1223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229" name="Group 1229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227" name="Shape 122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230" name="Shape 1230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238" name="Connector 1238"/>
            <p:cNvCxnSpPr>
              <a:stCxn id="1225" idx="0"/>
              <a:endCxn id="1226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239" name="Shape 1239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245" name="Shape 1245"/>
          <p:cNvSpPr/>
          <p:nvPr/>
        </p:nvSpPr>
        <p:spPr>
          <a:xfrm>
            <a:off x="4304413" y="6126447"/>
            <a:ext cx="567650" cy="5676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46" name="Shape 1246"/>
          <p:cNvSpPr/>
          <p:nvPr/>
        </p:nvSpPr>
        <p:spPr>
          <a:xfrm>
            <a:off x="429961" y="6311706"/>
            <a:ext cx="11797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Policies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070827" y="5168900"/>
            <a:ext cx="374756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Reversed automata</a:t>
            </a:r>
          </a:p>
          <a:p>
            <a:pPr/>
            <a:r>
              <a:t>tracks BGP message flow</a:t>
            </a:r>
          </a:p>
        </p:txBody>
      </p:sp>
      <p:grpSp>
        <p:nvGrpSpPr>
          <p:cNvPr id="1272" name="Group 1272"/>
          <p:cNvGrpSpPr/>
          <p:nvPr/>
        </p:nvGrpSpPr>
        <p:grpSpPr>
          <a:xfrm>
            <a:off x="2992191" y="1712677"/>
            <a:ext cx="7020418" cy="4367337"/>
            <a:chOff x="0" y="0"/>
            <a:chExt cx="7020416" cy="4367335"/>
          </a:xfrm>
        </p:grpSpPr>
        <p:sp>
          <p:nvSpPr>
            <p:cNvPr id="1248" name="Shape 1248"/>
            <p:cNvSpPr/>
            <p:nvPr/>
          </p:nvSpPr>
          <p:spPr>
            <a:xfrm flipH="1" flipV="1">
              <a:off x="4365340" y="1000379"/>
              <a:ext cx="1263684" cy="7024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49" name="Shape 1249"/>
            <p:cNvSpPr/>
            <p:nvPr/>
          </p:nvSpPr>
          <p:spPr>
            <a:xfrm flipV="1">
              <a:off x="5640726" y="697853"/>
              <a:ext cx="319483" cy="9682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0" name="Shape 1250"/>
            <p:cNvSpPr/>
            <p:nvPr/>
          </p:nvSpPr>
          <p:spPr>
            <a:xfrm flipH="1" flipV="1">
              <a:off x="6071921" y="2829697"/>
              <a:ext cx="233652" cy="1072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1" name="Shape 1251"/>
            <p:cNvSpPr/>
            <p:nvPr/>
          </p:nvSpPr>
          <p:spPr>
            <a:xfrm flipH="1" flipV="1">
              <a:off x="470167" y="526022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2" name="Shape 1252"/>
            <p:cNvSpPr/>
            <p:nvPr/>
          </p:nvSpPr>
          <p:spPr>
            <a:xfrm flipH="1" flipV="1">
              <a:off x="1065560" y="564184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157103" y="1566532"/>
              <a:ext cx="5686987" cy="1422095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603430" y="99031"/>
              <a:ext cx="1416987" cy="97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5481399" y="329026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-1" y="235453"/>
              <a:ext cx="1756931" cy="114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54567" y="2014166"/>
              <a:ext cx="872334" cy="779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649132" y="1589258"/>
              <a:ext cx="66490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641558" y="1694805"/>
              <a:ext cx="762344" cy="80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981002" y="2193212"/>
              <a:ext cx="687244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094208" y="211043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2175711" y="1606987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5479975" y="156434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5952496" y="2667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53203" y="1851618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3983086" y="2103997"/>
              <a:ext cx="77347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337641" y="2014822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8" name="Shape 1268"/>
            <p:cNvSpPr/>
            <p:nvPr/>
          </p:nvSpPr>
          <p:spPr>
            <a:xfrm flipV="1">
              <a:off x="1341598" y="1981529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305875" y="1726881"/>
              <a:ext cx="2011492" cy="2134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70" name="Shape 1270"/>
            <p:cNvSpPr/>
            <p:nvPr/>
          </p:nvSpPr>
          <p:spPr>
            <a:xfrm flipV="1">
              <a:off x="4285236" y="1661799"/>
              <a:ext cx="1423892" cy="343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3528106" y="-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5" grpId="4"/>
      <p:bldP build="whole" bldLvl="1" animBg="1" rev="0" advAuto="0" spid="1222" grpId="1"/>
      <p:bldP build="whole" bldLvl="1" animBg="1" rev="0" advAuto="0" spid="1244" grpId="2"/>
      <p:bldP build="whole" bldLvl="1" animBg="1" rev="0" advAuto="0" spid="1247" grpId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277" name="Shape 12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02" name="Group 1302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278" name="Shape 1278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79" name="Shape 1279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80" name="Shape 1280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81" name="Shape 1281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82" name="Shape 1282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00" name="Shape 1300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321" name="Group 1321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303" name="Shape 1303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310" name="Group 1310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311" name="Shape 1311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343" name="Group 1343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322" name="Shape 1322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328" name="Group 1328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329" name="Shape 1329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337" name="Connector 1337"/>
            <p:cNvCxnSpPr>
              <a:stCxn id="1324" idx="0"/>
              <a:endCxn id="1325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338" name="Shape 1338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344" name="Shape 1344"/>
          <p:cNvSpPr/>
          <p:nvPr/>
        </p:nvSpPr>
        <p:spPr>
          <a:xfrm>
            <a:off x="8018439" y="1802345"/>
            <a:ext cx="387640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General Idea:</a:t>
            </a:r>
          </a:p>
          <a:p>
            <a:pPr/>
            <a:r>
              <a:t>PG represents locations</a:t>
            </a:r>
          </a:p>
          <a:p>
            <a:pPr/>
            <a:r>
              <a:t>reachable in the topology</a:t>
            </a:r>
          </a:p>
          <a:p>
            <a:pPr/>
            <a:r>
              <a:t>while following the policy</a:t>
            </a:r>
          </a:p>
        </p:txBody>
      </p:sp>
      <p:sp>
        <p:nvSpPr>
          <p:cNvPr id="1345" name="Shape 1345"/>
          <p:cNvSpPr/>
          <p:nvPr/>
        </p:nvSpPr>
        <p:spPr>
          <a:xfrm>
            <a:off x="9500354" y="633008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(S,a,b)</a:t>
            </a:r>
          </a:p>
        </p:txBody>
      </p:sp>
      <p:sp>
        <p:nvSpPr>
          <p:cNvPr id="1346" name="Shape 1346"/>
          <p:cNvSpPr/>
          <p:nvPr/>
        </p:nvSpPr>
        <p:spPr>
          <a:xfrm>
            <a:off x="7986788" y="3857811"/>
            <a:ext cx="448935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Each PG node contains:</a:t>
            </a:r>
          </a:p>
          <a:p>
            <a:pPr lvl="1" marL="457200" indent="-228600">
              <a:buSzPct val="100000"/>
              <a:buChar char="•"/>
            </a:pPr>
            <a:r>
              <a:t>topology node (S)</a:t>
            </a:r>
          </a:p>
          <a:p>
            <a:pPr lvl="1" marL="457200" indent="-228600">
              <a:buSzPct val="100000"/>
              <a:buChar char="•"/>
            </a:pPr>
            <a:r>
              <a:t>state of automaton 1 (a)</a:t>
            </a:r>
          </a:p>
          <a:p>
            <a:pPr lvl="1" marL="457200" indent="-228600">
              <a:buSzPct val="100000"/>
              <a:buChar char="•"/>
            </a:pPr>
            <a:r>
              <a:t>state of automaton 2 (b)</a:t>
            </a:r>
          </a:p>
          <a:p>
            <a:pPr lvl="1" marL="457200" indent="-228600">
              <a:buSzPct val="100000"/>
              <a:buChar char="•"/>
            </a:pPr>
            <a:r>
              <a:t>set of preferences achieved</a:t>
            </a:r>
          </a:p>
        </p:txBody>
      </p:sp>
      <p:sp>
        <p:nvSpPr>
          <p:cNvPr id="1347" name="Shape 1347"/>
          <p:cNvSpPr/>
          <p:nvPr/>
        </p:nvSpPr>
        <p:spPr>
          <a:xfrm>
            <a:off x="10443161" y="6446447"/>
            <a:ext cx="5289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{2}</a:t>
            </a:r>
          </a:p>
        </p:txBody>
      </p:sp>
      <p:sp>
        <p:nvSpPr>
          <p:cNvPr id="1348" name="Shape 1348"/>
          <p:cNvSpPr/>
          <p:nvPr/>
        </p:nvSpPr>
        <p:spPr>
          <a:xfrm>
            <a:off x="8081483" y="7510570"/>
            <a:ext cx="4874445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Two PG nodes are connected</a:t>
            </a:r>
          </a:p>
          <a:p>
            <a:pPr/>
            <a:r>
              <a:t>if topology nodes are connected</a:t>
            </a:r>
          </a:p>
          <a:p>
            <a:pPr/>
            <a:r>
              <a:t>and the automata make the</a:t>
            </a:r>
          </a:p>
          <a:p>
            <a:pPr/>
            <a:r>
              <a:t>specified transition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8" grpId="5"/>
      <p:bldP build="whole" bldLvl="1" animBg="1" rev="0" advAuto="0" spid="1345" grpId="3"/>
      <p:bldP build="whole" bldLvl="1" animBg="1" rev="0" advAuto="0" spid="1347" grpId="4"/>
      <p:bldP build="whole" bldLvl="1" animBg="1" rev="0" advAuto="0" spid="1344" grpId="1"/>
      <p:bldP build="whole" bldLvl="1" animBg="1" rev="0" advAuto="0" spid="1346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353" name="Shape 1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8" name="Group 1378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354" name="Shape 1354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5" name="Shape 1355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6" name="Shape 1356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7" name="Shape 1357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8" name="Shape 1358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4" name="Shape 1374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6" name="Shape 1376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397" name="Group 139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379" name="Shape 137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386" name="Group 138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84" name="Shape 13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387" name="Shape 138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419" name="Group 141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398" name="Shape 139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404" name="Group 140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02" name="Shape 14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405" name="Shape 140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413" name="Connector 1413"/>
            <p:cNvCxnSpPr>
              <a:stCxn id="1400" idx="0"/>
              <a:endCxn id="140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414" name="Shape 141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420" name="Shape 1420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425" name="Shape 14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0" name="Group 1450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426" name="Shape 1426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27" name="Shape 1427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28" name="Shape 1428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29" name="Shape 1429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0" name="Shape 1430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6" name="Shape 1446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8" name="Shape 1448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469" name="Group 1469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451" name="Shape 1451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458" name="Group 1458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456" name="Shape 145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459" name="Shape 1459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491" name="Group 1491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470" name="Shape 1470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476" name="Group 1476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74" name="Shape 147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477" name="Shape 1477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485" name="Connector 1485"/>
            <p:cNvCxnSpPr>
              <a:stCxn id="1472" idx="0"/>
              <a:endCxn id="1473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486" name="Shape 1486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492" name="Shape 1492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1493" name="Shape 1493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1494" name="Shape 1494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499" name="Shape 14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24" name="Group 1524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500" name="Shape 1500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1" name="Shape 1501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2" name="Shape 1502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3" name="Shape 1503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4" name="Shape 1504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0" name="Shape 1520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2" name="Shape 1522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543" name="Group 1543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525" name="Shape 152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532" name="Group 1532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530" name="Shape 153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531" name="Shape 153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533" name="Shape 153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544" name="Shape 1544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550" name="Group 1550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548" name="Shape 154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549" name="Shape 154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551" name="Shape 1551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559" name="Connector 1559"/>
            <p:cNvCxnSpPr>
              <a:stCxn id="1546" idx="0"/>
              <a:endCxn id="1547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560" name="Shape 1560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566" name="Shape 1566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1567" name="Shape 1567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9" name="Shape 1569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0" name="Shape 1570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575" name="Shape 15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00" name="Group 1600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576" name="Shape 1576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77" name="Shape 1577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78" name="Shape 1578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79" name="Shape 1579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0" name="Shape 1580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6" name="Shape 1596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8" name="Shape 1598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619" name="Group 1619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601" name="Shape 1601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608" name="Group 1608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07" name="Shape 160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609" name="Shape 1609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641" name="Group 1641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620" name="Shape 1620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626" name="Group 1626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627" name="Shape 1627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635" name="Connector 1635"/>
            <p:cNvCxnSpPr>
              <a:stCxn id="1622" idx="0"/>
              <a:endCxn id="1623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636" name="Shape 1636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642" name="Shape 1642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1643" name="Shape 1643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1644" name="Shape 1644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45" name="Shape 1645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46" name="Shape 1646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Recent Developments in Network Programming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787400" y="1630495"/>
            <a:ext cx="11430000" cy="7991210"/>
          </a:xfrm>
          <a:prstGeom prst="rect">
            <a:avLst/>
          </a:prstGeom>
        </p:spPr>
        <p:txBody>
          <a:bodyPr/>
          <a:lstStyle/>
          <a:p>
            <a:pPr/>
            <a:r>
              <a:t>A new suite of SDN programming languages provide:</a:t>
            </a:r>
          </a:p>
          <a:p>
            <a:pPr lvl="1"/>
            <a:r>
              <a:t>Simpler, centralized programming models</a:t>
            </a:r>
          </a:p>
          <a:p>
            <a:pPr lvl="1"/>
            <a:r>
              <a:t>Network-wide abstractions like paths</a:t>
            </a:r>
          </a:p>
          <a:p>
            <a:pPr lvl="1"/>
            <a:r>
              <a:t>Compositional construction of complex policies from simpler parts</a:t>
            </a:r>
          </a:p>
          <a:p>
            <a:pPr lvl="1"/>
            <a:r>
              <a:t>Examples include:  </a:t>
            </a:r>
          </a:p>
          <a:p>
            <a:pPr lvl="2"/>
            <a:r>
              <a:t>Frenetic [ICFP ’11], PANE [HotSDN ’12],  Fat Tire [HotSDN ’13], Pyretic [NSDI ’13], Merlin [CoNext ’13], FlowLog [NSDI ’14], NetKAT [POPL ’14], …</a:t>
            </a:r>
          </a:p>
          <a:p>
            <a:pPr/>
            <a:r>
              <a:t>But they aren’t a panacea:</a:t>
            </a:r>
          </a:p>
          <a:p>
            <a:pPr lvl="1"/>
            <a:r>
              <a:t>They consider </a:t>
            </a:r>
            <a:r>
              <a:rPr i="1"/>
              <a:t>intra</a:t>
            </a:r>
            <a:r>
              <a:t>-domain routing but not </a:t>
            </a:r>
            <a:r>
              <a:rPr i="1"/>
              <a:t>inter</a:t>
            </a:r>
            <a:r>
              <a:t>-domain routing issues</a:t>
            </a:r>
          </a:p>
          <a:p>
            <a:pPr lvl="1"/>
            <a:r>
              <a:t>Programs don’t express </a:t>
            </a:r>
            <a:r>
              <a:rPr i="1"/>
              <a:t>preferences</a:t>
            </a:r>
            <a:r>
              <a:t> ahead of time in case of failures</a:t>
            </a:r>
          </a:p>
          <a:p>
            <a:pPr lvl="1"/>
            <a:r>
              <a:t>Their implementations don’t exploit existing network infrastructure</a:t>
            </a:r>
          </a:p>
          <a:p>
            <a:pPr lvl="1"/>
            <a:r>
              <a:t>One must still build controller infrastructure that is fault tolerant and scalable — issues often left undiscussed in academic projects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653" name="Shape 16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78" name="Group 1678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654" name="Shape 1654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55" name="Shape 1655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56" name="Shape 1656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57" name="Shape 1657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58" name="Shape 1658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4" name="Shape 1674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6" name="Shape 1676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697" name="Group 169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679" name="Shape 167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686" name="Group 168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84" name="Shape 16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85" name="Shape 16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687" name="Shape 168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719" name="Group 171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698" name="Shape 169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704" name="Group 170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702" name="Shape 17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703" name="Shape 17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705" name="Shape 170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713" name="Connector 1713"/>
            <p:cNvCxnSpPr>
              <a:stCxn id="1700" idx="0"/>
              <a:endCxn id="170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714" name="Shape 171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720" name="Shape 1720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1721" name="Shape 1721"/>
          <p:cNvSpPr/>
          <p:nvPr/>
        </p:nvSpPr>
        <p:spPr>
          <a:xfrm>
            <a:off x="7675271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(W,1,1)</a:t>
            </a:r>
          </a:p>
        </p:txBody>
      </p:sp>
      <p:sp>
        <p:nvSpPr>
          <p:cNvPr id="1722" name="Shape 1722"/>
          <p:cNvSpPr/>
          <p:nvPr/>
        </p:nvSpPr>
        <p:spPr>
          <a:xfrm>
            <a:off x="8959138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1723" name="Shape 1723"/>
          <p:cNvSpPr/>
          <p:nvPr/>
        </p:nvSpPr>
        <p:spPr>
          <a:xfrm>
            <a:off x="10243916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1724" name="Shape 1724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1725" name="Shape 1725"/>
          <p:cNvSpPr/>
          <p:nvPr/>
        </p:nvSpPr>
        <p:spPr>
          <a:xfrm>
            <a:off x="7009910" y="33319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-,2)</a:t>
            </a:r>
          </a:p>
        </p:txBody>
      </p:sp>
      <p:sp>
        <p:nvSpPr>
          <p:cNvPr id="1726" name="Shape 1726"/>
          <p:cNvSpPr/>
          <p:nvPr/>
        </p:nvSpPr>
        <p:spPr>
          <a:xfrm>
            <a:off x="8317204" y="33446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-,2)</a:t>
            </a:r>
          </a:p>
        </p:txBody>
      </p:sp>
      <p:sp>
        <p:nvSpPr>
          <p:cNvPr id="1727" name="Shape 1727"/>
          <p:cNvSpPr/>
          <p:nvPr/>
        </p:nvSpPr>
        <p:spPr>
          <a:xfrm>
            <a:off x="7675271" y="45096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1728" name="Shape 1728"/>
          <p:cNvSpPr/>
          <p:nvPr/>
        </p:nvSpPr>
        <p:spPr>
          <a:xfrm>
            <a:off x="9512744" y="33319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1730" name="Shape 1730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1731" name="Shape 1731"/>
          <p:cNvSpPr/>
          <p:nvPr/>
        </p:nvSpPr>
        <p:spPr>
          <a:xfrm>
            <a:off x="9512744" y="452239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-,2)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1733" name="Shape 1733"/>
          <p:cNvSpPr/>
          <p:nvPr/>
        </p:nvSpPr>
        <p:spPr>
          <a:xfrm>
            <a:off x="9516471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1734" name="Shape 1734"/>
          <p:cNvSpPr/>
          <p:nvPr/>
        </p:nvSpPr>
        <p:spPr>
          <a:xfrm>
            <a:off x="10157759" y="801725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1735" name="Shape 1735"/>
          <p:cNvSpPr/>
          <p:nvPr/>
        </p:nvSpPr>
        <p:spPr>
          <a:xfrm flipH="1">
            <a:off x="8241352" y="1454813"/>
            <a:ext cx="1304043" cy="7433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6" name="Shape 1736"/>
          <p:cNvSpPr/>
          <p:nvPr/>
        </p:nvSpPr>
        <p:spPr>
          <a:xfrm flipH="1">
            <a:off x="9538298" y="1768663"/>
            <a:ext cx="163252" cy="467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7" name="Shape 1737"/>
          <p:cNvSpPr/>
          <p:nvPr/>
        </p:nvSpPr>
        <p:spPr>
          <a:xfrm>
            <a:off x="10245969" y="1787670"/>
            <a:ext cx="228400" cy="432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8" name="Shape 1738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9" name="Shape 1739"/>
          <p:cNvSpPr/>
          <p:nvPr/>
        </p:nvSpPr>
        <p:spPr>
          <a:xfrm>
            <a:off x="10880969" y="2930670"/>
            <a:ext cx="228400" cy="432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0" name="Shape 1740"/>
          <p:cNvSpPr/>
          <p:nvPr/>
        </p:nvSpPr>
        <p:spPr>
          <a:xfrm>
            <a:off x="8313239" y="2933058"/>
            <a:ext cx="212824" cy="4749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1" name="Shape 1741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2" name="Shape 1742"/>
          <p:cNvSpPr/>
          <p:nvPr/>
        </p:nvSpPr>
        <p:spPr>
          <a:xfrm flipH="1">
            <a:off x="7659505" y="2932288"/>
            <a:ext cx="211309" cy="474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3" name="Shape 1743"/>
          <p:cNvSpPr/>
          <p:nvPr/>
        </p:nvSpPr>
        <p:spPr>
          <a:xfrm flipH="1">
            <a:off x="8252404" y="4074033"/>
            <a:ext cx="272340" cy="4643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4" name="Shape 1744"/>
          <p:cNvSpPr/>
          <p:nvPr/>
        </p:nvSpPr>
        <p:spPr>
          <a:xfrm>
            <a:off x="7664603" y="4083032"/>
            <a:ext cx="228400" cy="4966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5" name="Shape 1745"/>
          <p:cNvSpPr/>
          <p:nvPr/>
        </p:nvSpPr>
        <p:spPr>
          <a:xfrm>
            <a:off x="9592898" y="2935446"/>
            <a:ext cx="244646" cy="4214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6" name="Shape 1746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7" name="Shape 1747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8" name="Shape 1748"/>
          <p:cNvSpPr/>
          <p:nvPr/>
        </p:nvSpPr>
        <p:spPr>
          <a:xfrm>
            <a:off x="11282090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9" name="Shape 1749"/>
          <p:cNvSpPr/>
          <p:nvPr/>
        </p:nvSpPr>
        <p:spPr>
          <a:xfrm>
            <a:off x="8462861" y="5129442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0" name="Shape 1750"/>
          <p:cNvSpPr/>
          <p:nvPr/>
        </p:nvSpPr>
        <p:spPr>
          <a:xfrm>
            <a:off x="9949763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1" name="Shape 1751"/>
          <p:cNvSpPr/>
          <p:nvPr/>
        </p:nvSpPr>
        <p:spPr>
          <a:xfrm flipH="1" flipV="1">
            <a:off x="8356507" y="5245917"/>
            <a:ext cx="1157980" cy="7419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8548344" y="4811232"/>
            <a:ext cx="979495" cy="6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3" name="Shape 1753"/>
          <p:cNvSpPr/>
          <p:nvPr/>
        </p:nvSpPr>
        <p:spPr>
          <a:xfrm flipH="1">
            <a:off x="8570615" y="4992674"/>
            <a:ext cx="9402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4" name="Shape 1754"/>
          <p:cNvSpPr/>
          <p:nvPr/>
        </p:nvSpPr>
        <p:spPr>
          <a:xfrm flipH="1">
            <a:off x="8426348" y="3833908"/>
            <a:ext cx="1112337" cy="7786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5" name="Shape 1755"/>
          <p:cNvSpPr/>
          <p:nvPr/>
        </p:nvSpPr>
        <p:spPr>
          <a:xfrm flipV="1">
            <a:off x="8524558" y="3995362"/>
            <a:ext cx="1074381" cy="718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6" name="Shape 1756"/>
          <p:cNvSpPr/>
          <p:nvPr/>
        </p:nvSpPr>
        <p:spPr>
          <a:xfrm flipH="1" flipV="1">
            <a:off x="10289729" y="3973095"/>
            <a:ext cx="708424" cy="648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7" name="Shape 1757"/>
          <p:cNvSpPr/>
          <p:nvPr/>
        </p:nvSpPr>
        <p:spPr>
          <a:xfrm flipH="1">
            <a:off x="10378792" y="4943461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8" name="Shape 1758"/>
          <p:cNvSpPr/>
          <p:nvPr/>
        </p:nvSpPr>
        <p:spPr>
          <a:xfrm flipH="1">
            <a:off x="10225257" y="52072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761" name="Group 1761"/>
          <p:cNvGrpSpPr/>
          <p:nvPr/>
        </p:nvGrpSpPr>
        <p:grpSpPr>
          <a:xfrm>
            <a:off x="9477872" y="6962819"/>
            <a:ext cx="943783" cy="887008"/>
            <a:chOff x="0" y="0"/>
            <a:chExt cx="943782" cy="887006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(W, -, 4)</a:t>
              </a:r>
            </a:p>
          </p:txBody>
        </p:sp>
      </p:grpSp>
      <p:grpSp>
        <p:nvGrpSpPr>
          <p:cNvPr id="1764" name="Group 1764"/>
          <p:cNvGrpSpPr/>
          <p:nvPr/>
        </p:nvGrpSpPr>
        <p:grpSpPr>
          <a:xfrm>
            <a:off x="10810199" y="6962819"/>
            <a:ext cx="943784" cy="887008"/>
            <a:chOff x="0" y="0"/>
            <a:chExt cx="943782" cy="887006"/>
          </a:xfrm>
        </p:grpSpPr>
        <p:sp>
          <p:nvSpPr>
            <p:cNvPr id="1762" name="Shape 176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(W,5, -)</a:t>
              </a:r>
            </a:p>
          </p:txBody>
        </p:sp>
      </p:grpSp>
      <p:sp>
        <p:nvSpPr>
          <p:cNvPr id="1765" name="Shape 1765"/>
          <p:cNvSpPr/>
          <p:nvPr/>
        </p:nvSpPr>
        <p:spPr>
          <a:xfrm flipH="1">
            <a:off x="10920261" y="78161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6" name="Shape 1766"/>
          <p:cNvSpPr/>
          <p:nvPr/>
        </p:nvSpPr>
        <p:spPr>
          <a:xfrm>
            <a:off x="10112016" y="78261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7" name="Shape 1767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768" name="Shape 1768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1769" name="Shape 1769"/>
          <p:cNvSpPr/>
          <p:nvPr/>
        </p:nvSpPr>
        <p:spPr>
          <a:xfrm flipH="1" flipV="1">
            <a:off x="7514582" y="4123706"/>
            <a:ext cx="251622" cy="5494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774" name="Shape 17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99" name="Group 1799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775" name="Shape 1775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6" name="Shape 1776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8" name="Shape 1778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9" name="Shape 1779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5" name="Shape 1795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7" name="Shape 1797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818" name="Group 1818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800" name="Shape 180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807" name="Group 180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805" name="Shape 180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806" name="Shape 180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808" name="Shape 180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840" name="Group 1840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819" name="Shape 1819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825" name="Group 1825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823" name="Shape 182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824" name="Shape 182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826" name="Shape 1826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834" name="Connector 1834"/>
            <p:cNvCxnSpPr>
              <a:stCxn id="1821" idx="0"/>
              <a:endCxn id="1822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835" name="Shape 1835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841" name="Shape 1841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fill="norm" stroke="1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2" name="Shape 1842"/>
          <p:cNvSpPr/>
          <p:nvPr/>
        </p:nvSpPr>
        <p:spPr>
          <a:xfrm>
            <a:off x="1759229" y="2924178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fill="norm" stroke="1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892" name="Group 1892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1890" name="Group 1890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1843" name="Shape 1843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1845" name="Shape 1845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1846" name="Shape 1846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1847" name="Shape 1847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1848" name="Shape 1848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1849" name="Shape 1849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1851" name="Shape 1851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1852" name="Shape 1852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1854" name="Shape 1854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1855" name="Shape 1855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1857" name="Shape 1857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1858" name="Shape 1858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59" name="Shape 1859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0" name="Shape 1860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1" name="Shape 1861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3" name="Shape 1863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4" name="Shape 1864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5" name="Shape 1865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6" name="Shape 1866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7" name="Shape 1867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8" name="Shape 1868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69" name="Shape 1869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0" name="Shape 1870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1" name="Shape 1871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2" name="Shape 1872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3" name="Shape 1873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4" name="Shape 1874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5" name="Shape 1875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6" name="Shape 1876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7" name="Shape 1877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8" name="Shape 1878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79" name="Shape 1879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80" name="Shape 1880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81" name="Shape 1881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1884" name="Group 1884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1882" name="Shape 188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1883" name="Shape 188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1887" name="Group 1887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1885" name="Shape 188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1886" name="Shape 188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1888" name="Shape 1888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89" name="Shape 1889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891" name="Shape 1891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893" name="Shape 1893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894" name="Shape 1894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901" name="Shape 19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6" name="Group 1926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902" name="Shape 1902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3" name="Shape 1903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4" name="Shape 1904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5" name="Shape 1905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6" name="Shape 1906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2" name="Shape 1922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4" name="Shape 1924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945" name="Group 1945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927" name="Shape 192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934" name="Group 193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932" name="Shape 193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933" name="Shape 193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935" name="Shape 193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967" name="Group 1967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946" name="Shape 1946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1952" name="Group 1952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950" name="Shape 195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951" name="Shape 195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953" name="Shape 1953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961" name="Connector 1961"/>
            <p:cNvCxnSpPr>
              <a:stCxn id="1948" idx="0"/>
              <a:endCxn id="1949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962" name="Shape 1962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968" name="Shape 1968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fill="norm" stroke="1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9" name="Shape 1969"/>
          <p:cNvSpPr/>
          <p:nvPr/>
        </p:nvSpPr>
        <p:spPr>
          <a:xfrm>
            <a:off x="610043" y="6333096"/>
            <a:ext cx="7120899" cy="318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60" fill="norm" stroke="1" extrusionOk="0">
                <a:moveTo>
                  <a:pt x="0" y="15077"/>
                </a:moveTo>
                <a:cubicBezTo>
                  <a:pt x="646" y="1911"/>
                  <a:pt x="1630" y="-3165"/>
                  <a:pt x="2538" y="1974"/>
                </a:cubicBezTo>
                <a:cubicBezTo>
                  <a:pt x="3112" y="5223"/>
                  <a:pt x="3618" y="12537"/>
                  <a:pt x="4218" y="13425"/>
                </a:cubicBezTo>
                <a:cubicBezTo>
                  <a:pt x="4898" y="14431"/>
                  <a:pt x="5531" y="6918"/>
                  <a:pt x="6212" y="7142"/>
                </a:cubicBezTo>
                <a:cubicBezTo>
                  <a:pt x="6888" y="7365"/>
                  <a:pt x="7497" y="15180"/>
                  <a:pt x="8174" y="15393"/>
                </a:cubicBezTo>
                <a:cubicBezTo>
                  <a:pt x="8987" y="15648"/>
                  <a:pt x="9725" y="4903"/>
                  <a:pt x="10537" y="6838"/>
                </a:cubicBezTo>
                <a:cubicBezTo>
                  <a:pt x="11182" y="8374"/>
                  <a:pt x="11746" y="18435"/>
                  <a:pt x="12404" y="16648"/>
                </a:cubicBezTo>
                <a:cubicBezTo>
                  <a:pt x="12953" y="15159"/>
                  <a:pt x="13370" y="7132"/>
                  <a:pt x="13907" y="4573"/>
                </a:cubicBezTo>
                <a:cubicBezTo>
                  <a:pt x="14703" y="777"/>
                  <a:pt x="15468" y="11124"/>
                  <a:pt x="16271" y="13999"/>
                </a:cubicBezTo>
                <a:cubicBezTo>
                  <a:pt x="17066" y="16850"/>
                  <a:pt x="17846" y="10353"/>
                  <a:pt x="18639" y="7745"/>
                </a:cubicBezTo>
                <a:cubicBezTo>
                  <a:pt x="19660" y="4384"/>
                  <a:pt x="20713" y="8146"/>
                  <a:pt x="21600" y="1836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019" name="Group 201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017" name="Group 2017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1970" name="Shape 1970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1971" name="Shape 1971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1972" name="Shape 1972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1973" name="Shape 1973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1974" name="Shape 1974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1976" name="Shape 1976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1977" name="Shape 1977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1978" name="Shape 1978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1979" name="Shape 1979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1980" name="Shape 1980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1981" name="Shape 1981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1982" name="Shape 1982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1983" name="Shape 1983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1984" name="Shape 1984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1985" name="Shape 1985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86" name="Shape 1986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87" name="Shape 1987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88" name="Shape 1988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89" name="Shape 1989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0" name="Shape 1990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1" name="Shape 1991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2" name="Shape 1992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3" name="Shape 1993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4" name="Shape 1994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5" name="Shape 1995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6" name="Shape 1996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7" name="Shape 1997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8" name="Shape 1998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9" name="Shape 1999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0" name="Shape 2000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1" name="Shape 2001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2" name="Shape 2002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3" name="Shape 2003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4" name="Shape 2004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5" name="Shape 2005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6" name="Shape 2006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7" name="Shape 2007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08" name="Shape 2008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2011" name="Group 2011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009" name="Shape 200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010" name="Shape 201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2014" name="Group 2014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012" name="Shape 201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013" name="Shape 201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2015" name="Shape 2015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16" name="Shape 2016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018" name="Shape 2018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20" name="Shape 2020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021" name="Shape 2021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Mimization</a:t>
            </a:r>
          </a:p>
        </p:txBody>
      </p:sp>
      <p:sp>
        <p:nvSpPr>
          <p:cNvPr id="2026" name="Shape 20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76" name="Group 2076"/>
          <p:cNvGrpSpPr/>
          <p:nvPr/>
        </p:nvGrpSpPr>
        <p:grpSpPr>
          <a:xfrm>
            <a:off x="822396" y="1572672"/>
            <a:ext cx="5392822" cy="7733471"/>
            <a:chOff x="0" y="0"/>
            <a:chExt cx="5392821" cy="7733470"/>
          </a:xfrm>
        </p:grpSpPr>
        <p:grpSp>
          <p:nvGrpSpPr>
            <p:cNvPr id="2074" name="Group 2074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027" name="Shape 2027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2028" name="Shape 2028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2029" name="Shape 2029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2031" name="Shape 2031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2032" name="Shape 2032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2033" name="Shape 2033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2034" name="Shape 2034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2035" name="Shape 2035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2036" name="Shape 2036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2037" name="Shape 2037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2038" name="Shape 2038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2039" name="Shape 2039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2041" name="Shape 2041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2042" name="Shape 2042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3" name="Shape 2043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4" name="Shape 2044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5" name="Shape 2045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6" name="Shape 2046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8" name="Shape 2048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49" name="Shape 2049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0" name="Shape 2050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1" name="Shape 2051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2" name="Shape 2052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3" name="Shape 2053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4" name="Shape 2054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5" name="Shape 2055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6" name="Shape 2056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7" name="Shape 2057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8" name="Shape 2058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59" name="Shape 2059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0" name="Shape 2060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1" name="Shape 2061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2" name="Shape 2062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3" name="Shape 2063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4" name="Shape 2064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65" name="Shape 2065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2068" name="Group 2068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066" name="Shape 2066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067" name="Shape 2067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2071" name="Group 2071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069" name="Shape 206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070" name="Shape 207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2072" name="Shape 2072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73" name="Shape 2073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075" name="Shape 2075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109" name="Group 2109"/>
          <p:cNvGrpSpPr/>
          <p:nvPr/>
        </p:nvGrpSpPr>
        <p:grpSpPr>
          <a:xfrm>
            <a:off x="8094382" y="1572672"/>
            <a:ext cx="4243070" cy="7733471"/>
            <a:chOff x="0" y="0"/>
            <a:chExt cx="4243069" cy="7733470"/>
          </a:xfrm>
        </p:grpSpPr>
        <p:sp>
          <p:nvSpPr>
            <p:cNvPr id="2077" name="Shape 207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572888" y="112192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538694" y="2242615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538694" y="34456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538694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2088" name="Shape 2088"/>
            <p:cNvSpPr/>
            <p:nvPr/>
          </p:nvSpPr>
          <p:spPr>
            <a:xfrm flipH="1">
              <a:off x="699910" y="691937"/>
              <a:ext cx="695263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025613" y="679819"/>
              <a:ext cx="698858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1995765" y="1811470"/>
              <a:ext cx="625374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2" name="Shape 2092"/>
            <p:cNvSpPr/>
            <p:nvPr/>
          </p:nvSpPr>
          <p:spPr>
            <a:xfrm flipH="1">
              <a:off x="2981930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89884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9" name="Shape 2099"/>
            <p:cNvSpPr/>
            <p:nvPr/>
          </p:nvSpPr>
          <p:spPr>
            <a:xfrm flipH="1">
              <a:off x="430823" y="3072697"/>
              <a:ext cx="5354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0" name="Shape 210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1171495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(W, -, 4)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538694" y="5933122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(W,5, -)</a:t>
              </a:r>
            </a:p>
          </p:txBody>
        </p:sp>
        <p:sp>
          <p:nvSpPr>
            <p:cNvPr id="2105" name="Shape 2105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31360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2110" name="Shape 2110"/>
          <p:cNvSpPr/>
          <p:nvPr/>
        </p:nvSpPr>
        <p:spPr>
          <a:xfrm>
            <a:off x="5867400" y="5511800"/>
            <a:ext cx="1724702" cy="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1" name="Shape 2111"/>
          <p:cNvSpPr/>
          <p:nvPr/>
        </p:nvSpPr>
        <p:spPr>
          <a:xfrm>
            <a:off x="2846450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12" name="Shape 2112"/>
          <p:cNvSpPr/>
          <p:nvPr/>
        </p:nvSpPr>
        <p:spPr>
          <a:xfrm>
            <a:off x="4588702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9" grpId="1"/>
      <p:bldP build="whole" bldLvl="1" animBg="1" rev="0" advAuto="0" spid="2110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Shape 2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115" name="Shape 2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6" name="Shape 2116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117" name="Shape 2117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118" name="Shape 2118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119" name="Shape 2119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120" name="Shape 2120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121" name="Shape 2121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122" name="Shape 2122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123" name="Shape 2123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124" name="Shape 2124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126" name="Shape 2126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127" name="Shape 2127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0" name="Shape 2130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1" name="Shape 2131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2" name="Shape 2132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3" name="Shape 2133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4" name="Shape 2134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5" name="Shape 2135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6" name="Shape 2136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7" name="Shape 2137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8" name="Shape 2138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9" name="Shape 2139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40" name="Shape 2140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141" name="Shape 2141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142" name="Shape 2142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143" name="Shape 2143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144" name="Shape 2144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45" name="Shape 2145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46" name="Shape 2146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148" name="Shape 2148"/>
          <p:cNvSpPr/>
          <p:nvPr/>
        </p:nvSpPr>
        <p:spPr>
          <a:xfrm>
            <a:off x="6266579" y="1897040"/>
            <a:ext cx="6273825" cy="702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Idea:</a:t>
            </a:r>
          </a:p>
          <a:p>
            <a:pPr marL="228600" indent="-228600">
              <a:buSzPct val="100000"/>
              <a:buChar char="•"/>
            </a:pP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Filter import messages according to incoming PG edges.</a:t>
            </a:r>
          </a:p>
          <a:p>
            <a:pPr lvl="1">
              <a:buClr>
                <a:srgbClr val="000000"/>
              </a:buClr>
            </a:pP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For each internal location,</a:t>
            </a:r>
          </a:p>
          <a:p>
            <a:pPr lvl="1">
              <a:buClr>
                <a:srgbClr val="000000"/>
              </a:buClr>
            </a:pPr>
            <a:r>
              <a:t>  decide which announcements to prefer,</a:t>
            </a:r>
          </a:p>
          <a:p>
            <a:pPr lvl="1">
              <a:buClr>
                <a:srgbClr val="000000"/>
              </a:buClr>
            </a:pPr>
            <a:r>
              <a:t>  forward messages along PG edges</a:t>
            </a:r>
          </a:p>
          <a:p>
            <a:pPr lvl="1">
              <a:buClr>
                <a:srgbClr val="000000"/>
              </a:buClr>
            </a:pP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Use a community value to tag the state of the automata</a:t>
            </a:r>
          </a:p>
          <a:p>
            <a:pPr/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For each external location, </a:t>
            </a:r>
          </a:p>
          <a:p>
            <a:pPr lvl="1">
              <a:buClr>
                <a:srgbClr val="000000"/>
              </a:buClr>
            </a:pPr>
            <a:r>
              <a:t>  do nothing</a:t>
            </a:r>
          </a:p>
          <a:p>
            <a:pPr/>
          </a:p>
          <a:p>
            <a:pPr lvl="1">
              <a:buClr>
                <a:srgbClr val="000000"/>
              </a:buClr>
            </a:pPr>
          </a:p>
        </p:txBody>
      </p:sp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Shape 2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151" name="Shape 21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2" name="Shape 2152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153" name="Shape 2153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155" name="Shape 2155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156" name="Shape 2156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157" name="Shape 2157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158" name="Shape 2158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159" name="Shape 2159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160" name="Shape 2160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161" name="Shape 2161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162" name="Shape 2162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163" name="Shape 216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4" name="Shape 216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6" name="Shape 2166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7" name="Shape 2167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8" name="Shape 2168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1" name="Shape 2171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2" name="Shape 2172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3" name="Shape 2173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4" name="Shape 2174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5" name="Shape 2175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6" name="Shape 2176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177" name="Shape 2177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178" name="Shape 2178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179" name="Shape 2179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180" name="Shape 2180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1" name="Shape 2181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2" name="Shape 2182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83" name="Shape 2183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184" name="Shape 218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comm←(-,2),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187" name="Shape 2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8" name="Shape 2188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189" name="Shape 2189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190" name="Shape 2190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191" name="Shape 2191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192" name="Shape 2192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193" name="Shape 2193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194" name="Shape 2194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195" name="Shape 2195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196" name="Shape 2196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197" name="Shape 2197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198" name="Shape 2198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199" name="Shape 2199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0" name="Shape 2200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9" name="Shape 220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0" name="Shape 221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1" name="Shape 221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2" name="Shape 221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13" name="Shape 221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214" name="Shape 221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15" name="Shape 221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216" name="Shape 221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7" name="Shape 221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8" name="Shape 221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19" name="Shape 221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20" name="Shape 222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223" name="Shape 2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4" name="Shape 222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225" name="Shape 222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226" name="Shape 222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227" name="Shape 222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228" name="Shape 222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229" name="Shape 222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230" name="Shape 223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231" name="Shape 223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232" name="Shape 2232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233" name="Shape 2233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234" name="Shape 2234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235" name="Shape 223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6" name="Shape 223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7" name="Shape 2237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8" name="Shape 2238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9" name="Shape 2239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0" name="Shape 2240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1" name="Shape 2241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2" name="Shape 2242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3" name="Shape 2243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4" name="Shape 2244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5" name="Shape 2245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6" name="Shape 2246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7" name="Shape 2247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8" name="Shape 2248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49" name="Shape 2249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250" name="Shape 2250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51" name="Shape 2251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252" name="Shape 2252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3" name="Shape 2253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4" name="Shape 2254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55" name="Shape 2255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56" name="Shape 225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Shape 2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259" name="Shape 22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0" name="Shape 2260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261" name="Shape 2261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262" name="Shape 2262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263" name="Shape 2263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264" name="Shape 2264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265" name="Shape 2265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266" name="Shape 2266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267" name="Shape 2267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268" name="Shape 2268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269" name="Shape 2269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270" name="Shape 2270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271" name="Shape 2271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2" name="Shape 2272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3" name="Shape 2273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4" name="Shape 227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5" name="Shape 227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6" name="Shape 227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7" name="Shape 227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8" name="Shape 227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9" name="Shape 227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0" name="Shape 2280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1" name="Shape 2281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2" name="Shape 2282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3" name="Shape 2283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4" name="Shape 2284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85" name="Shape 2285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286" name="Shape 2286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287" name="Shape 2287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288" name="Shape 2288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9" name="Shape 2289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0" name="Shape 2290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91" name="Shape 2291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92" name="Shape 2292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295" name="Shape 22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6" name="Shape 2296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297" name="Shape 2297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298" name="Shape 2298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299" name="Shape 2299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300" name="Shape 2300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301" name="Shape 2301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302" name="Shape 2302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304" name="Shape 2304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305" name="Shape 2305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306" name="Shape 2306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307" name="Shape 2307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1" name="Shape 2311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2" name="Shape 2312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3" name="Shape 2313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4" name="Shape 2314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5" name="Shape 2315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6" name="Shape 2316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7" name="Shape 2317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8" name="Shape 2318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9" name="Shape 2319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320" name="Shape 2320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321" name="Shape 2321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322" name="Shape 2322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323" name="Shape 2323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4" name="Shape 2324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5" name="Shape 2325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26" name="Shape 2326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27" name="Shape 2327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28" name="Shape 232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9" name="Shape 2329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30" name="Shape 2330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choice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Propane:</a:t>
            </a:r>
          </a:p>
          <a:p>
            <a:pPr/>
            <a:r>
              <a:t>Programming a Distributed Control Plane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73772" y="2062295"/>
            <a:ext cx="11801440" cy="6653055"/>
          </a:xfrm>
          <a:prstGeom prst="rect">
            <a:avLst/>
          </a:prstGeom>
        </p:spPr>
        <p:txBody>
          <a:bodyPr/>
          <a:lstStyle/>
          <a:p>
            <a:pPr/>
            <a:r>
              <a:t>A language for expression of high-level operator objectives with: </a:t>
            </a:r>
          </a:p>
          <a:p>
            <a:pPr lvl="1"/>
            <a:r>
              <a:t>regular paths and relative preferences with fall-backs in case of failures</a:t>
            </a:r>
          </a:p>
          <a:p>
            <a:pPr lvl="1"/>
            <a:r>
              <a:t>uniform abstractions for intra- and inter-domain routing</a:t>
            </a:r>
          </a:p>
          <a:p>
            <a:pPr lvl="1"/>
            <a:r>
              <a:t>network-wide constraints that make some low-level errors impossible to express</a:t>
            </a:r>
          </a:p>
          <a:p>
            <a:pPr/>
            <a:r>
              <a:t>And a compiler that bridges the gap between high-level objectives and low-level distributed control plane mechanisms:</a:t>
            </a:r>
          </a:p>
          <a:p>
            <a:pPr lvl="1"/>
            <a:r>
              <a:t>efficient algorithms to synthesize a set of policy-compliant BGP configs</a:t>
            </a:r>
          </a:p>
          <a:p>
            <a:pPr lvl="2"/>
            <a:r>
              <a:t>reuse existing infrastructure</a:t>
            </a:r>
          </a:p>
          <a:p>
            <a:pPr lvl="2"/>
            <a:r>
              <a:t>fault tolerant and scalable</a:t>
            </a:r>
          </a:p>
          <a:p>
            <a:pPr lvl="1"/>
            <a:r>
              <a:t>failure analysis guarantees </a:t>
            </a:r>
            <a:r>
              <a:rPr i="1"/>
              <a:t>policy compliance</a:t>
            </a:r>
            <a:r>
              <a:t> under all failures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7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333" name="Shape 2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4" name="Shape 233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335" name="Shape 233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336" name="Shape 233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337" name="Shape 233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338" name="Shape 233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339" name="Shape 233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340" name="Shape 234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341" name="Shape 234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342" name="Shape 234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3" name="Shape 234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4" name="Shape 234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5" name="Shape 234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6" name="Shape 234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7" name="Shape 234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8" name="Shape 234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9" name="Shape 234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0" name="Shape 235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1" name="Shape 235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2" name="Shape 235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53" name="Shape 235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54" name="Shape 235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6" name="Shape 235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57" name="Shape 235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58" name="Shape 235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9" name="Shape 2359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choice</a:t>
            </a:r>
          </a:p>
        </p:txBody>
      </p:sp>
      <p:sp>
        <p:nvSpPr>
          <p:cNvPr id="2360" name="Shape 236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Shape 2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363" name="Shape 23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4" name="Shape 236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365" name="Shape 236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366" name="Shape 236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367" name="Shape 236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368" name="Shape 236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369" name="Shape 236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370" name="Shape 237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371" name="Shape 237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372" name="Shape 237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5" name="Shape 237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6" name="Shape 237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7" name="Shape 237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8" name="Shape 237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9" name="Shape 237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0" name="Shape 238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1" name="Shape 238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2" name="Shape 238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83" name="Shape 238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84" name="Shape 238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85" name="Shape 238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6" name="Shape 238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87" name="Shape 238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88" name="Shape 238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9" name="Shape 2389"/>
          <p:cNvSpPr/>
          <p:nvPr/>
        </p:nvSpPr>
        <p:spPr>
          <a:xfrm>
            <a:off x="2450022" y="8546284"/>
            <a:ext cx="29497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Highest preference</a:t>
            </a:r>
          </a:p>
          <a:p>
            <a:pPr algn="ctr"/>
            <a:r>
              <a:t>obtainable here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1" name="Shape 2391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choice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Shape 23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394" name="Shape 23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5" name="Shape 2395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396" name="Shape 2396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397" name="Shape 2397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398" name="Shape 2398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399" name="Shape 2399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400" name="Shape 2400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401" name="Shape 2401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402" name="Shape 2402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403" name="Shape 240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4" name="Shape 240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5" name="Shape 2405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6" name="Shape 2406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7" name="Shape 2407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8" name="Shape 2408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241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2412" name="Shape 2412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13" name="Shape 2413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14" name="Shape 2414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15" name="Shape 2415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16" name="Shape 241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17" name="Shape 2417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18" name="Shape 2418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19" name="Shape 2419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20" name="Shape 2420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21" name="Shape 2421"/>
          <p:cNvSpPr/>
          <p:nvPr/>
        </p:nvSpPr>
        <p:spPr>
          <a:xfrm>
            <a:off x="3075100" y="8431617"/>
            <a:ext cx="16995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But there</a:t>
            </a:r>
          </a:p>
          <a:p>
            <a:pPr algn="ctr"/>
            <a:r>
              <a:t>could be a</a:t>
            </a:r>
          </a:p>
          <a:p>
            <a:pPr algn="ctr"/>
            <a:r>
              <a:t>failure!</a:t>
            </a:r>
          </a:p>
        </p:txBody>
      </p:sp>
      <p:sp>
        <p:nvSpPr>
          <p:cNvPr id="2422" name="Shape 2422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choice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Shape 24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426" name="Shape 24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7" name="Shape 242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428" name="Shape 242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429" name="Shape 242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430" name="Shape 243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431" name="Shape 243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432" name="Shape 243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433" name="Shape 243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434" name="Shape 243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435" name="Shape 243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6" name="Shape 243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8" name="Shape 2438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9" name="Shape 2439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0" name="Shape 2440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1" name="Shape 2441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244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2444" name="Shape 2444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5" name="Shape 2445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6" name="Shape 2446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47" name="Shape 2447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48" name="Shape 244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49" name="Shape 2449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0" name="Shape 2450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51" name="Shape 2451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52" name="Shape 2452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3" name="Shape 2453"/>
          <p:cNvSpPr/>
          <p:nvPr/>
        </p:nvSpPr>
        <p:spPr>
          <a:xfrm>
            <a:off x="657766" y="8741418"/>
            <a:ext cx="389193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Sometimes there is</a:t>
            </a:r>
          </a:p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no best choice</a:t>
            </a:r>
          </a:p>
        </p:txBody>
      </p:sp>
      <p:sp>
        <p:nvSpPr>
          <p:cNvPr id="2454" name="Shape 2454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5" name="Shape 2455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choice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Shape 2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458" name="Shape 2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9" name="Shape 2459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460" name="Shape 2460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462" name="Shape 2462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463" name="Shape 2463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464" name="Shape 2464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465" name="Shape 2465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466" name="Shape 2466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467" name="Shape 2467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468" name="Shape 2468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469" name="Shape 2469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470" name="Shape 2470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1" name="Shape 2471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2" name="Shape 247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3" name="Shape 247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4" name="Shape 247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5" name="Shape 247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6" name="Shape 247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7" name="Shape 247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8" name="Shape 247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9" name="Shape 247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0" name="Shape 248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1" name="Shape 248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2" name="Shape 248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483" name="Shape 248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484" name="Shape 248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485" name="Shape 248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486" name="Shape 248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7" name="Shape 248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8" name="Shape 248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89" name="Shape 248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90" name="Shape 249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91" name="Shape 249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92" name="Shape 2492"/>
          <p:cNvSpPr/>
          <p:nvPr/>
        </p:nvSpPr>
        <p:spPr>
          <a:xfrm>
            <a:off x="1147059" y="5938526"/>
            <a:ext cx="931846" cy="1681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6" h="21600" fill="norm" stroke="1" extrusionOk="0">
                <a:moveTo>
                  <a:pt x="0" y="0"/>
                </a:moveTo>
                <a:cubicBezTo>
                  <a:pt x="6283" y="1272"/>
                  <a:pt x="11917" y="3397"/>
                  <a:pt x="16406" y="6188"/>
                </a:cubicBezTo>
                <a:cubicBezTo>
                  <a:pt x="19235" y="7946"/>
                  <a:pt x="21600" y="10073"/>
                  <a:pt x="21111" y="12419"/>
                </a:cubicBezTo>
                <a:cubicBezTo>
                  <a:pt x="20766" y="14076"/>
                  <a:pt x="18967" y="15490"/>
                  <a:pt x="18091" y="17077"/>
                </a:cubicBezTo>
                <a:cubicBezTo>
                  <a:pt x="17277" y="18549"/>
                  <a:pt x="17277" y="20127"/>
                  <a:pt x="18091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93" name="Shape 2493"/>
          <p:cNvSpPr/>
          <p:nvPr/>
        </p:nvSpPr>
        <p:spPr>
          <a:xfrm>
            <a:off x="3038443" y="5842768"/>
            <a:ext cx="682350" cy="177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600" fill="norm" stroke="1" extrusionOk="0">
                <a:moveTo>
                  <a:pt x="21315" y="0"/>
                </a:moveTo>
                <a:cubicBezTo>
                  <a:pt x="16804" y="373"/>
                  <a:pt x="12951" y="1506"/>
                  <a:pt x="10794" y="3092"/>
                </a:cubicBezTo>
                <a:cubicBezTo>
                  <a:pt x="8349" y="4889"/>
                  <a:pt x="8437" y="7031"/>
                  <a:pt x="6399" y="8899"/>
                </a:cubicBezTo>
                <a:cubicBezTo>
                  <a:pt x="4823" y="10344"/>
                  <a:pt x="2042" y="11557"/>
                  <a:pt x="792" y="13052"/>
                </a:cubicBezTo>
                <a:cubicBezTo>
                  <a:pt x="-285" y="14340"/>
                  <a:pt x="-143" y="15717"/>
                  <a:pt x="503" y="17046"/>
                </a:cubicBezTo>
                <a:cubicBezTo>
                  <a:pt x="1283" y="18653"/>
                  <a:pt x="2780" y="20194"/>
                  <a:pt x="4926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2" grpId="1"/>
      <p:bldP build="whole" bldLvl="1" animBg="1" rev="0" advAuto="0" spid="2493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Shape 24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496" name="Shape 24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7" name="Shape 249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498" name="Shape 249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500" name="Shape 250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501" name="Shape 250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502" name="Shape 250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503" name="Shape 250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504" name="Shape 250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505" name="Shape 2505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506" name="Shape 2506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507" name="Shape 2507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508" name="Shape 2508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09" name="Shape 2509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0" name="Shape 2510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1" name="Shape 2511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2" name="Shape 2512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3" name="Shape 2513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4" name="Shape 2514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5" name="Shape 2515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6" name="Shape 2516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7" name="Shape 2517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8" name="Shape 2518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9" name="Shape 2519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0" name="Shape 2520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521" name="Shape 2521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522" name="Shape 2522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523" name="Shape 2523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524" name="Shape 2524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5" name="Shape 2525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6" name="Shape 2526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527" name="Shape 2527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528" name="Shape 252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529" name="Shape 2529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30" name="Shape 2530"/>
          <p:cNvSpPr/>
          <p:nvPr/>
        </p:nvSpPr>
        <p:spPr>
          <a:xfrm>
            <a:off x="11043460" y="5168900"/>
            <a:ext cx="1745581" cy="91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Prefer D’s </a:t>
            </a:r>
          </a:p>
          <a:p>
            <a:pPr/>
            <a:r>
              <a:t>announce</a:t>
            </a:r>
          </a:p>
        </p:txBody>
      </p:sp>
      <p:sp>
        <p:nvSpPr>
          <p:cNvPr id="2531" name="Shape 2531"/>
          <p:cNvSpPr/>
          <p:nvPr/>
        </p:nvSpPr>
        <p:spPr>
          <a:xfrm flipH="1">
            <a:off x="11080985" y="6205809"/>
            <a:ext cx="501600" cy="5016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534" name="Shape 25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5" name="Shape 2535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536" name="Shape 2536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(Z,1,1)</a:t>
            </a:r>
          </a:p>
        </p:txBody>
      </p:sp>
      <p:sp>
        <p:nvSpPr>
          <p:cNvPr id="2537" name="Shape 2537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538" name="Shape 2538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(X,1,1)</a:t>
            </a:r>
          </a:p>
        </p:txBody>
      </p:sp>
      <p:sp>
        <p:nvSpPr>
          <p:cNvPr id="2539" name="Shape 2539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-,2)</a:t>
            </a:r>
          </a:p>
        </p:txBody>
      </p:sp>
      <p:sp>
        <p:nvSpPr>
          <p:cNvPr id="2540" name="Shape 2540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-,2)</a:t>
            </a:r>
          </a:p>
        </p:txBody>
      </p:sp>
      <p:sp>
        <p:nvSpPr>
          <p:cNvPr id="2541" name="Shape 2541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(D,2,2)</a:t>
            </a:r>
          </a:p>
        </p:txBody>
      </p:sp>
      <p:sp>
        <p:nvSpPr>
          <p:cNvPr id="2542" name="Shape 2542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(C,3,2)</a:t>
            </a:r>
          </a:p>
        </p:txBody>
      </p:sp>
      <p:sp>
        <p:nvSpPr>
          <p:cNvPr id="2543" name="Shape 2543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(A,4,2)</a:t>
            </a:r>
          </a:p>
        </p:txBody>
      </p:sp>
      <p:sp>
        <p:nvSpPr>
          <p:cNvPr id="2544" name="Shape 2544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-,3)</a:t>
            </a:r>
          </a:p>
        </p:txBody>
      </p:sp>
      <p:sp>
        <p:nvSpPr>
          <p:cNvPr id="2545" name="Shape 2545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end</a:t>
            </a:r>
          </a:p>
        </p:txBody>
      </p:sp>
      <p:sp>
        <p:nvSpPr>
          <p:cNvPr id="2546" name="Shape 2546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7" name="Shape 2547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8" name="Shape 2548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9" name="Shape 2549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0" name="Shape 2550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1" name="Shape 2551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2" name="Shape 2552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3" name="Shape 2553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4" name="Shape 2554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5" name="Shape 2555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6" name="Shape 2556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7" name="Shape 2557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558" name="Shape 2558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 -, 4)</a:t>
            </a:r>
          </a:p>
        </p:txBody>
      </p:sp>
      <p:sp>
        <p:nvSpPr>
          <p:cNvPr id="2559" name="Shape 2559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</a:p>
        </p:txBody>
      </p:sp>
      <p:sp>
        <p:nvSpPr>
          <p:cNvPr id="2560" name="Shape 2560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(W,5, -)</a:t>
            </a:r>
          </a:p>
        </p:txBody>
      </p:sp>
      <p:sp>
        <p:nvSpPr>
          <p:cNvPr id="2561" name="Shape 2561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2" name="Shape 2562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3" name="Shape 2563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564" name="Shape 2564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565" name="Shape 2565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6" name="Shape 2566"/>
          <p:cNvSpPr/>
          <p:nvPr/>
        </p:nvSpPr>
        <p:spPr>
          <a:xfrm>
            <a:off x="5982841" y="3917227"/>
            <a:ext cx="5636346" cy="416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If we remove this edge,</a:t>
            </a:r>
          </a:p>
          <a:p>
            <a:pPr/>
            <a:r>
              <a:t>the policy becomes unimplementable.</a:t>
            </a:r>
          </a:p>
          <a:p>
            <a:pPr/>
          </a:p>
          <a:p>
            <a:pPr/>
            <a:r>
              <a:t>If we choose D’s announcement and</a:t>
            </a:r>
          </a:p>
          <a:p>
            <a:pPr/>
            <a:r>
              <a:t>forward to A, the A-W link may fail</a:t>
            </a:r>
          </a:p>
          <a:p>
            <a:pPr/>
          </a:p>
          <a:p>
            <a:pPr/>
            <a:r>
              <a:t>If we choose E’s announcement and</a:t>
            </a:r>
          </a:p>
          <a:p>
            <a:pPr/>
            <a:r>
              <a:t>forward to B, the B-W link may fail</a:t>
            </a:r>
          </a:p>
          <a:p>
            <a:pPr/>
            <a:r>
              <a:t>(or the A-W link may not fail and</a:t>
            </a:r>
          </a:p>
          <a:p>
            <a:pPr/>
            <a:r>
              <a:t>we will have a sub-optimal route)</a:t>
            </a:r>
          </a:p>
        </p:txBody>
      </p:sp>
      <p:sp>
        <p:nvSpPr>
          <p:cNvPr id="2567" name="Shape 2567"/>
          <p:cNvSpPr/>
          <p:nvPr/>
        </p:nvSpPr>
        <p:spPr>
          <a:xfrm>
            <a:off x="2799803" y="4486113"/>
            <a:ext cx="2976360" cy="136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9" h="20330" fill="norm" stroke="1" extrusionOk="0">
                <a:moveTo>
                  <a:pt x="20539" y="0"/>
                </a:moveTo>
                <a:cubicBezTo>
                  <a:pt x="18193" y="4609"/>
                  <a:pt x="14988" y="6584"/>
                  <a:pt x="11864" y="5388"/>
                </a:cubicBezTo>
                <a:cubicBezTo>
                  <a:pt x="8335" y="4037"/>
                  <a:pt x="4489" y="-1270"/>
                  <a:pt x="1532" y="4155"/>
                </a:cubicBezTo>
                <a:cubicBezTo>
                  <a:pt x="-1061" y="8912"/>
                  <a:pt x="-225" y="18006"/>
                  <a:pt x="3004" y="2033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(5,500 lines of F#)</a:t>
            </a:r>
          </a:p>
        </p:txBody>
      </p:sp>
      <p:sp>
        <p:nvSpPr>
          <p:cNvPr id="2570" name="Shape 25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1" name="Shape 2571"/>
          <p:cNvSpPr/>
          <p:nvPr>
            <p:ph type="body" idx="1"/>
          </p:nvPr>
        </p:nvSpPr>
        <p:spPr>
          <a:xfrm>
            <a:off x="398030" y="1630495"/>
            <a:ext cx="7083408" cy="7991210"/>
          </a:xfrm>
          <a:prstGeom prst="rect">
            <a:avLst/>
          </a:prstGeom>
        </p:spPr>
        <p:txBody>
          <a:bodyPr/>
          <a:lstStyle/>
          <a:p>
            <a:pPr/>
            <a:r>
              <a:t>Benchmarks:</a:t>
            </a:r>
          </a:p>
          <a:p>
            <a:pPr lvl="1"/>
            <a:r>
              <a:t>data center policies (~1600 routers) and backbone policies (~200 routers, many peers/router) from a large cloud provider</a:t>
            </a:r>
          </a:p>
          <a:p>
            <a:pPr lvl="1"/>
            <a:r>
              <a:t>policy from English docs</a:t>
            </a:r>
          </a:p>
          <a:p>
            <a:pPr lvl="1"/>
            <a:r>
              <a:t>Ignoring prefix, customer group and ownership definitions:</a:t>
            </a:r>
          </a:p>
          <a:p>
            <a:pPr lvl="2"/>
            <a:r>
              <a:t>31 lines for data center</a:t>
            </a:r>
          </a:p>
          <a:p>
            <a:pPr lvl="2"/>
            <a:r>
              <a:t>43 lines for backbone</a:t>
            </a:r>
          </a:p>
          <a:p>
            <a:pPr/>
            <a:r>
              <a:t>Scaling (8 core Windows machine):</a:t>
            </a:r>
          </a:p>
          <a:p>
            <a:pPr lvl="1"/>
            <a:r>
              <a:t>10s/pfx (mean) for largest data center</a:t>
            </a:r>
          </a:p>
          <a:p>
            <a:pPr lvl="1"/>
            <a:r>
              <a:t>45s/pfx (mean) for largest backbone</a:t>
            </a:r>
          </a:p>
          <a:p>
            <a:pPr lvl="1"/>
            <a:r>
              <a:t>3 minutes total for the backbone</a:t>
            </a:r>
          </a:p>
          <a:p>
            <a:pPr lvl="1"/>
            <a:r>
              <a:t>9 minutes total for the data center</a:t>
            </a:r>
          </a:p>
        </p:txBody>
      </p:sp>
      <p:sp>
        <p:nvSpPr>
          <p:cNvPr id="2572" name="Shape 2572"/>
          <p:cNvSpPr/>
          <p:nvPr/>
        </p:nvSpPr>
        <p:spPr>
          <a:xfrm>
            <a:off x="9164218" y="86804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Propane</a:t>
            </a:r>
          </a:p>
        </p:txBody>
      </p:sp>
      <p:sp>
        <p:nvSpPr>
          <p:cNvPr id="2573" name="Shape 2573"/>
          <p:cNvSpPr/>
          <p:nvPr/>
        </p:nvSpPr>
        <p:spPr>
          <a:xfrm>
            <a:off x="9164218" y="266750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2574" name="Shape 2574"/>
          <p:cNvSpPr/>
          <p:nvPr/>
        </p:nvSpPr>
        <p:spPr>
          <a:xfrm>
            <a:off x="9164218" y="446696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2575" name="Shape 2575"/>
          <p:cNvSpPr/>
          <p:nvPr/>
        </p:nvSpPr>
        <p:spPr>
          <a:xfrm>
            <a:off x="9164218" y="6266422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2576" name="Shape 2576"/>
          <p:cNvSpPr/>
          <p:nvPr/>
        </p:nvSpPr>
        <p:spPr>
          <a:xfrm>
            <a:off x="7561089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CISCO</a:t>
            </a:r>
          </a:p>
        </p:txBody>
      </p:sp>
      <p:sp>
        <p:nvSpPr>
          <p:cNvPr id="2577" name="Shape 2577"/>
          <p:cNvSpPr/>
          <p:nvPr/>
        </p:nvSpPr>
        <p:spPr>
          <a:xfrm>
            <a:off x="10571637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Juniper</a:t>
            </a:r>
          </a:p>
        </p:txBody>
      </p:sp>
      <p:sp>
        <p:nvSpPr>
          <p:cNvPr id="2578" name="Shape 2578"/>
          <p:cNvSpPr/>
          <p:nvPr/>
        </p:nvSpPr>
        <p:spPr>
          <a:xfrm>
            <a:off x="10106834" y="213355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79" name="Shape 2579"/>
          <p:cNvSpPr/>
          <p:nvPr/>
        </p:nvSpPr>
        <p:spPr>
          <a:xfrm>
            <a:off x="10106834" y="3933016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0" name="Shape 2580"/>
          <p:cNvSpPr/>
          <p:nvPr/>
        </p:nvSpPr>
        <p:spPr>
          <a:xfrm>
            <a:off x="10106834" y="5732474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1" name="Shape 2581"/>
          <p:cNvSpPr/>
          <p:nvPr/>
        </p:nvSpPr>
        <p:spPr>
          <a:xfrm flipH="1">
            <a:off x="8472617" y="7536422"/>
            <a:ext cx="1547092" cy="5193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2" name="Shape 2582"/>
          <p:cNvSpPr/>
          <p:nvPr/>
        </p:nvSpPr>
        <p:spPr>
          <a:xfrm>
            <a:off x="10146708" y="7543725"/>
            <a:ext cx="1469259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3" name="Shape 2583"/>
          <p:cNvSpPr/>
          <p:nvPr/>
        </p:nvSpPr>
        <p:spPr>
          <a:xfrm>
            <a:off x="6609519" y="4466964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Topology</a:t>
            </a:r>
          </a:p>
        </p:txBody>
      </p:sp>
      <p:sp>
        <p:nvSpPr>
          <p:cNvPr id="2584" name="Shape 2584"/>
          <p:cNvSpPr/>
          <p:nvPr/>
        </p:nvSpPr>
        <p:spPr>
          <a:xfrm>
            <a:off x="8478610" y="5198526"/>
            <a:ext cx="73432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6" name="Shape 2586"/>
          <p:cNvSpPr/>
          <p:nvPr/>
        </p:nvSpPr>
        <p:spPr>
          <a:xfrm>
            <a:off x="11033760" y="4871720"/>
            <a:ext cx="143383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36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Shape 25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&amp; Future Work</a:t>
            </a:r>
          </a:p>
        </p:txBody>
      </p:sp>
      <p:sp>
        <p:nvSpPr>
          <p:cNvPr id="2591" name="Shape 2591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2" name="Shape 25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</a:t>
            </a:r>
          </a:p>
          <a:p>
            <a:pPr lvl="1"/>
            <a:r>
              <a:t>building a simulator</a:t>
            </a:r>
          </a:p>
          <a:p>
            <a:pPr lvl="1"/>
            <a:r>
              <a:t>more analyses, modeling communities, benchmarks</a:t>
            </a:r>
          </a:p>
          <a:p>
            <a:pPr/>
            <a:r>
              <a:t>Transition technology</a:t>
            </a:r>
          </a:p>
          <a:p>
            <a:pPr lvl="1"/>
            <a:r>
              <a:t>synthesizing high-level policies from low-level configurations</a:t>
            </a:r>
          </a:p>
          <a:p>
            <a:pPr/>
            <a:r>
              <a:t>Looking for other gaps</a:t>
            </a:r>
          </a:p>
          <a:p>
            <a:pPr lvl="1"/>
            <a:r>
              <a:t>high-level property                      low-level distributed mechanism</a:t>
            </a:r>
          </a:p>
          <a:p>
            <a:pPr lvl="1"/>
            <a:r>
              <a:t>for example:  load and congestion</a:t>
            </a:r>
          </a:p>
          <a:p>
            <a:pPr lvl="1"/>
            <a:r>
              <a:t>other protocols (OSPF, OpenFlow), route redistribution</a:t>
            </a:r>
          </a:p>
          <a:p>
            <a:pPr/>
            <a:r>
              <a:t>Dynamics</a:t>
            </a:r>
          </a:p>
          <a:p>
            <a:pPr lvl="1"/>
            <a:r>
              <a:t>combining local and global control to react to new events</a:t>
            </a:r>
          </a:p>
        </p:txBody>
      </p:sp>
      <p:sp>
        <p:nvSpPr>
          <p:cNvPr id="2593" name="Shape 2593"/>
          <p:cNvSpPr/>
          <p:nvPr/>
        </p:nvSpPr>
        <p:spPr>
          <a:xfrm>
            <a:off x="4540968" y="6117344"/>
            <a:ext cx="17140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Talk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Examples (simplified but emblematic of the issues)</a:t>
            </a:r>
          </a:p>
          <a:p>
            <a:pPr lvl="1"/>
            <a:r>
              <a:t>Operator objectives and challenges</a:t>
            </a:r>
          </a:p>
          <a:p>
            <a:pPr lvl="1"/>
            <a:r>
              <a:t>Propane solutions</a:t>
            </a:r>
          </a:p>
          <a:p>
            <a:pPr/>
            <a:r>
              <a:t>The Propane Compiler</a:t>
            </a:r>
          </a:p>
          <a:p>
            <a:pPr lvl="1"/>
            <a:r>
              <a:t>Intermediate representations</a:t>
            </a:r>
          </a:p>
          <a:p>
            <a:pPr lvl="1"/>
            <a:r>
              <a:t>Compilation steps</a:t>
            </a:r>
          </a:p>
          <a:p>
            <a:pPr lvl="1"/>
            <a:r>
              <a:t>Failure analyses</a:t>
            </a:r>
          </a:p>
          <a:p>
            <a:pPr/>
            <a:r>
              <a:t>Wrap-up</a:t>
            </a:r>
          </a:p>
          <a:p>
            <a:pPr lvl="1"/>
            <a:r>
              <a:t>Future work</a:t>
            </a:r>
          </a:p>
          <a:p>
            <a:pPr lvl="1"/>
            <a:r>
              <a:t>Conclusions</a:t>
            </a:r>
          </a:p>
        </p:txBody>
      </p:sp>
      <p:pic>
        <p:nvPicPr>
          <p:cNvPr id="1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891" y="254000"/>
            <a:ext cx="1815550" cy="1219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Shape 25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596" name="Shape 2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7" name="Shape 2597"/>
          <p:cNvSpPr/>
          <p:nvPr>
            <p:ph type="body" sz="half" idx="1"/>
          </p:nvPr>
        </p:nvSpPr>
        <p:spPr>
          <a:xfrm>
            <a:off x="811982" y="2033451"/>
            <a:ext cx="4839715" cy="627248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Propane users express high-level objectives.</a:t>
            </a:r>
          </a:p>
          <a:p>
            <a:pPr>
              <a:defRPr b="0"/>
            </a:pPr>
            <a:r>
              <a:t>Objectives involve both intra- and inter-domain constraints.</a:t>
            </a:r>
          </a:p>
          <a:p>
            <a:pPr>
              <a:defRPr b="0"/>
            </a:pPr>
            <a:r>
              <a:t>Failure analysis guarantees strong safety properties.</a:t>
            </a:r>
          </a:p>
          <a:p>
            <a:pPr>
              <a:defRPr b="0"/>
            </a:pPr>
            <a:r>
              <a:t>Compiler bridges the gap between objectives and device-by-device control plane configurations.</a:t>
            </a:r>
          </a:p>
        </p:txBody>
      </p:sp>
      <p:sp>
        <p:nvSpPr>
          <p:cNvPr id="2598" name="Shape 2598"/>
          <p:cNvSpPr/>
          <p:nvPr/>
        </p:nvSpPr>
        <p:spPr>
          <a:xfrm>
            <a:off x="8818192" y="839213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Propane</a:t>
            </a:r>
          </a:p>
        </p:txBody>
      </p:sp>
      <p:sp>
        <p:nvSpPr>
          <p:cNvPr id="2599" name="Shape 2599"/>
          <p:cNvSpPr/>
          <p:nvPr/>
        </p:nvSpPr>
        <p:spPr>
          <a:xfrm>
            <a:off x="8818192" y="2638671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2600" name="Shape 2600"/>
          <p:cNvSpPr/>
          <p:nvPr/>
        </p:nvSpPr>
        <p:spPr>
          <a:xfrm>
            <a:off x="8818192" y="443812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2601" name="Shape 2601"/>
          <p:cNvSpPr/>
          <p:nvPr/>
        </p:nvSpPr>
        <p:spPr>
          <a:xfrm>
            <a:off x="8818192" y="623758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2602" name="Shape 2602"/>
          <p:cNvSpPr/>
          <p:nvPr/>
        </p:nvSpPr>
        <p:spPr>
          <a:xfrm>
            <a:off x="7215064" y="803704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CISCO</a:t>
            </a:r>
          </a:p>
        </p:txBody>
      </p:sp>
      <p:sp>
        <p:nvSpPr>
          <p:cNvPr id="2603" name="Shape 2603"/>
          <p:cNvSpPr/>
          <p:nvPr/>
        </p:nvSpPr>
        <p:spPr>
          <a:xfrm>
            <a:off x="10225612" y="803704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Juniper</a:t>
            </a:r>
          </a:p>
        </p:txBody>
      </p:sp>
      <p:sp>
        <p:nvSpPr>
          <p:cNvPr id="2604" name="Shape 2604"/>
          <p:cNvSpPr/>
          <p:nvPr/>
        </p:nvSpPr>
        <p:spPr>
          <a:xfrm>
            <a:off x="9760808" y="2104723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5" name="Shape 2605"/>
          <p:cNvSpPr/>
          <p:nvPr/>
        </p:nvSpPr>
        <p:spPr>
          <a:xfrm>
            <a:off x="9760808" y="3904181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6" name="Shape 2606"/>
          <p:cNvSpPr/>
          <p:nvPr/>
        </p:nvSpPr>
        <p:spPr>
          <a:xfrm>
            <a:off x="9760808" y="5703638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7" name="Shape 2607"/>
          <p:cNvSpPr/>
          <p:nvPr/>
        </p:nvSpPr>
        <p:spPr>
          <a:xfrm flipH="1">
            <a:off x="8126592" y="7507586"/>
            <a:ext cx="1547092" cy="5193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8" name="Shape 2608"/>
          <p:cNvSpPr/>
          <p:nvPr/>
        </p:nvSpPr>
        <p:spPr>
          <a:xfrm>
            <a:off x="9800682" y="7514890"/>
            <a:ext cx="1469259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9" name="Shape 2609"/>
          <p:cNvSpPr/>
          <p:nvPr/>
        </p:nvSpPr>
        <p:spPr>
          <a:xfrm>
            <a:off x="6292328" y="4426997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Topology</a:t>
            </a:r>
          </a:p>
        </p:txBody>
      </p:sp>
      <p:sp>
        <p:nvSpPr>
          <p:cNvPr id="2610" name="Shape 2610"/>
          <p:cNvSpPr/>
          <p:nvPr/>
        </p:nvSpPr>
        <p:spPr>
          <a:xfrm>
            <a:off x="8103640" y="5169691"/>
            <a:ext cx="76327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12" name="Shape 2612"/>
          <p:cNvSpPr/>
          <p:nvPr/>
        </p:nvSpPr>
        <p:spPr>
          <a:xfrm>
            <a:off x="10687050" y="4842510"/>
            <a:ext cx="143510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Shape 2614"/>
          <p:cNvSpPr/>
          <p:nvPr/>
        </p:nvSpPr>
        <p:spPr>
          <a:xfrm>
            <a:off x="4554822" y="1761949"/>
            <a:ext cx="3895156" cy="314171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5" name="Shape 2615"/>
          <p:cNvSpPr/>
          <p:nvPr/>
        </p:nvSpPr>
        <p:spPr>
          <a:xfrm>
            <a:off x="1509919" y="5925915"/>
            <a:ext cx="3895156" cy="31417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6" name="Shape 2616"/>
          <p:cNvSpPr/>
          <p:nvPr/>
        </p:nvSpPr>
        <p:spPr>
          <a:xfrm>
            <a:off x="7346344" y="5925915"/>
            <a:ext cx="3895156" cy="31417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sx="100000" sy="100000" kx="0" ky="0" algn="b" rotWithShape="0" blurRad="254000" dist="62670" dir="3756168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6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786" y="2017963"/>
            <a:ext cx="1753125" cy="2629687"/>
          </a:xfrm>
          <a:prstGeom prst="rect">
            <a:avLst/>
          </a:prstGeom>
          <a:ln w="12700">
            <a:miter lim="400000"/>
          </a:ln>
        </p:spPr>
      </p:pic>
      <p:sp>
        <p:nvSpPr>
          <p:cNvPr id="2618" name="Shape 2618"/>
          <p:cNvSpPr/>
          <p:nvPr/>
        </p:nvSpPr>
        <p:spPr>
          <a:xfrm>
            <a:off x="6712422" y="2659706"/>
            <a:ext cx="130629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Ryan </a:t>
            </a:r>
          </a:p>
          <a:p>
            <a:pPr/>
            <a:r>
              <a:t>Beckett</a:t>
            </a:r>
          </a:p>
          <a:p>
            <a:pPr/>
            <a:r>
              <a:t>CEO</a:t>
            </a:r>
          </a:p>
        </p:txBody>
      </p:sp>
      <p:pic>
        <p:nvPicPr>
          <p:cNvPr id="261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6170" y="6649098"/>
            <a:ext cx="1393372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130" y="6649098"/>
            <a:ext cx="1439695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1" name="Shape 2621"/>
          <p:cNvSpPr/>
          <p:nvPr/>
        </p:nvSpPr>
        <p:spPr>
          <a:xfrm>
            <a:off x="1782473" y="7938879"/>
            <a:ext cx="128076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Ratul</a:t>
            </a:r>
          </a:p>
          <a:p>
            <a:pPr algn="ctr"/>
            <a:r>
              <a:t>Mahajan</a:t>
            </a:r>
          </a:p>
        </p:txBody>
      </p:sp>
      <p:sp>
        <p:nvSpPr>
          <p:cNvPr id="2622" name="Shape 2622"/>
          <p:cNvSpPr/>
          <p:nvPr/>
        </p:nvSpPr>
        <p:spPr>
          <a:xfrm>
            <a:off x="3912546" y="7938879"/>
            <a:ext cx="1112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Jitu</a:t>
            </a:r>
          </a:p>
          <a:p>
            <a:pPr algn="ctr"/>
            <a:r>
              <a:t>Padhye</a:t>
            </a:r>
          </a:p>
        </p:txBody>
      </p:sp>
      <p:sp>
        <p:nvSpPr>
          <p:cNvPr id="2623" name="Shape 2623"/>
          <p:cNvSpPr/>
          <p:nvPr/>
        </p:nvSpPr>
        <p:spPr>
          <a:xfrm>
            <a:off x="2535395" y="6019715"/>
            <a:ext cx="184420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Networking</a:t>
            </a:r>
          </a:p>
        </p:txBody>
      </p:sp>
      <p:sp>
        <p:nvSpPr>
          <p:cNvPr id="2624" name="Shape 2624"/>
          <p:cNvSpPr/>
          <p:nvPr/>
        </p:nvSpPr>
        <p:spPr>
          <a:xfrm>
            <a:off x="7510514" y="6019715"/>
            <a:ext cx="356681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Programming Languages</a:t>
            </a:r>
          </a:p>
        </p:txBody>
      </p:sp>
      <p:pic>
        <p:nvPicPr>
          <p:cNvPr id="262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5114" y="6598298"/>
            <a:ext cx="1065475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13570" y="6598298"/>
            <a:ext cx="8128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7" name="Shape 2627"/>
          <p:cNvSpPr/>
          <p:nvPr/>
        </p:nvSpPr>
        <p:spPr>
          <a:xfrm>
            <a:off x="7574272" y="7888079"/>
            <a:ext cx="130715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Todd</a:t>
            </a:r>
          </a:p>
          <a:p>
            <a:pPr algn="ctr"/>
            <a:r>
              <a:t>Millstein</a:t>
            </a:r>
          </a:p>
        </p:txBody>
      </p:sp>
      <p:sp>
        <p:nvSpPr>
          <p:cNvPr id="2628" name="Shape 2628"/>
          <p:cNvSpPr/>
          <p:nvPr/>
        </p:nvSpPr>
        <p:spPr>
          <a:xfrm>
            <a:off x="9837928" y="7938879"/>
            <a:ext cx="11640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David</a:t>
            </a:r>
          </a:p>
          <a:p>
            <a:pPr algn="ctr"/>
            <a:r>
              <a:t>Walker</a:t>
            </a:r>
          </a:p>
        </p:txBody>
      </p:sp>
      <p:sp>
        <p:nvSpPr>
          <p:cNvPr id="2629" name="Shape 2629"/>
          <p:cNvSpPr/>
          <p:nvPr/>
        </p:nvSpPr>
        <p:spPr>
          <a:xfrm>
            <a:off x="3503820" y="4984312"/>
            <a:ext cx="2637349" cy="95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8" y="0"/>
                </a:moveTo>
                <a:lnTo>
                  <a:pt x="21600" y="9396"/>
                </a:lnTo>
                <a:lnTo>
                  <a:pt x="0" y="9169"/>
                </a:lnTo>
                <a:lnTo>
                  <a:pt x="40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0" name="Shape 2630"/>
          <p:cNvSpPr/>
          <p:nvPr/>
        </p:nvSpPr>
        <p:spPr>
          <a:xfrm flipH="1">
            <a:off x="6678478" y="4984312"/>
            <a:ext cx="2643934" cy="93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8" y="0"/>
                </a:moveTo>
                <a:lnTo>
                  <a:pt x="21600" y="9599"/>
                </a:lnTo>
                <a:lnTo>
                  <a:pt x="54" y="9367"/>
                </a:lnTo>
                <a:lnTo>
                  <a:pt x="0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1" name="Shape 2631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/>
          <a:lstStyle/>
          <a:p>
            <a:pPr/>
            <a:r>
              <a:t>Propane Team</a:t>
            </a:r>
          </a:p>
        </p:txBody>
      </p:sp>
      <p:pic>
        <p:nvPicPr>
          <p:cNvPr id="2632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73066" y="203487"/>
            <a:ext cx="1753125" cy="11772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Shape 2637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Compilation: The Issue</a:t>
            </a:r>
          </a:p>
        </p:txBody>
      </p:sp>
      <p:grpSp>
        <p:nvGrpSpPr>
          <p:cNvPr id="2654" name="Group 2654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38" name="Shape 2638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fill="norm" stroke="1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B</a:t>
              </a:r>
            </a:p>
          </p:txBody>
        </p:sp>
        <p:cxnSp>
          <p:nvCxnSpPr>
            <p:cNvPr id="2641" name="Connector 2641"/>
            <p:cNvCxnSpPr>
              <a:stCxn id="2648" idx="0"/>
              <a:endCxn id="2650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42" name="Shape 2642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A</a:t>
              </a:r>
            </a:p>
          </p:txBody>
        </p:sp>
        <p:cxnSp>
          <p:nvCxnSpPr>
            <p:cNvPr id="2643" name="Connector 2643"/>
            <p:cNvCxnSpPr>
              <a:stCxn id="2639" idx="0"/>
              <a:endCxn id="2640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4" name="Connector 2644"/>
            <p:cNvCxnSpPr>
              <a:stCxn id="2642" idx="0"/>
              <a:endCxn id="2648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5" name="Connector 2645"/>
            <p:cNvCxnSpPr>
              <a:stCxn id="2640" idx="0"/>
              <a:endCxn id="2648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6" name="Connector 2646"/>
            <p:cNvCxnSpPr>
              <a:stCxn id="2639" idx="0"/>
              <a:endCxn id="2642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7" name="Connector 2647"/>
            <p:cNvCxnSpPr>
              <a:stCxn id="2648" idx="0"/>
              <a:endCxn id="2649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48" name="Shape 2648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Y</a:t>
              </a:r>
            </a:p>
          </p:txBody>
        </p:sp>
        <p:cxnSp>
          <p:nvCxnSpPr>
            <p:cNvPr id="2652" name="Connector 2652"/>
            <p:cNvCxnSpPr>
              <a:stCxn id="2650" idx="0"/>
              <a:endCxn id="2651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53" name="Connector 2653"/>
            <p:cNvCxnSpPr>
              <a:stCxn id="2649" idx="0"/>
              <a:endCxn id="2651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657" name="Group 265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655" name="Shape 265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658" name="Shape 2658"/>
          <p:cNvSpPr/>
          <p:nvPr/>
        </p:nvSpPr>
        <p:spPr>
          <a:xfrm>
            <a:off x="6821834" y="2476280"/>
            <a:ext cx="4550871" cy="163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4" fill="norm" stroke="1" extrusionOk="0">
                <a:moveTo>
                  <a:pt x="0" y="21324"/>
                </a:moveTo>
                <a:cubicBezTo>
                  <a:pt x="1009" y="17202"/>
                  <a:pt x="2003" y="13050"/>
                  <a:pt x="2980" y="8870"/>
                </a:cubicBezTo>
                <a:cubicBezTo>
                  <a:pt x="3775" y="5467"/>
                  <a:pt x="4817" y="2021"/>
                  <a:pt x="6194" y="2775"/>
                </a:cubicBezTo>
                <a:cubicBezTo>
                  <a:pt x="7258" y="3358"/>
                  <a:pt x="7812" y="6251"/>
                  <a:pt x="8350" y="8836"/>
                </a:cubicBezTo>
                <a:cubicBezTo>
                  <a:pt x="8842" y="11199"/>
                  <a:pt x="9526" y="13402"/>
                  <a:pt x="10445" y="12969"/>
                </a:cubicBezTo>
                <a:cubicBezTo>
                  <a:pt x="11422" y="12507"/>
                  <a:pt x="11763" y="9431"/>
                  <a:pt x="12103" y="6734"/>
                </a:cubicBezTo>
                <a:cubicBezTo>
                  <a:pt x="12536" y="3290"/>
                  <a:pt x="13275" y="329"/>
                  <a:pt x="14531" y="22"/>
                </a:cubicBezTo>
                <a:cubicBezTo>
                  <a:pt x="15747" y="-276"/>
                  <a:pt x="16782" y="2489"/>
                  <a:pt x="17814" y="4688"/>
                </a:cubicBezTo>
                <a:cubicBezTo>
                  <a:pt x="18912" y="7029"/>
                  <a:pt x="20223" y="8517"/>
                  <a:pt x="21600" y="8997"/>
                </a:cubicBezTo>
              </a:path>
            </a:pathLst>
          </a:custGeom>
          <a:ln w="63500">
            <a:solidFill>
              <a:srgbClr val="1A931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59" name="Shape 2659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roup 2677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61" name="Shape 2661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fill="norm" stroke="1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B</a:t>
              </a:r>
            </a:p>
          </p:txBody>
        </p:sp>
        <p:cxnSp>
          <p:nvCxnSpPr>
            <p:cNvPr id="2664" name="Connector 2664"/>
            <p:cNvCxnSpPr>
              <a:stCxn id="2671" idx="0"/>
              <a:endCxn id="2673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65" name="Shape 2665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A</a:t>
              </a:r>
            </a:p>
          </p:txBody>
        </p:sp>
        <p:cxnSp>
          <p:nvCxnSpPr>
            <p:cNvPr id="2666" name="Connector 2666"/>
            <p:cNvCxnSpPr>
              <a:stCxn id="2662" idx="0"/>
              <a:endCxn id="2663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7" name="Connector 2667"/>
            <p:cNvCxnSpPr>
              <a:stCxn id="2665" idx="0"/>
              <a:endCxn id="2671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8" name="Connector 2668"/>
            <p:cNvCxnSpPr>
              <a:stCxn id="2663" idx="0"/>
              <a:endCxn id="2671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9" name="Connector 2669"/>
            <p:cNvCxnSpPr>
              <a:stCxn id="2662" idx="0"/>
              <a:endCxn id="2665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70" name="Connector 2670"/>
            <p:cNvCxnSpPr>
              <a:stCxn id="2671" idx="0"/>
              <a:endCxn id="2672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71" name="Shape 2671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Y</a:t>
              </a:r>
            </a:p>
          </p:txBody>
        </p:sp>
        <p:cxnSp>
          <p:nvCxnSpPr>
            <p:cNvPr id="2675" name="Connector 2675"/>
            <p:cNvCxnSpPr>
              <a:stCxn id="2673" idx="0"/>
              <a:endCxn id="2674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76" name="Connector 2676"/>
            <p:cNvCxnSpPr>
              <a:stCxn id="2672" idx="0"/>
              <a:endCxn id="2674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680" name="Group 2680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678" name="Shape 2678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9" name="Shape 2679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681" name="Shape 2681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  <p:sp>
        <p:nvSpPr>
          <p:cNvPr id="2682" name="Shape 2682"/>
          <p:cNvSpPr/>
          <p:nvPr/>
        </p:nvSpPr>
        <p:spPr>
          <a:xfrm>
            <a:off x="7480647" y="3399013"/>
            <a:ext cx="3544721" cy="204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6" fill="norm" stroke="1" extrusionOk="0">
                <a:moveTo>
                  <a:pt x="0" y="13695"/>
                </a:moveTo>
                <a:cubicBezTo>
                  <a:pt x="1039" y="13959"/>
                  <a:pt x="1994" y="14779"/>
                  <a:pt x="2713" y="16026"/>
                </a:cubicBezTo>
                <a:cubicBezTo>
                  <a:pt x="3353" y="17136"/>
                  <a:pt x="3789" y="18562"/>
                  <a:pt x="4571" y="19411"/>
                </a:cubicBezTo>
                <a:cubicBezTo>
                  <a:pt x="6268" y="21254"/>
                  <a:pt x="8530" y="19948"/>
                  <a:pt x="9774" y="17092"/>
                </a:cubicBezTo>
                <a:cubicBezTo>
                  <a:pt x="10340" y="15792"/>
                  <a:pt x="10666" y="14274"/>
                  <a:pt x="11006" y="12779"/>
                </a:cubicBezTo>
                <a:cubicBezTo>
                  <a:pt x="11532" y="10465"/>
                  <a:pt x="12134" y="8131"/>
                  <a:pt x="12679" y="5873"/>
                </a:cubicBezTo>
                <a:cubicBezTo>
                  <a:pt x="13090" y="4168"/>
                  <a:pt x="13497" y="2466"/>
                  <a:pt x="14388" y="1292"/>
                </a:cubicBezTo>
                <a:cubicBezTo>
                  <a:pt x="15537" y="-224"/>
                  <a:pt x="17132" y="-346"/>
                  <a:pt x="18503" y="611"/>
                </a:cubicBezTo>
                <a:cubicBezTo>
                  <a:pt x="19039" y="985"/>
                  <a:pt x="19529" y="1516"/>
                  <a:pt x="20067" y="1881"/>
                </a:cubicBezTo>
                <a:cubicBezTo>
                  <a:pt x="20554" y="2211"/>
                  <a:pt x="21073" y="2401"/>
                  <a:pt x="21600" y="2442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83" name="Shape 2683"/>
          <p:cNvSpPr/>
          <p:nvPr/>
        </p:nvSpPr>
        <p:spPr>
          <a:xfrm>
            <a:off x="5755889" y="6865387"/>
            <a:ext cx="5877228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soundness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take a path not specified by the policy</a:t>
            </a:r>
          </a:p>
        </p:txBody>
      </p:sp>
      <p:sp>
        <p:nvSpPr>
          <p:cNvPr id="2684" name="Shape 2684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85" name="Shape 2685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Compilation: The Issue</a:t>
            </a:r>
          </a:p>
        </p:txBody>
      </p:sp>
      <p:grpSp>
        <p:nvGrpSpPr>
          <p:cNvPr id="2688" name="Group 2688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686" name="Shape 2686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6" name="Group 270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90" name="Shape 269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fill="norm" stroke="1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B</a:t>
              </a:r>
            </a:p>
          </p:txBody>
        </p:sp>
        <p:cxnSp>
          <p:nvCxnSpPr>
            <p:cNvPr id="2693" name="Connector 2693"/>
            <p:cNvCxnSpPr>
              <a:stCxn id="2700" idx="0"/>
              <a:endCxn id="270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94" name="Shape 269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A</a:t>
              </a:r>
            </a:p>
          </p:txBody>
        </p:sp>
        <p:cxnSp>
          <p:nvCxnSpPr>
            <p:cNvPr id="2695" name="Connector 2695"/>
            <p:cNvCxnSpPr>
              <a:stCxn id="2691" idx="0"/>
              <a:endCxn id="269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6" name="Connector 2696"/>
            <p:cNvCxnSpPr>
              <a:stCxn id="2694" idx="0"/>
              <a:endCxn id="270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7" name="Connector 2697"/>
            <p:cNvCxnSpPr>
              <a:stCxn id="2692" idx="0"/>
              <a:endCxn id="270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8" name="Connector 2698"/>
            <p:cNvCxnSpPr>
              <a:stCxn id="2691" idx="0"/>
              <a:endCxn id="269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9" name="Connector 2699"/>
            <p:cNvCxnSpPr>
              <a:stCxn id="2700" idx="0"/>
              <a:endCxn id="270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00" name="Shape 270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Y</a:t>
              </a:r>
            </a:p>
          </p:txBody>
        </p:sp>
        <p:cxnSp>
          <p:nvCxnSpPr>
            <p:cNvPr id="2704" name="Connector 2704"/>
            <p:cNvCxnSpPr>
              <a:stCxn id="2702" idx="0"/>
              <a:endCxn id="270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05" name="Connector 2705"/>
            <p:cNvCxnSpPr>
              <a:stCxn id="2701" idx="0"/>
              <a:endCxn id="270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09" name="Group 270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07" name="Shape 270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8" name="Shape 270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710" name="Shape 271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  <p:sp>
        <p:nvSpPr>
          <p:cNvPr id="2711" name="Shape 2711"/>
          <p:cNvSpPr/>
          <p:nvPr/>
        </p:nvSpPr>
        <p:spPr>
          <a:xfrm>
            <a:off x="7480647" y="3399013"/>
            <a:ext cx="3544721" cy="204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6" fill="norm" stroke="1" extrusionOk="0">
                <a:moveTo>
                  <a:pt x="0" y="13695"/>
                </a:moveTo>
                <a:cubicBezTo>
                  <a:pt x="1039" y="13959"/>
                  <a:pt x="1994" y="14779"/>
                  <a:pt x="2713" y="16026"/>
                </a:cubicBezTo>
                <a:cubicBezTo>
                  <a:pt x="3353" y="17136"/>
                  <a:pt x="3789" y="18562"/>
                  <a:pt x="4571" y="19411"/>
                </a:cubicBezTo>
                <a:cubicBezTo>
                  <a:pt x="6268" y="21254"/>
                  <a:pt x="8530" y="19948"/>
                  <a:pt x="9774" y="17092"/>
                </a:cubicBezTo>
                <a:cubicBezTo>
                  <a:pt x="10340" y="15792"/>
                  <a:pt x="10666" y="14274"/>
                  <a:pt x="11006" y="12779"/>
                </a:cubicBezTo>
                <a:cubicBezTo>
                  <a:pt x="11532" y="10465"/>
                  <a:pt x="12134" y="8131"/>
                  <a:pt x="12679" y="5873"/>
                </a:cubicBezTo>
                <a:cubicBezTo>
                  <a:pt x="13090" y="4168"/>
                  <a:pt x="13497" y="2466"/>
                  <a:pt x="14388" y="1292"/>
                </a:cubicBezTo>
                <a:cubicBezTo>
                  <a:pt x="15537" y="-224"/>
                  <a:pt x="17132" y="-346"/>
                  <a:pt x="18503" y="611"/>
                </a:cubicBezTo>
                <a:cubicBezTo>
                  <a:pt x="19039" y="985"/>
                  <a:pt x="19529" y="1516"/>
                  <a:pt x="20067" y="1881"/>
                </a:cubicBezTo>
                <a:cubicBezTo>
                  <a:pt x="20554" y="2211"/>
                  <a:pt x="21073" y="2401"/>
                  <a:pt x="21600" y="2442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2" name="Shape 2712"/>
          <p:cNvSpPr/>
          <p:nvPr/>
        </p:nvSpPr>
        <p:spPr>
          <a:xfrm>
            <a:off x="5755889" y="6865387"/>
            <a:ext cx="5877228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soundness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take a path not specified by the policy</a:t>
            </a:r>
          </a:p>
        </p:txBody>
      </p:sp>
      <p:sp>
        <p:nvSpPr>
          <p:cNvPr id="2713" name="Shape 271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4" name="Shape 2714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Compilation: The Issue</a:t>
            </a:r>
          </a:p>
        </p:txBody>
      </p:sp>
      <p:grpSp>
        <p:nvGrpSpPr>
          <p:cNvPr id="2717" name="Group 271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15" name="Shape 271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718" name="Shape 2718"/>
          <p:cNvSpPr/>
          <p:nvPr/>
        </p:nvSpPr>
        <p:spPr>
          <a:xfrm>
            <a:off x="5755889" y="8574690"/>
            <a:ext cx="5877228" cy="235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Soundness is easy to handle by filtering bad paths (filter at 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roup 273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720" name="Shape 272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fill="norm" stroke="1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B</a:t>
              </a:r>
            </a:p>
          </p:txBody>
        </p:sp>
        <p:cxnSp>
          <p:nvCxnSpPr>
            <p:cNvPr id="2723" name="Connector 2723"/>
            <p:cNvCxnSpPr>
              <a:stCxn id="2730" idx="0"/>
              <a:endCxn id="273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24" name="Shape 272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A</a:t>
              </a:r>
            </a:p>
          </p:txBody>
        </p:sp>
        <p:cxnSp>
          <p:nvCxnSpPr>
            <p:cNvPr id="2725" name="Connector 2725"/>
            <p:cNvCxnSpPr>
              <a:stCxn id="2721" idx="0"/>
              <a:endCxn id="272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6" name="Connector 2726"/>
            <p:cNvCxnSpPr>
              <a:stCxn id="2724" idx="0"/>
              <a:endCxn id="273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7" name="Connector 2727"/>
            <p:cNvCxnSpPr>
              <a:stCxn id="2722" idx="0"/>
              <a:endCxn id="273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8" name="Connector 2728"/>
            <p:cNvCxnSpPr>
              <a:stCxn id="2721" idx="0"/>
              <a:endCxn id="272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9" name="Connector 2729"/>
            <p:cNvCxnSpPr>
              <a:stCxn id="2730" idx="0"/>
              <a:endCxn id="273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30" name="Shape 273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Y</a:t>
              </a:r>
            </a:p>
          </p:txBody>
        </p:sp>
        <p:cxnSp>
          <p:nvCxnSpPr>
            <p:cNvPr id="2734" name="Connector 2734"/>
            <p:cNvCxnSpPr>
              <a:stCxn id="2732" idx="0"/>
              <a:endCxn id="273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35" name="Connector 2735"/>
            <p:cNvCxnSpPr>
              <a:stCxn id="2731" idx="0"/>
              <a:endCxn id="273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39" name="Group 273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37" name="Shape 273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38" name="Shape 273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740" name="Shape 274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  <a:p>
            <a:pPr lvl="2"/>
            <a:r>
              <a:t>B - Filter routes through D</a:t>
            </a:r>
          </a:p>
        </p:txBody>
      </p:sp>
      <p:sp>
        <p:nvSpPr>
          <p:cNvPr id="2741" name="Shape 2741"/>
          <p:cNvSpPr/>
          <p:nvPr/>
        </p:nvSpPr>
        <p:spPr>
          <a:xfrm>
            <a:off x="7480647" y="4064382"/>
            <a:ext cx="3846892" cy="1410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70" fill="norm" stroke="1" extrusionOk="0">
                <a:moveTo>
                  <a:pt x="0" y="10235"/>
                </a:moveTo>
                <a:cubicBezTo>
                  <a:pt x="953" y="10653"/>
                  <a:pt x="1828" y="11827"/>
                  <a:pt x="2500" y="13589"/>
                </a:cubicBezTo>
                <a:cubicBezTo>
                  <a:pt x="3099" y="15158"/>
                  <a:pt x="3518" y="17155"/>
                  <a:pt x="4212" y="18458"/>
                </a:cubicBezTo>
                <a:cubicBezTo>
                  <a:pt x="5886" y="21600"/>
                  <a:pt x="8275" y="19970"/>
                  <a:pt x="9006" y="15122"/>
                </a:cubicBezTo>
                <a:cubicBezTo>
                  <a:pt x="9322" y="13026"/>
                  <a:pt x="9194" y="10682"/>
                  <a:pt x="9454" y="8540"/>
                </a:cubicBezTo>
                <a:cubicBezTo>
                  <a:pt x="9709" y="6433"/>
                  <a:pt x="10322" y="4681"/>
                  <a:pt x="11160" y="4136"/>
                </a:cubicBezTo>
                <a:cubicBezTo>
                  <a:pt x="12491" y="3270"/>
                  <a:pt x="13762" y="5549"/>
                  <a:pt x="14474" y="8686"/>
                </a:cubicBezTo>
                <a:cubicBezTo>
                  <a:pt x="14935" y="10716"/>
                  <a:pt x="15278" y="13078"/>
                  <a:pt x="15958" y="14463"/>
                </a:cubicBezTo>
                <a:cubicBezTo>
                  <a:pt x="16887" y="16353"/>
                  <a:pt x="18104" y="16227"/>
                  <a:pt x="19130" y="14506"/>
                </a:cubicBezTo>
                <a:cubicBezTo>
                  <a:pt x="20190" y="12728"/>
                  <a:pt x="20709" y="9628"/>
                  <a:pt x="21060" y="6528"/>
                </a:cubicBezTo>
                <a:cubicBezTo>
                  <a:pt x="21303" y="4389"/>
                  <a:pt x="21483" y="2206"/>
                  <a:pt x="21600" y="0"/>
                </a:cubicBezTo>
              </a:path>
            </a:pathLst>
          </a:custGeom>
          <a:ln w="63500">
            <a:solidFill>
              <a:schemeClr val="accent2"/>
            </a:solidFill>
            <a:prstDash val="sysDot"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2" name="Shape 2742"/>
          <p:cNvSpPr/>
          <p:nvPr/>
        </p:nvSpPr>
        <p:spPr>
          <a:xfrm>
            <a:off x="5755889" y="6865387"/>
            <a:ext cx="6317214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completeness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path with preference 2 exists, yet none is taken</a:t>
            </a:r>
          </a:p>
        </p:txBody>
      </p:sp>
      <p:sp>
        <p:nvSpPr>
          <p:cNvPr id="2743" name="Shape 274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4" name="Shape 2744"/>
          <p:cNvSpPr/>
          <p:nvPr/>
        </p:nvSpPr>
        <p:spPr>
          <a:xfrm flipH="1">
            <a:off x="5284988" y="8182865"/>
            <a:ext cx="728617" cy="1724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5" name="Shape 2745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Compilation: The Issue</a:t>
            </a:r>
          </a:p>
        </p:txBody>
      </p:sp>
      <p:grpSp>
        <p:nvGrpSpPr>
          <p:cNvPr id="2748" name="Group 2748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46" name="Shape 2746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roup 276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750" name="Shape 275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fill="norm" stroke="1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B</a:t>
              </a:r>
            </a:p>
          </p:txBody>
        </p:sp>
        <p:cxnSp>
          <p:nvCxnSpPr>
            <p:cNvPr id="2753" name="Connector 2753"/>
            <p:cNvCxnSpPr>
              <a:stCxn id="2760" idx="0"/>
              <a:endCxn id="276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54" name="Shape 275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A</a:t>
              </a:r>
            </a:p>
          </p:txBody>
        </p:sp>
        <p:cxnSp>
          <p:nvCxnSpPr>
            <p:cNvPr id="2755" name="Connector 2755"/>
            <p:cNvCxnSpPr>
              <a:stCxn id="2751" idx="0"/>
              <a:endCxn id="275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6" name="Connector 2756"/>
            <p:cNvCxnSpPr>
              <a:stCxn id="2754" idx="0"/>
              <a:endCxn id="276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7" name="Connector 2757"/>
            <p:cNvCxnSpPr>
              <a:stCxn id="2752" idx="0"/>
              <a:endCxn id="276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8" name="Connector 2758"/>
            <p:cNvCxnSpPr>
              <a:stCxn id="2751" idx="0"/>
              <a:endCxn id="275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9" name="Connector 2759"/>
            <p:cNvCxnSpPr>
              <a:stCxn id="2760" idx="0"/>
              <a:endCxn id="276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60" name="Shape 276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pPr/>
              <a:r>
                <a:t>Y</a:t>
              </a:r>
            </a:p>
          </p:txBody>
        </p:sp>
        <p:cxnSp>
          <p:nvCxnSpPr>
            <p:cNvPr id="2764" name="Connector 2764"/>
            <p:cNvCxnSpPr>
              <a:stCxn id="2762" idx="0"/>
              <a:endCxn id="276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65" name="Connector 2765"/>
            <p:cNvCxnSpPr>
              <a:stCxn id="2761" idx="0"/>
              <a:endCxn id="276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69" name="Group 276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67" name="Shape 276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8" name="Shape 276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770" name="Shape 277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Challenge:</a:t>
            </a:r>
          </a:p>
          <a:p>
            <a:pPr lvl="2"/>
            <a:r>
              <a:t>C - Prefer D over E?</a:t>
            </a:r>
          </a:p>
          <a:p>
            <a:pPr lvl="2"/>
          </a:p>
        </p:txBody>
      </p:sp>
      <p:sp>
        <p:nvSpPr>
          <p:cNvPr id="2771" name="Shape 2771"/>
          <p:cNvSpPr/>
          <p:nvPr/>
        </p:nvSpPr>
        <p:spPr>
          <a:xfrm>
            <a:off x="9468146" y="4064382"/>
            <a:ext cx="1859393" cy="111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8" fill="norm" stroke="1" extrusionOk="0">
                <a:moveTo>
                  <a:pt x="0" y="5449"/>
                </a:moveTo>
                <a:cubicBezTo>
                  <a:pt x="2757" y="5509"/>
                  <a:pt x="5334" y="7727"/>
                  <a:pt x="6857" y="11443"/>
                </a:cubicBezTo>
                <a:cubicBezTo>
                  <a:pt x="7909" y="14010"/>
                  <a:pt x="8535" y="17187"/>
                  <a:pt x="9928" y="19054"/>
                </a:cubicBezTo>
                <a:cubicBezTo>
                  <a:pt x="11826" y="21600"/>
                  <a:pt x="14365" y="21405"/>
                  <a:pt x="16490" y="19112"/>
                </a:cubicBezTo>
                <a:cubicBezTo>
                  <a:pt x="18675" y="16752"/>
                  <a:pt x="19753" y="12682"/>
                  <a:pt x="20483" y="8601"/>
                </a:cubicBezTo>
                <a:cubicBezTo>
                  <a:pt x="20988" y="5783"/>
                  <a:pt x="21361" y="2908"/>
                  <a:pt x="21600" y="0"/>
                </a:cubicBezTo>
              </a:path>
            </a:pathLst>
          </a:custGeom>
          <a:ln w="635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72" name="Shape 2772"/>
          <p:cNvSpPr/>
          <p:nvPr/>
        </p:nvSpPr>
        <p:spPr>
          <a:xfrm>
            <a:off x="5755889" y="6585987"/>
            <a:ext cx="7239271" cy="303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completeness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path with preference 2 exists, yet none is taken</a:t>
            </a:r>
          </a:p>
          <a:p>
            <a:pPr lvl="2"/>
          </a:p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Completeness is hard: C must make decision NOW but failures can happen upstream</a:t>
            </a:r>
          </a:p>
        </p:txBody>
      </p:sp>
      <p:sp>
        <p:nvSpPr>
          <p:cNvPr id="2773" name="Shape 277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74" name="Shape 2774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Compilation: The Issue</a:t>
            </a:r>
          </a:p>
        </p:txBody>
      </p:sp>
      <p:grpSp>
        <p:nvGrpSpPr>
          <p:cNvPr id="2777" name="Group 277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75" name="Shape 277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778" name="Shape 2778"/>
          <p:cNvSpPr/>
          <p:nvPr/>
        </p:nvSpPr>
        <p:spPr>
          <a:xfrm>
            <a:off x="9561313" y="3405250"/>
            <a:ext cx="1464055" cy="587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8" fill="norm" stroke="1" extrusionOk="0">
                <a:moveTo>
                  <a:pt x="0" y="20318"/>
                </a:moveTo>
                <a:cubicBezTo>
                  <a:pt x="349" y="13809"/>
                  <a:pt x="1818" y="8105"/>
                  <a:pt x="4138" y="4302"/>
                </a:cubicBezTo>
                <a:cubicBezTo>
                  <a:pt x="7052" y="-475"/>
                  <a:pt x="10815" y="-1282"/>
                  <a:pt x="14102" y="1921"/>
                </a:cubicBezTo>
                <a:cubicBezTo>
                  <a:pt x="15406" y="3193"/>
                  <a:pt x="16587" y="5073"/>
                  <a:pt x="17888" y="6362"/>
                </a:cubicBezTo>
                <a:cubicBezTo>
                  <a:pt x="19066" y="7528"/>
                  <a:pt x="20323" y="8192"/>
                  <a:pt x="21600" y="8322"/>
                </a:cubicBezTo>
              </a:path>
            </a:pathLst>
          </a:custGeom>
          <a:ln w="635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Shape 27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IR</a:t>
            </a:r>
          </a:p>
        </p:txBody>
      </p:sp>
      <p:sp>
        <p:nvSpPr>
          <p:cNvPr id="2781" name="Shape 2781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6" name="Group 2806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2782" name="Shape 2782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3" name="Shape 2783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4" name="Shape 2784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5" name="Shape 2785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6" name="Shape 2786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2" name="Shape 2802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4" name="Shape 2804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2825" name="Group 2825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807" name="Shape 280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814" name="Group 281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812" name="Shape 281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13" name="Shape 281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815" name="Shape 281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847" name="Group 2847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826" name="Shape 2826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2832" name="Group 2832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830" name="Shape 283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31" name="Shape 283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833" name="Shape 2833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841" name="Connector 2841"/>
            <p:cNvCxnSpPr>
              <a:stCxn id="2828" idx="0"/>
              <a:endCxn id="2829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842" name="Shape 2842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848" name="Shape 2848"/>
          <p:cNvSpPr/>
          <p:nvPr/>
        </p:nvSpPr>
        <p:spPr>
          <a:xfrm>
            <a:off x="10638528" y="1218088"/>
            <a:ext cx="1969927" cy="7328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fill="norm" stroke="1" extrusionOk="0">
                <a:moveTo>
                  <a:pt x="5886" y="21600"/>
                </a:moveTo>
                <a:cubicBezTo>
                  <a:pt x="7024" y="21364"/>
                  <a:pt x="8125" y="21115"/>
                  <a:pt x="9187" y="20854"/>
                </a:cubicBezTo>
                <a:cubicBezTo>
                  <a:pt x="9954" y="20665"/>
                  <a:pt x="10705" y="20469"/>
                  <a:pt x="11266" y="20231"/>
                </a:cubicBezTo>
                <a:cubicBezTo>
                  <a:pt x="12051" y="19898"/>
                  <a:pt x="12415" y="19507"/>
                  <a:pt x="12688" y="19117"/>
                </a:cubicBezTo>
                <a:cubicBezTo>
                  <a:pt x="12959" y="18730"/>
                  <a:pt x="13149" y="18338"/>
                  <a:pt x="13080" y="17944"/>
                </a:cubicBezTo>
                <a:cubicBezTo>
                  <a:pt x="13003" y="17508"/>
                  <a:pt x="12611" y="17084"/>
                  <a:pt x="12421" y="16651"/>
                </a:cubicBezTo>
                <a:cubicBezTo>
                  <a:pt x="12144" y="16020"/>
                  <a:pt x="12301" y="15381"/>
                  <a:pt x="12441" y="14747"/>
                </a:cubicBezTo>
                <a:cubicBezTo>
                  <a:pt x="12581" y="14111"/>
                  <a:pt x="12700" y="13477"/>
                  <a:pt x="12865" y="12840"/>
                </a:cubicBezTo>
                <a:cubicBezTo>
                  <a:pt x="12929" y="12592"/>
                  <a:pt x="12999" y="12344"/>
                  <a:pt x="13034" y="12096"/>
                </a:cubicBezTo>
                <a:cubicBezTo>
                  <a:pt x="13081" y="11766"/>
                  <a:pt x="13064" y="11434"/>
                  <a:pt x="12862" y="11108"/>
                </a:cubicBezTo>
                <a:cubicBezTo>
                  <a:pt x="12545" y="10599"/>
                  <a:pt x="11801" y="10121"/>
                  <a:pt x="11492" y="9622"/>
                </a:cubicBezTo>
                <a:cubicBezTo>
                  <a:pt x="10923" y="8707"/>
                  <a:pt x="11739" y="7825"/>
                  <a:pt x="13997" y="7117"/>
                </a:cubicBezTo>
                <a:cubicBezTo>
                  <a:pt x="15568" y="6624"/>
                  <a:pt x="17722" y="6294"/>
                  <a:pt x="19187" y="5776"/>
                </a:cubicBezTo>
                <a:cubicBezTo>
                  <a:pt x="21052" y="5116"/>
                  <a:pt x="21600" y="4230"/>
                  <a:pt x="20226" y="3483"/>
                </a:cubicBezTo>
                <a:cubicBezTo>
                  <a:pt x="18246" y="2406"/>
                  <a:pt x="13541" y="2158"/>
                  <a:pt x="9550" y="1732"/>
                </a:cubicBezTo>
                <a:cubicBezTo>
                  <a:pt x="5980" y="1352"/>
                  <a:pt x="2720" y="765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49" name="Shape 2849"/>
          <p:cNvSpPr/>
          <p:nvPr/>
        </p:nvSpPr>
        <p:spPr>
          <a:xfrm>
            <a:off x="1759229" y="2924178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fill="norm" stroke="1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899" name="Group 289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897" name="Group 2897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850" name="Shape 2850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2851" name="Shape 2851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2852" name="Shape 2852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2853" name="Shape 2853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2854" name="Shape 2854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2855" name="Shape 2855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2856" name="Shape 2856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2857" name="Shape 2857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2858" name="Shape 2858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2859" name="Shape 2859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2860" name="Shape 2860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2861" name="Shape 2861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2863" name="Shape 2863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2864" name="Shape 2864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2865" name="Shape 2865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66" name="Shape 2866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67" name="Shape 2867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68" name="Shape 2868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69" name="Shape 2869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0" name="Shape 2870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1" name="Shape 2871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2" name="Shape 2872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3" name="Shape 2873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4" name="Shape 2874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5" name="Shape 2875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6" name="Shape 2876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7" name="Shape 2877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8" name="Shape 2878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79" name="Shape 2879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0" name="Shape 2880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1" name="Shape 2881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2" name="Shape 2882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3" name="Shape 2883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4" name="Shape 2884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5" name="Shape 2885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6" name="Shape 2886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7" name="Shape 2887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88" name="Shape 2888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2891" name="Group 2891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889" name="Shape 288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890" name="Shape 289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2894" name="Group 2894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892" name="Shape 289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2893" name="Shape 289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2895" name="Shape 2895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896" name="Shape 2896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898" name="Shape 2898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Protocol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Shape 106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12" name="Shape 112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17" name="Shape 117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118" name="Shape 118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19" name="Shape 119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20" name="Shape 120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1" name="Shape 121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24" name="Shape 124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Prefix = 1.2.3.4/32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Shape 29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IR</a:t>
            </a:r>
          </a:p>
        </p:txBody>
      </p:sp>
      <p:sp>
        <p:nvSpPr>
          <p:cNvPr id="2904" name="Shape 2904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29" name="Group 2929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2905" name="Shape 2905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06" name="Shape 2906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07" name="Shape 2907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08" name="Shape 2908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09" name="Shape 2909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5" name="Shape 2925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7" name="Shape 2927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2948" name="Group 2948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930" name="Shape 293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937" name="Group 293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935" name="Shape 293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936" name="Shape 293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938" name="Shape 293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970" name="Group 2970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949" name="Shape 2949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2955" name="Group 2955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953" name="Shape 295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954" name="Shape 295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956" name="Shape 2956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7" name="Shape 2957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8" name="Shape 2958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9" name="Shape 2959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60" name="Shape 2960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961" name="Shape 2961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962" name="Shape 2962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963" name="Shape 2963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964" name="Connector 2964"/>
            <p:cNvCxnSpPr>
              <a:stCxn id="2951" idx="0"/>
              <a:endCxn id="2952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965" name="Shape 2965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3024" name="Shape 3024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971" name="Shape 2971"/>
          <p:cNvSpPr/>
          <p:nvPr/>
        </p:nvSpPr>
        <p:spPr>
          <a:xfrm>
            <a:off x="6926390" y="1339678"/>
            <a:ext cx="3054012" cy="7213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9" h="21600" fill="norm" stroke="1" extrusionOk="0">
                <a:moveTo>
                  <a:pt x="21029" y="21600"/>
                </a:moveTo>
                <a:cubicBezTo>
                  <a:pt x="20960" y="21515"/>
                  <a:pt x="20881" y="21432"/>
                  <a:pt x="20794" y="21350"/>
                </a:cubicBezTo>
                <a:cubicBezTo>
                  <a:pt x="20238" y="20831"/>
                  <a:pt x="19346" y="20402"/>
                  <a:pt x="18512" y="19960"/>
                </a:cubicBezTo>
                <a:cubicBezTo>
                  <a:pt x="17407" y="19375"/>
                  <a:pt x="16380" y="18703"/>
                  <a:pt x="16660" y="17961"/>
                </a:cubicBezTo>
                <a:cubicBezTo>
                  <a:pt x="16891" y="17351"/>
                  <a:pt x="18023" y="16866"/>
                  <a:pt x="18157" y="16248"/>
                </a:cubicBezTo>
                <a:cubicBezTo>
                  <a:pt x="18315" y="15524"/>
                  <a:pt x="17160" y="14913"/>
                  <a:pt x="15830" y="14454"/>
                </a:cubicBezTo>
                <a:cubicBezTo>
                  <a:pt x="13596" y="13682"/>
                  <a:pt x="10907" y="13219"/>
                  <a:pt x="8452" y="12590"/>
                </a:cubicBezTo>
                <a:cubicBezTo>
                  <a:pt x="4500" y="11577"/>
                  <a:pt x="1122" y="10090"/>
                  <a:pt x="225" y="8141"/>
                </a:cubicBezTo>
                <a:cubicBezTo>
                  <a:pt x="-571" y="6410"/>
                  <a:pt x="787" y="4636"/>
                  <a:pt x="3649" y="3381"/>
                </a:cubicBezTo>
                <a:cubicBezTo>
                  <a:pt x="5927" y="2382"/>
                  <a:pt x="8942" y="1810"/>
                  <a:pt x="11846" y="1195"/>
                </a:cubicBezTo>
                <a:cubicBezTo>
                  <a:pt x="13619" y="819"/>
                  <a:pt x="15365" y="421"/>
                  <a:pt x="17082" y="0"/>
                </a:cubicBezTo>
              </a:path>
            </a:pathLst>
          </a:custGeom>
          <a:ln w="1016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2" name="Shape 2972"/>
          <p:cNvSpPr/>
          <p:nvPr/>
        </p:nvSpPr>
        <p:spPr>
          <a:xfrm>
            <a:off x="540875" y="2912886"/>
            <a:ext cx="3863587" cy="165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19004" fill="norm" stroke="1" extrusionOk="0">
                <a:moveTo>
                  <a:pt x="6578" y="0"/>
                </a:moveTo>
                <a:cubicBezTo>
                  <a:pt x="7078" y="624"/>
                  <a:pt x="7551" y="1341"/>
                  <a:pt x="7990" y="2142"/>
                </a:cubicBezTo>
                <a:cubicBezTo>
                  <a:pt x="8595" y="3247"/>
                  <a:pt x="9143" y="4518"/>
                  <a:pt x="9857" y="5294"/>
                </a:cubicBezTo>
                <a:cubicBezTo>
                  <a:pt x="13419" y="9169"/>
                  <a:pt x="21551" y="-81"/>
                  <a:pt x="21080" y="12293"/>
                </a:cubicBezTo>
                <a:cubicBezTo>
                  <a:pt x="20814" y="19271"/>
                  <a:pt x="16640" y="17003"/>
                  <a:pt x="13004" y="16534"/>
                </a:cubicBezTo>
                <a:cubicBezTo>
                  <a:pt x="9450" y="16077"/>
                  <a:pt x="5665" y="21519"/>
                  <a:pt x="2249" y="17540"/>
                </a:cubicBezTo>
                <a:cubicBezTo>
                  <a:pt x="1117" y="16221"/>
                  <a:pt x="254" y="14035"/>
                  <a:pt x="49" y="11359"/>
                </a:cubicBezTo>
                <a:cubicBezTo>
                  <a:pt x="-49" y="10085"/>
                  <a:pt x="12" y="8791"/>
                  <a:pt x="118" y="7521"/>
                </a:cubicBezTo>
                <a:cubicBezTo>
                  <a:pt x="200" y="6531"/>
                  <a:pt x="309" y="5552"/>
                  <a:pt x="444" y="4588"/>
                </a:cubicBezTo>
              </a:path>
            </a:pathLst>
          </a:custGeom>
          <a:ln w="1016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022" name="Group 3022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020" name="Group 3020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973" name="Shape 2973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2974" name="Shape 2974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2975" name="Shape 2975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2976" name="Shape 2976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2977" name="Shape 2977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2978" name="Shape 2978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2979" name="Shape 2979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2980" name="Shape 2980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2981" name="Shape 2981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2982" name="Shape 2982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2983" name="Shape 2983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2984" name="Shape 2984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2985" name="Shape 2985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2986" name="Shape 2986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2987" name="Shape 2987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2988" name="Shape 2988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89" name="Shape 2989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0" name="Shape 2990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1" name="Shape 2991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2" name="Shape 2992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3" name="Shape 2993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4" name="Shape 2994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5" name="Shape 2995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6" name="Shape 2996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7" name="Shape 2997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8" name="Shape 2998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999" name="Shape 2999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1" name="Shape 3001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2" name="Shape 3002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3" name="Shape 3003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4" name="Shape 3004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5" name="Shape 3005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6" name="Shape 3006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7" name="Shape 3007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8" name="Shape 3008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09" name="Shape 3009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10" name="Shape 3010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11" name="Shape 3011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3014" name="Group 3014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012" name="Shape 301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3017" name="Group 3017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3018" name="Shape 3018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19" name="Shape 3019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3021" name="Shape 3021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Shape 30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Minimization</a:t>
            </a:r>
          </a:p>
        </p:txBody>
      </p:sp>
      <p:sp>
        <p:nvSpPr>
          <p:cNvPr id="3027" name="Shape 3027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8" name="Shape 3028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029" name="Shape 3029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dominators as a cheap approximation</a:t>
            </a:r>
          </a:p>
          <a:p>
            <a:pPr/>
            <a:r>
              <a:t>(D,2,2) dominates (A,4,2)</a:t>
            </a:r>
          </a:p>
        </p:txBody>
      </p:sp>
      <p:sp>
        <p:nvSpPr>
          <p:cNvPr id="3030" name="Shape 3030"/>
          <p:cNvSpPr/>
          <p:nvPr/>
        </p:nvSpPr>
        <p:spPr>
          <a:xfrm>
            <a:off x="804899" y="6069409"/>
            <a:ext cx="9151421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</a:pPr>
            <a:r>
              <a:t>Any nodes that can’t reach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  <p:grpSp>
        <p:nvGrpSpPr>
          <p:cNvPr id="3080" name="Group 3080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078" name="Group 3078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3031" name="Shape 3031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3032" name="Shape 3032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3033" name="Shape 3033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3034" name="Shape 3034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3035" name="Shape 3035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3036" name="Shape 3036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3037" name="Shape 3037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3038" name="Shape 3038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3039" name="Shape 3039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3040" name="Shape 3040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3041" name="Shape 3041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3042" name="Shape 3042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3043" name="Shape 3043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3044" name="Shape 3044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3045" name="Shape 3045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3046" name="Shape 3046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47" name="Shape 3047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48" name="Shape 3048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49" name="Shape 3049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0" name="Shape 3050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1" name="Shape 3051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2" name="Shape 3052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3" name="Shape 3053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4" name="Shape 3054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5" name="Shape 3055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6" name="Shape 3056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7" name="Shape 3057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8" name="Shape 3058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59" name="Shape 3059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0" name="Shape 3060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1" name="Shape 3061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2" name="Shape 3062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3" name="Shape 3063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4" name="Shape 3064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5" name="Shape 3065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6" name="Shape 3066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7" name="Shape 3067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8" name="Shape 3068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69" name="Shape 3069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3072" name="Group 3072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070" name="Shape 307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071" name="Shape 307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3075" name="Group 3075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073" name="Shape 3073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074" name="Shape 3074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3076" name="Shape 3076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077" name="Shape 3077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3079" name="Shape 3079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Shape 30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Minimization</a:t>
            </a:r>
          </a:p>
        </p:txBody>
      </p:sp>
      <p:sp>
        <p:nvSpPr>
          <p:cNvPr id="3083" name="Shape 3083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4" name="Shape 3084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085" name="Shape 3085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dominators as a cheap approximation</a:t>
            </a:r>
          </a:p>
          <a:p>
            <a:pPr/>
            <a:r>
              <a:t>(D,2,2) dominates (A,4,2)</a:t>
            </a:r>
          </a:p>
        </p:txBody>
      </p:sp>
      <p:grpSp>
        <p:nvGrpSpPr>
          <p:cNvPr id="3135" name="Group 3135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133" name="Group 3133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3086" name="Shape 3086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3087" name="Shape 3087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(W,1,1)</a:t>
                </a:r>
              </a:p>
            </p:txBody>
          </p:sp>
          <p:sp>
            <p:nvSpPr>
              <p:cNvPr id="3088" name="Shape 3088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(Z,1,1)</a:t>
                </a:r>
              </a:p>
            </p:txBody>
          </p:sp>
          <p:sp>
            <p:nvSpPr>
              <p:cNvPr id="3089" name="Shape 3089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(Y,1,1)</a:t>
                </a:r>
              </a:p>
            </p:txBody>
          </p:sp>
          <p:sp>
            <p:nvSpPr>
              <p:cNvPr id="3090" name="Shape 3090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(X,1,1)</a:t>
                </a:r>
              </a:p>
            </p:txBody>
          </p:sp>
          <p:sp>
            <p:nvSpPr>
              <p:cNvPr id="3091" name="Shape 3091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 -,2)</a:t>
                </a:r>
              </a:p>
            </p:txBody>
          </p:sp>
          <p:sp>
            <p:nvSpPr>
              <p:cNvPr id="3092" name="Shape 3092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-,2)</a:t>
                </a:r>
              </a:p>
            </p:txBody>
          </p:sp>
          <p:sp>
            <p:nvSpPr>
              <p:cNvPr id="3093" name="Shape 3093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 -,2)</a:t>
                </a:r>
              </a:p>
            </p:txBody>
          </p:sp>
          <p:sp>
            <p:nvSpPr>
              <p:cNvPr id="3094" name="Shape 3094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(E, -,2)</a:t>
                </a:r>
              </a:p>
            </p:txBody>
          </p:sp>
          <p:sp>
            <p:nvSpPr>
              <p:cNvPr id="3095" name="Shape 3095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(D,2,2)</a:t>
                </a:r>
              </a:p>
            </p:txBody>
          </p:sp>
          <p:sp>
            <p:nvSpPr>
              <p:cNvPr id="3096" name="Shape 3096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(C,3,2)</a:t>
                </a:r>
              </a:p>
            </p:txBody>
          </p:sp>
          <p:sp>
            <p:nvSpPr>
              <p:cNvPr id="3097" name="Shape 3097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(D, -,2)</a:t>
                </a:r>
              </a:p>
            </p:txBody>
          </p:sp>
          <p:sp>
            <p:nvSpPr>
              <p:cNvPr id="3098" name="Shape 3098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(A,4,2)</a:t>
                </a:r>
              </a:p>
            </p:txBody>
          </p:sp>
          <p:sp>
            <p:nvSpPr>
              <p:cNvPr id="3099" name="Shape 3099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(B, -,3)</a:t>
                </a:r>
              </a:p>
            </p:txBody>
          </p:sp>
          <p:sp>
            <p:nvSpPr>
              <p:cNvPr id="3100" name="Shape 3100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3101" name="Shape 3101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2" name="Shape 3102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3" name="Shape 3103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4" name="Shape 3104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5" name="Shape 3105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6" name="Shape 3106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7" name="Shape 3107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8" name="Shape 3108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09" name="Shape 3109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0" name="Shape 3110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1" name="Shape 3111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2" name="Shape 3112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3" name="Shape 3113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4" name="Shape 3114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5" name="Shape 3115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6" name="Shape 3116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7" name="Shape 3117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8" name="Shape 3118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19" name="Shape 3119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20" name="Shape 3120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21" name="Shape 3121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22" name="Shape 3122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23" name="Shape 3123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24" name="Shape 3124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3127" name="Group 3127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125" name="Shape 312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126" name="Shape 312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 -, 4)</a:t>
                  </a:r>
                </a:p>
              </p:txBody>
            </p:sp>
          </p:grpSp>
          <p:grpSp>
            <p:nvGrpSpPr>
              <p:cNvPr id="3130" name="Group 3130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128" name="Shape 3128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(W,5, -)</a:t>
                  </a:r>
                </a:p>
              </p:txBody>
            </p:sp>
          </p:grpSp>
          <p:sp>
            <p:nvSpPr>
              <p:cNvPr id="3131" name="Shape 3131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132" name="Shape 3132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3134" name="Shape 3134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136" name="Shape 3136"/>
          <p:cNvSpPr/>
          <p:nvPr/>
        </p:nvSpPr>
        <p:spPr>
          <a:xfrm>
            <a:off x="804899" y="6069409"/>
            <a:ext cx="9005445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 X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Shape 3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Minimization</a:t>
            </a:r>
          </a:p>
        </p:txBody>
      </p:sp>
      <p:sp>
        <p:nvSpPr>
          <p:cNvPr id="3139" name="Shape 3139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0" name="Shape 3140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141" name="Shape 3141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dominators as a cheap approximation</a:t>
            </a:r>
          </a:p>
          <a:p>
            <a:pPr/>
            <a:r>
              <a:t>(D,2,2) dominates (A,4,2)</a:t>
            </a:r>
          </a:p>
        </p:txBody>
      </p:sp>
      <p:grpSp>
        <p:nvGrpSpPr>
          <p:cNvPr id="3184" name="Group 3184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sp>
          <p:nvSpPr>
            <p:cNvPr id="3142" name="Shape 3142"/>
            <p:cNvSpPr/>
            <p:nvPr/>
          </p:nvSpPr>
          <p:spPr>
            <a:xfrm>
              <a:off x="2548203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65360" y="1108548"/>
              <a:ext cx="874039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(W,1,1)</a:t>
              </a:r>
            </a:p>
          </p:txBody>
        </p:sp>
        <p:sp>
          <p:nvSpPr>
            <p:cNvPr id="3144" name="Shape 3144"/>
            <p:cNvSpPr/>
            <p:nvPr/>
          </p:nvSpPr>
          <p:spPr>
            <a:xfrm>
              <a:off x="1949228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145" name="Shape 3145"/>
            <p:cNvSpPr/>
            <p:nvPr/>
          </p:nvSpPr>
          <p:spPr>
            <a:xfrm>
              <a:off x="3234006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146" name="Shape 3146"/>
            <p:cNvSpPr/>
            <p:nvPr/>
          </p:nvSpPr>
          <p:spPr>
            <a:xfrm>
              <a:off x="4518783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0" y="2255196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-,2)</a:t>
              </a:r>
            </a:p>
          </p:txBody>
        </p:sp>
        <p:sp>
          <p:nvSpPr>
            <p:cNvPr id="3148" name="Shape 3148"/>
            <p:cNvSpPr/>
            <p:nvPr/>
          </p:nvSpPr>
          <p:spPr>
            <a:xfrm>
              <a:off x="1307294" y="2267896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-,2)</a:t>
              </a:r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65360" y="34329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2502834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151" name="Shape 3151"/>
            <p:cNvSpPr/>
            <p:nvPr/>
          </p:nvSpPr>
          <p:spPr>
            <a:xfrm>
              <a:off x="3835162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152" name="Shape 3152"/>
            <p:cNvSpPr/>
            <p:nvPr/>
          </p:nvSpPr>
          <p:spPr>
            <a:xfrm>
              <a:off x="3835162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153" name="Shape 3153"/>
            <p:cNvSpPr/>
            <p:nvPr/>
          </p:nvSpPr>
          <p:spPr>
            <a:xfrm>
              <a:off x="2502834" y="34456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-,2)</a:t>
              </a:r>
            </a:p>
          </p:txBody>
        </p:sp>
        <p:sp>
          <p:nvSpPr>
            <p:cNvPr id="3154" name="Shape 3154"/>
            <p:cNvSpPr/>
            <p:nvPr/>
          </p:nvSpPr>
          <p:spPr>
            <a:xfrm>
              <a:off x="3835162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155" name="Shape 3155"/>
            <p:cNvSpPr/>
            <p:nvPr/>
          </p:nvSpPr>
          <p:spPr>
            <a:xfrm>
              <a:off x="2506560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156" name="Shape 3156"/>
            <p:cNvSpPr/>
            <p:nvPr/>
          </p:nvSpPr>
          <p:spPr>
            <a:xfrm>
              <a:off x="3147849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157" name="Shape 3157"/>
            <p:cNvSpPr/>
            <p:nvPr/>
          </p:nvSpPr>
          <p:spPr>
            <a:xfrm flipH="1">
              <a:off x="1231442" y="378086"/>
              <a:ext cx="1304043" cy="7433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8" name="Shape 3158"/>
            <p:cNvSpPr/>
            <p:nvPr/>
          </p:nvSpPr>
          <p:spPr>
            <a:xfrm flipH="1">
              <a:off x="2528388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9" name="Shape 3159"/>
            <p:cNvSpPr/>
            <p:nvPr/>
          </p:nvSpPr>
          <p:spPr>
            <a:xfrm>
              <a:off x="3236059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3418818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3871059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2" name="Shape 3162"/>
            <p:cNvSpPr/>
            <p:nvPr/>
          </p:nvSpPr>
          <p:spPr>
            <a:xfrm>
              <a:off x="1303329" y="1856332"/>
              <a:ext cx="212824" cy="474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3" name="Shape 3163"/>
            <p:cNvSpPr/>
            <p:nvPr/>
          </p:nvSpPr>
          <p:spPr>
            <a:xfrm flipH="1">
              <a:off x="4458627" y="1826404"/>
              <a:ext cx="211309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4" name="Shape 3164"/>
            <p:cNvSpPr/>
            <p:nvPr/>
          </p:nvSpPr>
          <p:spPr>
            <a:xfrm flipH="1">
              <a:off x="649595" y="1855561"/>
              <a:ext cx="211309" cy="4748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5" name="Shape 3165"/>
            <p:cNvSpPr/>
            <p:nvPr/>
          </p:nvSpPr>
          <p:spPr>
            <a:xfrm flipH="1">
              <a:off x="1242494" y="2997306"/>
              <a:ext cx="272340" cy="464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54693" y="3006305"/>
              <a:ext cx="228400" cy="496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7" name="Shape 3167"/>
            <p:cNvSpPr/>
            <p:nvPr/>
          </p:nvSpPr>
          <p:spPr>
            <a:xfrm>
              <a:off x="2582988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8" name="Shape 3168"/>
            <p:cNvSpPr/>
            <p:nvPr/>
          </p:nvSpPr>
          <p:spPr>
            <a:xfrm>
              <a:off x="4272180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9" name="Shape 3169"/>
            <p:cNvSpPr/>
            <p:nvPr/>
          </p:nvSpPr>
          <p:spPr>
            <a:xfrm>
              <a:off x="4272180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0" name="Shape 3170"/>
            <p:cNvSpPr/>
            <p:nvPr/>
          </p:nvSpPr>
          <p:spPr>
            <a:xfrm>
              <a:off x="4272180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1452951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2" name="Shape 3172"/>
            <p:cNvSpPr/>
            <p:nvPr/>
          </p:nvSpPr>
          <p:spPr>
            <a:xfrm>
              <a:off x="2939853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3" name="Shape 3173"/>
            <p:cNvSpPr/>
            <p:nvPr/>
          </p:nvSpPr>
          <p:spPr>
            <a:xfrm flipH="1">
              <a:off x="1560705" y="3915948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4" name="Shape 3174"/>
            <p:cNvSpPr/>
            <p:nvPr/>
          </p:nvSpPr>
          <p:spPr>
            <a:xfrm flipH="1">
              <a:off x="1416438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5" name="Shape 3175"/>
            <p:cNvSpPr/>
            <p:nvPr/>
          </p:nvSpPr>
          <p:spPr>
            <a:xfrm flipH="1">
              <a:off x="3215347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178" name="Group 3178"/>
            <p:cNvGrpSpPr/>
            <p:nvPr/>
          </p:nvGrpSpPr>
          <p:grpSpPr>
            <a:xfrm>
              <a:off x="2467962" y="5886092"/>
              <a:ext cx="943783" cy="887008"/>
              <a:chOff x="0" y="0"/>
              <a:chExt cx="943782" cy="887006"/>
            </a:xfrm>
          </p:grpSpPr>
          <p:sp>
            <p:nvSpPr>
              <p:cNvPr id="3176" name="Shape 317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177" name="Shape 317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181" name="Group 3181"/>
            <p:cNvGrpSpPr/>
            <p:nvPr/>
          </p:nvGrpSpPr>
          <p:grpSpPr>
            <a:xfrm>
              <a:off x="3800289" y="5886092"/>
              <a:ext cx="943784" cy="887008"/>
              <a:chOff x="0" y="0"/>
              <a:chExt cx="943782" cy="887006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180" name="Shape 318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182" name="Shape 3182"/>
            <p:cNvSpPr/>
            <p:nvPr/>
          </p:nvSpPr>
          <p:spPr>
            <a:xfrm flipH="1">
              <a:off x="3910351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83" name="Shape 3183"/>
            <p:cNvSpPr/>
            <p:nvPr/>
          </p:nvSpPr>
          <p:spPr>
            <a:xfrm>
              <a:off x="3102106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185" name="Shape 3185"/>
          <p:cNvSpPr/>
          <p:nvPr/>
        </p:nvSpPr>
        <p:spPr>
          <a:xfrm>
            <a:off x="804899" y="6069409"/>
            <a:ext cx="8893286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edge from X to Y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Shape 3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Minimization</a:t>
            </a:r>
          </a:p>
        </p:txBody>
      </p:sp>
      <p:sp>
        <p:nvSpPr>
          <p:cNvPr id="3188" name="Shape 3188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9" name="Shape 3189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190" name="Shape 3190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dominators as a cheap approximation</a:t>
            </a:r>
          </a:p>
          <a:p>
            <a:pPr/>
            <a:r>
              <a:t>(D,2,2) dominates (A,4,2)</a:t>
            </a:r>
          </a:p>
        </p:txBody>
      </p:sp>
      <p:grpSp>
        <p:nvGrpSpPr>
          <p:cNvPr id="3229" name="Group 322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sp>
          <p:nvSpPr>
            <p:cNvPr id="3191" name="Shape 3191"/>
            <p:cNvSpPr/>
            <p:nvPr/>
          </p:nvSpPr>
          <p:spPr>
            <a:xfrm>
              <a:off x="2548203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192" name="Shape 3192"/>
            <p:cNvSpPr/>
            <p:nvPr/>
          </p:nvSpPr>
          <p:spPr>
            <a:xfrm>
              <a:off x="1949228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3234006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4518783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0" y="2255196"/>
              <a:ext cx="874038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-,2)</a:t>
              </a:r>
            </a:p>
          </p:txBody>
        </p:sp>
        <p:sp>
          <p:nvSpPr>
            <p:cNvPr id="3196" name="Shape 3196"/>
            <p:cNvSpPr/>
            <p:nvPr/>
          </p:nvSpPr>
          <p:spPr>
            <a:xfrm>
              <a:off x="1307294" y="2267896"/>
              <a:ext cx="874038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-,2)</a:t>
              </a:r>
            </a:p>
          </p:txBody>
        </p:sp>
        <p:sp>
          <p:nvSpPr>
            <p:cNvPr id="3197" name="Shape 3197"/>
            <p:cNvSpPr/>
            <p:nvPr/>
          </p:nvSpPr>
          <p:spPr>
            <a:xfrm>
              <a:off x="665360" y="34329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198" name="Shape 3198"/>
            <p:cNvSpPr/>
            <p:nvPr/>
          </p:nvSpPr>
          <p:spPr>
            <a:xfrm>
              <a:off x="2502834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199" name="Shape 3199"/>
            <p:cNvSpPr/>
            <p:nvPr/>
          </p:nvSpPr>
          <p:spPr>
            <a:xfrm>
              <a:off x="3835162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200" name="Shape 3200"/>
            <p:cNvSpPr/>
            <p:nvPr/>
          </p:nvSpPr>
          <p:spPr>
            <a:xfrm>
              <a:off x="3835162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201" name="Shape 3201"/>
            <p:cNvSpPr/>
            <p:nvPr/>
          </p:nvSpPr>
          <p:spPr>
            <a:xfrm>
              <a:off x="2502834" y="3445667"/>
              <a:ext cx="874039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-,2)</a:t>
              </a:r>
            </a:p>
          </p:txBody>
        </p:sp>
        <p:sp>
          <p:nvSpPr>
            <p:cNvPr id="3202" name="Shape 3202"/>
            <p:cNvSpPr/>
            <p:nvPr/>
          </p:nvSpPr>
          <p:spPr>
            <a:xfrm>
              <a:off x="3835162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203" name="Shape 3203"/>
            <p:cNvSpPr/>
            <p:nvPr/>
          </p:nvSpPr>
          <p:spPr>
            <a:xfrm>
              <a:off x="2506560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204" name="Shape 3204"/>
            <p:cNvSpPr/>
            <p:nvPr/>
          </p:nvSpPr>
          <p:spPr>
            <a:xfrm>
              <a:off x="3147849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205" name="Shape 3205"/>
            <p:cNvSpPr/>
            <p:nvPr/>
          </p:nvSpPr>
          <p:spPr>
            <a:xfrm flipH="1">
              <a:off x="2528388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3236059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7" name="Shape 3207"/>
            <p:cNvSpPr/>
            <p:nvPr/>
          </p:nvSpPr>
          <p:spPr>
            <a:xfrm>
              <a:off x="3418818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8" name="Shape 3208"/>
            <p:cNvSpPr/>
            <p:nvPr/>
          </p:nvSpPr>
          <p:spPr>
            <a:xfrm>
              <a:off x="3871059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9" name="Shape 3209"/>
            <p:cNvSpPr/>
            <p:nvPr/>
          </p:nvSpPr>
          <p:spPr>
            <a:xfrm flipH="1">
              <a:off x="4458627" y="1826404"/>
              <a:ext cx="211309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0" name="Shape 3210"/>
            <p:cNvSpPr/>
            <p:nvPr/>
          </p:nvSpPr>
          <p:spPr>
            <a:xfrm flipH="1">
              <a:off x="1242494" y="2997306"/>
              <a:ext cx="272340" cy="464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54693" y="3006305"/>
              <a:ext cx="228400" cy="496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2" name="Shape 3212"/>
            <p:cNvSpPr/>
            <p:nvPr/>
          </p:nvSpPr>
          <p:spPr>
            <a:xfrm>
              <a:off x="2582988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3" name="Shape 3213"/>
            <p:cNvSpPr/>
            <p:nvPr/>
          </p:nvSpPr>
          <p:spPr>
            <a:xfrm>
              <a:off x="4272180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4" name="Shape 3214"/>
            <p:cNvSpPr/>
            <p:nvPr/>
          </p:nvSpPr>
          <p:spPr>
            <a:xfrm>
              <a:off x="4272180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5" name="Shape 3215"/>
            <p:cNvSpPr/>
            <p:nvPr/>
          </p:nvSpPr>
          <p:spPr>
            <a:xfrm>
              <a:off x="4272180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6" name="Shape 3216"/>
            <p:cNvSpPr/>
            <p:nvPr/>
          </p:nvSpPr>
          <p:spPr>
            <a:xfrm>
              <a:off x="1452951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7" name="Shape 3217"/>
            <p:cNvSpPr/>
            <p:nvPr/>
          </p:nvSpPr>
          <p:spPr>
            <a:xfrm>
              <a:off x="2939853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8" name="Shape 3218"/>
            <p:cNvSpPr/>
            <p:nvPr/>
          </p:nvSpPr>
          <p:spPr>
            <a:xfrm flipH="1">
              <a:off x="1560705" y="3915948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9" name="Shape 3219"/>
            <p:cNvSpPr/>
            <p:nvPr/>
          </p:nvSpPr>
          <p:spPr>
            <a:xfrm flipH="1">
              <a:off x="1416438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0" name="Shape 3220"/>
            <p:cNvSpPr/>
            <p:nvPr/>
          </p:nvSpPr>
          <p:spPr>
            <a:xfrm flipH="1">
              <a:off x="3215347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223" name="Group 3223"/>
            <p:cNvGrpSpPr/>
            <p:nvPr/>
          </p:nvGrpSpPr>
          <p:grpSpPr>
            <a:xfrm>
              <a:off x="2467962" y="5886092"/>
              <a:ext cx="943783" cy="887008"/>
              <a:chOff x="0" y="0"/>
              <a:chExt cx="943782" cy="887006"/>
            </a:xfrm>
          </p:grpSpPr>
          <p:sp>
            <p:nvSpPr>
              <p:cNvPr id="3221" name="Shape 322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22" name="Shape 322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226" name="Group 3226"/>
            <p:cNvGrpSpPr/>
            <p:nvPr/>
          </p:nvGrpSpPr>
          <p:grpSpPr>
            <a:xfrm>
              <a:off x="3800289" y="5886092"/>
              <a:ext cx="943784" cy="887008"/>
              <a:chOff x="0" y="0"/>
              <a:chExt cx="943782" cy="887006"/>
            </a:xfrm>
          </p:grpSpPr>
          <p:sp>
            <p:nvSpPr>
              <p:cNvPr id="3224" name="Shape 32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25" name="Shape 32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227" name="Shape 3227"/>
            <p:cNvSpPr/>
            <p:nvPr/>
          </p:nvSpPr>
          <p:spPr>
            <a:xfrm flipH="1">
              <a:off x="3910351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8" name="Shape 3228"/>
            <p:cNvSpPr/>
            <p:nvPr/>
          </p:nvSpPr>
          <p:spPr>
            <a:xfrm>
              <a:off x="3102106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230" name="Shape 3230"/>
          <p:cNvSpPr/>
          <p:nvPr/>
        </p:nvSpPr>
        <p:spPr>
          <a:xfrm>
            <a:off x="804899" y="6069409"/>
            <a:ext cx="9021689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 X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edge from X to Y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Shape 3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Graph Minimization</a:t>
            </a:r>
          </a:p>
        </p:txBody>
      </p:sp>
      <p:sp>
        <p:nvSpPr>
          <p:cNvPr id="3233" name="Shape 3233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4" name="Shape 3234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235" name="Shape 3235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dominators as a cheap approximation</a:t>
            </a:r>
          </a:p>
          <a:p>
            <a:pPr/>
            <a:r>
              <a:t>(D,2,2) dominates (A,4,2)</a:t>
            </a:r>
          </a:p>
        </p:txBody>
      </p:sp>
      <p:grpSp>
        <p:nvGrpSpPr>
          <p:cNvPr id="3268" name="Group 3268"/>
          <p:cNvGrpSpPr/>
          <p:nvPr/>
        </p:nvGrpSpPr>
        <p:grpSpPr>
          <a:xfrm>
            <a:off x="7675271" y="1076726"/>
            <a:ext cx="4727461" cy="7733472"/>
            <a:chOff x="0" y="0"/>
            <a:chExt cx="4727460" cy="7733470"/>
          </a:xfrm>
        </p:grpSpPr>
        <p:sp>
          <p:nvSpPr>
            <p:cNvPr id="3236" name="Shape 3236"/>
            <p:cNvSpPr/>
            <p:nvPr/>
          </p:nvSpPr>
          <p:spPr>
            <a:xfrm>
              <a:off x="1882842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237" name="Shape 3237"/>
            <p:cNvSpPr/>
            <p:nvPr/>
          </p:nvSpPr>
          <p:spPr>
            <a:xfrm>
              <a:off x="1283867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238" name="Shape 3238"/>
            <p:cNvSpPr/>
            <p:nvPr/>
          </p:nvSpPr>
          <p:spPr>
            <a:xfrm>
              <a:off x="2568645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3853422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240" name="Shape 3240"/>
            <p:cNvSpPr/>
            <p:nvPr/>
          </p:nvSpPr>
          <p:spPr>
            <a:xfrm>
              <a:off x="0" y="34329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241" name="Shape 3241"/>
            <p:cNvSpPr/>
            <p:nvPr/>
          </p:nvSpPr>
          <p:spPr>
            <a:xfrm>
              <a:off x="1837473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242" name="Shape 3242"/>
            <p:cNvSpPr/>
            <p:nvPr/>
          </p:nvSpPr>
          <p:spPr>
            <a:xfrm>
              <a:off x="3169801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3169801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244" name="Shape 3244"/>
            <p:cNvSpPr/>
            <p:nvPr/>
          </p:nvSpPr>
          <p:spPr>
            <a:xfrm>
              <a:off x="3169801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245" name="Shape 3245"/>
            <p:cNvSpPr/>
            <p:nvPr/>
          </p:nvSpPr>
          <p:spPr>
            <a:xfrm>
              <a:off x="1841200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246" name="Shape 3246"/>
            <p:cNvSpPr/>
            <p:nvPr/>
          </p:nvSpPr>
          <p:spPr>
            <a:xfrm>
              <a:off x="2482488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247" name="Shape 3247"/>
            <p:cNvSpPr/>
            <p:nvPr/>
          </p:nvSpPr>
          <p:spPr>
            <a:xfrm flipH="1">
              <a:off x="1863027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8" name="Shape 3248"/>
            <p:cNvSpPr/>
            <p:nvPr/>
          </p:nvSpPr>
          <p:spPr>
            <a:xfrm>
              <a:off x="2570698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9" name="Shape 3249"/>
            <p:cNvSpPr/>
            <p:nvPr/>
          </p:nvSpPr>
          <p:spPr>
            <a:xfrm>
              <a:off x="2753457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0" name="Shape 3250"/>
            <p:cNvSpPr/>
            <p:nvPr/>
          </p:nvSpPr>
          <p:spPr>
            <a:xfrm>
              <a:off x="3205698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1" name="Shape 3251"/>
            <p:cNvSpPr/>
            <p:nvPr/>
          </p:nvSpPr>
          <p:spPr>
            <a:xfrm flipH="1">
              <a:off x="3793266" y="1826404"/>
              <a:ext cx="211310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2" name="Shape 3252"/>
            <p:cNvSpPr/>
            <p:nvPr/>
          </p:nvSpPr>
          <p:spPr>
            <a:xfrm>
              <a:off x="1917627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3" name="Shape 3253"/>
            <p:cNvSpPr/>
            <p:nvPr/>
          </p:nvSpPr>
          <p:spPr>
            <a:xfrm>
              <a:off x="3606819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4" name="Shape 3254"/>
            <p:cNvSpPr/>
            <p:nvPr/>
          </p:nvSpPr>
          <p:spPr>
            <a:xfrm>
              <a:off x="3606819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5" name="Shape 3255"/>
            <p:cNvSpPr/>
            <p:nvPr/>
          </p:nvSpPr>
          <p:spPr>
            <a:xfrm>
              <a:off x="3606819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6" name="Shape 3256"/>
            <p:cNvSpPr/>
            <p:nvPr/>
          </p:nvSpPr>
          <p:spPr>
            <a:xfrm>
              <a:off x="787590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7" name="Shape 3257"/>
            <p:cNvSpPr/>
            <p:nvPr/>
          </p:nvSpPr>
          <p:spPr>
            <a:xfrm>
              <a:off x="2274492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8" name="Shape 3258"/>
            <p:cNvSpPr/>
            <p:nvPr/>
          </p:nvSpPr>
          <p:spPr>
            <a:xfrm flipH="1">
              <a:off x="751077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9" name="Shape 3259"/>
            <p:cNvSpPr/>
            <p:nvPr/>
          </p:nvSpPr>
          <p:spPr>
            <a:xfrm flipH="1">
              <a:off x="2549986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262" name="Group 3262"/>
            <p:cNvGrpSpPr/>
            <p:nvPr/>
          </p:nvGrpSpPr>
          <p:grpSpPr>
            <a:xfrm>
              <a:off x="1802601" y="5886092"/>
              <a:ext cx="943783" cy="887008"/>
              <a:chOff x="0" y="0"/>
              <a:chExt cx="943782" cy="887006"/>
            </a:xfrm>
          </p:grpSpPr>
          <p:sp>
            <p:nvSpPr>
              <p:cNvPr id="3260" name="Shape 326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61" name="Shape 326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265" name="Group 3265"/>
            <p:cNvGrpSpPr/>
            <p:nvPr/>
          </p:nvGrpSpPr>
          <p:grpSpPr>
            <a:xfrm>
              <a:off x="3134928" y="5886092"/>
              <a:ext cx="943784" cy="887008"/>
              <a:chOff x="0" y="0"/>
              <a:chExt cx="943782" cy="887006"/>
            </a:xfrm>
          </p:grpSpPr>
          <p:sp>
            <p:nvSpPr>
              <p:cNvPr id="3263" name="Shape 326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64" name="Shape 326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266" name="Shape 3266"/>
            <p:cNvSpPr/>
            <p:nvPr/>
          </p:nvSpPr>
          <p:spPr>
            <a:xfrm flipH="1">
              <a:off x="3244990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7" name="Shape 3267"/>
            <p:cNvSpPr/>
            <p:nvPr/>
          </p:nvSpPr>
          <p:spPr>
            <a:xfrm>
              <a:off x="2436745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269" name="Shape 3269"/>
          <p:cNvSpPr/>
          <p:nvPr/>
        </p:nvSpPr>
        <p:spPr>
          <a:xfrm>
            <a:off x="804899" y="6082109"/>
            <a:ext cx="8804829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</a:pPr>
            <a:r>
              <a:t>Any nodes that can’t reach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Shape 3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</a:t>
            </a:r>
          </a:p>
        </p:txBody>
      </p:sp>
      <p:sp>
        <p:nvSpPr>
          <p:cNvPr id="3272" name="Shape 3272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07" name="Group 3307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273" name="Shape 3273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274" name="Shape 3274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276" name="Shape 3276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277" name="Shape 3277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280" name="Shape 3280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284" name="Shape 3284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8" name="Shape 3288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5" name="Shape 3295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6" name="Shape 3296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299" name="Group 3299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297" name="Shape 329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98" name="Shape 329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302" name="Group 3302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300" name="Shape 330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301" name="Shape 330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303" name="Shape 3303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308" name="Shape 3308"/>
          <p:cNvSpPr/>
          <p:nvPr/>
        </p:nvSpPr>
        <p:spPr>
          <a:xfrm>
            <a:off x="6375279" y="5271601"/>
            <a:ext cx="5831170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Case I:</a:t>
            </a:r>
          </a:p>
          <a:p>
            <a:pPr marL="673100" indent="-228600">
              <a:buSzPct val="75000"/>
              <a:buChar char="•"/>
            </a:pPr>
            <a:r>
              <a:t>Decision point (C, -, 2) and (C,3,2)</a:t>
            </a:r>
          </a:p>
          <a:p>
            <a:pPr marL="673100" indent="-228600">
              <a:buSzPct val="75000"/>
              <a:buChar char="•"/>
            </a:pPr>
            <a:r>
              <a:t>Only prefer one state if we are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always</a:t>
            </a:r>
            <a:r>
              <a:t> better off</a:t>
            </a:r>
          </a:p>
          <a:p>
            <a:pPr marL="673100" indent="-228600">
              <a:buSzPct val="75000"/>
              <a:buChar char="•"/>
            </a:pPr>
            <a:r>
              <a:t>Can each step from (C,-,2) be simulated by a step from (C,3,2)? </a:t>
            </a:r>
          </a:p>
        </p:txBody>
      </p:sp>
      <p:grpSp>
        <p:nvGrpSpPr>
          <p:cNvPr id="3333" name="Group 3333"/>
          <p:cNvGrpSpPr/>
          <p:nvPr/>
        </p:nvGrpSpPr>
        <p:grpSpPr>
          <a:xfrm>
            <a:off x="5500290" y="375392"/>
            <a:ext cx="6470442" cy="4025202"/>
            <a:chOff x="0" y="0"/>
            <a:chExt cx="6470441" cy="4025201"/>
          </a:xfrm>
        </p:grpSpPr>
        <p:sp>
          <p:nvSpPr>
            <p:cNvPr id="3309" name="Shape 3309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0" name="Shape 3310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1" name="Shape 3311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2" name="Shape 3312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3" name="Shape 3313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Z</a:t>
              </a: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W</a:t>
              </a: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9" name="Shape 3329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1" name="Shape 3331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3334" name="Shape 3334"/>
          <p:cNvSpPr/>
          <p:nvPr/>
        </p:nvSpPr>
        <p:spPr>
          <a:xfrm>
            <a:off x="7143783" y="1294642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fill="norm" stroke="1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35" name="Shape 3335"/>
          <p:cNvSpPr/>
          <p:nvPr/>
        </p:nvSpPr>
        <p:spPr>
          <a:xfrm>
            <a:off x="6491243" y="1492899"/>
            <a:ext cx="2666612" cy="803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362" fill="norm" stroke="1" extrusionOk="0">
                <a:moveTo>
                  <a:pt x="21593" y="13819"/>
                </a:moveTo>
                <a:cubicBezTo>
                  <a:pt x="20963" y="15685"/>
                  <a:pt x="20293" y="17134"/>
                  <a:pt x="19521" y="18256"/>
                </a:cubicBezTo>
                <a:cubicBezTo>
                  <a:pt x="17222" y="21600"/>
                  <a:pt x="14554" y="21490"/>
                  <a:pt x="11932" y="21266"/>
                </a:cubicBezTo>
                <a:cubicBezTo>
                  <a:pt x="8960" y="21012"/>
                  <a:pt x="5984" y="20903"/>
                  <a:pt x="3028" y="19848"/>
                </a:cubicBezTo>
                <a:cubicBezTo>
                  <a:pt x="2160" y="19538"/>
                  <a:pt x="1257" y="19074"/>
                  <a:pt x="633" y="17067"/>
                </a:cubicBezTo>
                <a:cubicBezTo>
                  <a:pt x="221" y="15742"/>
                  <a:pt x="-7" y="13913"/>
                  <a:pt x="1" y="12019"/>
                </a:cubicBezTo>
                <a:cubicBezTo>
                  <a:pt x="7" y="10285"/>
                  <a:pt x="202" y="8383"/>
                  <a:pt x="328" y="6600"/>
                </a:cubicBezTo>
                <a:cubicBezTo>
                  <a:pt x="481" y="4428"/>
                  <a:pt x="460" y="2163"/>
                  <a:pt x="296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36" name="Shape 3336"/>
          <p:cNvSpPr/>
          <p:nvPr/>
        </p:nvSpPr>
        <p:spPr>
          <a:xfrm>
            <a:off x="7335674" y="820549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37" name="Shape 3337"/>
          <p:cNvSpPr/>
          <p:nvPr/>
        </p:nvSpPr>
        <p:spPr>
          <a:xfrm>
            <a:off x="5974837" y="1666011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Shape 3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</a:t>
            </a:r>
          </a:p>
        </p:txBody>
      </p:sp>
      <p:sp>
        <p:nvSpPr>
          <p:cNvPr id="3340" name="Shape 3340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75" name="Group 3375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341" name="Shape 3341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352" name="Shape 3352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6" name="Shape 3356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3" name="Shape 3363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4" name="Shape 3364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367" name="Group 3367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365" name="Shape 336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366" name="Shape 336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370" name="Group 3370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368" name="Shape 336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369" name="Shape 336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371" name="Shape 3371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376" name="Shape 3376"/>
          <p:cNvSpPr/>
          <p:nvPr/>
        </p:nvSpPr>
        <p:spPr>
          <a:xfrm>
            <a:off x="6088099" y="3105150"/>
            <a:ext cx="5831171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Case 1I:</a:t>
            </a:r>
          </a:p>
          <a:p>
            <a:pPr marL="673100" indent="-228600">
              <a:buSzPct val="75000"/>
              <a:buChar char="•"/>
            </a:pPr>
            <a:r>
              <a:t>Unique topology node (D,2,2)</a:t>
            </a:r>
          </a:p>
          <a:p>
            <a:pPr marL="673100" indent="-228600">
              <a:buSzPct val="75000"/>
              <a:buChar char="•"/>
            </a:pPr>
            <a:r>
              <a:t>Same paths and preferences node (D,2,2) regardless of failures</a:t>
            </a:r>
          </a:p>
          <a:p>
            <a:pPr marL="673100" indent="-228600">
              <a:buSzPct val="75000"/>
              <a:buChar char="•"/>
            </a:pPr>
            <a:r>
              <a:t>Can prefer X and Y equally and let the shortest path decide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Shape 3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Minimization</a:t>
            </a:r>
          </a:p>
        </p:txBody>
      </p:sp>
      <p:sp>
        <p:nvSpPr>
          <p:cNvPr id="3379" name="Shape 3379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14" name="Group 3414"/>
          <p:cNvGrpSpPr/>
          <p:nvPr/>
        </p:nvGrpSpPr>
        <p:grpSpPr>
          <a:xfrm>
            <a:off x="914977" y="1483126"/>
            <a:ext cx="4243070" cy="7733472"/>
            <a:chOff x="0" y="0"/>
            <a:chExt cx="4243068" cy="7733470"/>
          </a:xfrm>
        </p:grpSpPr>
        <p:sp>
          <p:nvSpPr>
            <p:cNvPr id="3380" name="Shape 3380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391" name="Shape 3391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5" name="Shape 3395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1" name="Shape 3401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2" name="Shape 3402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3" name="Shape 3403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406" name="Group 3406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404" name="Shape 340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409" name="Group 3409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07" name="Shape 340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08" name="Shape 340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410" name="Shape 3410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15" name="Shape 3415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comm←(4,2),</a:t>
            </a:r>
            <a:r>
              <a:t> comm← noexport</a:t>
            </a:r>
          </a:p>
          <a:p>
            <a:pPr>
              <a:defRPr sz="2400"/>
            </a:pPr>
            <a:r>
              <a:t>                    MED←80, peer←W</a:t>
            </a:r>
          </a:p>
          <a:p>
            <a:pPr>
              <a:defRPr sz="2400"/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comm←(-,2), </a:t>
            </a:r>
            <a:r>
              <a:t> comm←noexport</a:t>
            </a:r>
          </a:p>
          <a:p>
            <a:pPr>
              <a:defRPr sz="2400"/>
            </a:pPr>
            <a:r>
              <a:t>                    MED←81, peer←W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</a:t>
            </a:r>
            <a:r>
              <a:rPr>
                <a:solidFill>
                  <a:schemeClr val="accent5"/>
                </a:solidFill>
              </a:rPr>
              <a:t>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comm←(-,2),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peer=D</a:t>
            </a:r>
            <a:r>
              <a:rPr>
                <a:solidFill>
                  <a:schemeClr val="accent5"/>
                </a:solidFill>
              </a:rPr>
              <a:t>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comm←(3,2),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comm←(2,2),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Shape 34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</a:t>
            </a:r>
          </a:p>
        </p:txBody>
      </p:sp>
      <p:sp>
        <p:nvSpPr>
          <p:cNvPr id="3418" name="Shape 3418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52" name="Group 3452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419" name="Shape 3419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430" name="Shape 3430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4" name="Shape 3434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1" name="Shape 3441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2" name="Shape 3442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pPr/>
              <a:r>
                <a:t>(W, -, 4)</a:t>
              </a:r>
            </a:p>
          </p:txBody>
        </p:sp>
        <p:grpSp>
          <p:nvGrpSpPr>
            <p:cNvPr id="3447" name="Group 3447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45" name="Shape 344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46" name="Shape 344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448" name="Shape 3448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53" name="Shape 3453"/>
          <p:cNvSpPr/>
          <p:nvPr/>
        </p:nvSpPr>
        <p:spPr>
          <a:xfrm>
            <a:off x="6088099" y="3308349"/>
            <a:ext cx="583117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Definition:</a:t>
            </a:r>
          </a:p>
          <a:p>
            <a:pPr/>
            <a:r>
              <a:t>Restricted graph G</a:t>
            </a:r>
            <a:r>
              <a:rPr baseline="-5999"/>
              <a:t>i</a:t>
            </a:r>
            <a:r>
              <a:t> — the product graph restricted to nodes that can reach an accepting state of i or better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hape 127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" name="Shape 135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pPr/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44" name="Shape 144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145" name="Shape 145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46" name="Shape 146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47" name="Shape 147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48" name="Shape 148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" name="Shape 150"/>
          <p:cNvSpPr/>
          <p:nvPr/>
        </p:nvSpPr>
        <p:spPr>
          <a:xfrm flipH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52" name="Shape 152"/>
          <p:cNvSpPr/>
          <p:nvPr/>
        </p:nvSpPr>
        <p:spPr>
          <a:xfrm flipH="1" rot="6720000">
            <a:off x="3082977" y="4439928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Prefix = 1.2.3.4/32</a:t>
            </a:r>
          </a:p>
        </p:txBody>
      </p:sp>
      <p:sp>
        <p:nvSpPr>
          <p:cNvPr id="155" name="Shape 155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{Path=C X,  Comm={},  … }</a:t>
            </a:r>
          </a:p>
        </p:txBody>
      </p:sp>
      <p:sp>
        <p:nvSpPr>
          <p:cNvPr id="156" name="Shape 156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{Path=B Y X,  Comm={6054:10},  … }</a:t>
            </a:r>
          </a:p>
        </p:txBody>
      </p:sp>
      <p:sp>
        <p:nvSpPr>
          <p:cNvPr id="157" name="Shape 157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pPr/>
            <a:r>
              <a:t>{Path=A X,  Comm={6054:10},  … }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BGP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Shape 34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</a:t>
            </a:r>
          </a:p>
        </p:txBody>
      </p:sp>
      <p:sp>
        <p:nvSpPr>
          <p:cNvPr id="3456" name="Shape 3456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91" name="Group 3491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457" name="Shape 345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(Z,1,1)</a:t>
              </a: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(X,1,1)</a:t>
              </a: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-,2)</a:t>
              </a: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-,2)</a:t>
              </a: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(D,2,2)</a:t>
              </a: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(C,3,2)</a:t>
              </a: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(A,4,2)</a:t>
              </a: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-,3)</a:t>
              </a: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end</a:t>
              </a:r>
            </a:p>
          </p:txBody>
        </p:sp>
        <p:sp>
          <p:nvSpPr>
            <p:cNvPr id="3468" name="Shape 3468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2" name="Shape 3472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9" name="Shape 3479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0" name="Shape 348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483" name="Group 3483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481" name="Shape 348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82" name="Shape 348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 -, 4)</a:t>
                </a:r>
              </a:p>
            </p:txBody>
          </p:sp>
        </p:grpSp>
        <p:grpSp>
          <p:nvGrpSpPr>
            <p:cNvPr id="3486" name="Group 3486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84" name="Shape 34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85" name="Shape 34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(W,5, -)</a:t>
                </a:r>
              </a:p>
            </p:txBody>
          </p:sp>
        </p:grpSp>
        <p:sp>
          <p:nvSpPr>
            <p:cNvPr id="3487" name="Shape 3487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92" name="Shape 3492"/>
          <p:cNvSpPr/>
          <p:nvPr/>
        </p:nvSpPr>
        <p:spPr>
          <a:xfrm>
            <a:off x="6088099" y="3498254"/>
            <a:ext cx="6453036" cy="176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High-level Idea:</a:t>
            </a:r>
          </a:p>
          <a:p>
            <a:pPr/>
            <a:r>
              <a:t>Can prefer C</a:t>
            </a:r>
            <a:r>
              <a:rPr baseline="-5999"/>
              <a:t>1</a:t>
            </a:r>
            <a:r>
              <a:t> to C</a:t>
            </a:r>
            <a:r>
              <a:rPr baseline="-5999"/>
              <a:t>2</a:t>
            </a:r>
            <a:r>
              <a:t> when:</a:t>
            </a:r>
          </a:p>
          <a:p>
            <a:pPr/>
          </a:p>
          <a:p>
            <a:pPr/>
            <a:r>
              <a:t>∀i, ∃j,  j≤i ∧ protect(G</a:t>
            </a:r>
            <a:r>
              <a:rPr baseline="-5999"/>
              <a:t>j</a:t>
            </a:r>
            <a:r>
              <a:t>, C</a:t>
            </a:r>
            <a:r>
              <a:rPr baseline="-5999"/>
              <a:t>1</a:t>
            </a:r>
            <a:r>
              <a:t>, G</a:t>
            </a:r>
            <a:r>
              <a:rPr baseline="-5999"/>
              <a:t>i</a:t>
            </a:r>
            <a:r>
              <a:t>, C</a:t>
            </a:r>
            <a:r>
              <a:rPr baseline="-5999"/>
              <a:t>2</a:t>
            </a:r>
            <a:r>
              <a:t>) </a:t>
            </a:r>
          </a:p>
        </p:txBody>
      </p:sp>
      <p:sp>
        <p:nvSpPr>
          <p:cNvPr id="3493" name="Shape 3493"/>
          <p:cNvSpPr/>
          <p:nvPr/>
        </p:nvSpPr>
        <p:spPr>
          <a:xfrm flipV="1">
            <a:off x="8285791" y="5511080"/>
            <a:ext cx="294086" cy="10209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94" name="Shape 3494"/>
          <p:cNvSpPr/>
          <p:nvPr/>
        </p:nvSpPr>
        <p:spPr>
          <a:xfrm>
            <a:off x="6117656" y="6781880"/>
            <a:ext cx="5489285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Simulation Relation:</a:t>
            </a:r>
          </a:p>
          <a:p>
            <a:pPr marL="345722" indent="-345722">
              <a:buSzPct val="75000"/>
              <a:buChar char="-"/>
            </a:pPr>
            <a:r>
              <a:t>For each step C2 can take, C1 can take an equivalent next step</a:t>
            </a:r>
          </a:p>
          <a:p>
            <a:pPr marL="345722" indent="-345722">
              <a:buSzPct val="75000"/>
              <a:buChar char="-"/>
            </a:pPr>
            <a:r>
              <a:t>If no equivalent next step, see if an equivalent dominator exists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Shape 34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Safety: Example</a:t>
            </a:r>
          </a:p>
        </p:txBody>
      </p:sp>
      <p:sp>
        <p:nvSpPr>
          <p:cNvPr id="3497" name="Shape 3497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8" name="Shape 3498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sp>
        <p:nvSpPr>
          <p:cNvPr id="3499" name="Shape 3499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00" name="Shape 3500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01" name="Shape 3501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02" name="Shape 3502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03" name="Shape 3503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504" name="Shape 3504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05" name="Shape 3505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06" name="Shape 3506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07" name="Shape 3507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08" name="Shape 3508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09" name="Shape 3509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0" name="Shape 3510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1" name="Shape 3511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2" name="Shape 3512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3" name="Shape 3513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4" name="Shape 3514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517" name="Group 3517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515" name="Shape 351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20" name="Group 3520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518" name="Shape 351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23" name="Group 3523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521" name="Shape 352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524" name="Shape 3524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525" name="Shape 3525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26" name="Shape 3526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27" name="Shape 3527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28" name="Shape 3528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grpSp>
        <p:nvGrpSpPr>
          <p:cNvPr id="3531" name="Group 3531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529" name="Shape 352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534" name="Group 3534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532" name="Shape 353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535" name="Shape 3535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6" name="Shape 3536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7" name="Shape 3537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8" name="Shape 3538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9" name="Shape 3539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540" name="Shape 3540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Shape 3542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3" name="Shape 3543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sp>
        <p:nvSpPr>
          <p:cNvPr id="3544" name="Shape 3544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45" name="Shape 3545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46" name="Shape 3546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47" name="Shape 3547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48" name="Shape 3548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549" name="Shape 3549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50" name="Shape 3550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51" name="Shape 3551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2" name="Shape 3552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3" name="Shape 3553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4" name="Shape 3554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5" name="Shape 3555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6" name="Shape 3556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7" name="Shape 3557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8" name="Shape 3558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9" name="Shape 3559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562" name="Group 3562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560" name="Shape 356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65" name="Group 3565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563" name="Shape 356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68" name="Group 3568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566" name="Shape 356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569" name="Shape 3569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570" name="Shape 3570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71" name="Shape 3571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72" name="Shape 3572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73" name="Shape 3573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grpSp>
        <p:nvGrpSpPr>
          <p:cNvPr id="3576" name="Group 3576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574" name="Shape 357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579" name="Group 3579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577" name="Shape 357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580" name="Shape 3580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1" name="Shape 3581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2" name="Shape 3582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3" name="Shape 3583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4" name="Shape 35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Safety: Example</a:t>
            </a:r>
          </a:p>
        </p:txBody>
      </p:sp>
      <p:sp>
        <p:nvSpPr>
          <p:cNvPr id="3585" name="Shape 358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586" name="Shape 358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Shape 3588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9" name="Shape 358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sp>
        <p:nvSpPr>
          <p:cNvPr id="3590" name="Shape 359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91" name="Shape 359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92" name="Shape 359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593" name="Shape 359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594" name="Shape 359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595" name="Shape 359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96" name="Shape 359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597" name="Shape 359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98" name="Shape 359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99" name="Shape 359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0" name="Shape 360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1" name="Shape 360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2" name="Shape 360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3" name="Shape 360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4" name="Shape 360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5" name="Shape 360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608" name="Group 360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06" name="Shape 360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611" name="Group 361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609" name="Shape 360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614" name="Group 361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612" name="Shape 361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615" name="Shape 361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616" name="Shape 361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17" name="Shape 361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18" name="Shape 361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19" name="Shape 361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grpSp>
        <p:nvGrpSpPr>
          <p:cNvPr id="3622" name="Group 362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620" name="Shape 362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625" name="Group 362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623" name="Shape 362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626" name="Shape 362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27" name="Shape 362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28" name="Shape 362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29" name="Shape 362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30" name="Shape 36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Safety: Example</a:t>
            </a:r>
          </a:p>
        </p:txBody>
      </p:sp>
      <p:sp>
        <p:nvSpPr>
          <p:cNvPr id="3631" name="Shape 3631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632" name="Shape 3632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Shape 3634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5" name="Shape 3635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sp>
        <p:nvSpPr>
          <p:cNvPr id="3636" name="Shape 3636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637" name="Shape 3637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638" name="Shape 3638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639" name="Shape 3639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640" name="Shape 3640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641" name="Shape 3641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42" name="Shape 3642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43" name="Shape 3643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4" name="Shape 3644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5" name="Shape 3645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6" name="Shape 3646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7" name="Shape 3647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8" name="Shape 3648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49" name="Shape 3649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50" name="Shape 3650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51" name="Shape 3651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654" name="Group 3654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52" name="Shape 365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657" name="Group 3657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655" name="Shape 365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660" name="Group 3660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658" name="Shape 365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661" name="Shape 3661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662" name="Shape 3662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63" name="Shape 3663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64" name="Shape 3664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65" name="Shape 3665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grpSp>
        <p:nvGrpSpPr>
          <p:cNvPr id="3668" name="Group 3668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666" name="Shape 366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671" name="Group 3671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669" name="Shape 366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672" name="Shape 3672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73" name="Shape 3673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74" name="Shape 3674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75" name="Shape 3675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76" name="Shape 36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Safety: Example</a:t>
            </a:r>
          </a:p>
        </p:txBody>
      </p:sp>
      <p:sp>
        <p:nvSpPr>
          <p:cNvPr id="3677" name="Shape 3677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678" name="Shape 3678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Shape 3680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1" name="Shape 3681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sp>
        <p:nvSpPr>
          <p:cNvPr id="3682" name="Shape 3682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683" name="Shape 3683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684" name="Shape 3684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A</a:t>
            </a:r>
          </a:p>
        </p:txBody>
      </p:sp>
      <p:sp>
        <p:nvSpPr>
          <p:cNvPr id="3685" name="Shape 3685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B</a:t>
            </a:r>
          </a:p>
        </p:txBody>
      </p:sp>
      <p:sp>
        <p:nvSpPr>
          <p:cNvPr id="3686" name="Shape 3686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687" name="Shape 3687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88" name="Shape 3688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689" name="Shape 3689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0" name="Shape 3690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1" name="Shape 3691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2" name="Shape 3692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3" name="Shape 3693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4" name="Shape 3694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5" name="Shape 3695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6" name="Shape 3696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7" name="Shape 3697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700" name="Group 3700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98" name="Shape 369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703" name="Group 3703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701" name="Shape 370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706" name="Group 3706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704" name="Shape 370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707" name="Shape 3707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C</a:t>
            </a:r>
          </a:p>
        </p:txBody>
      </p:sp>
      <p:sp>
        <p:nvSpPr>
          <p:cNvPr id="3708" name="Shape 3708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09" name="Shape 3709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10" name="Shape 3710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D</a:t>
            </a:r>
          </a:p>
        </p:txBody>
      </p:sp>
      <p:sp>
        <p:nvSpPr>
          <p:cNvPr id="3711" name="Shape 3711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F</a:t>
            </a:r>
          </a:p>
        </p:txBody>
      </p:sp>
      <p:grpSp>
        <p:nvGrpSpPr>
          <p:cNvPr id="3714" name="Group 3714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712" name="Shape 371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717" name="Group 3717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715" name="Shape 371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718" name="Shape 3718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19" name="Shape 3719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20" name="Shape 3720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21" name="Shape 3721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22" name="Shape 37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Safety: Example</a:t>
            </a:r>
          </a:p>
        </p:txBody>
      </p:sp>
      <p:sp>
        <p:nvSpPr>
          <p:cNvPr id="3723" name="Shape 3723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724" name="Shape 3724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Shape 372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Safety</a:t>
            </a:r>
          </a:p>
        </p:txBody>
      </p:sp>
      <p:grpSp>
        <p:nvGrpSpPr>
          <p:cNvPr id="3767" name="Group 3767"/>
          <p:cNvGrpSpPr/>
          <p:nvPr/>
        </p:nvGrpSpPr>
        <p:grpSpPr>
          <a:xfrm>
            <a:off x="1173971" y="2806623"/>
            <a:ext cx="4137744" cy="5555884"/>
            <a:chOff x="0" y="0"/>
            <a:chExt cx="4137742" cy="5555882"/>
          </a:xfrm>
        </p:grpSpPr>
        <p:sp>
          <p:nvSpPr>
            <p:cNvPr id="3727" name="Shape 3727"/>
            <p:cNvSpPr/>
            <p:nvPr/>
          </p:nvSpPr>
          <p:spPr>
            <a:xfrm>
              <a:off x="423546" y="4641482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2545974" y="4641482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0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277418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PG1</a:t>
              </a: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1123405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PG2</a:t>
              </a: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2168315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14802" y="634583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2933433" y="63303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215540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1061527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215540" y="304467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1061527" y="304467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2453336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3299323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2453336" y="304622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3299323" y="304622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62670" dir="3756168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2445734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PL1</a:t>
              </a: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3291721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PL2</a:t>
              </a:r>
            </a:p>
          </p:txBody>
        </p:sp>
        <p:sp>
          <p:nvSpPr>
            <p:cNvPr id="3745" name="Shape 3745"/>
            <p:cNvSpPr/>
            <p:nvPr/>
          </p:nvSpPr>
          <p:spPr>
            <a:xfrm flipV="1">
              <a:off x="2834801" y="2607327"/>
              <a:ext cx="717871" cy="453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6" name="Shape 3746"/>
            <p:cNvSpPr/>
            <p:nvPr/>
          </p:nvSpPr>
          <p:spPr>
            <a:xfrm flipH="1" flipV="1">
              <a:off x="2810442" y="2590414"/>
              <a:ext cx="766589" cy="4865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7" name="Shape 3747"/>
            <p:cNvSpPr/>
            <p:nvPr/>
          </p:nvSpPr>
          <p:spPr>
            <a:xfrm flipV="1">
              <a:off x="2799943" y="2613662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8" name="Shape 3748"/>
            <p:cNvSpPr/>
            <p:nvPr/>
          </p:nvSpPr>
          <p:spPr>
            <a:xfrm flipV="1">
              <a:off x="3587529" y="2613662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374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8134857">
              <a:off x="257091" y="1570660"/>
              <a:ext cx="777256" cy="76201"/>
            </a:xfrm>
            <a:prstGeom prst="rect">
              <a:avLst/>
            </a:prstGeom>
            <a:effectLst/>
          </p:spPr>
        </p:pic>
        <p:sp>
          <p:nvSpPr>
            <p:cNvPr id="3751" name="Shape 3751"/>
            <p:cNvSpPr/>
            <p:nvPr/>
          </p:nvSpPr>
          <p:spPr>
            <a:xfrm flipH="1" flipV="1">
              <a:off x="832752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2" name="Shape 3752"/>
            <p:cNvSpPr/>
            <p:nvPr/>
          </p:nvSpPr>
          <p:spPr>
            <a:xfrm flipH="1" flipV="1">
              <a:off x="909615" y="1317551"/>
              <a:ext cx="1783944" cy="6053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3" name="Shape 3753"/>
            <p:cNvSpPr/>
            <p:nvPr/>
          </p:nvSpPr>
          <p:spPr>
            <a:xfrm flipH="1" flipV="1">
              <a:off x="918509" y="1317928"/>
              <a:ext cx="2743864" cy="603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3296647" y="1312301"/>
              <a:ext cx="374070" cy="592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5" name="Shape 3755"/>
            <p:cNvSpPr/>
            <p:nvPr/>
          </p:nvSpPr>
          <p:spPr>
            <a:xfrm flipH="1">
              <a:off x="2682110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6" name="Shape 3756"/>
            <p:cNvSpPr/>
            <p:nvPr/>
          </p:nvSpPr>
          <p:spPr>
            <a:xfrm flipH="1">
              <a:off x="1435841" y="1316220"/>
              <a:ext cx="1790539" cy="6067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7" name="Shape 3757"/>
            <p:cNvSpPr/>
            <p:nvPr/>
          </p:nvSpPr>
          <p:spPr>
            <a:xfrm flipH="1">
              <a:off x="467027" y="1317928"/>
              <a:ext cx="2743865" cy="6038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8" name="Shape 3758"/>
            <p:cNvSpPr/>
            <p:nvPr/>
          </p:nvSpPr>
          <p:spPr>
            <a:xfrm flipV="1">
              <a:off x="3248986" y="30483"/>
              <a:ext cx="1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9" name="Shape 3759"/>
            <p:cNvSpPr/>
            <p:nvPr/>
          </p:nvSpPr>
          <p:spPr>
            <a:xfrm flipV="1">
              <a:off x="931050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376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663519">
              <a:off x="522088" y="2789980"/>
              <a:ext cx="925251" cy="76201"/>
            </a:xfrm>
            <a:prstGeom prst="rect">
              <a:avLst/>
            </a:prstGeom>
            <a:effectLst/>
          </p:spPr>
        </p:pic>
        <p:sp>
          <p:nvSpPr>
            <p:cNvPr id="3762" name="Shape 3762"/>
            <p:cNvSpPr/>
            <p:nvPr/>
          </p:nvSpPr>
          <p:spPr>
            <a:xfrm flipH="1" flipV="1">
              <a:off x="601419" y="2584481"/>
              <a:ext cx="766588" cy="4865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3" name="Shape 3763"/>
            <p:cNvSpPr/>
            <p:nvPr/>
          </p:nvSpPr>
          <p:spPr>
            <a:xfrm flipV="1">
              <a:off x="590920" y="2607727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4" name="Shape 3764"/>
            <p:cNvSpPr/>
            <p:nvPr/>
          </p:nvSpPr>
          <p:spPr>
            <a:xfrm flipV="1">
              <a:off x="1378506" y="2607727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252388" y="169183"/>
              <a:ext cx="5588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</a:t>
              </a: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2520543" y="169183"/>
              <a:ext cx="5588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PG</a:t>
              </a:r>
            </a:p>
          </p:txBody>
        </p:sp>
      </p:grpSp>
      <p:grpSp>
        <p:nvGrpSpPr>
          <p:cNvPr id="3809" name="Group 3809"/>
          <p:cNvGrpSpPr/>
          <p:nvPr/>
        </p:nvGrpSpPr>
        <p:grpSpPr>
          <a:xfrm>
            <a:off x="7129114" y="2835689"/>
            <a:ext cx="5223493" cy="5497751"/>
            <a:chOff x="0" y="0"/>
            <a:chExt cx="5223491" cy="5497750"/>
          </a:xfrm>
        </p:grpSpPr>
        <p:grpSp>
          <p:nvGrpSpPr>
            <p:cNvPr id="3806" name="Group 3806"/>
            <p:cNvGrpSpPr/>
            <p:nvPr/>
          </p:nvGrpSpPr>
          <p:grpSpPr>
            <a:xfrm>
              <a:off x="0" y="619808"/>
              <a:ext cx="5223492" cy="4877943"/>
              <a:chOff x="0" y="0"/>
              <a:chExt cx="5223491" cy="4877941"/>
            </a:xfrm>
          </p:grpSpPr>
          <p:sp>
            <p:nvSpPr>
              <p:cNvPr id="3768" name="Shape 3768"/>
              <p:cNvSpPr/>
              <p:nvPr/>
            </p:nvSpPr>
            <p:spPr>
              <a:xfrm>
                <a:off x="0" y="4084994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3769" name="Shape 3769"/>
              <p:cNvSpPr/>
              <p:nvPr/>
            </p:nvSpPr>
            <p:spPr>
              <a:xfrm>
                <a:off x="0" y="2796482"/>
                <a:ext cx="874038" cy="792948"/>
              </a:xfrm>
              <a:prstGeom prst="ellipse">
                <a:avLst/>
              </a:prstGeom>
              <a:solidFill>
                <a:srgbClr val="A6AAA9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70" name="Shape 3770"/>
              <p:cNvSpPr/>
              <p:nvPr/>
            </p:nvSpPr>
            <p:spPr>
              <a:xfrm>
                <a:off x="724799" y="0"/>
                <a:ext cx="874039" cy="792948"/>
              </a:xfrm>
              <a:prstGeom prst="ellipse">
                <a:avLst/>
              </a:prstGeom>
              <a:solidFill>
                <a:srgbClr val="A6AAA9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771" name="Shape 3771"/>
              <p:cNvSpPr/>
              <p:nvPr/>
            </p:nvSpPr>
            <p:spPr>
              <a:xfrm>
                <a:off x="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772" name="Shape 3772"/>
              <p:cNvSpPr/>
              <p:nvPr/>
            </p:nvSpPr>
            <p:spPr>
              <a:xfrm>
                <a:off x="141136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73" name="Shape 3773"/>
              <p:cNvSpPr/>
              <p:nvPr/>
            </p:nvSpPr>
            <p:spPr>
              <a:xfrm>
                <a:off x="282048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3774" name="Shape 3774"/>
              <p:cNvSpPr/>
              <p:nvPr/>
            </p:nvSpPr>
            <p:spPr>
              <a:xfrm>
                <a:off x="4236656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3775" name="Shape 3775"/>
              <p:cNvSpPr/>
              <p:nvPr/>
            </p:nvSpPr>
            <p:spPr>
              <a:xfrm>
                <a:off x="2828818" y="4084994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end</a:t>
                </a:r>
              </a:p>
            </p:txBody>
          </p:sp>
          <p:sp>
            <p:nvSpPr>
              <p:cNvPr id="3776" name="Shape 3776"/>
              <p:cNvSpPr/>
              <p:nvPr/>
            </p:nvSpPr>
            <p:spPr>
              <a:xfrm flipV="1">
                <a:off x="433723" y="2298145"/>
                <a:ext cx="4784" cy="488968"/>
              </a:xfrm>
              <a:prstGeom prst="line">
                <a:avLst/>
              </a:prstGeom>
              <a:noFill/>
              <a:ln w="50800" cap="flat">
                <a:solidFill>
                  <a:schemeClr val="accent5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77" name="Shape 3777"/>
              <p:cNvSpPr/>
              <p:nvPr/>
            </p:nvSpPr>
            <p:spPr>
              <a:xfrm>
                <a:off x="747807" y="2196399"/>
                <a:ext cx="771327" cy="7315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78" name="Shape 3778"/>
              <p:cNvSpPr/>
              <p:nvPr/>
            </p:nvSpPr>
            <p:spPr>
              <a:xfrm flipH="1" flipV="1">
                <a:off x="435352" y="3574627"/>
                <a:ext cx="5354" cy="5010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3781" name="Group 3781"/>
              <p:cNvGrpSpPr/>
              <p:nvPr/>
            </p:nvGrpSpPr>
            <p:grpSpPr>
              <a:xfrm>
                <a:off x="2751490" y="2773240"/>
                <a:ext cx="943784" cy="887008"/>
                <a:chOff x="0" y="0"/>
                <a:chExt cx="943782" cy="887006"/>
              </a:xfrm>
            </p:grpSpPr>
            <p:sp>
              <p:nvSpPr>
                <p:cNvPr id="3779" name="Shape 377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780" name="Shape 378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grpSp>
            <p:nvGrpSpPr>
              <p:cNvPr id="3784" name="Group 3784"/>
              <p:cNvGrpSpPr/>
              <p:nvPr/>
            </p:nvGrpSpPr>
            <p:grpSpPr>
              <a:xfrm>
                <a:off x="4279709" y="2788904"/>
                <a:ext cx="943783" cy="887008"/>
                <a:chOff x="0" y="0"/>
                <a:chExt cx="943782" cy="887006"/>
              </a:xfrm>
            </p:grpSpPr>
            <p:sp>
              <p:nvSpPr>
                <p:cNvPr id="3782" name="Shape 378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783" name="Shape 378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3785" name="Shape 3785"/>
              <p:cNvSpPr/>
              <p:nvPr/>
            </p:nvSpPr>
            <p:spPr>
              <a:xfrm>
                <a:off x="3491268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3786" name="Shape 3786"/>
              <p:cNvSpPr/>
              <p:nvPr/>
            </p:nvSpPr>
            <p:spPr>
              <a:xfrm flipV="1">
                <a:off x="734583" y="2204242"/>
                <a:ext cx="826413" cy="698280"/>
              </a:xfrm>
              <a:prstGeom prst="line">
                <a:avLst/>
              </a:prstGeom>
              <a:noFill/>
              <a:ln w="50800" cap="flat">
                <a:solidFill>
                  <a:schemeClr val="accent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87" name="Shape 3787"/>
              <p:cNvSpPr/>
              <p:nvPr/>
            </p:nvSpPr>
            <p:spPr>
              <a:xfrm flipV="1">
                <a:off x="444317" y="741366"/>
                <a:ext cx="485256" cy="769772"/>
              </a:xfrm>
              <a:prstGeom prst="line">
                <a:avLst/>
              </a:prstGeom>
              <a:noFill/>
              <a:ln w="50800" cap="flat">
                <a:solidFill>
                  <a:schemeClr val="accent5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88" name="Shape 3788"/>
              <p:cNvSpPr/>
              <p:nvPr/>
            </p:nvSpPr>
            <p:spPr>
              <a:xfrm flipH="1" flipV="1">
                <a:off x="1372476" y="739624"/>
                <a:ext cx="473822" cy="759425"/>
              </a:xfrm>
              <a:prstGeom prst="line">
                <a:avLst/>
              </a:prstGeom>
              <a:noFill/>
              <a:ln w="50800" cap="flat">
                <a:solidFill>
                  <a:schemeClr val="accent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89" name="Shape 3789"/>
              <p:cNvSpPr/>
              <p:nvPr/>
            </p:nvSpPr>
            <p:spPr>
              <a:xfrm flipH="1">
                <a:off x="1844805" y="2300218"/>
                <a:ext cx="3623" cy="4784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0" name="Shape 3790"/>
              <p:cNvSpPr/>
              <p:nvPr/>
            </p:nvSpPr>
            <p:spPr>
              <a:xfrm>
                <a:off x="1534765" y="587639"/>
                <a:ext cx="1377712" cy="10556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1" name="Shape 3791"/>
              <p:cNvSpPr/>
              <p:nvPr/>
            </p:nvSpPr>
            <p:spPr>
              <a:xfrm>
                <a:off x="1603812" y="436461"/>
                <a:ext cx="2722099" cy="12246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2" name="Shape 3792"/>
              <p:cNvSpPr/>
              <p:nvPr/>
            </p:nvSpPr>
            <p:spPr>
              <a:xfrm flipH="1">
                <a:off x="3265112" y="2297183"/>
                <a:ext cx="1450" cy="4906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3" name="Shape 3793"/>
              <p:cNvSpPr/>
              <p:nvPr/>
            </p:nvSpPr>
            <p:spPr>
              <a:xfrm flipH="1">
                <a:off x="4700493" y="2299568"/>
                <a:ext cx="1450" cy="4906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4" name="Shape 3794"/>
              <p:cNvSpPr/>
              <p:nvPr/>
            </p:nvSpPr>
            <p:spPr>
              <a:xfrm>
                <a:off x="3583379" y="2141595"/>
                <a:ext cx="816656" cy="7913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5" name="Shape 3795"/>
              <p:cNvSpPr/>
              <p:nvPr/>
            </p:nvSpPr>
            <p:spPr>
              <a:xfrm flipH="1">
                <a:off x="3552422" y="2143090"/>
                <a:ext cx="776703" cy="7435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6" name="Shape 3796"/>
              <p:cNvSpPr/>
              <p:nvPr/>
            </p:nvSpPr>
            <p:spPr>
              <a:xfrm flipV="1">
                <a:off x="3283988" y="761171"/>
                <a:ext cx="446631" cy="7402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7" name="Shape 3797"/>
              <p:cNvSpPr/>
              <p:nvPr/>
            </p:nvSpPr>
            <p:spPr>
              <a:xfrm flipH="1" flipV="1">
                <a:off x="4198424" y="729697"/>
                <a:ext cx="459862" cy="78043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8" name="Shape 3798"/>
              <p:cNvSpPr/>
              <p:nvPr/>
            </p:nvSpPr>
            <p:spPr>
              <a:xfrm flipV="1">
                <a:off x="712096" y="545517"/>
                <a:ext cx="2813160" cy="10613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799" name="Shape 3799"/>
              <p:cNvSpPr/>
              <p:nvPr/>
            </p:nvSpPr>
            <p:spPr>
              <a:xfrm flipV="1">
                <a:off x="2095198" y="654597"/>
                <a:ext cx="1483791" cy="9307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3802" name="Group 3802"/>
              <p:cNvGrpSpPr/>
              <p:nvPr/>
            </p:nvGrpSpPr>
            <p:grpSpPr>
              <a:xfrm>
                <a:off x="1405390" y="2781962"/>
                <a:ext cx="943783" cy="887008"/>
                <a:chOff x="0" y="0"/>
                <a:chExt cx="943782" cy="887006"/>
              </a:xfrm>
            </p:grpSpPr>
            <p:sp>
              <p:nvSpPr>
                <p:cNvPr id="3800" name="Shape 380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</a:p>
              </p:txBody>
            </p:sp>
            <p:sp>
              <p:nvSpPr>
                <p:cNvPr id="3801" name="Shape 380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803" name="Shape 3803"/>
              <p:cNvSpPr/>
              <p:nvPr/>
            </p:nvSpPr>
            <p:spPr>
              <a:xfrm>
                <a:off x="2184620" y="3560148"/>
                <a:ext cx="756567" cy="6731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804" name="Shape 3804"/>
              <p:cNvSpPr/>
              <p:nvPr/>
            </p:nvSpPr>
            <p:spPr>
              <a:xfrm>
                <a:off x="3250438" y="3656276"/>
                <a:ext cx="1669" cy="43544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3805" name="Shape 3805"/>
              <p:cNvSpPr/>
              <p:nvPr/>
            </p:nvSpPr>
            <p:spPr>
              <a:xfrm flipH="1">
                <a:off x="3580522" y="3516557"/>
                <a:ext cx="804183" cy="6925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3807" name="Shape 3807"/>
            <p:cNvSpPr/>
            <p:nvPr/>
          </p:nvSpPr>
          <p:spPr>
            <a:xfrm flipV="1">
              <a:off x="1155411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08" name="Shape 3808"/>
            <p:cNvSpPr/>
            <p:nvPr/>
          </p:nvSpPr>
          <p:spPr>
            <a:xfrm flipV="1">
              <a:off x="3932064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810" name="Shape 3810"/>
          <p:cNvSpPr/>
          <p:nvPr/>
        </p:nvSpPr>
        <p:spPr>
          <a:xfrm>
            <a:off x="7520268" y="2981756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</a:t>
            </a:r>
          </a:p>
        </p:txBody>
      </p:sp>
      <p:sp>
        <p:nvSpPr>
          <p:cNvPr id="3811" name="Shape 3811"/>
          <p:cNvSpPr/>
          <p:nvPr/>
        </p:nvSpPr>
        <p:spPr>
          <a:xfrm>
            <a:off x="6380717" y="6699908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PG1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