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79" r:id="rId9"/>
    <p:sldId id="298" r:id="rId10"/>
    <p:sldId id="299" r:id="rId11"/>
    <p:sldId id="302" r:id="rId12"/>
    <p:sldId id="283" r:id="rId13"/>
    <p:sldId id="306" r:id="rId14"/>
    <p:sldId id="286" r:id="rId15"/>
    <p:sldId id="281" r:id="rId16"/>
    <p:sldId id="282" r:id="rId17"/>
    <p:sldId id="284" r:id="rId18"/>
    <p:sldId id="311" r:id="rId19"/>
    <p:sldId id="314" r:id="rId20"/>
    <p:sldId id="313" r:id="rId21"/>
    <p:sldId id="315" r:id="rId22"/>
    <p:sldId id="316" r:id="rId23"/>
    <p:sldId id="301" r:id="rId24"/>
    <p:sldId id="303" r:id="rId25"/>
    <p:sldId id="305" r:id="rId26"/>
    <p:sldId id="309" r:id="rId27"/>
    <p:sldId id="308" r:id="rId28"/>
    <p:sldId id="304" r:id="rId29"/>
    <p:sldId id="317" r:id="rId30"/>
    <p:sldId id="312" r:id="rId31"/>
    <p:sldId id="268" r:id="rId32"/>
    <p:sldId id="287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CC3A07-C445-40F4-B2B8-EA06D324895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0C9737-820A-4753-B859-6346C5B9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730E-11F5-4F3B-8CCE-E47A86AA10BD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4.png"/><Relationship Id="rId7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38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38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8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0" y="0"/>
            <a:ext cx="11003575" cy="12083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Network Device Manager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382" y="1882079"/>
            <a:ext cx="11199518" cy="4420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Design Principles: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Separate data (topology, devices) from configuration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Reusable configuration templates for similar devices/roles</a:t>
            </a:r>
          </a:p>
          <a:p>
            <a:endParaRPr lang="en-US" dirty="0" smtClean="0"/>
          </a:p>
          <a:p>
            <a:r>
              <a:rPr lang="en-US" dirty="0" smtClean="0"/>
              <a:t>Promotes DRY (avoid some copy-paste, out-of-sync errors)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42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Route Aggregation (Example):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77" y="3048187"/>
            <a:ext cx="1262970" cy="855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27" y="4838887"/>
            <a:ext cx="1262970" cy="85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72" y="4838886"/>
            <a:ext cx="1262970" cy="855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6366" y="5791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0811" y="5791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5328" y="4000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2880" y="436983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10.1.0.0/24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6057" y="436983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10.1.1.0/24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94572" y="247960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10.1.0.0/20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01258" y="4191000"/>
            <a:ext cx="479039" cy="59941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94572" y="3948614"/>
            <a:ext cx="531646" cy="7905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95715" y="2000250"/>
            <a:ext cx="2824" cy="999469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4572" y="213065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 route</a:t>
            </a:r>
            <a:endParaRPr lang="en-US" dirty="0"/>
          </a:p>
        </p:txBody>
      </p:sp>
      <p:sp>
        <p:nvSpPr>
          <p:cNvPr id="22" name="Multiply 21"/>
          <p:cNvSpPr/>
          <p:nvPr/>
        </p:nvSpPr>
        <p:spPr>
          <a:xfrm>
            <a:off x="4176506" y="3728516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73361" y="50819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44" y="4790418"/>
            <a:ext cx="1262970" cy="8553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58783" y="574273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64029" y="432136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10.1.15.0/24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769846" y="3728516"/>
            <a:ext cx="2459754" cy="99026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Route Aggregation (Idea #1)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748" y="1810871"/>
            <a:ext cx="861198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operator to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dirty="0" smtClean="0"/>
              <a:t>paths/nodes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E.g., abstract the 50 states as USA</a:t>
            </a:r>
          </a:p>
          <a:p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in abstracted path is hidden since underlying representation is </a:t>
            </a:r>
            <a:r>
              <a:rPr lang="en-US" dirty="0" smtClean="0"/>
              <a:t>hidden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control-protocol independent (aggregation for BGP)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40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286500" cy="11223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Language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50929" y="1125933"/>
            <a:ext cx="2508737" cy="211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Policy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Statement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Predicate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2364"/>
                <a:ext cx="8217877" cy="6091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∷=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𝑐h𝑜𝑜𝑠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𝑎𝑡𝑡𝑟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2800" dirty="0" smtClean="0"/>
                  <a:t> 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𝑎𝑏𝑠𝑡𝑟𝑎𝑐𝑡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2364"/>
                <a:ext cx="8217877" cy="60912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99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59" y="0"/>
            <a:ext cx="10515600" cy="118556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Definitions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1571" y="1740938"/>
                <a:ext cx="7163375" cy="48630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b="0" dirty="0" smtClean="0"/>
                  <a:t>			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b="0" dirty="0" smtClean="0"/>
                  <a:t>	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𝑎𝑛𝑦</m:t>
                    </m:r>
                  </m:oMath>
                </a14:m>
                <a:r>
                  <a:rPr lang="en-US" sz="2400" b="0" dirty="0" smtClean="0"/>
                  <a:t>			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𝑖𝑛𝑡𝑒𝑟𝑛𝑎𝑙</m:t>
                    </m:r>
                  </m:oMath>
                </a14:m>
                <a:r>
                  <a:rPr lang="en-US" sz="2400" dirty="0" smtClean="0"/>
                  <a:t> 		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𝑒𝑛𝑑𝐼𝑛𝑠𝑖𝑑𝑒</m:t>
                    </m:r>
                  </m:oMath>
                </a14:m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𝑒𝑛𝑡𝑒𝑟𝐼𝑛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𝑒𝑥𝑖𝑡𝐼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𝑒𝑛𝑡𝑒𝑟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𝑒𝑥𝑖𝑡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1571" y="1740938"/>
                <a:ext cx="7163375" cy="4863061"/>
              </a:xfrm>
              <a:blipFill rotWithShape="0">
                <a:blip r:embed="rId2"/>
                <a:stretch>
                  <a:fillRect l="-511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Prefix predicates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554185" y="3917302"/>
            <a:ext cx="3205679" cy="190691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-686317" y="3448226"/>
                <a:ext cx="2942491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𝑏𝑜𝑔𝑜𝑛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6317" y="3448226"/>
                <a:ext cx="2942491" cy="6010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Multiply 27"/>
          <p:cNvSpPr/>
          <p:nvPr/>
        </p:nvSpPr>
        <p:spPr>
          <a:xfrm>
            <a:off x="2152974" y="4206597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459412" y="4857577"/>
                <a:ext cx="4570538" cy="490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𝑏𝑜𝑔𝑜𝑛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412" y="4857577"/>
                <a:ext cx="4570538" cy="490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6459412" y="4306579"/>
                <a:ext cx="4251064" cy="5641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𝑏𝑜𝑔𝑜𝑛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412" y="4306579"/>
                <a:ext cx="4251064" cy="564179"/>
              </a:xfrm>
              <a:prstGeom prst="rect">
                <a:avLst/>
              </a:prstGeom>
              <a:blipFill rotWithShape="0">
                <a:blip r:embed="rId4"/>
                <a:stretch>
                  <a:fillRect l="-1722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6459412" y="2765272"/>
            <a:ext cx="5499506" cy="61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Disallow all paths for </a:t>
            </a:r>
            <a:r>
              <a:rPr lang="en-US" dirty="0" err="1" smtClean="0"/>
              <a:t>bogon</a:t>
            </a:r>
            <a:r>
              <a:rPr lang="en-US" dirty="0" smtClean="0"/>
              <a:t> prefixes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19406" y="3919328"/>
            <a:ext cx="633568" cy="35050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69" y="4586409"/>
            <a:ext cx="849922" cy="6010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27640" y="3835187"/>
            <a:ext cx="2465129" cy="23194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57898" y="3895024"/>
            <a:ext cx="2465129" cy="23194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7975" y="4593958"/>
            <a:ext cx="849922" cy="60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DC2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15182" y="3623531"/>
            <a:ext cx="397296" cy="4233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0024" y="3791259"/>
            <a:ext cx="397296" cy="4233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3278825" y="1443000"/>
            <a:ext cx="3205679" cy="190691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988958" y="6214451"/>
                <a:ext cx="2942491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8" y="6214451"/>
                <a:ext cx="2942491" cy="6010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997060" y="6214451"/>
                <a:ext cx="2942491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60" y="6214451"/>
                <a:ext cx="2942491" cy="601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Multiply 27"/>
          <p:cNvSpPr/>
          <p:nvPr/>
        </p:nvSpPr>
        <p:spPr>
          <a:xfrm>
            <a:off x="3112478" y="3028833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5907685" y="3039325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7396614" y="2158217"/>
                <a:ext cx="4917125" cy="1676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614" y="2158217"/>
                <a:ext cx="4917125" cy="16769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361595" y="1061007"/>
            <a:ext cx="4952144" cy="8246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Reusable address space inferred from disjoint paths.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825" y="4523438"/>
            <a:ext cx="849922" cy="6010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13696" y="3772216"/>
            <a:ext cx="2465129" cy="23194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1238" y="3560560"/>
            <a:ext cx="397296" cy="4233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2003871" y="1231420"/>
            <a:ext cx="3205679" cy="190691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56468" y="6151480"/>
                <a:ext cx="2942491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 smtClean="0"/>
                  <a:t>, …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8" y="6151480"/>
                <a:ext cx="2942491" cy="601052"/>
              </a:xfrm>
              <a:prstGeom prst="rect">
                <a:avLst/>
              </a:prstGeom>
              <a:blipFill rotWithShape="0">
                <a:blip r:embed="rId2"/>
                <a:stretch>
                  <a:fillRect t="-16162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1453093" y="2986972"/>
                <a:ext cx="1457295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093" y="2986972"/>
                <a:ext cx="1457295" cy="601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662019" y="3142568"/>
            <a:ext cx="266286" cy="38779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7350" y="4227498"/>
            <a:ext cx="1086475" cy="123026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27713" y="4348285"/>
            <a:ext cx="552317" cy="138467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347479" y="4348285"/>
            <a:ext cx="140911" cy="146111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45464" y="6837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3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4" y="6837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831" y="4627037"/>
            <a:ext cx="849922" cy="6010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702" y="3875815"/>
            <a:ext cx="2465129" cy="23194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8244" y="3664159"/>
            <a:ext cx="397296" cy="4233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1830877" y="1335019"/>
            <a:ext cx="3205679" cy="190691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56468" y="6151480"/>
                <a:ext cx="2942491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 smtClean="0"/>
                  <a:t>, …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8" y="6151480"/>
                <a:ext cx="2942491" cy="601052"/>
              </a:xfrm>
              <a:prstGeom prst="rect">
                <a:avLst/>
              </a:prstGeom>
              <a:blipFill rotWithShape="0">
                <a:blip r:embed="rId2"/>
                <a:stretch>
                  <a:fillRect t="-16162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980727" y="4910974"/>
            <a:ext cx="699248" cy="62423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18110" y="2491417"/>
            <a:ext cx="1186078" cy="21897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731110" y="4885629"/>
            <a:ext cx="895617" cy="77332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403511" y="1653240"/>
                <a:ext cx="6640208" cy="3866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Define: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𝑖𝑛𝑡𝑒𝑟𝑛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𝑒𝑥𝑖𝑡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\</m:t>
                            </m:r>
                            <m:r>
                              <m:rPr>
                                <m:lit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𝑒𝑛𝑡𝑒𝑟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\</m:t>
                            </m:r>
                            <m:r>
                              <m:rPr>
                                <m:lit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𝑙𝑜𝑐𝑎𝑙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𝑖𝑛𝑡𝑒𝑟𝑛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𝑒𝑥𝑖𝑡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𝑒𝑛𝑡𝑒𝑟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11" y="1653240"/>
                <a:ext cx="6640208" cy="3866066"/>
              </a:xfrm>
              <a:prstGeom prst="rect">
                <a:avLst/>
              </a:prstGeom>
              <a:blipFill rotWithShape="0">
                <a:blip r:embed="rId3"/>
                <a:stretch>
                  <a:fillRect l="-1835" t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1595279" y="2317330"/>
            <a:ext cx="1245662" cy="21086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392068" y="4583321"/>
                <a:ext cx="6122430" cy="604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𝑙𝑜𝑐𝑎𝑙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68" y="4583321"/>
                <a:ext cx="6122430" cy="604615"/>
              </a:xfrm>
              <a:prstGeom prst="rect">
                <a:avLst/>
              </a:prstGeom>
              <a:blipFill rotWithShape="0">
                <a:blip r:embed="rId4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4" y="6837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831" y="4627037"/>
            <a:ext cx="849922" cy="6010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702" y="3875815"/>
            <a:ext cx="2465129" cy="231942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8244" y="3664159"/>
            <a:ext cx="397296" cy="4233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1830877" y="1335019"/>
            <a:ext cx="3205679" cy="190691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56468" y="6151480"/>
                <a:ext cx="2942491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 smtClean="0"/>
                  <a:t>, …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8" y="6151480"/>
                <a:ext cx="2942491" cy="601052"/>
              </a:xfrm>
              <a:prstGeom prst="rect">
                <a:avLst/>
              </a:prstGeom>
              <a:blipFill rotWithShape="0">
                <a:blip r:embed="rId2"/>
                <a:stretch>
                  <a:fillRect t="-16162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403511" y="1653240"/>
                <a:ext cx="6640208" cy="3866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Define: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𝑖𝑛𝑡𝑒𝑟𝑛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𝑒𝑥𝑖𝑡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\</m:t>
                            </m:r>
                            <m:r>
                              <m:rPr>
                                <m:lit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𝑒𝑛𝑡𝑒𝑟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\</m:t>
                            </m:r>
                            <m:r>
                              <m:rPr>
                                <m:lit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𝒂𝒃𝒔𝒕𝒓𝒂𝒄𝒕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𝑙𝑜𝑐𝑎𝑙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𝑖𝑛𝑡𝑒𝑟𝑛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𝑒𝑥𝑖𝑡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𝑒𝑛𝑡𝑒𝑟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11" y="1653240"/>
                <a:ext cx="6640208" cy="3866066"/>
              </a:xfrm>
              <a:prstGeom prst="rect">
                <a:avLst/>
              </a:prstGeom>
              <a:blipFill rotWithShape="0">
                <a:blip r:embed="rId3"/>
                <a:stretch>
                  <a:fillRect l="-1835" t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1595279" y="2317330"/>
            <a:ext cx="1245662" cy="21086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392068" y="4583321"/>
                <a:ext cx="6122430" cy="604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𝑙𝑜𝑐𝑎𝑙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68" y="4583321"/>
                <a:ext cx="6122430" cy="604615"/>
              </a:xfrm>
              <a:prstGeom prst="rect">
                <a:avLst/>
              </a:prstGeom>
              <a:blipFill rotWithShape="0">
                <a:blip r:embed="rId4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4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818952" y="1695321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Example (AS w/</a:t>
            </a:r>
            <a:r>
              <a:rPr lang="en-US" dirty="0" err="1" smtClean="0">
                <a:solidFill>
                  <a:schemeClr val="accent1"/>
                </a:solidFill>
              </a:rPr>
              <a:t>mutihomed</a:t>
            </a:r>
            <a:r>
              <a:rPr lang="en-US" dirty="0" smtClean="0">
                <a:solidFill>
                  <a:schemeClr val="accent1"/>
                </a:solidFill>
              </a:rPr>
              <a:t> customers)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939662" y="2159032"/>
            <a:ext cx="5901071" cy="3731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Requirements:</a:t>
            </a:r>
            <a:r>
              <a:rPr lang="en-US" sz="1800" dirty="0" smtClean="0"/>
              <a:t> </a:t>
            </a:r>
            <a:endParaRPr lang="en-US" sz="1800" b="0" i="1" dirty="0" smtClean="0">
              <a:latin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Filter </a:t>
            </a:r>
            <a:r>
              <a:rPr lang="en-US" sz="1800" dirty="0" err="1" smtClean="0"/>
              <a:t>bogons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Disallow prefixes more specific than /24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Never accept your own prefix from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Aggregate your own prefix block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Also advertise </a:t>
            </a:r>
            <a:r>
              <a:rPr lang="en-US" sz="1800" dirty="0" err="1" smtClean="0"/>
              <a:t>multihomed</a:t>
            </a:r>
            <a:r>
              <a:rPr lang="en-US" sz="1800" dirty="0" smtClean="0"/>
              <a:t> customer prefix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Only allow traffic for allocated prefixes to self or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Otherwise prefer peers to providers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No transit between peers/providers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3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NDM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2888" y="1674486"/>
            <a:ext cx="2171700" cy="1567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NDM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31" y="5337972"/>
            <a:ext cx="1070167" cy="1097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9" y="4708484"/>
            <a:ext cx="1796143" cy="179614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513127" y="2891874"/>
            <a:ext cx="1262970" cy="1592713"/>
            <a:chOff x="7594770" y="2810231"/>
            <a:chExt cx="1262970" cy="15927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574081" y="3242030"/>
            <a:ext cx="891535" cy="14664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35290" y="3242029"/>
            <a:ext cx="1302025" cy="1721856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14588" y="2500633"/>
            <a:ext cx="3498539" cy="171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980" y="6488668"/>
            <a:ext cx="16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Graph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34742" y="6488668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66923" y="1406661"/>
            <a:ext cx="232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Configs</a:t>
            </a:r>
            <a:r>
              <a:rPr lang="en-US" dirty="0" smtClean="0"/>
              <a:t> (Cisco/Juniper)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98" y="5337972"/>
            <a:ext cx="1070167" cy="10976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79" y="5343114"/>
            <a:ext cx="1070167" cy="109760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964042" y="1950373"/>
            <a:ext cx="1262970" cy="1592713"/>
            <a:chOff x="7594770" y="2810231"/>
            <a:chExt cx="1262970" cy="15927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398027" y="4056899"/>
            <a:ext cx="1262970" cy="1592713"/>
            <a:chOff x="7594770" y="2810231"/>
            <a:chExt cx="1262970" cy="159271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0699181" y="2220667"/>
            <a:ext cx="1262970" cy="1592713"/>
            <a:chOff x="7594770" y="2810231"/>
            <a:chExt cx="1262970" cy="159271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542776" y="3973653"/>
            <a:ext cx="1262970" cy="1592713"/>
            <a:chOff x="7594770" y="2810231"/>
            <a:chExt cx="1262970" cy="159271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70" y="2810231"/>
              <a:ext cx="624970" cy="62747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770" y="3547569"/>
              <a:ext cx="1262970" cy="85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02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818952" y="1695321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Example (AS w/</a:t>
            </a:r>
            <a:r>
              <a:rPr lang="en-US" dirty="0" err="1" smtClean="0">
                <a:solidFill>
                  <a:schemeClr val="accent1"/>
                </a:solidFill>
              </a:rPr>
              <a:t>mutihomed</a:t>
            </a:r>
            <a:r>
              <a:rPr lang="en-US" dirty="0" smtClean="0">
                <a:solidFill>
                  <a:schemeClr val="accent1"/>
                </a:solidFill>
              </a:rPr>
              <a:t> customers)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28071" y="2436222"/>
            <a:ext cx="5669295" cy="2959281"/>
            <a:chOff x="5913331" y="3121845"/>
            <a:chExt cx="5669295" cy="2959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913332" y="4822934"/>
                  <a:ext cx="3608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𝑐𝑢𝑠𝑡𝑜𝑚𝑒𝑟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332" y="4822934"/>
                  <a:ext cx="360834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913332" y="4395793"/>
                  <a:ext cx="3608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𝑏𝑜𝑔𝑜𝑛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24⇒∅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332" y="4395793"/>
                  <a:ext cx="360834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0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13331" y="5250075"/>
                  <a:ext cx="3608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𝑎𝑏𝑠𝑡𝑟𝑎𝑐𝑡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331" y="5250075"/>
                  <a:ext cx="360834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913331" y="5676143"/>
                  <a:ext cx="5528102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𝑒𝑥𝑖𝑡𝑂𝑢𝑡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𝑝𝑒𝑒𝑟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≫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𝑒𝑥𝑖𝑡𝑂𝑢𝑡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𝑝𝑎𝑖𝑑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𝑡𝑟𝑎𝑛𝑠𝑖𝑡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331" y="5676143"/>
                  <a:ext cx="5528102" cy="40498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/>
                <p:cNvSpPr txBox="1">
                  <a:spLocks/>
                </p:cNvSpPr>
                <p:nvPr/>
              </p:nvSpPr>
              <p:spPr>
                <a:xfrm>
                  <a:off x="5928072" y="3121845"/>
                  <a:ext cx="5654554" cy="125115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800" b="1" dirty="0" smtClean="0"/>
                    <a:t>Define:</a:t>
                  </a:r>
                  <a:r>
                    <a:rPr lang="en-US" sz="1800" dirty="0" smtClean="0"/>
                    <a:t> </a:t>
                  </a:r>
                  <a:r>
                    <a:rPr lang="en-US" sz="1800" i="1" dirty="0">
                      <a:latin typeface="Cambria Math" panose="02040503050406030204" pitchFamily="18" charset="0"/>
                    </a:rPr>
                    <a:t> </a:t>
                  </a:r>
                  <a:endParaRPr lang="en-US" sz="1800" i="1" dirty="0" smtClean="0">
                    <a:latin typeface="Cambria Math" panose="02040503050406030204" pitchFamily="18" charset="0"/>
                  </a:endParaRPr>
                </a:p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𝑏𝑜𝑡h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r>
                    <a:rPr lang="en-US" sz="1800" dirty="0" smtClean="0"/>
                    <a:t>	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abstr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𝑎𝑐𝑡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800" dirty="0" smtClean="0"/>
                </a:p>
                <a:p>
                  <a:pPr marL="0" indent="0">
                    <a:buNone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33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072" y="3121845"/>
                  <a:ext cx="5654554" cy="12511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71" t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096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Example (Location-preference)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50493" y="2473897"/>
                <a:ext cx="363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𝑎𝑛𝑦𝐴𝑏𝑠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93" y="2473897"/>
                <a:ext cx="363622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350493" y="2833010"/>
                <a:ext cx="363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𝑎𝑛𝑦𝐴𝑏𝑠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93" y="2833010"/>
                <a:ext cx="3636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50493" y="3192123"/>
                <a:ext cx="156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𝑎𝑛𝑦𝐴𝑏𝑠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93" y="3192123"/>
                <a:ext cx="156863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50492" y="1531129"/>
                <a:ext cx="4693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𝑎𝑛𝑦𝐴𝑏𝑠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𝑎𝑏𝑠𝑡𝑟𝑎𝑐𝑡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92" y="1531129"/>
                <a:ext cx="4693495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169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Example (Location-preference)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Route Aggregation (Idea #2)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938" y="1857375"/>
                <a:ext cx="11641016" cy="4767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Another Idea: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Now: constraints on the shape of paths (protocol-independent)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Aggregation is largely orthogonal (constraint on protocol details)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Aggregation doesn’t affect end-to-end paths (though required for certain backups)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Give aggregation constraints to optimizer: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𝑎𝑔𝑔𝑟𝑒𝑔𝑎𝑡𝑒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→!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938" y="1857375"/>
                <a:ext cx="11641016" cy="4767878"/>
              </a:xfrm>
              <a:blipFill rotWithShape="0">
                <a:blip r:embed="rId2"/>
                <a:stretch>
                  <a:fillRect l="-104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37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52" y="-1642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55554" y="1807555"/>
            <a:ext cx="9236545" cy="4771451"/>
            <a:chOff x="572732" y="1826059"/>
            <a:chExt cx="9236545" cy="4771451"/>
          </a:xfrm>
        </p:grpSpPr>
        <p:cxnSp>
          <p:nvCxnSpPr>
            <p:cNvPr id="5" name="Straight Connector 4"/>
            <p:cNvCxnSpPr>
              <a:stCxn id="18" idx="6"/>
              <a:endCxn id="19" idx="2"/>
            </p:cNvCxnSpPr>
            <p:nvPr/>
          </p:nvCxnSpPr>
          <p:spPr>
            <a:xfrm>
              <a:off x="3156090" y="4912377"/>
              <a:ext cx="4031334" cy="2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7"/>
              <a:endCxn id="13" idx="2"/>
            </p:cNvCxnSpPr>
            <p:nvPr/>
          </p:nvCxnSpPr>
          <p:spPr>
            <a:xfrm flipV="1">
              <a:off x="2399387" y="2779515"/>
              <a:ext cx="1148874" cy="1348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1"/>
              <a:endCxn id="13" idx="0"/>
            </p:cNvCxnSpPr>
            <p:nvPr/>
          </p:nvCxnSpPr>
          <p:spPr>
            <a:xfrm flipH="1" flipV="1">
              <a:off x="6741325" y="2779515"/>
              <a:ext cx="987612" cy="1406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572732" y="4066427"/>
              <a:ext cx="2583358" cy="2531083"/>
              <a:chOff x="1487132" y="4006590"/>
              <a:chExt cx="2583358" cy="253108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487132" y="4006590"/>
                <a:ext cx="2583358" cy="2531083"/>
                <a:chOff x="1487132" y="4006590"/>
                <a:chExt cx="2583358" cy="2531083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487132" y="4218246"/>
                  <a:ext cx="2465129" cy="23194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974674" y="4006590"/>
                  <a:ext cx="397296" cy="4233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673194" y="4640884"/>
                  <a:ext cx="397296" cy="4233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294735" y="5205986"/>
                <a:ext cx="849922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DC1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187424" y="4123972"/>
              <a:ext cx="2621853" cy="2473538"/>
              <a:chOff x="6260666" y="4123972"/>
              <a:chExt cx="2621853" cy="247353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260666" y="4123972"/>
                <a:ext cx="2621853" cy="2473538"/>
                <a:chOff x="6260666" y="4123972"/>
                <a:chExt cx="2621853" cy="2473538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417390" y="4278083"/>
                  <a:ext cx="2465129" cy="231942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743996" y="4123972"/>
                  <a:ext cx="397296" cy="4233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260666" y="4702754"/>
                  <a:ext cx="397296" cy="4233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7224993" y="5205986"/>
                <a:ext cx="849922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DC2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54963" y="3697095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926019" y="3309053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019" y="3309053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109203" y="5939035"/>
                  <a:ext cx="1349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203" y="5939035"/>
                  <a:ext cx="134985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205013" y="3328646"/>
              <a:ext cx="553781" cy="62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261426" y="5217247"/>
              <a:ext cx="1382833" cy="9887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166219" y="5273835"/>
                  <a:ext cx="1349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219" y="5273835"/>
                  <a:ext cx="134985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538317" y="1826059"/>
              <a:ext cx="3205679" cy="1906912"/>
              <a:chOff x="3538317" y="1826059"/>
              <a:chExt cx="3205679" cy="1906912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3538317" y="1826059"/>
                <a:ext cx="3205679" cy="1906912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4666963" y="2606804"/>
                <a:ext cx="1009588" cy="601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CORE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71334" y="2588300"/>
                <a:ext cx="3167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𝐶𝑂𝑅𝐸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34" y="2588300"/>
                <a:ext cx="316721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271334" y="2218968"/>
                <a:ext cx="2853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𝑑𝑐𝑇𝑟𝑎𝑛𝑠𝑖𝑡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34" y="2218968"/>
                <a:ext cx="285315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69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07643" y="1955118"/>
                <a:ext cx="2909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1955118"/>
                <a:ext cx="290970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07643" y="2314231"/>
                <a:ext cx="281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2314231"/>
                <a:ext cx="28142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07643" y="2673344"/>
                <a:ext cx="1189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2673344"/>
                <a:ext cx="118955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099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07643" y="1955118"/>
                <a:ext cx="2909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1955118"/>
                <a:ext cx="290970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07643" y="2314231"/>
                <a:ext cx="281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2314231"/>
                <a:ext cx="28142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407643" y="3042676"/>
            <a:ext cx="257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ERROR: need aggregation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7643" y="2673344"/>
                <a:ext cx="1189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2673344"/>
                <a:ext cx="118955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000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07643" y="1955118"/>
                <a:ext cx="2909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1955118"/>
                <a:ext cx="290970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07643" y="2314231"/>
                <a:ext cx="281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2314231"/>
                <a:ext cx="28142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07643" y="3042676"/>
                <a:ext cx="2743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3042676"/>
                <a:ext cx="274395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07643" y="2673344"/>
                <a:ext cx="1189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43" y="2673344"/>
                <a:ext cx="118955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4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500182" y="1767893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190704" y="3412621"/>
                <a:ext cx="4839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4" y="3412621"/>
                <a:ext cx="48393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90704" y="3047596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4" y="3047596"/>
                <a:ext cx="360834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0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81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500182" y="1767893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p:sp>
        <p:nvSpPr>
          <p:cNvPr id="64" name="Title 1"/>
          <p:cNvSpPr txBox="1">
            <a:spLocks/>
          </p:cNvSpPr>
          <p:nvPr/>
        </p:nvSpPr>
        <p:spPr>
          <a:xfrm>
            <a:off x="818952" y="-16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190704" y="3412621"/>
                <a:ext cx="4839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4" y="3412621"/>
                <a:ext cx="48393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90704" y="3047596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4" y="3047596"/>
                <a:ext cx="360834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0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90703" y="3777646"/>
                <a:ext cx="4839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3" y="3777646"/>
                <a:ext cx="483937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4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Network Graph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256881" y="1919513"/>
            <a:ext cx="10702891" cy="4735286"/>
            <a:chOff x="466725" y="1378101"/>
            <a:chExt cx="10677525" cy="4735286"/>
          </a:xfrm>
        </p:grpSpPr>
        <p:grpSp>
          <p:nvGrpSpPr>
            <p:cNvPr id="16" name="Group 15"/>
            <p:cNvGrpSpPr/>
            <p:nvPr/>
          </p:nvGrpSpPr>
          <p:grpSpPr>
            <a:xfrm>
              <a:off x="466725" y="1378101"/>
              <a:ext cx="10677525" cy="4735286"/>
              <a:chOff x="656283" y="1861457"/>
              <a:chExt cx="10622646" cy="473528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6283" y="1861457"/>
                <a:ext cx="10622646" cy="473528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97098" y="2514600"/>
                <a:ext cx="7524688" cy="3869872"/>
                <a:chOff x="3497098" y="2547257"/>
                <a:chExt cx="7524688" cy="3869872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497098" y="2547257"/>
                  <a:ext cx="7524688" cy="3869872"/>
                </a:xfrm>
                <a:prstGeom prst="roundRect">
                  <a:avLst/>
                </a:prstGeom>
                <a:grp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766451" y="3331029"/>
                  <a:ext cx="2201155" cy="287383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PNG</a:t>
                  </a:r>
                </a:p>
                <a:p>
                  <a:endParaRPr lang="en-US" sz="2800" b="1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physical hardware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interconnections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158864" y="3331029"/>
                  <a:ext cx="2201155" cy="287383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DPG</a:t>
                  </a:r>
                </a:p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sz="1600" dirty="0" err="1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 interface map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Interface ACLs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8551277" y="3331029"/>
                  <a:ext cx="2201155" cy="287383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CPG</a:t>
                  </a:r>
                </a:p>
                <a:p>
                  <a:pPr algn="ctr"/>
                  <a:endParaRPr lang="en-US" sz="1200" dirty="0" smtClean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address/router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start/end peers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keep alive, …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route-map for peers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861409" y="2514600"/>
                <a:ext cx="2430563" cy="386987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ACLS</a:t>
                </a:r>
              </a:p>
              <a:p>
                <a:pPr algn="ctr"/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route-map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prefix-list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access-list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Freeform 69"/>
            <p:cNvSpPr/>
            <p:nvPr/>
          </p:nvSpPr>
          <p:spPr>
            <a:xfrm>
              <a:off x="1778672" y="4806929"/>
              <a:ext cx="5067300" cy="602243"/>
            </a:xfrm>
            <a:custGeom>
              <a:avLst/>
              <a:gdLst>
                <a:gd name="connsiteX0" fmla="*/ 5067300 w 5067300"/>
                <a:gd name="connsiteY0" fmla="*/ 257175 h 257175"/>
                <a:gd name="connsiteX1" fmla="*/ 0 w 5067300"/>
                <a:gd name="connsiteY1" fmla="*/ 0 h 257175"/>
                <a:gd name="connsiteX0" fmla="*/ 5067300 w 5067300"/>
                <a:gd name="connsiteY0" fmla="*/ 257175 h 399151"/>
                <a:gd name="connsiteX1" fmla="*/ 0 w 5067300"/>
                <a:gd name="connsiteY1" fmla="*/ 0 h 399151"/>
                <a:gd name="connsiteX0" fmla="*/ 5067300 w 5067300"/>
                <a:gd name="connsiteY0" fmla="*/ 257175 h 602243"/>
                <a:gd name="connsiteX1" fmla="*/ 0 w 5067300"/>
                <a:gd name="connsiteY1" fmla="*/ 0 h 60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7300" h="602243">
                  <a:moveTo>
                    <a:pt x="5067300" y="257175"/>
                  </a:moveTo>
                  <a:cubicBezTo>
                    <a:pt x="3725441" y="738610"/>
                    <a:pt x="1136650" y="771525"/>
                    <a:pt x="0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469986" y="4945509"/>
              <a:ext cx="7378377" cy="762316"/>
            </a:xfrm>
            <a:custGeom>
              <a:avLst/>
              <a:gdLst>
                <a:gd name="connsiteX0" fmla="*/ 5067300 w 5067300"/>
                <a:gd name="connsiteY0" fmla="*/ 257175 h 257175"/>
                <a:gd name="connsiteX1" fmla="*/ 0 w 5067300"/>
                <a:gd name="connsiteY1" fmla="*/ 0 h 257175"/>
                <a:gd name="connsiteX0" fmla="*/ 5067300 w 5067300"/>
                <a:gd name="connsiteY0" fmla="*/ 257175 h 399151"/>
                <a:gd name="connsiteX1" fmla="*/ 0 w 5067300"/>
                <a:gd name="connsiteY1" fmla="*/ 0 h 399151"/>
                <a:gd name="connsiteX0" fmla="*/ 5067300 w 5067300"/>
                <a:gd name="connsiteY0" fmla="*/ 257175 h 602243"/>
                <a:gd name="connsiteX1" fmla="*/ 0 w 5067300"/>
                <a:gd name="connsiteY1" fmla="*/ 0 h 602243"/>
                <a:gd name="connsiteX0" fmla="*/ 5346294 w 5346294"/>
                <a:gd name="connsiteY0" fmla="*/ 0 h 634746"/>
                <a:gd name="connsiteX1" fmla="*/ 0 w 5346294"/>
                <a:gd name="connsiteY1" fmla="*/ 246433 h 634746"/>
                <a:gd name="connsiteX0" fmla="*/ 5346294 w 5346294"/>
                <a:gd name="connsiteY0" fmla="*/ 0 h 749315"/>
                <a:gd name="connsiteX1" fmla="*/ 0 w 5346294"/>
                <a:gd name="connsiteY1" fmla="*/ 246433 h 749315"/>
                <a:gd name="connsiteX0" fmla="*/ 5346294 w 5346294"/>
                <a:gd name="connsiteY0" fmla="*/ 0 h 750908"/>
                <a:gd name="connsiteX1" fmla="*/ 0 w 5346294"/>
                <a:gd name="connsiteY1" fmla="*/ 246433 h 750908"/>
                <a:gd name="connsiteX0" fmla="*/ 6054944 w 6054944"/>
                <a:gd name="connsiteY0" fmla="*/ 261335 h 699056"/>
                <a:gd name="connsiteX1" fmla="*/ 0 w 6054944"/>
                <a:gd name="connsiteY1" fmla="*/ 0 h 699056"/>
                <a:gd name="connsiteX0" fmla="*/ 6054944 w 6054944"/>
                <a:gd name="connsiteY0" fmla="*/ 261335 h 930670"/>
                <a:gd name="connsiteX1" fmla="*/ 0 w 6054944"/>
                <a:gd name="connsiteY1" fmla="*/ 0 h 930670"/>
                <a:gd name="connsiteX0" fmla="*/ 5791471 w 5791471"/>
                <a:gd name="connsiteY0" fmla="*/ 192717 h 903835"/>
                <a:gd name="connsiteX1" fmla="*/ 0 w 5791471"/>
                <a:gd name="connsiteY1" fmla="*/ 0 h 9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91471" h="903835">
                  <a:moveTo>
                    <a:pt x="5791471" y="192717"/>
                  </a:moveTo>
                  <a:cubicBezTo>
                    <a:pt x="4449612" y="674152"/>
                    <a:pt x="644820" y="1610507"/>
                    <a:pt x="0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5504" y="1408265"/>
              <a:ext cx="1388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Data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028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Environment Assumptions: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67" y="1481261"/>
            <a:ext cx="2487805" cy="56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Path Rewriting:</a:t>
            </a:r>
            <a:endParaRPr lang="en-US" dirty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1002881" y="3103299"/>
                <a:ext cx="8078716" cy="786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000" b="0" dirty="0" smtClean="0"/>
                  <a:t>No-export: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→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Two-hops: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 →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81" y="3103299"/>
                <a:ext cx="8078716" cy="786530"/>
              </a:xfrm>
              <a:prstGeom prst="rect">
                <a:avLst/>
              </a:prstGeom>
              <a:blipFill rotWithShape="0">
                <a:blip r:embed="rId2"/>
                <a:stretch>
                  <a:fillRect t="-7752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723086" y="1980920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 of original paths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7418284" y="2466050"/>
            <a:ext cx="1698172" cy="754743"/>
          </a:xfrm>
          <a:custGeom>
            <a:avLst/>
            <a:gdLst>
              <a:gd name="connsiteX0" fmla="*/ 1698172 w 1698172"/>
              <a:gd name="connsiteY0" fmla="*/ 0 h 754743"/>
              <a:gd name="connsiteX1" fmla="*/ 0 w 1698172"/>
              <a:gd name="connsiteY1" fmla="*/ 754743 h 754743"/>
              <a:gd name="connsiteX0" fmla="*/ 1698172 w 1698172"/>
              <a:gd name="connsiteY0" fmla="*/ 0 h 754743"/>
              <a:gd name="connsiteX1" fmla="*/ 0 w 1698172"/>
              <a:gd name="connsiteY1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2" h="754743">
                <a:moveTo>
                  <a:pt x="1698172" y="0"/>
                </a:moveTo>
                <a:cubicBezTo>
                  <a:pt x="1577219" y="605972"/>
                  <a:pt x="120952" y="660400"/>
                  <a:pt x="0" y="7547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34367" y="5259786"/>
            <a:ext cx="9881993" cy="1281946"/>
            <a:chOff x="1683291" y="4998529"/>
            <a:chExt cx="9881993" cy="1281946"/>
          </a:xfrm>
        </p:grpSpPr>
        <p:grpSp>
          <p:nvGrpSpPr>
            <p:cNvPr id="19" name="Group 18"/>
            <p:cNvGrpSpPr/>
            <p:nvPr/>
          </p:nvGrpSpPr>
          <p:grpSpPr>
            <a:xfrm>
              <a:off x="1683291" y="4998529"/>
              <a:ext cx="7039795" cy="1281946"/>
              <a:chOff x="648488" y="4806573"/>
              <a:chExt cx="7039795" cy="128194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490686" y="4806573"/>
                <a:ext cx="4197597" cy="1281946"/>
                <a:chOff x="3025784" y="4080860"/>
                <a:chExt cx="4197597" cy="128194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867982" y="4080860"/>
                  <a:ext cx="1355399" cy="1281946"/>
                  <a:chOff x="5809925" y="4080860"/>
                  <a:chExt cx="1355399" cy="1281946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5809925" y="4080860"/>
                    <a:ext cx="1355399" cy="128194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245410" y="4537167"/>
                    <a:ext cx="4844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me</a:t>
                    </a:r>
                    <a:endParaRPr lang="en-US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3025784" y="4080860"/>
                  <a:ext cx="1355399" cy="1281946"/>
                  <a:chOff x="3272526" y="4265526"/>
                  <a:chExt cx="1355399" cy="1281946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272526" y="4265526"/>
                    <a:ext cx="1355399" cy="1281946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783352" y="4721833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N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Connector 9"/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4381183" y="4721833"/>
                  <a:ext cx="14867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/>
              <p:cNvSpPr/>
              <p:nvPr/>
            </p:nvSpPr>
            <p:spPr>
              <a:xfrm>
                <a:off x="648488" y="4806573"/>
                <a:ext cx="1355399" cy="128194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6"/>
              </p:cNvCxnSpPr>
              <p:nvPr/>
            </p:nvCxnSpPr>
            <p:spPr>
              <a:xfrm>
                <a:off x="2003887" y="5447546"/>
                <a:ext cx="14867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159315" y="529823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10209885" y="4998529"/>
              <a:ext cx="1355399" cy="128194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723086" y="5639502"/>
              <a:ext cx="1486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735138" y="545483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1436112" y="2695520"/>
            <a:ext cx="2487805" cy="5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Communities (N):</a:t>
            </a:r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436113" y="4065477"/>
            <a:ext cx="3495852" cy="5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Filtering (X):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436111" y="4490809"/>
                <a:ext cx="360034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 →  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11" y="4490809"/>
                <a:ext cx="3600345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54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73" y="96819"/>
            <a:ext cx="6286500" cy="11223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Semantics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32734" y="1581375"/>
            <a:ext cx="8089751" cy="5169049"/>
          </a:xfrm>
        </p:spPr>
        <p:txBody>
          <a:bodyPr>
            <a:normAutofit/>
          </a:bodyPr>
          <a:lstStyle/>
          <a:p>
            <a:r>
              <a:rPr lang="en-US" dirty="0" smtClean="0"/>
              <a:t>Path constraints mapped to sets of paths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Default is to send traffic along all valid paths </a:t>
            </a:r>
          </a:p>
          <a:p>
            <a:pPr lvl="1"/>
            <a:r>
              <a:rPr lang="en-US" dirty="0" smtClean="0"/>
              <a:t>Pick at most n using the choose operator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Abstraction by tracking:</a:t>
            </a:r>
          </a:p>
          <a:p>
            <a:pPr lvl="1"/>
            <a:r>
              <a:rPr lang="en-US" dirty="0" smtClean="0"/>
              <a:t>Static topology – original topology with no failures </a:t>
            </a:r>
          </a:p>
          <a:p>
            <a:pPr lvl="1"/>
            <a:r>
              <a:rPr lang="en-US" dirty="0" smtClean="0"/>
              <a:t>Dynamic topology – current topology, includes failures</a:t>
            </a:r>
          </a:p>
          <a:p>
            <a:pPr lvl="1"/>
            <a:r>
              <a:rPr lang="en-US" dirty="0" smtClean="0"/>
              <a:t>Abstraction hides details (failures) by using static topology to present paths, even if they do not exist currently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1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5858"/>
            <a:ext cx="4024256" cy="11223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Semantics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003" y="1216962"/>
                <a:ext cx="12192000" cy="551884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0" i="1" dirty="0" smtClean="0">
                    <a:latin typeface="Cambria Math" panose="02040503050406030204" pitchFamily="18" charset="0"/>
                  </a:rPr>
                  <a:t>Graph: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⟦ ⟧: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𝐺𝑟𝑎𝑝h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𝐺𝑟𝑎𝑝h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out</a:t>
                </a:r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 smtClean="0"/>
                  <a:t>	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in</a:t>
                </a:r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 smtClean="0"/>
                  <a:t>	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:r>
                  <a:rPr lang="en-US" sz="2400" i="1" dirty="0" err="1" smtClean="0">
                    <a:latin typeface="Cambria Math" panose="02040503050406030204" pitchFamily="18" charset="0"/>
                  </a:rPr>
                  <a:t>loc</a:t>
                </a:r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/>
                  <a:t> 		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 smtClean="0"/>
                  <a:t>		= </a:t>
                </a: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𝑙𝑎𝑠𝑡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∈1..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m:rPr>
                        <m:nor/>
                      </m:rPr>
                      <a:rPr lang="en-US" sz="2400" b="0" i="0" baseline="30000" dirty="0" smtClean="0"/>
                      <m:t>i</m:t>
                    </m:r>
                    <m:r>
                      <m:rPr>
                        <m:nor/>
                      </m:rPr>
                      <a:rPr lang="en-US" sz="2400" b="0" i="0" baseline="30000" dirty="0" smtClean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𝑎𝑏𝑠𝑡𝑟𝑎𝑐𝑡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sz="2400" dirty="0"/>
                      <m:t>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003" y="1216962"/>
                <a:ext cx="12192000" cy="5518840"/>
              </a:xfrm>
              <a:blipFill rotWithShape="0">
                <a:blip r:embed="rId2"/>
                <a:stretch>
                  <a:fillRect l="-650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2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Network Graph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36369" y="1857828"/>
            <a:ext cx="9578169" cy="4526183"/>
            <a:chOff x="675773" y="1930400"/>
            <a:chExt cx="9578169" cy="4526183"/>
          </a:xfrm>
        </p:grpSpPr>
        <p:grpSp>
          <p:nvGrpSpPr>
            <p:cNvPr id="12" name="Group 11"/>
            <p:cNvGrpSpPr/>
            <p:nvPr/>
          </p:nvGrpSpPr>
          <p:grpSpPr>
            <a:xfrm>
              <a:off x="675773" y="1930400"/>
              <a:ext cx="9578169" cy="4526183"/>
              <a:chOff x="2301909" y="2329622"/>
              <a:chExt cx="8170410" cy="405608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301909" y="2329622"/>
                <a:ext cx="8170410" cy="405608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294382" y="2590060"/>
                <a:ext cx="4513809" cy="1097606"/>
                <a:chOff x="3291411" y="2398366"/>
                <a:chExt cx="4513809" cy="1097606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5053" y="2398366"/>
                  <a:ext cx="1070167" cy="1097606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411" y="2557546"/>
                  <a:ext cx="1262970" cy="855375"/>
                </a:xfrm>
                <a:prstGeom prst="rect">
                  <a:avLst/>
                </a:prstGeom>
              </p:spPr>
            </p:pic>
            <p:cxnSp>
              <p:nvCxnSpPr>
                <p:cNvPr id="34" name="Straight Arrow Connector 33"/>
                <p:cNvCxnSpPr>
                  <a:endCxn id="23" idx="1"/>
                </p:cNvCxnSpPr>
                <p:nvPr/>
              </p:nvCxnSpPr>
              <p:spPr>
                <a:xfrm>
                  <a:off x="4610910" y="2947169"/>
                  <a:ext cx="2124143" cy="0"/>
                </a:xfrm>
                <a:prstGeom prst="straightConnector1">
                  <a:avLst/>
                </a:prstGeom>
                <a:ln w="762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5302804" y="3825141"/>
                <a:ext cx="4513809" cy="1097606"/>
                <a:chOff x="3291411" y="2398366"/>
                <a:chExt cx="4513809" cy="1097606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5053" y="2398366"/>
                  <a:ext cx="1070167" cy="1097606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411" y="2557546"/>
                  <a:ext cx="1262970" cy="855375"/>
                </a:xfrm>
                <a:prstGeom prst="rect">
                  <a:avLst/>
                </a:prstGeom>
              </p:spPr>
            </p:pic>
            <p:cxnSp>
              <p:nvCxnSpPr>
                <p:cNvPr id="58" name="Straight Arrow Connector 57"/>
                <p:cNvCxnSpPr>
                  <a:endCxn id="49" idx="1"/>
                </p:cNvCxnSpPr>
                <p:nvPr/>
              </p:nvCxnSpPr>
              <p:spPr>
                <a:xfrm>
                  <a:off x="4610910" y="2947169"/>
                  <a:ext cx="2124143" cy="0"/>
                </a:xfrm>
                <a:prstGeom prst="straightConnector1">
                  <a:avLst/>
                </a:prstGeom>
                <a:ln w="762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94382" y="5108891"/>
                <a:ext cx="4513809" cy="1097606"/>
                <a:chOff x="3291411" y="2398366"/>
                <a:chExt cx="4513809" cy="1097606"/>
              </a:xfrm>
            </p:grpSpPr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5053" y="2398366"/>
                  <a:ext cx="1070167" cy="1097606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411" y="2557546"/>
                  <a:ext cx="1262970" cy="855375"/>
                </a:xfrm>
                <a:prstGeom prst="rect">
                  <a:avLst/>
                </a:prstGeom>
              </p:spPr>
            </p:pic>
            <p:cxnSp>
              <p:nvCxnSpPr>
                <p:cNvPr id="62" name="Straight Arrow Connector 61"/>
                <p:cNvCxnSpPr>
                  <a:endCxn id="60" idx="1"/>
                </p:cNvCxnSpPr>
                <p:nvPr/>
              </p:nvCxnSpPr>
              <p:spPr>
                <a:xfrm>
                  <a:off x="4610910" y="2947169"/>
                  <a:ext cx="2124143" cy="0"/>
                </a:xfrm>
                <a:prstGeom prst="straightConnector1">
                  <a:avLst/>
                </a:prstGeom>
                <a:ln w="76200">
                  <a:solidFill>
                    <a:schemeClr val="tx1">
                      <a:lumMod val="85000"/>
                      <a:lumOff val="1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2684873" y="2749240"/>
                <a:ext cx="1644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DMIB</a:t>
                </a:r>
                <a:endParaRPr lang="en-US" sz="3600" b="1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24721" y="4824067"/>
              <a:ext cx="2498887" cy="1223425"/>
              <a:chOff x="656283" y="1861457"/>
              <a:chExt cx="10622646" cy="473528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56283" y="1861457"/>
                <a:ext cx="10622646" cy="473528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3497098" y="2514600"/>
                <a:ext cx="7524688" cy="3869872"/>
                <a:chOff x="3497098" y="2547257"/>
                <a:chExt cx="7524688" cy="3869872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3497098" y="2547257"/>
                  <a:ext cx="7524688" cy="3869872"/>
                </a:xfrm>
                <a:prstGeom prst="roundRect">
                  <a:avLst/>
                </a:prstGeom>
                <a:grp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3766451" y="3331029"/>
                  <a:ext cx="2201155" cy="287383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6158864" y="3331029"/>
                  <a:ext cx="2201155" cy="287383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8551277" y="3331029"/>
                  <a:ext cx="2201155" cy="287383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ounded Rectangle 71"/>
              <p:cNvSpPr/>
              <p:nvPr/>
            </p:nvSpPr>
            <p:spPr>
              <a:xfrm>
                <a:off x="861409" y="2514600"/>
                <a:ext cx="2430563" cy="386987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44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Configuration Templates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8938" y="2002017"/>
            <a:ext cx="6021941" cy="49050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XML file over Cisco/Juniper configuration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Organized into “</a:t>
            </a:r>
            <a:r>
              <a:rPr lang="en-US" dirty="0" err="1" smtClean="0"/>
              <a:t>configlets</a:t>
            </a:r>
            <a:r>
              <a:rPr lang="en-US" dirty="0" smtClean="0"/>
              <a:t>” for different functionality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Configlets</a:t>
            </a:r>
            <a:r>
              <a:rPr lang="en-US" dirty="0" smtClean="0"/>
              <a:t> used for organization + incremental deployment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77" y="1980723"/>
            <a:ext cx="5871123" cy="48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Configuration Templates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8936" y="1814286"/>
            <a:ext cx="6493749" cy="504371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Variables of the form $</a:t>
            </a:r>
            <a:r>
              <a:rPr lang="en-US" dirty="0" err="1" smtClean="0"/>
              <a:t>var</a:t>
            </a:r>
            <a:r>
              <a:rPr lang="en-US" dirty="0" smtClean="0"/>
              <a:t>$ are populated by information from the network graph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Include in final configuration: &lt;Mode&gt;true&lt;/Mode&gt;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04" y="1814286"/>
            <a:ext cx="4708996" cy="50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5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Limitations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98936" y="1814286"/>
            <a:ext cx="6493749" cy="5043714"/>
          </a:xfrm>
        </p:spPr>
        <p:txBody>
          <a:bodyPr>
            <a:normAutofit/>
          </a:bodyPr>
          <a:lstStyle/>
          <a:p>
            <a:r>
              <a:rPr lang="en-US" dirty="0" smtClean="0"/>
              <a:t>No reuse between templates (e.g., lots of similar boiler plate between Cisco routers in different roles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ACLs split between template and ACL database</a:t>
            </a:r>
          </a:p>
          <a:p>
            <a:endParaRPr lang="en-US" dirty="0"/>
          </a:p>
          <a:p>
            <a:r>
              <a:rPr lang="en-US" dirty="0" smtClean="0"/>
              <a:t>Most of the complexity is in the local inbound/outbound policies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61" y="1018360"/>
            <a:ext cx="4534533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4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0" y="0"/>
            <a:ext cx="8344739" cy="120831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Recap from last time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381" y="1882079"/>
            <a:ext cx="8989719" cy="4420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Language Limitations: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way to talk about prefixes (or communities) explicitly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Regular expressions and logic constraints can be unified in terms of set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Multipath BGP vs Single path BGP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deal with Route aggregation</a:t>
            </a:r>
          </a:p>
        </p:txBody>
      </p:sp>
    </p:spTree>
    <p:extLst>
      <p:ext uri="{BB962C8B-B14F-4D97-AF65-F5344CB8AC3E}">
        <p14:creationId xmlns:p14="http://schemas.microsoft.com/office/powerpoint/2010/main" val="39922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Route Aggregation (Example):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77" y="3048187"/>
            <a:ext cx="1262970" cy="855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27" y="4838887"/>
            <a:ext cx="1262970" cy="855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72" y="4838886"/>
            <a:ext cx="1262970" cy="8553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496366" y="5791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0811" y="5791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55328" y="4000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92880" y="436983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10.1.0.0/24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26057" y="436983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10.1.1.0/24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94572" y="247960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10.1.0.0/20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801258" y="3903562"/>
            <a:ext cx="694542" cy="886856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294572" y="3948614"/>
            <a:ext cx="531646" cy="7905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95715" y="2000250"/>
            <a:ext cx="2824" cy="999469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94572" y="213065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 route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73361" y="50819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44" y="4790418"/>
            <a:ext cx="1262970" cy="8553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58783" y="574273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X15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769846" y="3728516"/>
            <a:ext cx="2459754" cy="99026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64029" y="432136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10.1.15.0/24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11521</TotalTime>
  <Words>638</Words>
  <Application>Microsoft Office PowerPoint</Application>
  <PresentationFormat>Widescreen</PresentationFormat>
  <Paragraphs>334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Network Device Manager</vt:lpstr>
      <vt:lpstr>NDM Overview</vt:lpstr>
      <vt:lpstr>Network Graph</vt:lpstr>
      <vt:lpstr>Network Graph</vt:lpstr>
      <vt:lpstr>Configuration Templates</vt:lpstr>
      <vt:lpstr>Configuration Templates</vt:lpstr>
      <vt:lpstr>Limitations</vt:lpstr>
      <vt:lpstr>Recap from last time</vt:lpstr>
      <vt:lpstr>Route Aggregation (Example):</vt:lpstr>
      <vt:lpstr>Route Aggregation (Example):</vt:lpstr>
      <vt:lpstr>Route Aggregation (Idea #1)</vt:lpstr>
      <vt:lpstr>Example Language</vt:lpstr>
      <vt:lpstr>Definitions</vt:lpstr>
      <vt:lpstr>Prefix predicates</vt:lpstr>
      <vt:lpstr>Examples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Route Aggregation (Idea #2)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 Assumptions:</vt:lpstr>
      <vt:lpstr>Semantics</vt:lpstr>
      <vt:lpstr>Semantics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Configuration</dc:title>
  <dc:creator>Ryan Beckett</dc:creator>
  <cp:lastModifiedBy>Ryan Beckett</cp:lastModifiedBy>
  <cp:revision>839</cp:revision>
  <cp:lastPrinted>2015-09-21T23:19:32Z</cp:lastPrinted>
  <dcterms:created xsi:type="dcterms:W3CDTF">2015-09-09T15:06:08Z</dcterms:created>
  <dcterms:modified xsi:type="dcterms:W3CDTF">2015-09-26T00:37:35Z</dcterms:modified>
</cp:coreProperties>
</file>