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9" r:id="rId5"/>
    <p:sldId id="320" r:id="rId6"/>
    <p:sldId id="327" r:id="rId7"/>
    <p:sldId id="324" r:id="rId8"/>
    <p:sldId id="328" r:id="rId9"/>
    <p:sldId id="330" r:id="rId10"/>
    <p:sldId id="322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0.png"/><Relationship Id="rId7" Type="http://schemas.openxmlformats.org/officeDocument/2006/relationships/image" Target="../media/image3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42.png"/><Relationship Id="rId5" Type="http://schemas.openxmlformats.org/officeDocument/2006/relationships/image" Target="../media/image290.png"/><Relationship Id="rId10" Type="http://schemas.openxmlformats.org/officeDocument/2006/relationships/image" Target="../media/image41.png"/><Relationship Id="rId4" Type="http://schemas.openxmlformats.org/officeDocument/2006/relationships/image" Target="../media/image280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908736" y="3052292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126641" y="3052292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2717442" y="-940158"/>
            <a:ext cx="5851302" cy="2702888"/>
          </a:xfrm>
          <a:prstGeom prst="cloud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9704" y="6566548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Customers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08374" y="2472744"/>
            <a:ext cx="2" cy="61444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89106" y="4043966"/>
            <a:ext cx="1279900" cy="2565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78643" y="5563435"/>
            <a:ext cx="585045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83111" y="1905867"/>
            <a:ext cx="188892" cy="130097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57607" y="3837802"/>
            <a:ext cx="1460203" cy="15454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2479" y="3087185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selection</a:t>
            </a:r>
            <a:endParaRPr lang="en-US" dirty="0"/>
          </a:p>
        </p:txBody>
      </p:sp>
      <p:sp>
        <p:nvSpPr>
          <p:cNvPr id="46" name="Multiply 45"/>
          <p:cNvSpPr/>
          <p:nvPr/>
        </p:nvSpPr>
        <p:spPr>
          <a:xfrm>
            <a:off x="5558162" y="1905867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9569006" y="3771982"/>
            <a:ext cx="500425" cy="5439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10051960" y="3309970"/>
            <a:ext cx="2140040" cy="1467991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604720" y="5648907"/>
            <a:ext cx="515407" cy="99023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98180" y="4341608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93084" y="2592972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27072" y="5648243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export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8522745" y="1027907"/>
            <a:ext cx="3921617" cy="1341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BGP Process</a:t>
            </a:r>
          </a:p>
          <a:p>
            <a:pPr algn="l"/>
            <a:r>
              <a:rPr lang="en-US" dirty="0" smtClean="0"/>
              <a:t>1. Filtering + Route selection</a:t>
            </a:r>
          </a:p>
          <a:p>
            <a:pPr algn="l"/>
            <a:r>
              <a:rPr lang="en-US" dirty="0" smtClean="0"/>
              <a:t>2. Route Export</a:t>
            </a:r>
          </a:p>
        </p:txBody>
      </p:sp>
    </p:spTree>
    <p:extLst>
      <p:ext uri="{BB962C8B-B14F-4D97-AF65-F5344CB8AC3E}">
        <p14:creationId xmlns:p14="http://schemas.microsoft.com/office/powerpoint/2010/main" val="21704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39276" y="4394739"/>
            <a:ext cx="10494161" cy="20176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535829" y="4971466"/>
            <a:ext cx="761157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Seattle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49047" y="3718439"/>
            <a:ext cx="2041959" cy="833043"/>
            <a:chOff x="1249047" y="3718439"/>
            <a:chExt cx="2041959" cy="833043"/>
          </a:xfrm>
        </p:grpSpPr>
        <p:sp>
          <p:nvSpPr>
            <p:cNvPr id="35" name="TextBox 34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884720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806298" y="4627565"/>
            <a:ext cx="220221" cy="22961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334876" y="4966271"/>
            <a:ext cx="1057156" cy="306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New York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71052" y="3709033"/>
            <a:ext cx="2041959" cy="833043"/>
            <a:chOff x="1249047" y="3718439"/>
            <a:chExt cx="2041959" cy="833043"/>
          </a:xfrm>
        </p:grpSpPr>
        <p:sp>
          <p:nvSpPr>
            <p:cNvPr id="38" name="TextBox 37"/>
            <p:cNvSpPr txBox="1"/>
            <p:nvPr/>
          </p:nvSpPr>
          <p:spPr>
            <a:xfrm>
              <a:off x="2157554" y="3905813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719" y="4182150"/>
                  <a:ext cx="46583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047" y="4155550"/>
                  <a:ext cx="4658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2128515" y="3718439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679218" y="3729517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5598659" y="5172280"/>
            <a:ext cx="575394" cy="462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49" name="Cloud 48"/>
          <p:cNvSpPr/>
          <p:nvPr/>
        </p:nvSpPr>
        <p:spPr>
          <a:xfrm>
            <a:off x="667142" y="2268041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loud 54"/>
          <p:cNvSpPr/>
          <p:nvPr/>
        </p:nvSpPr>
        <p:spPr>
          <a:xfrm>
            <a:off x="8703815" y="2231463"/>
            <a:ext cx="2429633" cy="135047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</a:t>
            </a:r>
            <a:r>
              <a:rPr lang="en-US" dirty="0" smtClean="0">
                <a:solidFill>
                  <a:schemeClr val="accent1"/>
                </a:solidFill>
              </a:rPr>
              <a:t>(Location Preference)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260694" y="2398898"/>
                <a:ext cx="406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2398898"/>
                <a:ext cx="406891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260694" y="2758011"/>
                <a:ext cx="4068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2758011"/>
                <a:ext cx="406891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260694" y="3117124"/>
                <a:ext cx="196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4" y="3117124"/>
                <a:ext cx="196489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60693" y="3485803"/>
                <a:ext cx="2743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3" y="3485803"/>
                <a:ext cx="274395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4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20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818952" y="1695321"/>
            <a:ext cx="4576570" cy="4646918"/>
            <a:chOff x="3576842" y="1690688"/>
            <a:chExt cx="4576570" cy="4646918"/>
          </a:xfrm>
        </p:grpSpPr>
        <p:cxnSp>
          <p:nvCxnSpPr>
            <p:cNvPr id="20" name="Straight Connector 19"/>
            <p:cNvCxnSpPr>
              <a:stCxn id="50" idx="7"/>
              <a:endCxn id="51" idx="3"/>
            </p:cNvCxnSpPr>
            <p:nvPr/>
          </p:nvCxnSpPr>
          <p:spPr>
            <a:xfrm flipV="1">
              <a:off x="6783853" y="4314355"/>
              <a:ext cx="323299" cy="830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4" idx="1"/>
              <a:endCxn id="52" idx="5"/>
            </p:cNvCxnSpPr>
            <p:nvPr/>
          </p:nvCxnSpPr>
          <p:spPr>
            <a:xfrm flipH="1" flipV="1">
              <a:off x="5268809" y="4449547"/>
              <a:ext cx="468627" cy="710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576842" y="2499248"/>
              <a:ext cx="2107219" cy="201765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4342754" y="3305691"/>
              <a:ext cx="575394" cy="4625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45855" y="1919880"/>
              <a:ext cx="1133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059" y="2154399"/>
                  <a:ext cx="46583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387" y="2127799"/>
                  <a:ext cx="46051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4945855" y="1690688"/>
              <a:ext cx="9204" cy="8043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496558" y="1701766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609176" y="5055660"/>
              <a:ext cx="1355399" cy="12819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98013" y="2970391"/>
              <a:ext cx="1355399" cy="12819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05185" y="5126574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95883" y="5110740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074901" y="4118369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80839" y="4253561"/>
              <a:ext cx="220221" cy="2296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07" y="4808976"/>
                  <a:ext cx="46051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491" y="2564122"/>
                  <a:ext cx="46051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7516662" y="2138089"/>
              <a:ext cx="1301" cy="73022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809" y="4851079"/>
                  <a:ext cx="4605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58423" y="5584693"/>
              <a:ext cx="1074174" cy="300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Customer</a:t>
              </a:r>
              <a:endParaRPr 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5676693" y="4480422"/>
                <a:ext cx="4228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𝑐𝑢𝑠𝑡𝑜𝑚𝑒𝑟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3" y="4480422"/>
                <a:ext cx="422880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676693" y="4053281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𝑏𝑜𝑔𝑜𝑛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3" y="4053281"/>
                <a:ext cx="36083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76692" y="4907563"/>
                <a:ext cx="360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𝑡h𝑟𝑜𝑢𝑔h𝑀𝑒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2" y="4907563"/>
                <a:ext cx="360834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76692" y="5333631"/>
                <a:ext cx="6367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𝑒𝑥𝑖𝑡𝑂𝑢𝑡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𝑝𝑒𝑒𝑟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transit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𝑒𝑥𝑖𝑡𝑂𝑢𝑡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transit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2" y="5333631"/>
                <a:ext cx="636766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Example: (</a:t>
            </a:r>
            <a:r>
              <a:rPr lang="en-US" dirty="0" err="1" smtClean="0">
                <a:solidFill>
                  <a:schemeClr val="accent1"/>
                </a:solidFill>
              </a:rPr>
              <a:t>Multihoming</a:t>
            </a:r>
            <a:r>
              <a:rPr lang="en-US" dirty="0" smtClean="0">
                <a:solidFill>
                  <a:schemeClr val="accent1"/>
                </a:solidFill>
              </a:rPr>
              <a:t> Customer)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676692" y="5723910"/>
                <a:ext cx="552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𝑔𝑔𝑟𝑒𝑔𝑎𝑡𝑒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692" y="5723910"/>
                <a:ext cx="55281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1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BGP Configuration </a:t>
            </a:r>
            <a:r>
              <a:rPr lang="en-US" dirty="0" smtClean="0">
                <a:solidFill>
                  <a:schemeClr val="accent1"/>
                </a:solidFill>
              </a:rPr>
              <a:t>Issues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/>
          </a:bodyPr>
          <a:lstStyle/>
          <a:p>
            <a:r>
              <a:rPr lang="en-US" dirty="0" smtClean="0"/>
              <a:t>Configuration is distributed </a:t>
            </a:r>
          </a:p>
          <a:p>
            <a:pPr lvl="1"/>
            <a:r>
              <a:rPr lang="en-US" dirty="0" smtClean="0"/>
              <a:t>Inconsistent filtering</a:t>
            </a:r>
          </a:p>
          <a:p>
            <a:pPr lvl="1"/>
            <a:r>
              <a:rPr lang="en-US" dirty="0" smtClean="0"/>
              <a:t>Coordination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Low-level mechanisms used to implement abstractions</a:t>
            </a:r>
          </a:p>
          <a:p>
            <a:pPr lvl="1"/>
            <a:r>
              <a:rPr lang="en-US" dirty="0" smtClean="0"/>
              <a:t>Preferences </a:t>
            </a:r>
            <a:r>
              <a:rPr lang="en-US" dirty="0" smtClean="0"/>
              <a:t>via AS_PATH, </a:t>
            </a:r>
            <a:r>
              <a:rPr lang="en-US" dirty="0" smtClean="0"/>
              <a:t>local </a:t>
            </a:r>
            <a:r>
              <a:rPr lang="en-US" dirty="0" err="1" smtClean="0"/>
              <a:t>pref</a:t>
            </a:r>
            <a:r>
              <a:rPr lang="en-US" dirty="0" smtClean="0"/>
              <a:t>, MED values </a:t>
            </a:r>
          </a:p>
          <a:p>
            <a:pPr lvl="1"/>
            <a:r>
              <a:rPr lang="en-US" dirty="0" smtClean="0"/>
              <a:t>Tagging </a:t>
            </a:r>
            <a:r>
              <a:rPr lang="en-US" dirty="0" smtClean="0"/>
              <a:t>communities to affect later </a:t>
            </a:r>
            <a:r>
              <a:rPr lang="en-US" dirty="0" smtClean="0"/>
              <a:t>decisions</a:t>
            </a:r>
          </a:p>
          <a:p>
            <a:pPr lvl="1"/>
            <a:r>
              <a:rPr lang="en-US" dirty="0" smtClean="0"/>
              <a:t>Reusing private AS numbers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Backup/Load balancing is difficult</a:t>
            </a:r>
            <a:endParaRPr lang="en-US" dirty="0" smtClean="0"/>
          </a:p>
          <a:p>
            <a:pPr lvl="1"/>
            <a:r>
              <a:rPr lang="en-US" dirty="0" smtClean="0"/>
              <a:t>Abuse AS_PATH length, aggregation to</a:t>
            </a:r>
            <a:r>
              <a:rPr lang="en-US" dirty="0" smtClean="0"/>
              <a:t> achieve goals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2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Example </a:t>
            </a:r>
            <a:r>
              <a:rPr lang="en-US" dirty="0" smtClean="0">
                <a:solidFill>
                  <a:schemeClr val="accent1"/>
                </a:solidFill>
              </a:rPr>
              <a:t>Specification Properties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43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Prefer </a:t>
            </a:r>
            <a:r>
              <a:rPr lang="en-US" dirty="0" smtClean="0"/>
              <a:t>free peers over paid provider</a:t>
            </a:r>
          </a:p>
          <a:p>
            <a:pPr lvl="1"/>
            <a:r>
              <a:rPr lang="en-US" dirty="0" smtClean="0"/>
              <a:t>Prefer customers over others </a:t>
            </a:r>
          </a:p>
          <a:p>
            <a:pPr lvl="1"/>
            <a:r>
              <a:rPr lang="en-US" dirty="0" smtClean="0"/>
              <a:t>Prefer certain outgoing links (cold-potato routing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Prefer traffic for certain prefixes to enter certain locations</a:t>
            </a:r>
            <a:endParaRPr lang="en-US" dirty="0"/>
          </a:p>
          <a:p>
            <a:r>
              <a:rPr lang="en-US" dirty="0" smtClean="0"/>
              <a:t>Route properties</a:t>
            </a:r>
            <a:endParaRPr lang="en-US" dirty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(</a:t>
            </a:r>
            <a:r>
              <a:rPr lang="en-US" dirty="0" smtClean="0"/>
              <a:t>non)reachability</a:t>
            </a:r>
          </a:p>
          <a:p>
            <a:pPr lvl="1"/>
            <a:r>
              <a:rPr lang="en-US" dirty="0" smtClean="0"/>
              <a:t>Backup routes</a:t>
            </a:r>
          </a:p>
          <a:p>
            <a:pPr lvl="1"/>
            <a:r>
              <a:rPr lang="en-US" dirty="0"/>
              <a:t>Close </a:t>
            </a:r>
            <a:r>
              <a:rPr lang="en-US" dirty="0" smtClean="0"/>
              <a:t>fail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center locality (no valleys, don’t go higher than necessary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No transit between peers </a:t>
            </a:r>
          </a:p>
          <a:p>
            <a:pPr lvl="1"/>
            <a:r>
              <a:rPr lang="en-US" dirty="0"/>
              <a:t>All routers in a tier treat traffic similarly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6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High-level Idea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750" y="1797053"/>
            <a:ext cx="10359537" cy="4832347"/>
          </a:xfrm>
        </p:spPr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 smtClean="0"/>
              <a:t>view of the wide-area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 smtClean="0"/>
              <a:t>desired/disallowed end-to-end routes (internal or external) and preferences between routes.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Compiler synthesizes: import filters, export filters, local </a:t>
            </a:r>
            <a:r>
              <a:rPr lang="en-US" dirty="0" err="1" smtClean="0"/>
              <a:t>pref</a:t>
            </a:r>
            <a:r>
              <a:rPr lang="en-US" dirty="0" smtClean="0"/>
              <a:t>, MED, community tags, AS numbers to implement policy.</a:t>
            </a:r>
          </a:p>
          <a:p>
            <a:endParaRPr lang="en-US" dirty="0"/>
          </a:p>
          <a:p>
            <a:r>
              <a:rPr lang="en-US" dirty="0" smtClean="0"/>
              <a:t>Policy holds under all possible 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19023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901099" y="3720508"/>
            <a:ext cx="4198518" cy="2552497"/>
          </a:xfrm>
          <a:prstGeom prst="cloud">
            <a:avLst/>
          </a:prstGeom>
          <a:solidFill>
            <a:schemeClr val="bg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326974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65831" y="485957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6166" y="4007299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62966" y="5699985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82386" y="476080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33559" y="48006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03230" y="1906883"/>
            <a:ext cx="474784" cy="4153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92373" y="4817407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43529" y="4444273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3101" y="5067226"/>
            <a:ext cx="474784" cy="4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8" idx="4"/>
            <a:endCxn id="23" idx="0"/>
          </p:cNvCxnSpPr>
          <p:nvPr/>
        </p:nvCxnSpPr>
        <p:spPr>
          <a:xfrm flipH="1">
            <a:off x="5813558" y="2322185"/>
            <a:ext cx="27064" cy="16851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5"/>
            <a:endCxn id="31" idx="2"/>
          </p:cNvCxnSpPr>
          <p:nvPr/>
        </p:nvCxnSpPr>
        <p:spPr>
          <a:xfrm>
            <a:off x="5981419" y="4361781"/>
            <a:ext cx="462110" cy="290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26" idx="2"/>
          </p:cNvCxnSpPr>
          <p:nvPr/>
        </p:nvCxnSpPr>
        <p:spPr>
          <a:xfrm>
            <a:off x="6848782" y="4798755"/>
            <a:ext cx="533604" cy="169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4"/>
            <a:endCxn id="33" idx="0"/>
          </p:cNvCxnSpPr>
          <p:nvPr/>
        </p:nvCxnSpPr>
        <p:spPr>
          <a:xfrm flipH="1">
            <a:off x="6590493" y="4859575"/>
            <a:ext cx="90428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3"/>
            <a:endCxn id="24" idx="7"/>
          </p:cNvCxnSpPr>
          <p:nvPr/>
        </p:nvCxnSpPr>
        <p:spPr>
          <a:xfrm flipH="1">
            <a:off x="6168219" y="5421708"/>
            <a:ext cx="254413" cy="3390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2"/>
          </p:cNvCxnSpPr>
          <p:nvPr/>
        </p:nvCxnSpPr>
        <p:spPr>
          <a:xfrm flipH="1" flipV="1">
            <a:off x="5761814" y="5067226"/>
            <a:ext cx="591287" cy="2076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3"/>
            <a:endCxn id="2" idx="7"/>
          </p:cNvCxnSpPr>
          <p:nvPr/>
        </p:nvCxnSpPr>
        <p:spPr>
          <a:xfrm flipH="1">
            <a:off x="4732227" y="4361781"/>
            <a:ext cx="913470" cy="459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" idx="6"/>
            <a:endCxn id="21" idx="2"/>
          </p:cNvCxnSpPr>
          <p:nvPr/>
        </p:nvCxnSpPr>
        <p:spPr>
          <a:xfrm>
            <a:off x="4801758" y="4968457"/>
            <a:ext cx="464073" cy="9876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6" idx="6"/>
            <a:endCxn id="29" idx="2"/>
          </p:cNvCxnSpPr>
          <p:nvPr/>
        </p:nvCxnSpPr>
        <p:spPr>
          <a:xfrm>
            <a:off x="7857170" y="4968457"/>
            <a:ext cx="1135203" cy="566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" idx="2"/>
            <a:endCxn id="27" idx="6"/>
          </p:cNvCxnSpPr>
          <p:nvPr/>
        </p:nvCxnSpPr>
        <p:spPr>
          <a:xfrm flipH="1">
            <a:off x="3008343" y="4968457"/>
            <a:ext cx="1318631" cy="39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25318" y="4468304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67809" y="542624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254603" y="4883606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961484" y="5305210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020731" y="5860425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434693" y="3126773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27" idx="2"/>
            <a:endCxn id="75" idx="6"/>
          </p:cNvCxnSpPr>
          <p:nvPr/>
        </p:nvCxnSpPr>
        <p:spPr>
          <a:xfrm flipH="1">
            <a:off x="1729387" y="5008252"/>
            <a:ext cx="804172" cy="830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1"/>
            <a:endCxn id="73" idx="5"/>
          </p:cNvCxnSpPr>
          <p:nvPr/>
        </p:nvCxnSpPr>
        <p:spPr>
          <a:xfrm flipH="1" flipV="1">
            <a:off x="630571" y="4822786"/>
            <a:ext cx="693563" cy="121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5" idx="3"/>
            <a:endCxn id="74" idx="6"/>
          </p:cNvCxnSpPr>
          <p:nvPr/>
        </p:nvCxnSpPr>
        <p:spPr>
          <a:xfrm flipH="1">
            <a:off x="742593" y="5238088"/>
            <a:ext cx="581541" cy="39580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2"/>
            <a:endCxn id="29" idx="5"/>
          </p:cNvCxnSpPr>
          <p:nvPr/>
        </p:nvCxnSpPr>
        <p:spPr>
          <a:xfrm flipH="1" flipV="1">
            <a:off x="9397626" y="5171889"/>
            <a:ext cx="563858" cy="3409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8" idx="2"/>
            <a:endCxn id="77" idx="5"/>
          </p:cNvCxnSpPr>
          <p:nvPr/>
        </p:nvCxnSpPr>
        <p:spPr>
          <a:xfrm flipH="1" flipV="1">
            <a:off x="10366737" y="5659692"/>
            <a:ext cx="653994" cy="4083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31" idx="2"/>
            <a:endCxn id="28" idx="6"/>
          </p:cNvCxnSpPr>
          <p:nvPr/>
        </p:nvCxnSpPr>
        <p:spPr>
          <a:xfrm flipH="1" flipV="1">
            <a:off x="6078014" y="2114534"/>
            <a:ext cx="3082220" cy="8307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7" idx="0"/>
            <a:endCxn id="79" idx="5"/>
          </p:cNvCxnSpPr>
          <p:nvPr/>
        </p:nvCxnSpPr>
        <p:spPr>
          <a:xfrm flipH="1" flipV="1">
            <a:off x="1839946" y="3481255"/>
            <a:ext cx="931005" cy="13193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9" idx="1"/>
          </p:cNvCxnSpPr>
          <p:nvPr/>
        </p:nvCxnSpPr>
        <p:spPr>
          <a:xfrm flipH="1" flipV="1">
            <a:off x="-7637" y="2955447"/>
            <a:ext cx="1511861" cy="2321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8" idx="6"/>
          </p:cNvCxnSpPr>
          <p:nvPr/>
        </p:nvCxnSpPr>
        <p:spPr>
          <a:xfrm flipH="1">
            <a:off x="11495515" y="5870316"/>
            <a:ext cx="696485" cy="197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8" idx="2"/>
            <a:endCxn id="79" idx="6"/>
          </p:cNvCxnSpPr>
          <p:nvPr/>
        </p:nvCxnSpPr>
        <p:spPr>
          <a:xfrm flipH="1">
            <a:off x="1909477" y="2114534"/>
            <a:ext cx="3693753" cy="12198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4" idx="4"/>
          </p:cNvCxnSpPr>
          <p:nvPr/>
        </p:nvCxnSpPr>
        <p:spPr>
          <a:xfrm flipH="1">
            <a:off x="5981419" y="6115287"/>
            <a:ext cx="18939" cy="7427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31" idx="5"/>
            <a:endCxn id="78" idx="0"/>
          </p:cNvCxnSpPr>
          <p:nvPr/>
        </p:nvCxnSpPr>
        <p:spPr>
          <a:xfrm>
            <a:off x="9565487" y="3092071"/>
            <a:ext cx="1692636" cy="27683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9160234" y="2737589"/>
            <a:ext cx="474784" cy="415302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1" idx="6"/>
          </p:cNvCxnSpPr>
          <p:nvPr/>
        </p:nvCxnSpPr>
        <p:spPr>
          <a:xfrm flipV="1">
            <a:off x="9635018" y="2724480"/>
            <a:ext cx="2549345" cy="220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4732227" y="5115288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  <a:endParaRPr lang="en-US" dirty="0" smtClean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  <a:endParaRPr lang="en-US" dirty="0" smtClean="0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  <a:endParaRPr lang="en-US" dirty="0" smtClean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  <a:endParaRPr lang="en-US" dirty="0" smtClean="0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014383" y="388234"/>
            <a:ext cx="3923738" cy="1873895"/>
            <a:chOff x="7014383" y="388234"/>
            <a:chExt cx="3923738" cy="18738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014384" y="757566"/>
                  <a:ext cx="145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𝒆𝒏𝒕𝒆𝒓𝑰𝒏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384" y="757566"/>
                  <a:ext cx="145819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7014383" y="388234"/>
                  <a:ext cx="6671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𝒂𝒏𝒚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383" y="388234"/>
                  <a:ext cx="66717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8472575" y="401889"/>
                  <a:ext cx="2076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575" y="401889"/>
                  <a:ext cx="207678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472575" y="756941"/>
                  <a:ext cx="2399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575" y="756941"/>
                  <a:ext cx="239982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014384" y="1135003"/>
                  <a:ext cx="145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𝒆𝒏𝒕𝒆𝒓𝑶𝒖𝒕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384" y="1135003"/>
                  <a:ext cx="14581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8472574" y="1137298"/>
                  <a:ext cx="24655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574" y="1137298"/>
                  <a:ext cx="24655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030705" y="1513065"/>
                  <a:ext cx="145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𝒆𝒙𝒊𝒕𝑰𝒏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705" y="1513065"/>
                  <a:ext cx="14581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8488896" y="1512440"/>
                  <a:ext cx="2399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896" y="1512440"/>
                  <a:ext cx="23998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030705" y="1890502"/>
                  <a:ext cx="1458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𝒆𝒙𝒊𝒕𝑶𝒖𝒕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705" y="1890502"/>
                  <a:ext cx="14581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8488895" y="1892797"/>
                  <a:ext cx="2399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895" y="1892797"/>
                  <a:ext cx="239982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  <a:endParaRPr lang="en-US" dirty="0" smtClean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  <a:endParaRPr lang="en-US" dirty="0" smtClean="0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71" y="2485125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014384" y="757566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𝒑𝒓𝒐𝒗𝒊𝒅𝒆𝒓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4" y="757566"/>
                <a:ext cx="14581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014383" y="388234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𝒑𝒆𝒆𝒓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3" y="388234"/>
                <a:ext cx="7569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472575" y="401889"/>
                <a:ext cx="1526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401889"/>
                <a:ext cx="152638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472575" y="756941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756941"/>
                <a:ext cx="8707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014384" y="1135003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𝒄𝒖𝒔𝒕𝒐𝒎𝒆𝒓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4" y="1135003"/>
                <a:ext cx="145819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8472574" y="1137298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4" y="1137298"/>
                <a:ext cx="87075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7030705" y="1513065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513065"/>
                <a:ext cx="145819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8488896" y="1512440"/>
                <a:ext cx="2124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𝑝𝑟𝑜𝑣𝑖𝑑𝑒𝑟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6" y="1512440"/>
                <a:ext cx="2124812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7030705" y="1890502"/>
                <a:ext cx="145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𝒕𝒓𝒂𝒏𝒔𝒊𝒕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05" y="1890502"/>
                <a:ext cx="145819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>
              <a:xfrm>
                <a:off x="8488895" y="1892797"/>
                <a:ext cx="3335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𝑒𝑛𝑡𝑒𝑟𝑂𝑢𝑡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𝑒𝑥𝑖𝑡𝑂𝑢𝑡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95" y="1892797"/>
                <a:ext cx="333565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5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/>
          </p:cNvSpPr>
          <p:nvPr/>
        </p:nvSpPr>
        <p:spPr>
          <a:xfrm>
            <a:off x="-7637" y="-44719"/>
            <a:ext cx="484086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/>
                </a:solidFill>
              </a:rPr>
              <a:t>Example: Preferences</a:t>
            </a:r>
            <a:endParaRPr lang="en-US" sz="40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318" y="2270365"/>
            <a:ext cx="11966682" cy="4259023"/>
            <a:chOff x="225318" y="2598977"/>
            <a:chExt cx="11966682" cy="4259023"/>
          </a:xfrm>
        </p:grpSpPr>
        <p:sp>
          <p:nvSpPr>
            <p:cNvPr id="43" name="Cloud 42"/>
            <p:cNvSpPr/>
            <p:nvPr/>
          </p:nvSpPr>
          <p:spPr>
            <a:xfrm>
              <a:off x="3901099" y="3720508"/>
              <a:ext cx="4198518" cy="2552497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26974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265831" y="485957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576166" y="4007299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62966" y="5699985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82386" y="476080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2533559" y="4800601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92373" y="4817407"/>
              <a:ext cx="474784" cy="41530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443529" y="4444273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53101" y="5067226"/>
              <a:ext cx="474784" cy="4153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6" idx="5"/>
              <a:endCxn id="53" idx="2"/>
            </p:cNvCxnSpPr>
            <p:nvPr/>
          </p:nvCxnSpPr>
          <p:spPr>
            <a:xfrm>
              <a:off x="5981419" y="4361781"/>
              <a:ext cx="462110" cy="2901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3" idx="5"/>
              <a:endCxn id="48" idx="2"/>
            </p:cNvCxnSpPr>
            <p:nvPr/>
          </p:nvCxnSpPr>
          <p:spPr>
            <a:xfrm>
              <a:off x="6848782" y="4798755"/>
              <a:ext cx="533604" cy="16970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4"/>
              <a:endCxn id="54" idx="0"/>
            </p:cNvCxnSpPr>
            <p:nvPr/>
          </p:nvCxnSpPr>
          <p:spPr>
            <a:xfrm flipH="1">
              <a:off x="6590493" y="4859575"/>
              <a:ext cx="90428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4" idx="3"/>
              <a:endCxn id="47" idx="7"/>
            </p:cNvCxnSpPr>
            <p:nvPr/>
          </p:nvCxnSpPr>
          <p:spPr>
            <a:xfrm flipH="1">
              <a:off x="6168219" y="5421708"/>
              <a:ext cx="254413" cy="33909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4" idx="2"/>
              <a:endCxn id="45" idx="6"/>
            </p:cNvCxnSpPr>
            <p:nvPr/>
          </p:nvCxnSpPr>
          <p:spPr>
            <a:xfrm flipH="1" flipV="1">
              <a:off x="5740615" y="5067226"/>
              <a:ext cx="612486" cy="2076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6" idx="3"/>
              <a:endCxn id="44" idx="7"/>
            </p:cNvCxnSpPr>
            <p:nvPr/>
          </p:nvCxnSpPr>
          <p:spPr>
            <a:xfrm flipH="1">
              <a:off x="4732227" y="4361781"/>
              <a:ext cx="913470" cy="4598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4" idx="6"/>
              <a:endCxn id="45" idx="2"/>
            </p:cNvCxnSpPr>
            <p:nvPr/>
          </p:nvCxnSpPr>
          <p:spPr>
            <a:xfrm>
              <a:off x="4801758" y="4968457"/>
              <a:ext cx="464073" cy="9876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8" idx="6"/>
              <a:endCxn id="52" idx="2"/>
            </p:cNvCxnSpPr>
            <p:nvPr/>
          </p:nvCxnSpPr>
          <p:spPr>
            <a:xfrm>
              <a:off x="7857170" y="4968457"/>
              <a:ext cx="1135203" cy="566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44" idx="2"/>
              <a:endCxn id="50" idx="6"/>
            </p:cNvCxnSpPr>
            <p:nvPr/>
          </p:nvCxnSpPr>
          <p:spPr>
            <a:xfrm flipH="1">
              <a:off x="3008343" y="4968457"/>
              <a:ext cx="1318631" cy="39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225318" y="4468304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7809" y="542624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54603" y="4883606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961484" y="5305210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1020731" y="5860425"/>
              <a:ext cx="474784" cy="41530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50" idx="2"/>
              <a:endCxn id="72" idx="6"/>
            </p:cNvCxnSpPr>
            <p:nvPr/>
          </p:nvCxnSpPr>
          <p:spPr>
            <a:xfrm flipH="1">
              <a:off x="1729387" y="5008252"/>
              <a:ext cx="804172" cy="830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2" idx="1"/>
              <a:endCxn id="70" idx="5"/>
            </p:cNvCxnSpPr>
            <p:nvPr/>
          </p:nvCxnSpPr>
          <p:spPr>
            <a:xfrm flipH="1" flipV="1">
              <a:off x="630571" y="4822786"/>
              <a:ext cx="693563" cy="1216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72" idx="3"/>
              <a:endCxn id="71" idx="6"/>
            </p:cNvCxnSpPr>
            <p:nvPr/>
          </p:nvCxnSpPr>
          <p:spPr>
            <a:xfrm flipH="1">
              <a:off x="742593" y="5238088"/>
              <a:ext cx="581541" cy="3958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52" idx="5"/>
            </p:cNvCxnSpPr>
            <p:nvPr/>
          </p:nvCxnSpPr>
          <p:spPr>
            <a:xfrm flipH="1" flipV="1">
              <a:off x="9397626" y="5171889"/>
              <a:ext cx="563858" cy="3409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2"/>
              <a:endCxn id="76" idx="5"/>
            </p:cNvCxnSpPr>
            <p:nvPr/>
          </p:nvCxnSpPr>
          <p:spPr>
            <a:xfrm flipH="1" flipV="1">
              <a:off x="10366737" y="5659692"/>
              <a:ext cx="653994" cy="40838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80" idx="6"/>
            </p:cNvCxnSpPr>
            <p:nvPr/>
          </p:nvCxnSpPr>
          <p:spPr>
            <a:xfrm flipH="1">
              <a:off x="11495515" y="5870316"/>
              <a:ext cx="696485" cy="197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47" idx="4"/>
            </p:cNvCxnSpPr>
            <p:nvPr/>
          </p:nvCxnSpPr>
          <p:spPr>
            <a:xfrm flipH="1">
              <a:off x="5981419" y="6115287"/>
              <a:ext cx="18939" cy="74271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ontent Placeholder 2"/>
            <p:cNvSpPr txBox="1">
              <a:spLocks/>
            </p:cNvSpPr>
            <p:nvPr/>
          </p:nvSpPr>
          <p:spPr>
            <a:xfrm>
              <a:off x="2398485" y="5421708"/>
              <a:ext cx="878027" cy="4643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AS1</a:t>
              </a:r>
            </a:p>
          </p:txBody>
        </p: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8795875" y="5539737"/>
              <a:ext cx="864510" cy="4421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AS2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5637471" y="3971972"/>
              <a:ext cx="5848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B</a:t>
              </a:r>
              <a:endParaRPr lang="en-US" dirty="0" smtClean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693435" y="2838531"/>
              <a:ext cx="474784" cy="41530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4"/>
            </p:cNvCxnSpPr>
            <p:nvPr/>
          </p:nvCxnSpPr>
          <p:spPr>
            <a:xfrm flipH="1">
              <a:off x="5813558" y="3253833"/>
              <a:ext cx="117269" cy="753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5"/>
            </p:cNvCxnSpPr>
            <p:nvPr/>
          </p:nvCxnSpPr>
          <p:spPr>
            <a:xfrm>
              <a:off x="6098688" y="3193013"/>
              <a:ext cx="582233" cy="12512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6510155" y="4426240"/>
              <a:ext cx="432465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</a:t>
              </a:r>
              <a:endParaRPr lang="en-US" dirty="0" smtClean="0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991370" y="2598977"/>
              <a:ext cx="990049" cy="6052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AS3</a:t>
              </a:r>
            </a:p>
          </p:txBody>
        </p:sp>
      </p:grpSp>
      <p:sp>
        <p:nvSpPr>
          <p:cNvPr id="49" name="Oval 48"/>
          <p:cNvSpPr/>
          <p:nvPr/>
        </p:nvSpPr>
        <p:spPr>
          <a:xfrm>
            <a:off x="5759939" y="6369501"/>
            <a:ext cx="474784" cy="4153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332860" y="6262561"/>
            <a:ext cx="796603" cy="52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AS4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08847" y="1627080"/>
                <a:ext cx="477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47" y="1627080"/>
                <a:ext cx="477755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014383" y="388234"/>
                <a:ext cx="1652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𝒘𝒂𝒚𝒑𝒐𝒊𝒏𝒕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383" y="388234"/>
                <a:ext cx="16522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472575" y="401889"/>
                <a:ext cx="2837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575" y="401889"/>
                <a:ext cx="28374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382386" y="2000127"/>
                <a:ext cx="3280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000127"/>
                <a:ext cx="328077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7382386" y="2308186"/>
                <a:ext cx="3280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𝑒𝑛𝑡𝑒𝑟𝐼𝑛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𝑤𝑎𝑦𝑝𝑜𝑖𝑛𝑡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308186"/>
                <a:ext cx="32807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7382386" y="2624100"/>
                <a:ext cx="63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𝑛𝑦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86" y="2624100"/>
                <a:ext cx="6326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>
            <a:stCxn id="47" idx="1"/>
            <a:endCxn id="44" idx="5"/>
          </p:cNvCxnSpPr>
          <p:nvPr/>
        </p:nvCxnSpPr>
        <p:spPr>
          <a:xfrm flipH="1" flipV="1">
            <a:off x="4732227" y="4786676"/>
            <a:ext cx="1100270" cy="645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12055</TotalTime>
  <Words>334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BGP Configuration Issues</vt:lpstr>
      <vt:lpstr>Example Specification Properties</vt:lpstr>
      <vt:lpstr>High-level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(Location Preference)</vt:lpstr>
      <vt:lpstr>Example: (Multihoming Customer)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1325</cp:revision>
  <dcterms:created xsi:type="dcterms:W3CDTF">2015-10-01T19:12:12Z</dcterms:created>
  <dcterms:modified xsi:type="dcterms:W3CDTF">2015-11-16T21:25:07Z</dcterms:modified>
</cp:coreProperties>
</file>