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6" r:id="rId2"/>
    <p:sldId id="317" r:id="rId3"/>
    <p:sldId id="327" r:id="rId4"/>
    <p:sldId id="334" r:id="rId5"/>
    <p:sldId id="331" r:id="rId6"/>
    <p:sldId id="324" r:id="rId7"/>
    <p:sldId id="328" r:id="rId8"/>
    <p:sldId id="330" r:id="rId9"/>
    <p:sldId id="322" r:id="rId10"/>
    <p:sldId id="321" r:id="rId11"/>
    <p:sldId id="333" r:id="rId12"/>
    <p:sldId id="3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474" autoAdjust="0"/>
  </p:normalViewPr>
  <p:slideViewPr>
    <p:cSldViewPr snapToGrid="0">
      <p:cViewPr varScale="1">
        <p:scale>
          <a:sx n="61" d="100"/>
          <a:sy n="61" d="100"/>
        </p:scale>
        <p:origin x="90" y="6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5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10CA7-77A1-40AF-B8C9-3A8E7343CFA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34376-18B7-46A5-80AF-6B7CC90F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4376-18B7-46A5-80AF-6B7CC90F7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3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23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40.png"/><Relationship Id="rId5" Type="http://schemas.openxmlformats.org/officeDocument/2006/relationships/image" Target="../media/image290.png"/><Relationship Id="rId10" Type="http://schemas.openxmlformats.org/officeDocument/2006/relationships/image" Target="../media/image39.png"/><Relationship Id="rId4" Type="http://schemas.openxmlformats.org/officeDocument/2006/relationships/image" Target="../media/image280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Project Goals: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688" y="1986524"/>
            <a:ext cx="9385816" cy="37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Language for specifying network behavior</a:t>
            </a:r>
            <a:endParaRPr lang="en-US" dirty="0"/>
          </a:p>
          <a:p>
            <a:pPr lvl="1"/>
            <a:r>
              <a:rPr lang="en-US" dirty="0" smtClean="0"/>
              <a:t>Describe high-level constraints and network-wide objectives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Compiler to synthesize low-level implementation</a:t>
            </a:r>
          </a:p>
          <a:p>
            <a:pPr lvl="1"/>
            <a:r>
              <a:rPr lang="en-US" dirty="0" smtClean="0"/>
              <a:t>Preferences via local-</a:t>
            </a:r>
            <a:r>
              <a:rPr lang="en-US" dirty="0" err="1" smtClean="0"/>
              <a:t>pref</a:t>
            </a:r>
            <a:r>
              <a:rPr lang="en-US" dirty="0" smtClean="0"/>
              <a:t>, </a:t>
            </a:r>
            <a:r>
              <a:rPr lang="en-US" dirty="0" smtClean="0"/>
              <a:t>MED, AS_PATH</a:t>
            </a:r>
            <a:endParaRPr lang="en-US" dirty="0" smtClean="0"/>
          </a:p>
          <a:p>
            <a:pPr lvl="1"/>
            <a:r>
              <a:rPr lang="en-US" dirty="0" smtClean="0"/>
              <a:t>Automatic community tagging </a:t>
            </a:r>
            <a:r>
              <a:rPr lang="en-US" dirty="0" smtClean="0"/>
              <a:t>to affect later decisions</a:t>
            </a:r>
          </a:p>
          <a:p>
            <a:pPr lvl="1"/>
            <a:r>
              <a:rPr lang="en-US" dirty="0" smtClean="0"/>
              <a:t>Reusing private AS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Aggregation &amp; local-</a:t>
            </a:r>
            <a:r>
              <a:rPr lang="en-US" dirty="0" err="1" smtClean="0"/>
              <a:t>pref</a:t>
            </a:r>
            <a:r>
              <a:rPr lang="en-US" dirty="0" smtClean="0"/>
              <a:t> for backup routes/failure resistance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2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818952" y="1695321"/>
            <a:ext cx="4576570" cy="4646918"/>
            <a:chOff x="3576842" y="1690688"/>
            <a:chExt cx="4576570" cy="4646918"/>
          </a:xfrm>
        </p:grpSpPr>
        <p:cxnSp>
          <p:nvCxnSpPr>
            <p:cNvPr id="20" name="Straight Connector 19"/>
            <p:cNvCxnSpPr>
              <a:stCxn id="50" idx="7"/>
              <a:endCxn id="51" idx="3"/>
            </p:cNvCxnSpPr>
            <p:nvPr/>
          </p:nvCxnSpPr>
          <p:spPr>
            <a:xfrm flipV="1">
              <a:off x="6783853" y="4314355"/>
              <a:ext cx="323299" cy="830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4" idx="1"/>
              <a:endCxn id="52" idx="5"/>
            </p:cNvCxnSpPr>
            <p:nvPr/>
          </p:nvCxnSpPr>
          <p:spPr>
            <a:xfrm flipH="1" flipV="1">
              <a:off x="5268809" y="4449547"/>
              <a:ext cx="468627" cy="710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576842" y="2499248"/>
              <a:ext cx="2107219" cy="2017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4342754" y="3305691"/>
              <a:ext cx="575394" cy="462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5855" y="1919880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4945855" y="1690688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96558" y="1701766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609176" y="5055660"/>
              <a:ext cx="1355399" cy="12819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98013" y="2970391"/>
              <a:ext cx="1355399" cy="12819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05185" y="5126574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95883" y="5110740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074901" y="4118369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80839" y="4253561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V="1">
              <a:off x="7516662" y="2138089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758423" y="5584693"/>
              <a:ext cx="1074174" cy="30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Customer</a:t>
              </a:r>
              <a:endParaRPr lang="en-US" sz="1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760917" y="3265232"/>
                <a:ext cx="4228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𝑐𝑢𝑠𝑡𝑜𝑚𝑒𝑟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17" y="3265232"/>
                <a:ext cx="422880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5760917" y="2838091"/>
                <a:ext cx="360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𝑏𝑜𝑔𝑜𝑛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17" y="2838091"/>
                <a:ext cx="360834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760916" y="3692373"/>
                <a:ext cx="360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16" y="3692373"/>
                <a:ext cx="360834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760916" y="4118441"/>
                <a:ext cx="6367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𝑒𝑥𝑖𝑡𝑂𝑢𝑡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𝑝𝑒𝑒𝑟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transit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𝑒𝑥𝑖𝑡𝑂𝑢𝑡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𝑝𝑎𝑖𝑑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transit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16" y="4118441"/>
                <a:ext cx="636766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760916" y="4508720"/>
                <a:ext cx="5528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𝑔𝑔𝑟𝑒𝑔𝑎𝑡𝑒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16" y="4508720"/>
                <a:ext cx="552810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113126" y="0"/>
            <a:ext cx="6925348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Example: Multihomed Customer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37" y="0"/>
            <a:ext cx="3541295" cy="11670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Compilation: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423" y="3962329"/>
            <a:ext cx="8687154" cy="272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Guarantees: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Traffic only ever goes over permitted routes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Traffic always takes the most preferred available route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Constraints are met under all possible failure scenarios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Never produces unstable BGP policies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423" y="1650674"/>
            <a:ext cx="8687154" cy="1972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Generates</a:t>
            </a:r>
            <a:endParaRPr lang="en-US" b="1" dirty="0"/>
          </a:p>
          <a:p>
            <a:r>
              <a:rPr lang="en-US" dirty="0" smtClean="0"/>
              <a:t>Per-device local-</a:t>
            </a:r>
            <a:r>
              <a:rPr lang="en-US" dirty="0" err="1" smtClean="0"/>
              <a:t>pref</a:t>
            </a:r>
            <a:r>
              <a:rPr lang="en-US" dirty="0" smtClean="0"/>
              <a:t>, MED, import filters, export filters.</a:t>
            </a:r>
          </a:p>
          <a:p>
            <a:r>
              <a:rPr lang="en-US" dirty="0" smtClean="0"/>
              <a:t>Filter and tag based on community values and AS_PATH</a:t>
            </a:r>
          </a:p>
          <a:p>
            <a:r>
              <a:rPr lang="en-US" dirty="0" smtClean="0"/>
              <a:t>Generate private AS numbers from a block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58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19425" y="1434662"/>
            <a:ext cx="11414235" cy="52341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13126" y="0"/>
            <a:ext cx="644408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Configuration Scope:</a:t>
            </a:r>
            <a:endParaRPr lang="en-US" sz="4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33416" y="3886587"/>
            <a:ext cx="2783596" cy="1846347"/>
            <a:chOff x="8833416" y="3886587"/>
            <a:chExt cx="2783596" cy="1846347"/>
          </a:xfrm>
        </p:grpSpPr>
        <p:sp>
          <p:nvSpPr>
            <p:cNvPr id="62" name="Cloud 61"/>
            <p:cNvSpPr/>
            <p:nvPr/>
          </p:nvSpPr>
          <p:spPr>
            <a:xfrm>
              <a:off x="8833416" y="3886587"/>
              <a:ext cx="2783596" cy="1846347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6843" y="4556236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0270" y="4556236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0197" y="4540798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8641" y="4540797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5346413" y="4606545"/>
            <a:ext cx="2783596" cy="1846347"/>
            <a:chOff x="8833416" y="3886587"/>
            <a:chExt cx="2783596" cy="1846347"/>
          </a:xfrm>
        </p:grpSpPr>
        <p:sp>
          <p:nvSpPr>
            <p:cNvPr id="71" name="Cloud 70"/>
            <p:cNvSpPr/>
            <p:nvPr/>
          </p:nvSpPr>
          <p:spPr>
            <a:xfrm>
              <a:off x="8833416" y="3886587"/>
              <a:ext cx="2783596" cy="1846347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6843" y="4556236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0270" y="4556236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0197" y="4540798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8641" y="4540797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1880661" y="4015393"/>
            <a:ext cx="2783596" cy="1846347"/>
            <a:chOff x="8833416" y="3886587"/>
            <a:chExt cx="2783596" cy="1846347"/>
          </a:xfrm>
        </p:grpSpPr>
        <p:sp>
          <p:nvSpPr>
            <p:cNvPr id="78" name="Cloud 77"/>
            <p:cNvSpPr/>
            <p:nvPr/>
          </p:nvSpPr>
          <p:spPr>
            <a:xfrm>
              <a:off x="8833416" y="3886587"/>
              <a:ext cx="2783596" cy="1846347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6843" y="4556236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0270" y="4556236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0197" y="4540798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tse1.mm.bing.net/th?&amp;id=OIP.M6f3fe689cde0da4e21687948c20220c1o0&amp;w=181&amp;h=300&amp;c=0&amp;pid=1.9&amp;rs=0&amp;p=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8641" y="4540797"/>
              <a:ext cx="324547" cy="5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Oval 90"/>
          <p:cNvSpPr/>
          <p:nvPr/>
        </p:nvSpPr>
        <p:spPr>
          <a:xfrm>
            <a:off x="4240850" y="4157564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454839" y="4120606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874537" y="5515072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57553" y="5474474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0230" y="4570236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95670" y="4843394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775147" y="4553293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995368" y="5285460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9760270" y="3917461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953730" y="1690051"/>
            <a:ext cx="5424249" cy="21313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775147" y="3269226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30009" y="3506882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430403" y="3706626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252741" y="3204010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489665" y="1690051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905914" y="1685518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05" idx="4"/>
            <a:endCxn id="91" idx="0"/>
          </p:cNvCxnSpPr>
          <p:nvPr/>
        </p:nvCxnSpPr>
        <p:spPr>
          <a:xfrm flipH="1">
            <a:off x="4350961" y="3433622"/>
            <a:ext cx="11891" cy="72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5" idx="3"/>
            <a:endCxn id="92" idx="7"/>
          </p:cNvCxnSpPr>
          <p:nvPr/>
        </p:nvCxnSpPr>
        <p:spPr>
          <a:xfrm flipH="1">
            <a:off x="2642809" y="3399996"/>
            <a:ext cx="1642183" cy="754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3" idx="6"/>
            <a:endCxn id="94" idx="2"/>
          </p:cNvCxnSpPr>
          <p:nvPr/>
        </p:nvCxnSpPr>
        <p:spPr>
          <a:xfrm flipV="1">
            <a:off x="4094758" y="5589280"/>
            <a:ext cx="1162795" cy="40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4" idx="5"/>
            <a:endCxn id="95" idx="0"/>
          </p:cNvCxnSpPr>
          <p:nvPr/>
        </p:nvCxnSpPr>
        <p:spPr>
          <a:xfrm>
            <a:off x="6618373" y="3902612"/>
            <a:ext cx="531968" cy="667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5" idx="6"/>
            <a:endCxn id="103" idx="3"/>
          </p:cNvCxnSpPr>
          <p:nvPr/>
        </p:nvCxnSpPr>
        <p:spPr>
          <a:xfrm flipV="1">
            <a:off x="7260451" y="3702868"/>
            <a:ext cx="901809" cy="98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6" idx="6"/>
            <a:endCxn id="98" idx="3"/>
          </p:cNvCxnSpPr>
          <p:nvPr/>
        </p:nvCxnSpPr>
        <p:spPr>
          <a:xfrm flipV="1">
            <a:off x="8115891" y="4749279"/>
            <a:ext cx="691507" cy="208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7" idx="6"/>
            <a:endCxn id="99" idx="3"/>
          </p:cNvCxnSpPr>
          <p:nvPr/>
        </p:nvCxnSpPr>
        <p:spPr>
          <a:xfrm flipV="1">
            <a:off x="8206483" y="5481446"/>
            <a:ext cx="821136" cy="185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986262" y="5552187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stCxn id="102" idx="5"/>
            <a:endCxn id="100" idx="1"/>
          </p:cNvCxnSpPr>
          <p:nvPr/>
        </p:nvCxnSpPr>
        <p:spPr>
          <a:xfrm>
            <a:off x="8963117" y="3465212"/>
            <a:ext cx="829404" cy="48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5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 </a:t>
            </a:r>
            <a:r>
              <a:rPr lang="en-US" dirty="0" smtClean="0">
                <a:solidFill>
                  <a:schemeClr val="accent1"/>
                </a:solidFill>
              </a:rPr>
              <a:t>Invariants: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12" y="1974468"/>
            <a:ext cx="9556376" cy="4644377"/>
          </a:xfrm>
        </p:spPr>
        <p:txBody>
          <a:bodyPr>
            <a:normAutofit/>
          </a:bodyPr>
          <a:lstStyle/>
          <a:p>
            <a:r>
              <a:rPr lang="en-US" dirty="0" smtClean="0"/>
              <a:t>Prefer customers over peers </a:t>
            </a:r>
            <a:r>
              <a:rPr lang="en-US" dirty="0" smtClean="0"/>
              <a:t>over paid </a:t>
            </a:r>
            <a:r>
              <a:rPr lang="en-US" dirty="0" smtClean="0"/>
              <a:t>provider</a:t>
            </a:r>
          </a:p>
          <a:p>
            <a:r>
              <a:rPr lang="en-US" dirty="0" smtClean="0"/>
              <a:t>Cold-potato routing (prefer leaving link A over link B)</a:t>
            </a:r>
            <a:endParaRPr lang="en-US" dirty="0" smtClean="0"/>
          </a:p>
          <a:p>
            <a:r>
              <a:rPr lang="en-US" dirty="0" smtClean="0"/>
              <a:t>Prefer </a:t>
            </a:r>
            <a:r>
              <a:rPr lang="en-US" dirty="0" smtClean="0"/>
              <a:t>certain traffic enters from Seattle over New York</a:t>
            </a:r>
          </a:p>
          <a:p>
            <a:r>
              <a:rPr lang="en-US" dirty="0"/>
              <a:t>No transit between </a:t>
            </a:r>
            <a:r>
              <a:rPr lang="en-US" dirty="0" smtClean="0"/>
              <a:t>peers/providers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/>
              <a:t>(</a:t>
            </a:r>
            <a:r>
              <a:rPr lang="en-US" dirty="0" smtClean="0"/>
              <a:t>non)reachability</a:t>
            </a:r>
          </a:p>
          <a:p>
            <a:r>
              <a:rPr lang="en-US" dirty="0" smtClean="0"/>
              <a:t>Backup routes</a:t>
            </a:r>
          </a:p>
          <a:p>
            <a:r>
              <a:rPr lang="en-US" dirty="0" smtClean="0"/>
              <a:t>Closed </a:t>
            </a:r>
            <a:r>
              <a:rPr lang="en-US" dirty="0" smtClean="0"/>
              <a:t>fail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center locality </a:t>
            </a:r>
            <a:r>
              <a:rPr lang="en-US" dirty="0" smtClean="0"/>
              <a:t>(traffic never goes beyond tier 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113126" y="0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Language Abstraction: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3" name="Cloud 42"/>
          <p:cNvSpPr/>
          <p:nvPr/>
        </p:nvSpPr>
        <p:spPr>
          <a:xfrm>
            <a:off x="3901099" y="3391896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26974" y="4432194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65831" y="453096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76166" y="3678687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62966" y="53713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2386" y="4432194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33559" y="4471989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2373" y="4488795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3529" y="4115661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3101" y="4738614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46" idx="5"/>
            <a:endCxn id="53" idx="2"/>
          </p:cNvCxnSpPr>
          <p:nvPr/>
        </p:nvCxnSpPr>
        <p:spPr>
          <a:xfrm>
            <a:off x="5981419" y="4033169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5"/>
            <a:endCxn id="48" idx="2"/>
          </p:cNvCxnSpPr>
          <p:nvPr/>
        </p:nvCxnSpPr>
        <p:spPr>
          <a:xfrm>
            <a:off x="6848782" y="4470143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4"/>
            <a:endCxn id="54" idx="0"/>
          </p:cNvCxnSpPr>
          <p:nvPr/>
        </p:nvCxnSpPr>
        <p:spPr>
          <a:xfrm flipH="1">
            <a:off x="6590493" y="4530963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47" idx="7"/>
          </p:cNvCxnSpPr>
          <p:nvPr/>
        </p:nvCxnSpPr>
        <p:spPr>
          <a:xfrm flipH="1">
            <a:off x="6168219" y="5093096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  <a:endCxn id="45" idx="6"/>
          </p:cNvCxnSpPr>
          <p:nvPr/>
        </p:nvCxnSpPr>
        <p:spPr>
          <a:xfrm flipH="1" flipV="1">
            <a:off x="5740615" y="4738614"/>
            <a:ext cx="612486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4" idx="7"/>
          </p:cNvCxnSpPr>
          <p:nvPr/>
        </p:nvCxnSpPr>
        <p:spPr>
          <a:xfrm flipH="1">
            <a:off x="4732227" y="4033169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45" idx="2"/>
          </p:cNvCxnSpPr>
          <p:nvPr/>
        </p:nvCxnSpPr>
        <p:spPr>
          <a:xfrm>
            <a:off x="4801758" y="4639845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6"/>
            <a:endCxn id="52" idx="2"/>
          </p:cNvCxnSpPr>
          <p:nvPr/>
        </p:nvCxnSpPr>
        <p:spPr>
          <a:xfrm>
            <a:off x="7857170" y="4639845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50" idx="6"/>
          </p:cNvCxnSpPr>
          <p:nvPr/>
        </p:nvCxnSpPr>
        <p:spPr>
          <a:xfrm flipH="1">
            <a:off x="3008343" y="4639845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5318" y="4139692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7809" y="509763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54603" y="455499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61484" y="4976598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020731" y="5531813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50" idx="2"/>
            <a:endCxn id="72" idx="6"/>
          </p:cNvCxnSpPr>
          <p:nvPr/>
        </p:nvCxnSpPr>
        <p:spPr>
          <a:xfrm flipH="1">
            <a:off x="1729387" y="4679640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1"/>
            <a:endCxn id="70" idx="5"/>
          </p:cNvCxnSpPr>
          <p:nvPr/>
        </p:nvCxnSpPr>
        <p:spPr>
          <a:xfrm flipH="1" flipV="1">
            <a:off x="630571" y="4494174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1" idx="6"/>
          </p:cNvCxnSpPr>
          <p:nvPr/>
        </p:nvCxnSpPr>
        <p:spPr>
          <a:xfrm flipH="1">
            <a:off x="742593" y="4909476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6" idx="2"/>
            <a:endCxn id="52" idx="5"/>
          </p:cNvCxnSpPr>
          <p:nvPr/>
        </p:nvCxnSpPr>
        <p:spPr>
          <a:xfrm flipH="1" flipV="1">
            <a:off x="9397626" y="4843277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2"/>
            <a:endCxn id="76" idx="5"/>
          </p:cNvCxnSpPr>
          <p:nvPr/>
        </p:nvCxnSpPr>
        <p:spPr>
          <a:xfrm flipH="1" flipV="1">
            <a:off x="10366737" y="5331080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6"/>
          </p:cNvCxnSpPr>
          <p:nvPr/>
        </p:nvCxnSpPr>
        <p:spPr>
          <a:xfrm flipH="1">
            <a:off x="11495515" y="5541704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4"/>
          </p:cNvCxnSpPr>
          <p:nvPr/>
        </p:nvCxnSpPr>
        <p:spPr>
          <a:xfrm flipH="1">
            <a:off x="5981419" y="5786675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/>
          <p:cNvSpPr txBox="1">
            <a:spLocks/>
          </p:cNvSpPr>
          <p:nvPr/>
        </p:nvSpPr>
        <p:spPr>
          <a:xfrm>
            <a:off x="5637471" y="3643360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58" name="Oval 57"/>
          <p:cNvSpPr/>
          <p:nvPr/>
        </p:nvSpPr>
        <p:spPr>
          <a:xfrm>
            <a:off x="5693435" y="2509919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4"/>
          </p:cNvCxnSpPr>
          <p:nvPr/>
        </p:nvCxnSpPr>
        <p:spPr>
          <a:xfrm flipH="1">
            <a:off x="5813558" y="2925221"/>
            <a:ext cx="117269" cy="753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5"/>
          </p:cNvCxnSpPr>
          <p:nvPr/>
        </p:nvCxnSpPr>
        <p:spPr>
          <a:xfrm>
            <a:off x="6098688" y="2864401"/>
            <a:ext cx="582233" cy="125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/>
          <p:cNvSpPr txBox="1">
            <a:spLocks/>
          </p:cNvSpPr>
          <p:nvPr/>
        </p:nvSpPr>
        <p:spPr>
          <a:xfrm>
            <a:off x="6510155" y="4097628"/>
            <a:ext cx="4324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9" name="Oval 48"/>
          <p:cNvSpPr/>
          <p:nvPr/>
        </p:nvSpPr>
        <p:spPr>
          <a:xfrm>
            <a:off x="5759939" y="63695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 flipH="1" flipV="1">
            <a:off x="4732227" y="4786676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/>
          <p:cNvSpPr txBox="1">
            <a:spLocks/>
          </p:cNvSpPr>
          <p:nvPr/>
        </p:nvSpPr>
        <p:spPr>
          <a:xfrm>
            <a:off x="7036252" y="1136477"/>
            <a:ext cx="4937989" cy="185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Global view of the wide-area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Describe permitted end-to-end routes and preferences between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Uses regular expressions to express path constraints (per prefix)</a:t>
            </a:r>
          </a:p>
        </p:txBody>
      </p:sp>
    </p:spTree>
    <p:extLst>
      <p:ext uri="{BB962C8B-B14F-4D97-AF65-F5344CB8AC3E}">
        <p14:creationId xmlns:p14="http://schemas.microsoft.com/office/powerpoint/2010/main" val="3520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113126" y="0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Language Abstraction: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3" name="Cloud 42"/>
          <p:cNvSpPr/>
          <p:nvPr/>
        </p:nvSpPr>
        <p:spPr>
          <a:xfrm>
            <a:off x="3901099" y="3391896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26974" y="4432194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65831" y="453096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76166" y="3678687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62966" y="53713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2386" y="4432194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33559" y="4471989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2373" y="4488795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3529" y="4115661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3101" y="4738614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46" idx="5"/>
            <a:endCxn id="53" idx="2"/>
          </p:cNvCxnSpPr>
          <p:nvPr/>
        </p:nvCxnSpPr>
        <p:spPr>
          <a:xfrm>
            <a:off x="5981419" y="4033169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5"/>
            <a:endCxn id="48" idx="2"/>
          </p:cNvCxnSpPr>
          <p:nvPr/>
        </p:nvCxnSpPr>
        <p:spPr>
          <a:xfrm>
            <a:off x="6848782" y="4470143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4"/>
            <a:endCxn id="54" idx="0"/>
          </p:cNvCxnSpPr>
          <p:nvPr/>
        </p:nvCxnSpPr>
        <p:spPr>
          <a:xfrm flipH="1">
            <a:off x="6590493" y="4530963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47" idx="7"/>
          </p:cNvCxnSpPr>
          <p:nvPr/>
        </p:nvCxnSpPr>
        <p:spPr>
          <a:xfrm flipH="1">
            <a:off x="6168219" y="5093096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  <a:endCxn id="45" idx="6"/>
          </p:cNvCxnSpPr>
          <p:nvPr/>
        </p:nvCxnSpPr>
        <p:spPr>
          <a:xfrm flipH="1" flipV="1">
            <a:off x="5740615" y="4738614"/>
            <a:ext cx="612486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4" idx="7"/>
          </p:cNvCxnSpPr>
          <p:nvPr/>
        </p:nvCxnSpPr>
        <p:spPr>
          <a:xfrm flipH="1">
            <a:off x="4732227" y="4033169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45" idx="2"/>
          </p:cNvCxnSpPr>
          <p:nvPr/>
        </p:nvCxnSpPr>
        <p:spPr>
          <a:xfrm>
            <a:off x="4801758" y="4639845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6"/>
            <a:endCxn id="52" idx="2"/>
          </p:cNvCxnSpPr>
          <p:nvPr/>
        </p:nvCxnSpPr>
        <p:spPr>
          <a:xfrm>
            <a:off x="7857170" y="4639845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50" idx="6"/>
          </p:cNvCxnSpPr>
          <p:nvPr/>
        </p:nvCxnSpPr>
        <p:spPr>
          <a:xfrm flipH="1">
            <a:off x="3008343" y="4639845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5318" y="4139692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7809" y="509763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54603" y="455499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61484" y="4976598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020731" y="5531813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50" idx="2"/>
            <a:endCxn id="72" idx="6"/>
          </p:cNvCxnSpPr>
          <p:nvPr/>
        </p:nvCxnSpPr>
        <p:spPr>
          <a:xfrm flipH="1">
            <a:off x="1729387" y="4679640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1"/>
            <a:endCxn id="70" idx="5"/>
          </p:cNvCxnSpPr>
          <p:nvPr/>
        </p:nvCxnSpPr>
        <p:spPr>
          <a:xfrm flipH="1" flipV="1">
            <a:off x="630571" y="4494174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1" idx="6"/>
          </p:cNvCxnSpPr>
          <p:nvPr/>
        </p:nvCxnSpPr>
        <p:spPr>
          <a:xfrm flipH="1">
            <a:off x="742593" y="4909476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6" idx="2"/>
            <a:endCxn id="52" idx="5"/>
          </p:cNvCxnSpPr>
          <p:nvPr/>
        </p:nvCxnSpPr>
        <p:spPr>
          <a:xfrm flipH="1" flipV="1">
            <a:off x="9397626" y="4843277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2"/>
            <a:endCxn id="76" idx="5"/>
          </p:cNvCxnSpPr>
          <p:nvPr/>
        </p:nvCxnSpPr>
        <p:spPr>
          <a:xfrm flipH="1" flipV="1">
            <a:off x="10366737" y="5331080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6"/>
          </p:cNvCxnSpPr>
          <p:nvPr/>
        </p:nvCxnSpPr>
        <p:spPr>
          <a:xfrm flipH="1">
            <a:off x="11495515" y="5541704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4"/>
          </p:cNvCxnSpPr>
          <p:nvPr/>
        </p:nvCxnSpPr>
        <p:spPr>
          <a:xfrm flipH="1">
            <a:off x="5981419" y="5786675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/>
          <p:cNvSpPr txBox="1">
            <a:spLocks/>
          </p:cNvSpPr>
          <p:nvPr/>
        </p:nvSpPr>
        <p:spPr>
          <a:xfrm>
            <a:off x="5637471" y="3643360"/>
            <a:ext cx="5848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58" name="Oval 57"/>
          <p:cNvSpPr/>
          <p:nvPr/>
        </p:nvSpPr>
        <p:spPr>
          <a:xfrm>
            <a:off x="5693435" y="2509919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4"/>
          </p:cNvCxnSpPr>
          <p:nvPr/>
        </p:nvCxnSpPr>
        <p:spPr>
          <a:xfrm flipH="1">
            <a:off x="5813558" y="2925221"/>
            <a:ext cx="117269" cy="753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5"/>
          </p:cNvCxnSpPr>
          <p:nvPr/>
        </p:nvCxnSpPr>
        <p:spPr>
          <a:xfrm>
            <a:off x="6098688" y="2864401"/>
            <a:ext cx="582233" cy="125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/>
          <p:cNvSpPr txBox="1">
            <a:spLocks/>
          </p:cNvSpPr>
          <p:nvPr/>
        </p:nvSpPr>
        <p:spPr>
          <a:xfrm>
            <a:off x="6510155" y="4097628"/>
            <a:ext cx="432465" cy="60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9" name="Oval 48"/>
          <p:cNvSpPr/>
          <p:nvPr/>
        </p:nvSpPr>
        <p:spPr>
          <a:xfrm>
            <a:off x="5759939" y="63695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 flipH="1" flipV="1">
            <a:off x="4732227" y="4786676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827009" y="3599520"/>
            <a:ext cx="6340643" cy="766797"/>
          </a:xfrm>
          <a:custGeom>
            <a:avLst/>
            <a:gdLst>
              <a:gd name="connsiteX0" fmla="*/ 0 w 6316579"/>
              <a:gd name="connsiteY0" fmla="*/ 0 h 108284"/>
              <a:gd name="connsiteX1" fmla="*/ 6316579 w 6316579"/>
              <a:gd name="connsiteY1" fmla="*/ 108284 h 108284"/>
              <a:gd name="connsiteX0" fmla="*/ 0 w 6316579"/>
              <a:gd name="connsiteY0" fmla="*/ 0 h 397042"/>
              <a:gd name="connsiteX1" fmla="*/ 4596063 w 6316579"/>
              <a:gd name="connsiteY1" fmla="*/ 397042 h 397042"/>
              <a:gd name="connsiteX2" fmla="*/ 6316579 w 6316579"/>
              <a:gd name="connsiteY2" fmla="*/ 108284 h 397042"/>
              <a:gd name="connsiteX0" fmla="*/ 0 w 6316579"/>
              <a:gd name="connsiteY0" fmla="*/ 272512 h 670473"/>
              <a:gd name="connsiteX1" fmla="*/ 3031958 w 6316579"/>
              <a:gd name="connsiteY1" fmla="*/ 7817 h 670473"/>
              <a:gd name="connsiteX2" fmla="*/ 4596063 w 6316579"/>
              <a:gd name="connsiteY2" fmla="*/ 669554 h 670473"/>
              <a:gd name="connsiteX3" fmla="*/ 6316579 w 6316579"/>
              <a:gd name="connsiteY3" fmla="*/ 380796 h 670473"/>
              <a:gd name="connsiteX0" fmla="*/ 0 w 6316579"/>
              <a:gd name="connsiteY0" fmla="*/ 273502 h 671501"/>
              <a:gd name="connsiteX1" fmla="*/ 1455821 w 6316579"/>
              <a:gd name="connsiteY1" fmla="*/ 622417 h 671501"/>
              <a:gd name="connsiteX2" fmla="*/ 3031958 w 6316579"/>
              <a:gd name="connsiteY2" fmla="*/ 8807 h 671501"/>
              <a:gd name="connsiteX3" fmla="*/ 4596063 w 6316579"/>
              <a:gd name="connsiteY3" fmla="*/ 670544 h 671501"/>
              <a:gd name="connsiteX4" fmla="*/ 6316579 w 6316579"/>
              <a:gd name="connsiteY4" fmla="*/ 381786 h 671501"/>
              <a:gd name="connsiteX0" fmla="*/ 0 w 6388769"/>
              <a:gd name="connsiteY0" fmla="*/ 694607 h 694607"/>
              <a:gd name="connsiteX1" fmla="*/ 1528011 w 6388769"/>
              <a:gd name="connsiteY1" fmla="*/ 622417 h 694607"/>
              <a:gd name="connsiteX2" fmla="*/ 3104148 w 6388769"/>
              <a:gd name="connsiteY2" fmla="*/ 8807 h 694607"/>
              <a:gd name="connsiteX3" fmla="*/ 4668253 w 6388769"/>
              <a:gd name="connsiteY3" fmla="*/ 670544 h 694607"/>
              <a:gd name="connsiteX4" fmla="*/ 6388769 w 6388769"/>
              <a:gd name="connsiteY4" fmla="*/ 381786 h 694607"/>
              <a:gd name="connsiteX0" fmla="*/ 0 w 6340643"/>
              <a:gd name="connsiteY0" fmla="*/ 694607 h 766797"/>
              <a:gd name="connsiteX1" fmla="*/ 1528011 w 6340643"/>
              <a:gd name="connsiteY1" fmla="*/ 622417 h 766797"/>
              <a:gd name="connsiteX2" fmla="*/ 3104148 w 6340643"/>
              <a:gd name="connsiteY2" fmla="*/ 8807 h 766797"/>
              <a:gd name="connsiteX3" fmla="*/ 4668253 w 6340643"/>
              <a:gd name="connsiteY3" fmla="*/ 670544 h 766797"/>
              <a:gd name="connsiteX4" fmla="*/ 6340643 w 6340643"/>
              <a:gd name="connsiteY4" fmla="*/ 766797 h 76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643" h="766797">
                <a:moveTo>
                  <a:pt x="0" y="694607"/>
                </a:moveTo>
                <a:cubicBezTo>
                  <a:pt x="246647" y="668539"/>
                  <a:pt x="1022685" y="666533"/>
                  <a:pt x="1528011" y="622417"/>
                </a:cubicBezTo>
                <a:cubicBezTo>
                  <a:pt x="2033337" y="578301"/>
                  <a:pt x="2584785" y="-83435"/>
                  <a:pt x="3104148" y="8807"/>
                </a:cubicBezTo>
                <a:cubicBezTo>
                  <a:pt x="3623511" y="101049"/>
                  <a:pt x="4130843" y="698618"/>
                  <a:pt x="4668253" y="670544"/>
                </a:cubicBezTo>
                <a:lnTo>
                  <a:pt x="6340643" y="766797"/>
                </a:lnTo>
              </a:path>
            </a:pathLst>
          </a:custGeom>
          <a:noFill/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869500" y="4926906"/>
            <a:ext cx="6340643" cy="992323"/>
          </a:xfrm>
          <a:custGeom>
            <a:avLst/>
            <a:gdLst>
              <a:gd name="connsiteX0" fmla="*/ 0 w 6316579"/>
              <a:gd name="connsiteY0" fmla="*/ 0 h 108284"/>
              <a:gd name="connsiteX1" fmla="*/ 6316579 w 6316579"/>
              <a:gd name="connsiteY1" fmla="*/ 108284 h 108284"/>
              <a:gd name="connsiteX0" fmla="*/ 0 w 6316579"/>
              <a:gd name="connsiteY0" fmla="*/ 0 h 397042"/>
              <a:gd name="connsiteX1" fmla="*/ 4596063 w 6316579"/>
              <a:gd name="connsiteY1" fmla="*/ 397042 h 397042"/>
              <a:gd name="connsiteX2" fmla="*/ 6316579 w 6316579"/>
              <a:gd name="connsiteY2" fmla="*/ 108284 h 397042"/>
              <a:gd name="connsiteX0" fmla="*/ 0 w 6316579"/>
              <a:gd name="connsiteY0" fmla="*/ 272512 h 670473"/>
              <a:gd name="connsiteX1" fmla="*/ 3031958 w 6316579"/>
              <a:gd name="connsiteY1" fmla="*/ 7817 h 670473"/>
              <a:gd name="connsiteX2" fmla="*/ 4596063 w 6316579"/>
              <a:gd name="connsiteY2" fmla="*/ 669554 h 670473"/>
              <a:gd name="connsiteX3" fmla="*/ 6316579 w 6316579"/>
              <a:gd name="connsiteY3" fmla="*/ 380796 h 670473"/>
              <a:gd name="connsiteX0" fmla="*/ 0 w 6316579"/>
              <a:gd name="connsiteY0" fmla="*/ 273502 h 671501"/>
              <a:gd name="connsiteX1" fmla="*/ 1455821 w 6316579"/>
              <a:gd name="connsiteY1" fmla="*/ 622417 h 671501"/>
              <a:gd name="connsiteX2" fmla="*/ 3031958 w 6316579"/>
              <a:gd name="connsiteY2" fmla="*/ 8807 h 671501"/>
              <a:gd name="connsiteX3" fmla="*/ 4596063 w 6316579"/>
              <a:gd name="connsiteY3" fmla="*/ 670544 h 671501"/>
              <a:gd name="connsiteX4" fmla="*/ 6316579 w 6316579"/>
              <a:gd name="connsiteY4" fmla="*/ 381786 h 671501"/>
              <a:gd name="connsiteX0" fmla="*/ 0 w 6388769"/>
              <a:gd name="connsiteY0" fmla="*/ 694607 h 694607"/>
              <a:gd name="connsiteX1" fmla="*/ 1528011 w 6388769"/>
              <a:gd name="connsiteY1" fmla="*/ 622417 h 694607"/>
              <a:gd name="connsiteX2" fmla="*/ 3104148 w 6388769"/>
              <a:gd name="connsiteY2" fmla="*/ 8807 h 694607"/>
              <a:gd name="connsiteX3" fmla="*/ 4668253 w 6388769"/>
              <a:gd name="connsiteY3" fmla="*/ 670544 h 694607"/>
              <a:gd name="connsiteX4" fmla="*/ 6388769 w 6388769"/>
              <a:gd name="connsiteY4" fmla="*/ 381786 h 694607"/>
              <a:gd name="connsiteX0" fmla="*/ 0 w 6340643"/>
              <a:gd name="connsiteY0" fmla="*/ 694607 h 766797"/>
              <a:gd name="connsiteX1" fmla="*/ 1528011 w 6340643"/>
              <a:gd name="connsiteY1" fmla="*/ 622417 h 766797"/>
              <a:gd name="connsiteX2" fmla="*/ 3104148 w 6340643"/>
              <a:gd name="connsiteY2" fmla="*/ 8807 h 766797"/>
              <a:gd name="connsiteX3" fmla="*/ 4668253 w 6340643"/>
              <a:gd name="connsiteY3" fmla="*/ 670544 h 766797"/>
              <a:gd name="connsiteX4" fmla="*/ 6340643 w 6340643"/>
              <a:gd name="connsiteY4" fmla="*/ 766797 h 766797"/>
              <a:gd name="connsiteX0" fmla="*/ 0 w 6340643"/>
              <a:gd name="connsiteY0" fmla="*/ 73756 h 958264"/>
              <a:gd name="connsiteX1" fmla="*/ 1528011 w 6340643"/>
              <a:gd name="connsiteY1" fmla="*/ 1566 h 958264"/>
              <a:gd name="connsiteX2" fmla="*/ 3140242 w 6340643"/>
              <a:gd name="connsiteY2" fmla="*/ 952061 h 958264"/>
              <a:gd name="connsiteX3" fmla="*/ 4668253 w 6340643"/>
              <a:gd name="connsiteY3" fmla="*/ 49693 h 958264"/>
              <a:gd name="connsiteX4" fmla="*/ 6340643 w 6340643"/>
              <a:gd name="connsiteY4" fmla="*/ 145946 h 958264"/>
              <a:gd name="connsiteX0" fmla="*/ 0 w 6340643"/>
              <a:gd name="connsiteY0" fmla="*/ 108284 h 992323"/>
              <a:gd name="connsiteX1" fmla="*/ 1528011 w 6340643"/>
              <a:gd name="connsiteY1" fmla="*/ 36094 h 992323"/>
              <a:gd name="connsiteX2" fmla="*/ 3140242 w 6340643"/>
              <a:gd name="connsiteY2" fmla="*/ 986589 h 992323"/>
              <a:gd name="connsiteX3" fmla="*/ 4367464 w 6340643"/>
              <a:gd name="connsiteY3" fmla="*/ 0 h 992323"/>
              <a:gd name="connsiteX4" fmla="*/ 6340643 w 6340643"/>
              <a:gd name="connsiteY4" fmla="*/ 180474 h 9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643" h="992323">
                <a:moveTo>
                  <a:pt x="0" y="108284"/>
                </a:moveTo>
                <a:cubicBezTo>
                  <a:pt x="246647" y="82216"/>
                  <a:pt x="1022685" y="80210"/>
                  <a:pt x="1528011" y="36094"/>
                </a:cubicBezTo>
                <a:cubicBezTo>
                  <a:pt x="2033337" y="-8022"/>
                  <a:pt x="2620879" y="894347"/>
                  <a:pt x="3140242" y="986589"/>
                </a:cubicBezTo>
                <a:cubicBezTo>
                  <a:pt x="3659605" y="1078831"/>
                  <a:pt x="3830054" y="28074"/>
                  <a:pt x="4367464" y="0"/>
                </a:cubicBezTo>
                <a:lnTo>
                  <a:pt x="6340643" y="180474"/>
                </a:ln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27272" y="38731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30619" y="51793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8841280" y="58485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&gt; Y</a:t>
            </a:r>
            <a:endParaRPr lang="en-US" b="1" dirty="0"/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7036252" y="1136477"/>
            <a:ext cx="4937989" cy="185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Global view of the wide-area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Describe permitted end-to-end routes and preferences between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Uses regular expressions to express path constraints (per prefix)</a:t>
            </a:r>
          </a:p>
        </p:txBody>
      </p:sp>
    </p:spTree>
    <p:extLst>
      <p:ext uri="{BB962C8B-B14F-4D97-AF65-F5344CB8AC3E}">
        <p14:creationId xmlns:p14="http://schemas.microsoft.com/office/powerpoint/2010/main" val="3029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318" y="2270365"/>
            <a:ext cx="11966682" cy="4259023"/>
            <a:chOff x="225318" y="2598977"/>
            <a:chExt cx="11966682" cy="4259023"/>
          </a:xfrm>
        </p:grpSpPr>
        <p:sp>
          <p:nvSpPr>
            <p:cNvPr id="43" name="Cloud 42"/>
            <p:cNvSpPr/>
            <p:nvPr/>
          </p:nvSpPr>
          <p:spPr>
            <a:xfrm>
              <a:off x="3901099" y="3720508"/>
              <a:ext cx="4198518" cy="2552497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26974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265831" y="485957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576166" y="4007299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762966" y="569998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82386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533559" y="4800601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92373" y="4817407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43529" y="4444273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53101" y="506722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46" idx="5"/>
              <a:endCxn id="53" idx="2"/>
            </p:cNvCxnSpPr>
            <p:nvPr/>
          </p:nvCxnSpPr>
          <p:spPr>
            <a:xfrm>
              <a:off x="5981419" y="4361781"/>
              <a:ext cx="462110" cy="290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5"/>
              <a:endCxn id="48" idx="2"/>
            </p:cNvCxnSpPr>
            <p:nvPr/>
          </p:nvCxnSpPr>
          <p:spPr>
            <a:xfrm>
              <a:off x="6848782" y="4798755"/>
              <a:ext cx="533604" cy="1697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4"/>
              <a:endCxn id="54" idx="0"/>
            </p:cNvCxnSpPr>
            <p:nvPr/>
          </p:nvCxnSpPr>
          <p:spPr>
            <a:xfrm flipH="1">
              <a:off x="6590493" y="4859575"/>
              <a:ext cx="90428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3"/>
              <a:endCxn id="47" idx="7"/>
            </p:cNvCxnSpPr>
            <p:nvPr/>
          </p:nvCxnSpPr>
          <p:spPr>
            <a:xfrm flipH="1">
              <a:off x="6168219" y="5421708"/>
              <a:ext cx="254413" cy="339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4" idx="2"/>
              <a:endCxn id="45" idx="6"/>
            </p:cNvCxnSpPr>
            <p:nvPr/>
          </p:nvCxnSpPr>
          <p:spPr>
            <a:xfrm flipH="1" flipV="1">
              <a:off x="5740615" y="5067226"/>
              <a:ext cx="612486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3"/>
              <a:endCxn id="44" idx="7"/>
            </p:cNvCxnSpPr>
            <p:nvPr/>
          </p:nvCxnSpPr>
          <p:spPr>
            <a:xfrm flipH="1">
              <a:off x="4732227" y="4361781"/>
              <a:ext cx="913470" cy="459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4" idx="6"/>
              <a:endCxn id="45" idx="2"/>
            </p:cNvCxnSpPr>
            <p:nvPr/>
          </p:nvCxnSpPr>
          <p:spPr>
            <a:xfrm>
              <a:off x="4801758" y="4968457"/>
              <a:ext cx="464073" cy="987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8" idx="6"/>
              <a:endCxn id="52" idx="2"/>
            </p:cNvCxnSpPr>
            <p:nvPr/>
          </p:nvCxnSpPr>
          <p:spPr>
            <a:xfrm>
              <a:off x="7857170" y="4968457"/>
              <a:ext cx="1135203" cy="566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4" idx="2"/>
              <a:endCxn id="50" idx="6"/>
            </p:cNvCxnSpPr>
            <p:nvPr/>
          </p:nvCxnSpPr>
          <p:spPr>
            <a:xfrm flipH="1">
              <a:off x="3008343" y="4968457"/>
              <a:ext cx="1318631" cy="39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25318" y="4468304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7809" y="542624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54603" y="488360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961484" y="5305210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1020731" y="5860425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50" idx="2"/>
              <a:endCxn id="72" idx="6"/>
            </p:cNvCxnSpPr>
            <p:nvPr/>
          </p:nvCxnSpPr>
          <p:spPr>
            <a:xfrm flipH="1">
              <a:off x="1729387" y="5008252"/>
              <a:ext cx="804172" cy="830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2" idx="1"/>
              <a:endCxn id="70" idx="5"/>
            </p:cNvCxnSpPr>
            <p:nvPr/>
          </p:nvCxnSpPr>
          <p:spPr>
            <a:xfrm flipH="1" flipV="1">
              <a:off x="630571" y="4822786"/>
              <a:ext cx="693563" cy="1216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2" idx="3"/>
              <a:endCxn id="71" idx="6"/>
            </p:cNvCxnSpPr>
            <p:nvPr/>
          </p:nvCxnSpPr>
          <p:spPr>
            <a:xfrm flipH="1">
              <a:off x="742593" y="5238088"/>
              <a:ext cx="581541" cy="3958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52" idx="5"/>
            </p:cNvCxnSpPr>
            <p:nvPr/>
          </p:nvCxnSpPr>
          <p:spPr>
            <a:xfrm flipH="1" flipV="1">
              <a:off x="9397626" y="5171889"/>
              <a:ext cx="563858" cy="3409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2"/>
              <a:endCxn id="76" idx="5"/>
            </p:cNvCxnSpPr>
            <p:nvPr/>
          </p:nvCxnSpPr>
          <p:spPr>
            <a:xfrm flipH="1" flipV="1">
              <a:off x="10366737" y="5659692"/>
              <a:ext cx="653994" cy="40838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80" idx="6"/>
            </p:cNvCxnSpPr>
            <p:nvPr/>
          </p:nvCxnSpPr>
          <p:spPr>
            <a:xfrm flipH="1">
              <a:off x="11495515" y="5870316"/>
              <a:ext cx="696485" cy="197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7" idx="4"/>
            </p:cNvCxnSpPr>
            <p:nvPr/>
          </p:nvCxnSpPr>
          <p:spPr>
            <a:xfrm flipH="1">
              <a:off x="5981419" y="6115287"/>
              <a:ext cx="18939" cy="7427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2398485" y="5421708"/>
              <a:ext cx="878027" cy="4643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AS1</a:t>
              </a:r>
            </a:p>
          </p:txBody>
        </p: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795875" y="5539737"/>
              <a:ext cx="864510" cy="442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AS2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5637471" y="3971972"/>
              <a:ext cx="5848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5693435" y="2838531"/>
              <a:ext cx="474784" cy="4153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8" idx="4"/>
            </p:cNvCxnSpPr>
            <p:nvPr/>
          </p:nvCxnSpPr>
          <p:spPr>
            <a:xfrm flipH="1">
              <a:off x="5813558" y="3253833"/>
              <a:ext cx="117269" cy="753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5"/>
            </p:cNvCxnSpPr>
            <p:nvPr/>
          </p:nvCxnSpPr>
          <p:spPr>
            <a:xfrm>
              <a:off x="6098688" y="3193013"/>
              <a:ext cx="582233" cy="12512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6510155" y="4426240"/>
              <a:ext cx="4324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C</a:t>
              </a:r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4991370" y="2598977"/>
              <a:ext cx="990049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AS3</a:t>
              </a:r>
            </a:p>
          </p:txBody>
        </p:sp>
      </p:grpSp>
      <p:sp>
        <p:nvSpPr>
          <p:cNvPr id="49" name="Oval 48"/>
          <p:cNvSpPr/>
          <p:nvPr/>
        </p:nvSpPr>
        <p:spPr>
          <a:xfrm>
            <a:off x="5759939" y="63695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332860" y="6262561"/>
            <a:ext cx="796603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16835" y="2088357"/>
                <a:ext cx="477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835" y="2088357"/>
                <a:ext cx="477755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H="1" flipV="1">
            <a:off x="4732227" y="4786676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 txBox="1">
            <a:spLocks/>
          </p:cNvSpPr>
          <p:nvPr/>
        </p:nvSpPr>
        <p:spPr>
          <a:xfrm>
            <a:off x="113126" y="0"/>
            <a:ext cx="5252958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Example: Shortest Paths</a:t>
            </a:r>
            <a:endParaRPr lang="en-US" sz="4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7016835" y="1568396"/>
                <a:ext cx="667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835" y="1568396"/>
                <a:ext cx="66717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7586050" y="1568396"/>
                <a:ext cx="2076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50" y="1568396"/>
                <a:ext cx="207678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318" y="2270365"/>
            <a:ext cx="11966682" cy="4259023"/>
            <a:chOff x="225318" y="2598977"/>
            <a:chExt cx="11966682" cy="4259023"/>
          </a:xfrm>
        </p:grpSpPr>
        <p:sp>
          <p:nvSpPr>
            <p:cNvPr id="43" name="Cloud 42"/>
            <p:cNvSpPr/>
            <p:nvPr/>
          </p:nvSpPr>
          <p:spPr>
            <a:xfrm>
              <a:off x="3901099" y="3720508"/>
              <a:ext cx="4198518" cy="2552497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26974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265831" y="485957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576166" y="4007299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762966" y="569998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82386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533559" y="4800601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92373" y="4817407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43529" y="4444273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53101" y="506722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46" idx="5"/>
              <a:endCxn id="53" idx="2"/>
            </p:cNvCxnSpPr>
            <p:nvPr/>
          </p:nvCxnSpPr>
          <p:spPr>
            <a:xfrm>
              <a:off x="5981419" y="4361781"/>
              <a:ext cx="462110" cy="290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5"/>
              <a:endCxn id="48" idx="2"/>
            </p:cNvCxnSpPr>
            <p:nvPr/>
          </p:nvCxnSpPr>
          <p:spPr>
            <a:xfrm>
              <a:off x="6848782" y="4798755"/>
              <a:ext cx="533604" cy="1697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4"/>
              <a:endCxn id="54" idx="0"/>
            </p:cNvCxnSpPr>
            <p:nvPr/>
          </p:nvCxnSpPr>
          <p:spPr>
            <a:xfrm flipH="1">
              <a:off x="6590493" y="4859575"/>
              <a:ext cx="90428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3"/>
              <a:endCxn id="47" idx="7"/>
            </p:cNvCxnSpPr>
            <p:nvPr/>
          </p:nvCxnSpPr>
          <p:spPr>
            <a:xfrm flipH="1">
              <a:off x="6168219" y="5421708"/>
              <a:ext cx="254413" cy="339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4" idx="2"/>
              <a:endCxn id="45" idx="6"/>
            </p:cNvCxnSpPr>
            <p:nvPr/>
          </p:nvCxnSpPr>
          <p:spPr>
            <a:xfrm flipH="1" flipV="1">
              <a:off x="5740615" y="5067226"/>
              <a:ext cx="612486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3"/>
              <a:endCxn id="44" idx="7"/>
            </p:cNvCxnSpPr>
            <p:nvPr/>
          </p:nvCxnSpPr>
          <p:spPr>
            <a:xfrm flipH="1">
              <a:off x="4732227" y="4361781"/>
              <a:ext cx="913470" cy="459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4" idx="6"/>
              <a:endCxn id="45" idx="2"/>
            </p:cNvCxnSpPr>
            <p:nvPr/>
          </p:nvCxnSpPr>
          <p:spPr>
            <a:xfrm>
              <a:off x="4801758" y="4968457"/>
              <a:ext cx="464073" cy="987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8" idx="6"/>
              <a:endCxn id="52" idx="2"/>
            </p:cNvCxnSpPr>
            <p:nvPr/>
          </p:nvCxnSpPr>
          <p:spPr>
            <a:xfrm>
              <a:off x="7857170" y="4968457"/>
              <a:ext cx="1135203" cy="566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4" idx="2"/>
              <a:endCxn id="50" idx="6"/>
            </p:cNvCxnSpPr>
            <p:nvPr/>
          </p:nvCxnSpPr>
          <p:spPr>
            <a:xfrm flipH="1">
              <a:off x="3008343" y="4968457"/>
              <a:ext cx="1318631" cy="39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25318" y="4468304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7809" y="542624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54603" y="488360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961484" y="5305210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1020731" y="5860425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50" idx="2"/>
              <a:endCxn id="72" idx="6"/>
            </p:cNvCxnSpPr>
            <p:nvPr/>
          </p:nvCxnSpPr>
          <p:spPr>
            <a:xfrm flipH="1">
              <a:off x="1729387" y="5008252"/>
              <a:ext cx="804172" cy="830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2" idx="1"/>
              <a:endCxn id="70" idx="5"/>
            </p:cNvCxnSpPr>
            <p:nvPr/>
          </p:nvCxnSpPr>
          <p:spPr>
            <a:xfrm flipH="1" flipV="1">
              <a:off x="630571" y="4822786"/>
              <a:ext cx="693563" cy="1216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2" idx="3"/>
              <a:endCxn id="71" idx="6"/>
            </p:cNvCxnSpPr>
            <p:nvPr/>
          </p:nvCxnSpPr>
          <p:spPr>
            <a:xfrm flipH="1">
              <a:off x="742593" y="5238088"/>
              <a:ext cx="581541" cy="3958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52" idx="5"/>
            </p:cNvCxnSpPr>
            <p:nvPr/>
          </p:nvCxnSpPr>
          <p:spPr>
            <a:xfrm flipH="1" flipV="1">
              <a:off x="9397626" y="5171889"/>
              <a:ext cx="563858" cy="3409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2"/>
              <a:endCxn id="76" idx="5"/>
            </p:cNvCxnSpPr>
            <p:nvPr/>
          </p:nvCxnSpPr>
          <p:spPr>
            <a:xfrm flipH="1" flipV="1">
              <a:off x="10366737" y="5659692"/>
              <a:ext cx="653994" cy="40838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80" idx="6"/>
            </p:cNvCxnSpPr>
            <p:nvPr/>
          </p:nvCxnSpPr>
          <p:spPr>
            <a:xfrm flipH="1">
              <a:off x="11495515" y="5870316"/>
              <a:ext cx="696485" cy="197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7" idx="4"/>
            </p:cNvCxnSpPr>
            <p:nvPr/>
          </p:nvCxnSpPr>
          <p:spPr>
            <a:xfrm flipH="1">
              <a:off x="5981419" y="6115287"/>
              <a:ext cx="18939" cy="7427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2398485" y="5421708"/>
              <a:ext cx="878027" cy="4643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AS1</a:t>
              </a:r>
            </a:p>
          </p:txBody>
        </p: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795875" y="5539737"/>
              <a:ext cx="864510" cy="442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AS2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5637471" y="3971972"/>
              <a:ext cx="5848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5693435" y="2838531"/>
              <a:ext cx="474784" cy="4153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8" idx="4"/>
            </p:cNvCxnSpPr>
            <p:nvPr/>
          </p:nvCxnSpPr>
          <p:spPr>
            <a:xfrm flipH="1">
              <a:off x="5813558" y="3253833"/>
              <a:ext cx="117269" cy="753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5"/>
            </p:cNvCxnSpPr>
            <p:nvPr/>
          </p:nvCxnSpPr>
          <p:spPr>
            <a:xfrm>
              <a:off x="6098688" y="3193013"/>
              <a:ext cx="582233" cy="12512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6510155" y="4426240"/>
              <a:ext cx="4324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C</a:t>
              </a:r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4991370" y="2598977"/>
              <a:ext cx="990049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AS3</a:t>
              </a:r>
            </a:p>
          </p:txBody>
        </p:sp>
      </p:grpSp>
      <p:sp>
        <p:nvSpPr>
          <p:cNvPr id="49" name="Oval 48"/>
          <p:cNvSpPr/>
          <p:nvPr/>
        </p:nvSpPr>
        <p:spPr>
          <a:xfrm>
            <a:off x="5759939" y="63695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332860" y="6262561"/>
            <a:ext cx="796603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30705" y="2098757"/>
                <a:ext cx="477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𝑒𝑥𝑖𝑡𝐼𝑛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05" y="2098757"/>
                <a:ext cx="477755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014384" y="408640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𝒆𝒏𝒕𝒆𝒓𝑰𝒏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84" y="408640"/>
                <a:ext cx="145819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472575" y="408015"/>
                <a:ext cx="2399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75" y="408015"/>
                <a:ext cx="23998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7014384" y="786077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𝒆𝒏𝒕𝒆𝒓𝑶𝒖𝒕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84" y="786077"/>
                <a:ext cx="145819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8472574" y="788372"/>
                <a:ext cx="2465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74" y="788372"/>
                <a:ext cx="246554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7030705" y="1164139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𝒆𝒙𝒊𝒕𝑰𝒏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05" y="1164139"/>
                <a:ext cx="145819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8488896" y="1163514"/>
                <a:ext cx="2399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96" y="1163514"/>
                <a:ext cx="239982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7030705" y="1541576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𝒆𝒙𝒊𝒕𝑶𝒖𝒕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05" y="1541576"/>
                <a:ext cx="145819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8488895" y="1543871"/>
                <a:ext cx="2399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95" y="1543871"/>
                <a:ext cx="239982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H="1" flipV="1">
            <a:off x="4732227" y="4786676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/>
          <p:cNvSpPr txBox="1">
            <a:spLocks/>
          </p:cNvSpPr>
          <p:nvPr/>
        </p:nvSpPr>
        <p:spPr>
          <a:xfrm>
            <a:off x="113126" y="0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Example: Preferences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318" y="2270365"/>
            <a:ext cx="11966682" cy="4259023"/>
            <a:chOff x="225318" y="2598977"/>
            <a:chExt cx="11966682" cy="4259023"/>
          </a:xfrm>
        </p:grpSpPr>
        <p:sp>
          <p:nvSpPr>
            <p:cNvPr id="43" name="Cloud 42"/>
            <p:cNvSpPr/>
            <p:nvPr/>
          </p:nvSpPr>
          <p:spPr>
            <a:xfrm>
              <a:off x="3901099" y="3720508"/>
              <a:ext cx="4198518" cy="2552497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26974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265831" y="485957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576166" y="4007299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762966" y="569998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82386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533559" y="4800601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92373" y="4817407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43529" y="4444273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53101" y="506722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46" idx="5"/>
              <a:endCxn id="53" idx="2"/>
            </p:cNvCxnSpPr>
            <p:nvPr/>
          </p:nvCxnSpPr>
          <p:spPr>
            <a:xfrm>
              <a:off x="5981419" y="4361781"/>
              <a:ext cx="462110" cy="290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5"/>
              <a:endCxn id="48" idx="2"/>
            </p:cNvCxnSpPr>
            <p:nvPr/>
          </p:nvCxnSpPr>
          <p:spPr>
            <a:xfrm>
              <a:off x="6848782" y="4798755"/>
              <a:ext cx="533604" cy="1697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4"/>
              <a:endCxn id="54" idx="0"/>
            </p:cNvCxnSpPr>
            <p:nvPr/>
          </p:nvCxnSpPr>
          <p:spPr>
            <a:xfrm flipH="1">
              <a:off x="6590493" y="4859575"/>
              <a:ext cx="90428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3"/>
              <a:endCxn id="47" idx="7"/>
            </p:cNvCxnSpPr>
            <p:nvPr/>
          </p:nvCxnSpPr>
          <p:spPr>
            <a:xfrm flipH="1">
              <a:off x="6168219" y="5421708"/>
              <a:ext cx="254413" cy="339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4" idx="2"/>
              <a:endCxn id="45" idx="6"/>
            </p:cNvCxnSpPr>
            <p:nvPr/>
          </p:nvCxnSpPr>
          <p:spPr>
            <a:xfrm flipH="1" flipV="1">
              <a:off x="5740615" y="5067226"/>
              <a:ext cx="612486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3"/>
              <a:endCxn id="44" idx="7"/>
            </p:cNvCxnSpPr>
            <p:nvPr/>
          </p:nvCxnSpPr>
          <p:spPr>
            <a:xfrm flipH="1">
              <a:off x="4732227" y="4361781"/>
              <a:ext cx="913470" cy="459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4" idx="6"/>
              <a:endCxn id="45" idx="2"/>
            </p:cNvCxnSpPr>
            <p:nvPr/>
          </p:nvCxnSpPr>
          <p:spPr>
            <a:xfrm>
              <a:off x="4801758" y="4968457"/>
              <a:ext cx="464073" cy="987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8" idx="6"/>
              <a:endCxn id="52" idx="2"/>
            </p:cNvCxnSpPr>
            <p:nvPr/>
          </p:nvCxnSpPr>
          <p:spPr>
            <a:xfrm>
              <a:off x="7857170" y="4968457"/>
              <a:ext cx="1135203" cy="566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4" idx="2"/>
              <a:endCxn id="50" idx="6"/>
            </p:cNvCxnSpPr>
            <p:nvPr/>
          </p:nvCxnSpPr>
          <p:spPr>
            <a:xfrm flipH="1">
              <a:off x="3008343" y="4968457"/>
              <a:ext cx="1318631" cy="39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25318" y="4468304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7809" y="542624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54603" y="488360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961484" y="5305210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1020731" y="5860425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50" idx="2"/>
              <a:endCxn id="72" idx="6"/>
            </p:cNvCxnSpPr>
            <p:nvPr/>
          </p:nvCxnSpPr>
          <p:spPr>
            <a:xfrm flipH="1">
              <a:off x="1729387" y="5008252"/>
              <a:ext cx="804172" cy="830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2" idx="1"/>
              <a:endCxn id="70" idx="5"/>
            </p:cNvCxnSpPr>
            <p:nvPr/>
          </p:nvCxnSpPr>
          <p:spPr>
            <a:xfrm flipH="1" flipV="1">
              <a:off x="630571" y="4822786"/>
              <a:ext cx="693563" cy="1216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2" idx="3"/>
              <a:endCxn id="71" idx="6"/>
            </p:cNvCxnSpPr>
            <p:nvPr/>
          </p:nvCxnSpPr>
          <p:spPr>
            <a:xfrm flipH="1">
              <a:off x="742593" y="5238088"/>
              <a:ext cx="581541" cy="3958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52" idx="5"/>
            </p:cNvCxnSpPr>
            <p:nvPr/>
          </p:nvCxnSpPr>
          <p:spPr>
            <a:xfrm flipH="1" flipV="1">
              <a:off x="9397626" y="5171889"/>
              <a:ext cx="563858" cy="3409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2"/>
              <a:endCxn id="76" idx="5"/>
            </p:cNvCxnSpPr>
            <p:nvPr/>
          </p:nvCxnSpPr>
          <p:spPr>
            <a:xfrm flipH="1" flipV="1">
              <a:off x="10366737" y="5659692"/>
              <a:ext cx="653994" cy="40838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80" idx="6"/>
            </p:cNvCxnSpPr>
            <p:nvPr/>
          </p:nvCxnSpPr>
          <p:spPr>
            <a:xfrm flipH="1">
              <a:off x="11495515" y="5870316"/>
              <a:ext cx="696485" cy="197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7" idx="4"/>
            </p:cNvCxnSpPr>
            <p:nvPr/>
          </p:nvCxnSpPr>
          <p:spPr>
            <a:xfrm flipH="1">
              <a:off x="5981419" y="6115287"/>
              <a:ext cx="18939" cy="7427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2398485" y="5421708"/>
              <a:ext cx="878027" cy="4643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AS1</a:t>
              </a:r>
            </a:p>
          </p:txBody>
        </p: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795875" y="5539737"/>
              <a:ext cx="864510" cy="442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AS2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5637471" y="3971972"/>
              <a:ext cx="5848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5693435" y="2838531"/>
              <a:ext cx="474784" cy="4153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8" idx="4"/>
            </p:cNvCxnSpPr>
            <p:nvPr/>
          </p:nvCxnSpPr>
          <p:spPr>
            <a:xfrm flipH="1">
              <a:off x="5813558" y="3253833"/>
              <a:ext cx="117269" cy="753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5"/>
            </p:cNvCxnSpPr>
            <p:nvPr/>
          </p:nvCxnSpPr>
          <p:spPr>
            <a:xfrm>
              <a:off x="6098688" y="3193013"/>
              <a:ext cx="582233" cy="12512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6510155" y="4426240"/>
              <a:ext cx="4324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C</a:t>
              </a:r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4991370" y="2598977"/>
              <a:ext cx="990049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AS3</a:t>
              </a:r>
            </a:p>
          </p:txBody>
        </p:sp>
      </p:grpSp>
      <p:sp>
        <p:nvSpPr>
          <p:cNvPr id="49" name="Oval 48"/>
          <p:cNvSpPr/>
          <p:nvPr/>
        </p:nvSpPr>
        <p:spPr>
          <a:xfrm>
            <a:off x="5759939" y="63695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332860" y="6262561"/>
            <a:ext cx="796603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30705" y="2014547"/>
                <a:ext cx="477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05" y="2014547"/>
                <a:ext cx="477755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14384" y="757566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𝒑𝒓𝒐𝒗𝒊𝒅𝒆𝒓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84" y="757566"/>
                <a:ext cx="14581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7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14383" y="388234"/>
                <a:ext cx="756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𝒑𝒆𝒆𝒓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83" y="388234"/>
                <a:ext cx="756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472575" y="401889"/>
                <a:ext cx="1526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75" y="401889"/>
                <a:ext cx="152638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472575" y="756941"/>
                <a:ext cx="87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75" y="756941"/>
                <a:ext cx="8707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7030705" y="1079929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05" y="1079929"/>
                <a:ext cx="145819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8488896" y="1079304"/>
                <a:ext cx="2124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𝑝𝑟𝑜𝑣𝑖𝑑𝑒𝑟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96" y="1079304"/>
                <a:ext cx="212481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7030705" y="1457366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𝒕𝒓𝒂𝒏𝒔𝒊𝒕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05" y="1457366"/>
                <a:ext cx="145819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8488895" y="1459661"/>
                <a:ext cx="33715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𝑒𝑛𝑡𝑒𝑟𝑂𝑢𝑡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𝑒𝑥𝑖𝑡𝑂𝑢𝑡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95" y="1459661"/>
                <a:ext cx="33715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H="1" flipV="1">
            <a:off x="4732227" y="4786676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/>
          <p:cNvSpPr txBox="1">
            <a:spLocks/>
          </p:cNvSpPr>
          <p:nvPr/>
        </p:nvSpPr>
        <p:spPr>
          <a:xfrm>
            <a:off x="113126" y="0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Example: No Transit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318" y="2270365"/>
            <a:ext cx="11966682" cy="4259023"/>
            <a:chOff x="225318" y="2598977"/>
            <a:chExt cx="11966682" cy="4259023"/>
          </a:xfrm>
        </p:grpSpPr>
        <p:sp>
          <p:nvSpPr>
            <p:cNvPr id="43" name="Cloud 42"/>
            <p:cNvSpPr/>
            <p:nvPr/>
          </p:nvSpPr>
          <p:spPr>
            <a:xfrm>
              <a:off x="3901099" y="3720508"/>
              <a:ext cx="4198518" cy="2552497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26974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265831" y="485957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576166" y="4007299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762966" y="569998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82386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533559" y="4800601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92373" y="4817407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43529" y="4444273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53101" y="506722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46" idx="5"/>
              <a:endCxn id="53" idx="2"/>
            </p:cNvCxnSpPr>
            <p:nvPr/>
          </p:nvCxnSpPr>
          <p:spPr>
            <a:xfrm>
              <a:off x="5981419" y="4361781"/>
              <a:ext cx="462110" cy="290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5"/>
              <a:endCxn id="48" idx="2"/>
            </p:cNvCxnSpPr>
            <p:nvPr/>
          </p:nvCxnSpPr>
          <p:spPr>
            <a:xfrm>
              <a:off x="6848782" y="4798755"/>
              <a:ext cx="533604" cy="1697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4"/>
              <a:endCxn id="54" idx="0"/>
            </p:cNvCxnSpPr>
            <p:nvPr/>
          </p:nvCxnSpPr>
          <p:spPr>
            <a:xfrm flipH="1">
              <a:off x="6590493" y="4859575"/>
              <a:ext cx="90428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3"/>
              <a:endCxn id="47" idx="7"/>
            </p:cNvCxnSpPr>
            <p:nvPr/>
          </p:nvCxnSpPr>
          <p:spPr>
            <a:xfrm flipH="1">
              <a:off x="6168219" y="5421708"/>
              <a:ext cx="254413" cy="339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4" idx="2"/>
              <a:endCxn id="45" idx="6"/>
            </p:cNvCxnSpPr>
            <p:nvPr/>
          </p:nvCxnSpPr>
          <p:spPr>
            <a:xfrm flipH="1" flipV="1">
              <a:off x="5740615" y="5067226"/>
              <a:ext cx="612486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3"/>
              <a:endCxn id="44" idx="7"/>
            </p:cNvCxnSpPr>
            <p:nvPr/>
          </p:nvCxnSpPr>
          <p:spPr>
            <a:xfrm flipH="1">
              <a:off x="4732227" y="4361781"/>
              <a:ext cx="913470" cy="459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4" idx="6"/>
              <a:endCxn id="45" idx="2"/>
            </p:cNvCxnSpPr>
            <p:nvPr/>
          </p:nvCxnSpPr>
          <p:spPr>
            <a:xfrm>
              <a:off x="4801758" y="4968457"/>
              <a:ext cx="464073" cy="987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8" idx="6"/>
              <a:endCxn id="52" idx="2"/>
            </p:cNvCxnSpPr>
            <p:nvPr/>
          </p:nvCxnSpPr>
          <p:spPr>
            <a:xfrm>
              <a:off x="7857170" y="4968457"/>
              <a:ext cx="1135203" cy="566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4" idx="2"/>
              <a:endCxn id="50" idx="6"/>
            </p:cNvCxnSpPr>
            <p:nvPr/>
          </p:nvCxnSpPr>
          <p:spPr>
            <a:xfrm flipH="1">
              <a:off x="3008343" y="4968457"/>
              <a:ext cx="1318631" cy="39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25318" y="4468304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7809" y="542624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54603" y="488360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961484" y="5305210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1020731" y="5860425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50" idx="2"/>
              <a:endCxn id="72" idx="6"/>
            </p:cNvCxnSpPr>
            <p:nvPr/>
          </p:nvCxnSpPr>
          <p:spPr>
            <a:xfrm flipH="1">
              <a:off x="1729387" y="5008252"/>
              <a:ext cx="804172" cy="830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2" idx="1"/>
              <a:endCxn id="70" idx="5"/>
            </p:cNvCxnSpPr>
            <p:nvPr/>
          </p:nvCxnSpPr>
          <p:spPr>
            <a:xfrm flipH="1" flipV="1">
              <a:off x="630571" y="4822786"/>
              <a:ext cx="693563" cy="1216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2" idx="3"/>
              <a:endCxn id="71" idx="6"/>
            </p:cNvCxnSpPr>
            <p:nvPr/>
          </p:nvCxnSpPr>
          <p:spPr>
            <a:xfrm flipH="1">
              <a:off x="742593" y="5238088"/>
              <a:ext cx="581541" cy="3958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52" idx="5"/>
            </p:cNvCxnSpPr>
            <p:nvPr/>
          </p:nvCxnSpPr>
          <p:spPr>
            <a:xfrm flipH="1" flipV="1">
              <a:off x="9397626" y="5171889"/>
              <a:ext cx="563858" cy="3409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2"/>
              <a:endCxn id="76" idx="5"/>
            </p:cNvCxnSpPr>
            <p:nvPr/>
          </p:nvCxnSpPr>
          <p:spPr>
            <a:xfrm flipH="1" flipV="1">
              <a:off x="10366737" y="5659692"/>
              <a:ext cx="653994" cy="40838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80" idx="6"/>
            </p:cNvCxnSpPr>
            <p:nvPr/>
          </p:nvCxnSpPr>
          <p:spPr>
            <a:xfrm flipH="1">
              <a:off x="11495515" y="5870316"/>
              <a:ext cx="696485" cy="197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7" idx="4"/>
            </p:cNvCxnSpPr>
            <p:nvPr/>
          </p:nvCxnSpPr>
          <p:spPr>
            <a:xfrm flipH="1">
              <a:off x="5981419" y="6115287"/>
              <a:ext cx="18939" cy="7427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2398485" y="5421708"/>
              <a:ext cx="878027" cy="4643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AS1</a:t>
              </a:r>
            </a:p>
          </p:txBody>
        </p: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795875" y="5539737"/>
              <a:ext cx="864510" cy="442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AS2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5637471" y="3971972"/>
              <a:ext cx="5848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5693435" y="2838531"/>
              <a:ext cx="474784" cy="4153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8" idx="4"/>
            </p:cNvCxnSpPr>
            <p:nvPr/>
          </p:nvCxnSpPr>
          <p:spPr>
            <a:xfrm flipH="1">
              <a:off x="5813558" y="3253833"/>
              <a:ext cx="117269" cy="753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5"/>
            </p:cNvCxnSpPr>
            <p:nvPr/>
          </p:nvCxnSpPr>
          <p:spPr>
            <a:xfrm>
              <a:off x="6098688" y="3193013"/>
              <a:ext cx="582233" cy="12512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6510155" y="4426240"/>
              <a:ext cx="4324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C</a:t>
              </a:r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4991370" y="2598977"/>
              <a:ext cx="990049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AS3</a:t>
              </a:r>
            </a:p>
          </p:txBody>
        </p:sp>
      </p:grpSp>
      <p:sp>
        <p:nvSpPr>
          <p:cNvPr id="49" name="Oval 48"/>
          <p:cNvSpPr/>
          <p:nvPr/>
        </p:nvSpPr>
        <p:spPr>
          <a:xfrm>
            <a:off x="5759939" y="63695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332860" y="6262561"/>
            <a:ext cx="796603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008847" y="1627080"/>
                <a:ext cx="477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47" y="1627080"/>
                <a:ext cx="477755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14383" y="388234"/>
                <a:ext cx="1652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𝒘𝒂𝒚𝒑𝒐𝒊𝒏𝒕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83" y="388234"/>
                <a:ext cx="16522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472575" y="401889"/>
                <a:ext cx="2837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75" y="401889"/>
                <a:ext cx="28374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382386" y="2000127"/>
                <a:ext cx="3280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𝑤𝑎𝑦𝑝𝑜𝑖𝑛𝑡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86" y="2000127"/>
                <a:ext cx="328077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382386" y="2308186"/>
                <a:ext cx="3280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𝑤𝑎𝑦𝑝𝑜𝑖𝑛𝑡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86" y="2308186"/>
                <a:ext cx="328077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382386" y="2624100"/>
                <a:ext cx="63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𝑛𝑦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86" y="2624100"/>
                <a:ext cx="63267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>
            <a:stCxn id="47" idx="1"/>
            <a:endCxn id="44" idx="5"/>
          </p:cNvCxnSpPr>
          <p:nvPr/>
        </p:nvCxnSpPr>
        <p:spPr>
          <a:xfrm flipH="1" flipV="1">
            <a:off x="4732227" y="4786676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itle 1"/>
          <p:cNvSpPr txBox="1">
            <a:spLocks/>
          </p:cNvSpPr>
          <p:nvPr/>
        </p:nvSpPr>
        <p:spPr>
          <a:xfrm>
            <a:off x="113126" y="0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Example: </a:t>
            </a:r>
            <a:r>
              <a:rPr lang="en-US" sz="4000" dirty="0" err="1" smtClean="0">
                <a:solidFill>
                  <a:schemeClr val="accent1"/>
                </a:solidFill>
              </a:rPr>
              <a:t>Waypointing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18439"/>
            <a:ext cx="2041959" cy="833043"/>
            <a:chOff x="1249047" y="3718439"/>
            <a:chExt cx="2041959" cy="833043"/>
          </a:xfrm>
        </p:grpSpPr>
        <p:sp>
          <p:nvSpPr>
            <p:cNvPr id="35" name="TextBox 34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371052" y="3709033"/>
            <a:ext cx="2041959" cy="833043"/>
            <a:chOff x="1249047" y="3718439"/>
            <a:chExt cx="2041959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60694" y="2398898"/>
                <a:ext cx="4068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94" y="2398898"/>
                <a:ext cx="406891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60694" y="2758011"/>
                <a:ext cx="4068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94" y="2758011"/>
                <a:ext cx="406891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60694" y="3117124"/>
                <a:ext cx="196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94" y="3117124"/>
                <a:ext cx="196489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260693" y="3485803"/>
                <a:ext cx="2855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𝒂𝒈𝒈𝒓𝒆𝒈𝒂𝒕𝒆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93" y="3485803"/>
                <a:ext cx="285591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2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/>
          <p:cNvSpPr txBox="1">
            <a:spLocks/>
          </p:cNvSpPr>
          <p:nvPr/>
        </p:nvSpPr>
        <p:spPr>
          <a:xfrm>
            <a:off x="113126" y="0"/>
            <a:ext cx="644408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/>
                </a:solidFill>
              </a:rPr>
              <a:t>Example: Location Preference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0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12243</TotalTime>
  <Words>359</Words>
  <Application>Microsoft Office PowerPoint</Application>
  <PresentationFormat>Widescreen</PresentationFormat>
  <Paragraphs>136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Project Goals:</vt:lpstr>
      <vt:lpstr>Example Invariants: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Compilation: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Administrator</cp:lastModifiedBy>
  <cp:revision>1434</cp:revision>
  <dcterms:created xsi:type="dcterms:W3CDTF">2015-10-01T19:12:12Z</dcterms:created>
  <dcterms:modified xsi:type="dcterms:W3CDTF">2015-12-07T20:28:18Z</dcterms:modified>
</cp:coreProperties>
</file>