
<file path=[Content_Types].xml><?xml version="1.0" encoding="utf-8"?>
<Types xmlns="http://schemas.openxmlformats.org/package/2006/content-types">
  <Default Extension="xml" ContentType="application/xml"/>
  <Default Extension="tif" ContentType="image/tif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65"/>
  </p:normalViewPr>
  <p:slideViewPr>
    <p:cSldViewPr snapToGrid="0" snapToObjects="1">
      <p:cViewPr varScale="1">
        <p:scale>
          <a:sx n="75" d="100"/>
          <a:sy n="75" d="100"/>
        </p:scale>
        <p:origin x="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viewProps" Target="viewProps.xml"/><Relationship Id="rId102" Type="http://schemas.openxmlformats.org/officeDocument/2006/relationships/theme" Target="theme/theme1.xml"/><Relationship Id="rId10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presProps" Target="presProps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010703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0650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BGP is an inter-domain routing protocol…</a:t>
            </a:r>
          </a:p>
        </p:txBody>
      </p:sp>
    </p:spTree>
    <p:extLst>
      <p:ext uri="{BB962C8B-B14F-4D97-AF65-F5344CB8AC3E}">
        <p14:creationId xmlns:p14="http://schemas.microsoft.com/office/powerpoint/2010/main" val="651524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22" name="Shape 4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Consider the backbone network. It has three neighbors, a customer Cust, a peer Peer, and a provider Prov. </a:t>
            </a:r>
          </a:p>
        </p:txBody>
      </p:sp>
    </p:spTree>
    <p:extLst>
      <p:ext uri="{BB962C8B-B14F-4D97-AF65-F5344CB8AC3E}">
        <p14:creationId xmlns:p14="http://schemas.microsoft.com/office/powerpoint/2010/main" val="152550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Shape 189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98" name="Shape 189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One of the useful properties about the Product Graph…</a:t>
            </a:r>
          </a:p>
        </p:txBody>
      </p:sp>
    </p:spTree>
    <p:extLst>
      <p:ext uri="{BB962C8B-B14F-4D97-AF65-F5344CB8AC3E}">
        <p14:creationId xmlns:p14="http://schemas.microsoft.com/office/powerpoint/2010/main" val="1556615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body" sz="quarter" idx="13"/>
          </p:nvPr>
        </p:nvSpPr>
        <p:spPr>
          <a:xfrm>
            <a:off x="1327150" y="3390900"/>
            <a:ext cx="4216785" cy="736601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>
              <a:spcBef>
                <a:spcPts val="0"/>
              </a:spcBef>
              <a:defRPr sz="5000">
                <a:solidFill>
                  <a:srgbClr val="000000"/>
                </a:solidFill>
              </a:defRPr>
            </a:lvl1pPr>
          </a:lstStyle>
          <a:p>
            <a:r>
              <a:t>Lecture Title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xfrm>
            <a:off x="6362598" y="9251950"/>
            <a:ext cx="266904" cy="27940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body" sz="half" idx="13"/>
          </p:nvPr>
        </p:nvSpPr>
        <p:spPr>
          <a:xfrm>
            <a:off x="0" y="2082800"/>
            <a:ext cx="13004800" cy="3848100"/>
          </a:xfrm>
          <a:prstGeom prst="rect">
            <a:avLst/>
          </a:prstGeom>
        </p:spPr>
        <p:txBody>
          <a:bodyPr>
            <a:spAutoFit/>
          </a:bodyPr>
          <a:lstStyle>
            <a:lvl1pPr algn="ctr">
              <a:spcBef>
                <a:spcPts val="0"/>
              </a:spcBef>
              <a:defRPr sz="25500">
                <a:solidFill>
                  <a:srgbClr val="EBEBEB"/>
                </a:solidFill>
              </a:defRPr>
            </a:lvl1pPr>
          </a:lstStyle>
          <a:p>
            <a:r>
              <a:t>Text</a:t>
            </a:r>
          </a:p>
        </p:txBody>
      </p:sp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787400" y="3657600"/>
            <a:ext cx="11430000" cy="121920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21212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8" name="Shape 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8000" b="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87400" y="254000"/>
            <a:ext cx="114300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sldNum" sz="quarter" idx="2"/>
          </p:nvPr>
        </p:nvSpPr>
        <p:spPr>
          <a:xfrm>
            <a:off x="12496800" y="9194800"/>
            <a:ext cx="342900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787400" y="1630495"/>
            <a:ext cx="11430000" cy="75981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1600"/>
              </a:spcBef>
              <a:defRPr b="0">
                <a:solidFill>
                  <a:srgbClr val="000000"/>
                </a:solidFill>
              </a:defRPr>
            </a:lvl2pPr>
            <a:lvl3pPr>
              <a:spcBef>
                <a:spcPts val="0"/>
              </a:spcBef>
              <a:defRPr b="0">
                <a:solidFill>
                  <a:srgbClr val="000000"/>
                </a:solidFill>
              </a:defRPr>
            </a:lvl3pPr>
            <a:lvl4pPr>
              <a:spcBef>
                <a:spcPts val="0"/>
              </a:spcBef>
              <a:defRPr b="0">
                <a:solidFill>
                  <a:srgbClr val="000000"/>
                </a:solidFill>
              </a:defRPr>
            </a:lvl4pPr>
            <a:lvl5pPr>
              <a:spcBef>
                <a:spcPts val="0"/>
              </a:spcBef>
              <a:defRPr b="0"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titleStyle>
    <p:bodyStyle>
      <a:lvl1pPr marL="0" marR="0" indent="0" algn="l" defTabSz="584200" latinLnBrk="0">
        <a:lnSpc>
          <a:spcPct val="100000"/>
        </a:lnSpc>
        <a:spcBef>
          <a:spcPts val="360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212121"/>
          </a:solidFill>
          <a:uFillTx/>
          <a:latin typeface="Gill Sans"/>
          <a:ea typeface="Gill Sans"/>
          <a:cs typeface="Gill Sans"/>
          <a:sym typeface="Gill Sans"/>
        </a:defRPr>
      </a:lvl1pPr>
      <a:lvl2pPr marL="790222" marR="0" indent="-345722" algn="l" defTabSz="584200" latinLnBrk="0">
        <a:lnSpc>
          <a:spcPct val="100000"/>
        </a:lnSpc>
        <a:spcBef>
          <a:spcPts val="3600"/>
        </a:spcBef>
        <a:spcAft>
          <a:spcPts val="0"/>
        </a:spcAft>
        <a:buClrTx/>
        <a:buSzPct val="75000"/>
        <a:buFontTx/>
        <a:buChar char="•"/>
        <a:tabLst/>
        <a:defRPr sz="2800" b="1" i="0" u="none" strike="noStrike" cap="none" spc="0" baseline="0">
          <a:ln>
            <a:noFill/>
          </a:ln>
          <a:solidFill>
            <a:srgbClr val="212121"/>
          </a:solidFill>
          <a:uFillTx/>
          <a:latin typeface="Gill Sans"/>
          <a:ea typeface="Gill Sans"/>
          <a:cs typeface="Gill Sans"/>
          <a:sym typeface="Gill Sans"/>
        </a:defRPr>
      </a:lvl2pPr>
      <a:lvl3pPr marL="1234722" marR="0" indent="-345722" algn="l" defTabSz="584200" latinLnBrk="0">
        <a:lnSpc>
          <a:spcPct val="100000"/>
        </a:lnSpc>
        <a:spcBef>
          <a:spcPts val="3600"/>
        </a:spcBef>
        <a:spcAft>
          <a:spcPts val="0"/>
        </a:spcAft>
        <a:buClrTx/>
        <a:buSzPct val="75000"/>
        <a:buFontTx/>
        <a:buChar char="•"/>
        <a:tabLst/>
        <a:defRPr sz="2800" b="1" i="0" u="none" strike="noStrike" cap="none" spc="0" baseline="0">
          <a:ln>
            <a:noFill/>
          </a:ln>
          <a:solidFill>
            <a:srgbClr val="212121"/>
          </a:solidFill>
          <a:uFillTx/>
          <a:latin typeface="Gill Sans"/>
          <a:ea typeface="Gill Sans"/>
          <a:cs typeface="Gill Sans"/>
          <a:sym typeface="Gill Sans"/>
        </a:defRPr>
      </a:lvl3pPr>
      <a:lvl4pPr marL="1679222" marR="0" indent="-345722" algn="l" defTabSz="584200" latinLnBrk="0">
        <a:lnSpc>
          <a:spcPct val="100000"/>
        </a:lnSpc>
        <a:spcBef>
          <a:spcPts val="3600"/>
        </a:spcBef>
        <a:spcAft>
          <a:spcPts val="0"/>
        </a:spcAft>
        <a:buClrTx/>
        <a:buSzPct val="75000"/>
        <a:buFontTx/>
        <a:buChar char="•"/>
        <a:tabLst/>
        <a:defRPr sz="2800" b="1" i="0" u="none" strike="noStrike" cap="none" spc="0" baseline="0">
          <a:ln>
            <a:noFill/>
          </a:ln>
          <a:solidFill>
            <a:srgbClr val="212121"/>
          </a:solidFill>
          <a:uFillTx/>
          <a:latin typeface="Gill Sans"/>
          <a:ea typeface="Gill Sans"/>
          <a:cs typeface="Gill Sans"/>
          <a:sym typeface="Gill Sans"/>
        </a:defRPr>
      </a:lvl4pPr>
      <a:lvl5pPr marL="2123722" marR="0" indent="-345722" algn="l" defTabSz="584200" latinLnBrk="0">
        <a:lnSpc>
          <a:spcPct val="100000"/>
        </a:lnSpc>
        <a:spcBef>
          <a:spcPts val="3600"/>
        </a:spcBef>
        <a:spcAft>
          <a:spcPts val="0"/>
        </a:spcAft>
        <a:buClrTx/>
        <a:buSzPct val="75000"/>
        <a:buFontTx/>
        <a:buChar char="•"/>
        <a:tabLst/>
        <a:defRPr sz="2800" b="1" i="0" u="none" strike="noStrike" cap="none" spc="0" baseline="0">
          <a:ln>
            <a:noFill/>
          </a:ln>
          <a:solidFill>
            <a:srgbClr val="212121"/>
          </a:solidFill>
          <a:uFillTx/>
          <a:latin typeface="Gill Sans"/>
          <a:ea typeface="Gill Sans"/>
          <a:cs typeface="Gill Sans"/>
          <a:sym typeface="Gill Sans"/>
        </a:defRPr>
      </a:lvl5pPr>
      <a:lvl6pPr marL="2568222" marR="0" indent="-345722" algn="l" defTabSz="584200" latinLnBrk="0">
        <a:lnSpc>
          <a:spcPct val="100000"/>
        </a:lnSpc>
        <a:spcBef>
          <a:spcPts val="3600"/>
        </a:spcBef>
        <a:spcAft>
          <a:spcPts val="0"/>
        </a:spcAft>
        <a:buClrTx/>
        <a:buSzPct val="75000"/>
        <a:buFontTx/>
        <a:buChar char="•"/>
        <a:tabLst/>
        <a:defRPr sz="2800" b="1" i="0" u="none" strike="noStrike" cap="none" spc="0" baseline="0">
          <a:ln>
            <a:noFill/>
          </a:ln>
          <a:solidFill>
            <a:srgbClr val="212121"/>
          </a:solidFill>
          <a:uFillTx/>
          <a:latin typeface="Gill Sans"/>
          <a:ea typeface="Gill Sans"/>
          <a:cs typeface="Gill Sans"/>
          <a:sym typeface="Gill Sans"/>
        </a:defRPr>
      </a:lvl6pPr>
      <a:lvl7pPr marL="3012722" marR="0" indent="-345722" algn="l" defTabSz="584200" latinLnBrk="0">
        <a:lnSpc>
          <a:spcPct val="100000"/>
        </a:lnSpc>
        <a:spcBef>
          <a:spcPts val="3600"/>
        </a:spcBef>
        <a:spcAft>
          <a:spcPts val="0"/>
        </a:spcAft>
        <a:buClrTx/>
        <a:buSzPct val="75000"/>
        <a:buFontTx/>
        <a:buChar char="•"/>
        <a:tabLst/>
        <a:defRPr sz="2800" b="1" i="0" u="none" strike="noStrike" cap="none" spc="0" baseline="0">
          <a:ln>
            <a:noFill/>
          </a:ln>
          <a:solidFill>
            <a:srgbClr val="212121"/>
          </a:solidFill>
          <a:uFillTx/>
          <a:latin typeface="Gill Sans"/>
          <a:ea typeface="Gill Sans"/>
          <a:cs typeface="Gill Sans"/>
          <a:sym typeface="Gill Sans"/>
        </a:defRPr>
      </a:lvl7pPr>
      <a:lvl8pPr marL="3457222" marR="0" indent="-345722" algn="l" defTabSz="584200" latinLnBrk="0">
        <a:lnSpc>
          <a:spcPct val="100000"/>
        </a:lnSpc>
        <a:spcBef>
          <a:spcPts val="3600"/>
        </a:spcBef>
        <a:spcAft>
          <a:spcPts val="0"/>
        </a:spcAft>
        <a:buClrTx/>
        <a:buSzPct val="75000"/>
        <a:buFontTx/>
        <a:buChar char="•"/>
        <a:tabLst/>
        <a:defRPr sz="2800" b="1" i="0" u="none" strike="noStrike" cap="none" spc="0" baseline="0">
          <a:ln>
            <a:noFill/>
          </a:ln>
          <a:solidFill>
            <a:srgbClr val="212121"/>
          </a:solidFill>
          <a:uFillTx/>
          <a:latin typeface="Gill Sans"/>
          <a:ea typeface="Gill Sans"/>
          <a:cs typeface="Gill Sans"/>
          <a:sym typeface="Gill Sans"/>
        </a:defRPr>
      </a:lvl8pPr>
      <a:lvl9pPr marL="3901722" marR="0" indent="-345722" algn="l" defTabSz="584200" latinLnBrk="0">
        <a:lnSpc>
          <a:spcPct val="100000"/>
        </a:lnSpc>
        <a:spcBef>
          <a:spcPts val="3600"/>
        </a:spcBef>
        <a:spcAft>
          <a:spcPts val="0"/>
        </a:spcAft>
        <a:buClrTx/>
        <a:buSzPct val="75000"/>
        <a:buFontTx/>
        <a:buChar char="•"/>
        <a:tabLst/>
        <a:defRPr sz="2800" b="1" i="0" u="none" strike="noStrike" cap="none" spc="0" baseline="0">
          <a:ln>
            <a:noFill/>
          </a:ln>
          <a:solidFill>
            <a:srgbClr val="212121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1.tif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7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7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body" idx="13"/>
          </p:nvPr>
        </p:nvSpPr>
        <p:spPr>
          <a:xfrm>
            <a:off x="654815" y="4329093"/>
            <a:ext cx="12534016" cy="1473201"/>
          </a:xfrm>
          <a:prstGeom prst="rect">
            <a:avLst/>
          </a:prstGeom>
        </p:spPr>
        <p:txBody>
          <a:bodyPr wrap="square"/>
          <a:lstStyle/>
          <a:p>
            <a:r>
              <a:t>Programming</a:t>
            </a:r>
          </a:p>
          <a:p>
            <a:r>
              <a:t>Distributed Control Planes</a:t>
            </a:r>
          </a:p>
        </p:txBody>
      </p:sp>
      <p:sp>
        <p:nvSpPr>
          <p:cNvPr id="64" name="Shape 64"/>
          <p:cNvSpPr/>
          <p:nvPr/>
        </p:nvSpPr>
        <p:spPr>
          <a:xfrm>
            <a:off x="684119" y="6162145"/>
            <a:ext cx="5283350" cy="429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Ryan Beckett (Princeton &amp; MSR)</a:t>
            </a:r>
          </a:p>
          <a:p>
            <a:pPr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Ratul Mahajan (MSR)</a:t>
            </a:r>
          </a:p>
          <a:p>
            <a:pPr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Todd Millstein (UCLA)</a:t>
            </a:r>
          </a:p>
          <a:p>
            <a:pPr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Jitu Padhye (MSR)</a:t>
            </a:r>
          </a:p>
          <a:p>
            <a:pPr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David Walker (Princeton)</a:t>
            </a:r>
          </a:p>
          <a:p>
            <a:pPr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/>
          </a:p>
          <a:p>
            <a:pPr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/>
          </a:p>
          <a:p>
            <a:endParaRPr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endParaRPr>
              <a:latin typeface="Gill Sans SemiBold"/>
              <a:ea typeface="Gill Sans SemiBold"/>
              <a:cs typeface="Gill Sans SemiBold"/>
              <a:sym typeface="Gill Sans SemiBold"/>
            </a:endParaRPr>
          </a:p>
        </p:txBody>
      </p:sp>
      <p:pic>
        <p:nvPicPr>
          <p:cNvPr id="65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73826" y="386139"/>
            <a:ext cx="2333183" cy="1566809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sp>
        <p:nvSpPr>
          <p:cNvPr id="66" name="Shape 66"/>
          <p:cNvSpPr/>
          <p:nvPr/>
        </p:nvSpPr>
        <p:spPr>
          <a:xfrm>
            <a:off x="10580128" y="1981016"/>
            <a:ext cx="1720578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Propane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997514" y="5178137"/>
            <a:ext cx="264013" cy="290061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2531222" y="5178137"/>
            <a:ext cx="264013" cy="290061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1120257" y="5345884"/>
            <a:ext cx="16039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1330969" y="5463794"/>
            <a:ext cx="113174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1500746" y="5529199"/>
            <a:ext cx="455138" cy="31546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1327263" y="4365280"/>
            <a:ext cx="264013" cy="290062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1452019" y="4537144"/>
            <a:ext cx="1170315" cy="6793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1738570" y="4579850"/>
            <a:ext cx="872408" cy="50379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9" name="Shape 169"/>
          <p:cNvSpPr/>
          <p:nvPr/>
        </p:nvSpPr>
        <p:spPr>
          <a:xfrm rot="12600000">
            <a:off x="1965070" y="4403380"/>
            <a:ext cx="455137" cy="31546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body" sz="half" idx="1"/>
          </p:nvPr>
        </p:nvSpPr>
        <p:spPr>
          <a:xfrm>
            <a:off x="5698226" y="3008643"/>
            <a:ext cx="6840947" cy="4240999"/>
          </a:xfrm>
          <a:prstGeom prst="rect">
            <a:avLst/>
          </a:prstGeom>
        </p:spPr>
        <p:txBody>
          <a:bodyPr/>
          <a:lstStyle/>
          <a:p>
            <a:r>
              <a:t>BGP Nodes:</a:t>
            </a:r>
          </a:p>
          <a:p>
            <a:pPr lvl="1"/>
            <a:r>
              <a:t>receive and filter announcements</a:t>
            </a:r>
          </a:p>
          <a:p>
            <a:pPr lvl="2"/>
            <a:r>
              <a:t>modifying attributes</a:t>
            </a:r>
          </a:p>
          <a:p>
            <a:pPr lvl="1">
              <a:defRPr>
                <a:solidFill>
                  <a:srgbClr val="A6AAA9"/>
                </a:solidFill>
              </a:defRPr>
            </a:pPr>
            <a:r>
              <a:t>decide on the best route per prefix using announcement attributes:</a:t>
            </a:r>
          </a:p>
          <a:p>
            <a:pPr lvl="2">
              <a:defRPr>
                <a:solidFill>
                  <a:srgbClr val="A6AAA9"/>
                </a:solidFill>
              </a:defRPr>
            </a:pPr>
            <a:r>
              <a:t>local preference, AS path length, …</a:t>
            </a:r>
          </a:p>
          <a:p>
            <a:pPr lvl="1">
              <a:defRPr>
                <a:solidFill>
                  <a:srgbClr val="A6AAA9"/>
                </a:solidFill>
              </a:defRPr>
            </a:pPr>
            <a:r>
              <a:t>export and filter routes to neighbors</a:t>
            </a:r>
          </a:p>
        </p:txBody>
      </p:sp>
      <p:sp>
        <p:nvSpPr>
          <p:cNvPr id="171" name="Shape 171"/>
          <p:cNvSpPr/>
          <p:nvPr/>
        </p:nvSpPr>
        <p:spPr>
          <a:xfrm flipV="1">
            <a:off x="2715780" y="4983739"/>
            <a:ext cx="1177373" cy="29080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2715780" y="5371747"/>
            <a:ext cx="966021" cy="96602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3414068" y="6058294"/>
            <a:ext cx="264013" cy="290061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3829424" y="4768686"/>
            <a:ext cx="264012" cy="290062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2480194" y="5499331"/>
            <a:ext cx="3810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D</a:t>
            </a:r>
          </a:p>
        </p:txBody>
      </p:sp>
      <p:sp>
        <p:nvSpPr>
          <p:cNvPr id="176" name="Shape 176"/>
          <p:cNvSpPr/>
          <p:nvPr/>
        </p:nvSpPr>
        <p:spPr>
          <a:xfrm>
            <a:off x="3770929" y="5949324"/>
            <a:ext cx="28116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F</a:t>
            </a:r>
          </a:p>
        </p:txBody>
      </p:sp>
      <p:sp>
        <p:nvSpPr>
          <p:cNvPr id="177" name="Shape 177"/>
          <p:cNvSpPr/>
          <p:nvPr/>
        </p:nvSpPr>
        <p:spPr>
          <a:xfrm>
            <a:off x="4203307" y="4659717"/>
            <a:ext cx="2921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E</a:t>
            </a:r>
          </a:p>
        </p:txBody>
      </p:sp>
      <p:sp>
        <p:nvSpPr>
          <p:cNvPr id="178" name="Shape 178"/>
          <p:cNvSpPr/>
          <p:nvPr/>
        </p:nvSpPr>
        <p:spPr>
          <a:xfrm>
            <a:off x="934327" y="4253317"/>
            <a:ext cx="31450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B</a:t>
            </a:r>
          </a:p>
        </p:txBody>
      </p:sp>
      <p:sp>
        <p:nvSpPr>
          <p:cNvPr id="179" name="Shape 179"/>
          <p:cNvSpPr/>
          <p:nvPr/>
        </p:nvSpPr>
        <p:spPr>
          <a:xfrm>
            <a:off x="596207" y="5069167"/>
            <a:ext cx="35148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A</a:t>
            </a:r>
          </a:p>
        </p:txBody>
      </p:sp>
      <p:sp>
        <p:nvSpPr>
          <p:cNvPr id="180" name="Shape 180"/>
          <p:cNvSpPr/>
          <p:nvPr/>
        </p:nvSpPr>
        <p:spPr>
          <a:xfrm>
            <a:off x="3066784" y="3879173"/>
            <a:ext cx="264013" cy="290062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1" name="Shape 181"/>
          <p:cNvSpPr/>
          <p:nvPr/>
        </p:nvSpPr>
        <p:spPr>
          <a:xfrm flipV="1">
            <a:off x="2657100" y="4042673"/>
            <a:ext cx="518961" cy="126470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2" name="Shape 182"/>
          <p:cNvSpPr/>
          <p:nvPr/>
        </p:nvSpPr>
        <p:spPr>
          <a:xfrm flipH="1">
            <a:off x="2865319" y="4271076"/>
            <a:ext cx="332001" cy="79244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2759331" y="3471081"/>
            <a:ext cx="36606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C</a:t>
            </a:r>
          </a:p>
        </p:txBody>
      </p:sp>
      <p:sp>
        <p:nvSpPr>
          <p:cNvPr id="184" name="Shape 184"/>
          <p:cNvSpPr/>
          <p:nvPr/>
        </p:nvSpPr>
        <p:spPr>
          <a:xfrm rot="6720000" flipH="1">
            <a:off x="3082977" y="4439928"/>
            <a:ext cx="455137" cy="315462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347822" y="2501526"/>
            <a:ext cx="276098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Prefix = 1.2.3.4/32</a:t>
            </a:r>
          </a:p>
        </p:txBody>
      </p:sp>
      <p:grpSp>
        <p:nvGrpSpPr>
          <p:cNvPr id="188" name="Group 188"/>
          <p:cNvGrpSpPr/>
          <p:nvPr/>
        </p:nvGrpSpPr>
        <p:grpSpPr>
          <a:xfrm rot="17640000">
            <a:off x="2754025" y="4782127"/>
            <a:ext cx="266063" cy="263180"/>
            <a:chOff x="11530" y="0"/>
            <a:chExt cx="266061" cy="263178"/>
          </a:xfrm>
        </p:grpSpPr>
        <p:sp>
          <p:nvSpPr>
            <p:cNvPr id="186" name="Shape 186"/>
            <p:cNvSpPr/>
            <p:nvPr/>
          </p:nvSpPr>
          <p:spPr>
            <a:xfrm flipV="1">
              <a:off x="11530" y="604"/>
              <a:ext cx="262575" cy="262575"/>
            </a:xfrm>
            <a:prstGeom prst="line">
              <a:avLst/>
            </a:prstGeom>
            <a:noFill/>
            <a:ln w="1016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 flipH="1" flipV="1">
              <a:off x="15017" y="0"/>
              <a:ext cx="262576" cy="262575"/>
            </a:xfrm>
            <a:prstGeom prst="line">
              <a:avLst/>
            </a:prstGeom>
            <a:noFill/>
            <a:ln w="1016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189" name="Shape 1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BGP Protocol</a:t>
            </a:r>
          </a:p>
        </p:txBody>
      </p:sp>
      <p:sp>
        <p:nvSpPr>
          <p:cNvPr id="190" name="Shape 190"/>
          <p:cNvSpPr/>
          <p:nvPr/>
        </p:nvSpPr>
        <p:spPr>
          <a:xfrm>
            <a:off x="710769" y="8011335"/>
            <a:ext cx="455137" cy="31546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710769" y="8702309"/>
            <a:ext cx="455137" cy="31546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710769" y="7320362"/>
            <a:ext cx="455137" cy="315462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1377260" y="7236793"/>
            <a:ext cx="3876130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2600"/>
            </a:lvl1pPr>
          </a:lstStyle>
          <a:p>
            <a:r>
              <a:t>{Path=C X,  Comm={},  … }</a:t>
            </a:r>
          </a:p>
        </p:txBody>
      </p:sp>
      <p:sp>
        <p:nvSpPr>
          <p:cNvPr id="194" name="Shape 194"/>
          <p:cNvSpPr/>
          <p:nvPr/>
        </p:nvSpPr>
        <p:spPr>
          <a:xfrm>
            <a:off x="1372480" y="7927766"/>
            <a:ext cx="5132922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2600"/>
            </a:lvl1pPr>
          </a:lstStyle>
          <a:p>
            <a:r>
              <a:t>{Path=B Y X,  Comm={6054:10},  … }</a:t>
            </a:r>
          </a:p>
        </p:txBody>
      </p:sp>
      <p:sp>
        <p:nvSpPr>
          <p:cNvPr id="195" name="Shape 195"/>
          <p:cNvSpPr/>
          <p:nvPr/>
        </p:nvSpPr>
        <p:spPr>
          <a:xfrm>
            <a:off x="1372480" y="8609437"/>
            <a:ext cx="4925580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2600"/>
            </a:lvl1pPr>
          </a:lstStyle>
          <a:p>
            <a:r>
              <a:t>{Path=A X,  Comm={6054:10},  … }</a:t>
            </a:r>
          </a:p>
        </p:txBody>
      </p:sp>
      <p:sp>
        <p:nvSpPr>
          <p:cNvPr id="196" name="Shape 196"/>
          <p:cNvSpPr/>
          <p:nvPr/>
        </p:nvSpPr>
        <p:spPr>
          <a:xfrm>
            <a:off x="373252" y="7495281"/>
            <a:ext cx="6294845" cy="1"/>
          </a:xfrm>
          <a:prstGeom prst="line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997514" y="5178137"/>
            <a:ext cx="264013" cy="290061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2531222" y="5178137"/>
            <a:ext cx="264013" cy="290061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1120257" y="5345884"/>
            <a:ext cx="16039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1330969" y="5463794"/>
            <a:ext cx="113174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1500746" y="5529199"/>
            <a:ext cx="455138" cy="31546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1327263" y="4365280"/>
            <a:ext cx="264013" cy="290062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1452019" y="4537144"/>
            <a:ext cx="1170315" cy="6793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1738570" y="4579850"/>
            <a:ext cx="872408" cy="50379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7" name="Shape 207"/>
          <p:cNvSpPr/>
          <p:nvPr/>
        </p:nvSpPr>
        <p:spPr>
          <a:xfrm rot="12600000">
            <a:off x="1965070" y="4403380"/>
            <a:ext cx="455137" cy="31546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08" name="Shape 208"/>
          <p:cNvSpPr>
            <a:spLocks noGrp="1"/>
          </p:cNvSpPr>
          <p:nvPr>
            <p:ph type="body" sz="half" idx="1"/>
          </p:nvPr>
        </p:nvSpPr>
        <p:spPr>
          <a:xfrm>
            <a:off x="5698226" y="3008643"/>
            <a:ext cx="6840947" cy="4240999"/>
          </a:xfrm>
          <a:prstGeom prst="rect">
            <a:avLst/>
          </a:prstGeom>
        </p:spPr>
        <p:txBody>
          <a:bodyPr/>
          <a:lstStyle/>
          <a:p>
            <a:r>
              <a:t>BGP Nodes:</a:t>
            </a:r>
          </a:p>
          <a:p>
            <a:pPr lvl="1"/>
            <a:r>
              <a:t>receive and filter announcements</a:t>
            </a:r>
          </a:p>
          <a:p>
            <a:pPr lvl="2"/>
            <a:r>
              <a:t>modifying attributes</a:t>
            </a:r>
          </a:p>
          <a:p>
            <a:pPr lvl="1"/>
            <a:r>
              <a:t>decide on the best route per prefix using announcement attributes:</a:t>
            </a:r>
          </a:p>
          <a:p>
            <a:pPr lvl="2"/>
            <a:r>
              <a:t>local preference, AS path length, …</a:t>
            </a:r>
          </a:p>
          <a:p>
            <a:pPr lvl="1">
              <a:defRPr>
                <a:solidFill>
                  <a:srgbClr val="A6AAA9"/>
                </a:solidFill>
              </a:defRPr>
            </a:pPr>
            <a:r>
              <a:t>export and filter routes to neighbors</a:t>
            </a:r>
          </a:p>
        </p:txBody>
      </p:sp>
      <p:sp>
        <p:nvSpPr>
          <p:cNvPr id="209" name="Shape 209"/>
          <p:cNvSpPr/>
          <p:nvPr/>
        </p:nvSpPr>
        <p:spPr>
          <a:xfrm flipV="1">
            <a:off x="2715780" y="4983739"/>
            <a:ext cx="1177373" cy="29080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2715780" y="5371747"/>
            <a:ext cx="966021" cy="96602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3414068" y="6058294"/>
            <a:ext cx="264013" cy="290061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3829424" y="4768686"/>
            <a:ext cx="264012" cy="290062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2480194" y="5499331"/>
            <a:ext cx="3810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D</a:t>
            </a:r>
          </a:p>
        </p:txBody>
      </p:sp>
      <p:sp>
        <p:nvSpPr>
          <p:cNvPr id="214" name="Shape 214"/>
          <p:cNvSpPr/>
          <p:nvPr/>
        </p:nvSpPr>
        <p:spPr>
          <a:xfrm>
            <a:off x="3770929" y="5949324"/>
            <a:ext cx="28116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F</a:t>
            </a:r>
          </a:p>
        </p:txBody>
      </p:sp>
      <p:sp>
        <p:nvSpPr>
          <p:cNvPr id="215" name="Shape 215"/>
          <p:cNvSpPr/>
          <p:nvPr/>
        </p:nvSpPr>
        <p:spPr>
          <a:xfrm>
            <a:off x="4203307" y="4659717"/>
            <a:ext cx="2921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E</a:t>
            </a:r>
          </a:p>
        </p:txBody>
      </p:sp>
      <p:sp>
        <p:nvSpPr>
          <p:cNvPr id="216" name="Shape 216"/>
          <p:cNvSpPr/>
          <p:nvPr/>
        </p:nvSpPr>
        <p:spPr>
          <a:xfrm>
            <a:off x="934327" y="4253317"/>
            <a:ext cx="31450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B</a:t>
            </a:r>
          </a:p>
        </p:txBody>
      </p:sp>
      <p:sp>
        <p:nvSpPr>
          <p:cNvPr id="217" name="Shape 217"/>
          <p:cNvSpPr/>
          <p:nvPr/>
        </p:nvSpPr>
        <p:spPr>
          <a:xfrm>
            <a:off x="596207" y="5069167"/>
            <a:ext cx="35148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A</a:t>
            </a:r>
          </a:p>
        </p:txBody>
      </p:sp>
      <p:sp>
        <p:nvSpPr>
          <p:cNvPr id="218" name="Shape 218"/>
          <p:cNvSpPr/>
          <p:nvPr/>
        </p:nvSpPr>
        <p:spPr>
          <a:xfrm>
            <a:off x="3066784" y="3879173"/>
            <a:ext cx="264013" cy="290062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9" name="Shape 219"/>
          <p:cNvSpPr/>
          <p:nvPr/>
        </p:nvSpPr>
        <p:spPr>
          <a:xfrm flipV="1">
            <a:off x="2657100" y="4042673"/>
            <a:ext cx="518961" cy="126470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2759331" y="3471081"/>
            <a:ext cx="36606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C</a:t>
            </a:r>
          </a:p>
        </p:txBody>
      </p:sp>
      <p:sp>
        <p:nvSpPr>
          <p:cNvPr id="221" name="Shape 221"/>
          <p:cNvSpPr/>
          <p:nvPr/>
        </p:nvSpPr>
        <p:spPr>
          <a:xfrm>
            <a:off x="347822" y="2501526"/>
            <a:ext cx="276098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Prefix = 1.2.3.4/32</a:t>
            </a:r>
          </a:p>
        </p:txBody>
      </p:sp>
      <p:pic>
        <p:nvPicPr>
          <p:cNvPr id="222" name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57557" y="7748183"/>
            <a:ext cx="683474" cy="605493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Shape 2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BGP Protocol</a:t>
            </a:r>
          </a:p>
        </p:txBody>
      </p:sp>
      <p:sp>
        <p:nvSpPr>
          <p:cNvPr id="224" name="Shape 224"/>
          <p:cNvSpPr/>
          <p:nvPr/>
        </p:nvSpPr>
        <p:spPr>
          <a:xfrm>
            <a:off x="710769" y="8011335"/>
            <a:ext cx="455137" cy="31546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710769" y="8702309"/>
            <a:ext cx="455137" cy="31546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710769" y="7320362"/>
            <a:ext cx="455137" cy="315462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1377260" y="7236793"/>
            <a:ext cx="3876130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2600"/>
            </a:lvl1pPr>
          </a:lstStyle>
          <a:p>
            <a:r>
              <a:t>{Path=C X,  Comm={},  … }</a:t>
            </a:r>
          </a:p>
        </p:txBody>
      </p:sp>
      <p:sp>
        <p:nvSpPr>
          <p:cNvPr id="228" name="Shape 228"/>
          <p:cNvSpPr/>
          <p:nvPr/>
        </p:nvSpPr>
        <p:spPr>
          <a:xfrm>
            <a:off x="1372480" y="7927766"/>
            <a:ext cx="5132922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2600"/>
            </a:lvl1pPr>
          </a:lstStyle>
          <a:p>
            <a:r>
              <a:t>{Path=B Y X,  Comm={6054:10},  … }</a:t>
            </a:r>
          </a:p>
        </p:txBody>
      </p:sp>
      <p:sp>
        <p:nvSpPr>
          <p:cNvPr id="229" name="Shape 229"/>
          <p:cNvSpPr/>
          <p:nvPr/>
        </p:nvSpPr>
        <p:spPr>
          <a:xfrm>
            <a:off x="1372480" y="8609437"/>
            <a:ext cx="4925580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2600"/>
            </a:lvl1pPr>
          </a:lstStyle>
          <a:p>
            <a:r>
              <a:t>{Path=A X,  Comm={6054:10},  … }</a:t>
            </a:r>
          </a:p>
        </p:txBody>
      </p:sp>
      <p:sp>
        <p:nvSpPr>
          <p:cNvPr id="230" name="Shape 230"/>
          <p:cNvSpPr/>
          <p:nvPr/>
        </p:nvSpPr>
        <p:spPr>
          <a:xfrm>
            <a:off x="373252" y="7495281"/>
            <a:ext cx="6294845" cy="1"/>
          </a:xfrm>
          <a:prstGeom prst="line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997514" y="5178137"/>
            <a:ext cx="264013" cy="290061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2531222" y="5178137"/>
            <a:ext cx="264013" cy="290061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1120257" y="5345884"/>
            <a:ext cx="16039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6" name="Shape 236"/>
          <p:cNvSpPr/>
          <p:nvPr/>
        </p:nvSpPr>
        <p:spPr>
          <a:xfrm flipH="1">
            <a:off x="1330969" y="5463794"/>
            <a:ext cx="113174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7" name="Shape 237"/>
          <p:cNvSpPr/>
          <p:nvPr/>
        </p:nvSpPr>
        <p:spPr>
          <a:xfrm>
            <a:off x="1703946" y="5529199"/>
            <a:ext cx="455138" cy="31546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38" name="Shape 238"/>
          <p:cNvSpPr/>
          <p:nvPr/>
        </p:nvSpPr>
        <p:spPr>
          <a:xfrm>
            <a:off x="1327263" y="4365280"/>
            <a:ext cx="264013" cy="290062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1452019" y="4537144"/>
            <a:ext cx="1170315" cy="6793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0" name="Shape 240"/>
          <p:cNvSpPr>
            <a:spLocks noGrp="1"/>
          </p:cNvSpPr>
          <p:nvPr>
            <p:ph type="body" sz="half" idx="1"/>
          </p:nvPr>
        </p:nvSpPr>
        <p:spPr>
          <a:xfrm>
            <a:off x="5698226" y="3008643"/>
            <a:ext cx="6840947" cy="4240999"/>
          </a:xfrm>
          <a:prstGeom prst="rect">
            <a:avLst/>
          </a:prstGeom>
        </p:spPr>
        <p:txBody>
          <a:bodyPr/>
          <a:lstStyle/>
          <a:p>
            <a:r>
              <a:t>BGP Nodes:</a:t>
            </a:r>
          </a:p>
          <a:p>
            <a:pPr lvl="1"/>
            <a:r>
              <a:t>receive and filter announcements</a:t>
            </a:r>
          </a:p>
          <a:p>
            <a:pPr lvl="2"/>
            <a:r>
              <a:t>modifying attributes</a:t>
            </a:r>
          </a:p>
          <a:p>
            <a:pPr lvl="1"/>
            <a:r>
              <a:t>decide on the best route per prefix using announcement attributes:</a:t>
            </a:r>
          </a:p>
          <a:p>
            <a:pPr lvl="2"/>
            <a:r>
              <a:t>local preference, AS path length, …</a:t>
            </a:r>
          </a:p>
          <a:p>
            <a:pPr lvl="1"/>
            <a:r>
              <a:t>export and filter routes to neighbors</a:t>
            </a:r>
          </a:p>
        </p:txBody>
      </p:sp>
      <p:sp>
        <p:nvSpPr>
          <p:cNvPr id="241" name="Shape 241"/>
          <p:cNvSpPr/>
          <p:nvPr/>
        </p:nvSpPr>
        <p:spPr>
          <a:xfrm flipV="1">
            <a:off x="2715780" y="4983739"/>
            <a:ext cx="1177373" cy="29080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2715780" y="5371747"/>
            <a:ext cx="966021" cy="96602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3414068" y="6058294"/>
            <a:ext cx="264013" cy="290061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3829424" y="4768686"/>
            <a:ext cx="264012" cy="290062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2480194" y="5499331"/>
            <a:ext cx="3810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D</a:t>
            </a:r>
          </a:p>
        </p:txBody>
      </p:sp>
      <p:sp>
        <p:nvSpPr>
          <p:cNvPr id="246" name="Shape 246"/>
          <p:cNvSpPr/>
          <p:nvPr/>
        </p:nvSpPr>
        <p:spPr>
          <a:xfrm>
            <a:off x="3770929" y="5949324"/>
            <a:ext cx="28116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F</a:t>
            </a:r>
          </a:p>
        </p:txBody>
      </p:sp>
      <p:sp>
        <p:nvSpPr>
          <p:cNvPr id="247" name="Shape 247"/>
          <p:cNvSpPr/>
          <p:nvPr/>
        </p:nvSpPr>
        <p:spPr>
          <a:xfrm>
            <a:off x="4203307" y="4659717"/>
            <a:ext cx="2921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E</a:t>
            </a:r>
          </a:p>
        </p:txBody>
      </p:sp>
      <p:sp>
        <p:nvSpPr>
          <p:cNvPr id="248" name="Shape 248"/>
          <p:cNvSpPr/>
          <p:nvPr/>
        </p:nvSpPr>
        <p:spPr>
          <a:xfrm>
            <a:off x="934327" y="4253317"/>
            <a:ext cx="31450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B</a:t>
            </a:r>
          </a:p>
        </p:txBody>
      </p:sp>
      <p:sp>
        <p:nvSpPr>
          <p:cNvPr id="249" name="Shape 249"/>
          <p:cNvSpPr/>
          <p:nvPr/>
        </p:nvSpPr>
        <p:spPr>
          <a:xfrm>
            <a:off x="596207" y="5069167"/>
            <a:ext cx="35148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A</a:t>
            </a:r>
          </a:p>
        </p:txBody>
      </p:sp>
      <p:sp>
        <p:nvSpPr>
          <p:cNvPr id="250" name="Shape 250"/>
          <p:cNvSpPr/>
          <p:nvPr/>
        </p:nvSpPr>
        <p:spPr>
          <a:xfrm>
            <a:off x="3066784" y="3879173"/>
            <a:ext cx="264013" cy="290062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1" name="Shape 251"/>
          <p:cNvSpPr/>
          <p:nvPr/>
        </p:nvSpPr>
        <p:spPr>
          <a:xfrm flipV="1">
            <a:off x="2657100" y="4042673"/>
            <a:ext cx="518961" cy="126470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2759331" y="3471081"/>
            <a:ext cx="36606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C</a:t>
            </a:r>
          </a:p>
        </p:txBody>
      </p:sp>
      <p:sp>
        <p:nvSpPr>
          <p:cNvPr id="253" name="Shape 253"/>
          <p:cNvSpPr/>
          <p:nvPr/>
        </p:nvSpPr>
        <p:spPr>
          <a:xfrm>
            <a:off x="347822" y="2501526"/>
            <a:ext cx="276098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Prefix = 1.2.3.4/32</a:t>
            </a:r>
          </a:p>
        </p:txBody>
      </p:sp>
      <p:sp>
        <p:nvSpPr>
          <p:cNvPr id="254" name="Shape 254"/>
          <p:cNvSpPr/>
          <p:nvPr/>
        </p:nvSpPr>
        <p:spPr>
          <a:xfrm rot="6720000" flipH="1">
            <a:off x="3013398" y="4569302"/>
            <a:ext cx="455137" cy="315462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55" name="Shape 255"/>
          <p:cNvSpPr/>
          <p:nvPr/>
        </p:nvSpPr>
        <p:spPr>
          <a:xfrm flipV="1">
            <a:off x="2865319" y="4271076"/>
            <a:ext cx="332001" cy="79244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6" name="Shape 256"/>
          <p:cNvSpPr/>
          <p:nvPr/>
        </p:nvSpPr>
        <p:spPr>
          <a:xfrm flipV="1">
            <a:off x="3021186" y="5089504"/>
            <a:ext cx="730633" cy="19258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7" name="Shape 257"/>
          <p:cNvSpPr/>
          <p:nvPr/>
        </p:nvSpPr>
        <p:spPr>
          <a:xfrm rot="9900000" flipH="1">
            <a:off x="3184291" y="5235805"/>
            <a:ext cx="455137" cy="315462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58" name="Shape 2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BGP Protocol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 I: A Backbone Network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Backbone Network</a:t>
            </a:r>
          </a:p>
        </p:txBody>
      </p:sp>
      <p:sp>
        <p:nvSpPr>
          <p:cNvPr id="263" name="Shape 263"/>
          <p:cNvSpPr>
            <a:spLocks noGrp="1"/>
          </p:cNvSpPr>
          <p:nvPr>
            <p:ph type="sldNum" sz="quarter" idx="2"/>
          </p:nvPr>
        </p:nvSpPr>
        <p:spPr>
          <a:xfrm>
            <a:off x="12530174" y="9194800"/>
            <a:ext cx="276152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264" name="Shape 264"/>
          <p:cNvSpPr/>
          <p:nvPr/>
        </p:nvSpPr>
        <p:spPr>
          <a:xfrm flipV="1">
            <a:off x="7314889" y="2841716"/>
            <a:ext cx="1433184" cy="70132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5" name="Shape 265"/>
          <p:cNvSpPr/>
          <p:nvPr/>
        </p:nvSpPr>
        <p:spPr>
          <a:xfrm flipV="1">
            <a:off x="8648271" y="2960564"/>
            <a:ext cx="264482" cy="129385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6" name="Shape 266"/>
          <p:cNvSpPr/>
          <p:nvPr/>
        </p:nvSpPr>
        <p:spPr>
          <a:xfrm flipV="1">
            <a:off x="5870961" y="2398358"/>
            <a:ext cx="864591" cy="128445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7" name="Shape 267"/>
          <p:cNvSpPr/>
          <p:nvPr/>
        </p:nvSpPr>
        <p:spPr>
          <a:xfrm flipH="1" flipV="1">
            <a:off x="3779974" y="2387683"/>
            <a:ext cx="924349" cy="222899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8" name="Shape 268"/>
          <p:cNvSpPr/>
          <p:nvPr/>
        </p:nvSpPr>
        <p:spPr>
          <a:xfrm flipH="1" flipV="1">
            <a:off x="4453933" y="2430881"/>
            <a:ext cx="1378929" cy="137892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4557555" y="3565493"/>
            <a:ext cx="4094536" cy="1609750"/>
          </a:xfrm>
          <a:prstGeom prst="ellipse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8153069" y="2226549"/>
            <a:ext cx="1603966" cy="11071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79" h="20684" extrusionOk="0">
                <a:moveTo>
                  <a:pt x="1901" y="6800"/>
                </a:moveTo>
                <a:cubicBezTo>
                  <a:pt x="1658" y="4397"/>
                  <a:pt x="2907" y="2184"/>
                  <a:pt x="4691" y="1857"/>
                </a:cubicBezTo>
                <a:cubicBezTo>
                  <a:pt x="5414" y="1724"/>
                  <a:pt x="6149" y="1922"/>
                  <a:pt x="6778" y="2419"/>
                </a:cubicBezTo>
                <a:cubicBezTo>
                  <a:pt x="7445" y="725"/>
                  <a:pt x="9003" y="82"/>
                  <a:pt x="10259" y="981"/>
                </a:cubicBezTo>
                <a:cubicBezTo>
                  <a:pt x="10478" y="1139"/>
                  <a:pt x="10680" y="1338"/>
                  <a:pt x="10857" y="1573"/>
                </a:cubicBezTo>
                <a:lnTo>
                  <a:pt x="10857" y="1573"/>
                </a:lnTo>
                <a:cubicBezTo>
                  <a:pt x="11377" y="169"/>
                  <a:pt x="12642" y="-401"/>
                  <a:pt x="13683" y="299"/>
                </a:cubicBezTo>
                <a:cubicBezTo>
                  <a:pt x="13971" y="493"/>
                  <a:pt x="14223" y="774"/>
                  <a:pt x="14418" y="1119"/>
                </a:cubicBezTo>
                <a:cubicBezTo>
                  <a:pt x="15255" y="-209"/>
                  <a:pt x="16734" y="-373"/>
                  <a:pt x="17722" y="753"/>
                </a:cubicBezTo>
                <a:cubicBezTo>
                  <a:pt x="18137" y="1226"/>
                  <a:pt x="18417" y="1878"/>
                  <a:pt x="18513" y="2598"/>
                </a:cubicBezTo>
                <a:lnTo>
                  <a:pt x="18513" y="2598"/>
                </a:lnTo>
                <a:cubicBezTo>
                  <a:pt x="19885" y="3102"/>
                  <a:pt x="20694" y="5013"/>
                  <a:pt x="20321" y="6865"/>
                </a:cubicBezTo>
                <a:cubicBezTo>
                  <a:pt x="20289" y="7020"/>
                  <a:pt x="20250" y="7173"/>
                  <a:pt x="20203" y="7321"/>
                </a:cubicBezTo>
                <a:cubicBezTo>
                  <a:pt x="21303" y="9251"/>
                  <a:pt x="21034" y="12017"/>
                  <a:pt x="19601" y="13499"/>
                </a:cubicBezTo>
                <a:cubicBezTo>
                  <a:pt x="19156" y="13961"/>
                  <a:pt x="18629" y="14259"/>
                  <a:pt x="18072" y="14367"/>
                </a:cubicBezTo>
                <a:cubicBezTo>
                  <a:pt x="18072" y="16443"/>
                  <a:pt x="16822" y="18126"/>
                  <a:pt x="15280" y="18126"/>
                </a:cubicBezTo>
                <a:cubicBezTo>
                  <a:pt x="14757" y="18126"/>
                  <a:pt x="14245" y="17928"/>
                  <a:pt x="13801" y="17556"/>
                </a:cubicBezTo>
                <a:cubicBezTo>
                  <a:pt x="13280" y="19883"/>
                  <a:pt x="11460" y="21199"/>
                  <a:pt x="9738" y="20494"/>
                </a:cubicBezTo>
                <a:cubicBezTo>
                  <a:pt x="9016" y="20199"/>
                  <a:pt x="8392" y="19574"/>
                  <a:pt x="7973" y="18727"/>
                </a:cubicBezTo>
                <a:cubicBezTo>
                  <a:pt x="6209" y="20160"/>
                  <a:pt x="3920" y="19389"/>
                  <a:pt x="2859" y="17004"/>
                </a:cubicBezTo>
                <a:cubicBezTo>
                  <a:pt x="2846" y="16974"/>
                  <a:pt x="2833" y="16944"/>
                  <a:pt x="2820" y="16914"/>
                </a:cubicBezTo>
                <a:lnTo>
                  <a:pt x="2820" y="16914"/>
                </a:lnTo>
                <a:cubicBezTo>
                  <a:pt x="1666" y="17096"/>
                  <a:pt x="620" y="15986"/>
                  <a:pt x="485" y="14435"/>
                </a:cubicBezTo>
                <a:cubicBezTo>
                  <a:pt x="412" y="13608"/>
                  <a:pt x="615" y="12780"/>
                  <a:pt x="1038" y="12172"/>
                </a:cubicBezTo>
                <a:lnTo>
                  <a:pt x="1038" y="12172"/>
                </a:lnTo>
                <a:cubicBezTo>
                  <a:pt x="39" y="11379"/>
                  <a:pt x="-297" y="9639"/>
                  <a:pt x="288" y="8285"/>
                </a:cubicBezTo>
                <a:cubicBezTo>
                  <a:pt x="626" y="7504"/>
                  <a:pt x="1218" y="6988"/>
                  <a:pt x="1883" y="6895"/>
                </a:cubicBezTo>
                <a:lnTo>
                  <a:pt x="1901" y="6800"/>
                </a:lnTo>
                <a:close/>
              </a:path>
            </a:pathLst>
          </a:cu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Peer</a:t>
            </a:r>
          </a:p>
        </p:txBody>
      </p:sp>
      <p:sp>
        <p:nvSpPr>
          <p:cNvPr id="271" name="Shape 271"/>
          <p:cNvSpPr/>
          <p:nvPr/>
        </p:nvSpPr>
        <p:spPr>
          <a:xfrm>
            <a:off x="6145313" y="1719449"/>
            <a:ext cx="1445541" cy="1219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79" h="20684" extrusionOk="0">
                <a:moveTo>
                  <a:pt x="1901" y="6800"/>
                </a:moveTo>
                <a:cubicBezTo>
                  <a:pt x="1658" y="4397"/>
                  <a:pt x="2907" y="2184"/>
                  <a:pt x="4691" y="1857"/>
                </a:cubicBezTo>
                <a:cubicBezTo>
                  <a:pt x="5414" y="1724"/>
                  <a:pt x="6149" y="1922"/>
                  <a:pt x="6778" y="2419"/>
                </a:cubicBezTo>
                <a:cubicBezTo>
                  <a:pt x="7445" y="725"/>
                  <a:pt x="9003" y="82"/>
                  <a:pt x="10259" y="981"/>
                </a:cubicBezTo>
                <a:cubicBezTo>
                  <a:pt x="10478" y="1139"/>
                  <a:pt x="10680" y="1338"/>
                  <a:pt x="10857" y="1573"/>
                </a:cubicBezTo>
                <a:lnTo>
                  <a:pt x="10857" y="1573"/>
                </a:lnTo>
                <a:cubicBezTo>
                  <a:pt x="11377" y="169"/>
                  <a:pt x="12642" y="-401"/>
                  <a:pt x="13683" y="299"/>
                </a:cubicBezTo>
                <a:cubicBezTo>
                  <a:pt x="13971" y="493"/>
                  <a:pt x="14223" y="774"/>
                  <a:pt x="14418" y="1119"/>
                </a:cubicBezTo>
                <a:cubicBezTo>
                  <a:pt x="15255" y="-209"/>
                  <a:pt x="16734" y="-373"/>
                  <a:pt x="17722" y="753"/>
                </a:cubicBezTo>
                <a:cubicBezTo>
                  <a:pt x="18137" y="1226"/>
                  <a:pt x="18417" y="1878"/>
                  <a:pt x="18513" y="2598"/>
                </a:cubicBezTo>
                <a:lnTo>
                  <a:pt x="18513" y="2598"/>
                </a:lnTo>
                <a:cubicBezTo>
                  <a:pt x="19885" y="3102"/>
                  <a:pt x="20694" y="5013"/>
                  <a:pt x="20321" y="6865"/>
                </a:cubicBezTo>
                <a:cubicBezTo>
                  <a:pt x="20289" y="7020"/>
                  <a:pt x="20250" y="7173"/>
                  <a:pt x="20203" y="7321"/>
                </a:cubicBezTo>
                <a:cubicBezTo>
                  <a:pt x="21303" y="9251"/>
                  <a:pt x="21034" y="12017"/>
                  <a:pt x="19601" y="13499"/>
                </a:cubicBezTo>
                <a:cubicBezTo>
                  <a:pt x="19156" y="13961"/>
                  <a:pt x="18629" y="14259"/>
                  <a:pt x="18072" y="14367"/>
                </a:cubicBezTo>
                <a:cubicBezTo>
                  <a:pt x="18072" y="16443"/>
                  <a:pt x="16822" y="18126"/>
                  <a:pt x="15280" y="18126"/>
                </a:cubicBezTo>
                <a:cubicBezTo>
                  <a:pt x="14757" y="18126"/>
                  <a:pt x="14245" y="17928"/>
                  <a:pt x="13801" y="17556"/>
                </a:cubicBezTo>
                <a:cubicBezTo>
                  <a:pt x="13280" y="19883"/>
                  <a:pt x="11460" y="21199"/>
                  <a:pt x="9738" y="20494"/>
                </a:cubicBezTo>
                <a:cubicBezTo>
                  <a:pt x="9016" y="20199"/>
                  <a:pt x="8392" y="19574"/>
                  <a:pt x="7973" y="18727"/>
                </a:cubicBezTo>
                <a:cubicBezTo>
                  <a:pt x="6209" y="20160"/>
                  <a:pt x="3920" y="19389"/>
                  <a:pt x="2859" y="17004"/>
                </a:cubicBezTo>
                <a:cubicBezTo>
                  <a:pt x="2846" y="16974"/>
                  <a:pt x="2833" y="16944"/>
                  <a:pt x="2820" y="16914"/>
                </a:cubicBezTo>
                <a:lnTo>
                  <a:pt x="2820" y="16914"/>
                </a:lnTo>
                <a:cubicBezTo>
                  <a:pt x="1666" y="17096"/>
                  <a:pt x="620" y="15986"/>
                  <a:pt x="485" y="14435"/>
                </a:cubicBezTo>
                <a:cubicBezTo>
                  <a:pt x="412" y="13608"/>
                  <a:pt x="615" y="12780"/>
                  <a:pt x="1038" y="12172"/>
                </a:cubicBezTo>
                <a:lnTo>
                  <a:pt x="1038" y="12172"/>
                </a:lnTo>
                <a:cubicBezTo>
                  <a:pt x="39" y="11379"/>
                  <a:pt x="-297" y="9639"/>
                  <a:pt x="288" y="8285"/>
                </a:cubicBezTo>
                <a:cubicBezTo>
                  <a:pt x="626" y="7504"/>
                  <a:pt x="1218" y="6988"/>
                  <a:pt x="1883" y="6895"/>
                </a:cubicBezTo>
                <a:lnTo>
                  <a:pt x="1901" y="6800"/>
                </a:lnTo>
                <a:close/>
              </a:path>
            </a:pathLst>
          </a:cu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Prov</a:t>
            </a:r>
          </a:p>
        </p:txBody>
      </p:sp>
      <p:sp>
        <p:nvSpPr>
          <p:cNvPr id="272" name="Shape 272"/>
          <p:cNvSpPr/>
          <p:nvPr/>
        </p:nvSpPr>
        <p:spPr>
          <a:xfrm>
            <a:off x="3247765" y="2058771"/>
            <a:ext cx="1988767" cy="1298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79" h="20684" extrusionOk="0">
                <a:moveTo>
                  <a:pt x="1901" y="6800"/>
                </a:moveTo>
                <a:cubicBezTo>
                  <a:pt x="1658" y="4397"/>
                  <a:pt x="2907" y="2184"/>
                  <a:pt x="4691" y="1857"/>
                </a:cubicBezTo>
                <a:cubicBezTo>
                  <a:pt x="5414" y="1724"/>
                  <a:pt x="6149" y="1922"/>
                  <a:pt x="6778" y="2419"/>
                </a:cubicBezTo>
                <a:cubicBezTo>
                  <a:pt x="7445" y="725"/>
                  <a:pt x="9003" y="82"/>
                  <a:pt x="10259" y="981"/>
                </a:cubicBezTo>
                <a:cubicBezTo>
                  <a:pt x="10478" y="1139"/>
                  <a:pt x="10680" y="1338"/>
                  <a:pt x="10857" y="1573"/>
                </a:cubicBezTo>
                <a:lnTo>
                  <a:pt x="10857" y="1573"/>
                </a:lnTo>
                <a:cubicBezTo>
                  <a:pt x="11377" y="169"/>
                  <a:pt x="12642" y="-401"/>
                  <a:pt x="13683" y="299"/>
                </a:cubicBezTo>
                <a:cubicBezTo>
                  <a:pt x="13971" y="493"/>
                  <a:pt x="14223" y="774"/>
                  <a:pt x="14418" y="1119"/>
                </a:cubicBezTo>
                <a:cubicBezTo>
                  <a:pt x="15255" y="-209"/>
                  <a:pt x="16734" y="-373"/>
                  <a:pt x="17722" y="753"/>
                </a:cubicBezTo>
                <a:cubicBezTo>
                  <a:pt x="18137" y="1226"/>
                  <a:pt x="18417" y="1878"/>
                  <a:pt x="18513" y="2598"/>
                </a:cubicBezTo>
                <a:lnTo>
                  <a:pt x="18513" y="2598"/>
                </a:lnTo>
                <a:cubicBezTo>
                  <a:pt x="19885" y="3102"/>
                  <a:pt x="20694" y="5013"/>
                  <a:pt x="20321" y="6865"/>
                </a:cubicBezTo>
                <a:cubicBezTo>
                  <a:pt x="20289" y="7020"/>
                  <a:pt x="20250" y="7173"/>
                  <a:pt x="20203" y="7321"/>
                </a:cubicBezTo>
                <a:cubicBezTo>
                  <a:pt x="21303" y="9251"/>
                  <a:pt x="21034" y="12017"/>
                  <a:pt x="19601" y="13499"/>
                </a:cubicBezTo>
                <a:cubicBezTo>
                  <a:pt x="19156" y="13961"/>
                  <a:pt x="18629" y="14259"/>
                  <a:pt x="18072" y="14367"/>
                </a:cubicBezTo>
                <a:cubicBezTo>
                  <a:pt x="18072" y="16443"/>
                  <a:pt x="16822" y="18126"/>
                  <a:pt x="15280" y="18126"/>
                </a:cubicBezTo>
                <a:cubicBezTo>
                  <a:pt x="14757" y="18126"/>
                  <a:pt x="14245" y="17928"/>
                  <a:pt x="13801" y="17556"/>
                </a:cubicBezTo>
                <a:cubicBezTo>
                  <a:pt x="13280" y="19883"/>
                  <a:pt x="11460" y="21199"/>
                  <a:pt x="9738" y="20494"/>
                </a:cubicBezTo>
                <a:cubicBezTo>
                  <a:pt x="9016" y="20199"/>
                  <a:pt x="8392" y="19574"/>
                  <a:pt x="7973" y="18727"/>
                </a:cubicBezTo>
                <a:cubicBezTo>
                  <a:pt x="6209" y="20160"/>
                  <a:pt x="3920" y="19389"/>
                  <a:pt x="2859" y="17004"/>
                </a:cubicBezTo>
                <a:cubicBezTo>
                  <a:pt x="2846" y="16974"/>
                  <a:pt x="2833" y="16944"/>
                  <a:pt x="2820" y="16914"/>
                </a:cubicBezTo>
                <a:lnTo>
                  <a:pt x="2820" y="16914"/>
                </a:lnTo>
                <a:cubicBezTo>
                  <a:pt x="1666" y="17096"/>
                  <a:pt x="620" y="15986"/>
                  <a:pt x="485" y="14435"/>
                </a:cubicBezTo>
                <a:cubicBezTo>
                  <a:pt x="412" y="13608"/>
                  <a:pt x="615" y="12780"/>
                  <a:pt x="1038" y="12172"/>
                </a:cubicBezTo>
                <a:lnTo>
                  <a:pt x="1038" y="12172"/>
                </a:lnTo>
                <a:cubicBezTo>
                  <a:pt x="39" y="11379"/>
                  <a:pt x="-297" y="9639"/>
                  <a:pt x="288" y="8285"/>
                </a:cubicBezTo>
                <a:cubicBezTo>
                  <a:pt x="626" y="7504"/>
                  <a:pt x="1218" y="6988"/>
                  <a:pt x="1883" y="6895"/>
                </a:cubicBezTo>
                <a:lnTo>
                  <a:pt x="1901" y="6800"/>
                </a:lnTo>
                <a:close/>
              </a:path>
            </a:pathLst>
          </a:cu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Cust</a:t>
            </a:r>
          </a:p>
        </p:txBody>
      </p:sp>
      <p:sp>
        <p:nvSpPr>
          <p:cNvPr id="273" name="Shape 273"/>
          <p:cNvSpPr/>
          <p:nvPr/>
        </p:nvSpPr>
        <p:spPr>
          <a:xfrm>
            <a:off x="4775655" y="4084896"/>
            <a:ext cx="506885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R1</a:t>
            </a:r>
          </a:p>
        </p:txBody>
      </p:sp>
      <p:sp>
        <p:nvSpPr>
          <p:cNvPr id="274" name="Shape 274"/>
          <p:cNvSpPr/>
          <p:nvPr/>
        </p:nvSpPr>
        <p:spPr>
          <a:xfrm>
            <a:off x="5605314" y="3743618"/>
            <a:ext cx="506885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R2</a:t>
            </a:r>
          </a:p>
        </p:txBody>
      </p:sp>
      <p:sp>
        <p:nvSpPr>
          <p:cNvPr id="275" name="Shape 275"/>
          <p:cNvSpPr/>
          <p:nvPr/>
        </p:nvSpPr>
        <p:spPr>
          <a:xfrm>
            <a:off x="7050137" y="3705518"/>
            <a:ext cx="506885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R4</a:t>
            </a:r>
          </a:p>
        </p:txBody>
      </p:sp>
      <p:sp>
        <p:nvSpPr>
          <p:cNvPr id="276" name="Shape 276"/>
          <p:cNvSpPr/>
          <p:nvPr/>
        </p:nvSpPr>
        <p:spPr>
          <a:xfrm>
            <a:off x="8002644" y="4015809"/>
            <a:ext cx="506885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R5</a:t>
            </a:r>
          </a:p>
        </p:txBody>
      </p:sp>
      <p:sp>
        <p:nvSpPr>
          <p:cNvPr id="277" name="Shape 277"/>
          <p:cNvSpPr/>
          <p:nvPr/>
        </p:nvSpPr>
        <p:spPr>
          <a:xfrm>
            <a:off x="4435561" y="4181166"/>
            <a:ext cx="264013" cy="290061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672474" y="3509688"/>
            <a:ext cx="264013" cy="290061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7171573" y="3462459"/>
            <a:ext cx="264013" cy="290062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8515697" y="4124778"/>
            <a:ext cx="264012" cy="290062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cxnSp>
        <p:nvCxnSpPr>
          <p:cNvPr id="281" name="Connector 281"/>
          <p:cNvCxnSpPr>
            <a:stCxn id="272" idx="0"/>
            <a:endCxn id="271" idx="0"/>
          </p:cNvCxnSpPr>
          <p:nvPr/>
        </p:nvCxnSpPr>
        <p:spPr>
          <a:xfrm flipV="1">
            <a:off x="4242148" y="2329049"/>
            <a:ext cx="2625936" cy="37908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282" name="Shape 282"/>
          <p:cNvSpPr/>
          <p:nvPr/>
        </p:nvSpPr>
        <p:spPr>
          <a:xfrm>
            <a:off x="831259" y="7653482"/>
            <a:ext cx="264013" cy="290062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2364967" y="7653482"/>
            <a:ext cx="264013" cy="290062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954003" y="7821230"/>
            <a:ext cx="160396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1138381" y="8002640"/>
            <a:ext cx="118347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1528417" y="8172372"/>
            <a:ext cx="455138" cy="31546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1419627" y="6655899"/>
            <a:ext cx="264013" cy="290061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1672803" y="6908525"/>
            <a:ext cx="783277" cy="78327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9" name="Shape 289"/>
          <p:cNvSpPr/>
          <p:nvPr/>
        </p:nvSpPr>
        <p:spPr>
          <a:xfrm>
            <a:off x="1909039" y="6896305"/>
            <a:ext cx="573785" cy="57378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2269405" y="6643199"/>
            <a:ext cx="455137" cy="31546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1" name="Shape 291"/>
          <p:cNvSpPr>
            <a:spLocks noGrp="1"/>
          </p:cNvSpPr>
          <p:nvPr>
            <p:ph type="body" sz="half" idx="1"/>
          </p:nvPr>
        </p:nvSpPr>
        <p:spPr>
          <a:xfrm>
            <a:off x="5360038" y="5700731"/>
            <a:ext cx="6840948" cy="4240999"/>
          </a:xfrm>
          <a:prstGeom prst="rect">
            <a:avLst/>
          </a:prstGeom>
        </p:spPr>
        <p:txBody>
          <a:bodyPr/>
          <a:lstStyle/>
          <a:p>
            <a:r>
              <a:t>BGP Nodes:</a:t>
            </a:r>
          </a:p>
          <a:p>
            <a:pPr lvl="1"/>
            <a:r>
              <a:t>receive and filter announcements</a:t>
            </a:r>
          </a:p>
          <a:p>
            <a:pPr lvl="2"/>
            <a:r>
              <a:t>modifying attributes</a:t>
            </a:r>
          </a:p>
          <a:p>
            <a:pPr lvl="1"/>
            <a:r>
              <a:t>decide on the best route per prefix using announcement attributes:</a:t>
            </a:r>
          </a:p>
          <a:p>
            <a:pPr lvl="2"/>
            <a:r>
              <a:t>local preference, AS path length, …</a:t>
            </a:r>
          </a:p>
          <a:p>
            <a:pPr lvl="1"/>
            <a:r>
              <a:t>export and filter routes to neighbors</a:t>
            </a:r>
          </a:p>
        </p:txBody>
      </p:sp>
      <p:sp>
        <p:nvSpPr>
          <p:cNvPr id="292" name="Shape 292"/>
          <p:cNvSpPr/>
          <p:nvPr/>
        </p:nvSpPr>
        <p:spPr>
          <a:xfrm flipV="1">
            <a:off x="2549526" y="7459085"/>
            <a:ext cx="1177372" cy="29080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2549526" y="7847093"/>
            <a:ext cx="966020" cy="96602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3247814" y="8533639"/>
            <a:ext cx="264013" cy="290062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3663169" y="7244032"/>
            <a:ext cx="264013" cy="290061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9" animBg="1" advAuto="0"/>
      <p:bldP spid="283" grpId="8" animBg="1" advAuto="0"/>
      <p:bldP spid="284" grpId="10" animBg="1" advAuto="0"/>
      <p:bldP spid="285" grpId="11" animBg="1" advAuto="0"/>
      <p:bldP spid="286" grpId="12" animBg="1" advAuto="0"/>
      <p:bldP spid="287" grpId="3" animBg="1" advAuto="0"/>
      <p:bldP spid="288" grpId="6" animBg="1" advAuto="0"/>
      <p:bldP spid="289" grpId="4" animBg="1" advAuto="0"/>
      <p:bldP spid="290" grpId="2" animBg="1" advAuto="0"/>
      <p:bldP spid="291" grpId="1" animBg="1" advAuto="0"/>
      <p:bldP spid="292" grpId="7" animBg="1" advAuto="0"/>
      <p:bldP spid="293" grpId="13" animBg="1" advAuto="0"/>
      <p:bldP spid="294" grpId="14" animBg="1" advAuto="0"/>
      <p:bldP spid="295" grpId="5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Backbone Network</a:t>
            </a:r>
          </a:p>
        </p:txBody>
      </p:sp>
      <p:sp>
        <p:nvSpPr>
          <p:cNvPr id="300" name="Shape 3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301" name="Shape 301"/>
          <p:cNvSpPr>
            <a:spLocks noGrp="1"/>
          </p:cNvSpPr>
          <p:nvPr>
            <p:ph type="body" sz="half" idx="1"/>
          </p:nvPr>
        </p:nvSpPr>
        <p:spPr>
          <a:xfrm>
            <a:off x="42434" y="5407085"/>
            <a:ext cx="7501715" cy="3807126"/>
          </a:xfrm>
          <a:prstGeom prst="rect">
            <a:avLst/>
          </a:prstGeom>
        </p:spPr>
        <p:txBody>
          <a:bodyPr/>
          <a:lstStyle/>
          <a:p>
            <a:r>
              <a:t>Goals:</a:t>
            </a:r>
          </a:p>
          <a:p>
            <a:pPr lvl="1"/>
            <a:r>
              <a:t>P1:  Prefer to exit thru Cust &gt; Peer &gt; Prov</a:t>
            </a:r>
          </a:p>
          <a:p>
            <a:pPr lvl="1"/>
            <a:r>
              <a:t>P2:  Disallow traffic between Prov and Peer</a:t>
            </a:r>
          </a:p>
          <a:p>
            <a:pPr lvl="1"/>
            <a:r>
              <a:t>P3:  For Cust, prefer exit thru R1 &gt; R2</a:t>
            </a:r>
          </a:p>
          <a:p>
            <a:pPr lvl="1"/>
            <a:r>
              <a:t>P4: Cust must be on path for its prefixes</a:t>
            </a:r>
          </a:p>
        </p:txBody>
      </p:sp>
      <p:grpSp>
        <p:nvGrpSpPr>
          <p:cNvPr id="320" name="Group 320"/>
          <p:cNvGrpSpPr/>
          <p:nvPr/>
        </p:nvGrpSpPr>
        <p:grpSpPr>
          <a:xfrm>
            <a:off x="3247765" y="1719449"/>
            <a:ext cx="6509270" cy="3455794"/>
            <a:chOff x="0" y="0"/>
            <a:chExt cx="6509269" cy="3455792"/>
          </a:xfrm>
        </p:grpSpPr>
        <p:sp>
          <p:nvSpPr>
            <p:cNvPr id="302" name="Shape 302"/>
            <p:cNvSpPr/>
            <p:nvPr/>
          </p:nvSpPr>
          <p:spPr>
            <a:xfrm flipV="1">
              <a:off x="4067124" y="1122266"/>
              <a:ext cx="1433183" cy="70132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 flipV="1">
              <a:off x="5400506" y="1241115"/>
              <a:ext cx="264482" cy="129385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 flipH="1" flipV="1">
              <a:off x="3487786" y="678908"/>
              <a:ext cx="523808" cy="12090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 flipH="1" flipV="1">
              <a:off x="532209" y="668233"/>
              <a:ext cx="924349" cy="222899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 flipH="1" flipV="1">
              <a:off x="1206168" y="711431"/>
              <a:ext cx="1378928" cy="137892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1309790" y="1846044"/>
              <a:ext cx="4094535" cy="1609749"/>
            </a:xfrm>
            <a:prstGeom prst="ellipse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4905303" y="507100"/>
              <a:ext cx="1603967" cy="1107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Peer</a:t>
              </a:r>
            </a:p>
          </p:txBody>
        </p:sp>
        <p:sp>
          <p:nvSpPr>
            <p:cNvPr id="309" name="Shape 309"/>
            <p:cNvSpPr/>
            <p:nvPr/>
          </p:nvSpPr>
          <p:spPr>
            <a:xfrm>
              <a:off x="2897548" y="-1"/>
              <a:ext cx="1445541" cy="1219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Prov</a:t>
              </a:r>
            </a:p>
          </p:txBody>
        </p:sp>
        <p:sp>
          <p:nvSpPr>
            <p:cNvPr id="310" name="Shape 310"/>
            <p:cNvSpPr/>
            <p:nvPr/>
          </p:nvSpPr>
          <p:spPr>
            <a:xfrm>
              <a:off x="-1" y="339322"/>
              <a:ext cx="1988768" cy="1298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Cust</a:t>
              </a:r>
            </a:p>
          </p:txBody>
        </p:sp>
        <p:sp>
          <p:nvSpPr>
            <p:cNvPr id="311" name="Shape 311"/>
            <p:cNvSpPr/>
            <p:nvPr/>
          </p:nvSpPr>
          <p:spPr>
            <a:xfrm>
              <a:off x="1527889" y="2365446"/>
              <a:ext cx="506885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r>
                <a:t>R1</a:t>
              </a:r>
            </a:p>
          </p:txBody>
        </p:sp>
        <p:sp>
          <p:nvSpPr>
            <p:cNvPr id="312" name="Shape 312"/>
            <p:cNvSpPr/>
            <p:nvPr/>
          </p:nvSpPr>
          <p:spPr>
            <a:xfrm>
              <a:off x="2357548" y="2024168"/>
              <a:ext cx="506885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r>
                <a:t>R2</a:t>
              </a:r>
            </a:p>
          </p:txBody>
        </p:sp>
        <p:sp>
          <p:nvSpPr>
            <p:cNvPr id="313" name="Shape 313"/>
            <p:cNvSpPr/>
            <p:nvPr/>
          </p:nvSpPr>
          <p:spPr>
            <a:xfrm>
              <a:off x="3802372" y="1986068"/>
              <a:ext cx="506885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r>
                <a:t>R4</a:t>
              </a:r>
            </a:p>
          </p:txBody>
        </p:sp>
        <p:sp>
          <p:nvSpPr>
            <p:cNvPr id="314" name="Shape 314"/>
            <p:cNvSpPr/>
            <p:nvPr/>
          </p:nvSpPr>
          <p:spPr>
            <a:xfrm>
              <a:off x="4754879" y="2296359"/>
              <a:ext cx="506885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r>
                <a:t>R5</a:t>
              </a:r>
            </a:p>
          </p:txBody>
        </p:sp>
        <p:sp>
          <p:nvSpPr>
            <p:cNvPr id="315" name="Shape 315"/>
            <p:cNvSpPr/>
            <p:nvPr/>
          </p:nvSpPr>
          <p:spPr>
            <a:xfrm>
              <a:off x="1187796" y="2461716"/>
              <a:ext cx="264012" cy="290062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2424709" y="1790238"/>
              <a:ext cx="264012" cy="290062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3923808" y="1743010"/>
              <a:ext cx="264013" cy="290062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5267931" y="2405329"/>
              <a:ext cx="264013" cy="290061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cxnSp>
          <p:nvCxnSpPr>
            <p:cNvPr id="319" name="Connector 319"/>
            <p:cNvCxnSpPr>
              <a:stCxn id="310" idx="0"/>
              <a:endCxn id="309" idx="0"/>
            </p:cNvCxnSpPr>
            <p:nvPr/>
          </p:nvCxnSpPr>
          <p:spPr>
            <a:xfrm flipV="1">
              <a:off x="994383" y="609600"/>
              <a:ext cx="2625936" cy="379079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" grpId="1" build="p" bldLvl="5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Backbone Network</a:t>
            </a:r>
          </a:p>
        </p:txBody>
      </p:sp>
      <p:sp>
        <p:nvSpPr>
          <p:cNvPr id="323" name="Shape 3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324" name="Shape 324"/>
          <p:cNvSpPr>
            <a:spLocks noGrp="1"/>
          </p:cNvSpPr>
          <p:nvPr>
            <p:ph type="body" sz="half" idx="1"/>
          </p:nvPr>
        </p:nvSpPr>
        <p:spPr>
          <a:xfrm>
            <a:off x="42434" y="5407085"/>
            <a:ext cx="7501715" cy="3807126"/>
          </a:xfrm>
          <a:prstGeom prst="rect">
            <a:avLst/>
          </a:prstGeom>
        </p:spPr>
        <p:txBody>
          <a:bodyPr/>
          <a:lstStyle/>
          <a:p>
            <a:r>
              <a:t>Goals:</a:t>
            </a:r>
          </a:p>
          <a:p>
            <a:pPr lvl="1"/>
            <a:r>
              <a:t>P1:  Prefer to exit thru Cust &gt; Peer &gt; Prov</a:t>
            </a:r>
          </a:p>
          <a:p>
            <a:pPr lvl="1">
              <a:defRPr>
                <a:solidFill>
                  <a:srgbClr val="A6AAA9"/>
                </a:solidFill>
              </a:defRPr>
            </a:pPr>
            <a:r>
              <a:t>P2:  Disallow traffic between Prov and Peer</a:t>
            </a:r>
          </a:p>
          <a:p>
            <a:pPr lvl="1"/>
            <a:r>
              <a:t>P3:  For Cust, prefer exit thru R1 &gt; R2</a:t>
            </a:r>
          </a:p>
          <a:p>
            <a:pPr lvl="1">
              <a:defRPr>
                <a:solidFill>
                  <a:srgbClr val="A6AAA9"/>
                </a:solidFill>
              </a:defRPr>
            </a:pPr>
            <a:r>
              <a:t>P4: Cust must be on path for its prefixes</a:t>
            </a:r>
          </a:p>
        </p:txBody>
      </p:sp>
      <p:sp>
        <p:nvSpPr>
          <p:cNvPr id="325" name="Shape 325"/>
          <p:cNvSpPr/>
          <p:nvPr/>
        </p:nvSpPr>
        <p:spPr>
          <a:xfrm>
            <a:off x="7265119" y="5407085"/>
            <a:ext cx="5610616" cy="3807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spcBef>
                <a:spcPts val="3600"/>
              </a:spcBef>
              <a:defRPr b="1">
                <a:solidFill>
                  <a:srgbClr val="212121"/>
                </a:solidFill>
              </a:defRPr>
            </a:pPr>
            <a:r>
              <a:t>Implementation Techniques:</a:t>
            </a:r>
          </a:p>
          <a:p>
            <a:pPr marL="790222" lvl="1" indent="-345722">
              <a:spcBef>
                <a:spcPts val="1600"/>
              </a:spcBef>
              <a:buSzPct val="75000"/>
              <a:buChar char="•"/>
            </a:pPr>
            <a:r>
              <a:t>Compute and set local preferences consistently at all Peer-facing, Cust-facing, Prov-facing interfaces</a:t>
            </a:r>
          </a:p>
          <a:p>
            <a:pPr marL="790222" lvl="1" indent="-345722">
              <a:spcBef>
                <a:spcPts val="1600"/>
              </a:spcBef>
              <a:buSzPct val="75000"/>
              <a:buChar char="•"/>
            </a:pPr>
            <a:r>
              <a:t>For Cust, ensure R2 local pref is lower than R1</a:t>
            </a:r>
          </a:p>
        </p:txBody>
      </p:sp>
      <p:grpSp>
        <p:nvGrpSpPr>
          <p:cNvPr id="344" name="Group 344"/>
          <p:cNvGrpSpPr/>
          <p:nvPr/>
        </p:nvGrpSpPr>
        <p:grpSpPr>
          <a:xfrm>
            <a:off x="3247765" y="1719449"/>
            <a:ext cx="6509270" cy="3455794"/>
            <a:chOff x="0" y="0"/>
            <a:chExt cx="6509269" cy="3455792"/>
          </a:xfrm>
        </p:grpSpPr>
        <p:sp>
          <p:nvSpPr>
            <p:cNvPr id="326" name="Shape 326"/>
            <p:cNvSpPr/>
            <p:nvPr/>
          </p:nvSpPr>
          <p:spPr>
            <a:xfrm flipV="1">
              <a:off x="4067124" y="1122266"/>
              <a:ext cx="1433183" cy="70132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 flipV="1">
              <a:off x="5400506" y="1241115"/>
              <a:ext cx="264482" cy="129385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 flipH="1" flipV="1">
              <a:off x="3487786" y="678908"/>
              <a:ext cx="523808" cy="12090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 flipH="1" flipV="1">
              <a:off x="532209" y="668233"/>
              <a:ext cx="924349" cy="222899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 flipH="1" flipV="1">
              <a:off x="1206168" y="711431"/>
              <a:ext cx="1378928" cy="137892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1309790" y="1846044"/>
              <a:ext cx="4094535" cy="1609749"/>
            </a:xfrm>
            <a:prstGeom prst="ellipse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4905303" y="507100"/>
              <a:ext cx="1603967" cy="1107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Peer</a:t>
              </a:r>
            </a:p>
          </p:txBody>
        </p:sp>
        <p:sp>
          <p:nvSpPr>
            <p:cNvPr id="333" name="Shape 333"/>
            <p:cNvSpPr/>
            <p:nvPr/>
          </p:nvSpPr>
          <p:spPr>
            <a:xfrm>
              <a:off x="2897548" y="-1"/>
              <a:ext cx="1445541" cy="1219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Prov</a:t>
              </a:r>
            </a:p>
          </p:txBody>
        </p:sp>
        <p:sp>
          <p:nvSpPr>
            <p:cNvPr id="334" name="Shape 334"/>
            <p:cNvSpPr/>
            <p:nvPr/>
          </p:nvSpPr>
          <p:spPr>
            <a:xfrm>
              <a:off x="-1" y="339322"/>
              <a:ext cx="1988768" cy="1298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Cust</a:t>
              </a:r>
            </a:p>
          </p:txBody>
        </p:sp>
        <p:sp>
          <p:nvSpPr>
            <p:cNvPr id="335" name="Shape 335"/>
            <p:cNvSpPr/>
            <p:nvPr/>
          </p:nvSpPr>
          <p:spPr>
            <a:xfrm>
              <a:off x="1527889" y="2365446"/>
              <a:ext cx="506885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r>
                <a:t>R1</a:t>
              </a:r>
            </a:p>
          </p:txBody>
        </p:sp>
        <p:sp>
          <p:nvSpPr>
            <p:cNvPr id="336" name="Shape 336"/>
            <p:cNvSpPr/>
            <p:nvPr/>
          </p:nvSpPr>
          <p:spPr>
            <a:xfrm>
              <a:off x="2357548" y="2024168"/>
              <a:ext cx="506885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r>
                <a:t>R2</a:t>
              </a:r>
            </a:p>
          </p:txBody>
        </p:sp>
        <p:sp>
          <p:nvSpPr>
            <p:cNvPr id="337" name="Shape 337"/>
            <p:cNvSpPr/>
            <p:nvPr/>
          </p:nvSpPr>
          <p:spPr>
            <a:xfrm>
              <a:off x="3802372" y="1986068"/>
              <a:ext cx="506885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r>
                <a:t>R4</a:t>
              </a:r>
            </a:p>
          </p:txBody>
        </p:sp>
        <p:sp>
          <p:nvSpPr>
            <p:cNvPr id="338" name="Shape 338"/>
            <p:cNvSpPr/>
            <p:nvPr/>
          </p:nvSpPr>
          <p:spPr>
            <a:xfrm>
              <a:off x="4754879" y="2296359"/>
              <a:ext cx="506885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r>
                <a:t>R5</a:t>
              </a:r>
            </a:p>
          </p:txBody>
        </p:sp>
        <p:sp>
          <p:nvSpPr>
            <p:cNvPr id="339" name="Shape 339"/>
            <p:cNvSpPr/>
            <p:nvPr/>
          </p:nvSpPr>
          <p:spPr>
            <a:xfrm>
              <a:off x="1187796" y="2461716"/>
              <a:ext cx="264012" cy="290062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2424709" y="1790238"/>
              <a:ext cx="264012" cy="290062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3923808" y="1743010"/>
              <a:ext cx="264013" cy="290062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5267931" y="2405329"/>
              <a:ext cx="264013" cy="290061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cxnSp>
          <p:nvCxnSpPr>
            <p:cNvPr id="343" name="Connector 343"/>
            <p:cNvCxnSpPr>
              <a:stCxn id="334" idx="0"/>
              <a:endCxn id="333" idx="0"/>
            </p:cNvCxnSpPr>
            <p:nvPr/>
          </p:nvCxnSpPr>
          <p:spPr>
            <a:xfrm flipV="1">
              <a:off x="994383" y="609600"/>
              <a:ext cx="2625936" cy="379079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" grpId="1" build="p" bldLvl="5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Backbone Network</a:t>
            </a:r>
          </a:p>
        </p:txBody>
      </p:sp>
      <p:sp>
        <p:nvSpPr>
          <p:cNvPr id="347" name="Shape 3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348" name="Shape 348"/>
          <p:cNvSpPr>
            <a:spLocks noGrp="1"/>
          </p:cNvSpPr>
          <p:nvPr>
            <p:ph type="body" sz="half" idx="1"/>
          </p:nvPr>
        </p:nvSpPr>
        <p:spPr>
          <a:xfrm>
            <a:off x="42434" y="5407085"/>
            <a:ext cx="7501715" cy="3807126"/>
          </a:xfrm>
          <a:prstGeom prst="rect">
            <a:avLst/>
          </a:prstGeom>
        </p:spPr>
        <p:txBody>
          <a:bodyPr/>
          <a:lstStyle/>
          <a:p>
            <a:r>
              <a:t>Goals:</a:t>
            </a:r>
          </a:p>
          <a:p>
            <a:pPr lvl="1">
              <a:defRPr>
                <a:solidFill>
                  <a:srgbClr val="A6AAA9"/>
                </a:solidFill>
              </a:defRPr>
            </a:pPr>
            <a:r>
              <a:t>P1:  Prefer to exit thru Cust &gt; Peer &gt; Prov</a:t>
            </a:r>
          </a:p>
          <a:p>
            <a:pPr lvl="1"/>
            <a:r>
              <a:t>P2:  Disallow traffic between Prov and Peer</a:t>
            </a:r>
          </a:p>
          <a:p>
            <a:pPr lvl="1">
              <a:defRPr>
                <a:solidFill>
                  <a:srgbClr val="A6AAA9"/>
                </a:solidFill>
              </a:defRPr>
            </a:pPr>
            <a:r>
              <a:t>P3:  For Cust, prefer exit thru R1 &gt; R2</a:t>
            </a:r>
          </a:p>
          <a:p>
            <a:pPr lvl="1">
              <a:defRPr>
                <a:solidFill>
                  <a:srgbClr val="A6AAA9"/>
                </a:solidFill>
              </a:defRPr>
            </a:pPr>
            <a:r>
              <a:t>P4: Cust must be on path for its prefixes</a:t>
            </a:r>
          </a:p>
        </p:txBody>
      </p:sp>
      <p:sp>
        <p:nvSpPr>
          <p:cNvPr id="349" name="Shape 349"/>
          <p:cNvSpPr/>
          <p:nvPr/>
        </p:nvSpPr>
        <p:spPr>
          <a:xfrm>
            <a:off x="7265119" y="5407085"/>
            <a:ext cx="5610616" cy="3807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spcBef>
                <a:spcPts val="3600"/>
              </a:spcBef>
              <a:defRPr b="1">
                <a:solidFill>
                  <a:srgbClr val="212121"/>
                </a:solidFill>
              </a:defRPr>
            </a:lvl1pPr>
            <a:lvl2pPr marL="790222" indent="-345722">
              <a:spcBef>
                <a:spcPts val="1600"/>
              </a:spcBef>
              <a:buSzPct val="75000"/>
              <a:buChar char="•"/>
            </a:lvl2pPr>
          </a:lstStyle>
          <a:p>
            <a:r>
              <a:t>Implementation Techniques:</a:t>
            </a:r>
          </a:p>
          <a:p>
            <a:pPr lvl="1"/>
            <a:r>
              <a:t>Use communities to mark the location an announcement entered the network</a:t>
            </a:r>
          </a:p>
        </p:txBody>
      </p:sp>
      <p:grpSp>
        <p:nvGrpSpPr>
          <p:cNvPr id="368" name="Group 368"/>
          <p:cNvGrpSpPr/>
          <p:nvPr/>
        </p:nvGrpSpPr>
        <p:grpSpPr>
          <a:xfrm>
            <a:off x="3247765" y="1719449"/>
            <a:ext cx="6509270" cy="3455794"/>
            <a:chOff x="0" y="0"/>
            <a:chExt cx="6509269" cy="3455792"/>
          </a:xfrm>
        </p:grpSpPr>
        <p:sp>
          <p:nvSpPr>
            <p:cNvPr id="350" name="Shape 350"/>
            <p:cNvSpPr/>
            <p:nvPr/>
          </p:nvSpPr>
          <p:spPr>
            <a:xfrm flipV="1">
              <a:off x="4067124" y="1122266"/>
              <a:ext cx="1433183" cy="70132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 flipV="1">
              <a:off x="5400506" y="1241115"/>
              <a:ext cx="264482" cy="129385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 flipH="1" flipV="1">
              <a:off x="3487786" y="678908"/>
              <a:ext cx="523808" cy="12090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 flipH="1" flipV="1">
              <a:off x="532209" y="668233"/>
              <a:ext cx="924349" cy="222899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 flipH="1" flipV="1">
              <a:off x="1206168" y="711431"/>
              <a:ext cx="1378928" cy="137892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1309790" y="1846044"/>
              <a:ext cx="4094535" cy="1609749"/>
            </a:xfrm>
            <a:prstGeom prst="ellipse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4905303" y="507100"/>
              <a:ext cx="1603967" cy="1107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Peer</a:t>
              </a:r>
            </a:p>
          </p:txBody>
        </p:sp>
        <p:sp>
          <p:nvSpPr>
            <p:cNvPr id="357" name="Shape 357"/>
            <p:cNvSpPr/>
            <p:nvPr/>
          </p:nvSpPr>
          <p:spPr>
            <a:xfrm>
              <a:off x="2897548" y="-1"/>
              <a:ext cx="1445541" cy="1219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Prov</a:t>
              </a:r>
            </a:p>
          </p:txBody>
        </p:sp>
        <p:sp>
          <p:nvSpPr>
            <p:cNvPr id="358" name="Shape 358"/>
            <p:cNvSpPr/>
            <p:nvPr/>
          </p:nvSpPr>
          <p:spPr>
            <a:xfrm>
              <a:off x="-1" y="339322"/>
              <a:ext cx="1988768" cy="1298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Cust</a:t>
              </a:r>
            </a:p>
          </p:txBody>
        </p:sp>
        <p:sp>
          <p:nvSpPr>
            <p:cNvPr id="359" name="Shape 359"/>
            <p:cNvSpPr/>
            <p:nvPr/>
          </p:nvSpPr>
          <p:spPr>
            <a:xfrm>
              <a:off x="1527889" y="2365446"/>
              <a:ext cx="506885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r>
                <a:t>R1</a:t>
              </a:r>
            </a:p>
          </p:txBody>
        </p:sp>
        <p:sp>
          <p:nvSpPr>
            <p:cNvPr id="360" name="Shape 360"/>
            <p:cNvSpPr/>
            <p:nvPr/>
          </p:nvSpPr>
          <p:spPr>
            <a:xfrm>
              <a:off x="2357548" y="2024168"/>
              <a:ext cx="506885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r>
                <a:t>R2</a:t>
              </a:r>
            </a:p>
          </p:txBody>
        </p:sp>
        <p:sp>
          <p:nvSpPr>
            <p:cNvPr id="361" name="Shape 361"/>
            <p:cNvSpPr/>
            <p:nvPr/>
          </p:nvSpPr>
          <p:spPr>
            <a:xfrm>
              <a:off x="3802372" y="1986068"/>
              <a:ext cx="506885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r>
                <a:t>R4</a:t>
              </a:r>
            </a:p>
          </p:txBody>
        </p:sp>
        <p:sp>
          <p:nvSpPr>
            <p:cNvPr id="362" name="Shape 362"/>
            <p:cNvSpPr/>
            <p:nvPr/>
          </p:nvSpPr>
          <p:spPr>
            <a:xfrm>
              <a:off x="4754879" y="2296359"/>
              <a:ext cx="506885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r>
                <a:t>R5</a:t>
              </a:r>
            </a:p>
          </p:txBody>
        </p:sp>
        <p:sp>
          <p:nvSpPr>
            <p:cNvPr id="363" name="Shape 363"/>
            <p:cNvSpPr/>
            <p:nvPr/>
          </p:nvSpPr>
          <p:spPr>
            <a:xfrm>
              <a:off x="1187796" y="2461716"/>
              <a:ext cx="264012" cy="290062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2424709" y="1790238"/>
              <a:ext cx="264012" cy="290062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3923808" y="1743010"/>
              <a:ext cx="264013" cy="290062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5267931" y="2405329"/>
              <a:ext cx="264013" cy="290061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cxnSp>
          <p:nvCxnSpPr>
            <p:cNvPr id="367" name="Connector 367"/>
            <p:cNvCxnSpPr>
              <a:stCxn id="358" idx="0"/>
              <a:endCxn id="357" idx="0"/>
            </p:cNvCxnSpPr>
            <p:nvPr/>
          </p:nvCxnSpPr>
          <p:spPr>
            <a:xfrm flipV="1">
              <a:off x="994383" y="609600"/>
              <a:ext cx="2625936" cy="379079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</p:grp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Backbone Network</a:t>
            </a:r>
          </a:p>
        </p:txBody>
      </p:sp>
      <p:sp>
        <p:nvSpPr>
          <p:cNvPr id="371" name="Shape 3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grpSp>
        <p:nvGrpSpPr>
          <p:cNvPr id="390" name="Group 390"/>
          <p:cNvGrpSpPr/>
          <p:nvPr/>
        </p:nvGrpSpPr>
        <p:grpSpPr>
          <a:xfrm>
            <a:off x="3247765" y="1719449"/>
            <a:ext cx="6509270" cy="3455794"/>
            <a:chOff x="0" y="0"/>
            <a:chExt cx="6509269" cy="3455792"/>
          </a:xfrm>
        </p:grpSpPr>
        <p:sp>
          <p:nvSpPr>
            <p:cNvPr id="372" name="Shape 372"/>
            <p:cNvSpPr/>
            <p:nvPr/>
          </p:nvSpPr>
          <p:spPr>
            <a:xfrm flipV="1">
              <a:off x="4067124" y="1122266"/>
              <a:ext cx="1433183" cy="70132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 flipV="1">
              <a:off x="5400506" y="1241115"/>
              <a:ext cx="264482" cy="129385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 flipH="1" flipV="1">
              <a:off x="3487786" y="678908"/>
              <a:ext cx="523808" cy="12090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 flipH="1" flipV="1">
              <a:off x="532209" y="668233"/>
              <a:ext cx="924349" cy="222899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 flipH="1" flipV="1">
              <a:off x="1206168" y="711431"/>
              <a:ext cx="1378928" cy="137892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1309790" y="1846044"/>
              <a:ext cx="4094535" cy="1609749"/>
            </a:xfrm>
            <a:prstGeom prst="ellipse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4905303" y="507100"/>
              <a:ext cx="1603967" cy="1107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Peer</a:t>
              </a:r>
            </a:p>
          </p:txBody>
        </p:sp>
        <p:sp>
          <p:nvSpPr>
            <p:cNvPr id="379" name="Shape 379"/>
            <p:cNvSpPr/>
            <p:nvPr/>
          </p:nvSpPr>
          <p:spPr>
            <a:xfrm>
              <a:off x="2897548" y="-1"/>
              <a:ext cx="1445541" cy="1219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Prov</a:t>
              </a:r>
            </a:p>
          </p:txBody>
        </p:sp>
        <p:sp>
          <p:nvSpPr>
            <p:cNvPr id="380" name="Shape 380"/>
            <p:cNvSpPr/>
            <p:nvPr/>
          </p:nvSpPr>
          <p:spPr>
            <a:xfrm>
              <a:off x="-1" y="339322"/>
              <a:ext cx="1988768" cy="1298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Cust</a:t>
              </a:r>
            </a:p>
          </p:txBody>
        </p:sp>
        <p:sp>
          <p:nvSpPr>
            <p:cNvPr id="381" name="Shape 381"/>
            <p:cNvSpPr/>
            <p:nvPr/>
          </p:nvSpPr>
          <p:spPr>
            <a:xfrm>
              <a:off x="1527889" y="2365446"/>
              <a:ext cx="506885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r>
                <a:t>R1</a:t>
              </a:r>
            </a:p>
          </p:txBody>
        </p:sp>
        <p:sp>
          <p:nvSpPr>
            <p:cNvPr id="382" name="Shape 382"/>
            <p:cNvSpPr/>
            <p:nvPr/>
          </p:nvSpPr>
          <p:spPr>
            <a:xfrm>
              <a:off x="2357548" y="2024168"/>
              <a:ext cx="506885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r>
                <a:t>R2</a:t>
              </a:r>
            </a:p>
          </p:txBody>
        </p:sp>
        <p:sp>
          <p:nvSpPr>
            <p:cNvPr id="383" name="Shape 383"/>
            <p:cNvSpPr/>
            <p:nvPr/>
          </p:nvSpPr>
          <p:spPr>
            <a:xfrm>
              <a:off x="3802372" y="1986068"/>
              <a:ext cx="506885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r>
                <a:t>R4</a:t>
              </a:r>
            </a:p>
          </p:txBody>
        </p:sp>
        <p:sp>
          <p:nvSpPr>
            <p:cNvPr id="384" name="Shape 384"/>
            <p:cNvSpPr/>
            <p:nvPr/>
          </p:nvSpPr>
          <p:spPr>
            <a:xfrm>
              <a:off x="4754879" y="2296359"/>
              <a:ext cx="506885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r>
                <a:t>R5</a:t>
              </a:r>
            </a:p>
          </p:txBody>
        </p:sp>
        <p:sp>
          <p:nvSpPr>
            <p:cNvPr id="385" name="Shape 385"/>
            <p:cNvSpPr/>
            <p:nvPr/>
          </p:nvSpPr>
          <p:spPr>
            <a:xfrm>
              <a:off x="1187796" y="2461716"/>
              <a:ext cx="264012" cy="290062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424709" y="1790238"/>
              <a:ext cx="264012" cy="290062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3923808" y="1743010"/>
              <a:ext cx="264013" cy="290062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5267931" y="2405329"/>
              <a:ext cx="264013" cy="290061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cxnSp>
          <p:nvCxnSpPr>
            <p:cNvPr id="389" name="Connector 389"/>
            <p:cNvCxnSpPr>
              <a:stCxn id="380" idx="0"/>
              <a:endCxn id="379" idx="0"/>
            </p:cNvCxnSpPr>
            <p:nvPr/>
          </p:nvCxnSpPr>
          <p:spPr>
            <a:xfrm flipV="1">
              <a:off x="994383" y="609600"/>
              <a:ext cx="2625936" cy="379079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</p:grpSp>
      <p:sp>
        <p:nvSpPr>
          <p:cNvPr id="391" name="Shape 391"/>
          <p:cNvSpPr>
            <a:spLocks noGrp="1"/>
          </p:cNvSpPr>
          <p:nvPr>
            <p:ph type="body" sz="half" idx="1"/>
          </p:nvPr>
        </p:nvSpPr>
        <p:spPr>
          <a:xfrm>
            <a:off x="42434" y="5407085"/>
            <a:ext cx="7501715" cy="3807126"/>
          </a:xfrm>
          <a:prstGeom prst="rect">
            <a:avLst/>
          </a:prstGeom>
        </p:spPr>
        <p:txBody>
          <a:bodyPr/>
          <a:lstStyle/>
          <a:p>
            <a:r>
              <a:t>Goals:</a:t>
            </a:r>
          </a:p>
          <a:p>
            <a:pPr lvl="1">
              <a:defRPr>
                <a:solidFill>
                  <a:srgbClr val="A6AAA9"/>
                </a:solidFill>
              </a:defRPr>
            </a:pPr>
            <a:r>
              <a:t>P1:  Prefer to exit thru Cust &gt; Peer &gt; Prov</a:t>
            </a:r>
          </a:p>
          <a:p>
            <a:pPr lvl="1">
              <a:defRPr>
                <a:solidFill>
                  <a:srgbClr val="A6AAA9"/>
                </a:solidFill>
              </a:defRPr>
            </a:pPr>
            <a:r>
              <a:t>P2:  Disallow traffic between Prov and Peer</a:t>
            </a:r>
          </a:p>
          <a:p>
            <a:pPr lvl="1">
              <a:defRPr>
                <a:solidFill>
                  <a:srgbClr val="A6AAA9"/>
                </a:solidFill>
              </a:defRPr>
            </a:pPr>
            <a:r>
              <a:t>P3:  For Cust, prefer exit thru R1 &gt; R2</a:t>
            </a:r>
          </a:p>
          <a:p>
            <a:pPr lvl="1"/>
            <a:r>
              <a:t>P4: Cust must be on path for its prefixes</a:t>
            </a:r>
          </a:p>
        </p:txBody>
      </p:sp>
      <p:sp>
        <p:nvSpPr>
          <p:cNvPr id="392" name="Shape 392"/>
          <p:cNvSpPr/>
          <p:nvPr/>
        </p:nvSpPr>
        <p:spPr>
          <a:xfrm>
            <a:off x="7265119" y="5407085"/>
            <a:ext cx="5610616" cy="3807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spcBef>
                <a:spcPts val="3600"/>
              </a:spcBef>
              <a:defRPr b="1">
                <a:solidFill>
                  <a:srgbClr val="212121"/>
                </a:solidFill>
              </a:defRPr>
            </a:lvl1pPr>
            <a:lvl2pPr marL="790222" indent="-345722">
              <a:spcBef>
                <a:spcPts val="1600"/>
              </a:spcBef>
              <a:buSzPct val="75000"/>
              <a:buChar char="•"/>
            </a:lvl2pPr>
          </a:lstStyle>
          <a:p>
            <a:r>
              <a:t>Implementation Techniques:</a:t>
            </a:r>
          </a:p>
          <a:p>
            <a:pPr lvl="1"/>
            <a:r>
              <a:t>More filters to drop undesirable routes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/>
        </p:nvSpPr>
        <p:spPr>
          <a:xfrm>
            <a:off x="54879" y="5407085"/>
            <a:ext cx="3237276" cy="38531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95" name="Shape 395"/>
          <p:cNvSpPr/>
          <p:nvPr/>
        </p:nvSpPr>
        <p:spPr>
          <a:xfrm>
            <a:off x="7058141" y="5386827"/>
            <a:ext cx="5868698" cy="385310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96" name="Shape 3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Backbone Network</a:t>
            </a:r>
          </a:p>
        </p:txBody>
      </p:sp>
      <p:sp>
        <p:nvSpPr>
          <p:cNvPr id="397" name="Shape 397"/>
          <p:cNvSpPr>
            <a:spLocks noGrp="1"/>
          </p:cNvSpPr>
          <p:nvPr>
            <p:ph type="sldNum" sz="quarter" idx="2"/>
          </p:nvPr>
        </p:nvSpPr>
        <p:spPr>
          <a:xfrm>
            <a:off x="12530174" y="9194800"/>
            <a:ext cx="276152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398" name="Shape 398"/>
          <p:cNvSpPr>
            <a:spLocks noGrp="1"/>
          </p:cNvSpPr>
          <p:nvPr>
            <p:ph type="body" sz="quarter" idx="1"/>
          </p:nvPr>
        </p:nvSpPr>
        <p:spPr>
          <a:xfrm>
            <a:off x="42434" y="5407085"/>
            <a:ext cx="3651551" cy="3807126"/>
          </a:xfrm>
          <a:prstGeom prst="rect">
            <a:avLst/>
          </a:prstGeom>
        </p:spPr>
        <p:txBody>
          <a:bodyPr/>
          <a:lstStyle/>
          <a:p>
            <a:r>
              <a:t>Goals:</a:t>
            </a:r>
          </a:p>
          <a:p>
            <a:pPr lvl="1"/>
            <a:r>
              <a:t>Network-wide</a:t>
            </a:r>
          </a:p>
          <a:p>
            <a:pPr lvl="1"/>
            <a:r>
              <a:t>High-level</a:t>
            </a:r>
          </a:p>
        </p:txBody>
      </p:sp>
      <p:sp>
        <p:nvSpPr>
          <p:cNvPr id="399" name="Shape 399"/>
          <p:cNvSpPr/>
          <p:nvPr/>
        </p:nvSpPr>
        <p:spPr>
          <a:xfrm>
            <a:off x="7265119" y="5407085"/>
            <a:ext cx="5610616" cy="3807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spcBef>
                <a:spcPts val="3600"/>
              </a:spcBef>
              <a:defRPr b="1">
                <a:solidFill>
                  <a:srgbClr val="212121"/>
                </a:solidFill>
              </a:defRPr>
            </a:pPr>
            <a:r>
              <a:t>Implementation Techniques:</a:t>
            </a:r>
          </a:p>
          <a:p>
            <a:pPr marL="790222" lvl="1" indent="-345722">
              <a:spcBef>
                <a:spcPts val="1600"/>
              </a:spcBef>
              <a:buSzPct val="75000"/>
              <a:buChar char="•"/>
            </a:pPr>
            <a:r>
              <a:t>Local, device-by-device</a:t>
            </a:r>
          </a:p>
          <a:p>
            <a:pPr marL="1234722" lvl="2" indent="-345722">
              <a:spcBef>
                <a:spcPts val="1600"/>
              </a:spcBef>
              <a:buSzPct val="75000"/>
              <a:buChar char="•"/>
            </a:pPr>
            <a:r>
              <a:t>Several devices configured to satisfy one goal, requires coordination &amp; consistency</a:t>
            </a:r>
          </a:p>
          <a:p>
            <a:pPr marL="790222" lvl="1" indent="-345722">
              <a:spcBef>
                <a:spcPts val="1600"/>
              </a:spcBef>
              <a:buSzPct val="75000"/>
              <a:buChar char="•"/>
            </a:pPr>
            <a:r>
              <a:t>Varied</a:t>
            </a:r>
          </a:p>
          <a:p>
            <a:pPr marL="1234722" lvl="2" indent="-345722">
              <a:spcBef>
                <a:spcPts val="1600"/>
              </a:spcBef>
              <a:buSzPct val="75000"/>
              <a:buChar char="•"/>
            </a:pPr>
            <a:r>
              <a:t>Filters, MEDs, Local Pref, …</a:t>
            </a:r>
          </a:p>
        </p:txBody>
      </p:sp>
      <p:sp>
        <p:nvSpPr>
          <p:cNvPr id="400" name="Shape 400"/>
          <p:cNvSpPr/>
          <p:nvPr/>
        </p:nvSpPr>
        <p:spPr>
          <a:xfrm>
            <a:off x="3330322" y="6994476"/>
            <a:ext cx="3651551" cy="1"/>
          </a:xfrm>
          <a:prstGeom prst="line">
            <a:avLst/>
          </a:prstGeom>
          <a:ln w="254000">
            <a:solidFill>
              <a:srgbClr val="000000"/>
            </a:solidFill>
            <a:miter lim="400000"/>
            <a:headEnd type="stealth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01" name="Shape 401"/>
          <p:cNvSpPr/>
          <p:nvPr/>
        </p:nvSpPr>
        <p:spPr>
          <a:xfrm>
            <a:off x="4770806" y="7204592"/>
            <a:ext cx="79598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GAP</a:t>
            </a:r>
          </a:p>
        </p:txBody>
      </p:sp>
      <p:grpSp>
        <p:nvGrpSpPr>
          <p:cNvPr id="420" name="Group 420"/>
          <p:cNvGrpSpPr/>
          <p:nvPr/>
        </p:nvGrpSpPr>
        <p:grpSpPr>
          <a:xfrm>
            <a:off x="3247765" y="1719449"/>
            <a:ext cx="6509270" cy="3455794"/>
            <a:chOff x="0" y="0"/>
            <a:chExt cx="6509269" cy="3455792"/>
          </a:xfrm>
        </p:grpSpPr>
        <p:sp>
          <p:nvSpPr>
            <p:cNvPr id="402" name="Shape 402"/>
            <p:cNvSpPr/>
            <p:nvPr/>
          </p:nvSpPr>
          <p:spPr>
            <a:xfrm flipV="1">
              <a:off x="4067124" y="1122266"/>
              <a:ext cx="1433183" cy="70132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 flipV="1">
              <a:off x="5400506" y="1241115"/>
              <a:ext cx="264482" cy="129385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 flipH="1" flipV="1">
              <a:off x="3487786" y="678908"/>
              <a:ext cx="523808" cy="12090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 flipH="1" flipV="1">
              <a:off x="532209" y="668233"/>
              <a:ext cx="924349" cy="222899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 flipH="1" flipV="1">
              <a:off x="1206168" y="711431"/>
              <a:ext cx="1378928" cy="137892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1309790" y="1846044"/>
              <a:ext cx="4094535" cy="1609749"/>
            </a:xfrm>
            <a:prstGeom prst="ellipse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4905303" y="507100"/>
              <a:ext cx="1603967" cy="1107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Peer</a:t>
              </a:r>
            </a:p>
          </p:txBody>
        </p:sp>
        <p:sp>
          <p:nvSpPr>
            <p:cNvPr id="409" name="Shape 409"/>
            <p:cNvSpPr/>
            <p:nvPr/>
          </p:nvSpPr>
          <p:spPr>
            <a:xfrm>
              <a:off x="2897548" y="-1"/>
              <a:ext cx="1445541" cy="1219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Prov</a:t>
              </a:r>
            </a:p>
          </p:txBody>
        </p:sp>
        <p:sp>
          <p:nvSpPr>
            <p:cNvPr id="410" name="Shape 410"/>
            <p:cNvSpPr/>
            <p:nvPr/>
          </p:nvSpPr>
          <p:spPr>
            <a:xfrm>
              <a:off x="-1" y="339322"/>
              <a:ext cx="1988768" cy="1298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Cust</a:t>
              </a:r>
            </a:p>
          </p:txBody>
        </p:sp>
        <p:sp>
          <p:nvSpPr>
            <p:cNvPr id="411" name="Shape 411"/>
            <p:cNvSpPr/>
            <p:nvPr/>
          </p:nvSpPr>
          <p:spPr>
            <a:xfrm>
              <a:off x="1527889" y="2365446"/>
              <a:ext cx="506885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r>
                <a:t>R1</a:t>
              </a:r>
            </a:p>
          </p:txBody>
        </p:sp>
        <p:sp>
          <p:nvSpPr>
            <p:cNvPr id="412" name="Shape 412"/>
            <p:cNvSpPr/>
            <p:nvPr/>
          </p:nvSpPr>
          <p:spPr>
            <a:xfrm>
              <a:off x="2357548" y="2024168"/>
              <a:ext cx="506885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r>
                <a:t>R2</a:t>
              </a:r>
            </a:p>
          </p:txBody>
        </p:sp>
        <p:sp>
          <p:nvSpPr>
            <p:cNvPr id="413" name="Shape 413"/>
            <p:cNvSpPr/>
            <p:nvPr/>
          </p:nvSpPr>
          <p:spPr>
            <a:xfrm>
              <a:off x="3802372" y="1986068"/>
              <a:ext cx="506885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r>
                <a:t>R4</a:t>
              </a:r>
            </a:p>
          </p:txBody>
        </p:sp>
        <p:sp>
          <p:nvSpPr>
            <p:cNvPr id="414" name="Shape 414"/>
            <p:cNvSpPr/>
            <p:nvPr/>
          </p:nvSpPr>
          <p:spPr>
            <a:xfrm>
              <a:off x="4754879" y="2296359"/>
              <a:ext cx="506885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r>
                <a:t>R5</a:t>
              </a:r>
            </a:p>
          </p:txBody>
        </p:sp>
        <p:sp>
          <p:nvSpPr>
            <p:cNvPr id="415" name="Shape 415"/>
            <p:cNvSpPr/>
            <p:nvPr/>
          </p:nvSpPr>
          <p:spPr>
            <a:xfrm>
              <a:off x="1187796" y="2461716"/>
              <a:ext cx="264012" cy="290062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2424709" y="1790238"/>
              <a:ext cx="264012" cy="290062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3923808" y="1743010"/>
              <a:ext cx="264013" cy="290062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5267931" y="2405329"/>
              <a:ext cx="264013" cy="290061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cxnSp>
          <p:nvCxnSpPr>
            <p:cNvPr id="419" name="Connector 419"/>
            <p:cNvCxnSpPr>
              <a:stCxn id="410" idx="0"/>
              <a:endCxn id="409" idx="0"/>
            </p:cNvCxnSpPr>
            <p:nvPr/>
          </p:nvCxnSpPr>
          <p:spPr>
            <a:xfrm flipV="1">
              <a:off x="994383" y="609600"/>
              <a:ext cx="2625936" cy="379079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</p:grp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Configuring Networks is Error-Prone</a:t>
            </a:r>
          </a:p>
        </p:txBody>
      </p:sp>
      <p:sp>
        <p:nvSpPr>
          <p:cNvPr id="71" name="Shape 71"/>
          <p:cNvSpPr>
            <a:spLocks noGrp="1"/>
          </p:cNvSpPr>
          <p:nvPr>
            <p:ph type="sldNum" sz="quarter" idx="2"/>
          </p:nvPr>
        </p:nvSpPr>
        <p:spPr>
          <a:xfrm>
            <a:off x="12553949" y="9194800"/>
            <a:ext cx="2286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body" sz="half" idx="1"/>
          </p:nvPr>
        </p:nvSpPr>
        <p:spPr>
          <a:xfrm>
            <a:off x="7150502" y="1686860"/>
            <a:ext cx="5312825" cy="7244100"/>
          </a:xfrm>
          <a:prstGeom prst="rect">
            <a:avLst/>
          </a:prstGeom>
        </p:spPr>
        <p:txBody>
          <a:bodyPr/>
          <a:lstStyle/>
          <a:p>
            <a:r>
              <a:rPr dirty="0"/>
              <a:t>“Close to 3 in 4 of all new prefix advertisements were results of misconfiguration”</a:t>
            </a:r>
          </a:p>
          <a:p>
            <a:r>
              <a:rPr dirty="0"/>
              <a:t>Causes:  </a:t>
            </a:r>
          </a:p>
          <a:p>
            <a:pPr lvl="1"/>
            <a:r>
              <a:rPr dirty="0"/>
              <a:t>operator slips</a:t>
            </a:r>
          </a:p>
          <a:p>
            <a:pPr lvl="1"/>
            <a:r>
              <a:rPr dirty="0"/>
              <a:t>low-level details: filters, communities</a:t>
            </a:r>
          </a:p>
          <a:p>
            <a:pPr lvl="1"/>
            <a:r>
              <a:rPr dirty="0"/>
              <a:t>logical errors in plans</a:t>
            </a:r>
          </a:p>
          <a:p>
            <a:pPr lvl="1"/>
            <a:r>
              <a:rPr dirty="0"/>
              <a:t>misunderstanding of configuration semantics</a:t>
            </a:r>
          </a:p>
          <a:p>
            <a:pPr lvl="1"/>
            <a:r>
              <a:rPr dirty="0"/>
              <a:t>router bugs</a:t>
            </a:r>
          </a:p>
        </p:txBody>
      </p:sp>
      <p:grpSp>
        <p:nvGrpSpPr>
          <p:cNvPr id="75" name="Group 75"/>
          <p:cNvGrpSpPr/>
          <p:nvPr/>
        </p:nvGrpSpPr>
        <p:grpSpPr>
          <a:xfrm>
            <a:off x="603235" y="1697310"/>
            <a:ext cx="5940520" cy="7223199"/>
            <a:chOff x="0" y="0"/>
            <a:chExt cx="5940518" cy="7223197"/>
          </a:xfrm>
        </p:grpSpPr>
        <p:sp>
          <p:nvSpPr>
            <p:cNvPr id="73" name="Shape 73"/>
            <p:cNvSpPr/>
            <p:nvPr/>
          </p:nvSpPr>
          <p:spPr>
            <a:xfrm>
              <a:off x="0" y="66862"/>
              <a:ext cx="5940519" cy="708947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pic>
          <p:nvPicPr>
            <p:cNvPr id="74" name="sigcomm2002-misconfigs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79478" y="0"/>
              <a:ext cx="5581563" cy="72231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1" build="p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Propane</a:t>
            </a:r>
          </a:p>
        </p:txBody>
      </p:sp>
      <p:sp>
        <p:nvSpPr>
          <p:cNvPr id="425" name="Shape 4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426" name="Shape 426"/>
          <p:cNvSpPr>
            <a:spLocks noGrp="1"/>
          </p:cNvSpPr>
          <p:nvPr>
            <p:ph type="body" sz="half" idx="1"/>
          </p:nvPr>
        </p:nvSpPr>
        <p:spPr>
          <a:xfrm>
            <a:off x="116665" y="5963049"/>
            <a:ext cx="12771471" cy="3932390"/>
          </a:xfrm>
          <a:prstGeom prst="rect">
            <a:avLst/>
          </a:prstGeom>
        </p:spPr>
        <p:txBody>
          <a:bodyPr/>
          <a:lstStyle/>
          <a:p>
            <a:r>
              <a:t>A Propane </a:t>
            </a:r>
            <a:r>
              <a:rPr i="1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policy</a:t>
            </a:r>
            <a:r>
              <a:t> associates </a:t>
            </a:r>
            <a:r>
              <a:rPr i="1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sets of ranked paths</a:t>
            </a:r>
            <a:r>
              <a:t> with prefixes:</a:t>
            </a:r>
          </a:p>
          <a:p>
            <a:pPr lvl="1"/>
            <a:r>
              <a:t>Such paths define the desired flow of traffic</a:t>
            </a:r>
          </a:p>
          <a:p>
            <a:pPr lvl="1"/>
            <a:r>
              <a:t>Paths stretch from other networks, through our network, back out to neighbors</a:t>
            </a:r>
          </a:p>
          <a:p>
            <a:pPr lvl="1"/>
            <a:r>
              <a:t>Preferences between sets of paths express desired behavior when faults occur </a:t>
            </a:r>
          </a:p>
        </p:txBody>
      </p:sp>
      <p:sp>
        <p:nvSpPr>
          <p:cNvPr id="427" name="Shape 427"/>
          <p:cNvSpPr/>
          <p:nvPr/>
        </p:nvSpPr>
        <p:spPr>
          <a:xfrm flipV="1">
            <a:off x="7314889" y="2841716"/>
            <a:ext cx="1433184" cy="70132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28" name="Shape 428"/>
          <p:cNvSpPr/>
          <p:nvPr/>
        </p:nvSpPr>
        <p:spPr>
          <a:xfrm flipV="1">
            <a:off x="8648271" y="2960564"/>
            <a:ext cx="264482" cy="129385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29" name="Shape 429"/>
          <p:cNvSpPr/>
          <p:nvPr/>
        </p:nvSpPr>
        <p:spPr>
          <a:xfrm flipH="1" flipV="1">
            <a:off x="6735551" y="2398358"/>
            <a:ext cx="523808" cy="109542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30" name="Shape 430"/>
          <p:cNvSpPr/>
          <p:nvPr/>
        </p:nvSpPr>
        <p:spPr>
          <a:xfrm flipH="1" flipV="1">
            <a:off x="3779974" y="2387683"/>
            <a:ext cx="924349" cy="222899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31" name="Shape 431"/>
          <p:cNvSpPr/>
          <p:nvPr/>
        </p:nvSpPr>
        <p:spPr>
          <a:xfrm flipH="1" flipV="1">
            <a:off x="4453933" y="2430881"/>
            <a:ext cx="1378929" cy="137892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32" name="Shape 432"/>
          <p:cNvSpPr/>
          <p:nvPr/>
        </p:nvSpPr>
        <p:spPr>
          <a:xfrm>
            <a:off x="4557555" y="3565493"/>
            <a:ext cx="4094536" cy="1609750"/>
          </a:xfrm>
          <a:prstGeom prst="ellipse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33" name="Shape 433"/>
          <p:cNvSpPr/>
          <p:nvPr/>
        </p:nvSpPr>
        <p:spPr>
          <a:xfrm>
            <a:off x="8153069" y="2226549"/>
            <a:ext cx="1603966" cy="11071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79" h="20684" extrusionOk="0">
                <a:moveTo>
                  <a:pt x="1901" y="6800"/>
                </a:moveTo>
                <a:cubicBezTo>
                  <a:pt x="1658" y="4397"/>
                  <a:pt x="2907" y="2184"/>
                  <a:pt x="4691" y="1857"/>
                </a:cubicBezTo>
                <a:cubicBezTo>
                  <a:pt x="5414" y="1724"/>
                  <a:pt x="6149" y="1922"/>
                  <a:pt x="6778" y="2419"/>
                </a:cubicBezTo>
                <a:cubicBezTo>
                  <a:pt x="7445" y="725"/>
                  <a:pt x="9003" y="82"/>
                  <a:pt x="10259" y="981"/>
                </a:cubicBezTo>
                <a:cubicBezTo>
                  <a:pt x="10478" y="1139"/>
                  <a:pt x="10680" y="1338"/>
                  <a:pt x="10857" y="1573"/>
                </a:cubicBezTo>
                <a:lnTo>
                  <a:pt x="10857" y="1573"/>
                </a:lnTo>
                <a:cubicBezTo>
                  <a:pt x="11377" y="169"/>
                  <a:pt x="12642" y="-401"/>
                  <a:pt x="13683" y="299"/>
                </a:cubicBezTo>
                <a:cubicBezTo>
                  <a:pt x="13971" y="493"/>
                  <a:pt x="14223" y="774"/>
                  <a:pt x="14418" y="1119"/>
                </a:cubicBezTo>
                <a:cubicBezTo>
                  <a:pt x="15255" y="-209"/>
                  <a:pt x="16734" y="-373"/>
                  <a:pt x="17722" y="753"/>
                </a:cubicBezTo>
                <a:cubicBezTo>
                  <a:pt x="18137" y="1226"/>
                  <a:pt x="18417" y="1878"/>
                  <a:pt x="18513" y="2598"/>
                </a:cubicBezTo>
                <a:lnTo>
                  <a:pt x="18513" y="2598"/>
                </a:lnTo>
                <a:cubicBezTo>
                  <a:pt x="19885" y="3102"/>
                  <a:pt x="20694" y="5013"/>
                  <a:pt x="20321" y="6865"/>
                </a:cubicBezTo>
                <a:cubicBezTo>
                  <a:pt x="20289" y="7020"/>
                  <a:pt x="20250" y="7173"/>
                  <a:pt x="20203" y="7321"/>
                </a:cubicBezTo>
                <a:cubicBezTo>
                  <a:pt x="21303" y="9251"/>
                  <a:pt x="21034" y="12017"/>
                  <a:pt x="19601" y="13499"/>
                </a:cubicBezTo>
                <a:cubicBezTo>
                  <a:pt x="19156" y="13961"/>
                  <a:pt x="18629" y="14259"/>
                  <a:pt x="18072" y="14367"/>
                </a:cubicBezTo>
                <a:cubicBezTo>
                  <a:pt x="18072" y="16443"/>
                  <a:pt x="16822" y="18126"/>
                  <a:pt x="15280" y="18126"/>
                </a:cubicBezTo>
                <a:cubicBezTo>
                  <a:pt x="14757" y="18126"/>
                  <a:pt x="14245" y="17928"/>
                  <a:pt x="13801" y="17556"/>
                </a:cubicBezTo>
                <a:cubicBezTo>
                  <a:pt x="13280" y="19883"/>
                  <a:pt x="11460" y="21199"/>
                  <a:pt x="9738" y="20494"/>
                </a:cubicBezTo>
                <a:cubicBezTo>
                  <a:pt x="9016" y="20199"/>
                  <a:pt x="8392" y="19574"/>
                  <a:pt x="7973" y="18727"/>
                </a:cubicBezTo>
                <a:cubicBezTo>
                  <a:pt x="6209" y="20160"/>
                  <a:pt x="3920" y="19389"/>
                  <a:pt x="2859" y="17004"/>
                </a:cubicBezTo>
                <a:cubicBezTo>
                  <a:pt x="2846" y="16974"/>
                  <a:pt x="2833" y="16944"/>
                  <a:pt x="2820" y="16914"/>
                </a:cubicBezTo>
                <a:lnTo>
                  <a:pt x="2820" y="16914"/>
                </a:lnTo>
                <a:cubicBezTo>
                  <a:pt x="1666" y="17096"/>
                  <a:pt x="620" y="15986"/>
                  <a:pt x="485" y="14435"/>
                </a:cubicBezTo>
                <a:cubicBezTo>
                  <a:pt x="412" y="13608"/>
                  <a:pt x="615" y="12780"/>
                  <a:pt x="1038" y="12172"/>
                </a:cubicBezTo>
                <a:lnTo>
                  <a:pt x="1038" y="12172"/>
                </a:lnTo>
                <a:cubicBezTo>
                  <a:pt x="39" y="11379"/>
                  <a:pt x="-297" y="9639"/>
                  <a:pt x="288" y="8285"/>
                </a:cubicBezTo>
                <a:cubicBezTo>
                  <a:pt x="626" y="7504"/>
                  <a:pt x="1218" y="6988"/>
                  <a:pt x="1883" y="6895"/>
                </a:cubicBezTo>
                <a:lnTo>
                  <a:pt x="1901" y="6800"/>
                </a:lnTo>
                <a:close/>
              </a:path>
            </a:pathLst>
          </a:cu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34" name="Shape 434"/>
          <p:cNvSpPr/>
          <p:nvPr/>
        </p:nvSpPr>
        <p:spPr>
          <a:xfrm>
            <a:off x="6145313" y="1719449"/>
            <a:ext cx="1445541" cy="1219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79" h="20684" extrusionOk="0">
                <a:moveTo>
                  <a:pt x="1901" y="6800"/>
                </a:moveTo>
                <a:cubicBezTo>
                  <a:pt x="1658" y="4397"/>
                  <a:pt x="2907" y="2184"/>
                  <a:pt x="4691" y="1857"/>
                </a:cubicBezTo>
                <a:cubicBezTo>
                  <a:pt x="5414" y="1724"/>
                  <a:pt x="6149" y="1922"/>
                  <a:pt x="6778" y="2419"/>
                </a:cubicBezTo>
                <a:cubicBezTo>
                  <a:pt x="7445" y="725"/>
                  <a:pt x="9003" y="82"/>
                  <a:pt x="10259" y="981"/>
                </a:cubicBezTo>
                <a:cubicBezTo>
                  <a:pt x="10478" y="1139"/>
                  <a:pt x="10680" y="1338"/>
                  <a:pt x="10857" y="1573"/>
                </a:cubicBezTo>
                <a:lnTo>
                  <a:pt x="10857" y="1573"/>
                </a:lnTo>
                <a:cubicBezTo>
                  <a:pt x="11377" y="169"/>
                  <a:pt x="12642" y="-401"/>
                  <a:pt x="13683" y="299"/>
                </a:cubicBezTo>
                <a:cubicBezTo>
                  <a:pt x="13971" y="493"/>
                  <a:pt x="14223" y="774"/>
                  <a:pt x="14418" y="1119"/>
                </a:cubicBezTo>
                <a:cubicBezTo>
                  <a:pt x="15255" y="-209"/>
                  <a:pt x="16734" y="-373"/>
                  <a:pt x="17722" y="753"/>
                </a:cubicBezTo>
                <a:cubicBezTo>
                  <a:pt x="18137" y="1226"/>
                  <a:pt x="18417" y="1878"/>
                  <a:pt x="18513" y="2598"/>
                </a:cubicBezTo>
                <a:lnTo>
                  <a:pt x="18513" y="2598"/>
                </a:lnTo>
                <a:cubicBezTo>
                  <a:pt x="19885" y="3102"/>
                  <a:pt x="20694" y="5013"/>
                  <a:pt x="20321" y="6865"/>
                </a:cubicBezTo>
                <a:cubicBezTo>
                  <a:pt x="20289" y="7020"/>
                  <a:pt x="20250" y="7173"/>
                  <a:pt x="20203" y="7321"/>
                </a:cubicBezTo>
                <a:cubicBezTo>
                  <a:pt x="21303" y="9251"/>
                  <a:pt x="21034" y="12017"/>
                  <a:pt x="19601" y="13499"/>
                </a:cubicBezTo>
                <a:cubicBezTo>
                  <a:pt x="19156" y="13961"/>
                  <a:pt x="18629" y="14259"/>
                  <a:pt x="18072" y="14367"/>
                </a:cubicBezTo>
                <a:cubicBezTo>
                  <a:pt x="18072" y="16443"/>
                  <a:pt x="16822" y="18126"/>
                  <a:pt x="15280" y="18126"/>
                </a:cubicBezTo>
                <a:cubicBezTo>
                  <a:pt x="14757" y="18126"/>
                  <a:pt x="14245" y="17928"/>
                  <a:pt x="13801" y="17556"/>
                </a:cubicBezTo>
                <a:cubicBezTo>
                  <a:pt x="13280" y="19883"/>
                  <a:pt x="11460" y="21199"/>
                  <a:pt x="9738" y="20494"/>
                </a:cubicBezTo>
                <a:cubicBezTo>
                  <a:pt x="9016" y="20199"/>
                  <a:pt x="8392" y="19574"/>
                  <a:pt x="7973" y="18727"/>
                </a:cubicBezTo>
                <a:cubicBezTo>
                  <a:pt x="6209" y="20160"/>
                  <a:pt x="3920" y="19389"/>
                  <a:pt x="2859" y="17004"/>
                </a:cubicBezTo>
                <a:cubicBezTo>
                  <a:pt x="2846" y="16974"/>
                  <a:pt x="2833" y="16944"/>
                  <a:pt x="2820" y="16914"/>
                </a:cubicBezTo>
                <a:lnTo>
                  <a:pt x="2820" y="16914"/>
                </a:lnTo>
                <a:cubicBezTo>
                  <a:pt x="1666" y="17096"/>
                  <a:pt x="620" y="15986"/>
                  <a:pt x="485" y="14435"/>
                </a:cubicBezTo>
                <a:cubicBezTo>
                  <a:pt x="412" y="13608"/>
                  <a:pt x="615" y="12780"/>
                  <a:pt x="1038" y="12172"/>
                </a:cubicBezTo>
                <a:lnTo>
                  <a:pt x="1038" y="12172"/>
                </a:lnTo>
                <a:cubicBezTo>
                  <a:pt x="39" y="11379"/>
                  <a:pt x="-297" y="9639"/>
                  <a:pt x="288" y="8285"/>
                </a:cubicBezTo>
                <a:cubicBezTo>
                  <a:pt x="626" y="7504"/>
                  <a:pt x="1218" y="6988"/>
                  <a:pt x="1883" y="6895"/>
                </a:cubicBezTo>
                <a:lnTo>
                  <a:pt x="1901" y="6800"/>
                </a:lnTo>
                <a:close/>
              </a:path>
            </a:pathLst>
          </a:cu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35" name="Shape 435"/>
          <p:cNvSpPr/>
          <p:nvPr/>
        </p:nvSpPr>
        <p:spPr>
          <a:xfrm>
            <a:off x="3247765" y="2058771"/>
            <a:ext cx="1988767" cy="1298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79" h="20684" extrusionOk="0">
                <a:moveTo>
                  <a:pt x="1901" y="6800"/>
                </a:moveTo>
                <a:cubicBezTo>
                  <a:pt x="1658" y="4397"/>
                  <a:pt x="2907" y="2184"/>
                  <a:pt x="4691" y="1857"/>
                </a:cubicBezTo>
                <a:cubicBezTo>
                  <a:pt x="5414" y="1724"/>
                  <a:pt x="6149" y="1922"/>
                  <a:pt x="6778" y="2419"/>
                </a:cubicBezTo>
                <a:cubicBezTo>
                  <a:pt x="7445" y="725"/>
                  <a:pt x="9003" y="82"/>
                  <a:pt x="10259" y="981"/>
                </a:cubicBezTo>
                <a:cubicBezTo>
                  <a:pt x="10478" y="1139"/>
                  <a:pt x="10680" y="1338"/>
                  <a:pt x="10857" y="1573"/>
                </a:cubicBezTo>
                <a:lnTo>
                  <a:pt x="10857" y="1573"/>
                </a:lnTo>
                <a:cubicBezTo>
                  <a:pt x="11377" y="169"/>
                  <a:pt x="12642" y="-401"/>
                  <a:pt x="13683" y="299"/>
                </a:cubicBezTo>
                <a:cubicBezTo>
                  <a:pt x="13971" y="493"/>
                  <a:pt x="14223" y="774"/>
                  <a:pt x="14418" y="1119"/>
                </a:cubicBezTo>
                <a:cubicBezTo>
                  <a:pt x="15255" y="-209"/>
                  <a:pt x="16734" y="-373"/>
                  <a:pt x="17722" y="753"/>
                </a:cubicBezTo>
                <a:cubicBezTo>
                  <a:pt x="18137" y="1226"/>
                  <a:pt x="18417" y="1878"/>
                  <a:pt x="18513" y="2598"/>
                </a:cubicBezTo>
                <a:lnTo>
                  <a:pt x="18513" y="2598"/>
                </a:lnTo>
                <a:cubicBezTo>
                  <a:pt x="19885" y="3102"/>
                  <a:pt x="20694" y="5013"/>
                  <a:pt x="20321" y="6865"/>
                </a:cubicBezTo>
                <a:cubicBezTo>
                  <a:pt x="20289" y="7020"/>
                  <a:pt x="20250" y="7173"/>
                  <a:pt x="20203" y="7321"/>
                </a:cubicBezTo>
                <a:cubicBezTo>
                  <a:pt x="21303" y="9251"/>
                  <a:pt x="21034" y="12017"/>
                  <a:pt x="19601" y="13499"/>
                </a:cubicBezTo>
                <a:cubicBezTo>
                  <a:pt x="19156" y="13961"/>
                  <a:pt x="18629" y="14259"/>
                  <a:pt x="18072" y="14367"/>
                </a:cubicBezTo>
                <a:cubicBezTo>
                  <a:pt x="18072" y="16443"/>
                  <a:pt x="16822" y="18126"/>
                  <a:pt x="15280" y="18126"/>
                </a:cubicBezTo>
                <a:cubicBezTo>
                  <a:pt x="14757" y="18126"/>
                  <a:pt x="14245" y="17928"/>
                  <a:pt x="13801" y="17556"/>
                </a:cubicBezTo>
                <a:cubicBezTo>
                  <a:pt x="13280" y="19883"/>
                  <a:pt x="11460" y="21199"/>
                  <a:pt x="9738" y="20494"/>
                </a:cubicBezTo>
                <a:cubicBezTo>
                  <a:pt x="9016" y="20199"/>
                  <a:pt x="8392" y="19574"/>
                  <a:pt x="7973" y="18727"/>
                </a:cubicBezTo>
                <a:cubicBezTo>
                  <a:pt x="6209" y="20160"/>
                  <a:pt x="3920" y="19389"/>
                  <a:pt x="2859" y="17004"/>
                </a:cubicBezTo>
                <a:cubicBezTo>
                  <a:pt x="2846" y="16974"/>
                  <a:pt x="2833" y="16944"/>
                  <a:pt x="2820" y="16914"/>
                </a:cubicBezTo>
                <a:lnTo>
                  <a:pt x="2820" y="16914"/>
                </a:lnTo>
                <a:cubicBezTo>
                  <a:pt x="1666" y="17096"/>
                  <a:pt x="620" y="15986"/>
                  <a:pt x="485" y="14435"/>
                </a:cubicBezTo>
                <a:cubicBezTo>
                  <a:pt x="412" y="13608"/>
                  <a:pt x="615" y="12780"/>
                  <a:pt x="1038" y="12172"/>
                </a:cubicBezTo>
                <a:lnTo>
                  <a:pt x="1038" y="12172"/>
                </a:lnTo>
                <a:cubicBezTo>
                  <a:pt x="39" y="11379"/>
                  <a:pt x="-297" y="9639"/>
                  <a:pt x="288" y="8285"/>
                </a:cubicBezTo>
                <a:cubicBezTo>
                  <a:pt x="626" y="7504"/>
                  <a:pt x="1218" y="6988"/>
                  <a:pt x="1883" y="6895"/>
                </a:cubicBezTo>
                <a:lnTo>
                  <a:pt x="1901" y="6800"/>
                </a:lnTo>
                <a:close/>
              </a:path>
            </a:pathLst>
          </a:cu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36" name="Shape 436"/>
          <p:cNvSpPr/>
          <p:nvPr/>
        </p:nvSpPr>
        <p:spPr>
          <a:xfrm>
            <a:off x="4435561" y="4181166"/>
            <a:ext cx="264013" cy="290061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37" name="Shape 437"/>
          <p:cNvSpPr/>
          <p:nvPr/>
        </p:nvSpPr>
        <p:spPr>
          <a:xfrm>
            <a:off x="5672474" y="3509688"/>
            <a:ext cx="264013" cy="290061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38" name="Shape 438"/>
          <p:cNvSpPr/>
          <p:nvPr/>
        </p:nvSpPr>
        <p:spPr>
          <a:xfrm>
            <a:off x="7171573" y="3462459"/>
            <a:ext cx="264013" cy="290062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39" name="Shape 439"/>
          <p:cNvSpPr/>
          <p:nvPr/>
        </p:nvSpPr>
        <p:spPr>
          <a:xfrm>
            <a:off x="8515697" y="4124778"/>
            <a:ext cx="264012" cy="290062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cxnSp>
        <p:nvCxnSpPr>
          <p:cNvPr id="440" name="Connector 440"/>
          <p:cNvCxnSpPr>
            <a:stCxn id="435" idx="0"/>
            <a:endCxn id="434" idx="0"/>
          </p:cNvCxnSpPr>
          <p:nvPr/>
        </p:nvCxnSpPr>
        <p:spPr>
          <a:xfrm flipV="1">
            <a:off x="4242148" y="2329049"/>
            <a:ext cx="2625936" cy="37908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441" name="Shape 441"/>
          <p:cNvSpPr/>
          <p:nvPr/>
        </p:nvSpPr>
        <p:spPr>
          <a:xfrm>
            <a:off x="4722268" y="2891327"/>
            <a:ext cx="4019577" cy="1184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3" extrusionOk="0">
                <a:moveTo>
                  <a:pt x="0" y="0"/>
                </a:moveTo>
                <a:cubicBezTo>
                  <a:pt x="886" y="8974"/>
                  <a:pt x="3169" y="16061"/>
                  <a:pt x="6110" y="18965"/>
                </a:cubicBezTo>
                <a:cubicBezTo>
                  <a:pt x="8778" y="21600"/>
                  <a:pt x="11637" y="20457"/>
                  <a:pt x="14325" y="18031"/>
                </a:cubicBezTo>
                <a:cubicBezTo>
                  <a:pt x="16905" y="15703"/>
                  <a:pt x="19356" y="12232"/>
                  <a:pt x="21600" y="7729"/>
                </a:cubicBezTo>
              </a:path>
            </a:pathLst>
          </a:custGeom>
          <a:ln w="1016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42" name="Shape 442"/>
          <p:cNvSpPr/>
          <p:nvPr/>
        </p:nvSpPr>
        <p:spPr>
          <a:xfrm>
            <a:off x="4089940" y="2705811"/>
            <a:ext cx="4458486" cy="18914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66" h="18256" extrusionOk="0">
                <a:moveTo>
                  <a:pt x="2293" y="0"/>
                </a:moveTo>
                <a:cubicBezTo>
                  <a:pt x="1211" y="1180"/>
                  <a:pt x="427" y="3231"/>
                  <a:pt x="133" y="5646"/>
                </a:cubicBezTo>
                <a:cubicBezTo>
                  <a:pt x="-334" y="9479"/>
                  <a:pt x="460" y="13454"/>
                  <a:pt x="2031" y="15827"/>
                </a:cubicBezTo>
                <a:cubicBezTo>
                  <a:pt x="5852" y="21600"/>
                  <a:pt x="10732" y="15925"/>
                  <a:pt x="15027" y="10818"/>
                </a:cubicBezTo>
                <a:cubicBezTo>
                  <a:pt x="17027" y="8440"/>
                  <a:pt x="19112" y="6370"/>
                  <a:pt x="21266" y="4626"/>
                </a:cubicBezTo>
              </a:path>
            </a:pathLst>
          </a:custGeom>
          <a:ln w="101600">
            <a:solidFill>
              <a:schemeClr val="accent2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Propane</a:t>
            </a:r>
          </a:p>
        </p:txBody>
      </p:sp>
      <p:sp>
        <p:nvSpPr>
          <p:cNvPr id="445" name="Shape 4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348066" y="5836236"/>
            <a:ext cx="12308668" cy="32590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define</a:t>
            </a:r>
            <a:r>
              <a:t> Routing = {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true  =&gt; </a:t>
            </a:r>
            <a:r>
              <a:rPr b="1"/>
              <a:t>exit</a:t>
            </a:r>
            <a:r>
              <a:t>(R1 &gt;&gt; R2 &gt;&gt; Peer &gt;&gt; Prov)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 b="1"/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 b="1"/>
          </a:p>
        </p:txBody>
      </p:sp>
      <p:sp>
        <p:nvSpPr>
          <p:cNvPr id="447" name="Shape 447"/>
          <p:cNvSpPr/>
          <p:nvPr/>
        </p:nvSpPr>
        <p:spPr>
          <a:xfrm>
            <a:off x="352893" y="1731071"/>
            <a:ext cx="6321004" cy="27101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448" name="Shape 448"/>
          <p:cNvSpPr>
            <a:spLocks noGrp="1"/>
          </p:cNvSpPr>
          <p:nvPr>
            <p:ph type="body" sz="quarter" idx="1"/>
          </p:nvPr>
        </p:nvSpPr>
        <p:spPr>
          <a:xfrm>
            <a:off x="398931" y="1974064"/>
            <a:ext cx="6385893" cy="253482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000"/>
              </a:spcBef>
              <a:defRPr b="0"/>
            </a:pPr>
            <a:r>
              <a:t>P1: Prefer to exit thru Cust &gt; Peer &gt; Prov</a:t>
            </a:r>
          </a:p>
          <a:p>
            <a:pPr>
              <a:spcBef>
                <a:spcPts val="1000"/>
              </a:spcBef>
              <a:defRPr b="0">
                <a:solidFill>
                  <a:srgbClr val="A6AAA9"/>
                </a:solidFill>
              </a:defRPr>
            </a:pPr>
            <a:r>
              <a:t>P2: Disallow traffic between Prov and Peer</a:t>
            </a:r>
          </a:p>
          <a:p>
            <a:pPr>
              <a:spcBef>
                <a:spcPts val="1000"/>
              </a:spcBef>
              <a:defRPr b="0"/>
            </a:pPr>
            <a:r>
              <a:t>P3: For Cust, prefer exit thru R1 &gt; R2</a:t>
            </a:r>
          </a:p>
          <a:p>
            <a:pPr>
              <a:spcBef>
                <a:spcPts val="1000"/>
              </a:spcBef>
              <a:defRPr b="0">
                <a:solidFill>
                  <a:srgbClr val="A6AAA9"/>
                </a:solidFill>
              </a:defRPr>
            </a:pPr>
            <a:r>
              <a:t>P4: Cust must be on path for its prefixes</a:t>
            </a:r>
          </a:p>
        </p:txBody>
      </p:sp>
      <p:grpSp>
        <p:nvGrpSpPr>
          <p:cNvPr id="467" name="Group 467"/>
          <p:cNvGrpSpPr/>
          <p:nvPr/>
        </p:nvGrpSpPr>
        <p:grpSpPr>
          <a:xfrm>
            <a:off x="7335449" y="1324329"/>
            <a:ext cx="5425504" cy="3389332"/>
            <a:chOff x="0" y="0"/>
            <a:chExt cx="5425502" cy="3389330"/>
          </a:xfrm>
        </p:grpSpPr>
        <p:sp>
          <p:nvSpPr>
            <p:cNvPr id="449" name="Shape 449"/>
            <p:cNvSpPr/>
            <p:nvPr/>
          </p:nvSpPr>
          <p:spPr>
            <a:xfrm flipV="1">
              <a:off x="3682323" y="911740"/>
              <a:ext cx="845386" cy="84538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 flipV="1">
              <a:off x="5015705" y="1174653"/>
              <a:ext cx="1" cy="129385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 flipH="1" flipV="1">
              <a:off x="3102985" y="612447"/>
              <a:ext cx="560362" cy="120769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 flipH="1" flipV="1">
              <a:off x="798246" y="906849"/>
              <a:ext cx="273511" cy="19239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 flipH="1" flipV="1">
              <a:off x="821367" y="644969"/>
              <a:ext cx="1378928" cy="137892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924989" y="1779582"/>
              <a:ext cx="4094535" cy="1609749"/>
            </a:xfrm>
            <a:prstGeom prst="ellipse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3821537" y="368666"/>
              <a:ext cx="1603966" cy="1107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Peer</a:t>
              </a:r>
            </a:p>
          </p:txBody>
        </p:sp>
        <p:sp>
          <p:nvSpPr>
            <p:cNvPr id="456" name="Shape 456"/>
            <p:cNvSpPr/>
            <p:nvPr/>
          </p:nvSpPr>
          <p:spPr>
            <a:xfrm>
              <a:off x="2021427" y="-1"/>
              <a:ext cx="1445541" cy="1219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Prov</a:t>
              </a:r>
            </a:p>
          </p:txBody>
        </p:sp>
        <p:sp>
          <p:nvSpPr>
            <p:cNvPr id="457" name="Shape 457"/>
            <p:cNvSpPr/>
            <p:nvPr/>
          </p:nvSpPr>
          <p:spPr>
            <a:xfrm>
              <a:off x="-1" y="319104"/>
              <a:ext cx="1603967" cy="1252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Cust</a:t>
              </a:r>
            </a:p>
          </p:txBody>
        </p:sp>
        <p:sp>
          <p:nvSpPr>
            <p:cNvPr id="458" name="Shape 458"/>
            <p:cNvSpPr/>
            <p:nvPr/>
          </p:nvSpPr>
          <p:spPr>
            <a:xfrm>
              <a:off x="1143089" y="2298985"/>
              <a:ext cx="50688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r>
                <a:t>R1</a:t>
              </a:r>
            </a:p>
          </p:txBody>
        </p:sp>
        <p:sp>
          <p:nvSpPr>
            <p:cNvPr id="459" name="Shape 459"/>
            <p:cNvSpPr/>
            <p:nvPr/>
          </p:nvSpPr>
          <p:spPr>
            <a:xfrm>
              <a:off x="1972747" y="1957707"/>
              <a:ext cx="506885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r>
                <a:t>R2</a:t>
              </a:r>
            </a:p>
          </p:txBody>
        </p:sp>
        <p:sp>
          <p:nvSpPr>
            <p:cNvPr id="460" name="Shape 460"/>
            <p:cNvSpPr/>
            <p:nvPr/>
          </p:nvSpPr>
          <p:spPr>
            <a:xfrm>
              <a:off x="3417571" y="1919607"/>
              <a:ext cx="506885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r>
                <a:t>R4</a:t>
              </a:r>
            </a:p>
          </p:txBody>
        </p:sp>
        <p:sp>
          <p:nvSpPr>
            <p:cNvPr id="461" name="Shape 461"/>
            <p:cNvSpPr/>
            <p:nvPr/>
          </p:nvSpPr>
          <p:spPr>
            <a:xfrm>
              <a:off x="4370078" y="2229897"/>
              <a:ext cx="506885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r>
                <a:t>R5</a:t>
              </a:r>
            </a:p>
          </p:txBody>
        </p:sp>
        <p:sp>
          <p:nvSpPr>
            <p:cNvPr id="462" name="Shape 462"/>
            <p:cNvSpPr/>
            <p:nvPr/>
          </p:nvSpPr>
          <p:spPr>
            <a:xfrm>
              <a:off x="802995" y="2395254"/>
              <a:ext cx="264012" cy="290062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2039908" y="1723776"/>
              <a:ext cx="264012" cy="290062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3539007" y="1676548"/>
              <a:ext cx="264012" cy="290062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4883130" y="2338867"/>
              <a:ext cx="264013" cy="290062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cxnSp>
          <p:nvCxnSpPr>
            <p:cNvPr id="466" name="Connector 466"/>
            <p:cNvCxnSpPr>
              <a:stCxn id="457" idx="0"/>
              <a:endCxn id="456" idx="0"/>
            </p:cNvCxnSpPr>
            <p:nvPr/>
          </p:nvCxnSpPr>
          <p:spPr>
            <a:xfrm flipV="1">
              <a:off x="801982" y="609600"/>
              <a:ext cx="1942216" cy="335739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</p:grp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Propane</a:t>
            </a:r>
          </a:p>
        </p:txBody>
      </p:sp>
      <p:sp>
        <p:nvSpPr>
          <p:cNvPr id="470" name="Shape 47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grpSp>
        <p:nvGrpSpPr>
          <p:cNvPr id="489" name="Group 489"/>
          <p:cNvGrpSpPr/>
          <p:nvPr/>
        </p:nvGrpSpPr>
        <p:grpSpPr>
          <a:xfrm>
            <a:off x="7335449" y="1324329"/>
            <a:ext cx="5425504" cy="3389332"/>
            <a:chOff x="0" y="0"/>
            <a:chExt cx="5425502" cy="3389330"/>
          </a:xfrm>
        </p:grpSpPr>
        <p:sp>
          <p:nvSpPr>
            <p:cNvPr id="471" name="Shape 471"/>
            <p:cNvSpPr/>
            <p:nvPr/>
          </p:nvSpPr>
          <p:spPr>
            <a:xfrm flipV="1">
              <a:off x="3682323" y="911740"/>
              <a:ext cx="845386" cy="84538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 flipV="1">
              <a:off x="5015705" y="1174653"/>
              <a:ext cx="1" cy="129385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 flipH="1" flipV="1">
              <a:off x="3102985" y="612447"/>
              <a:ext cx="560362" cy="120769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 flipH="1" flipV="1">
              <a:off x="798246" y="906849"/>
              <a:ext cx="273511" cy="19239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 flipH="1" flipV="1">
              <a:off x="821367" y="644969"/>
              <a:ext cx="1378928" cy="137892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924989" y="1779582"/>
              <a:ext cx="4094535" cy="1609749"/>
            </a:xfrm>
            <a:prstGeom prst="ellipse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3821537" y="368666"/>
              <a:ext cx="1603966" cy="1107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Peer</a:t>
              </a:r>
            </a:p>
          </p:txBody>
        </p:sp>
        <p:sp>
          <p:nvSpPr>
            <p:cNvPr id="478" name="Shape 478"/>
            <p:cNvSpPr/>
            <p:nvPr/>
          </p:nvSpPr>
          <p:spPr>
            <a:xfrm>
              <a:off x="2021427" y="-1"/>
              <a:ext cx="1445541" cy="1219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Prov</a:t>
              </a:r>
            </a:p>
          </p:txBody>
        </p:sp>
        <p:sp>
          <p:nvSpPr>
            <p:cNvPr id="479" name="Shape 479"/>
            <p:cNvSpPr/>
            <p:nvPr/>
          </p:nvSpPr>
          <p:spPr>
            <a:xfrm>
              <a:off x="-1" y="319104"/>
              <a:ext cx="1603967" cy="1252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Cust</a:t>
              </a:r>
            </a:p>
          </p:txBody>
        </p:sp>
        <p:sp>
          <p:nvSpPr>
            <p:cNvPr id="480" name="Shape 480"/>
            <p:cNvSpPr/>
            <p:nvPr/>
          </p:nvSpPr>
          <p:spPr>
            <a:xfrm>
              <a:off x="1143089" y="2298985"/>
              <a:ext cx="50688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r>
                <a:t>R1</a:t>
              </a:r>
            </a:p>
          </p:txBody>
        </p:sp>
        <p:sp>
          <p:nvSpPr>
            <p:cNvPr id="481" name="Shape 481"/>
            <p:cNvSpPr/>
            <p:nvPr/>
          </p:nvSpPr>
          <p:spPr>
            <a:xfrm>
              <a:off x="1972747" y="1957707"/>
              <a:ext cx="506885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r>
                <a:t>R2</a:t>
              </a:r>
            </a:p>
          </p:txBody>
        </p:sp>
        <p:sp>
          <p:nvSpPr>
            <p:cNvPr id="482" name="Shape 482"/>
            <p:cNvSpPr/>
            <p:nvPr/>
          </p:nvSpPr>
          <p:spPr>
            <a:xfrm>
              <a:off x="3417571" y="1919607"/>
              <a:ext cx="506885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r>
                <a:t>R4</a:t>
              </a:r>
            </a:p>
          </p:txBody>
        </p:sp>
        <p:sp>
          <p:nvSpPr>
            <p:cNvPr id="483" name="Shape 483"/>
            <p:cNvSpPr/>
            <p:nvPr/>
          </p:nvSpPr>
          <p:spPr>
            <a:xfrm>
              <a:off x="4370078" y="2229897"/>
              <a:ext cx="506885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r>
                <a:t>R5</a:t>
              </a:r>
            </a:p>
          </p:txBody>
        </p:sp>
        <p:sp>
          <p:nvSpPr>
            <p:cNvPr id="484" name="Shape 484"/>
            <p:cNvSpPr/>
            <p:nvPr/>
          </p:nvSpPr>
          <p:spPr>
            <a:xfrm>
              <a:off x="802995" y="2395254"/>
              <a:ext cx="264012" cy="290062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2039908" y="1723776"/>
              <a:ext cx="264012" cy="290062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3539007" y="1676548"/>
              <a:ext cx="264012" cy="290062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4883130" y="2338867"/>
              <a:ext cx="264013" cy="290062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cxnSp>
          <p:nvCxnSpPr>
            <p:cNvPr id="488" name="Connector 488"/>
            <p:cNvCxnSpPr>
              <a:stCxn id="479" idx="0"/>
              <a:endCxn id="478" idx="0"/>
            </p:cNvCxnSpPr>
            <p:nvPr/>
          </p:nvCxnSpPr>
          <p:spPr>
            <a:xfrm flipV="1">
              <a:off x="801982" y="609600"/>
              <a:ext cx="1942216" cy="335739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</p:grpSp>
      <p:sp>
        <p:nvSpPr>
          <p:cNvPr id="490" name="Shape 490"/>
          <p:cNvSpPr/>
          <p:nvPr/>
        </p:nvSpPr>
        <p:spPr>
          <a:xfrm>
            <a:off x="348066" y="5836236"/>
            <a:ext cx="12308668" cy="32590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define</a:t>
            </a:r>
            <a:r>
              <a:t> Routing = {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true  =&gt; </a:t>
            </a:r>
            <a:r>
              <a:rPr b="1"/>
              <a:t>exit</a:t>
            </a:r>
            <a:r>
              <a:t>(R1 &gt;&gt; R2 &gt;&gt; Peer &gt;&gt; Prov)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define</a:t>
            </a:r>
            <a:r>
              <a:t> Ownership = {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PCust =&gt; </a:t>
            </a:r>
            <a:r>
              <a:rPr b="1"/>
              <a:t>later</a:t>
            </a:r>
            <a:r>
              <a:t>(Cust) 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491" name="Shape 491"/>
          <p:cNvSpPr/>
          <p:nvPr/>
        </p:nvSpPr>
        <p:spPr>
          <a:xfrm>
            <a:off x="352893" y="1731071"/>
            <a:ext cx="6321004" cy="27101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492" name="Shape 492"/>
          <p:cNvSpPr>
            <a:spLocks noGrp="1"/>
          </p:cNvSpPr>
          <p:nvPr>
            <p:ph type="body" sz="quarter" idx="1"/>
          </p:nvPr>
        </p:nvSpPr>
        <p:spPr>
          <a:xfrm>
            <a:off x="398931" y="1974064"/>
            <a:ext cx="6387461" cy="294983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000"/>
              </a:spcBef>
              <a:defRPr b="0">
                <a:solidFill>
                  <a:srgbClr val="A6AAA9"/>
                </a:solidFill>
              </a:defRPr>
            </a:pPr>
            <a:r>
              <a:t>P1: Prefer to exit thru Cust &gt; Peer &gt; Prov</a:t>
            </a:r>
          </a:p>
          <a:p>
            <a:pPr>
              <a:spcBef>
                <a:spcPts val="1000"/>
              </a:spcBef>
              <a:defRPr b="0">
                <a:solidFill>
                  <a:srgbClr val="A6AAA9"/>
                </a:solidFill>
              </a:defRPr>
            </a:pPr>
            <a:r>
              <a:t>P2: Disallow traffic between Prov and Peer</a:t>
            </a:r>
          </a:p>
          <a:p>
            <a:pPr>
              <a:spcBef>
                <a:spcPts val="1000"/>
              </a:spcBef>
              <a:defRPr b="0">
                <a:solidFill>
                  <a:srgbClr val="A6AAA9"/>
                </a:solidFill>
              </a:defRPr>
            </a:pPr>
            <a:r>
              <a:t>P3: For Cust, prefer exit thru R1 &gt; R2</a:t>
            </a:r>
          </a:p>
          <a:p>
            <a:pPr>
              <a:spcBef>
                <a:spcPts val="1000"/>
              </a:spcBef>
              <a:defRPr b="0">
                <a:solidFill>
                  <a:srgbClr val="000000"/>
                </a:solidFill>
              </a:defRPr>
            </a:pPr>
            <a:r>
              <a:t>P4: Cust must be on path for its prefixes</a:t>
            </a: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Propane</a:t>
            </a:r>
          </a:p>
        </p:txBody>
      </p:sp>
      <p:sp>
        <p:nvSpPr>
          <p:cNvPr id="495" name="Shape 4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496" name="Shape 496"/>
          <p:cNvSpPr/>
          <p:nvPr/>
        </p:nvSpPr>
        <p:spPr>
          <a:xfrm>
            <a:off x="348066" y="5598873"/>
            <a:ext cx="12308668" cy="33505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define </a:t>
            </a:r>
            <a:r>
              <a:t>transit(X) = </a:t>
            </a:r>
            <a:r>
              <a:rPr b="1"/>
              <a:t>enter</a:t>
            </a:r>
            <a:r>
              <a:t>(X) &amp; </a:t>
            </a:r>
            <a:r>
              <a:rPr b="1"/>
              <a:t>exit</a:t>
            </a:r>
            <a:r>
              <a:t>(X)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define</a:t>
            </a:r>
            <a:r>
              <a:t> NoTransit = {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true =&gt; !transit(Peer|Prov)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497" name="Shape 497"/>
          <p:cNvSpPr/>
          <p:nvPr/>
        </p:nvSpPr>
        <p:spPr>
          <a:xfrm>
            <a:off x="352893" y="1731071"/>
            <a:ext cx="6321004" cy="27101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498" name="Shape 498"/>
          <p:cNvSpPr>
            <a:spLocks noGrp="1"/>
          </p:cNvSpPr>
          <p:nvPr>
            <p:ph type="body" sz="quarter" idx="1"/>
          </p:nvPr>
        </p:nvSpPr>
        <p:spPr>
          <a:xfrm>
            <a:off x="398931" y="1974064"/>
            <a:ext cx="6387461" cy="294983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000"/>
              </a:spcBef>
              <a:defRPr b="0">
                <a:solidFill>
                  <a:srgbClr val="A6AAA9"/>
                </a:solidFill>
              </a:defRPr>
            </a:pPr>
            <a:r>
              <a:t>P1: Prefer to exit thru Cust &gt; Peer &gt; Prov</a:t>
            </a:r>
          </a:p>
          <a:p>
            <a:pPr>
              <a:spcBef>
                <a:spcPts val="1000"/>
              </a:spcBef>
              <a:defRPr b="0">
                <a:solidFill>
                  <a:srgbClr val="000000"/>
                </a:solidFill>
              </a:defRPr>
            </a:pPr>
            <a:r>
              <a:t>P2: Disallow traffic between Prov and Peer</a:t>
            </a:r>
          </a:p>
          <a:p>
            <a:pPr>
              <a:spcBef>
                <a:spcPts val="1000"/>
              </a:spcBef>
              <a:defRPr b="0">
                <a:solidFill>
                  <a:srgbClr val="A6AAA9"/>
                </a:solidFill>
              </a:defRPr>
            </a:pPr>
            <a:r>
              <a:t>P3: For Cust, prefer exit thru R1 &gt; R2</a:t>
            </a:r>
          </a:p>
          <a:p>
            <a:pPr>
              <a:spcBef>
                <a:spcPts val="1000"/>
              </a:spcBef>
              <a:defRPr b="0">
                <a:solidFill>
                  <a:srgbClr val="A6AAA9"/>
                </a:solidFill>
              </a:defRPr>
            </a:pPr>
            <a:r>
              <a:t>P4: Cust must be on path for its prefixes</a:t>
            </a:r>
          </a:p>
        </p:txBody>
      </p:sp>
      <p:grpSp>
        <p:nvGrpSpPr>
          <p:cNvPr id="517" name="Group 517"/>
          <p:cNvGrpSpPr/>
          <p:nvPr/>
        </p:nvGrpSpPr>
        <p:grpSpPr>
          <a:xfrm>
            <a:off x="7335449" y="1324329"/>
            <a:ext cx="5425504" cy="3389332"/>
            <a:chOff x="0" y="0"/>
            <a:chExt cx="5425502" cy="3389330"/>
          </a:xfrm>
        </p:grpSpPr>
        <p:sp>
          <p:nvSpPr>
            <p:cNvPr id="499" name="Shape 499"/>
            <p:cNvSpPr/>
            <p:nvPr/>
          </p:nvSpPr>
          <p:spPr>
            <a:xfrm flipV="1">
              <a:off x="3682323" y="911740"/>
              <a:ext cx="845386" cy="84538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 flipV="1">
              <a:off x="5015705" y="1174653"/>
              <a:ext cx="1" cy="129385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 flipH="1" flipV="1">
              <a:off x="3102985" y="612447"/>
              <a:ext cx="560362" cy="120769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 flipH="1" flipV="1">
              <a:off x="798246" y="906849"/>
              <a:ext cx="273511" cy="19239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 flipH="1" flipV="1">
              <a:off x="821367" y="644969"/>
              <a:ext cx="1378928" cy="137892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924989" y="1779582"/>
              <a:ext cx="4094535" cy="1609749"/>
            </a:xfrm>
            <a:prstGeom prst="ellipse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3821537" y="368666"/>
              <a:ext cx="1603966" cy="1107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Peer</a:t>
              </a:r>
            </a:p>
          </p:txBody>
        </p:sp>
        <p:sp>
          <p:nvSpPr>
            <p:cNvPr id="506" name="Shape 506"/>
            <p:cNvSpPr/>
            <p:nvPr/>
          </p:nvSpPr>
          <p:spPr>
            <a:xfrm>
              <a:off x="2021427" y="-1"/>
              <a:ext cx="1445541" cy="1219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Prov</a:t>
              </a:r>
            </a:p>
          </p:txBody>
        </p:sp>
        <p:sp>
          <p:nvSpPr>
            <p:cNvPr id="507" name="Shape 507"/>
            <p:cNvSpPr/>
            <p:nvPr/>
          </p:nvSpPr>
          <p:spPr>
            <a:xfrm>
              <a:off x="-1" y="319104"/>
              <a:ext cx="1603967" cy="1252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Cust</a:t>
              </a:r>
            </a:p>
          </p:txBody>
        </p:sp>
        <p:sp>
          <p:nvSpPr>
            <p:cNvPr id="508" name="Shape 508"/>
            <p:cNvSpPr/>
            <p:nvPr/>
          </p:nvSpPr>
          <p:spPr>
            <a:xfrm>
              <a:off x="1143089" y="2298985"/>
              <a:ext cx="50688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r>
                <a:t>R1</a:t>
              </a:r>
            </a:p>
          </p:txBody>
        </p:sp>
        <p:sp>
          <p:nvSpPr>
            <p:cNvPr id="509" name="Shape 509"/>
            <p:cNvSpPr/>
            <p:nvPr/>
          </p:nvSpPr>
          <p:spPr>
            <a:xfrm>
              <a:off x="1972747" y="1957707"/>
              <a:ext cx="506885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r>
                <a:t>R2</a:t>
              </a:r>
            </a:p>
          </p:txBody>
        </p:sp>
        <p:sp>
          <p:nvSpPr>
            <p:cNvPr id="510" name="Shape 510"/>
            <p:cNvSpPr/>
            <p:nvPr/>
          </p:nvSpPr>
          <p:spPr>
            <a:xfrm>
              <a:off x="3417571" y="1919607"/>
              <a:ext cx="506885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r>
                <a:t>R4</a:t>
              </a:r>
            </a:p>
          </p:txBody>
        </p:sp>
        <p:sp>
          <p:nvSpPr>
            <p:cNvPr id="511" name="Shape 511"/>
            <p:cNvSpPr/>
            <p:nvPr/>
          </p:nvSpPr>
          <p:spPr>
            <a:xfrm>
              <a:off x="4370078" y="2229897"/>
              <a:ext cx="506885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r>
                <a:t>R5</a:t>
              </a:r>
            </a:p>
          </p:txBody>
        </p:sp>
        <p:sp>
          <p:nvSpPr>
            <p:cNvPr id="512" name="Shape 512"/>
            <p:cNvSpPr/>
            <p:nvPr/>
          </p:nvSpPr>
          <p:spPr>
            <a:xfrm>
              <a:off x="802995" y="2395254"/>
              <a:ext cx="264012" cy="290062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2039908" y="1723776"/>
              <a:ext cx="264012" cy="290062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3539007" y="1676548"/>
              <a:ext cx="264012" cy="290062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4883130" y="2338867"/>
              <a:ext cx="264013" cy="290062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cxnSp>
          <p:nvCxnSpPr>
            <p:cNvPr id="516" name="Connector 516"/>
            <p:cNvCxnSpPr>
              <a:stCxn id="507" idx="0"/>
              <a:endCxn id="506" idx="0"/>
            </p:cNvCxnSpPr>
            <p:nvPr/>
          </p:nvCxnSpPr>
          <p:spPr>
            <a:xfrm flipV="1">
              <a:off x="801982" y="609600"/>
              <a:ext cx="1942216" cy="335739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</p:grp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Propane</a:t>
            </a:r>
          </a:p>
        </p:txBody>
      </p:sp>
      <p:sp>
        <p:nvSpPr>
          <p:cNvPr id="520" name="Shape 5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521" name="Shape 521"/>
          <p:cNvSpPr/>
          <p:nvPr/>
        </p:nvSpPr>
        <p:spPr>
          <a:xfrm>
            <a:off x="348066" y="5598873"/>
            <a:ext cx="12308668" cy="33505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define </a:t>
            </a:r>
            <a:r>
              <a:t>transit(X) = </a:t>
            </a:r>
            <a:r>
              <a:rPr b="1"/>
              <a:t>enter</a:t>
            </a:r>
            <a:r>
              <a:t>(X) &amp; </a:t>
            </a:r>
            <a:r>
              <a:rPr b="1"/>
              <a:t>exit</a:t>
            </a:r>
            <a:r>
              <a:t>(X)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define</a:t>
            </a:r>
            <a:r>
              <a:t> NoTransit = {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true =&gt; !transit(Peer|Prov)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define</a:t>
            </a:r>
            <a:r>
              <a:t> Main = Routing &amp; Ownership &amp; NoTransit</a:t>
            </a:r>
          </a:p>
        </p:txBody>
      </p:sp>
      <p:sp>
        <p:nvSpPr>
          <p:cNvPr id="522" name="Shape 522"/>
          <p:cNvSpPr/>
          <p:nvPr/>
        </p:nvSpPr>
        <p:spPr>
          <a:xfrm>
            <a:off x="352893" y="1731071"/>
            <a:ext cx="6321004" cy="27101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523" name="Shape 523"/>
          <p:cNvSpPr>
            <a:spLocks noGrp="1"/>
          </p:cNvSpPr>
          <p:nvPr>
            <p:ph type="body" sz="quarter" idx="1"/>
          </p:nvPr>
        </p:nvSpPr>
        <p:spPr>
          <a:xfrm>
            <a:off x="398931" y="1974064"/>
            <a:ext cx="6387461" cy="294983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000"/>
              </a:spcBef>
              <a:defRPr b="0">
                <a:solidFill>
                  <a:srgbClr val="A6AAA9"/>
                </a:solidFill>
              </a:defRPr>
            </a:pPr>
            <a:r>
              <a:t>P1: Prefer to exit thru Cust &gt; Peer &gt; Prov</a:t>
            </a:r>
          </a:p>
          <a:p>
            <a:pPr>
              <a:spcBef>
                <a:spcPts val="1000"/>
              </a:spcBef>
              <a:defRPr b="0">
                <a:solidFill>
                  <a:srgbClr val="000000"/>
                </a:solidFill>
              </a:defRPr>
            </a:pPr>
            <a:r>
              <a:t>P2: Disallow traffic between Prov and Peer</a:t>
            </a:r>
          </a:p>
          <a:p>
            <a:pPr>
              <a:spcBef>
                <a:spcPts val="1000"/>
              </a:spcBef>
              <a:defRPr b="0">
                <a:solidFill>
                  <a:srgbClr val="A6AAA9"/>
                </a:solidFill>
              </a:defRPr>
            </a:pPr>
            <a:r>
              <a:t>P3: For Cust, prefer exit thru R1 &gt; R2</a:t>
            </a:r>
          </a:p>
          <a:p>
            <a:pPr>
              <a:spcBef>
                <a:spcPts val="1000"/>
              </a:spcBef>
              <a:defRPr b="0">
                <a:solidFill>
                  <a:srgbClr val="A6AAA9"/>
                </a:solidFill>
              </a:defRPr>
            </a:pPr>
            <a:r>
              <a:t>P4: Cust must be on path for its prefixes</a:t>
            </a:r>
          </a:p>
        </p:txBody>
      </p:sp>
      <p:grpSp>
        <p:nvGrpSpPr>
          <p:cNvPr id="542" name="Group 542"/>
          <p:cNvGrpSpPr/>
          <p:nvPr/>
        </p:nvGrpSpPr>
        <p:grpSpPr>
          <a:xfrm>
            <a:off x="7335449" y="1324329"/>
            <a:ext cx="5425504" cy="3389332"/>
            <a:chOff x="0" y="0"/>
            <a:chExt cx="5425502" cy="3389330"/>
          </a:xfrm>
        </p:grpSpPr>
        <p:sp>
          <p:nvSpPr>
            <p:cNvPr id="524" name="Shape 524"/>
            <p:cNvSpPr/>
            <p:nvPr/>
          </p:nvSpPr>
          <p:spPr>
            <a:xfrm flipV="1">
              <a:off x="3682323" y="911740"/>
              <a:ext cx="845386" cy="84538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 flipV="1">
              <a:off x="5015705" y="1174653"/>
              <a:ext cx="1" cy="129385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 flipH="1" flipV="1">
              <a:off x="3102985" y="612447"/>
              <a:ext cx="560362" cy="120769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 flipH="1" flipV="1">
              <a:off x="798246" y="906849"/>
              <a:ext cx="273511" cy="19239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 flipH="1" flipV="1">
              <a:off x="821367" y="644969"/>
              <a:ext cx="1378928" cy="137892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924989" y="1779582"/>
              <a:ext cx="4094535" cy="1609749"/>
            </a:xfrm>
            <a:prstGeom prst="ellipse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3821537" y="368666"/>
              <a:ext cx="1603966" cy="1107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Peer</a:t>
              </a:r>
            </a:p>
          </p:txBody>
        </p:sp>
        <p:sp>
          <p:nvSpPr>
            <p:cNvPr id="531" name="Shape 531"/>
            <p:cNvSpPr/>
            <p:nvPr/>
          </p:nvSpPr>
          <p:spPr>
            <a:xfrm>
              <a:off x="2021427" y="-1"/>
              <a:ext cx="1445541" cy="1219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Prov</a:t>
              </a:r>
            </a:p>
          </p:txBody>
        </p:sp>
        <p:sp>
          <p:nvSpPr>
            <p:cNvPr id="532" name="Shape 532"/>
            <p:cNvSpPr/>
            <p:nvPr/>
          </p:nvSpPr>
          <p:spPr>
            <a:xfrm>
              <a:off x="-1" y="319104"/>
              <a:ext cx="1603967" cy="1252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Cust</a:t>
              </a:r>
            </a:p>
          </p:txBody>
        </p:sp>
        <p:sp>
          <p:nvSpPr>
            <p:cNvPr id="533" name="Shape 533"/>
            <p:cNvSpPr/>
            <p:nvPr/>
          </p:nvSpPr>
          <p:spPr>
            <a:xfrm>
              <a:off x="1143089" y="2298985"/>
              <a:ext cx="50688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r>
                <a:t>R1</a:t>
              </a:r>
            </a:p>
          </p:txBody>
        </p:sp>
        <p:sp>
          <p:nvSpPr>
            <p:cNvPr id="534" name="Shape 534"/>
            <p:cNvSpPr/>
            <p:nvPr/>
          </p:nvSpPr>
          <p:spPr>
            <a:xfrm>
              <a:off x="1972747" y="1957707"/>
              <a:ext cx="506885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r>
                <a:t>R2</a:t>
              </a:r>
            </a:p>
          </p:txBody>
        </p:sp>
        <p:sp>
          <p:nvSpPr>
            <p:cNvPr id="535" name="Shape 535"/>
            <p:cNvSpPr/>
            <p:nvPr/>
          </p:nvSpPr>
          <p:spPr>
            <a:xfrm>
              <a:off x="3417571" y="1919607"/>
              <a:ext cx="506885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r>
                <a:t>R4</a:t>
              </a:r>
            </a:p>
          </p:txBody>
        </p:sp>
        <p:sp>
          <p:nvSpPr>
            <p:cNvPr id="536" name="Shape 536"/>
            <p:cNvSpPr/>
            <p:nvPr/>
          </p:nvSpPr>
          <p:spPr>
            <a:xfrm>
              <a:off x="4370078" y="2229897"/>
              <a:ext cx="506885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r>
                <a:t>R5</a:t>
              </a:r>
            </a:p>
          </p:txBody>
        </p:sp>
        <p:sp>
          <p:nvSpPr>
            <p:cNvPr id="537" name="Shape 537"/>
            <p:cNvSpPr/>
            <p:nvPr/>
          </p:nvSpPr>
          <p:spPr>
            <a:xfrm>
              <a:off x="802995" y="2395254"/>
              <a:ext cx="264012" cy="290062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2039908" y="1723776"/>
              <a:ext cx="264012" cy="290062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3539007" y="1676548"/>
              <a:ext cx="264012" cy="290062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4883130" y="2338867"/>
              <a:ext cx="264013" cy="290062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cxnSp>
          <p:nvCxnSpPr>
            <p:cNvPr id="541" name="Connector 541"/>
            <p:cNvCxnSpPr>
              <a:stCxn id="532" idx="0"/>
              <a:endCxn id="531" idx="0"/>
            </p:cNvCxnSpPr>
            <p:nvPr/>
          </p:nvCxnSpPr>
          <p:spPr>
            <a:xfrm flipV="1">
              <a:off x="801982" y="609600"/>
              <a:ext cx="1942216" cy="335739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</p:grp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 II: A Data Center Network</a:t>
            </a: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Data Center Network</a:t>
            </a:r>
          </a:p>
        </p:txBody>
      </p:sp>
      <p:sp>
        <p:nvSpPr>
          <p:cNvPr id="547" name="Shape 5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548" name="Shape 548"/>
          <p:cNvSpPr/>
          <p:nvPr/>
        </p:nvSpPr>
        <p:spPr>
          <a:xfrm>
            <a:off x="8523910" y="6740341"/>
            <a:ext cx="129552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ctr"/>
            <a:r>
              <a:t>Global</a:t>
            </a:r>
          </a:p>
          <a:p>
            <a:pPr algn="ctr"/>
            <a:r>
              <a:t>Services</a:t>
            </a:r>
          </a:p>
        </p:txBody>
      </p:sp>
      <p:sp>
        <p:nvSpPr>
          <p:cNvPr id="549" name="Shape 549"/>
          <p:cNvSpPr/>
          <p:nvPr/>
        </p:nvSpPr>
        <p:spPr>
          <a:xfrm>
            <a:off x="10646338" y="6740341"/>
            <a:ext cx="129552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ctr"/>
            <a:r>
              <a:t>Local</a:t>
            </a:r>
          </a:p>
          <a:p>
            <a:pPr algn="ctr"/>
            <a:r>
              <a:t>Services</a:t>
            </a:r>
          </a:p>
        </p:txBody>
      </p:sp>
      <p:grpSp>
        <p:nvGrpSpPr>
          <p:cNvPr id="587" name="Group 587"/>
          <p:cNvGrpSpPr/>
          <p:nvPr/>
        </p:nvGrpSpPr>
        <p:grpSpPr>
          <a:xfrm>
            <a:off x="8100364" y="2098858"/>
            <a:ext cx="4137744" cy="4472597"/>
            <a:chOff x="0" y="0"/>
            <a:chExt cx="4137743" cy="4472595"/>
          </a:xfrm>
        </p:grpSpPr>
        <p:sp>
          <p:nvSpPr>
            <p:cNvPr id="550" name="Shape 550"/>
            <p:cNvSpPr/>
            <p:nvPr/>
          </p:nvSpPr>
          <p:spPr>
            <a:xfrm>
              <a:off x="0" y="1554283"/>
              <a:ext cx="1969428" cy="291831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277418" y="3908650"/>
              <a:ext cx="7366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r>
                <a:t>PG1</a:t>
              </a:r>
            </a:p>
          </p:txBody>
        </p:sp>
        <p:sp>
          <p:nvSpPr>
            <p:cNvPr id="552" name="Shape 552"/>
            <p:cNvSpPr/>
            <p:nvPr/>
          </p:nvSpPr>
          <p:spPr>
            <a:xfrm>
              <a:off x="1123405" y="3908650"/>
              <a:ext cx="7366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r>
                <a:t>PG2</a:t>
              </a:r>
            </a:p>
          </p:txBody>
        </p:sp>
        <p:sp>
          <p:nvSpPr>
            <p:cNvPr id="553" name="Shape 553"/>
            <p:cNvSpPr/>
            <p:nvPr/>
          </p:nvSpPr>
          <p:spPr>
            <a:xfrm>
              <a:off x="2168316" y="1554283"/>
              <a:ext cx="1969428" cy="291831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614802" y="634583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X</a:t>
              </a:r>
            </a:p>
          </p:txBody>
        </p:sp>
        <p:sp>
          <p:nvSpPr>
            <p:cNvPr id="555" name="Shape 555"/>
            <p:cNvSpPr/>
            <p:nvPr/>
          </p:nvSpPr>
          <p:spPr>
            <a:xfrm>
              <a:off x="2933432" y="633039"/>
              <a:ext cx="632499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Y</a:t>
              </a:r>
            </a:p>
          </p:txBody>
        </p:sp>
        <p:sp>
          <p:nvSpPr>
            <p:cNvPr id="556" name="Shape 556"/>
            <p:cNvSpPr/>
            <p:nvPr/>
          </p:nvSpPr>
          <p:spPr>
            <a:xfrm>
              <a:off x="215539" y="1945341"/>
              <a:ext cx="632499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C</a:t>
              </a:r>
            </a:p>
          </p:txBody>
        </p:sp>
        <p:sp>
          <p:nvSpPr>
            <p:cNvPr id="557" name="Shape 557"/>
            <p:cNvSpPr/>
            <p:nvPr/>
          </p:nvSpPr>
          <p:spPr>
            <a:xfrm>
              <a:off x="1061527" y="1945341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D</a:t>
              </a:r>
            </a:p>
          </p:txBody>
        </p:sp>
        <p:sp>
          <p:nvSpPr>
            <p:cNvPr id="558" name="Shape 558"/>
            <p:cNvSpPr/>
            <p:nvPr/>
          </p:nvSpPr>
          <p:spPr>
            <a:xfrm>
              <a:off x="215539" y="3044679"/>
              <a:ext cx="632499" cy="637596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A</a:t>
              </a:r>
            </a:p>
          </p:txBody>
        </p:sp>
        <p:sp>
          <p:nvSpPr>
            <p:cNvPr id="559" name="Shape 559"/>
            <p:cNvSpPr/>
            <p:nvPr/>
          </p:nvSpPr>
          <p:spPr>
            <a:xfrm>
              <a:off x="1061527" y="3044679"/>
              <a:ext cx="632498" cy="637596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B</a:t>
              </a:r>
            </a:p>
          </p:txBody>
        </p:sp>
        <p:sp>
          <p:nvSpPr>
            <p:cNvPr id="560" name="Shape 560"/>
            <p:cNvSpPr/>
            <p:nvPr/>
          </p:nvSpPr>
          <p:spPr>
            <a:xfrm>
              <a:off x="2453336" y="1946885"/>
              <a:ext cx="632498" cy="637596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G</a:t>
              </a:r>
            </a:p>
          </p:txBody>
        </p:sp>
        <p:sp>
          <p:nvSpPr>
            <p:cNvPr id="561" name="Shape 561"/>
            <p:cNvSpPr/>
            <p:nvPr/>
          </p:nvSpPr>
          <p:spPr>
            <a:xfrm>
              <a:off x="3299323" y="1946885"/>
              <a:ext cx="632498" cy="637596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H</a:t>
              </a:r>
            </a:p>
          </p:txBody>
        </p:sp>
        <p:sp>
          <p:nvSpPr>
            <p:cNvPr id="562" name="Shape 562"/>
            <p:cNvSpPr/>
            <p:nvPr/>
          </p:nvSpPr>
          <p:spPr>
            <a:xfrm>
              <a:off x="2453336" y="3046222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E</a:t>
              </a:r>
            </a:p>
          </p:txBody>
        </p:sp>
        <p:sp>
          <p:nvSpPr>
            <p:cNvPr id="563" name="Shape 563"/>
            <p:cNvSpPr/>
            <p:nvPr/>
          </p:nvSpPr>
          <p:spPr>
            <a:xfrm>
              <a:off x="3299323" y="3046222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F</a:t>
              </a:r>
            </a:p>
          </p:txBody>
        </p:sp>
        <p:sp>
          <p:nvSpPr>
            <p:cNvPr id="564" name="Shape 564"/>
            <p:cNvSpPr/>
            <p:nvPr/>
          </p:nvSpPr>
          <p:spPr>
            <a:xfrm>
              <a:off x="2445734" y="3908650"/>
              <a:ext cx="6477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r>
                <a:t>PL1</a:t>
              </a:r>
            </a:p>
          </p:txBody>
        </p:sp>
        <p:sp>
          <p:nvSpPr>
            <p:cNvPr id="565" name="Shape 565"/>
            <p:cNvSpPr/>
            <p:nvPr/>
          </p:nvSpPr>
          <p:spPr>
            <a:xfrm>
              <a:off x="3291721" y="3908650"/>
              <a:ext cx="6477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r>
                <a:t>PL2</a:t>
              </a:r>
            </a:p>
          </p:txBody>
        </p:sp>
        <p:grpSp>
          <p:nvGrpSpPr>
            <p:cNvPr id="570" name="Group 570"/>
            <p:cNvGrpSpPr/>
            <p:nvPr/>
          </p:nvGrpSpPr>
          <p:grpSpPr>
            <a:xfrm>
              <a:off x="2799943" y="2590414"/>
              <a:ext cx="787587" cy="496467"/>
              <a:chOff x="0" y="0"/>
              <a:chExt cx="787586" cy="496465"/>
            </a:xfrm>
          </p:grpSpPr>
          <p:sp>
            <p:nvSpPr>
              <p:cNvPr id="566" name="Shape 566"/>
              <p:cNvSpPr/>
              <p:nvPr/>
            </p:nvSpPr>
            <p:spPr>
              <a:xfrm flipV="1">
                <a:off x="34858" y="16912"/>
                <a:ext cx="717871" cy="45337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567" name="Shape 567"/>
              <p:cNvSpPr/>
              <p:nvPr/>
            </p:nvSpPr>
            <p:spPr>
              <a:xfrm flipH="1" flipV="1">
                <a:off x="10499" y="0"/>
                <a:ext cx="766588" cy="48659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568" name="Shape 568"/>
              <p:cNvSpPr/>
              <p:nvPr/>
            </p:nvSpPr>
            <p:spPr>
              <a:xfrm flipV="1">
                <a:off x="-1" y="23247"/>
                <a:ext cx="2" cy="47321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569" name="Shape 569"/>
              <p:cNvSpPr/>
              <p:nvPr/>
            </p:nvSpPr>
            <p:spPr>
              <a:xfrm flipV="1">
                <a:off x="787586" y="23247"/>
                <a:ext cx="1" cy="47321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</p:grpSp>
        <p:sp>
          <p:nvSpPr>
            <p:cNvPr id="571" name="Shape 571"/>
            <p:cNvSpPr/>
            <p:nvPr/>
          </p:nvSpPr>
          <p:spPr>
            <a:xfrm flipV="1">
              <a:off x="458684" y="1312301"/>
              <a:ext cx="374069" cy="59291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 flipH="1" flipV="1">
              <a:off x="832752" y="1312301"/>
              <a:ext cx="614538" cy="61453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 flipH="1" flipV="1">
              <a:off x="909615" y="1317551"/>
              <a:ext cx="1783944" cy="60537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 flipH="1" flipV="1">
              <a:off x="918509" y="1317928"/>
              <a:ext cx="2743865" cy="6038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grpSp>
          <p:nvGrpSpPr>
            <p:cNvPr id="579" name="Group 579"/>
            <p:cNvGrpSpPr/>
            <p:nvPr/>
          </p:nvGrpSpPr>
          <p:grpSpPr>
            <a:xfrm flipH="1">
              <a:off x="467026" y="1312301"/>
              <a:ext cx="3203691" cy="614538"/>
              <a:chOff x="0" y="0"/>
              <a:chExt cx="3203689" cy="614536"/>
            </a:xfrm>
          </p:grpSpPr>
          <p:sp>
            <p:nvSpPr>
              <p:cNvPr id="575" name="Shape 575"/>
              <p:cNvSpPr/>
              <p:nvPr/>
            </p:nvSpPr>
            <p:spPr>
              <a:xfrm flipH="1">
                <a:off x="-1" y="-1"/>
                <a:ext cx="374070" cy="59291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576" name="Shape 576"/>
              <p:cNvSpPr/>
              <p:nvPr/>
            </p:nvSpPr>
            <p:spPr>
              <a:xfrm>
                <a:off x="374068" y="0"/>
                <a:ext cx="614538" cy="61453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577" name="Shape 577"/>
              <p:cNvSpPr/>
              <p:nvPr/>
            </p:nvSpPr>
            <p:spPr>
              <a:xfrm>
                <a:off x="444336" y="3918"/>
                <a:ext cx="1790539" cy="60670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578" name="Shape 578"/>
              <p:cNvSpPr/>
              <p:nvPr/>
            </p:nvSpPr>
            <p:spPr>
              <a:xfrm>
                <a:off x="459825" y="5626"/>
                <a:ext cx="2743865" cy="60383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</p:grpSp>
        <p:sp>
          <p:nvSpPr>
            <p:cNvPr id="580" name="Shape 580"/>
            <p:cNvSpPr/>
            <p:nvPr/>
          </p:nvSpPr>
          <p:spPr>
            <a:xfrm flipV="1">
              <a:off x="3248986" y="30483"/>
              <a:ext cx="1" cy="61453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 flipV="1">
              <a:off x="931050" y="0"/>
              <a:ext cx="1" cy="61453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grpSp>
          <p:nvGrpSpPr>
            <p:cNvPr id="586" name="Group 586"/>
            <p:cNvGrpSpPr/>
            <p:nvPr/>
          </p:nvGrpSpPr>
          <p:grpSpPr>
            <a:xfrm>
              <a:off x="590920" y="2584480"/>
              <a:ext cx="787587" cy="496467"/>
              <a:chOff x="0" y="0"/>
              <a:chExt cx="787586" cy="496465"/>
            </a:xfrm>
          </p:grpSpPr>
          <p:sp>
            <p:nvSpPr>
              <p:cNvPr id="582" name="Shape 582"/>
              <p:cNvSpPr/>
              <p:nvPr/>
            </p:nvSpPr>
            <p:spPr>
              <a:xfrm flipV="1">
                <a:off x="34858" y="16912"/>
                <a:ext cx="717871" cy="45337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583" name="Shape 583"/>
              <p:cNvSpPr/>
              <p:nvPr/>
            </p:nvSpPr>
            <p:spPr>
              <a:xfrm flipH="1" flipV="1">
                <a:off x="10499" y="0"/>
                <a:ext cx="766588" cy="48659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584" name="Shape 584"/>
              <p:cNvSpPr/>
              <p:nvPr/>
            </p:nvSpPr>
            <p:spPr>
              <a:xfrm flipV="1">
                <a:off x="-1" y="23247"/>
                <a:ext cx="2" cy="47321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585" name="Shape 585"/>
              <p:cNvSpPr/>
              <p:nvPr/>
            </p:nvSpPr>
            <p:spPr>
              <a:xfrm flipV="1">
                <a:off x="787586" y="23247"/>
                <a:ext cx="1" cy="47321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588" name="Shape 588"/>
          <p:cNvSpPr>
            <a:spLocks noGrp="1"/>
          </p:cNvSpPr>
          <p:nvPr>
            <p:ph type="body" sz="quarter" idx="1"/>
          </p:nvPr>
        </p:nvSpPr>
        <p:spPr>
          <a:xfrm>
            <a:off x="256017" y="1960957"/>
            <a:ext cx="7501715" cy="2207205"/>
          </a:xfrm>
          <a:prstGeom prst="rect">
            <a:avLst/>
          </a:prstGeom>
        </p:spPr>
        <p:txBody>
          <a:bodyPr/>
          <a:lstStyle/>
          <a:p>
            <a:r>
              <a:t>Goals:</a:t>
            </a:r>
          </a:p>
          <a:p>
            <a:pPr lvl="1"/>
            <a:r>
              <a:t>P1: Announce global services externally as the aggregate PG</a:t>
            </a:r>
          </a:p>
          <a:p>
            <a:pPr lvl="1"/>
            <a:r>
              <a:t>P2: Do not announce local services externally</a:t>
            </a:r>
          </a:p>
        </p:txBody>
      </p:sp>
      <p:sp>
        <p:nvSpPr>
          <p:cNvPr id="589" name="Shape 589"/>
          <p:cNvSpPr/>
          <p:nvPr/>
        </p:nvSpPr>
        <p:spPr>
          <a:xfrm>
            <a:off x="256017" y="4252485"/>
            <a:ext cx="7501715" cy="5083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spcBef>
                <a:spcPts val="3600"/>
              </a:spcBef>
              <a:defRPr b="1">
                <a:solidFill>
                  <a:srgbClr val="212121"/>
                </a:solidFill>
              </a:defRPr>
            </a:pPr>
            <a:r>
              <a:t>Implementation Techniques for X, Y:</a:t>
            </a:r>
          </a:p>
          <a:p>
            <a:pPr marL="790222" lvl="1" indent="-345722">
              <a:spcBef>
                <a:spcPts val="1600"/>
              </a:spcBef>
              <a:buSzPct val="75000"/>
              <a:buChar char="•"/>
            </a:pPr>
            <a:r>
              <a:t>do export announce’s from C, D outside</a:t>
            </a:r>
          </a:p>
          <a:p>
            <a:pPr marL="790222" lvl="1" indent="-345722">
              <a:spcBef>
                <a:spcPts val="1600"/>
              </a:spcBef>
              <a:buSzPct val="75000"/>
              <a:buChar char="•"/>
            </a:pPr>
            <a:r>
              <a:t>do </a:t>
            </a:r>
            <a:r>
              <a:rPr i="1"/>
              <a:t>not</a:t>
            </a:r>
            <a:r>
              <a:t> export announce’s from G,H outside</a:t>
            </a:r>
          </a:p>
          <a:p>
            <a:pPr marL="1234722" lvl="2" indent="-345722">
              <a:spcBef>
                <a:spcPts val="1600"/>
              </a:spcBef>
              <a:buSzPct val="75000"/>
              <a:buChar char="•"/>
            </a:pPr>
            <a:r>
              <a:t>appeal: X, Y do not need to know which prefixes are local vs global</a:t>
            </a:r>
          </a:p>
          <a:p>
            <a:pPr marL="790222" lvl="1" indent="-345722">
              <a:spcBef>
                <a:spcPts val="1600"/>
              </a:spcBef>
              <a:buSzPct val="75000"/>
              <a:buChar char="•"/>
            </a:pPr>
            <a:r>
              <a:t>aggregate to PG if announce is subset of PG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" grpId="1" build="p" bldLvl="5" animBg="1" advAuto="0"/>
      <p:bldP spid="589" grpId="2" build="p" bldLvl="5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Data Center Network</a:t>
            </a:r>
          </a:p>
        </p:txBody>
      </p:sp>
      <p:sp>
        <p:nvSpPr>
          <p:cNvPr id="592" name="Shape 5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593" name="Shape 593"/>
          <p:cNvSpPr/>
          <p:nvPr/>
        </p:nvSpPr>
        <p:spPr>
          <a:xfrm>
            <a:off x="8523910" y="6740341"/>
            <a:ext cx="129552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ctr"/>
            <a:r>
              <a:t>Global</a:t>
            </a:r>
          </a:p>
          <a:p>
            <a:pPr algn="ctr"/>
            <a:r>
              <a:t>Services</a:t>
            </a:r>
          </a:p>
        </p:txBody>
      </p:sp>
      <p:sp>
        <p:nvSpPr>
          <p:cNvPr id="594" name="Shape 594"/>
          <p:cNvSpPr/>
          <p:nvPr/>
        </p:nvSpPr>
        <p:spPr>
          <a:xfrm>
            <a:off x="10646338" y="6740341"/>
            <a:ext cx="129552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ctr"/>
            <a:r>
              <a:t>Local</a:t>
            </a:r>
          </a:p>
          <a:p>
            <a:pPr algn="ctr"/>
            <a:r>
              <a:t>Services</a:t>
            </a:r>
          </a:p>
        </p:txBody>
      </p:sp>
      <p:sp>
        <p:nvSpPr>
          <p:cNvPr id="595" name="Shape 595"/>
          <p:cNvSpPr/>
          <p:nvPr/>
        </p:nvSpPr>
        <p:spPr>
          <a:xfrm>
            <a:off x="8100364" y="3653142"/>
            <a:ext cx="1969428" cy="291831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596" name="Shape 596"/>
          <p:cNvSpPr/>
          <p:nvPr/>
        </p:nvSpPr>
        <p:spPr>
          <a:xfrm>
            <a:off x="8377783" y="6007509"/>
            <a:ext cx="7366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PG1</a:t>
            </a:r>
          </a:p>
        </p:txBody>
      </p:sp>
      <p:sp>
        <p:nvSpPr>
          <p:cNvPr id="597" name="Shape 597"/>
          <p:cNvSpPr/>
          <p:nvPr/>
        </p:nvSpPr>
        <p:spPr>
          <a:xfrm>
            <a:off x="9223770" y="6007509"/>
            <a:ext cx="7366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PG2</a:t>
            </a:r>
          </a:p>
        </p:txBody>
      </p:sp>
      <p:sp>
        <p:nvSpPr>
          <p:cNvPr id="598" name="Shape 598"/>
          <p:cNvSpPr/>
          <p:nvPr/>
        </p:nvSpPr>
        <p:spPr>
          <a:xfrm>
            <a:off x="10268680" y="3653142"/>
            <a:ext cx="1969428" cy="291831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599" name="Shape 599"/>
          <p:cNvSpPr/>
          <p:nvPr/>
        </p:nvSpPr>
        <p:spPr>
          <a:xfrm>
            <a:off x="8715166" y="2733442"/>
            <a:ext cx="632498" cy="637596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X</a:t>
            </a:r>
          </a:p>
        </p:txBody>
      </p:sp>
      <p:sp>
        <p:nvSpPr>
          <p:cNvPr id="600" name="Shape 600"/>
          <p:cNvSpPr/>
          <p:nvPr/>
        </p:nvSpPr>
        <p:spPr>
          <a:xfrm>
            <a:off x="11033797" y="2731898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Y</a:t>
            </a:r>
          </a:p>
        </p:txBody>
      </p:sp>
      <p:sp>
        <p:nvSpPr>
          <p:cNvPr id="601" name="Shape 601"/>
          <p:cNvSpPr/>
          <p:nvPr/>
        </p:nvSpPr>
        <p:spPr>
          <a:xfrm>
            <a:off x="8315904" y="4044200"/>
            <a:ext cx="632498" cy="637596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C</a:t>
            </a:r>
          </a:p>
        </p:txBody>
      </p:sp>
      <p:sp>
        <p:nvSpPr>
          <p:cNvPr id="602" name="Shape 602"/>
          <p:cNvSpPr/>
          <p:nvPr/>
        </p:nvSpPr>
        <p:spPr>
          <a:xfrm>
            <a:off x="9161891" y="4044200"/>
            <a:ext cx="632499" cy="637596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D</a:t>
            </a:r>
          </a:p>
        </p:txBody>
      </p:sp>
      <p:sp>
        <p:nvSpPr>
          <p:cNvPr id="603" name="Shape 603"/>
          <p:cNvSpPr/>
          <p:nvPr/>
        </p:nvSpPr>
        <p:spPr>
          <a:xfrm>
            <a:off x="8315904" y="5143537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A</a:t>
            </a:r>
          </a:p>
        </p:txBody>
      </p:sp>
      <p:sp>
        <p:nvSpPr>
          <p:cNvPr id="604" name="Shape 604"/>
          <p:cNvSpPr/>
          <p:nvPr/>
        </p:nvSpPr>
        <p:spPr>
          <a:xfrm>
            <a:off x="9161891" y="5143537"/>
            <a:ext cx="632499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B</a:t>
            </a:r>
          </a:p>
        </p:txBody>
      </p:sp>
      <p:sp>
        <p:nvSpPr>
          <p:cNvPr id="605" name="Shape 605"/>
          <p:cNvSpPr/>
          <p:nvPr/>
        </p:nvSpPr>
        <p:spPr>
          <a:xfrm>
            <a:off x="10553700" y="4045743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G</a:t>
            </a:r>
          </a:p>
        </p:txBody>
      </p:sp>
      <p:sp>
        <p:nvSpPr>
          <p:cNvPr id="606" name="Shape 606"/>
          <p:cNvSpPr/>
          <p:nvPr/>
        </p:nvSpPr>
        <p:spPr>
          <a:xfrm>
            <a:off x="11399687" y="4045743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H</a:t>
            </a:r>
          </a:p>
        </p:txBody>
      </p:sp>
      <p:sp>
        <p:nvSpPr>
          <p:cNvPr id="607" name="Shape 607"/>
          <p:cNvSpPr/>
          <p:nvPr/>
        </p:nvSpPr>
        <p:spPr>
          <a:xfrm>
            <a:off x="10553700" y="5145081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E</a:t>
            </a:r>
          </a:p>
        </p:txBody>
      </p:sp>
      <p:sp>
        <p:nvSpPr>
          <p:cNvPr id="608" name="Shape 608"/>
          <p:cNvSpPr/>
          <p:nvPr/>
        </p:nvSpPr>
        <p:spPr>
          <a:xfrm>
            <a:off x="11399687" y="5145081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F</a:t>
            </a:r>
          </a:p>
        </p:txBody>
      </p:sp>
      <p:sp>
        <p:nvSpPr>
          <p:cNvPr id="609" name="Shape 609"/>
          <p:cNvSpPr/>
          <p:nvPr/>
        </p:nvSpPr>
        <p:spPr>
          <a:xfrm>
            <a:off x="10546098" y="6007509"/>
            <a:ext cx="647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PL1</a:t>
            </a:r>
          </a:p>
        </p:txBody>
      </p:sp>
      <p:sp>
        <p:nvSpPr>
          <p:cNvPr id="610" name="Shape 610"/>
          <p:cNvSpPr/>
          <p:nvPr/>
        </p:nvSpPr>
        <p:spPr>
          <a:xfrm>
            <a:off x="11392086" y="6007509"/>
            <a:ext cx="647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PL2</a:t>
            </a:r>
          </a:p>
        </p:txBody>
      </p:sp>
      <p:sp>
        <p:nvSpPr>
          <p:cNvPr id="611" name="Shape 611"/>
          <p:cNvSpPr/>
          <p:nvPr/>
        </p:nvSpPr>
        <p:spPr>
          <a:xfrm flipV="1">
            <a:off x="10935166" y="4706185"/>
            <a:ext cx="717870" cy="45337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12" name="Shape 612"/>
          <p:cNvSpPr/>
          <p:nvPr/>
        </p:nvSpPr>
        <p:spPr>
          <a:xfrm flipH="1" flipV="1">
            <a:off x="10910806" y="4689273"/>
            <a:ext cx="766589" cy="48659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13" name="Shape 613"/>
          <p:cNvSpPr/>
          <p:nvPr/>
        </p:nvSpPr>
        <p:spPr>
          <a:xfrm flipV="1">
            <a:off x="10900308" y="4712520"/>
            <a:ext cx="1" cy="4732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14" name="Shape 614"/>
          <p:cNvSpPr/>
          <p:nvPr/>
        </p:nvSpPr>
        <p:spPr>
          <a:xfrm flipV="1">
            <a:off x="11687894" y="4712520"/>
            <a:ext cx="1" cy="4732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15" name="Shape 615"/>
          <p:cNvSpPr/>
          <p:nvPr/>
        </p:nvSpPr>
        <p:spPr>
          <a:xfrm flipV="1">
            <a:off x="8559048" y="3411160"/>
            <a:ext cx="374070" cy="59291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16" name="Shape 616"/>
          <p:cNvSpPr/>
          <p:nvPr/>
        </p:nvSpPr>
        <p:spPr>
          <a:xfrm flipH="1" flipV="1">
            <a:off x="8933117" y="3411160"/>
            <a:ext cx="614537" cy="61453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pic>
        <p:nvPicPr>
          <p:cNvPr id="617" name="Picture 616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1924658">
            <a:off x="8921922" y="3680994"/>
            <a:ext cx="1960059" cy="76201"/>
          </a:xfrm>
          <a:prstGeom prst="rect">
            <a:avLst/>
          </a:prstGeom>
        </p:spPr>
      </p:pic>
      <p:pic>
        <p:nvPicPr>
          <p:cNvPr id="619" name="Picture 618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1544665">
            <a:off x="8947945" y="3680604"/>
            <a:ext cx="2885721" cy="76201"/>
          </a:xfrm>
          <a:prstGeom prst="rect">
            <a:avLst/>
          </a:prstGeom>
        </p:spPr>
      </p:pic>
      <p:sp>
        <p:nvSpPr>
          <p:cNvPr id="621" name="Shape 621"/>
          <p:cNvSpPr/>
          <p:nvPr/>
        </p:nvSpPr>
        <p:spPr>
          <a:xfrm>
            <a:off x="11397012" y="3411160"/>
            <a:ext cx="374069" cy="59291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22" name="Shape 622"/>
          <p:cNvSpPr/>
          <p:nvPr/>
        </p:nvSpPr>
        <p:spPr>
          <a:xfrm flipH="1">
            <a:off x="10782475" y="3411160"/>
            <a:ext cx="614538" cy="61453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23" name="Shape 623"/>
          <p:cNvSpPr/>
          <p:nvPr/>
        </p:nvSpPr>
        <p:spPr>
          <a:xfrm flipH="1">
            <a:off x="9536206" y="3415078"/>
            <a:ext cx="1790539" cy="6067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24" name="Shape 624"/>
          <p:cNvSpPr/>
          <p:nvPr/>
        </p:nvSpPr>
        <p:spPr>
          <a:xfrm flipH="1">
            <a:off x="8567391" y="3416787"/>
            <a:ext cx="2743865" cy="60383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25" name="Shape 625"/>
          <p:cNvSpPr/>
          <p:nvPr/>
        </p:nvSpPr>
        <p:spPr>
          <a:xfrm flipV="1">
            <a:off x="11349350" y="2129342"/>
            <a:ext cx="1" cy="61453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26" name="Shape 626"/>
          <p:cNvSpPr/>
          <p:nvPr/>
        </p:nvSpPr>
        <p:spPr>
          <a:xfrm flipV="1">
            <a:off x="9031414" y="2098858"/>
            <a:ext cx="1" cy="61453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27" name="Shape 627"/>
          <p:cNvSpPr/>
          <p:nvPr/>
        </p:nvSpPr>
        <p:spPr>
          <a:xfrm flipV="1">
            <a:off x="8726142" y="4700251"/>
            <a:ext cx="717871" cy="45337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28" name="Shape 628"/>
          <p:cNvSpPr/>
          <p:nvPr/>
        </p:nvSpPr>
        <p:spPr>
          <a:xfrm flipH="1" flipV="1">
            <a:off x="8701783" y="4683339"/>
            <a:ext cx="766589" cy="48659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29" name="Shape 629"/>
          <p:cNvSpPr/>
          <p:nvPr/>
        </p:nvSpPr>
        <p:spPr>
          <a:xfrm flipV="1">
            <a:off x="8691284" y="4706586"/>
            <a:ext cx="1" cy="4732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30" name="Shape 630"/>
          <p:cNvSpPr/>
          <p:nvPr/>
        </p:nvSpPr>
        <p:spPr>
          <a:xfrm flipV="1">
            <a:off x="9478870" y="4706586"/>
            <a:ext cx="1" cy="4732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31" name="Shape 631"/>
          <p:cNvSpPr>
            <a:spLocks noGrp="1"/>
          </p:cNvSpPr>
          <p:nvPr>
            <p:ph type="body" sz="quarter" idx="1"/>
          </p:nvPr>
        </p:nvSpPr>
        <p:spPr>
          <a:xfrm>
            <a:off x="256017" y="1960957"/>
            <a:ext cx="7501715" cy="2207205"/>
          </a:xfrm>
          <a:prstGeom prst="rect">
            <a:avLst/>
          </a:prstGeom>
        </p:spPr>
        <p:txBody>
          <a:bodyPr/>
          <a:lstStyle/>
          <a:p>
            <a:r>
              <a:t>Goals:</a:t>
            </a:r>
          </a:p>
          <a:p>
            <a:pPr lvl="1"/>
            <a:r>
              <a:t>P1: Announce global services externally as the aggregate PG</a:t>
            </a:r>
          </a:p>
          <a:p>
            <a:pPr lvl="1"/>
            <a:r>
              <a:t>P2: Do not announce local services externally</a:t>
            </a:r>
          </a:p>
        </p:txBody>
      </p:sp>
      <p:sp>
        <p:nvSpPr>
          <p:cNvPr id="632" name="Shape 632"/>
          <p:cNvSpPr/>
          <p:nvPr/>
        </p:nvSpPr>
        <p:spPr>
          <a:xfrm>
            <a:off x="256017" y="4252485"/>
            <a:ext cx="7501715" cy="368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spcBef>
                <a:spcPts val="3600"/>
              </a:spcBef>
              <a:defRPr b="1">
                <a:solidFill>
                  <a:srgbClr val="212121"/>
                </a:solidFill>
              </a:defRPr>
            </a:pPr>
            <a:r>
              <a:t>Implementation Techniques for X, Y:</a:t>
            </a:r>
          </a:p>
          <a:p>
            <a:pPr marL="790222" lvl="1" indent="-345722">
              <a:spcBef>
                <a:spcPts val="1600"/>
              </a:spcBef>
              <a:buSzPct val="75000"/>
              <a:buChar char="•"/>
            </a:pPr>
            <a:r>
              <a:t>do export announce’s from C, D outside</a:t>
            </a:r>
          </a:p>
          <a:p>
            <a:pPr marL="790222" lvl="1" indent="-345722">
              <a:spcBef>
                <a:spcPts val="1600"/>
              </a:spcBef>
              <a:buSzPct val="75000"/>
              <a:buChar char="•"/>
            </a:pPr>
            <a:r>
              <a:t>do </a:t>
            </a:r>
            <a:r>
              <a:rPr i="1"/>
              <a:t>not</a:t>
            </a:r>
            <a:r>
              <a:t> export announce’s from G,H outside</a:t>
            </a:r>
          </a:p>
          <a:p>
            <a:pPr marL="1234722" lvl="2" indent="-345722">
              <a:spcBef>
                <a:spcPts val="1600"/>
              </a:spcBef>
              <a:buSzPct val="75000"/>
              <a:buChar char="•"/>
            </a:pPr>
            <a:r>
              <a:t>appeal: X, Y do not need to know which prefixes are local vs global</a:t>
            </a:r>
          </a:p>
          <a:p>
            <a:pPr marL="790222" lvl="1" indent="-345722">
              <a:spcBef>
                <a:spcPts val="1600"/>
              </a:spcBef>
              <a:buSzPct val="75000"/>
              <a:buChar char="•"/>
            </a:pPr>
            <a:r>
              <a:t>aggregate to PG if announce is subset of PG</a:t>
            </a:r>
          </a:p>
        </p:txBody>
      </p:sp>
      <p:sp>
        <p:nvSpPr>
          <p:cNvPr id="633" name="Shape 633"/>
          <p:cNvSpPr/>
          <p:nvPr/>
        </p:nvSpPr>
        <p:spPr>
          <a:xfrm>
            <a:off x="256017" y="8023786"/>
            <a:ext cx="7501715" cy="5083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spcBef>
                <a:spcPts val="3600"/>
              </a:spcBef>
              <a:defRPr b="1">
                <a:solidFill>
                  <a:srgbClr val="212121"/>
                </a:solidFill>
              </a:defRPr>
            </a:pPr>
            <a:r>
              <a:t>Consider X-G, X-H Failure:</a:t>
            </a:r>
          </a:p>
          <a:p>
            <a:pPr marL="790222" lvl="1" indent="-345722">
              <a:spcBef>
                <a:spcPts val="1600"/>
              </a:spcBef>
              <a:buSzPct val="75000"/>
              <a:buChar char="•"/>
            </a:pPr>
            <a:r>
              <a:t>PL* announcements travel H-Y-D-X</a:t>
            </a:r>
          </a:p>
          <a:p>
            <a:pPr marL="790222" lvl="1" indent="-345722">
              <a:spcBef>
                <a:spcPts val="1600"/>
              </a:spcBef>
              <a:buSzPct val="75000"/>
              <a:buChar char="•"/>
            </a:pPr>
            <a:r>
              <a:t>PL* announcements are then leaked</a:t>
            </a:r>
          </a:p>
        </p:txBody>
      </p:sp>
      <p:sp>
        <p:nvSpPr>
          <p:cNvPr id="634" name="Shape 634"/>
          <p:cNvSpPr/>
          <p:nvPr/>
        </p:nvSpPr>
        <p:spPr>
          <a:xfrm>
            <a:off x="6275203" y="8023786"/>
            <a:ext cx="6438365" cy="5083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spcBef>
                <a:spcPts val="3600"/>
              </a:spcBef>
              <a:defRPr b="1">
                <a:solidFill>
                  <a:srgbClr val="212121"/>
                </a:solidFill>
              </a:defRPr>
            </a:pPr>
            <a:endParaRPr/>
          </a:p>
          <a:p>
            <a:pPr marL="790222" lvl="1" indent="-345722">
              <a:spcBef>
                <a:spcPts val="1600"/>
              </a:spcBef>
              <a:buSzPct val="75000"/>
              <a:buChar char="•"/>
            </a:pPr>
            <a:r>
              <a:t>Without failure, X selects direct H-X path, which is shorter </a:t>
            </a: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Data Center Network</a:t>
            </a:r>
          </a:p>
        </p:txBody>
      </p:sp>
      <p:sp>
        <p:nvSpPr>
          <p:cNvPr id="637" name="Shape 6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638" name="Shape 638"/>
          <p:cNvSpPr/>
          <p:nvPr/>
        </p:nvSpPr>
        <p:spPr>
          <a:xfrm>
            <a:off x="8523910" y="6740341"/>
            <a:ext cx="129552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ctr"/>
            <a:r>
              <a:t>Global</a:t>
            </a:r>
          </a:p>
          <a:p>
            <a:pPr algn="ctr"/>
            <a:r>
              <a:t>Services</a:t>
            </a:r>
          </a:p>
        </p:txBody>
      </p:sp>
      <p:sp>
        <p:nvSpPr>
          <p:cNvPr id="639" name="Shape 639"/>
          <p:cNvSpPr/>
          <p:nvPr/>
        </p:nvSpPr>
        <p:spPr>
          <a:xfrm>
            <a:off x="10646338" y="6740341"/>
            <a:ext cx="129552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ctr"/>
            <a:r>
              <a:t>Local</a:t>
            </a:r>
          </a:p>
          <a:p>
            <a:pPr algn="ctr"/>
            <a:r>
              <a:t>Services</a:t>
            </a:r>
          </a:p>
        </p:txBody>
      </p:sp>
      <p:sp>
        <p:nvSpPr>
          <p:cNvPr id="640" name="Shape 640"/>
          <p:cNvSpPr/>
          <p:nvPr/>
        </p:nvSpPr>
        <p:spPr>
          <a:xfrm>
            <a:off x="8100364" y="3653142"/>
            <a:ext cx="1969428" cy="291831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641" name="Shape 641"/>
          <p:cNvSpPr/>
          <p:nvPr/>
        </p:nvSpPr>
        <p:spPr>
          <a:xfrm>
            <a:off x="8377783" y="6007509"/>
            <a:ext cx="7366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PG1</a:t>
            </a:r>
          </a:p>
        </p:txBody>
      </p:sp>
      <p:sp>
        <p:nvSpPr>
          <p:cNvPr id="642" name="Shape 642"/>
          <p:cNvSpPr/>
          <p:nvPr/>
        </p:nvSpPr>
        <p:spPr>
          <a:xfrm>
            <a:off x="9223770" y="6007509"/>
            <a:ext cx="7366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PG2</a:t>
            </a:r>
          </a:p>
        </p:txBody>
      </p:sp>
      <p:sp>
        <p:nvSpPr>
          <p:cNvPr id="643" name="Shape 643"/>
          <p:cNvSpPr/>
          <p:nvPr/>
        </p:nvSpPr>
        <p:spPr>
          <a:xfrm>
            <a:off x="10268680" y="3653142"/>
            <a:ext cx="1969428" cy="291831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644" name="Shape 644"/>
          <p:cNvSpPr/>
          <p:nvPr/>
        </p:nvSpPr>
        <p:spPr>
          <a:xfrm>
            <a:off x="8715166" y="2733442"/>
            <a:ext cx="632498" cy="637596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X</a:t>
            </a:r>
          </a:p>
        </p:txBody>
      </p:sp>
      <p:sp>
        <p:nvSpPr>
          <p:cNvPr id="645" name="Shape 645"/>
          <p:cNvSpPr/>
          <p:nvPr/>
        </p:nvSpPr>
        <p:spPr>
          <a:xfrm>
            <a:off x="11033797" y="2731898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Y</a:t>
            </a:r>
          </a:p>
        </p:txBody>
      </p:sp>
      <p:sp>
        <p:nvSpPr>
          <p:cNvPr id="646" name="Shape 646"/>
          <p:cNvSpPr/>
          <p:nvPr/>
        </p:nvSpPr>
        <p:spPr>
          <a:xfrm>
            <a:off x="8315904" y="4044200"/>
            <a:ext cx="632498" cy="637596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C</a:t>
            </a:r>
          </a:p>
        </p:txBody>
      </p:sp>
      <p:sp>
        <p:nvSpPr>
          <p:cNvPr id="647" name="Shape 647"/>
          <p:cNvSpPr/>
          <p:nvPr/>
        </p:nvSpPr>
        <p:spPr>
          <a:xfrm>
            <a:off x="9161891" y="4044200"/>
            <a:ext cx="632499" cy="637596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D</a:t>
            </a:r>
          </a:p>
        </p:txBody>
      </p:sp>
      <p:sp>
        <p:nvSpPr>
          <p:cNvPr id="648" name="Shape 648"/>
          <p:cNvSpPr/>
          <p:nvPr/>
        </p:nvSpPr>
        <p:spPr>
          <a:xfrm>
            <a:off x="8315904" y="5143537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A</a:t>
            </a:r>
          </a:p>
        </p:txBody>
      </p:sp>
      <p:sp>
        <p:nvSpPr>
          <p:cNvPr id="649" name="Shape 649"/>
          <p:cNvSpPr/>
          <p:nvPr/>
        </p:nvSpPr>
        <p:spPr>
          <a:xfrm>
            <a:off x="9161891" y="5143537"/>
            <a:ext cx="632499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B</a:t>
            </a:r>
          </a:p>
        </p:txBody>
      </p:sp>
      <p:sp>
        <p:nvSpPr>
          <p:cNvPr id="650" name="Shape 650"/>
          <p:cNvSpPr/>
          <p:nvPr/>
        </p:nvSpPr>
        <p:spPr>
          <a:xfrm>
            <a:off x="10553700" y="4045743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G</a:t>
            </a:r>
          </a:p>
        </p:txBody>
      </p:sp>
      <p:sp>
        <p:nvSpPr>
          <p:cNvPr id="651" name="Shape 651"/>
          <p:cNvSpPr/>
          <p:nvPr/>
        </p:nvSpPr>
        <p:spPr>
          <a:xfrm>
            <a:off x="11399687" y="4045743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H</a:t>
            </a:r>
          </a:p>
        </p:txBody>
      </p:sp>
      <p:sp>
        <p:nvSpPr>
          <p:cNvPr id="652" name="Shape 652"/>
          <p:cNvSpPr/>
          <p:nvPr/>
        </p:nvSpPr>
        <p:spPr>
          <a:xfrm>
            <a:off x="10553700" y="5145081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E</a:t>
            </a:r>
          </a:p>
        </p:txBody>
      </p:sp>
      <p:sp>
        <p:nvSpPr>
          <p:cNvPr id="653" name="Shape 653"/>
          <p:cNvSpPr/>
          <p:nvPr/>
        </p:nvSpPr>
        <p:spPr>
          <a:xfrm>
            <a:off x="11399687" y="5145081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F</a:t>
            </a:r>
          </a:p>
        </p:txBody>
      </p:sp>
      <p:sp>
        <p:nvSpPr>
          <p:cNvPr id="654" name="Shape 654"/>
          <p:cNvSpPr/>
          <p:nvPr/>
        </p:nvSpPr>
        <p:spPr>
          <a:xfrm>
            <a:off x="10546098" y="6007509"/>
            <a:ext cx="647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PL1</a:t>
            </a:r>
          </a:p>
        </p:txBody>
      </p:sp>
      <p:sp>
        <p:nvSpPr>
          <p:cNvPr id="655" name="Shape 655"/>
          <p:cNvSpPr/>
          <p:nvPr/>
        </p:nvSpPr>
        <p:spPr>
          <a:xfrm>
            <a:off x="11392086" y="6007509"/>
            <a:ext cx="647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PL2</a:t>
            </a:r>
          </a:p>
        </p:txBody>
      </p:sp>
      <p:sp>
        <p:nvSpPr>
          <p:cNvPr id="656" name="Shape 656"/>
          <p:cNvSpPr/>
          <p:nvPr/>
        </p:nvSpPr>
        <p:spPr>
          <a:xfrm flipV="1">
            <a:off x="10935166" y="4706185"/>
            <a:ext cx="717870" cy="45337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57" name="Shape 657"/>
          <p:cNvSpPr/>
          <p:nvPr/>
        </p:nvSpPr>
        <p:spPr>
          <a:xfrm flipH="1" flipV="1">
            <a:off x="10910806" y="4689273"/>
            <a:ext cx="766589" cy="48659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58" name="Shape 658"/>
          <p:cNvSpPr/>
          <p:nvPr/>
        </p:nvSpPr>
        <p:spPr>
          <a:xfrm flipV="1">
            <a:off x="10900308" y="4712520"/>
            <a:ext cx="1" cy="4732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59" name="Shape 659"/>
          <p:cNvSpPr/>
          <p:nvPr/>
        </p:nvSpPr>
        <p:spPr>
          <a:xfrm flipV="1">
            <a:off x="11687894" y="4712520"/>
            <a:ext cx="1" cy="4732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60" name="Shape 660"/>
          <p:cNvSpPr/>
          <p:nvPr/>
        </p:nvSpPr>
        <p:spPr>
          <a:xfrm flipV="1">
            <a:off x="8559048" y="3411160"/>
            <a:ext cx="374070" cy="59291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61" name="Shape 661"/>
          <p:cNvSpPr/>
          <p:nvPr/>
        </p:nvSpPr>
        <p:spPr>
          <a:xfrm flipH="1" flipV="1">
            <a:off x="8933117" y="3411160"/>
            <a:ext cx="614537" cy="61453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pic>
        <p:nvPicPr>
          <p:cNvPr id="662" name="Picture 661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1924658">
            <a:off x="8921922" y="3680994"/>
            <a:ext cx="1960059" cy="76201"/>
          </a:xfrm>
          <a:prstGeom prst="rect">
            <a:avLst/>
          </a:prstGeom>
        </p:spPr>
      </p:pic>
      <p:pic>
        <p:nvPicPr>
          <p:cNvPr id="664" name="Picture 663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1544665">
            <a:off x="8947945" y="3680604"/>
            <a:ext cx="2885721" cy="76201"/>
          </a:xfrm>
          <a:prstGeom prst="rect">
            <a:avLst/>
          </a:prstGeom>
        </p:spPr>
      </p:pic>
      <p:sp>
        <p:nvSpPr>
          <p:cNvPr id="666" name="Shape 666"/>
          <p:cNvSpPr/>
          <p:nvPr/>
        </p:nvSpPr>
        <p:spPr>
          <a:xfrm>
            <a:off x="11397012" y="3411160"/>
            <a:ext cx="374069" cy="59291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67" name="Shape 667"/>
          <p:cNvSpPr/>
          <p:nvPr/>
        </p:nvSpPr>
        <p:spPr>
          <a:xfrm flipH="1">
            <a:off x="10782475" y="3411160"/>
            <a:ext cx="614538" cy="61453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68" name="Shape 668"/>
          <p:cNvSpPr/>
          <p:nvPr/>
        </p:nvSpPr>
        <p:spPr>
          <a:xfrm flipH="1">
            <a:off x="9536206" y="3415078"/>
            <a:ext cx="1790539" cy="6067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69" name="Shape 669"/>
          <p:cNvSpPr/>
          <p:nvPr/>
        </p:nvSpPr>
        <p:spPr>
          <a:xfrm flipH="1">
            <a:off x="8567391" y="3416787"/>
            <a:ext cx="2743865" cy="60383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70" name="Shape 670"/>
          <p:cNvSpPr/>
          <p:nvPr/>
        </p:nvSpPr>
        <p:spPr>
          <a:xfrm flipV="1">
            <a:off x="11349350" y="2129342"/>
            <a:ext cx="1" cy="61453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71" name="Shape 671"/>
          <p:cNvSpPr/>
          <p:nvPr/>
        </p:nvSpPr>
        <p:spPr>
          <a:xfrm flipV="1">
            <a:off x="9031414" y="2098858"/>
            <a:ext cx="1" cy="61453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72" name="Shape 672"/>
          <p:cNvSpPr/>
          <p:nvPr/>
        </p:nvSpPr>
        <p:spPr>
          <a:xfrm flipV="1">
            <a:off x="8726142" y="4700251"/>
            <a:ext cx="717871" cy="45337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73" name="Shape 673"/>
          <p:cNvSpPr/>
          <p:nvPr/>
        </p:nvSpPr>
        <p:spPr>
          <a:xfrm flipH="1" flipV="1">
            <a:off x="8701783" y="4683339"/>
            <a:ext cx="766589" cy="48659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74" name="Shape 674"/>
          <p:cNvSpPr/>
          <p:nvPr/>
        </p:nvSpPr>
        <p:spPr>
          <a:xfrm flipV="1">
            <a:off x="8691284" y="4706586"/>
            <a:ext cx="1" cy="4732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75" name="Shape 675"/>
          <p:cNvSpPr/>
          <p:nvPr/>
        </p:nvSpPr>
        <p:spPr>
          <a:xfrm flipV="1">
            <a:off x="9478870" y="4706586"/>
            <a:ext cx="1" cy="4732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76" name="Shape 676"/>
          <p:cNvSpPr>
            <a:spLocks noGrp="1"/>
          </p:cNvSpPr>
          <p:nvPr>
            <p:ph type="body" sz="quarter" idx="1"/>
          </p:nvPr>
        </p:nvSpPr>
        <p:spPr>
          <a:xfrm>
            <a:off x="256017" y="1960957"/>
            <a:ext cx="7501715" cy="2207205"/>
          </a:xfrm>
          <a:prstGeom prst="rect">
            <a:avLst/>
          </a:prstGeom>
        </p:spPr>
        <p:txBody>
          <a:bodyPr/>
          <a:lstStyle/>
          <a:p>
            <a:r>
              <a:t>Goals:</a:t>
            </a:r>
          </a:p>
          <a:p>
            <a:pPr lvl="1"/>
            <a:r>
              <a:t>P1: Announce global services externally as the aggregate PG</a:t>
            </a:r>
          </a:p>
          <a:p>
            <a:pPr lvl="1"/>
            <a:r>
              <a:t>P2: Do not announce local services externally</a:t>
            </a:r>
          </a:p>
        </p:txBody>
      </p:sp>
      <p:sp>
        <p:nvSpPr>
          <p:cNvPr id="677" name="Shape 677"/>
          <p:cNvSpPr/>
          <p:nvPr/>
        </p:nvSpPr>
        <p:spPr>
          <a:xfrm>
            <a:off x="256017" y="4252485"/>
            <a:ext cx="7501715" cy="368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spcBef>
                <a:spcPts val="3600"/>
              </a:spcBef>
              <a:defRPr b="1">
                <a:solidFill>
                  <a:srgbClr val="212121"/>
                </a:solidFill>
              </a:defRPr>
            </a:pPr>
            <a:r>
              <a:t>Implementation Techniques for X, Y:</a:t>
            </a:r>
          </a:p>
          <a:p>
            <a:pPr marL="790222" lvl="1" indent="-345722">
              <a:spcBef>
                <a:spcPts val="1600"/>
              </a:spcBef>
              <a:buSzPct val="75000"/>
              <a:buChar char="•"/>
            </a:pPr>
            <a:r>
              <a:t>do export announce’s from C, D outside</a:t>
            </a:r>
          </a:p>
          <a:p>
            <a:pPr marL="790222" lvl="1" indent="-345722">
              <a:spcBef>
                <a:spcPts val="1600"/>
              </a:spcBef>
              <a:buSzPct val="75000"/>
              <a:buChar char="•"/>
            </a:pPr>
            <a:r>
              <a:t>do </a:t>
            </a:r>
            <a:r>
              <a:rPr i="1"/>
              <a:t>not</a:t>
            </a:r>
            <a:r>
              <a:t> export announce’s from G,H outside</a:t>
            </a:r>
          </a:p>
          <a:p>
            <a:pPr marL="1234722" lvl="2" indent="-345722">
              <a:spcBef>
                <a:spcPts val="1600"/>
              </a:spcBef>
              <a:buSzPct val="75000"/>
              <a:buChar char="•"/>
            </a:pPr>
            <a:r>
              <a:t>appeal: X, Y do not need to know which prefixes are local vs global</a:t>
            </a:r>
          </a:p>
          <a:p>
            <a:pPr marL="790222" lvl="1" indent="-345722">
              <a:spcBef>
                <a:spcPts val="1600"/>
              </a:spcBef>
              <a:buSzPct val="75000"/>
              <a:buChar char="•"/>
            </a:pPr>
            <a:r>
              <a:t>aggregate to PG if announce is subset of PG</a:t>
            </a:r>
          </a:p>
        </p:txBody>
      </p:sp>
      <p:sp>
        <p:nvSpPr>
          <p:cNvPr id="678" name="Shape 678"/>
          <p:cNvSpPr/>
          <p:nvPr/>
        </p:nvSpPr>
        <p:spPr>
          <a:xfrm>
            <a:off x="256017" y="8023786"/>
            <a:ext cx="7501715" cy="5083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spcBef>
                <a:spcPts val="3600"/>
              </a:spcBef>
              <a:defRPr b="1">
                <a:solidFill>
                  <a:srgbClr val="212121"/>
                </a:solidFill>
              </a:defRPr>
            </a:pPr>
            <a:r>
              <a:t>Consider X-G, X-H Failure:</a:t>
            </a:r>
          </a:p>
          <a:p>
            <a:pPr marL="790222" lvl="1" indent="-345722">
              <a:spcBef>
                <a:spcPts val="1600"/>
              </a:spcBef>
              <a:buSzPct val="75000"/>
              <a:buChar char="•"/>
            </a:pPr>
            <a:r>
              <a:t>PL* announcements travel H-Y-D-X</a:t>
            </a:r>
          </a:p>
          <a:p>
            <a:pPr marL="790222" lvl="1" indent="-345722">
              <a:spcBef>
                <a:spcPts val="1600"/>
              </a:spcBef>
              <a:buSzPct val="75000"/>
              <a:buChar char="•"/>
            </a:pPr>
            <a:r>
              <a:t>PL* announcements are then leaked</a:t>
            </a:r>
          </a:p>
        </p:txBody>
      </p:sp>
      <p:sp>
        <p:nvSpPr>
          <p:cNvPr id="679" name="Shape 679"/>
          <p:cNvSpPr/>
          <p:nvPr/>
        </p:nvSpPr>
        <p:spPr>
          <a:xfrm>
            <a:off x="9366757" y="2228931"/>
            <a:ext cx="2772259" cy="35142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35" h="21600" extrusionOk="0">
                <a:moveTo>
                  <a:pt x="19507" y="21600"/>
                </a:moveTo>
                <a:cubicBezTo>
                  <a:pt x="19867" y="20153"/>
                  <a:pt x="20129" y="18695"/>
                  <a:pt x="20295" y="17232"/>
                </a:cubicBezTo>
                <a:cubicBezTo>
                  <a:pt x="20472" y="15666"/>
                  <a:pt x="20538" y="14078"/>
                  <a:pt x="20152" y="12530"/>
                </a:cubicBezTo>
                <a:cubicBezTo>
                  <a:pt x="19661" y="10563"/>
                  <a:pt x="18446" y="8744"/>
                  <a:pt x="16489" y="7568"/>
                </a:cubicBezTo>
                <a:cubicBezTo>
                  <a:pt x="14853" y="6585"/>
                  <a:pt x="12765" y="6156"/>
                  <a:pt x="10941" y="6836"/>
                </a:cubicBezTo>
                <a:cubicBezTo>
                  <a:pt x="7449" y="8137"/>
                  <a:pt x="5761" y="13562"/>
                  <a:pt x="1660" y="11780"/>
                </a:cubicBezTo>
                <a:cubicBezTo>
                  <a:pt x="-1062" y="10597"/>
                  <a:pt x="196" y="7533"/>
                  <a:pt x="1019" y="4860"/>
                </a:cubicBezTo>
                <a:cubicBezTo>
                  <a:pt x="1510" y="3266"/>
                  <a:pt x="1514" y="1595"/>
                  <a:pt x="1031" y="0"/>
                </a:cubicBezTo>
              </a:path>
            </a:pathLst>
          </a:custGeom>
          <a:ln w="88900">
            <a:solidFill>
              <a:schemeClr val="accent2">
                <a:hueOff val="-2473792"/>
                <a:satOff val="-50209"/>
                <a:lumOff val="235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Data Center Network</a:t>
            </a:r>
          </a:p>
        </p:txBody>
      </p:sp>
      <p:sp>
        <p:nvSpPr>
          <p:cNvPr id="682" name="Shape 68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grpSp>
        <p:nvGrpSpPr>
          <p:cNvPr id="2" name="Group 1"/>
          <p:cNvGrpSpPr/>
          <p:nvPr/>
        </p:nvGrpSpPr>
        <p:grpSpPr>
          <a:xfrm>
            <a:off x="8315904" y="2098858"/>
            <a:ext cx="3723883" cy="5555884"/>
            <a:chOff x="8315904" y="2098858"/>
            <a:chExt cx="3723883" cy="5555884"/>
          </a:xfrm>
        </p:grpSpPr>
        <p:sp>
          <p:nvSpPr>
            <p:cNvPr id="683" name="Shape 683"/>
            <p:cNvSpPr/>
            <p:nvPr/>
          </p:nvSpPr>
          <p:spPr>
            <a:xfrm>
              <a:off x="8523910" y="6740341"/>
              <a:ext cx="1295525" cy="9144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>
              <a:spAutoFit/>
            </a:bodyPr>
            <a:lstStyle/>
            <a:p>
              <a:pPr algn="ctr"/>
              <a:r>
                <a:rPr dirty="0"/>
                <a:t>Global</a:t>
              </a:r>
            </a:p>
            <a:p>
              <a:pPr algn="ctr"/>
              <a:r>
                <a:rPr dirty="0"/>
                <a:t>Services</a:t>
              </a:r>
            </a:p>
          </p:txBody>
        </p:sp>
        <p:sp>
          <p:nvSpPr>
            <p:cNvPr id="684" name="Shape 684"/>
            <p:cNvSpPr/>
            <p:nvPr/>
          </p:nvSpPr>
          <p:spPr>
            <a:xfrm>
              <a:off x="10646338" y="6740341"/>
              <a:ext cx="1295525" cy="9144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>
              <a:spAutoFit/>
            </a:bodyPr>
            <a:lstStyle/>
            <a:p>
              <a:pPr algn="ctr"/>
              <a:r>
                <a:rPr dirty="0"/>
                <a:t>Local</a:t>
              </a:r>
            </a:p>
            <a:p>
              <a:pPr algn="ctr"/>
              <a:r>
                <a:rPr dirty="0"/>
                <a:t>Services</a:t>
              </a:r>
            </a:p>
          </p:txBody>
        </p:sp>
        <p:sp>
          <p:nvSpPr>
            <p:cNvPr id="686" name="Shape 686"/>
            <p:cNvSpPr/>
            <p:nvPr/>
          </p:nvSpPr>
          <p:spPr>
            <a:xfrm>
              <a:off x="8377783" y="6007509"/>
              <a:ext cx="736601" cy="5080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>
              <a:spAutoFit/>
            </a:bodyPr>
            <a:lstStyle/>
            <a:p>
              <a:r>
                <a:t>PG1</a:t>
              </a:r>
            </a:p>
          </p:txBody>
        </p:sp>
        <p:sp>
          <p:nvSpPr>
            <p:cNvPr id="687" name="Shape 687"/>
            <p:cNvSpPr/>
            <p:nvPr/>
          </p:nvSpPr>
          <p:spPr>
            <a:xfrm>
              <a:off x="9223770" y="6007509"/>
              <a:ext cx="736601" cy="5080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>
              <a:spAutoFit/>
            </a:bodyPr>
            <a:lstStyle/>
            <a:p>
              <a:r>
                <a:t>PG2</a:t>
              </a:r>
            </a:p>
          </p:txBody>
        </p:sp>
        <p:sp>
          <p:nvSpPr>
            <p:cNvPr id="689" name="Shape 689"/>
            <p:cNvSpPr/>
            <p:nvPr/>
          </p:nvSpPr>
          <p:spPr>
            <a:xfrm>
              <a:off x="8715166" y="2733442"/>
              <a:ext cx="632498" cy="637596"/>
            </a:xfrm>
            <a:prstGeom prst="rect">
              <a:avLst/>
            </a:prstGeom>
            <a:solidFill>
              <a:srgbClr val="FFD479"/>
            </a:solidFill>
            <a:ln w="12700"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 algn="ctr"/>
            </a:lstStyle>
            <a:p>
              <a:r>
                <a:t>X</a:t>
              </a:r>
            </a:p>
          </p:txBody>
        </p:sp>
        <p:sp>
          <p:nvSpPr>
            <p:cNvPr id="690" name="Shape 690"/>
            <p:cNvSpPr/>
            <p:nvPr/>
          </p:nvSpPr>
          <p:spPr>
            <a:xfrm>
              <a:off x="11033797" y="2731898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 algn="ctr"/>
            </a:lstStyle>
            <a:p>
              <a:r>
                <a:t>Y</a:t>
              </a:r>
            </a:p>
          </p:txBody>
        </p:sp>
        <p:sp>
          <p:nvSpPr>
            <p:cNvPr id="691" name="Shape 691"/>
            <p:cNvSpPr/>
            <p:nvPr/>
          </p:nvSpPr>
          <p:spPr>
            <a:xfrm>
              <a:off x="8315904" y="4044200"/>
              <a:ext cx="632498" cy="637596"/>
            </a:xfrm>
            <a:prstGeom prst="rect">
              <a:avLst/>
            </a:prstGeom>
            <a:solidFill>
              <a:srgbClr val="FFD479"/>
            </a:solidFill>
            <a:ln w="12700"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 algn="ctr"/>
            </a:lstStyle>
            <a:p>
              <a:r>
                <a:t>C</a:t>
              </a:r>
            </a:p>
          </p:txBody>
        </p:sp>
        <p:sp>
          <p:nvSpPr>
            <p:cNvPr id="692" name="Shape 692"/>
            <p:cNvSpPr/>
            <p:nvPr/>
          </p:nvSpPr>
          <p:spPr>
            <a:xfrm>
              <a:off x="9161891" y="4044200"/>
              <a:ext cx="632499" cy="637596"/>
            </a:xfrm>
            <a:prstGeom prst="rect">
              <a:avLst/>
            </a:prstGeom>
            <a:solidFill>
              <a:srgbClr val="FFD479"/>
            </a:solidFill>
            <a:ln w="12700"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 algn="ctr"/>
            </a:lstStyle>
            <a:p>
              <a:r>
                <a:t>D</a:t>
              </a:r>
            </a:p>
          </p:txBody>
        </p:sp>
        <p:sp>
          <p:nvSpPr>
            <p:cNvPr id="693" name="Shape 693"/>
            <p:cNvSpPr/>
            <p:nvPr/>
          </p:nvSpPr>
          <p:spPr>
            <a:xfrm>
              <a:off x="8315904" y="5143537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 algn="ctr"/>
            </a:lstStyle>
            <a:p>
              <a:r>
                <a:t>A</a:t>
              </a:r>
            </a:p>
          </p:txBody>
        </p:sp>
        <p:sp>
          <p:nvSpPr>
            <p:cNvPr id="694" name="Shape 694"/>
            <p:cNvSpPr/>
            <p:nvPr/>
          </p:nvSpPr>
          <p:spPr>
            <a:xfrm>
              <a:off x="9161891" y="5143537"/>
              <a:ext cx="632499" cy="637597"/>
            </a:xfrm>
            <a:prstGeom prst="rect">
              <a:avLst/>
            </a:prstGeom>
            <a:solidFill>
              <a:srgbClr val="FFD479"/>
            </a:solidFill>
            <a:ln w="12700"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 algn="ctr"/>
            </a:lstStyle>
            <a:p>
              <a:r>
                <a:t>B</a:t>
              </a:r>
            </a:p>
          </p:txBody>
        </p:sp>
        <p:sp>
          <p:nvSpPr>
            <p:cNvPr id="695" name="Shape 695"/>
            <p:cNvSpPr/>
            <p:nvPr/>
          </p:nvSpPr>
          <p:spPr>
            <a:xfrm>
              <a:off x="10553700" y="4045743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 algn="ctr"/>
            </a:lstStyle>
            <a:p>
              <a:r>
                <a:t>G</a:t>
              </a:r>
            </a:p>
          </p:txBody>
        </p:sp>
        <p:sp>
          <p:nvSpPr>
            <p:cNvPr id="696" name="Shape 696"/>
            <p:cNvSpPr/>
            <p:nvPr/>
          </p:nvSpPr>
          <p:spPr>
            <a:xfrm>
              <a:off x="11399687" y="4045743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 algn="ctr"/>
            </a:lstStyle>
            <a:p>
              <a:r>
                <a:t>H</a:t>
              </a:r>
            </a:p>
          </p:txBody>
        </p:sp>
        <p:sp>
          <p:nvSpPr>
            <p:cNvPr id="697" name="Shape 697"/>
            <p:cNvSpPr/>
            <p:nvPr/>
          </p:nvSpPr>
          <p:spPr>
            <a:xfrm>
              <a:off x="10553700" y="5145081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 algn="ctr"/>
            </a:lstStyle>
            <a:p>
              <a:r>
                <a:t>E</a:t>
              </a:r>
            </a:p>
          </p:txBody>
        </p:sp>
        <p:sp>
          <p:nvSpPr>
            <p:cNvPr id="698" name="Shape 698"/>
            <p:cNvSpPr/>
            <p:nvPr/>
          </p:nvSpPr>
          <p:spPr>
            <a:xfrm>
              <a:off x="11399687" y="5145081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 algn="ctr"/>
            </a:lstStyle>
            <a:p>
              <a:r>
                <a:t>F</a:t>
              </a:r>
            </a:p>
          </p:txBody>
        </p:sp>
        <p:sp>
          <p:nvSpPr>
            <p:cNvPr id="699" name="Shape 699"/>
            <p:cNvSpPr/>
            <p:nvPr/>
          </p:nvSpPr>
          <p:spPr>
            <a:xfrm>
              <a:off x="10546098" y="6007509"/>
              <a:ext cx="647701" cy="5080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>
              <a:spAutoFit/>
            </a:bodyPr>
            <a:lstStyle/>
            <a:p>
              <a:r>
                <a:t>PL1</a:t>
              </a:r>
            </a:p>
          </p:txBody>
        </p:sp>
        <p:sp>
          <p:nvSpPr>
            <p:cNvPr id="700" name="Shape 700"/>
            <p:cNvSpPr/>
            <p:nvPr/>
          </p:nvSpPr>
          <p:spPr>
            <a:xfrm>
              <a:off x="11392086" y="6007509"/>
              <a:ext cx="647701" cy="5080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>
              <a:spAutoFit/>
            </a:bodyPr>
            <a:lstStyle/>
            <a:p>
              <a:r>
                <a:t>PL2</a:t>
              </a:r>
            </a:p>
          </p:txBody>
        </p:sp>
        <p:sp>
          <p:nvSpPr>
            <p:cNvPr id="701" name="Shape 701"/>
            <p:cNvSpPr/>
            <p:nvPr/>
          </p:nvSpPr>
          <p:spPr>
            <a:xfrm flipV="1">
              <a:off x="10935166" y="4706185"/>
              <a:ext cx="717870" cy="453376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 flipH="1" flipV="1">
              <a:off x="10910806" y="4689273"/>
              <a:ext cx="766589" cy="486599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 flipV="1">
              <a:off x="10900308" y="4712520"/>
              <a:ext cx="1" cy="473220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 flipV="1">
              <a:off x="11687894" y="4712520"/>
              <a:ext cx="1" cy="473220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 flipV="1">
              <a:off x="8559048" y="3411160"/>
              <a:ext cx="374070" cy="592918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 flipH="1" flipV="1">
              <a:off x="8933117" y="3411160"/>
              <a:ext cx="614537" cy="614538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pic>
          <p:nvPicPr>
            <p:cNvPr id="707" name="Picture 706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rot="11924658">
              <a:off x="8921922" y="3680994"/>
              <a:ext cx="1960059" cy="76201"/>
            </a:xfrm>
            <a:prstGeom prst="rect">
              <a:avLst/>
            </a:prstGeom>
          </p:spPr>
        </p:pic>
        <p:pic>
          <p:nvPicPr>
            <p:cNvPr id="709" name="Picture 708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11544665">
              <a:off x="8947945" y="3680604"/>
              <a:ext cx="2885721" cy="76201"/>
            </a:xfrm>
            <a:prstGeom prst="rect">
              <a:avLst/>
            </a:prstGeom>
          </p:spPr>
        </p:pic>
        <p:sp>
          <p:nvSpPr>
            <p:cNvPr id="711" name="Shape 711"/>
            <p:cNvSpPr/>
            <p:nvPr/>
          </p:nvSpPr>
          <p:spPr>
            <a:xfrm>
              <a:off x="11397012" y="3411160"/>
              <a:ext cx="374069" cy="592918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 flipH="1">
              <a:off x="10782475" y="3411160"/>
              <a:ext cx="614538" cy="614538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 flipH="1">
              <a:off x="9536206" y="3415078"/>
              <a:ext cx="1790539" cy="606701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 flipH="1">
              <a:off x="8567391" y="3416787"/>
              <a:ext cx="2743865" cy="603834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 flipV="1">
              <a:off x="11349350" y="2129342"/>
              <a:ext cx="1" cy="614538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 flipV="1">
              <a:off x="9031414" y="2098858"/>
              <a:ext cx="1" cy="614538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 flipV="1">
              <a:off x="8726142" y="4700251"/>
              <a:ext cx="717871" cy="453376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 flipH="1" flipV="1">
              <a:off x="8701783" y="4683339"/>
              <a:ext cx="766589" cy="486599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 flipV="1">
              <a:off x="8691284" y="4706586"/>
              <a:ext cx="1" cy="473220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 flipV="1">
              <a:off x="9478870" y="4706586"/>
              <a:ext cx="1" cy="473220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721" name="Shape 721"/>
          <p:cNvSpPr/>
          <p:nvPr/>
        </p:nvSpPr>
        <p:spPr>
          <a:xfrm>
            <a:off x="195292" y="2063267"/>
            <a:ext cx="7501715" cy="4599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spcBef>
                <a:spcPts val="3600"/>
              </a:spcBef>
              <a:defRPr b="1">
                <a:solidFill>
                  <a:srgbClr val="212121"/>
                </a:solidFill>
              </a:defRPr>
            </a:pPr>
            <a:r>
              <a:t>Implementation Techniques for X, Y:</a:t>
            </a:r>
          </a:p>
          <a:p>
            <a:pPr marL="790222" lvl="1" indent="-345722">
              <a:spcBef>
                <a:spcPts val="1600"/>
              </a:spcBef>
              <a:buSzPct val="75000"/>
              <a:buChar char="•"/>
            </a:pPr>
            <a:r>
              <a:t>do export announce’s from C, D outside</a:t>
            </a:r>
          </a:p>
          <a:p>
            <a:pPr marL="790222" lvl="1" indent="-345722">
              <a:spcBef>
                <a:spcPts val="1600"/>
              </a:spcBef>
              <a:buSzPct val="75000"/>
              <a:buChar char="•"/>
            </a:pPr>
            <a:r>
              <a:t>do </a:t>
            </a:r>
            <a:r>
              <a:rPr i="1"/>
              <a:t>not</a:t>
            </a:r>
            <a:r>
              <a:t> export announce’s from G,H outside</a:t>
            </a:r>
          </a:p>
          <a:p>
            <a:pPr marL="1234722" lvl="2" indent="-345722">
              <a:spcBef>
                <a:spcPts val="1600"/>
              </a:spcBef>
              <a:buSzPct val="75000"/>
              <a:buChar char="•"/>
            </a:pPr>
            <a:r>
              <a:t>appeal: X, Y do not need to know which prefixes are local vs global</a:t>
            </a:r>
          </a:p>
          <a:p>
            <a:pPr marL="790222" lvl="1" indent="-345722">
              <a:spcBef>
                <a:spcPts val="1600"/>
              </a:spcBef>
              <a:buSzPct val="75000"/>
              <a:buChar char="•"/>
            </a:pPr>
            <a:r>
              <a:t>aggregate to PG if announce is subset of PG</a:t>
            </a:r>
          </a:p>
          <a:p>
            <a:pPr marL="790222" lvl="1" indent="-345722">
              <a:spcBef>
                <a:spcPts val="1600"/>
              </a:spcBef>
              <a:buSzPct val="75000"/>
              <a:buChar char="•"/>
              <a:def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defRPr>
            </a:pPr>
            <a:r>
              <a:t>disallow “valley” paths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time-warner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501" y="2285943"/>
            <a:ext cx="5505516" cy="7124785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Configuring Networks is Error-Prone</a:t>
            </a:r>
          </a:p>
        </p:txBody>
      </p:sp>
      <p:sp>
        <p:nvSpPr>
          <p:cNvPr id="79" name="Shape 79"/>
          <p:cNvSpPr>
            <a:spLocks noGrp="1"/>
          </p:cNvSpPr>
          <p:nvPr>
            <p:ph type="sldNum" sz="quarter" idx="2"/>
          </p:nvPr>
        </p:nvSpPr>
        <p:spPr>
          <a:xfrm>
            <a:off x="12553949" y="9194800"/>
            <a:ext cx="2286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80" name="China-snafu-articl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16142" y="1537009"/>
            <a:ext cx="5695609" cy="7370788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81" name="internet_turkey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23911" y="1940705"/>
            <a:ext cx="5695610" cy="7370790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82" name="YouTube_Pakistan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176598" y="1287362"/>
            <a:ext cx="5547313" cy="7178876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83" name="BGPmon_NEWS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926944" y="2333641"/>
            <a:ext cx="5431801" cy="7029389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1" animBg="1" advAuto="0"/>
      <p:bldP spid="81" grpId="2" animBg="1" advAuto="0"/>
      <p:bldP spid="82" grpId="3" animBg="1" advAuto="0"/>
      <p:bldP spid="83" grpId="4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hape 7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Data Center Network</a:t>
            </a:r>
          </a:p>
        </p:txBody>
      </p:sp>
      <p:sp>
        <p:nvSpPr>
          <p:cNvPr id="724" name="Shape 7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725" name="Shape 725"/>
          <p:cNvSpPr/>
          <p:nvPr/>
        </p:nvSpPr>
        <p:spPr>
          <a:xfrm>
            <a:off x="8523910" y="6740341"/>
            <a:ext cx="129552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ctr"/>
            <a:r>
              <a:t>Global</a:t>
            </a:r>
          </a:p>
          <a:p>
            <a:pPr algn="ctr"/>
            <a:r>
              <a:t>Services</a:t>
            </a:r>
          </a:p>
        </p:txBody>
      </p:sp>
      <p:sp>
        <p:nvSpPr>
          <p:cNvPr id="726" name="Shape 726"/>
          <p:cNvSpPr/>
          <p:nvPr/>
        </p:nvSpPr>
        <p:spPr>
          <a:xfrm>
            <a:off x="10646338" y="6740341"/>
            <a:ext cx="129552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ctr"/>
            <a:r>
              <a:t>Local</a:t>
            </a:r>
          </a:p>
          <a:p>
            <a:pPr algn="ctr"/>
            <a:r>
              <a:t>Services</a:t>
            </a:r>
          </a:p>
        </p:txBody>
      </p:sp>
      <p:sp>
        <p:nvSpPr>
          <p:cNvPr id="727" name="Shape 727"/>
          <p:cNvSpPr/>
          <p:nvPr/>
        </p:nvSpPr>
        <p:spPr>
          <a:xfrm>
            <a:off x="8100364" y="3653142"/>
            <a:ext cx="1969428" cy="291831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728" name="Shape 728"/>
          <p:cNvSpPr/>
          <p:nvPr/>
        </p:nvSpPr>
        <p:spPr>
          <a:xfrm>
            <a:off x="8377783" y="6007509"/>
            <a:ext cx="7366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PG1</a:t>
            </a:r>
          </a:p>
        </p:txBody>
      </p:sp>
      <p:sp>
        <p:nvSpPr>
          <p:cNvPr id="729" name="Shape 729"/>
          <p:cNvSpPr/>
          <p:nvPr/>
        </p:nvSpPr>
        <p:spPr>
          <a:xfrm>
            <a:off x="9223770" y="6007509"/>
            <a:ext cx="7366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PG2</a:t>
            </a:r>
          </a:p>
        </p:txBody>
      </p:sp>
      <p:sp>
        <p:nvSpPr>
          <p:cNvPr id="730" name="Shape 730"/>
          <p:cNvSpPr/>
          <p:nvPr/>
        </p:nvSpPr>
        <p:spPr>
          <a:xfrm>
            <a:off x="10268680" y="3653142"/>
            <a:ext cx="1969428" cy="291831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731" name="Shape 731"/>
          <p:cNvSpPr/>
          <p:nvPr/>
        </p:nvSpPr>
        <p:spPr>
          <a:xfrm>
            <a:off x="8715166" y="2733442"/>
            <a:ext cx="632498" cy="637596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X</a:t>
            </a:r>
          </a:p>
        </p:txBody>
      </p:sp>
      <p:sp>
        <p:nvSpPr>
          <p:cNvPr id="732" name="Shape 732"/>
          <p:cNvSpPr/>
          <p:nvPr/>
        </p:nvSpPr>
        <p:spPr>
          <a:xfrm>
            <a:off x="11033797" y="2731898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Y</a:t>
            </a:r>
          </a:p>
        </p:txBody>
      </p:sp>
      <p:sp>
        <p:nvSpPr>
          <p:cNvPr id="733" name="Shape 733"/>
          <p:cNvSpPr/>
          <p:nvPr/>
        </p:nvSpPr>
        <p:spPr>
          <a:xfrm>
            <a:off x="8315904" y="4044200"/>
            <a:ext cx="632498" cy="637596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C</a:t>
            </a:r>
          </a:p>
        </p:txBody>
      </p:sp>
      <p:sp>
        <p:nvSpPr>
          <p:cNvPr id="734" name="Shape 734"/>
          <p:cNvSpPr/>
          <p:nvPr/>
        </p:nvSpPr>
        <p:spPr>
          <a:xfrm>
            <a:off x="9161891" y="4044200"/>
            <a:ext cx="632499" cy="637596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D</a:t>
            </a:r>
          </a:p>
        </p:txBody>
      </p:sp>
      <p:sp>
        <p:nvSpPr>
          <p:cNvPr id="735" name="Shape 735"/>
          <p:cNvSpPr/>
          <p:nvPr/>
        </p:nvSpPr>
        <p:spPr>
          <a:xfrm>
            <a:off x="8315904" y="5143537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A</a:t>
            </a:r>
          </a:p>
        </p:txBody>
      </p:sp>
      <p:sp>
        <p:nvSpPr>
          <p:cNvPr id="736" name="Shape 736"/>
          <p:cNvSpPr/>
          <p:nvPr/>
        </p:nvSpPr>
        <p:spPr>
          <a:xfrm>
            <a:off x="9161891" y="5143537"/>
            <a:ext cx="632499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B</a:t>
            </a:r>
          </a:p>
        </p:txBody>
      </p:sp>
      <p:sp>
        <p:nvSpPr>
          <p:cNvPr id="737" name="Shape 737"/>
          <p:cNvSpPr/>
          <p:nvPr/>
        </p:nvSpPr>
        <p:spPr>
          <a:xfrm>
            <a:off x="10553700" y="4045743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G</a:t>
            </a:r>
          </a:p>
        </p:txBody>
      </p:sp>
      <p:sp>
        <p:nvSpPr>
          <p:cNvPr id="738" name="Shape 738"/>
          <p:cNvSpPr/>
          <p:nvPr/>
        </p:nvSpPr>
        <p:spPr>
          <a:xfrm>
            <a:off x="11399687" y="4045743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H</a:t>
            </a:r>
          </a:p>
        </p:txBody>
      </p:sp>
      <p:sp>
        <p:nvSpPr>
          <p:cNvPr id="739" name="Shape 739"/>
          <p:cNvSpPr/>
          <p:nvPr/>
        </p:nvSpPr>
        <p:spPr>
          <a:xfrm>
            <a:off x="10553700" y="5145081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E</a:t>
            </a:r>
          </a:p>
        </p:txBody>
      </p:sp>
      <p:sp>
        <p:nvSpPr>
          <p:cNvPr id="740" name="Shape 740"/>
          <p:cNvSpPr/>
          <p:nvPr/>
        </p:nvSpPr>
        <p:spPr>
          <a:xfrm>
            <a:off x="11399687" y="5145081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F</a:t>
            </a:r>
          </a:p>
        </p:txBody>
      </p:sp>
      <p:sp>
        <p:nvSpPr>
          <p:cNvPr id="741" name="Shape 741"/>
          <p:cNvSpPr/>
          <p:nvPr/>
        </p:nvSpPr>
        <p:spPr>
          <a:xfrm>
            <a:off x="10546098" y="6007509"/>
            <a:ext cx="647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PL1</a:t>
            </a:r>
          </a:p>
        </p:txBody>
      </p:sp>
      <p:sp>
        <p:nvSpPr>
          <p:cNvPr id="742" name="Shape 742"/>
          <p:cNvSpPr/>
          <p:nvPr/>
        </p:nvSpPr>
        <p:spPr>
          <a:xfrm>
            <a:off x="11392086" y="6007509"/>
            <a:ext cx="647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PL2</a:t>
            </a:r>
          </a:p>
        </p:txBody>
      </p:sp>
      <p:sp>
        <p:nvSpPr>
          <p:cNvPr id="743" name="Shape 743"/>
          <p:cNvSpPr/>
          <p:nvPr/>
        </p:nvSpPr>
        <p:spPr>
          <a:xfrm flipV="1">
            <a:off x="10935166" y="4706185"/>
            <a:ext cx="717870" cy="45337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44" name="Shape 744"/>
          <p:cNvSpPr/>
          <p:nvPr/>
        </p:nvSpPr>
        <p:spPr>
          <a:xfrm flipH="1" flipV="1">
            <a:off x="10910806" y="4689273"/>
            <a:ext cx="766589" cy="48659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45" name="Shape 745"/>
          <p:cNvSpPr/>
          <p:nvPr/>
        </p:nvSpPr>
        <p:spPr>
          <a:xfrm flipV="1">
            <a:off x="10900308" y="4712520"/>
            <a:ext cx="1" cy="4732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46" name="Shape 746"/>
          <p:cNvSpPr/>
          <p:nvPr/>
        </p:nvSpPr>
        <p:spPr>
          <a:xfrm flipV="1">
            <a:off x="11687894" y="4712520"/>
            <a:ext cx="1" cy="4732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pic>
        <p:nvPicPr>
          <p:cNvPr id="747" name="Picture 746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8134857">
            <a:off x="8357455" y="3669519"/>
            <a:ext cx="777256" cy="76201"/>
          </a:xfrm>
          <a:prstGeom prst="rect">
            <a:avLst/>
          </a:prstGeom>
        </p:spPr>
      </p:pic>
      <p:sp>
        <p:nvSpPr>
          <p:cNvPr id="749" name="Shape 749"/>
          <p:cNvSpPr/>
          <p:nvPr/>
        </p:nvSpPr>
        <p:spPr>
          <a:xfrm flipH="1" flipV="1">
            <a:off x="8933117" y="3411160"/>
            <a:ext cx="614537" cy="61453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50" name="Shape 750"/>
          <p:cNvSpPr/>
          <p:nvPr/>
        </p:nvSpPr>
        <p:spPr>
          <a:xfrm flipH="1" flipV="1">
            <a:off x="9009980" y="3416409"/>
            <a:ext cx="1783943" cy="60537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51" name="Shape 751"/>
          <p:cNvSpPr/>
          <p:nvPr/>
        </p:nvSpPr>
        <p:spPr>
          <a:xfrm flipH="1" flipV="1">
            <a:off x="9018873" y="3416786"/>
            <a:ext cx="2743865" cy="6038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52" name="Shape 752"/>
          <p:cNvSpPr/>
          <p:nvPr/>
        </p:nvSpPr>
        <p:spPr>
          <a:xfrm>
            <a:off x="11397012" y="3411160"/>
            <a:ext cx="374069" cy="59291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53" name="Shape 753"/>
          <p:cNvSpPr/>
          <p:nvPr/>
        </p:nvSpPr>
        <p:spPr>
          <a:xfrm flipH="1">
            <a:off x="10782475" y="3411160"/>
            <a:ext cx="614538" cy="61453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54" name="Shape 754"/>
          <p:cNvSpPr/>
          <p:nvPr/>
        </p:nvSpPr>
        <p:spPr>
          <a:xfrm flipH="1">
            <a:off x="9536206" y="3415078"/>
            <a:ext cx="1790539" cy="6067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55" name="Shape 755"/>
          <p:cNvSpPr/>
          <p:nvPr/>
        </p:nvSpPr>
        <p:spPr>
          <a:xfrm flipH="1">
            <a:off x="8567391" y="3416787"/>
            <a:ext cx="2743865" cy="60383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56" name="Shape 756"/>
          <p:cNvSpPr/>
          <p:nvPr/>
        </p:nvSpPr>
        <p:spPr>
          <a:xfrm flipV="1">
            <a:off x="11349350" y="2129342"/>
            <a:ext cx="1" cy="61453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57" name="Shape 757"/>
          <p:cNvSpPr/>
          <p:nvPr/>
        </p:nvSpPr>
        <p:spPr>
          <a:xfrm flipV="1">
            <a:off x="9031414" y="2098858"/>
            <a:ext cx="1" cy="61453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pic>
        <p:nvPicPr>
          <p:cNvPr id="758" name="Picture 757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9663519">
            <a:off x="8622452" y="4888838"/>
            <a:ext cx="925251" cy="76201"/>
          </a:xfrm>
          <a:prstGeom prst="rect">
            <a:avLst/>
          </a:prstGeom>
        </p:spPr>
      </p:pic>
      <p:sp>
        <p:nvSpPr>
          <p:cNvPr id="760" name="Shape 760"/>
          <p:cNvSpPr/>
          <p:nvPr/>
        </p:nvSpPr>
        <p:spPr>
          <a:xfrm flipH="1" flipV="1">
            <a:off x="8701783" y="4683339"/>
            <a:ext cx="766589" cy="48659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61" name="Shape 761"/>
          <p:cNvSpPr/>
          <p:nvPr/>
        </p:nvSpPr>
        <p:spPr>
          <a:xfrm flipV="1">
            <a:off x="8691284" y="4706586"/>
            <a:ext cx="1" cy="4732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62" name="Shape 762"/>
          <p:cNvSpPr/>
          <p:nvPr/>
        </p:nvSpPr>
        <p:spPr>
          <a:xfrm flipV="1">
            <a:off x="9478870" y="4706586"/>
            <a:ext cx="1" cy="4732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63" name="Shape 763"/>
          <p:cNvSpPr/>
          <p:nvPr/>
        </p:nvSpPr>
        <p:spPr>
          <a:xfrm>
            <a:off x="195292" y="2063267"/>
            <a:ext cx="7501715" cy="4599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spcBef>
                <a:spcPts val="3600"/>
              </a:spcBef>
              <a:defRPr b="1">
                <a:solidFill>
                  <a:srgbClr val="212121"/>
                </a:solidFill>
              </a:defRPr>
            </a:pPr>
            <a:r>
              <a:t>Implementation Techniques for X, Y:</a:t>
            </a:r>
          </a:p>
          <a:p>
            <a:pPr marL="790222" lvl="1" indent="-345722">
              <a:spcBef>
                <a:spcPts val="1600"/>
              </a:spcBef>
              <a:buSzPct val="75000"/>
              <a:buChar char="•"/>
            </a:pPr>
            <a:r>
              <a:t>do export announce’s from C, D outside</a:t>
            </a:r>
          </a:p>
          <a:p>
            <a:pPr marL="790222" lvl="1" indent="-345722">
              <a:spcBef>
                <a:spcPts val="1600"/>
              </a:spcBef>
              <a:buSzPct val="75000"/>
              <a:buChar char="•"/>
            </a:pPr>
            <a:r>
              <a:t>do </a:t>
            </a:r>
            <a:r>
              <a:rPr i="1"/>
              <a:t>not</a:t>
            </a:r>
            <a:r>
              <a:t> export announce’s from G,H outside</a:t>
            </a:r>
          </a:p>
          <a:p>
            <a:pPr marL="1234722" lvl="2" indent="-345722">
              <a:spcBef>
                <a:spcPts val="1600"/>
              </a:spcBef>
              <a:buSzPct val="75000"/>
              <a:buChar char="•"/>
            </a:pPr>
            <a:r>
              <a:t>appeal: X, Y do not need to know which prefixes are local vs global</a:t>
            </a:r>
          </a:p>
          <a:p>
            <a:pPr marL="790222" lvl="1" indent="-345722">
              <a:spcBef>
                <a:spcPts val="1600"/>
              </a:spcBef>
              <a:buSzPct val="75000"/>
              <a:buChar char="•"/>
            </a:pPr>
            <a:r>
              <a:t>aggregate to PG if announce is subset of PG</a:t>
            </a:r>
          </a:p>
          <a:p>
            <a:pPr marL="790222" lvl="1" indent="-345722">
              <a:spcBef>
                <a:spcPts val="1600"/>
              </a:spcBef>
              <a:buSzPct val="75000"/>
              <a:buChar char="•"/>
              <a:def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defRPr>
            </a:pPr>
            <a:r>
              <a:t>disallow “valley” paths</a:t>
            </a:r>
          </a:p>
        </p:txBody>
      </p:sp>
      <p:sp>
        <p:nvSpPr>
          <p:cNvPr id="764" name="Shape 764"/>
          <p:cNvSpPr/>
          <p:nvPr/>
        </p:nvSpPr>
        <p:spPr>
          <a:xfrm>
            <a:off x="195292" y="6639683"/>
            <a:ext cx="11430002" cy="5083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spcBef>
                <a:spcPts val="3600"/>
              </a:spcBef>
              <a:defRPr b="1">
                <a:solidFill>
                  <a:srgbClr val="212121"/>
                </a:solidFill>
              </a:defRPr>
            </a:lvl1pPr>
          </a:lstStyle>
          <a:p>
            <a:r>
              <a:t>Consider D-A, X-C Failure:</a:t>
            </a: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Data Center Network</a:t>
            </a:r>
          </a:p>
        </p:txBody>
      </p:sp>
      <p:sp>
        <p:nvSpPr>
          <p:cNvPr id="767" name="Shape 7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768" name="Shape 768"/>
          <p:cNvSpPr/>
          <p:nvPr/>
        </p:nvSpPr>
        <p:spPr>
          <a:xfrm>
            <a:off x="8523910" y="6740341"/>
            <a:ext cx="129552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ctr"/>
            <a:r>
              <a:t>Global</a:t>
            </a:r>
          </a:p>
          <a:p>
            <a:pPr algn="ctr"/>
            <a:r>
              <a:t>Services</a:t>
            </a:r>
          </a:p>
        </p:txBody>
      </p:sp>
      <p:sp>
        <p:nvSpPr>
          <p:cNvPr id="769" name="Shape 769"/>
          <p:cNvSpPr/>
          <p:nvPr/>
        </p:nvSpPr>
        <p:spPr>
          <a:xfrm>
            <a:off x="10646338" y="6740341"/>
            <a:ext cx="129552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ctr"/>
            <a:r>
              <a:t>Local</a:t>
            </a:r>
          </a:p>
          <a:p>
            <a:pPr algn="ctr"/>
            <a:r>
              <a:t>Services</a:t>
            </a:r>
          </a:p>
        </p:txBody>
      </p:sp>
      <p:sp>
        <p:nvSpPr>
          <p:cNvPr id="770" name="Shape 770"/>
          <p:cNvSpPr/>
          <p:nvPr/>
        </p:nvSpPr>
        <p:spPr>
          <a:xfrm>
            <a:off x="8100364" y="3653142"/>
            <a:ext cx="1969428" cy="291831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771" name="Shape 771"/>
          <p:cNvSpPr/>
          <p:nvPr/>
        </p:nvSpPr>
        <p:spPr>
          <a:xfrm>
            <a:off x="8377783" y="6007509"/>
            <a:ext cx="7366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PG1</a:t>
            </a:r>
          </a:p>
        </p:txBody>
      </p:sp>
      <p:sp>
        <p:nvSpPr>
          <p:cNvPr id="772" name="Shape 772"/>
          <p:cNvSpPr/>
          <p:nvPr/>
        </p:nvSpPr>
        <p:spPr>
          <a:xfrm>
            <a:off x="9223770" y="6007509"/>
            <a:ext cx="7366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PG2</a:t>
            </a:r>
          </a:p>
        </p:txBody>
      </p:sp>
      <p:sp>
        <p:nvSpPr>
          <p:cNvPr id="773" name="Shape 773"/>
          <p:cNvSpPr/>
          <p:nvPr/>
        </p:nvSpPr>
        <p:spPr>
          <a:xfrm>
            <a:off x="10268680" y="3653142"/>
            <a:ext cx="1969428" cy="291831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774" name="Shape 774"/>
          <p:cNvSpPr/>
          <p:nvPr/>
        </p:nvSpPr>
        <p:spPr>
          <a:xfrm>
            <a:off x="8715166" y="2733442"/>
            <a:ext cx="632498" cy="637596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X</a:t>
            </a:r>
          </a:p>
        </p:txBody>
      </p:sp>
      <p:sp>
        <p:nvSpPr>
          <p:cNvPr id="775" name="Shape 775"/>
          <p:cNvSpPr/>
          <p:nvPr/>
        </p:nvSpPr>
        <p:spPr>
          <a:xfrm>
            <a:off x="11033797" y="2731898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Y</a:t>
            </a:r>
          </a:p>
        </p:txBody>
      </p:sp>
      <p:sp>
        <p:nvSpPr>
          <p:cNvPr id="776" name="Shape 776"/>
          <p:cNvSpPr/>
          <p:nvPr/>
        </p:nvSpPr>
        <p:spPr>
          <a:xfrm>
            <a:off x="8315904" y="4044200"/>
            <a:ext cx="632498" cy="637596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C</a:t>
            </a:r>
          </a:p>
        </p:txBody>
      </p:sp>
      <p:sp>
        <p:nvSpPr>
          <p:cNvPr id="777" name="Shape 777"/>
          <p:cNvSpPr/>
          <p:nvPr/>
        </p:nvSpPr>
        <p:spPr>
          <a:xfrm>
            <a:off x="9161891" y="4044200"/>
            <a:ext cx="632499" cy="637596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D</a:t>
            </a:r>
          </a:p>
        </p:txBody>
      </p:sp>
      <p:sp>
        <p:nvSpPr>
          <p:cNvPr id="778" name="Shape 778"/>
          <p:cNvSpPr/>
          <p:nvPr/>
        </p:nvSpPr>
        <p:spPr>
          <a:xfrm>
            <a:off x="8315904" y="5143537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A</a:t>
            </a:r>
          </a:p>
        </p:txBody>
      </p:sp>
      <p:sp>
        <p:nvSpPr>
          <p:cNvPr id="779" name="Shape 779"/>
          <p:cNvSpPr/>
          <p:nvPr/>
        </p:nvSpPr>
        <p:spPr>
          <a:xfrm>
            <a:off x="9161891" y="5143537"/>
            <a:ext cx="632499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B</a:t>
            </a:r>
          </a:p>
        </p:txBody>
      </p:sp>
      <p:sp>
        <p:nvSpPr>
          <p:cNvPr id="780" name="Shape 780"/>
          <p:cNvSpPr/>
          <p:nvPr/>
        </p:nvSpPr>
        <p:spPr>
          <a:xfrm>
            <a:off x="10553700" y="4045743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G</a:t>
            </a:r>
          </a:p>
        </p:txBody>
      </p:sp>
      <p:sp>
        <p:nvSpPr>
          <p:cNvPr id="781" name="Shape 781"/>
          <p:cNvSpPr/>
          <p:nvPr/>
        </p:nvSpPr>
        <p:spPr>
          <a:xfrm>
            <a:off x="11399687" y="4045743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H</a:t>
            </a:r>
          </a:p>
        </p:txBody>
      </p:sp>
      <p:sp>
        <p:nvSpPr>
          <p:cNvPr id="782" name="Shape 782"/>
          <p:cNvSpPr/>
          <p:nvPr/>
        </p:nvSpPr>
        <p:spPr>
          <a:xfrm>
            <a:off x="10553700" y="5145081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E</a:t>
            </a:r>
          </a:p>
        </p:txBody>
      </p:sp>
      <p:sp>
        <p:nvSpPr>
          <p:cNvPr id="783" name="Shape 783"/>
          <p:cNvSpPr/>
          <p:nvPr/>
        </p:nvSpPr>
        <p:spPr>
          <a:xfrm>
            <a:off x="11399687" y="5145081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F</a:t>
            </a:r>
          </a:p>
        </p:txBody>
      </p:sp>
      <p:sp>
        <p:nvSpPr>
          <p:cNvPr id="784" name="Shape 784"/>
          <p:cNvSpPr/>
          <p:nvPr/>
        </p:nvSpPr>
        <p:spPr>
          <a:xfrm>
            <a:off x="10546098" y="6007509"/>
            <a:ext cx="647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PL1</a:t>
            </a:r>
          </a:p>
        </p:txBody>
      </p:sp>
      <p:sp>
        <p:nvSpPr>
          <p:cNvPr id="785" name="Shape 785"/>
          <p:cNvSpPr/>
          <p:nvPr/>
        </p:nvSpPr>
        <p:spPr>
          <a:xfrm>
            <a:off x="11392086" y="6007509"/>
            <a:ext cx="647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PL2</a:t>
            </a:r>
          </a:p>
        </p:txBody>
      </p:sp>
      <p:sp>
        <p:nvSpPr>
          <p:cNvPr id="786" name="Shape 786"/>
          <p:cNvSpPr/>
          <p:nvPr/>
        </p:nvSpPr>
        <p:spPr>
          <a:xfrm flipV="1">
            <a:off x="10935166" y="4706185"/>
            <a:ext cx="717870" cy="45337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87" name="Shape 787"/>
          <p:cNvSpPr/>
          <p:nvPr/>
        </p:nvSpPr>
        <p:spPr>
          <a:xfrm flipH="1" flipV="1">
            <a:off x="10910806" y="4689273"/>
            <a:ext cx="766589" cy="48659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88" name="Shape 788"/>
          <p:cNvSpPr/>
          <p:nvPr/>
        </p:nvSpPr>
        <p:spPr>
          <a:xfrm flipV="1">
            <a:off x="10900308" y="4712520"/>
            <a:ext cx="1" cy="4732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89" name="Shape 789"/>
          <p:cNvSpPr/>
          <p:nvPr/>
        </p:nvSpPr>
        <p:spPr>
          <a:xfrm flipV="1">
            <a:off x="11687894" y="4712520"/>
            <a:ext cx="1" cy="4732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pic>
        <p:nvPicPr>
          <p:cNvPr id="790" name="Picture 789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8134857">
            <a:off x="8357455" y="3669519"/>
            <a:ext cx="777256" cy="76201"/>
          </a:xfrm>
          <a:prstGeom prst="rect">
            <a:avLst/>
          </a:prstGeom>
        </p:spPr>
      </p:pic>
      <p:sp>
        <p:nvSpPr>
          <p:cNvPr id="792" name="Shape 792"/>
          <p:cNvSpPr/>
          <p:nvPr/>
        </p:nvSpPr>
        <p:spPr>
          <a:xfrm flipH="1" flipV="1">
            <a:off x="8933117" y="3411160"/>
            <a:ext cx="614537" cy="61453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93" name="Shape 793"/>
          <p:cNvSpPr/>
          <p:nvPr/>
        </p:nvSpPr>
        <p:spPr>
          <a:xfrm flipH="1" flipV="1">
            <a:off x="9009980" y="3416409"/>
            <a:ext cx="1783943" cy="60537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94" name="Shape 794"/>
          <p:cNvSpPr/>
          <p:nvPr/>
        </p:nvSpPr>
        <p:spPr>
          <a:xfrm flipH="1" flipV="1">
            <a:off x="9018873" y="3416786"/>
            <a:ext cx="2743865" cy="6038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95" name="Shape 795"/>
          <p:cNvSpPr/>
          <p:nvPr/>
        </p:nvSpPr>
        <p:spPr>
          <a:xfrm>
            <a:off x="11397012" y="3411160"/>
            <a:ext cx="374069" cy="59291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96" name="Shape 796"/>
          <p:cNvSpPr/>
          <p:nvPr/>
        </p:nvSpPr>
        <p:spPr>
          <a:xfrm flipH="1">
            <a:off x="10782475" y="3411160"/>
            <a:ext cx="614538" cy="61453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97" name="Shape 797"/>
          <p:cNvSpPr/>
          <p:nvPr/>
        </p:nvSpPr>
        <p:spPr>
          <a:xfrm flipH="1">
            <a:off x="9536206" y="3415078"/>
            <a:ext cx="1790539" cy="6067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98" name="Shape 798"/>
          <p:cNvSpPr/>
          <p:nvPr/>
        </p:nvSpPr>
        <p:spPr>
          <a:xfrm flipH="1">
            <a:off x="8567391" y="3416787"/>
            <a:ext cx="2743865" cy="60383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99" name="Shape 799"/>
          <p:cNvSpPr/>
          <p:nvPr/>
        </p:nvSpPr>
        <p:spPr>
          <a:xfrm flipV="1">
            <a:off x="11349350" y="2129342"/>
            <a:ext cx="1" cy="61453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00" name="Shape 800"/>
          <p:cNvSpPr/>
          <p:nvPr/>
        </p:nvSpPr>
        <p:spPr>
          <a:xfrm flipV="1">
            <a:off x="9031414" y="2098858"/>
            <a:ext cx="1" cy="61453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pic>
        <p:nvPicPr>
          <p:cNvPr id="801" name="Picture 800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9663519">
            <a:off x="8622452" y="4888838"/>
            <a:ext cx="925251" cy="76201"/>
          </a:xfrm>
          <a:prstGeom prst="rect">
            <a:avLst/>
          </a:prstGeom>
        </p:spPr>
      </p:pic>
      <p:sp>
        <p:nvSpPr>
          <p:cNvPr id="803" name="Shape 803"/>
          <p:cNvSpPr/>
          <p:nvPr/>
        </p:nvSpPr>
        <p:spPr>
          <a:xfrm flipH="1" flipV="1">
            <a:off x="8701783" y="4683339"/>
            <a:ext cx="766589" cy="48659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04" name="Shape 804"/>
          <p:cNvSpPr/>
          <p:nvPr/>
        </p:nvSpPr>
        <p:spPr>
          <a:xfrm flipV="1">
            <a:off x="8691284" y="4706586"/>
            <a:ext cx="1" cy="4732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05" name="Shape 805"/>
          <p:cNvSpPr/>
          <p:nvPr/>
        </p:nvSpPr>
        <p:spPr>
          <a:xfrm flipV="1">
            <a:off x="9478870" y="4706586"/>
            <a:ext cx="1" cy="4732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06" name="Shape 806"/>
          <p:cNvSpPr/>
          <p:nvPr/>
        </p:nvSpPr>
        <p:spPr>
          <a:xfrm>
            <a:off x="195292" y="2063267"/>
            <a:ext cx="7501715" cy="4599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spcBef>
                <a:spcPts val="3600"/>
              </a:spcBef>
              <a:defRPr b="1">
                <a:solidFill>
                  <a:srgbClr val="212121"/>
                </a:solidFill>
              </a:defRPr>
            </a:pPr>
            <a:r>
              <a:t>Implementation Techniques for X, Y:</a:t>
            </a:r>
          </a:p>
          <a:p>
            <a:pPr marL="790222" lvl="1" indent="-345722">
              <a:spcBef>
                <a:spcPts val="1600"/>
              </a:spcBef>
              <a:buSzPct val="75000"/>
              <a:buChar char="•"/>
            </a:pPr>
            <a:r>
              <a:t>do export announce’s from C, D outside</a:t>
            </a:r>
          </a:p>
          <a:p>
            <a:pPr marL="790222" lvl="1" indent="-345722">
              <a:spcBef>
                <a:spcPts val="1600"/>
              </a:spcBef>
              <a:buSzPct val="75000"/>
              <a:buChar char="•"/>
            </a:pPr>
            <a:r>
              <a:t>do </a:t>
            </a:r>
            <a:r>
              <a:rPr i="1"/>
              <a:t>not</a:t>
            </a:r>
            <a:r>
              <a:t> export announce’s from G,H outside</a:t>
            </a:r>
          </a:p>
          <a:p>
            <a:pPr marL="1234722" lvl="2" indent="-345722">
              <a:spcBef>
                <a:spcPts val="1600"/>
              </a:spcBef>
              <a:buSzPct val="75000"/>
              <a:buChar char="•"/>
            </a:pPr>
            <a:r>
              <a:t>appeal: X, Y do not need to know which prefixes are local vs global</a:t>
            </a:r>
          </a:p>
          <a:p>
            <a:pPr marL="790222" lvl="1" indent="-345722">
              <a:spcBef>
                <a:spcPts val="1600"/>
              </a:spcBef>
              <a:buSzPct val="75000"/>
              <a:buChar char="•"/>
            </a:pPr>
            <a:r>
              <a:t>aggregate to PG if announce is subset of PG</a:t>
            </a:r>
          </a:p>
          <a:p>
            <a:pPr marL="790222" lvl="1" indent="-345722">
              <a:spcBef>
                <a:spcPts val="1600"/>
              </a:spcBef>
              <a:buSzPct val="75000"/>
              <a:buChar char="•"/>
              <a:def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defRPr>
            </a:pPr>
            <a:r>
              <a:t>disallow “valley” paths</a:t>
            </a:r>
          </a:p>
        </p:txBody>
      </p:sp>
      <p:sp>
        <p:nvSpPr>
          <p:cNvPr id="807" name="Shape 807"/>
          <p:cNvSpPr/>
          <p:nvPr/>
        </p:nvSpPr>
        <p:spPr>
          <a:xfrm>
            <a:off x="195292" y="6639683"/>
            <a:ext cx="11430002" cy="5083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spcBef>
                <a:spcPts val="3600"/>
              </a:spcBef>
              <a:defRPr b="1">
                <a:solidFill>
                  <a:srgbClr val="212121"/>
                </a:solidFill>
              </a:defRPr>
            </a:lvl1pPr>
            <a:lvl2pPr marL="790222" indent="-345722">
              <a:spcBef>
                <a:spcPts val="1600"/>
              </a:spcBef>
              <a:buSzPct val="75000"/>
              <a:buChar char="•"/>
            </a:lvl2pPr>
          </a:lstStyle>
          <a:p>
            <a:r>
              <a:t>Consider D-A, X-C Failure:</a:t>
            </a:r>
          </a:p>
          <a:p>
            <a:pPr lvl="1"/>
            <a:r>
              <a:t>X and Y will hear PG2</a:t>
            </a:r>
          </a:p>
        </p:txBody>
      </p:sp>
      <p:sp>
        <p:nvSpPr>
          <p:cNvPr id="808" name="Shape 808"/>
          <p:cNvSpPr/>
          <p:nvPr/>
        </p:nvSpPr>
        <p:spPr>
          <a:xfrm>
            <a:off x="8488537" y="2701934"/>
            <a:ext cx="1256987" cy="30034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22" h="21600" extrusionOk="0">
                <a:moveTo>
                  <a:pt x="19333" y="21600"/>
                </a:moveTo>
                <a:cubicBezTo>
                  <a:pt x="20750" y="18401"/>
                  <a:pt x="21001" y="15124"/>
                  <a:pt x="20078" y="11891"/>
                </a:cubicBezTo>
                <a:cubicBezTo>
                  <a:pt x="19932" y="11378"/>
                  <a:pt x="19754" y="10863"/>
                  <a:pt x="19315" y="10382"/>
                </a:cubicBezTo>
                <a:cubicBezTo>
                  <a:pt x="17782" y="8700"/>
                  <a:pt x="13791" y="7867"/>
                  <a:pt x="10063" y="7079"/>
                </a:cubicBezTo>
                <a:cubicBezTo>
                  <a:pt x="7038" y="6440"/>
                  <a:pt x="4008" y="5731"/>
                  <a:pt x="2063" y="4544"/>
                </a:cubicBezTo>
                <a:cubicBezTo>
                  <a:pt x="-94" y="3226"/>
                  <a:pt x="-599" y="1518"/>
                  <a:pt x="736" y="0"/>
                </a:cubicBezTo>
              </a:path>
            </a:pathLst>
          </a:custGeom>
          <a:ln w="88900">
            <a:solidFill>
              <a:schemeClr val="accent2">
                <a:hueOff val="-2473792"/>
                <a:satOff val="-50209"/>
                <a:lumOff val="235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09" name="Shape 809"/>
          <p:cNvSpPr/>
          <p:nvPr/>
        </p:nvSpPr>
        <p:spPr>
          <a:xfrm>
            <a:off x="9665836" y="2653804"/>
            <a:ext cx="1233707" cy="30515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35" h="21600" extrusionOk="0">
                <a:moveTo>
                  <a:pt x="19" y="21600"/>
                </a:moveTo>
                <a:cubicBezTo>
                  <a:pt x="2917" y="18544"/>
                  <a:pt x="3192" y="15173"/>
                  <a:pt x="800" y="12044"/>
                </a:cubicBezTo>
                <a:cubicBezTo>
                  <a:pt x="428" y="11558"/>
                  <a:pt x="-11" y="11070"/>
                  <a:pt x="0" y="10559"/>
                </a:cubicBezTo>
                <a:cubicBezTo>
                  <a:pt x="95" y="6030"/>
                  <a:pt x="17689" y="8005"/>
                  <a:pt x="20723" y="4589"/>
                </a:cubicBezTo>
                <a:cubicBezTo>
                  <a:pt x="21589" y="3613"/>
                  <a:pt x="20954" y="2581"/>
                  <a:pt x="20882" y="1588"/>
                </a:cubicBezTo>
                <a:cubicBezTo>
                  <a:pt x="20843" y="1058"/>
                  <a:pt x="20959" y="526"/>
                  <a:pt x="21235" y="0"/>
                </a:cubicBezTo>
              </a:path>
            </a:pathLst>
          </a:custGeom>
          <a:ln w="88900">
            <a:solidFill>
              <a:schemeClr val="accent2">
                <a:hueOff val="-2473792"/>
                <a:satOff val="-50209"/>
                <a:lumOff val="235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Data Center Network</a:t>
            </a:r>
          </a:p>
        </p:txBody>
      </p:sp>
      <p:sp>
        <p:nvSpPr>
          <p:cNvPr id="812" name="Shape 8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  <p:sp>
        <p:nvSpPr>
          <p:cNvPr id="813" name="Shape 813"/>
          <p:cNvSpPr/>
          <p:nvPr/>
        </p:nvSpPr>
        <p:spPr>
          <a:xfrm>
            <a:off x="8523910" y="6740341"/>
            <a:ext cx="129552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ctr"/>
            <a:r>
              <a:t>Global</a:t>
            </a:r>
          </a:p>
          <a:p>
            <a:pPr algn="ctr"/>
            <a:r>
              <a:t>Services</a:t>
            </a:r>
          </a:p>
        </p:txBody>
      </p:sp>
      <p:sp>
        <p:nvSpPr>
          <p:cNvPr id="814" name="Shape 814"/>
          <p:cNvSpPr/>
          <p:nvPr/>
        </p:nvSpPr>
        <p:spPr>
          <a:xfrm>
            <a:off x="10646338" y="6740341"/>
            <a:ext cx="129552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ctr"/>
            <a:r>
              <a:t>Local</a:t>
            </a:r>
          </a:p>
          <a:p>
            <a:pPr algn="ctr"/>
            <a:r>
              <a:t>Services</a:t>
            </a:r>
          </a:p>
        </p:txBody>
      </p:sp>
      <p:sp>
        <p:nvSpPr>
          <p:cNvPr id="815" name="Shape 815"/>
          <p:cNvSpPr/>
          <p:nvPr/>
        </p:nvSpPr>
        <p:spPr>
          <a:xfrm>
            <a:off x="8100364" y="3653142"/>
            <a:ext cx="1969428" cy="291831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816" name="Shape 816"/>
          <p:cNvSpPr/>
          <p:nvPr/>
        </p:nvSpPr>
        <p:spPr>
          <a:xfrm>
            <a:off x="8377783" y="6007509"/>
            <a:ext cx="7366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PG1</a:t>
            </a:r>
          </a:p>
        </p:txBody>
      </p:sp>
      <p:sp>
        <p:nvSpPr>
          <p:cNvPr id="817" name="Shape 817"/>
          <p:cNvSpPr/>
          <p:nvPr/>
        </p:nvSpPr>
        <p:spPr>
          <a:xfrm>
            <a:off x="9223770" y="6007509"/>
            <a:ext cx="7366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PG2</a:t>
            </a:r>
          </a:p>
        </p:txBody>
      </p:sp>
      <p:sp>
        <p:nvSpPr>
          <p:cNvPr id="818" name="Shape 818"/>
          <p:cNvSpPr/>
          <p:nvPr/>
        </p:nvSpPr>
        <p:spPr>
          <a:xfrm>
            <a:off x="10268680" y="3653142"/>
            <a:ext cx="1969428" cy="291831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819" name="Shape 819"/>
          <p:cNvSpPr/>
          <p:nvPr/>
        </p:nvSpPr>
        <p:spPr>
          <a:xfrm>
            <a:off x="8715166" y="2733442"/>
            <a:ext cx="632498" cy="637596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X</a:t>
            </a:r>
          </a:p>
        </p:txBody>
      </p:sp>
      <p:sp>
        <p:nvSpPr>
          <p:cNvPr id="820" name="Shape 820"/>
          <p:cNvSpPr/>
          <p:nvPr/>
        </p:nvSpPr>
        <p:spPr>
          <a:xfrm>
            <a:off x="11033797" y="2731898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Y</a:t>
            </a:r>
          </a:p>
        </p:txBody>
      </p:sp>
      <p:sp>
        <p:nvSpPr>
          <p:cNvPr id="821" name="Shape 821"/>
          <p:cNvSpPr/>
          <p:nvPr/>
        </p:nvSpPr>
        <p:spPr>
          <a:xfrm>
            <a:off x="8315904" y="4044200"/>
            <a:ext cx="632498" cy="637596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C</a:t>
            </a:r>
          </a:p>
        </p:txBody>
      </p:sp>
      <p:sp>
        <p:nvSpPr>
          <p:cNvPr id="822" name="Shape 822"/>
          <p:cNvSpPr/>
          <p:nvPr/>
        </p:nvSpPr>
        <p:spPr>
          <a:xfrm>
            <a:off x="9161891" y="4044200"/>
            <a:ext cx="632499" cy="637596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D</a:t>
            </a:r>
          </a:p>
        </p:txBody>
      </p:sp>
      <p:sp>
        <p:nvSpPr>
          <p:cNvPr id="823" name="Shape 823"/>
          <p:cNvSpPr/>
          <p:nvPr/>
        </p:nvSpPr>
        <p:spPr>
          <a:xfrm>
            <a:off x="8315904" y="5143537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A</a:t>
            </a:r>
          </a:p>
        </p:txBody>
      </p:sp>
      <p:sp>
        <p:nvSpPr>
          <p:cNvPr id="824" name="Shape 824"/>
          <p:cNvSpPr/>
          <p:nvPr/>
        </p:nvSpPr>
        <p:spPr>
          <a:xfrm>
            <a:off x="9161891" y="5143537"/>
            <a:ext cx="632499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B</a:t>
            </a:r>
          </a:p>
        </p:txBody>
      </p:sp>
      <p:sp>
        <p:nvSpPr>
          <p:cNvPr id="825" name="Shape 825"/>
          <p:cNvSpPr/>
          <p:nvPr/>
        </p:nvSpPr>
        <p:spPr>
          <a:xfrm>
            <a:off x="10553700" y="4045743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G</a:t>
            </a:r>
          </a:p>
        </p:txBody>
      </p:sp>
      <p:sp>
        <p:nvSpPr>
          <p:cNvPr id="826" name="Shape 826"/>
          <p:cNvSpPr/>
          <p:nvPr/>
        </p:nvSpPr>
        <p:spPr>
          <a:xfrm>
            <a:off x="11399687" y="4045743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H</a:t>
            </a:r>
          </a:p>
        </p:txBody>
      </p:sp>
      <p:sp>
        <p:nvSpPr>
          <p:cNvPr id="827" name="Shape 827"/>
          <p:cNvSpPr/>
          <p:nvPr/>
        </p:nvSpPr>
        <p:spPr>
          <a:xfrm>
            <a:off x="10553700" y="5145081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E</a:t>
            </a:r>
          </a:p>
        </p:txBody>
      </p:sp>
      <p:sp>
        <p:nvSpPr>
          <p:cNvPr id="828" name="Shape 828"/>
          <p:cNvSpPr/>
          <p:nvPr/>
        </p:nvSpPr>
        <p:spPr>
          <a:xfrm>
            <a:off x="11399687" y="5145081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F</a:t>
            </a:r>
          </a:p>
        </p:txBody>
      </p:sp>
      <p:sp>
        <p:nvSpPr>
          <p:cNvPr id="829" name="Shape 829"/>
          <p:cNvSpPr/>
          <p:nvPr/>
        </p:nvSpPr>
        <p:spPr>
          <a:xfrm>
            <a:off x="10546098" y="6007509"/>
            <a:ext cx="647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PL1</a:t>
            </a:r>
          </a:p>
        </p:txBody>
      </p:sp>
      <p:sp>
        <p:nvSpPr>
          <p:cNvPr id="830" name="Shape 830"/>
          <p:cNvSpPr/>
          <p:nvPr/>
        </p:nvSpPr>
        <p:spPr>
          <a:xfrm>
            <a:off x="11392086" y="6007509"/>
            <a:ext cx="647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PL2</a:t>
            </a:r>
          </a:p>
        </p:txBody>
      </p:sp>
      <p:sp>
        <p:nvSpPr>
          <p:cNvPr id="831" name="Shape 831"/>
          <p:cNvSpPr/>
          <p:nvPr/>
        </p:nvSpPr>
        <p:spPr>
          <a:xfrm flipV="1">
            <a:off x="10935166" y="4706185"/>
            <a:ext cx="717870" cy="45337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32" name="Shape 832"/>
          <p:cNvSpPr/>
          <p:nvPr/>
        </p:nvSpPr>
        <p:spPr>
          <a:xfrm flipH="1" flipV="1">
            <a:off x="10910806" y="4689273"/>
            <a:ext cx="766589" cy="48659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33" name="Shape 833"/>
          <p:cNvSpPr/>
          <p:nvPr/>
        </p:nvSpPr>
        <p:spPr>
          <a:xfrm flipV="1">
            <a:off x="10900308" y="4712520"/>
            <a:ext cx="1" cy="4732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34" name="Shape 834"/>
          <p:cNvSpPr/>
          <p:nvPr/>
        </p:nvSpPr>
        <p:spPr>
          <a:xfrm flipV="1">
            <a:off x="11687894" y="4712520"/>
            <a:ext cx="1" cy="4732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pic>
        <p:nvPicPr>
          <p:cNvPr id="835" name="Picture 834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8134857">
            <a:off x="8357455" y="3669519"/>
            <a:ext cx="777256" cy="76201"/>
          </a:xfrm>
          <a:prstGeom prst="rect">
            <a:avLst/>
          </a:prstGeom>
        </p:spPr>
      </p:pic>
      <p:sp>
        <p:nvSpPr>
          <p:cNvPr id="837" name="Shape 837"/>
          <p:cNvSpPr/>
          <p:nvPr/>
        </p:nvSpPr>
        <p:spPr>
          <a:xfrm flipH="1" flipV="1">
            <a:off x="8933117" y="3411160"/>
            <a:ext cx="614537" cy="61453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38" name="Shape 838"/>
          <p:cNvSpPr/>
          <p:nvPr/>
        </p:nvSpPr>
        <p:spPr>
          <a:xfrm flipH="1" flipV="1">
            <a:off x="9009980" y="3416409"/>
            <a:ext cx="1783943" cy="60537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39" name="Shape 839"/>
          <p:cNvSpPr/>
          <p:nvPr/>
        </p:nvSpPr>
        <p:spPr>
          <a:xfrm flipH="1" flipV="1">
            <a:off x="9018873" y="3416786"/>
            <a:ext cx="2743865" cy="6038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40" name="Shape 840"/>
          <p:cNvSpPr/>
          <p:nvPr/>
        </p:nvSpPr>
        <p:spPr>
          <a:xfrm>
            <a:off x="11397012" y="3411160"/>
            <a:ext cx="374069" cy="59291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41" name="Shape 841"/>
          <p:cNvSpPr/>
          <p:nvPr/>
        </p:nvSpPr>
        <p:spPr>
          <a:xfrm flipH="1">
            <a:off x="10782475" y="3411160"/>
            <a:ext cx="614538" cy="61453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42" name="Shape 842"/>
          <p:cNvSpPr/>
          <p:nvPr/>
        </p:nvSpPr>
        <p:spPr>
          <a:xfrm flipH="1">
            <a:off x="9536206" y="3415078"/>
            <a:ext cx="1790539" cy="6067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43" name="Shape 843"/>
          <p:cNvSpPr/>
          <p:nvPr/>
        </p:nvSpPr>
        <p:spPr>
          <a:xfrm flipH="1">
            <a:off x="8567391" y="3416787"/>
            <a:ext cx="2743865" cy="60383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44" name="Shape 844"/>
          <p:cNvSpPr/>
          <p:nvPr/>
        </p:nvSpPr>
        <p:spPr>
          <a:xfrm flipV="1">
            <a:off x="11349350" y="2129342"/>
            <a:ext cx="1" cy="61453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45" name="Shape 845"/>
          <p:cNvSpPr/>
          <p:nvPr/>
        </p:nvSpPr>
        <p:spPr>
          <a:xfrm flipV="1">
            <a:off x="9031414" y="2098858"/>
            <a:ext cx="1" cy="61453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pic>
        <p:nvPicPr>
          <p:cNvPr id="846" name="Picture 845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9663519">
            <a:off x="8622452" y="4888838"/>
            <a:ext cx="925251" cy="76201"/>
          </a:xfrm>
          <a:prstGeom prst="rect">
            <a:avLst/>
          </a:prstGeom>
        </p:spPr>
      </p:pic>
      <p:sp>
        <p:nvSpPr>
          <p:cNvPr id="848" name="Shape 848"/>
          <p:cNvSpPr/>
          <p:nvPr/>
        </p:nvSpPr>
        <p:spPr>
          <a:xfrm flipH="1" flipV="1">
            <a:off x="8701783" y="4683339"/>
            <a:ext cx="766589" cy="48659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49" name="Shape 849"/>
          <p:cNvSpPr/>
          <p:nvPr/>
        </p:nvSpPr>
        <p:spPr>
          <a:xfrm flipV="1">
            <a:off x="8691284" y="4706586"/>
            <a:ext cx="1" cy="4732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50" name="Shape 850"/>
          <p:cNvSpPr/>
          <p:nvPr/>
        </p:nvSpPr>
        <p:spPr>
          <a:xfrm flipV="1">
            <a:off x="9478870" y="4706586"/>
            <a:ext cx="1" cy="4732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51" name="Shape 851"/>
          <p:cNvSpPr/>
          <p:nvPr/>
        </p:nvSpPr>
        <p:spPr>
          <a:xfrm>
            <a:off x="195292" y="2063267"/>
            <a:ext cx="7501715" cy="4599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spcBef>
                <a:spcPts val="3600"/>
              </a:spcBef>
              <a:defRPr b="1">
                <a:solidFill>
                  <a:srgbClr val="212121"/>
                </a:solidFill>
              </a:defRPr>
            </a:pPr>
            <a:r>
              <a:t>Implementation Techniques for X, Y:</a:t>
            </a:r>
          </a:p>
          <a:p>
            <a:pPr marL="790222" lvl="1" indent="-345722">
              <a:spcBef>
                <a:spcPts val="1600"/>
              </a:spcBef>
              <a:buSzPct val="75000"/>
              <a:buChar char="•"/>
            </a:pPr>
            <a:r>
              <a:t>do export announce’s from C, D outside</a:t>
            </a:r>
          </a:p>
          <a:p>
            <a:pPr marL="790222" lvl="1" indent="-345722">
              <a:spcBef>
                <a:spcPts val="1600"/>
              </a:spcBef>
              <a:buSzPct val="75000"/>
              <a:buChar char="•"/>
            </a:pPr>
            <a:r>
              <a:t>do </a:t>
            </a:r>
            <a:r>
              <a:rPr i="1"/>
              <a:t>not</a:t>
            </a:r>
            <a:r>
              <a:t> export announce’s from G,H outside</a:t>
            </a:r>
          </a:p>
          <a:p>
            <a:pPr marL="1234722" lvl="2" indent="-345722">
              <a:spcBef>
                <a:spcPts val="1600"/>
              </a:spcBef>
              <a:buSzPct val="75000"/>
              <a:buChar char="•"/>
            </a:pPr>
            <a:r>
              <a:t>appeal: X, Y do not need to know which prefixes are local vs global</a:t>
            </a:r>
          </a:p>
          <a:p>
            <a:pPr marL="790222" lvl="1" indent="-345722">
              <a:spcBef>
                <a:spcPts val="1600"/>
              </a:spcBef>
              <a:buSzPct val="75000"/>
              <a:buChar char="•"/>
            </a:pPr>
            <a:r>
              <a:t>aggregate to PG if announce is subset of PG</a:t>
            </a:r>
          </a:p>
          <a:p>
            <a:pPr marL="790222" lvl="1" indent="-345722">
              <a:spcBef>
                <a:spcPts val="1600"/>
              </a:spcBef>
              <a:buSzPct val="75000"/>
              <a:buChar char="•"/>
              <a:def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defRPr>
            </a:pPr>
            <a:r>
              <a:t>disallow “valley” paths</a:t>
            </a:r>
          </a:p>
        </p:txBody>
      </p:sp>
      <p:sp>
        <p:nvSpPr>
          <p:cNvPr id="852" name="Shape 852"/>
          <p:cNvSpPr/>
          <p:nvPr/>
        </p:nvSpPr>
        <p:spPr>
          <a:xfrm>
            <a:off x="195292" y="6639683"/>
            <a:ext cx="11430002" cy="5083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spcBef>
                <a:spcPts val="3600"/>
              </a:spcBef>
              <a:defRPr b="1">
                <a:solidFill>
                  <a:srgbClr val="212121"/>
                </a:solidFill>
              </a:defRPr>
            </a:pPr>
            <a:r>
              <a:t>Consider D-A, X-C Failure:</a:t>
            </a:r>
          </a:p>
          <a:p>
            <a:pPr marL="790222" lvl="1" indent="-345722">
              <a:spcBef>
                <a:spcPts val="1600"/>
              </a:spcBef>
              <a:buSzPct val="75000"/>
              <a:buChar char="•"/>
            </a:pPr>
            <a:r>
              <a:t>X and Y will hear PG2</a:t>
            </a:r>
          </a:p>
          <a:p>
            <a:pPr marL="790222" lvl="1" indent="-345722">
              <a:spcBef>
                <a:spcPts val="1600"/>
              </a:spcBef>
              <a:buSzPct val="75000"/>
              <a:buChar char="•"/>
            </a:pPr>
            <a:r>
              <a:t>X and Y will announce aggregate PG</a:t>
            </a:r>
          </a:p>
        </p:txBody>
      </p:sp>
      <p:sp>
        <p:nvSpPr>
          <p:cNvPr id="853" name="Shape 853"/>
          <p:cNvSpPr/>
          <p:nvPr/>
        </p:nvSpPr>
        <p:spPr>
          <a:xfrm>
            <a:off x="8488537" y="2701934"/>
            <a:ext cx="1256987" cy="30034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22" h="21600" extrusionOk="0">
                <a:moveTo>
                  <a:pt x="19333" y="21600"/>
                </a:moveTo>
                <a:cubicBezTo>
                  <a:pt x="20750" y="18401"/>
                  <a:pt x="21001" y="15124"/>
                  <a:pt x="20078" y="11891"/>
                </a:cubicBezTo>
                <a:cubicBezTo>
                  <a:pt x="19932" y="11378"/>
                  <a:pt x="19754" y="10863"/>
                  <a:pt x="19315" y="10382"/>
                </a:cubicBezTo>
                <a:cubicBezTo>
                  <a:pt x="17782" y="8700"/>
                  <a:pt x="13791" y="7867"/>
                  <a:pt x="10063" y="7079"/>
                </a:cubicBezTo>
                <a:cubicBezTo>
                  <a:pt x="7038" y="6440"/>
                  <a:pt x="4008" y="5731"/>
                  <a:pt x="2063" y="4544"/>
                </a:cubicBezTo>
                <a:cubicBezTo>
                  <a:pt x="-94" y="3226"/>
                  <a:pt x="-599" y="1518"/>
                  <a:pt x="736" y="0"/>
                </a:cubicBezTo>
              </a:path>
            </a:pathLst>
          </a:custGeom>
          <a:ln w="88900">
            <a:solidFill>
              <a:schemeClr val="accent2">
                <a:hueOff val="-2473792"/>
                <a:satOff val="-50209"/>
                <a:lumOff val="235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54" name="Shape 854"/>
          <p:cNvSpPr/>
          <p:nvPr/>
        </p:nvSpPr>
        <p:spPr>
          <a:xfrm>
            <a:off x="8204825" y="2133970"/>
            <a:ext cx="5588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PG</a:t>
            </a:r>
          </a:p>
        </p:txBody>
      </p:sp>
      <p:sp>
        <p:nvSpPr>
          <p:cNvPr id="855" name="Shape 855"/>
          <p:cNvSpPr/>
          <p:nvPr/>
        </p:nvSpPr>
        <p:spPr>
          <a:xfrm>
            <a:off x="9665836" y="2653804"/>
            <a:ext cx="1233707" cy="30515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35" h="21600" extrusionOk="0">
                <a:moveTo>
                  <a:pt x="19" y="21600"/>
                </a:moveTo>
                <a:cubicBezTo>
                  <a:pt x="2917" y="18544"/>
                  <a:pt x="3192" y="15173"/>
                  <a:pt x="800" y="12044"/>
                </a:cubicBezTo>
                <a:cubicBezTo>
                  <a:pt x="428" y="11558"/>
                  <a:pt x="-11" y="11070"/>
                  <a:pt x="0" y="10559"/>
                </a:cubicBezTo>
                <a:cubicBezTo>
                  <a:pt x="95" y="6030"/>
                  <a:pt x="17689" y="8005"/>
                  <a:pt x="20723" y="4589"/>
                </a:cubicBezTo>
                <a:cubicBezTo>
                  <a:pt x="21589" y="3613"/>
                  <a:pt x="20954" y="2581"/>
                  <a:pt x="20882" y="1588"/>
                </a:cubicBezTo>
                <a:cubicBezTo>
                  <a:pt x="20843" y="1058"/>
                  <a:pt x="20959" y="526"/>
                  <a:pt x="21235" y="0"/>
                </a:cubicBezTo>
              </a:path>
            </a:pathLst>
          </a:custGeom>
          <a:ln w="88900">
            <a:solidFill>
              <a:schemeClr val="accent2">
                <a:hueOff val="-2473792"/>
                <a:satOff val="-50209"/>
                <a:lumOff val="235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56" name="Shape 856"/>
          <p:cNvSpPr/>
          <p:nvPr/>
        </p:nvSpPr>
        <p:spPr>
          <a:xfrm>
            <a:off x="10590549" y="2133970"/>
            <a:ext cx="5588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PG</a:t>
            </a:r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Shape 8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Data Center Network</a:t>
            </a:r>
          </a:p>
        </p:txBody>
      </p:sp>
      <p:sp>
        <p:nvSpPr>
          <p:cNvPr id="859" name="Shape 8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  <p:sp>
        <p:nvSpPr>
          <p:cNvPr id="860" name="Shape 860"/>
          <p:cNvSpPr/>
          <p:nvPr/>
        </p:nvSpPr>
        <p:spPr>
          <a:xfrm>
            <a:off x="8523910" y="6740341"/>
            <a:ext cx="129552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ctr"/>
            <a:r>
              <a:t>Global</a:t>
            </a:r>
          </a:p>
          <a:p>
            <a:pPr algn="ctr"/>
            <a:r>
              <a:t>Services</a:t>
            </a:r>
          </a:p>
        </p:txBody>
      </p:sp>
      <p:sp>
        <p:nvSpPr>
          <p:cNvPr id="861" name="Shape 861"/>
          <p:cNvSpPr/>
          <p:nvPr/>
        </p:nvSpPr>
        <p:spPr>
          <a:xfrm>
            <a:off x="10646338" y="6740341"/>
            <a:ext cx="129552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ctr"/>
            <a:r>
              <a:t>Local</a:t>
            </a:r>
          </a:p>
          <a:p>
            <a:pPr algn="ctr"/>
            <a:r>
              <a:t>Services</a:t>
            </a:r>
          </a:p>
        </p:txBody>
      </p:sp>
      <p:sp>
        <p:nvSpPr>
          <p:cNvPr id="862" name="Shape 862"/>
          <p:cNvSpPr/>
          <p:nvPr/>
        </p:nvSpPr>
        <p:spPr>
          <a:xfrm>
            <a:off x="8100364" y="3653142"/>
            <a:ext cx="1969428" cy="291831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863" name="Shape 863"/>
          <p:cNvSpPr/>
          <p:nvPr/>
        </p:nvSpPr>
        <p:spPr>
          <a:xfrm>
            <a:off x="8377783" y="6007509"/>
            <a:ext cx="7366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PG1</a:t>
            </a:r>
          </a:p>
        </p:txBody>
      </p:sp>
      <p:sp>
        <p:nvSpPr>
          <p:cNvPr id="864" name="Shape 864"/>
          <p:cNvSpPr/>
          <p:nvPr/>
        </p:nvSpPr>
        <p:spPr>
          <a:xfrm>
            <a:off x="9223770" y="6007509"/>
            <a:ext cx="7366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PG2</a:t>
            </a:r>
          </a:p>
        </p:txBody>
      </p:sp>
      <p:sp>
        <p:nvSpPr>
          <p:cNvPr id="865" name="Shape 865"/>
          <p:cNvSpPr/>
          <p:nvPr/>
        </p:nvSpPr>
        <p:spPr>
          <a:xfrm>
            <a:off x="10268680" y="3653142"/>
            <a:ext cx="1969428" cy="291831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866" name="Shape 866"/>
          <p:cNvSpPr/>
          <p:nvPr/>
        </p:nvSpPr>
        <p:spPr>
          <a:xfrm>
            <a:off x="8715166" y="2733442"/>
            <a:ext cx="632498" cy="637596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X</a:t>
            </a:r>
          </a:p>
        </p:txBody>
      </p:sp>
      <p:sp>
        <p:nvSpPr>
          <p:cNvPr id="867" name="Shape 867"/>
          <p:cNvSpPr/>
          <p:nvPr/>
        </p:nvSpPr>
        <p:spPr>
          <a:xfrm>
            <a:off x="11033797" y="2731898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Y</a:t>
            </a:r>
          </a:p>
        </p:txBody>
      </p:sp>
      <p:sp>
        <p:nvSpPr>
          <p:cNvPr id="868" name="Shape 868"/>
          <p:cNvSpPr/>
          <p:nvPr/>
        </p:nvSpPr>
        <p:spPr>
          <a:xfrm>
            <a:off x="8315904" y="4044200"/>
            <a:ext cx="632498" cy="637596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C</a:t>
            </a:r>
          </a:p>
        </p:txBody>
      </p:sp>
      <p:sp>
        <p:nvSpPr>
          <p:cNvPr id="869" name="Shape 869"/>
          <p:cNvSpPr/>
          <p:nvPr/>
        </p:nvSpPr>
        <p:spPr>
          <a:xfrm>
            <a:off x="9161891" y="4044200"/>
            <a:ext cx="632499" cy="637596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D</a:t>
            </a:r>
          </a:p>
        </p:txBody>
      </p:sp>
      <p:sp>
        <p:nvSpPr>
          <p:cNvPr id="870" name="Shape 870"/>
          <p:cNvSpPr/>
          <p:nvPr/>
        </p:nvSpPr>
        <p:spPr>
          <a:xfrm>
            <a:off x="8315904" y="5143537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A</a:t>
            </a:r>
          </a:p>
        </p:txBody>
      </p:sp>
      <p:sp>
        <p:nvSpPr>
          <p:cNvPr id="871" name="Shape 871"/>
          <p:cNvSpPr/>
          <p:nvPr/>
        </p:nvSpPr>
        <p:spPr>
          <a:xfrm>
            <a:off x="9161891" y="5143537"/>
            <a:ext cx="632499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B</a:t>
            </a:r>
          </a:p>
        </p:txBody>
      </p:sp>
      <p:sp>
        <p:nvSpPr>
          <p:cNvPr id="872" name="Shape 872"/>
          <p:cNvSpPr/>
          <p:nvPr/>
        </p:nvSpPr>
        <p:spPr>
          <a:xfrm>
            <a:off x="10553700" y="4045743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G</a:t>
            </a:r>
          </a:p>
        </p:txBody>
      </p:sp>
      <p:sp>
        <p:nvSpPr>
          <p:cNvPr id="873" name="Shape 873"/>
          <p:cNvSpPr/>
          <p:nvPr/>
        </p:nvSpPr>
        <p:spPr>
          <a:xfrm>
            <a:off x="11399687" y="4045743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H</a:t>
            </a:r>
          </a:p>
        </p:txBody>
      </p:sp>
      <p:sp>
        <p:nvSpPr>
          <p:cNvPr id="874" name="Shape 874"/>
          <p:cNvSpPr/>
          <p:nvPr/>
        </p:nvSpPr>
        <p:spPr>
          <a:xfrm>
            <a:off x="10553700" y="5145081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E</a:t>
            </a:r>
          </a:p>
        </p:txBody>
      </p:sp>
      <p:sp>
        <p:nvSpPr>
          <p:cNvPr id="875" name="Shape 875"/>
          <p:cNvSpPr/>
          <p:nvPr/>
        </p:nvSpPr>
        <p:spPr>
          <a:xfrm>
            <a:off x="11399687" y="5145081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F</a:t>
            </a:r>
          </a:p>
        </p:txBody>
      </p:sp>
      <p:sp>
        <p:nvSpPr>
          <p:cNvPr id="876" name="Shape 876"/>
          <p:cNvSpPr/>
          <p:nvPr/>
        </p:nvSpPr>
        <p:spPr>
          <a:xfrm>
            <a:off x="10546098" y="6007509"/>
            <a:ext cx="647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PL1</a:t>
            </a:r>
          </a:p>
        </p:txBody>
      </p:sp>
      <p:sp>
        <p:nvSpPr>
          <p:cNvPr id="877" name="Shape 877"/>
          <p:cNvSpPr/>
          <p:nvPr/>
        </p:nvSpPr>
        <p:spPr>
          <a:xfrm>
            <a:off x="11392086" y="6007509"/>
            <a:ext cx="647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PL2</a:t>
            </a:r>
          </a:p>
        </p:txBody>
      </p:sp>
      <p:sp>
        <p:nvSpPr>
          <p:cNvPr id="878" name="Shape 878"/>
          <p:cNvSpPr/>
          <p:nvPr/>
        </p:nvSpPr>
        <p:spPr>
          <a:xfrm flipV="1">
            <a:off x="10935166" y="4706185"/>
            <a:ext cx="717870" cy="45337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79" name="Shape 879"/>
          <p:cNvSpPr/>
          <p:nvPr/>
        </p:nvSpPr>
        <p:spPr>
          <a:xfrm flipH="1" flipV="1">
            <a:off x="10910806" y="4689273"/>
            <a:ext cx="766589" cy="48659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80" name="Shape 880"/>
          <p:cNvSpPr/>
          <p:nvPr/>
        </p:nvSpPr>
        <p:spPr>
          <a:xfrm flipV="1">
            <a:off x="10900308" y="4712520"/>
            <a:ext cx="1" cy="4732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81" name="Shape 881"/>
          <p:cNvSpPr/>
          <p:nvPr/>
        </p:nvSpPr>
        <p:spPr>
          <a:xfrm flipV="1">
            <a:off x="11687894" y="4712520"/>
            <a:ext cx="1" cy="4732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pic>
        <p:nvPicPr>
          <p:cNvPr id="882" name="Picture 881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8134857">
            <a:off x="8357455" y="3669519"/>
            <a:ext cx="777256" cy="76201"/>
          </a:xfrm>
          <a:prstGeom prst="rect">
            <a:avLst/>
          </a:prstGeom>
        </p:spPr>
      </p:pic>
      <p:sp>
        <p:nvSpPr>
          <p:cNvPr id="884" name="Shape 884"/>
          <p:cNvSpPr/>
          <p:nvPr/>
        </p:nvSpPr>
        <p:spPr>
          <a:xfrm flipH="1" flipV="1">
            <a:off x="8933117" y="3411160"/>
            <a:ext cx="614537" cy="61453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85" name="Shape 885"/>
          <p:cNvSpPr/>
          <p:nvPr/>
        </p:nvSpPr>
        <p:spPr>
          <a:xfrm flipH="1" flipV="1">
            <a:off x="9009980" y="3416409"/>
            <a:ext cx="1783943" cy="60537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86" name="Shape 886"/>
          <p:cNvSpPr/>
          <p:nvPr/>
        </p:nvSpPr>
        <p:spPr>
          <a:xfrm flipH="1" flipV="1">
            <a:off x="9018873" y="3416786"/>
            <a:ext cx="2743865" cy="6038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87" name="Shape 887"/>
          <p:cNvSpPr/>
          <p:nvPr/>
        </p:nvSpPr>
        <p:spPr>
          <a:xfrm>
            <a:off x="11397012" y="3411160"/>
            <a:ext cx="374069" cy="59291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88" name="Shape 888"/>
          <p:cNvSpPr/>
          <p:nvPr/>
        </p:nvSpPr>
        <p:spPr>
          <a:xfrm flipH="1">
            <a:off x="10782475" y="3411160"/>
            <a:ext cx="614538" cy="61453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89" name="Shape 889"/>
          <p:cNvSpPr/>
          <p:nvPr/>
        </p:nvSpPr>
        <p:spPr>
          <a:xfrm flipH="1">
            <a:off x="9536206" y="3415078"/>
            <a:ext cx="1790539" cy="6067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90" name="Shape 890"/>
          <p:cNvSpPr/>
          <p:nvPr/>
        </p:nvSpPr>
        <p:spPr>
          <a:xfrm flipH="1">
            <a:off x="8567391" y="3416787"/>
            <a:ext cx="2743865" cy="60383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91" name="Shape 891"/>
          <p:cNvSpPr/>
          <p:nvPr/>
        </p:nvSpPr>
        <p:spPr>
          <a:xfrm flipV="1">
            <a:off x="11349350" y="2129342"/>
            <a:ext cx="1" cy="61453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92" name="Shape 892"/>
          <p:cNvSpPr/>
          <p:nvPr/>
        </p:nvSpPr>
        <p:spPr>
          <a:xfrm flipV="1">
            <a:off x="9031414" y="2098858"/>
            <a:ext cx="1" cy="61453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pic>
        <p:nvPicPr>
          <p:cNvPr id="893" name="Picture 892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9663519">
            <a:off x="8622452" y="4888838"/>
            <a:ext cx="925251" cy="76201"/>
          </a:xfrm>
          <a:prstGeom prst="rect">
            <a:avLst/>
          </a:prstGeom>
        </p:spPr>
      </p:pic>
      <p:sp>
        <p:nvSpPr>
          <p:cNvPr id="895" name="Shape 895"/>
          <p:cNvSpPr/>
          <p:nvPr/>
        </p:nvSpPr>
        <p:spPr>
          <a:xfrm flipH="1" flipV="1">
            <a:off x="8701783" y="4683339"/>
            <a:ext cx="766589" cy="48659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96" name="Shape 896"/>
          <p:cNvSpPr/>
          <p:nvPr/>
        </p:nvSpPr>
        <p:spPr>
          <a:xfrm flipV="1">
            <a:off x="8691284" y="4706586"/>
            <a:ext cx="1" cy="4732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97" name="Shape 897"/>
          <p:cNvSpPr/>
          <p:nvPr/>
        </p:nvSpPr>
        <p:spPr>
          <a:xfrm flipV="1">
            <a:off x="9478870" y="4706586"/>
            <a:ext cx="1" cy="4732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98" name="Shape 898"/>
          <p:cNvSpPr/>
          <p:nvPr/>
        </p:nvSpPr>
        <p:spPr>
          <a:xfrm>
            <a:off x="195292" y="2063267"/>
            <a:ext cx="7501715" cy="4599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spcBef>
                <a:spcPts val="3600"/>
              </a:spcBef>
              <a:defRPr b="1">
                <a:solidFill>
                  <a:srgbClr val="212121"/>
                </a:solidFill>
              </a:defRPr>
            </a:pPr>
            <a:r>
              <a:t>Implementation Techniques for X, Y:</a:t>
            </a:r>
          </a:p>
          <a:p>
            <a:pPr marL="790222" lvl="1" indent="-345722">
              <a:spcBef>
                <a:spcPts val="1600"/>
              </a:spcBef>
              <a:buSzPct val="75000"/>
              <a:buChar char="•"/>
            </a:pPr>
            <a:r>
              <a:t>do export announce’s from C, D outside</a:t>
            </a:r>
          </a:p>
          <a:p>
            <a:pPr marL="790222" lvl="1" indent="-345722">
              <a:spcBef>
                <a:spcPts val="1600"/>
              </a:spcBef>
              <a:buSzPct val="75000"/>
              <a:buChar char="•"/>
            </a:pPr>
            <a:r>
              <a:t>do </a:t>
            </a:r>
            <a:r>
              <a:rPr i="1"/>
              <a:t>not</a:t>
            </a:r>
            <a:r>
              <a:t> export announce’s from G,H outside</a:t>
            </a:r>
          </a:p>
          <a:p>
            <a:pPr marL="1234722" lvl="2" indent="-345722">
              <a:spcBef>
                <a:spcPts val="1600"/>
              </a:spcBef>
              <a:buSzPct val="75000"/>
              <a:buChar char="•"/>
            </a:pPr>
            <a:r>
              <a:t>appeal: X, Y do not need to know which prefixes are local vs global</a:t>
            </a:r>
          </a:p>
          <a:p>
            <a:pPr marL="790222" lvl="1" indent="-345722">
              <a:spcBef>
                <a:spcPts val="1600"/>
              </a:spcBef>
              <a:buSzPct val="75000"/>
              <a:buChar char="•"/>
            </a:pPr>
            <a:r>
              <a:t>aggregate to PG if announce is subset of PG</a:t>
            </a:r>
          </a:p>
          <a:p>
            <a:pPr marL="790222" lvl="1" indent="-345722">
              <a:spcBef>
                <a:spcPts val="1600"/>
              </a:spcBef>
              <a:buSzPct val="75000"/>
              <a:buChar char="•"/>
              <a:def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defRPr>
            </a:pPr>
            <a:r>
              <a:t>disallow “valley” paths</a:t>
            </a:r>
          </a:p>
        </p:txBody>
      </p:sp>
      <p:sp>
        <p:nvSpPr>
          <p:cNvPr id="899" name="Shape 899"/>
          <p:cNvSpPr/>
          <p:nvPr/>
        </p:nvSpPr>
        <p:spPr>
          <a:xfrm>
            <a:off x="195292" y="6639683"/>
            <a:ext cx="11430002" cy="5083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spcBef>
                <a:spcPts val="3600"/>
              </a:spcBef>
              <a:defRPr b="1">
                <a:solidFill>
                  <a:srgbClr val="212121"/>
                </a:solidFill>
              </a:defRPr>
            </a:pPr>
            <a:r>
              <a:t>Consider D-A, X-C Failure:</a:t>
            </a:r>
          </a:p>
          <a:p>
            <a:pPr marL="790222" lvl="1" indent="-345722">
              <a:spcBef>
                <a:spcPts val="1600"/>
              </a:spcBef>
              <a:buSzPct val="75000"/>
              <a:buChar char="•"/>
            </a:pPr>
            <a:r>
              <a:t>X and Y will hear PG2</a:t>
            </a:r>
          </a:p>
          <a:p>
            <a:pPr marL="790222" lvl="1" indent="-345722">
              <a:spcBef>
                <a:spcPts val="1600"/>
              </a:spcBef>
              <a:buSzPct val="75000"/>
              <a:buChar char="•"/>
            </a:pPr>
            <a:r>
              <a:t>X and Y will announce aggregate PG</a:t>
            </a:r>
          </a:p>
          <a:p>
            <a:pPr marL="790222" lvl="1" indent="-345722">
              <a:spcBef>
                <a:spcPts val="1600"/>
              </a:spcBef>
              <a:buSzPct val="75000"/>
              <a:buChar char="•"/>
            </a:pPr>
            <a:r>
              <a:t>But PG1 is inaccessible through X because there is no valley routing</a:t>
            </a:r>
          </a:p>
          <a:p>
            <a:pPr marL="790222" lvl="1" indent="-345722">
              <a:spcBef>
                <a:spcPts val="1600"/>
              </a:spcBef>
              <a:buSzPct val="75000"/>
              <a:buChar char="•"/>
            </a:pPr>
            <a:r>
              <a:t>An aggregation-induced black hole is created [See Le et al, CoNext ’11]</a:t>
            </a:r>
          </a:p>
        </p:txBody>
      </p:sp>
      <p:sp>
        <p:nvSpPr>
          <p:cNvPr id="900" name="Shape 900"/>
          <p:cNvSpPr/>
          <p:nvPr/>
        </p:nvSpPr>
        <p:spPr>
          <a:xfrm>
            <a:off x="8204825" y="2133970"/>
            <a:ext cx="5588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PG</a:t>
            </a:r>
          </a:p>
        </p:txBody>
      </p:sp>
      <p:sp>
        <p:nvSpPr>
          <p:cNvPr id="901" name="Shape 901"/>
          <p:cNvSpPr/>
          <p:nvPr/>
        </p:nvSpPr>
        <p:spPr>
          <a:xfrm>
            <a:off x="10590549" y="2133970"/>
            <a:ext cx="5588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PG</a:t>
            </a:r>
          </a:p>
        </p:txBody>
      </p:sp>
      <p:sp>
        <p:nvSpPr>
          <p:cNvPr id="902" name="Shape 902"/>
          <p:cNvSpPr/>
          <p:nvPr/>
        </p:nvSpPr>
        <p:spPr>
          <a:xfrm flipH="1">
            <a:off x="9325783" y="1740411"/>
            <a:ext cx="302867" cy="900218"/>
          </a:xfrm>
          <a:prstGeom prst="line">
            <a:avLst/>
          </a:prstGeom>
          <a:ln w="88900">
            <a:solidFill>
              <a:schemeClr val="accent1">
                <a:satOff val="-3355"/>
                <a:lumOff val="26614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03" name="Shape 903"/>
          <p:cNvSpPr/>
          <p:nvPr/>
        </p:nvSpPr>
        <p:spPr>
          <a:xfrm>
            <a:off x="10258243" y="1739601"/>
            <a:ext cx="245755" cy="901028"/>
          </a:xfrm>
          <a:prstGeom prst="line">
            <a:avLst/>
          </a:prstGeom>
          <a:ln w="88900">
            <a:solidFill>
              <a:schemeClr val="accent1">
                <a:satOff val="-3355"/>
                <a:lumOff val="26614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04" name="Shape 904"/>
          <p:cNvSpPr/>
          <p:nvPr/>
        </p:nvSpPr>
        <p:spPr>
          <a:xfrm>
            <a:off x="9063801" y="1219200"/>
            <a:ext cx="1676301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PG1 Traffic</a:t>
            </a:r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Shape 9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Data Center Network</a:t>
            </a:r>
          </a:p>
        </p:txBody>
      </p:sp>
      <p:sp>
        <p:nvSpPr>
          <p:cNvPr id="907" name="Shape 90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34</a:t>
            </a:fld>
            <a:endParaRPr/>
          </a:p>
        </p:txBody>
      </p:sp>
      <p:grpSp>
        <p:nvGrpSpPr>
          <p:cNvPr id="2" name="Group 1"/>
          <p:cNvGrpSpPr/>
          <p:nvPr/>
        </p:nvGrpSpPr>
        <p:grpSpPr>
          <a:xfrm>
            <a:off x="8315904" y="2098858"/>
            <a:ext cx="3723883" cy="5555884"/>
            <a:chOff x="8315904" y="2098858"/>
            <a:chExt cx="3723883" cy="5555884"/>
          </a:xfrm>
        </p:grpSpPr>
        <p:sp>
          <p:nvSpPr>
            <p:cNvPr id="908" name="Shape 908"/>
            <p:cNvSpPr/>
            <p:nvPr/>
          </p:nvSpPr>
          <p:spPr>
            <a:xfrm>
              <a:off x="8523910" y="6740341"/>
              <a:ext cx="1295525" cy="9144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>
              <a:spAutoFit/>
            </a:bodyPr>
            <a:lstStyle/>
            <a:p>
              <a:pPr algn="ctr"/>
              <a:r>
                <a:t>Global</a:t>
              </a:r>
            </a:p>
            <a:p>
              <a:pPr algn="ctr"/>
              <a:r>
                <a:t>Services</a:t>
              </a:r>
            </a:p>
          </p:txBody>
        </p:sp>
        <p:sp>
          <p:nvSpPr>
            <p:cNvPr id="909" name="Shape 909"/>
            <p:cNvSpPr/>
            <p:nvPr/>
          </p:nvSpPr>
          <p:spPr>
            <a:xfrm>
              <a:off x="10646338" y="6740341"/>
              <a:ext cx="1295525" cy="9144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>
              <a:spAutoFit/>
            </a:bodyPr>
            <a:lstStyle/>
            <a:p>
              <a:pPr algn="ctr"/>
              <a:r>
                <a:t>Local</a:t>
              </a:r>
            </a:p>
            <a:p>
              <a:pPr algn="ctr"/>
              <a:r>
                <a:t>Services</a:t>
              </a:r>
            </a:p>
          </p:txBody>
        </p:sp>
        <p:sp>
          <p:nvSpPr>
            <p:cNvPr id="911" name="Shape 911"/>
            <p:cNvSpPr/>
            <p:nvPr/>
          </p:nvSpPr>
          <p:spPr>
            <a:xfrm>
              <a:off x="8377783" y="6007509"/>
              <a:ext cx="736601" cy="5080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>
              <a:spAutoFit/>
            </a:bodyPr>
            <a:lstStyle/>
            <a:p>
              <a:r>
                <a:t>PG1</a:t>
              </a:r>
            </a:p>
          </p:txBody>
        </p:sp>
        <p:sp>
          <p:nvSpPr>
            <p:cNvPr id="912" name="Shape 912"/>
            <p:cNvSpPr/>
            <p:nvPr/>
          </p:nvSpPr>
          <p:spPr>
            <a:xfrm>
              <a:off x="9223770" y="6007509"/>
              <a:ext cx="736601" cy="5080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>
              <a:spAutoFit/>
            </a:bodyPr>
            <a:lstStyle/>
            <a:p>
              <a:r>
                <a:t>PG2</a:t>
              </a:r>
            </a:p>
          </p:txBody>
        </p:sp>
        <p:sp>
          <p:nvSpPr>
            <p:cNvPr id="914" name="Shape 914"/>
            <p:cNvSpPr/>
            <p:nvPr/>
          </p:nvSpPr>
          <p:spPr>
            <a:xfrm>
              <a:off x="8715166" y="2733442"/>
              <a:ext cx="632498" cy="637596"/>
            </a:xfrm>
            <a:prstGeom prst="rect">
              <a:avLst/>
            </a:prstGeom>
            <a:solidFill>
              <a:srgbClr val="FFD479"/>
            </a:solidFill>
            <a:ln w="12700"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 algn="ctr"/>
            </a:lstStyle>
            <a:p>
              <a:r>
                <a:t>X</a:t>
              </a:r>
            </a:p>
          </p:txBody>
        </p:sp>
        <p:sp>
          <p:nvSpPr>
            <p:cNvPr id="915" name="Shape 915"/>
            <p:cNvSpPr/>
            <p:nvPr/>
          </p:nvSpPr>
          <p:spPr>
            <a:xfrm>
              <a:off x="11033797" y="2731898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 algn="ctr"/>
            </a:lstStyle>
            <a:p>
              <a:r>
                <a:t>Y</a:t>
              </a:r>
            </a:p>
          </p:txBody>
        </p:sp>
        <p:sp>
          <p:nvSpPr>
            <p:cNvPr id="916" name="Shape 916"/>
            <p:cNvSpPr/>
            <p:nvPr/>
          </p:nvSpPr>
          <p:spPr>
            <a:xfrm>
              <a:off x="8315904" y="4044200"/>
              <a:ext cx="632498" cy="637596"/>
            </a:xfrm>
            <a:prstGeom prst="rect">
              <a:avLst/>
            </a:prstGeom>
            <a:solidFill>
              <a:srgbClr val="FFD479"/>
            </a:solidFill>
            <a:ln w="12700"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 algn="ctr"/>
            </a:lstStyle>
            <a:p>
              <a:r>
                <a:t>C</a:t>
              </a:r>
            </a:p>
          </p:txBody>
        </p:sp>
        <p:sp>
          <p:nvSpPr>
            <p:cNvPr id="917" name="Shape 917"/>
            <p:cNvSpPr/>
            <p:nvPr/>
          </p:nvSpPr>
          <p:spPr>
            <a:xfrm>
              <a:off x="9161891" y="4044200"/>
              <a:ext cx="632499" cy="637596"/>
            </a:xfrm>
            <a:prstGeom prst="rect">
              <a:avLst/>
            </a:prstGeom>
            <a:solidFill>
              <a:srgbClr val="FFD479"/>
            </a:solidFill>
            <a:ln w="12700"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 algn="ctr"/>
            </a:lstStyle>
            <a:p>
              <a:r>
                <a:t>D</a:t>
              </a:r>
            </a:p>
          </p:txBody>
        </p:sp>
        <p:sp>
          <p:nvSpPr>
            <p:cNvPr id="918" name="Shape 918"/>
            <p:cNvSpPr/>
            <p:nvPr/>
          </p:nvSpPr>
          <p:spPr>
            <a:xfrm>
              <a:off x="8315904" y="5143537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 algn="ctr"/>
            </a:lstStyle>
            <a:p>
              <a:r>
                <a:t>A</a:t>
              </a:r>
            </a:p>
          </p:txBody>
        </p:sp>
        <p:sp>
          <p:nvSpPr>
            <p:cNvPr id="919" name="Shape 919"/>
            <p:cNvSpPr/>
            <p:nvPr/>
          </p:nvSpPr>
          <p:spPr>
            <a:xfrm>
              <a:off x="9161891" y="5143537"/>
              <a:ext cx="632499" cy="637597"/>
            </a:xfrm>
            <a:prstGeom prst="rect">
              <a:avLst/>
            </a:prstGeom>
            <a:solidFill>
              <a:srgbClr val="FFD479"/>
            </a:solidFill>
            <a:ln w="12700"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 algn="ctr"/>
            </a:lstStyle>
            <a:p>
              <a:r>
                <a:t>B</a:t>
              </a:r>
            </a:p>
          </p:txBody>
        </p:sp>
        <p:sp>
          <p:nvSpPr>
            <p:cNvPr id="920" name="Shape 920"/>
            <p:cNvSpPr/>
            <p:nvPr/>
          </p:nvSpPr>
          <p:spPr>
            <a:xfrm>
              <a:off x="10553700" y="4045743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 algn="ctr"/>
            </a:lstStyle>
            <a:p>
              <a:r>
                <a:t>G</a:t>
              </a:r>
            </a:p>
          </p:txBody>
        </p:sp>
        <p:sp>
          <p:nvSpPr>
            <p:cNvPr id="921" name="Shape 921"/>
            <p:cNvSpPr/>
            <p:nvPr/>
          </p:nvSpPr>
          <p:spPr>
            <a:xfrm>
              <a:off x="11399687" y="4045743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 algn="ctr"/>
            </a:lstStyle>
            <a:p>
              <a:r>
                <a:t>H</a:t>
              </a:r>
            </a:p>
          </p:txBody>
        </p:sp>
        <p:sp>
          <p:nvSpPr>
            <p:cNvPr id="922" name="Shape 922"/>
            <p:cNvSpPr/>
            <p:nvPr/>
          </p:nvSpPr>
          <p:spPr>
            <a:xfrm>
              <a:off x="10553700" y="5145081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 algn="ctr"/>
            </a:lstStyle>
            <a:p>
              <a:r>
                <a:t>E</a:t>
              </a:r>
            </a:p>
          </p:txBody>
        </p:sp>
        <p:sp>
          <p:nvSpPr>
            <p:cNvPr id="923" name="Shape 923"/>
            <p:cNvSpPr/>
            <p:nvPr/>
          </p:nvSpPr>
          <p:spPr>
            <a:xfrm>
              <a:off x="11399687" y="5145081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 algn="ctr"/>
            </a:lstStyle>
            <a:p>
              <a:r>
                <a:t>F</a:t>
              </a:r>
            </a:p>
          </p:txBody>
        </p:sp>
        <p:sp>
          <p:nvSpPr>
            <p:cNvPr id="924" name="Shape 924"/>
            <p:cNvSpPr/>
            <p:nvPr/>
          </p:nvSpPr>
          <p:spPr>
            <a:xfrm>
              <a:off x="10546098" y="6007509"/>
              <a:ext cx="647701" cy="5080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>
              <a:spAutoFit/>
            </a:bodyPr>
            <a:lstStyle/>
            <a:p>
              <a:r>
                <a:t>PL1</a:t>
              </a:r>
            </a:p>
          </p:txBody>
        </p:sp>
        <p:sp>
          <p:nvSpPr>
            <p:cNvPr id="925" name="Shape 925"/>
            <p:cNvSpPr/>
            <p:nvPr/>
          </p:nvSpPr>
          <p:spPr>
            <a:xfrm>
              <a:off x="11392086" y="6007509"/>
              <a:ext cx="647701" cy="5080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>
              <a:spAutoFit/>
            </a:bodyPr>
            <a:lstStyle/>
            <a:p>
              <a:r>
                <a:t>PL2</a:t>
              </a:r>
            </a:p>
          </p:txBody>
        </p:sp>
        <p:sp>
          <p:nvSpPr>
            <p:cNvPr id="926" name="Shape 926"/>
            <p:cNvSpPr/>
            <p:nvPr/>
          </p:nvSpPr>
          <p:spPr>
            <a:xfrm flipV="1">
              <a:off x="10935166" y="4706185"/>
              <a:ext cx="717870" cy="453376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 flipH="1" flipV="1">
              <a:off x="10910806" y="4689273"/>
              <a:ext cx="766589" cy="486599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928" name="Shape 928"/>
            <p:cNvSpPr/>
            <p:nvPr/>
          </p:nvSpPr>
          <p:spPr>
            <a:xfrm flipV="1">
              <a:off x="10900308" y="4712520"/>
              <a:ext cx="1" cy="473220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929" name="Shape 929"/>
            <p:cNvSpPr/>
            <p:nvPr/>
          </p:nvSpPr>
          <p:spPr>
            <a:xfrm flipV="1">
              <a:off x="11687894" y="4712520"/>
              <a:ext cx="1" cy="473220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pic>
          <p:nvPicPr>
            <p:cNvPr id="930" name="Picture 929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rot="18134857">
              <a:off x="8357455" y="3669519"/>
              <a:ext cx="777256" cy="76201"/>
            </a:xfrm>
            <a:prstGeom prst="rect">
              <a:avLst/>
            </a:prstGeom>
          </p:spPr>
        </p:pic>
        <p:sp>
          <p:nvSpPr>
            <p:cNvPr id="932" name="Shape 932"/>
            <p:cNvSpPr/>
            <p:nvPr/>
          </p:nvSpPr>
          <p:spPr>
            <a:xfrm flipH="1" flipV="1">
              <a:off x="8933117" y="3411160"/>
              <a:ext cx="614537" cy="614538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 flipH="1" flipV="1">
              <a:off x="9009980" y="3416409"/>
              <a:ext cx="1783943" cy="605370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 flipH="1" flipV="1">
              <a:off x="9018873" y="3416786"/>
              <a:ext cx="2743865" cy="603836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935" name="Shape 935"/>
            <p:cNvSpPr/>
            <p:nvPr/>
          </p:nvSpPr>
          <p:spPr>
            <a:xfrm>
              <a:off x="11397012" y="3411160"/>
              <a:ext cx="374069" cy="592918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936" name="Shape 936"/>
            <p:cNvSpPr/>
            <p:nvPr/>
          </p:nvSpPr>
          <p:spPr>
            <a:xfrm flipH="1">
              <a:off x="10782475" y="3411160"/>
              <a:ext cx="614538" cy="614538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 flipH="1">
              <a:off x="9536206" y="3415078"/>
              <a:ext cx="1790539" cy="606701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 flipH="1">
              <a:off x="8567391" y="3416787"/>
              <a:ext cx="2743865" cy="603834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 flipV="1">
              <a:off x="11349350" y="2129342"/>
              <a:ext cx="1" cy="614538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940" name="Shape 940"/>
            <p:cNvSpPr/>
            <p:nvPr/>
          </p:nvSpPr>
          <p:spPr>
            <a:xfrm flipV="1">
              <a:off x="9031414" y="2098858"/>
              <a:ext cx="1" cy="614538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pic>
          <p:nvPicPr>
            <p:cNvPr id="941" name="Picture 940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19663519">
              <a:off x="8622452" y="4888838"/>
              <a:ext cx="925251" cy="76201"/>
            </a:xfrm>
            <a:prstGeom prst="rect">
              <a:avLst/>
            </a:prstGeom>
          </p:spPr>
        </p:pic>
        <p:sp>
          <p:nvSpPr>
            <p:cNvPr id="943" name="Shape 943"/>
            <p:cNvSpPr/>
            <p:nvPr/>
          </p:nvSpPr>
          <p:spPr>
            <a:xfrm flipH="1" flipV="1">
              <a:off x="8701783" y="4683339"/>
              <a:ext cx="766589" cy="486599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 flipV="1">
              <a:off x="8691284" y="4706586"/>
              <a:ext cx="1" cy="473220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945" name="Shape 945"/>
            <p:cNvSpPr/>
            <p:nvPr/>
          </p:nvSpPr>
          <p:spPr>
            <a:xfrm flipV="1">
              <a:off x="9478870" y="4706586"/>
              <a:ext cx="1" cy="473220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946" name="Shape 946"/>
          <p:cNvSpPr/>
          <p:nvPr/>
        </p:nvSpPr>
        <p:spPr>
          <a:xfrm>
            <a:off x="195292" y="2063267"/>
            <a:ext cx="7501715" cy="4599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spcBef>
                <a:spcPts val="3600"/>
              </a:spcBef>
              <a:defRPr b="1">
                <a:solidFill>
                  <a:srgbClr val="212121"/>
                </a:solidFill>
              </a:defRPr>
            </a:pPr>
            <a:r>
              <a:t>Implementation Techniques for X, Y:</a:t>
            </a:r>
          </a:p>
          <a:p>
            <a:pPr marL="790222" lvl="1" indent="-345722">
              <a:spcBef>
                <a:spcPts val="1600"/>
              </a:spcBef>
              <a:buSzPct val="75000"/>
              <a:buChar char="•"/>
            </a:pPr>
            <a:r>
              <a:t>do export announce’s from C, D outside</a:t>
            </a:r>
          </a:p>
          <a:p>
            <a:pPr marL="790222" lvl="1" indent="-345722">
              <a:spcBef>
                <a:spcPts val="1600"/>
              </a:spcBef>
              <a:buSzPct val="75000"/>
              <a:buChar char="•"/>
            </a:pPr>
            <a:r>
              <a:t>do </a:t>
            </a:r>
            <a:r>
              <a:rPr i="1"/>
              <a:t>not</a:t>
            </a:r>
            <a:r>
              <a:t> export announce’s from G,H outside</a:t>
            </a:r>
          </a:p>
          <a:p>
            <a:pPr marL="1234722" lvl="2" indent="-345722">
              <a:spcBef>
                <a:spcPts val="1600"/>
              </a:spcBef>
              <a:buSzPct val="75000"/>
              <a:buChar char="•"/>
            </a:pPr>
            <a:r>
              <a:t>appeal: X, Y do not need to know which prefixes are local vs global</a:t>
            </a:r>
          </a:p>
          <a:p>
            <a:pPr marL="790222" lvl="1" indent="-345722">
              <a:spcBef>
                <a:spcPts val="1600"/>
              </a:spcBef>
              <a:buSzPct val="75000"/>
              <a:buChar char="•"/>
            </a:pPr>
            <a:r>
              <a:t>aggregate to PG if announce is subset of PG</a:t>
            </a:r>
          </a:p>
          <a:p>
            <a:pPr marL="790222" lvl="1" indent="-345722">
              <a:spcBef>
                <a:spcPts val="1600"/>
              </a:spcBef>
              <a:buSzPct val="75000"/>
              <a:buChar char="•"/>
            </a:pPr>
            <a:r>
              <a:t>disallow “valley” paths</a:t>
            </a:r>
          </a:p>
        </p:txBody>
      </p:sp>
      <p:sp>
        <p:nvSpPr>
          <p:cNvPr id="947" name="Shape 947"/>
          <p:cNvSpPr/>
          <p:nvPr/>
        </p:nvSpPr>
        <p:spPr>
          <a:xfrm>
            <a:off x="195292" y="6639683"/>
            <a:ext cx="7501715" cy="5083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spcBef>
                <a:spcPts val="3600"/>
              </a:spcBef>
              <a:defRPr b="1">
                <a:solidFill>
                  <a:srgbClr val="212121"/>
                </a:solidFill>
              </a:defRPr>
            </a:pPr>
            <a:r>
              <a:t>Moral:</a:t>
            </a:r>
          </a:p>
          <a:p>
            <a:pPr marL="790222" lvl="1" indent="-345722">
              <a:spcBef>
                <a:spcPts val="1600"/>
              </a:spcBef>
              <a:buSzPct val="75000"/>
              <a:buChar char="•"/>
            </a:pPr>
            <a:r>
              <a:t>Reasoning about the interactions between failures and the device-level configs is hard</a:t>
            </a:r>
          </a:p>
          <a:p>
            <a:pPr marL="790222" lvl="1" indent="-345722">
              <a:spcBef>
                <a:spcPts val="1600"/>
              </a:spcBef>
              <a:buSzPct val="75000"/>
              <a:buChar char="•"/>
            </a:pPr>
            <a:r>
              <a:t>Not a good idea for humans to be doing that</a:t>
            </a:r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Shape 9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Data Center Network</a:t>
            </a:r>
          </a:p>
        </p:txBody>
      </p:sp>
      <p:sp>
        <p:nvSpPr>
          <p:cNvPr id="950" name="Shape 9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35</a:t>
            </a:fld>
            <a:endParaRPr/>
          </a:p>
        </p:txBody>
      </p:sp>
      <p:sp>
        <p:nvSpPr>
          <p:cNvPr id="951" name="Shape 951"/>
          <p:cNvSpPr/>
          <p:nvPr/>
        </p:nvSpPr>
        <p:spPr>
          <a:xfrm>
            <a:off x="8730810" y="8412798"/>
            <a:ext cx="129552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ctr"/>
            <a:r>
              <a:t>Global</a:t>
            </a:r>
          </a:p>
          <a:p>
            <a:pPr algn="ctr"/>
            <a:r>
              <a:t>Services</a:t>
            </a:r>
          </a:p>
        </p:txBody>
      </p:sp>
      <p:sp>
        <p:nvSpPr>
          <p:cNvPr id="952" name="Shape 952"/>
          <p:cNvSpPr/>
          <p:nvPr/>
        </p:nvSpPr>
        <p:spPr>
          <a:xfrm>
            <a:off x="10853238" y="8412798"/>
            <a:ext cx="129552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ctr"/>
            <a:r>
              <a:t>Local</a:t>
            </a:r>
          </a:p>
          <a:p>
            <a:pPr algn="ctr"/>
            <a:r>
              <a:t>Services</a:t>
            </a:r>
          </a:p>
        </p:txBody>
      </p:sp>
      <p:sp>
        <p:nvSpPr>
          <p:cNvPr id="953" name="Shape 953"/>
          <p:cNvSpPr/>
          <p:nvPr/>
        </p:nvSpPr>
        <p:spPr>
          <a:xfrm>
            <a:off x="8307264" y="5325599"/>
            <a:ext cx="1969428" cy="291831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954" name="Shape 954"/>
          <p:cNvSpPr/>
          <p:nvPr/>
        </p:nvSpPr>
        <p:spPr>
          <a:xfrm>
            <a:off x="8584682" y="7679966"/>
            <a:ext cx="7366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PG1</a:t>
            </a:r>
          </a:p>
        </p:txBody>
      </p:sp>
      <p:sp>
        <p:nvSpPr>
          <p:cNvPr id="955" name="Shape 955"/>
          <p:cNvSpPr/>
          <p:nvPr/>
        </p:nvSpPr>
        <p:spPr>
          <a:xfrm>
            <a:off x="9430670" y="7679966"/>
            <a:ext cx="7366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PG2</a:t>
            </a:r>
          </a:p>
        </p:txBody>
      </p:sp>
      <p:sp>
        <p:nvSpPr>
          <p:cNvPr id="956" name="Shape 956"/>
          <p:cNvSpPr/>
          <p:nvPr/>
        </p:nvSpPr>
        <p:spPr>
          <a:xfrm>
            <a:off x="10475579" y="5325599"/>
            <a:ext cx="1969429" cy="291831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957" name="Shape 957"/>
          <p:cNvSpPr/>
          <p:nvPr/>
        </p:nvSpPr>
        <p:spPr>
          <a:xfrm>
            <a:off x="8922066" y="4405899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X</a:t>
            </a:r>
          </a:p>
        </p:txBody>
      </p:sp>
      <p:sp>
        <p:nvSpPr>
          <p:cNvPr id="958" name="Shape 958"/>
          <p:cNvSpPr/>
          <p:nvPr/>
        </p:nvSpPr>
        <p:spPr>
          <a:xfrm>
            <a:off x="11240697" y="4404355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Y</a:t>
            </a:r>
          </a:p>
        </p:txBody>
      </p:sp>
      <p:sp>
        <p:nvSpPr>
          <p:cNvPr id="959" name="Shape 959"/>
          <p:cNvSpPr/>
          <p:nvPr/>
        </p:nvSpPr>
        <p:spPr>
          <a:xfrm>
            <a:off x="8522804" y="5716657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C</a:t>
            </a:r>
          </a:p>
        </p:txBody>
      </p:sp>
      <p:sp>
        <p:nvSpPr>
          <p:cNvPr id="960" name="Shape 960"/>
          <p:cNvSpPr/>
          <p:nvPr/>
        </p:nvSpPr>
        <p:spPr>
          <a:xfrm>
            <a:off x="9368791" y="5716657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D</a:t>
            </a:r>
          </a:p>
        </p:txBody>
      </p:sp>
      <p:sp>
        <p:nvSpPr>
          <p:cNvPr id="961" name="Shape 961"/>
          <p:cNvSpPr/>
          <p:nvPr/>
        </p:nvSpPr>
        <p:spPr>
          <a:xfrm>
            <a:off x="8522804" y="6815995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A</a:t>
            </a:r>
          </a:p>
        </p:txBody>
      </p:sp>
      <p:sp>
        <p:nvSpPr>
          <p:cNvPr id="962" name="Shape 962"/>
          <p:cNvSpPr/>
          <p:nvPr/>
        </p:nvSpPr>
        <p:spPr>
          <a:xfrm>
            <a:off x="9368791" y="6815995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B</a:t>
            </a:r>
          </a:p>
        </p:txBody>
      </p:sp>
      <p:sp>
        <p:nvSpPr>
          <p:cNvPr id="963" name="Shape 963"/>
          <p:cNvSpPr/>
          <p:nvPr/>
        </p:nvSpPr>
        <p:spPr>
          <a:xfrm>
            <a:off x="10760600" y="5718201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G</a:t>
            </a:r>
          </a:p>
        </p:txBody>
      </p:sp>
      <p:sp>
        <p:nvSpPr>
          <p:cNvPr id="964" name="Shape 964"/>
          <p:cNvSpPr/>
          <p:nvPr/>
        </p:nvSpPr>
        <p:spPr>
          <a:xfrm>
            <a:off x="11606587" y="5718201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H</a:t>
            </a:r>
          </a:p>
        </p:txBody>
      </p:sp>
      <p:sp>
        <p:nvSpPr>
          <p:cNvPr id="965" name="Shape 965"/>
          <p:cNvSpPr/>
          <p:nvPr/>
        </p:nvSpPr>
        <p:spPr>
          <a:xfrm>
            <a:off x="10760600" y="6817539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E</a:t>
            </a:r>
          </a:p>
        </p:txBody>
      </p:sp>
      <p:sp>
        <p:nvSpPr>
          <p:cNvPr id="966" name="Shape 966"/>
          <p:cNvSpPr/>
          <p:nvPr/>
        </p:nvSpPr>
        <p:spPr>
          <a:xfrm>
            <a:off x="11606587" y="6817539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F</a:t>
            </a:r>
          </a:p>
        </p:txBody>
      </p:sp>
      <p:sp>
        <p:nvSpPr>
          <p:cNvPr id="967" name="Shape 967"/>
          <p:cNvSpPr/>
          <p:nvPr/>
        </p:nvSpPr>
        <p:spPr>
          <a:xfrm>
            <a:off x="10752998" y="7679966"/>
            <a:ext cx="647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PL1</a:t>
            </a:r>
          </a:p>
        </p:txBody>
      </p:sp>
      <p:sp>
        <p:nvSpPr>
          <p:cNvPr id="968" name="Shape 968"/>
          <p:cNvSpPr/>
          <p:nvPr/>
        </p:nvSpPr>
        <p:spPr>
          <a:xfrm>
            <a:off x="11598985" y="7679966"/>
            <a:ext cx="647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PL2</a:t>
            </a:r>
          </a:p>
        </p:txBody>
      </p:sp>
      <p:sp>
        <p:nvSpPr>
          <p:cNvPr id="969" name="Shape 969"/>
          <p:cNvSpPr/>
          <p:nvPr/>
        </p:nvSpPr>
        <p:spPr>
          <a:xfrm flipV="1">
            <a:off x="11142065" y="6378643"/>
            <a:ext cx="717871" cy="45337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70" name="Shape 970"/>
          <p:cNvSpPr/>
          <p:nvPr/>
        </p:nvSpPr>
        <p:spPr>
          <a:xfrm flipH="1" flipV="1">
            <a:off x="11117706" y="6361731"/>
            <a:ext cx="766589" cy="48659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71" name="Shape 971"/>
          <p:cNvSpPr/>
          <p:nvPr/>
        </p:nvSpPr>
        <p:spPr>
          <a:xfrm flipV="1">
            <a:off x="11107207" y="6384978"/>
            <a:ext cx="1" cy="4732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72" name="Shape 972"/>
          <p:cNvSpPr/>
          <p:nvPr/>
        </p:nvSpPr>
        <p:spPr>
          <a:xfrm flipV="1">
            <a:off x="11894793" y="6384978"/>
            <a:ext cx="1" cy="4732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pic>
        <p:nvPicPr>
          <p:cNvPr id="973" name="Picture 972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8134857">
            <a:off x="8564355" y="5341976"/>
            <a:ext cx="777256" cy="76201"/>
          </a:xfrm>
          <a:prstGeom prst="rect">
            <a:avLst/>
          </a:prstGeom>
        </p:spPr>
      </p:pic>
      <p:sp>
        <p:nvSpPr>
          <p:cNvPr id="975" name="Shape 975"/>
          <p:cNvSpPr/>
          <p:nvPr/>
        </p:nvSpPr>
        <p:spPr>
          <a:xfrm flipH="1" flipV="1">
            <a:off x="9140016" y="5083618"/>
            <a:ext cx="614538" cy="6145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76" name="Shape 976"/>
          <p:cNvSpPr/>
          <p:nvPr/>
        </p:nvSpPr>
        <p:spPr>
          <a:xfrm flipH="1" flipV="1">
            <a:off x="9216879" y="5088867"/>
            <a:ext cx="1783944" cy="60537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77" name="Shape 977"/>
          <p:cNvSpPr/>
          <p:nvPr/>
        </p:nvSpPr>
        <p:spPr>
          <a:xfrm flipH="1" flipV="1">
            <a:off x="9225773" y="5089244"/>
            <a:ext cx="2743865" cy="60383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78" name="Shape 978"/>
          <p:cNvSpPr/>
          <p:nvPr/>
        </p:nvSpPr>
        <p:spPr>
          <a:xfrm>
            <a:off x="11603911" y="5083618"/>
            <a:ext cx="374070" cy="59291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79" name="Shape 979"/>
          <p:cNvSpPr/>
          <p:nvPr/>
        </p:nvSpPr>
        <p:spPr>
          <a:xfrm flipH="1">
            <a:off x="10989375" y="5083618"/>
            <a:ext cx="614537" cy="6145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80" name="Shape 980"/>
          <p:cNvSpPr/>
          <p:nvPr/>
        </p:nvSpPr>
        <p:spPr>
          <a:xfrm flipH="1">
            <a:off x="9743106" y="5087536"/>
            <a:ext cx="1790539" cy="6067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81" name="Shape 981"/>
          <p:cNvSpPr/>
          <p:nvPr/>
        </p:nvSpPr>
        <p:spPr>
          <a:xfrm flipH="1">
            <a:off x="8774291" y="5089244"/>
            <a:ext cx="2743865" cy="60383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82" name="Shape 982"/>
          <p:cNvSpPr/>
          <p:nvPr/>
        </p:nvSpPr>
        <p:spPr>
          <a:xfrm flipV="1">
            <a:off x="11556250" y="3801800"/>
            <a:ext cx="1" cy="6145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83" name="Shape 983"/>
          <p:cNvSpPr/>
          <p:nvPr/>
        </p:nvSpPr>
        <p:spPr>
          <a:xfrm flipV="1">
            <a:off x="9238314" y="3771316"/>
            <a:ext cx="1" cy="61453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pic>
        <p:nvPicPr>
          <p:cNvPr id="984" name="Picture 983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9663519">
            <a:off x="8829352" y="6561296"/>
            <a:ext cx="925251" cy="76201"/>
          </a:xfrm>
          <a:prstGeom prst="rect">
            <a:avLst/>
          </a:prstGeom>
        </p:spPr>
      </p:pic>
      <p:sp>
        <p:nvSpPr>
          <p:cNvPr id="986" name="Shape 986"/>
          <p:cNvSpPr/>
          <p:nvPr/>
        </p:nvSpPr>
        <p:spPr>
          <a:xfrm flipH="1" flipV="1">
            <a:off x="8908683" y="6355797"/>
            <a:ext cx="766589" cy="48659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87" name="Shape 987"/>
          <p:cNvSpPr/>
          <p:nvPr/>
        </p:nvSpPr>
        <p:spPr>
          <a:xfrm flipV="1">
            <a:off x="8898184" y="6379044"/>
            <a:ext cx="1" cy="47321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88" name="Shape 988"/>
          <p:cNvSpPr/>
          <p:nvPr/>
        </p:nvSpPr>
        <p:spPr>
          <a:xfrm flipV="1">
            <a:off x="9685770" y="6379044"/>
            <a:ext cx="1" cy="47321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89" name="Shape 989"/>
          <p:cNvSpPr/>
          <p:nvPr/>
        </p:nvSpPr>
        <p:spPr>
          <a:xfrm>
            <a:off x="1453692" y="1525241"/>
            <a:ext cx="10491151" cy="175318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990" name="Shape 990"/>
          <p:cNvSpPr/>
          <p:nvPr/>
        </p:nvSpPr>
        <p:spPr>
          <a:xfrm>
            <a:off x="1499731" y="1574258"/>
            <a:ext cx="10399073" cy="1731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spcBef>
                <a:spcPts val="1000"/>
              </a:spcBef>
            </a:pPr>
            <a:r>
              <a:t>P1: Traffic for prefixes for each TOR router must reach the router</a:t>
            </a:r>
          </a:p>
          <a:p>
            <a:pPr>
              <a:spcBef>
                <a:spcPts val="1000"/>
              </a:spcBef>
            </a:pPr>
            <a:r>
              <a:t>P2: Do not announce local services externally</a:t>
            </a:r>
          </a:p>
          <a:p>
            <a:pPr>
              <a:spcBef>
                <a:spcPts val="1000"/>
              </a:spcBef>
            </a:pPr>
            <a:r>
              <a:t>P3: Aggregation must be performed on global prefixes to reduce churn</a:t>
            </a: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Shape 9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Data Center Network</a:t>
            </a:r>
          </a:p>
        </p:txBody>
      </p:sp>
      <p:sp>
        <p:nvSpPr>
          <p:cNvPr id="993" name="Shape 9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  <p:sp>
        <p:nvSpPr>
          <p:cNvPr id="994" name="Shape 994"/>
          <p:cNvSpPr/>
          <p:nvPr/>
        </p:nvSpPr>
        <p:spPr>
          <a:xfrm>
            <a:off x="8730810" y="8412798"/>
            <a:ext cx="129552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ctr"/>
            <a:r>
              <a:t>Global</a:t>
            </a:r>
          </a:p>
          <a:p>
            <a:pPr algn="ctr"/>
            <a:r>
              <a:t>Services</a:t>
            </a:r>
          </a:p>
        </p:txBody>
      </p:sp>
      <p:sp>
        <p:nvSpPr>
          <p:cNvPr id="995" name="Shape 995"/>
          <p:cNvSpPr/>
          <p:nvPr/>
        </p:nvSpPr>
        <p:spPr>
          <a:xfrm>
            <a:off x="10853238" y="8412798"/>
            <a:ext cx="129552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ctr"/>
            <a:r>
              <a:t>Local</a:t>
            </a:r>
          </a:p>
          <a:p>
            <a:pPr algn="ctr"/>
            <a:r>
              <a:t>Services</a:t>
            </a:r>
          </a:p>
        </p:txBody>
      </p:sp>
      <p:sp>
        <p:nvSpPr>
          <p:cNvPr id="996" name="Shape 996"/>
          <p:cNvSpPr/>
          <p:nvPr/>
        </p:nvSpPr>
        <p:spPr>
          <a:xfrm>
            <a:off x="8307264" y="5325599"/>
            <a:ext cx="1969428" cy="291831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997" name="Shape 997"/>
          <p:cNvSpPr/>
          <p:nvPr/>
        </p:nvSpPr>
        <p:spPr>
          <a:xfrm>
            <a:off x="8584682" y="7679966"/>
            <a:ext cx="7366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PG1</a:t>
            </a:r>
          </a:p>
        </p:txBody>
      </p:sp>
      <p:sp>
        <p:nvSpPr>
          <p:cNvPr id="998" name="Shape 998"/>
          <p:cNvSpPr/>
          <p:nvPr/>
        </p:nvSpPr>
        <p:spPr>
          <a:xfrm>
            <a:off x="9430670" y="7679966"/>
            <a:ext cx="7366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PG2</a:t>
            </a:r>
          </a:p>
        </p:txBody>
      </p:sp>
      <p:sp>
        <p:nvSpPr>
          <p:cNvPr id="999" name="Shape 999"/>
          <p:cNvSpPr/>
          <p:nvPr/>
        </p:nvSpPr>
        <p:spPr>
          <a:xfrm>
            <a:off x="10475579" y="5325599"/>
            <a:ext cx="1969429" cy="291831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1000" name="Shape 1000"/>
          <p:cNvSpPr/>
          <p:nvPr/>
        </p:nvSpPr>
        <p:spPr>
          <a:xfrm>
            <a:off x="8922066" y="4405899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X</a:t>
            </a:r>
          </a:p>
        </p:txBody>
      </p:sp>
      <p:sp>
        <p:nvSpPr>
          <p:cNvPr id="1001" name="Shape 1001"/>
          <p:cNvSpPr/>
          <p:nvPr/>
        </p:nvSpPr>
        <p:spPr>
          <a:xfrm>
            <a:off x="11240697" y="4404355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Y</a:t>
            </a:r>
          </a:p>
        </p:txBody>
      </p:sp>
      <p:sp>
        <p:nvSpPr>
          <p:cNvPr id="1002" name="Shape 1002"/>
          <p:cNvSpPr/>
          <p:nvPr/>
        </p:nvSpPr>
        <p:spPr>
          <a:xfrm>
            <a:off x="8522804" y="5716657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C</a:t>
            </a:r>
          </a:p>
        </p:txBody>
      </p:sp>
      <p:sp>
        <p:nvSpPr>
          <p:cNvPr id="1003" name="Shape 1003"/>
          <p:cNvSpPr/>
          <p:nvPr/>
        </p:nvSpPr>
        <p:spPr>
          <a:xfrm>
            <a:off x="9368791" y="5716657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D</a:t>
            </a:r>
          </a:p>
        </p:txBody>
      </p:sp>
      <p:sp>
        <p:nvSpPr>
          <p:cNvPr id="1004" name="Shape 1004"/>
          <p:cNvSpPr/>
          <p:nvPr/>
        </p:nvSpPr>
        <p:spPr>
          <a:xfrm>
            <a:off x="8522804" y="6815995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A</a:t>
            </a:r>
          </a:p>
        </p:txBody>
      </p:sp>
      <p:sp>
        <p:nvSpPr>
          <p:cNvPr id="1005" name="Shape 1005"/>
          <p:cNvSpPr/>
          <p:nvPr/>
        </p:nvSpPr>
        <p:spPr>
          <a:xfrm>
            <a:off x="9368791" y="6815995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B</a:t>
            </a:r>
          </a:p>
        </p:txBody>
      </p:sp>
      <p:sp>
        <p:nvSpPr>
          <p:cNvPr id="1006" name="Shape 1006"/>
          <p:cNvSpPr/>
          <p:nvPr/>
        </p:nvSpPr>
        <p:spPr>
          <a:xfrm>
            <a:off x="10760600" y="5718201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G</a:t>
            </a:r>
          </a:p>
        </p:txBody>
      </p:sp>
      <p:sp>
        <p:nvSpPr>
          <p:cNvPr id="1007" name="Shape 1007"/>
          <p:cNvSpPr/>
          <p:nvPr/>
        </p:nvSpPr>
        <p:spPr>
          <a:xfrm>
            <a:off x="11606587" y="5718201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H</a:t>
            </a:r>
          </a:p>
        </p:txBody>
      </p:sp>
      <p:sp>
        <p:nvSpPr>
          <p:cNvPr id="1008" name="Shape 1008"/>
          <p:cNvSpPr/>
          <p:nvPr/>
        </p:nvSpPr>
        <p:spPr>
          <a:xfrm>
            <a:off x="10760600" y="6817539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E</a:t>
            </a:r>
          </a:p>
        </p:txBody>
      </p:sp>
      <p:sp>
        <p:nvSpPr>
          <p:cNvPr id="1009" name="Shape 1009"/>
          <p:cNvSpPr/>
          <p:nvPr/>
        </p:nvSpPr>
        <p:spPr>
          <a:xfrm>
            <a:off x="11606587" y="6817539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F</a:t>
            </a:r>
          </a:p>
        </p:txBody>
      </p:sp>
      <p:sp>
        <p:nvSpPr>
          <p:cNvPr id="1010" name="Shape 1010"/>
          <p:cNvSpPr/>
          <p:nvPr/>
        </p:nvSpPr>
        <p:spPr>
          <a:xfrm>
            <a:off x="10752998" y="7679966"/>
            <a:ext cx="647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PL1</a:t>
            </a:r>
          </a:p>
        </p:txBody>
      </p:sp>
      <p:sp>
        <p:nvSpPr>
          <p:cNvPr id="1011" name="Shape 1011"/>
          <p:cNvSpPr/>
          <p:nvPr/>
        </p:nvSpPr>
        <p:spPr>
          <a:xfrm>
            <a:off x="11598985" y="7679966"/>
            <a:ext cx="647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PL2</a:t>
            </a:r>
          </a:p>
        </p:txBody>
      </p:sp>
      <p:sp>
        <p:nvSpPr>
          <p:cNvPr id="1012" name="Shape 1012"/>
          <p:cNvSpPr/>
          <p:nvPr/>
        </p:nvSpPr>
        <p:spPr>
          <a:xfrm flipV="1">
            <a:off x="11142065" y="6378643"/>
            <a:ext cx="717871" cy="45337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13" name="Shape 1013"/>
          <p:cNvSpPr/>
          <p:nvPr/>
        </p:nvSpPr>
        <p:spPr>
          <a:xfrm flipH="1" flipV="1">
            <a:off x="11117706" y="6361731"/>
            <a:ext cx="766589" cy="48659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14" name="Shape 1014"/>
          <p:cNvSpPr/>
          <p:nvPr/>
        </p:nvSpPr>
        <p:spPr>
          <a:xfrm flipV="1">
            <a:off x="11107207" y="6384978"/>
            <a:ext cx="1" cy="4732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15" name="Shape 1015"/>
          <p:cNvSpPr/>
          <p:nvPr/>
        </p:nvSpPr>
        <p:spPr>
          <a:xfrm flipV="1">
            <a:off x="11894793" y="6384978"/>
            <a:ext cx="1" cy="4732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pic>
        <p:nvPicPr>
          <p:cNvPr id="1016" name="Picture 1015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8134857">
            <a:off x="8564355" y="5341976"/>
            <a:ext cx="777256" cy="76201"/>
          </a:xfrm>
          <a:prstGeom prst="rect">
            <a:avLst/>
          </a:prstGeom>
        </p:spPr>
      </p:pic>
      <p:sp>
        <p:nvSpPr>
          <p:cNvPr id="1018" name="Shape 1018"/>
          <p:cNvSpPr/>
          <p:nvPr/>
        </p:nvSpPr>
        <p:spPr>
          <a:xfrm flipH="1" flipV="1">
            <a:off x="9140016" y="5083618"/>
            <a:ext cx="614538" cy="6145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19" name="Shape 1019"/>
          <p:cNvSpPr/>
          <p:nvPr/>
        </p:nvSpPr>
        <p:spPr>
          <a:xfrm flipH="1" flipV="1">
            <a:off x="9216879" y="5088867"/>
            <a:ext cx="1783944" cy="60537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20" name="Shape 1020"/>
          <p:cNvSpPr/>
          <p:nvPr/>
        </p:nvSpPr>
        <p:spPr>
          <a:xfrm flipH="1" flipV="1">
            <a:off x="9225773" y="5089244"/>
            <a:ext cx="2743865" cy="60383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21" name="Shape 1021"/>
          <p:cNvSpPr/>
          <p:nvPr/>
        </p:nvSpPr>
        <p:spPr>
          <a:xfrm>
            <a:off x="11603911" y="5083618"/>
            <a:ext cx="374070" cy="59291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22" name="Shape 1022"/>
          <p:cNvSpPr/>
          <p:nvPr/>
        </p:nvSpPr>
        <p:spPr>
          <a:xfrm flipH="1">
            <a:off x="10989375" y="5083618"/>
            <a:ext cx="614537" cy="6145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23" name="Shape 1023"/>
          <p:cNvSpPr/>
          <p:nvPr/>
        </p:nvSpPr>
        <p:spPr>
          <a:xfrm flipH="1">
            <a:off x="9743106" y="5087536"/>
            <a:ext cx="1790539" cy="6067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24" name="Shape 1024"/>
          <p:cNvSpPr/>
          <p:nvPr/>
        </p:nvSpPr>
        <p:spPr>
          <a:xfrm flipH="1">
            <a:off x="8774291" y="5089244"/>
            <a:ext cx="2743865" cy="60383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25" name="Shape 1025"/>
          <p:cNvSpPr/>
          <p:nvPr/>
        </p:nvSpPr>
        <p:spPr>
          <a:xfrm flipV="1">
            <a:off x="11556250" y="3801800"/>
            <a:ext cx="1" cy="6145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26" name="Shape 1026"/>
          <p:cNvSpPr/>
          <p:nvPr/>
        </p:nvSpPr>
        <p:spPr>
          <a:xfrm flipV="1">
            <a:off x="9238314" y="3771316"/>
            <a:ext cx="1" cy="61453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pic>
        <p:nvPicPr>
          <p:cNvPr id="1027" name="Picture 1026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9663519">
            <a:off x="8829352" y="6561296"/>
            <a:ext cx="925251" cy="76201"/>
          </a:xfrm>
          <a:prstGeom prst="rect">
            <a:avLst/>
          </a:prstGeom>
        </p:spPr>
      </p:pic>
      <p:sp>
        <p:nvSpPr>
          <p:cNvPr id="1029" name="Shape 1029"/>
          <p:cNvSpPr/>
          <p:nvPr/>
        </p:nvSpPr>
        <p:spPr>
          <a:xfrm flipH="1" flipV="1">
            <a:off x="8908683" y="6355797"/>
            <a:ext cx="766589" cy="48659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30" name="Shape 1030"/>
          <p:cNvSpPr/>
          <p:nvPr/>
        </p:nvSpPr>
        <p:spPr>
          <a:xfrm flipV="1">
            <a:off x="8898184" y="6379044"/>
            <a:ext cx="1" cy="47321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31" name="Shape 1031"/>
          <p:cNvSpPr/>
          <p:nvPr/>
        </p:nvSpPr>
        <p:spPr>
          <a:xfrm flipV="1">
            <a:off x="9685770" y="6379044"/>
            <a:ext cx="1" cy="47321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32" name="Shape 1032"/>
          <p:cNvSpPr/>
          <p:nvPr/>
        </p:nvSpPr>
        <p:spPr>
          <a:xfrm>
            <a:off x="386605" y="3499814"/>
            <a:ext cx="7736694" cy="583245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define</a:t>
            </a:r>
            <a:r>
              <a:t> Ownership = {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PG1 =&gt; </a:t>
            </a:r>
            <a:r>
              <a:rPr b="1"/>
              <a:t>end</a:t>
            </a:r>
            <a:r>
              <a:t>(A)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PG2 =&gt; </a:t>
            </a:r>
            <a:r>
              <a:rPr b="1"/>
              <a:t>end</a:t>
            </a:r>
            <a:r>
              <a:t>(B)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PL1 =&gt; </a:t>
            </a:r>
            <a:r>
              <a:rPr b="1"/>
              <a:t>end</a:t>
            </a:r>
            <a:r>
              <a:t>(E)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PL2 =&gt; </a:t>
            </a:r>
            <a:r>
              <a:rPr b="1"/>
              <a:t>end</a:t>
            </a:r>
            <a:r>
              <a:t>(F) 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1033" name="Shape 1033"/>
          <p:cNvSpPr/>
          <p:nvPr/>
        </p:nvSpPr>
        <p:spPr>
          <a:xfrm>
            <a:off x="1453692" y="1525241"/>
            <a:ext cx="10491151" cy="175318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1034" name="Shape 1034"/>
          <p:cNvSpPr/>
          <p:nvPr/>
        </p:nvSpPr>
        <p:spPr>
          <a:xfrm>
            <a:off x="1499731" y="1574258"/>
            <a:ext cx="10399073" cy="1731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spcBef>
                <a:spcPts val="1000"/>
              </a:spcBef>
            </a:pPr>
            <a:r>
              <a:t>P1: Traffic for prefixes for each TOR router must reach the router</a:t>
            </a:r>
          </a:p>
          <a:p>
            <a:pPr>
              <a:spcBef>
                <a:spcPts val="1000"/>
              </a:spcBef>
              <a:defRPr>
                <a:solidFill>
                  <a:srgbClr val="A6AAA9"/>
                </a:solidFill>
              </a:defRPr>
            </a:pPr>
            <a:r>
              <a:t>P2: Do not announce local services externally</a:t>
            </a:r>
          </a:p>
          <a:p>
            <a:pPr>
              <a:spcBef>
                <a:spcPts val="1000"/>
              </a:spcBef>
              <a:defRPr>
                <a:solidFill>
                  <a:srgbClr val="A6AAA9"/>
                </a:solidFill>
              </a:defRPr>
            </a:pPr>
            <a:r>
              <a:t>P3: Aggregation must be performed on global prefixes to reduce churn</a:t>
            </a:r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Shape 10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Data Center Network</a:t>
            </a:r>
          </a:p>
        </p:txBody>
      </p:sp>
      <p:sp>
        <p:nvSpPr>
          <p:cNvPr id="1037" name="Shape 10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37</a:t>
            </a:fld>
            <a:endParaRPr/>
          </a:p>
        </p:txBody>
      </p:sp>
      <p:sp>
        <p:nvSpPr>
          <p:cNvPr id="1038" name="Shape 1038"/>
          <p:cNvSpPr/>
          <p:nvPr/>
        </p:nvSpPr>
        <p:spPr>
          <a:xfrm>
            <a:off x="8730810" y="8412798"/>
            <a:ext cx="129552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ctr"/>
            <a:r>
              <a:t>Global</a:t>
            </a:r>
          </a:p>
          <a:p>
            <a:pPr algn="ctr"/>
            <a:r>
              <a:t>Services</a:t>
            </a:r>
          </a:p>
        </p:txBody>
      </p:sp>
      <p:sp>
        <p:nvSpPr>
          <p:cNvPr id="1039" name="Shape 1039"/>
          <p:cNvSpPr/>
          <p:nvPr/>
        </p:nvSpPr>
        <p:spPr>
          <a:xfrm>
            <a:off x="10853238" y="8412798"/>
            <a:ext cx="129552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ctr"/>
            <a:r>
              <a:t>Local</a:t>
            </a:r>
          </a:p>
          <a:p>
            <a:pPr algn="ctr"/>
            <a:r>
              <a:t>Services</a:t>
            </a:r>
          </a:p>
        </p:txBody>
      </p:sp>
      <p:sp>
        <p:nvSpPr>
          <p:cNvPr id="1040" name="Shape 1040"/>
          <p:cNvSpPr/>
          <p:nvPr/>
        </p:nvSpPr>
        <p:spPr>
          <a:xfrm>
            <a:off x="8307264" y="5325599"/>
            <a:ext cx="1969428" cy="291831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1041" name="Shape 1041"/>
          <p:cNvSpPr/>
          <p:nvPr/>
        </p:nvSpPr>
        <p:spPr>
          <a:xfrm>
            <a:off x="8584682" y="7679966"/>
            <a:ext cx="7366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PG1</a:t>
            </a:r>
          </a:p>
        </p:txBody>
      </p:sp>
      <p:sp>
        <p:nvSpPr>
          <p:cNvPr id="1042" name="Shape 1042"/>
          <p:cNvSpPr/>
          <p:nvPr/>
        </p:nvSpPr>
        <p:spPr>
          <a:xfrm>
            <a:off x="9430670" y="7679966"/>
            <a:ext cx="7366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PG2</a:t>
            </a:r>
          </a:p>
        </p:txBody>
      </p:sp>
      <p:sp>
        <p:nvSpPr>
          <p:cNvPr id="1043" name="Shape 1043"/>
          <p:cNvSpPr/>
          <p:nvPr/>
        </p:nvSpPr>
        <p:spPr>
          <a:xfrm>
            <a:off x="10475579" y="5325599"/>
            <a:ext cx="1969429" cy="291831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1044" name="Shape 1044"/>
          <p:cNvSpPr/>
          <p:nvPr/>
        </p:nvSpPr>
        <p:spPr>
          <a:xfrm>
            <a:off x="8922066" y="4405899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X</a:t>
            </a:r>
          </a:p>
        </p:txBody>
      </p:sp>
      <p:sp>
        <p:nvSpPr>
          <p:cNvPr id="1045" name="Shape 1045"/>
          <p:cNvSpPr/>
          <p:nvPr/>
        </p:nvSpPr>
        <p:spPr>
          <a:xfrm>
            <a:off x="11240697" y="4404355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Y</a:t>
            </a:r>
          </a:p>
        </p:txBody>
      </p:sp>
      <p:sp>
        <p:nvSpPr>
          <p:cNvPr id="1046" name="Shape 1046"/>
          <p:cNvSpPr/>
          <p:nvPr/>
        </p:nvSpPr>
        <p:spPr>
          <a:xfrm>
            <a:off x="8522804" y="5716657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C</a:t>
            </a:r>
          </a:p>
        </p:txBody>
      </p:sp>
      <p:sp>
        <p:nvSpPr>
          <p:cNvPr id="1047" name="Shape 1047"/>
          <p:cNvSpPr/>
          <p:nvPr/>
        </p:nvSpPr>
        <p:spPr>
          <a:xfrm>
            <a:off x="9368791" y="5716657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D</a:t>
            </a:r>
          </a:p>
        </p:txBody>
      </p:sp>
      <p:sp>
        <p:nvSpPr>
          <p:cNvPr id="1048" name="Shape 1048"/>
          <p:cNvSpPr/>
          <p:nvPr/>
        </p:nvSpPr>
        <p:spPr>
          <a:xfrm>
            <a:off x="8522804" y="6815995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A</a:t>
            </a:r>
          </a:p>
        </p:txBody>
      </p:sp>
      <p:sp>
        <p:nvSpPr>
          <p:cNvPr id="1049" name="Shape 1049"/>
          <p:cNvSpPr/>
          <p:nvPr/>
        </p:nvSpPr>
        <p:spPr>
          <a:xfrm>
            <a:off x="9368791" y="6815995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B</a:t>
            </a:r>
          </a:p>
        </p:txBody>
      </p:sp>
      <p:sp>
        <p:nvSpPr>
          <p:cNvPr id="1050" name="Shape 1050"/>
          <p:cNvSpPr/>
          <p:nvPr/>
        </p:nvSpPr>
        <p:spPr>
          <a:xfrm>
            <a:off x="10760600" y="5718201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G</a:t>
            </a:r>
          </a:p>
        </p:txBody>
      </p:sp>
      <p:sp>
        <p:nvSpPr>
          <p:cNvPr id="1051" name="Shape 1051"/>
          <p:cNvSpPr/>
          <p:nvPr/>
        </p:nvSpPr>
        <p:spPr>
          <a:xfrm>
            <a:off x="11606587" y="5718201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H</a:t>
            </a:r>
          </a:p>
        </p:txBody>
      </p:sp>
      <p:sp>
        <p:nvSpPr>
          <p:cNvPr id="1052" name="Shape 1052"/>
          <p:cNvSpPr/>
          <p:nvPr/>
        </p:nvSpPr>
        <p:spPr>
          <a:xfrm>
            <a:off x="10760600" y="6817539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E</a:t>
            </a:r>
          </a:p>
        </p:txBody>
      </p:sp>
      <p:sp>
        <p:nvSpPr>
          <p:cNvPr id="1053" name="Shape 1053"/>
          <p:cNvSpPr/>
          <p:nvPr/>
        </p:nvSpPr>
        <p:spPr>
          <a:xfrm>
            <a:off x="11606587" y="6817539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F</a:t>
            </a:r>
          </a:p>
        </p:txBody>
      </p:sp>
      <p:sp>
        <p:nvSpPr>
          <p:cNvPr id="1054" name="Shape 1054"/>
          <p:cNvSpPr/>
          <p:nvPr/>
        </p:nvSpPr>
        <p:spPr>
          <a:xfrm>
            <a:off x="10752998" y="7679966"/>
            <a:ext cx="647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PL1</a:t>
            </a:r>
          </a:p>
        </p:txBody>
      </p:sp>
      <p:sp>
        <p:nvSpPr>
          <p:cNvPr id="1055" name="Shape 1055"/>
          <p:cNvSpPr/>
          <p:nvPr/>
        </p:nvSpPr>
        <p:spPr>
          <a:xfrm>
            <a:off x="11598985" y="7679966"/>
            <a:ext cx="647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PL2</a:t>
            </a:r>
          </a:p>
        </p:txBody>
      </p:sp>
      <p:sp>
        <p:nvSpPr>
          <p:cNvPr id="1056" name="Shape 1056"/>
          <p:cNvSpPr/>
          <p:nvPr/>
        </p:nvSpPr>
        <p:spPr>
          <a:xfrm flipV="1">
            <a:off x="11142065" y="6378643"/>
            <a:ext cx="717871" cy="45337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57" name="Shape 1057"/>
          <p:cNvSpPr/>
          <p:nvPr/>
        </p:nvSpPr>
        <p:spPr>
          <a:xfrm flipH="1" flipV="1">
            <a:off x="11117706" y="6361731"/>
            <a:ext cx="766589" cy="48659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58" name="Shape 1058"/>
          <p:cNvSpPr/>
          <p:nvPr/>
        </p:nvSpPr>
        <p:spPr>
          <a:xfrm flipV="1">
            <a:off x="11107207" y="6384978"/>
            <a:ext cx="1" cy="4732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59" name="Shape 1059"/>
          <p:cNvSpPr/>
          <p:nvPr/>
        </p:nvSpPr>
        <p:spPr>
          <a:xfrm flipV="1">
            <a:off x="11894793" y="6384978"/>
            <a:ext cx="1" cy="4732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pic>
        <p:nvPicPr>
          <p:cNvPr id="1060" name="Picture 1059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8134857">
            <a:off x="8564355" y="5341976"/>
            <a:ext cx="777256" cy="76201"/>
          </a:xfrm>
          <a:prstGeom prst="rect">
            <a:avLst/>
          </a:prstGeom>
        </p:spPr>
      </p:pic>
      <p:sp>
        <p:nvSpPr>
          <p:cNvPr id="1062" name="Shape 1062"/>
          <p:cNvSpPr/>
          <p:nvPr/>
        </p:nvSpPr>
        <p:spPr>
          <a:xfrm flipH="1" flipV="1">
            <a:off x="9140016" y="5083618"/>
            <a:ext cx="614538" cy="6145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63" name="Shape 1063"/>
          <p:cNvSpPr/>
          <p:nvPr/>
        </p:nvSpPr>
        <p:spPr>
          <a:xfrm flipH="1" flipV="1">
            <a:off x="9216879" y="5088867"/>
            <a:ext cx="1783944" cy="60537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64" name="Shape 1064"/>
          <p:cNvSpPr/>
          <p:nvPr/>
        </p:nvSpPr>
        <p:spPr>
          <a:xfrm flipH="1" flipV="1">
            <a:off x="9225773" y="5089244"/>
            <a:ext cx="2743865" cy="60383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65" name="Shape 1065"/>
          <p:cNvSpPr/>
          <p:nvPr/>
        </p:nvSpPr>
        <p:spPr>
          <a:xfrm>
            <a:off x="11603911" y="5083618"/>
            <a:ext cx="374070" cy="59291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66" name="Shape 1066"/>
          <p:cNvSpPr/>
          <p:nvPr/>
        </p:nvSpPr>
        <p:spPr>
          <a:xfrm flipH="1">
            <a:off x="10989375" y="5083618"/>
            <a:ext cx="614537" cy="6145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67" name="Shape 1067"/>
          <p:cNvSpPr/>
          <p:nvPr/>
        </p:nvSpPr>
        <p:spPr>
          <a:xfrm flipH="1">
            <a:off x="9743106" y="5087536"/>
            <a:ext cx="1790539" cy="6067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68" name="Shape 1068"/>
          <p:cNvSpPr/>
          <p:nvPr/>
        </p:nvSpPr>
        <p:spPr>
          <a:xfrm flipH="1">
            <a:off x="8774291" y="5089244"/>
            <a:ext cx="2743865" cy="60383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69" name="Shape 1069"/>
          <p:cNvSpPr/>
          <p:nvPr/>
        </p:nvSpPr>
        <p:spPr>
          <a:xfrm flipV="1">
            <a:off x="11556250" y="3801800"/>
            <a:ext cx="1" cy="6145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70" name="Shape 1070"/>
          <p:cNvSpPr/>
          <p:nvPr/>
        </p:nvSpPr>
        <p:spPr>
          <a:xfrm flipV="1">
            <a:off x="9238314" y="3771316"/>
            <a:ext cx="1" cy="61453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pic>
        <p:nvPicPr>
          <p:cNvPr id="1071" name="Picture 1070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9663519">
            <a:off x="8829352" y="6561296"/>
            <a:ext cx="925251" cy="76201"/>
          </a:xfrm>
          <a:prstGeom prst="rect">
            <a:avLst/>
          </a:prstGeom>
        </p:spPr>
      </p:pic>
      <p:sp>
        <p:nvSpPr>
          <p:cNvPr id="1073" name="Shape 1073"/>
          <p:cNvSpPr/>
          <p:nvPr/>
        </p:nvSpPr>
        <p:spPr>
          <a:xfrm flipH="1" flipV="1">
            <a:off x="8908683" y="6355797"/>
            <a:ext cx="766589" cy="48659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74" name="Shape 1074"/>
          <p:cNvSpPr/>
          <p:nvPr/>
        </p:nvSpPr>
        <p:spPr>
          <a:xfrm flipV="1">
            <a:off x="8898184" y="6379044"/>
            <a:ext cx="1" cy="47321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75" name="Shape 1075"/>
          <p:cNvSpPr/>
          <p:nvPr/>
        </p:nvSpPr>
        <p:spPr>
          <a:xfrm flipV="1">
            <a:off x="9685770" y="6379044"/>
            <a:ext cx="1" cy="47321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76" name="Shape 1076"/>
          <p:cNvSpPr/>
          <p:nvPr/>
        </p:nvSpPr>
        <p:spPr>
          <a:xfrm>
            <a:off x="386605" y="3499814"/>
            <a:ext cx="7736694" cy="583245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define</a:t>
            </a:r>
            <a:r>
              <a:t> Ownership = {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PG1 =&gt; </a:t>
            </a:r>
            <a:r>
              <a:rPr b="1"/>
              <a:t>end</a:t>
            </a:r>
            <a:r>
              <a:t>(A)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PG2 =&gt; </a:t>
            </a:r>
            <a:r>
              <a:rPr b="1"/>
              <a:t>end</a:t>
            </a:r>
            <a:r>
              <a:t>(B)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PL1 =&gt; </a:t>
            </a:r>
            <a:r>
              <a:rPr b="1"/>
              <a:t>end</a:t>
            </a:r>
            <a:r>
              <a:t>(E)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PL2 =&gt; </a:t>
            </a:r>
            <a:r>
              <a:rPr b="1"/>
              <a:t>end</a:t>
            </a:r>
            <a:r>
              <a:t>(F) 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define</a:t>
            </a:r>
            <a:r>
              <a:t> Routing = {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PL1 | PL2 =&gt; </a:t>
            </a:r>
            <a:r>
              <a:rPr b="1"/>
              <a:t>always</a:t>
            </a:r>
            <a:r>
              <a:t>(</a:t>
            </a:r>
            <a:r>
              <a:rPr b="1"/>
              <a:t>in</a:t>
            </a:r>
            <a:r>
              <a:t>)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1077" name="Shape 1077"/>
          <p:cNvSpPr/>
          <p:nvPr/>
        </p:nvSpPr>
        <p:spPr>
          <a:xfrm>
            <a:off x="1453692" y="1525241"/>
            <a:ext cx="10491151" cy="175318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1078" name="Shape 1078"/>
          <p:cNvSpPr/>
          <p:nvPr/>
        </p:nvSpPr>
        <p:spPr>
          <a:xfrm>
            <a:off x="1499731" y="1574258"/>
            <a:ext cx="10399073" cy="1731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spcBef>
                <a:spcPts val="1000"/>
              </a:spcBef>
            </a:pPr>
            <a:r>
              <a:t>P1: Traffic for prefixes for each TOR router must reach the router</a:t>
            </a:r>
          </a:p>
          <a:p>
            <a:pPr>
              <a:spcBef>
                <a:spcPts val="1000"/>
              </a:spcBef>
            </a:pPr>
            <a:r>
              <a:t>P2: Do not announce local services externally</a:t>
            </a:r>
          </a:p>
          <a:p>
            <a:pPr>
              <a:spcBef>
                <a:spcPts val="1000"/>
              </a:spcBef>
              <a:defRPr>
                <a:solidFill>
                  <a:srgbClr val="A6AAA9"/>
                </a:solidFill>
              </a:defRPr>
            </a:pPr>
            <a:r>
              <a:t>P3: Aggregation must be performed on global prefixes to reduce churn</a:t>
            </a:r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Shape 10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Data Center Network</a:t>
            </a:r>
          </a:p>
        </p:txBody>
      </p:sp>
      <p:sp>
        <p:nvSpPr>
          <p:cNvPr id="1081" name="Shape 10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38</a:t>
            </a:fld>
            <a:endParaRPr/>
          </a:p>
        </p:txBody>
      </p:sp>
      <p:sp>
        <p:nvSpPr>
          <p:cNvPr id="1082" name="Shape 1082"/>
          <p:cNvSpPr/>
          <p:nvPr/>
        </p:nvSpPr>
        <p:spPr>
          <a:xfrm>
            <a:off x="8730810" y="8412798"/>
            <a:ext cx="129552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ctr"/>
            <a:r>
              <a:t>Global</a:t>
            </a:r>
          </a:p>
          <a:p>
            <a:pPr algn="ctr"/>
            <a:r>
              <a:t>Services</a:t>
            </a:r>
          </a:p>
        </p:txBody>
      </p:sp>
      <p:sp>
        <p:nvSpPr>
          <p:cNvPr id="1083" name="Shape 1083"/>
          <p:cNvSpPr/>
          <p:nvPr/>
        </p:nvSpPr>
        <p:spPr>
          <a:xfrm>
            <a:off x="10853238" y="8412798"/>
            <a:ext cx="129552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ctr"/>
            <a:r>
              <a:t>Local</a:t>
            </a:r>
          </a:p>
          <a:p>
            <a:pPr algn="ctr"/>
            <a:r>
              <a:t>Services</a:t>
            </a:r>
          </a:p>
        </p:txBody>
      </p:sp>
      <p:sp>
        <p:nvSpPr>
          <p:cNvPr id="1084" name="Shape 1084"/>
          <p:cNvSpPr/>
          <p:nvPr/>
        </p:nvSpPr>
        <p:spPr>
          <a:xfrm>
            <a:off x="8307264" y="5325599"/>
            <a:ext cx="1969428" cy="291831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1085" name="Shape 1085"/>
          <p:cNvSpPr/>
          <p:nvPr/>
        </p:nvSpPr>
        <p:spPr>
          <a:xfrm>
            <a:off x="8584682" y="7679966"/>
            <a:ext cx="7366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PG1</a:t>
            </a:r>
          </a:p>
        </p:txBody>
      </p:sp>
      <p:sp>
        <p:nvSpPr>
          <p:cNvPr id="1086" name="Shape 1086"/>
          <p:cNvSpPr/>
          <p:nvPr/>
        </p:nvSpPr>
        <p:spPr>
          <a:xfrm>
            <a:off x="9430670" y="7679966"/>
            <a:ext cx="7366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PG2</a:t>
            </a:r>
          </a:p>
        </p:txBody>
      </p:sp>
      <p:sp>
        <p:nvSpPr>
          <p:cNvPr id="1087" name="Shape 1087"/>
          <p:cNvSpPr/>
          <p:nvPr/>
        </p:nvSpPr>
        <p:spPr>
          <a:xfrm>
            <a:off x="10475579" y="5325599"/>
            <a:ext cx="1969429" cy="291831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1088" name="Shape 1088"/>
          <p:cNvSpPr/>
          <p:nvPr/>
        </p:nvSpPr>
        <p:spPr>
          <a:xfrm>
            <a:off x="8922066" y="4405899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X</a:t>
            </a:r>
          </a:p>
        </p:txBody>
      </p:sp>
      <p:sp>
        <p:nvSpPr>
          <p:cNvPr id="1089" name="Shape 1089"/>
          <p:cNvSpPr/>
          <p:nvPr/>
        </p:nvSpPr>
        <p:spPr>
          <a:xfrm>
            <a:off x="11240697" y="4404355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Y</a:t>
            </a:r>
          </a:p>
        </p:txBody>
      </p:sp>
      <p:sp>
        <p:nvSpPr>
          <p:cNvPr id="1090" name="Shape 1090"/>
          <p:cNvSpPr/>
          <p:nvPr/>
        </p:nvSpPr>
        <p:spPr>
          <a:xfrm>
            <a:off x="8522804" y="5716657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C</a:t>
            </a:r>
          </a:p>
        </p:txBody>
      </p:sp>
      <p:sp>
        <p:nvSpPr>
          <p:cNvPr id="1091" name="Shape 1091"/>
          <p:cNvSpPr/>
          <p:nvPr/>
        </p:nvSpPr>
        <p:spPr>
          <a:xfrm>
            <a:off x="9368791" y="5716657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D</a:t>
            </a:r>
          </a:p>
        </p:txBody>
      </p:sp>
      <p:sp>
        <p:nvSpPr>
          <p:cNvPr id="1092" name="Shape 1092"/>
          <p:cNvSpPr/>
          <p:nvPr/>
        </p:nvSpPr>
        <p:spPr>
          <a:xfrm>
            <a:off x="8522804" y="6815995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A</a:t>
            </a:r>
          </a:p>
        </p:txBody>
      </p:sp>
      <p:sp>
        <p:nvSpPr>
          <p:cNvPr id="1093" name="Shape 1093"/>
          <p:cNvSpPr/>
          <p:nvPr/>
        </p:nvSpPr>
        <p:spPr>
          <a:xfrm>
            <a:off x="9368791" y="6815995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B</a:t>
            </a:r>
          </a:p>
        </p:txBody>
      </p:sp>
      <p:sp>
        <p:nvSpPr>
          <p:cNvPr id="1094" name="Shape 1094"/>
          <p:cNvSpPr/>
          <p:nvPr/>
        </p:nvSpPr>
        <p:spPr>
          <a:xfrm>
            <a:off x="10760600" y="5718201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G</a:t>
            </a:r>
          </a:p>
        </p:txBody>
      </p:sp>
      <p:sp>
        <p:nvSpPr>
          <p:cNvPr id="1095" name="Shape 1095"/>
          <p:cNvSpPr/>
          <p:nvPr/>
        </p:nvSpPr>
        <p:spPr>
          <a:xfrm>
            <a:off x="11606587" y="5718201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H</a:t>
            </a:r>
          </a:p>
        </p:txBody>
      </p:sp>
      <p:sp>
        <p:nvSpPr>
          <p:cNvPr id="1096" name="Shape 1096"/>
          <p:cNvSpPr/>
          <p:nvPr/>
        </p:nvSpPr>
        <p:spPr>
          <a:xfrm>
            <a:off x="10760600" y="6817539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E</a:t>
            </a:r>
          </a:p>
        </p:txBody>
      </p:sp>
      <p:sp>
        <p:nvSpPr>
          <p:cNvPr id="1097" name="Shape 1097"/>
          <p:cNvSpPr/>
          <p:nvPr/>
        </p:nvSpPr>
        <p:spPr>
          <a:xfrm>
            <a:off x="11606587" y="6817539"/>
            <a:ext cx="632498" cy="63759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F</a:t>
            </a:r>
          </a:p>
        </p:txBody>
      </p:sp>
      <p:sp>
        <p:nvSpPr>
          <p:cNvPr id="1098" name="Shape 1098"/>
          <p:cNvSpPr/>
          <p:nvPr/>
        </p:nvSpPr>
        <p:spPr>
          <a:xfrm>
            <a:off x="10752998" y="7679966"/>
            <a:ext cx="647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PL1</a:t>
            </a:r>
          </a:p>
        </p:txBody>
      </p:sp>
      <p:sp>
        <p:nvSpPr>
          <p:cNvPr id="1099" name="Shape 1099"/>
          <p:cNvSpPr/>
          <p:nvPr/>
        </p:nvSpPr>
        <p:spPr>
          <a:xfrm>
            <a:off x="11598985" y="7679966"/>
            <a:ext cx="647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PL2</a:t>
            </a:r>
          </a:p>
        </p:txBody>
      </p:sp>
      <p:sp>
        <p:nvSpPr>
          <p:cNvPr id="1100" name="Shape 1100"/>
          <p:cNvSpPr/>
          <p:nvPr/>
        </p:nvSpPr>
        <p:spPr>
          <a:xfrm flipV="1">
            <a:off x="11142065" y="6378643"/>
            <a:ext cx="717871" cy="45337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01" name="Shape 1101"/>
          <p:cNvSpPr/>
          <p:nvPr/>
        </p:nvSpPr>
        <p:spPr>
          <a:xfrm flipH="1" flipV="1">
            <a:off x="11117706" y="6361731"/>
            <a:ext cx="766589" cy="48659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02" name="Shape 1102"/>
          <p:cNvSpPr/>
          <p:nvPr/>
        </p:nvSpPr>
        <p:spPr>
          <a:xfrm flipV="1">
            <a:off x="11107207" y="6384978"/>
            <a:ext cx="1" cy="4732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03" name="Shape 1103"/>
          <p:cNvSpPr/>
          <p:nvPr/>
        </p:nvSpPr>
        <p:spPr>
          <a:xfrm flipV="1">
            <a:off x="11894793" y="6384978"/>
            <a:ext cx="1" cy="4732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pic>
        <p:nvPicPr>
          <p:cNvPr id="1104" name="Picture 1103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8134857">
            <a:off x="8564355" y="5341976"/>
            <a:ext cx="777256" cy="76201"/>
          </a:xfrm>
          <a:prstGeom prst="rect">
            <a:avLst/>
          </a:prstGeom>
        </p:spPr>
      </p:pic>
      <p:sp>
        <p:nvSpPr>
          <p:cNvPr id="1106" name="Shape 1106"/>
          <p:cNvSpPr/>
          <p:nvPr/>
        </p:nvSpPr>
        <p:spPr>
          <a:xfrm flipH="1" flipV="1">
            <a:off x="9140016" y="5083618"/>
            <a:ext cx="614538" cy="6145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07" name="Shape 1107"/>
          <p:cNvSpPr/>
          <p:nvPr/>
        </p:nvSpPr>
        <p:spPr>
          <a:xfrm flipH="1" flipV="1">
            <a:off x="9216879" y="5088867"/>
            <a:ext cx="1783944" cy="60537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08" name="Shape 1108"/>
          <p:cNvSpPr/>
          <p:nvPr/>
        </p:nvSpPr>
        <p:spPr>
          <a:xfrm flipH="1" flipV="1">
            <a:off x="9225773" y="5089244"/>
            <a:ext cx="2743865" cy="60383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09" name="Shape 1109"/>
          <p:cNvSpPr/>
          <p:nvPr/>
        </p:nvSpPr>
        <p:spPr>
          <a:xfrm>
            <a:off x="11603911" y="5083618"/>
            <a:ext cx="374070" cy="59291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10" name="Shape 1110"/>
          <p:cNvSpPr/>
          <p:nvPr/>
        </p:nvSpPr>
        <p:spPr>
          <a:xfrm flipH="1">
            <a:off x="10989375" y="5083618"/>
            <a:ext cx="614537" cy="6145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11" name="Shape 1111"/>
          <p:cNvSpPr/>
          <p:nvPr/>
        </p:nvSpPr>
        <p:spPr>
          <a:xfrm flipH="1">
            <a:off x="9743106" y="5087536"/>
            <a:ext cx="1790539" cy="6067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12" name="Shape 1112"/>
          <p:cNvSpPr/>
          <p:nvPr/>
        </p:nvSpPr>
        <p:spPr>
          <a:xfrm flipH="1">
            <a:off x="8774291" y="5089244"/>
            <a:ext cx="2743865" cy="60383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13" name="Shape 1113"/>
          <p:cNvSpPr/>
          <p:nvPr/>
        </p:nvSpPr>
        <p:spPr>
          <a:xfrm flipV="1">
            <a:off x="11556250" y="3801800"/>
            <a:ext cx="1" cy="6145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14" name="Shape 1114"/>
          <p:cNvSpPr/>
          <p:nvPr/>
        </p:nvSpPr>
        <p:spPr>
          <a:xfrm flipV="1">
            <a:off x="9238314" y="3771316"/>
            <a:ext cx="1" cy="61453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pic>
        <p:nvPicPr>
          <p:cNvPr id="1115" name="Picture 1114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9663519">
            <a:off x="8829352" y="6561296"/>
            <a:ext cx="925251" cy="76201"/>
          </a:xfrm>
          <a:prstGeom prst="rect">
            <a:avLst/>
          </a:prstGeom>
        </p:spPr>
      </p:pic>
      <p:sp>
        <p:nvSpPr>
          <p:cNvPr id="1117" name="Shape 1117"/>
          <p:cNvSpPr/>
          <p:nvPr/>
        </p:nvSpPr>
        <p:spPr>
          <a:xfrm flipH="1" flipV="1">
            <a:off x="8908683" y="6355797"/>
            <a:ext cx="766589" cy="48659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18" name="Shape 1118"/>
          <p:cNvSpPr/>
          <p:nvPr/>
        </p:nvSpPr>
        <p:spPr>
          <a:xfrm flipV="1">
            <a:off x="8898184" y="6379044"/>
            <a:ext cx="1" cy="47321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19" name="Shape 1119"/>
          <p:cNvSpPr/>
          <p:nvPr/>
        </p:nvSpPr>
        <p:spPr>
          <a:xfrm flipV="1">
            <a:off x="9685770" y="6379044"/>
            <a:ext cx="1" cy="47321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20" name="Shape 1120"/>
          <p:cNvSpPr/>
          <p:nvPr/>
        </p:nvSpPr>
        <p:spPr>
          <a:xfrm>
            <a:off x="386605" y="3499814"/>
            <a:ext cx="7736694" cy="583245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define</a:t>
            </a:r>
            <a:r>
              <a:t> Ownership = {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PG1 =&gt; </a:t>
            </a:r>
            <a:r>
              <a:rPr b="1"/>
              <a:t>end</a:t>
            </a:r>
            <a:r>
              <a:t>(A)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PG2 =&gt; </a:t>
            </a:r>
            <a:r>
              <a:rPr b="1"/>
              <a:t>end</a:t>
            </a:r>
            <a:r>
              <a:t>(B)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PL1 =&gt; </a:t>
            </a:r>
            <a:r>
              <a:rPr b="1"/>
              <a:t>end</a:t>
            </a:r>
            <a:r>
              <a:t>(E)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PL2 =&gt; </a:t>
            </a:r>
            <a:r>
              <a:rPr b="1"/>
              <a:t>end</a:t>
            </a:r>
            <a:r>
              <a:t>(F) 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define</a:t>
            </a:r>
            <a:r>
              <a:t> Routing = {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PL1 | PL2 =&gt; </a:t>
            </a:r>
            <a:r>
              <a:rPr b="1"/>
              <a:t>always</a:t>
            </a:r>
            <a:r>
              <a:t>(</a:t>
            </a:r>
            <a:r>
              <a:rPr b="1"/>
              <a:t>in</a:t>
            </a:r>
            <a:r>
              <a:t>)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define</a:t>
            </a:r>
            <a:r>
              <a:t> Main =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Ownership &amp; Routing &amp;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 b="1"/>
              <a:t>agg</a:t>
            </a:r>
            <a:r>
              <a:t>(PG, </a:t>
            </a:r>
            <a:r>
              <a:rPr b="1"/>
              <a:t>in</a:t>
            </a:r>
            <a:r>
              <a:t> -&gt; </a:t>
            </a:r>
            <a:r>
              <a:rPr b="1"/>
              <a:t>out</a:t>
            </a:r>
            <a:r>
              <a:t>)</a:t>
            </a:r>
          </a:p>
        </p:txBody>
      </p:sp>
      <p:sp>
        <p:nvSpPr>
          <p:cNvPr id="1121" name="Shape 1121"/>
          <p:cNvSpPr/>
          <p:nvPr/>
        </p:nvSpPr>
        <p:spPr>
          <a:xfrm>
            <a:off x="1453692" y="1525241"/>
            <a:ext cx="10491151" cy="175318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1122" name="Shape 1122"/>
          <p:cNvSpPr/>
          <p:nvPr/>
        </p:nvSpPr>
        <p:spPr>
          <a:xfrm>
            <a:off x="1499731" y="1574258"/>
            <a:ext cx="10399073" cy="1731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spcBef>
                <a:spcPts val="1000"/>
              </a:spcBef>
            </a:pPr>
            <a:r>
              <a:t>P1: Traffic for prefixes for each TOR router must reach the router</a:t>
            </a:r>
          </a:p>
          <a:p>
            <a:pPr>
              <a:spcBef>
                <a:spcPts val="1000"/>
              </a:spcBef>
            </a:pPr>
            <a:r>
              <a:t>P2: Do not announce local services externally</a:t>
            </a:r>
          </a:p>
          <a:p>
            <a:pPr>
              <a:spcBef>
                <a:spcPts val="1000"/>
              </a:spcBef>
            </a:pPr>
            <a:r>
              <a:t>P3: Aggregation must be performed on global prefixes to reduce churn</a:t>
            </a:r>
          </a:p>
        </p:txBody>
      </p:sp>
      <p:sp>
        <p:nvSpPr>
          <p:cNvPr id="1123" name="Shape 1123"/>
          <p:cNvSpPr/>
          <p:nvPr/>
        </p:nvSpPr>
        <p:spPr>
          <a:xfrm>
            <a:off x="6189682" y="6122244"/>
            <a:ext cx="2053259" cy="294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defRPr>
            </a:pPr>
            <a:r>
              <a:t>compiler</a:t>
            </a:r>
          </a:p>
          <a:p>
            <a:pPr>
              <a:def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defRPr>
            </a:pPr>
            <a:r>
              <a:t>discovers</a:t>
            </a:r>
          </a:p>
          <a:p>
            <a:pPr>
              <a:def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defRPr>
            </a:pPr>
            <a:r>
              <a:t>lower bound</a:t>
            </a:r>
          </a:p>
          <a:p>
            <a:pPr>
              <a:def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defRPr>
            </a:pPr>
            <a:r>
              <a:t>on # failures</a:t>
            </a:r>
          </a:p>
          <a:p>
            <a:pPr>
              <a:def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defRPr>
            </a:pPr>
            <a:r>
              <a:t>required to</a:t>
            </a:r>
          </a:p>
          <a:p>
            <a:pPr>
              <a:def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defRPr>
            </a:pPr>
            <a:r>
              <a:t>induce a </a:t>
            </a:r>
          </a:p>
          <a:p>
            <a:pPr>
              <a:def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defRPr>
            </a:pPr>
            <a:r>
              <a:t>black hole</a:t>
            </a:r>
          </a:p>
        </p:txBody>
      </p:sp>
      <p:sp>
        <p:nvSpPr>
          <p:cNvPr id="1124" name="Shape 1124"/>
          <p:cNvSpPr/>
          <p:nvPr/>
        </p:nvSpPr>
        <p:spPr>
          <a:xfrm flipH="1">
            <a:off x="5312808" y="8366511"/>
            <a:ext cx="623517" cy="623518"/>
          </a:xfrm>
          <a:prstGeom prst="line">
            <a:avLst/>
          </a:prstGeom>
          <a:ln w="25400">
            <a:solidFill>
              <a:schemeClr val="accent5">
                <a:hueOff val="-176146"/>
                <a:satOff val="3665"/>
                <a:lumOff val="-13986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3" grpId="1" animBg="1" advAuto="0"/>
      <p:bldP spid="1124" grpId="2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Shape 11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Propane Language Summary</a:t>
            </a:r>
          </a:p>
        </p:txBody>
      </p:sp>
      <p:sp>
        <p:nvSpPr>
          <p:cNvPr id="1127" name="Shape 11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39</a:t>
            </a:fld>
            <a:endParaRPr/>
          </a:p>
        </p:txBody>
      </p:sp>
      <p:sp>
        <p:nvSpPr>
          <p:cNvPr id="1128" name="Shape 1128"/>
          <p:cNvSpPr>
            <a:spLocks noGrp="1"/>
          </p:cNvSpPr>
          <p:nvPr>
            <p:ph type="body" idx="1"/>
          </p:nvPr>
        </p:nvSpPr>
        <p:spPr>
          <a:xfrm>
            <a:off x="787400" y="1833695"/>
            <a:ext cx="11430000" cy="6416410"/>
          </a:xfrm>
          <a:prstGeom prst="rect">
            <a:avLst/>
          </a:prstGeom>
        </p:spPr>
        <p:txBody>
          <a:bodyPr/>
          <a:lstStyle/>
          <a:p>
            <a:r>
              <a:t>Programmers express high-level objectives via:</a:t>
            </a:r>
          </a:p>
          <a:p>
            <a:pPr lvl="1"/>
            <a:r>
              <a:t>Sets of inter- and intra-domain paths</a:t>
            </a:r>
          </a:p>
          <a:p>
            <a:pPr lvl="1"/>
            <a:r>
              <a:t>… defined by high-level abstractions: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enter</a:t>
            </a:r>
            <a:r>
              <a:t>,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exit</a:t>
            </a:r>
            <a:r>
              <a:t>,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always,</a:t>
            </a:r>
            <a:r>
              <a:t>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end,</a:t>
            </a:r>
            <a:r>
              <a:t> …</a:t>
            </a:r>
          </a:p>
          <a:p>
            <a:pPr lvl="1"/>
            <a:r>
              <a:t>… as well as preferences between those paths for failures</a:t>
            </a:r>
          </a:p>
          <a:p>
            <a:r>
              <a:t>Programmers may also use:</a:t>
            </a:r>
          </a:p>
          <a:p>
            <a:pPr lvl="1"/>
            <a:r>
              <a:t>a small number of control constraints (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agg</a:t>
            </a:r>
            <a:r>
              <a:t>)</a:t>
            </a:r>
          </a:p>
          <a:p>
            <a:pPr lvl="1"/>
            <a:r>
              <a:t>… while counting on the compiler for failure analysis</a:t>
            </a:r>
          </a:p>
          <a:p>
            <a:pPr lvl="1"/>
            <a:r>
              <a:t>… and combine constraints together using natural logical combinators 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Objectives                                            Mechanisms</a:t>
            </a:r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xfrm>
            <a:off x="12553949" y="9194800"/>
            <a:ext cx="2286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Objectives:  Network-wide</a:t>
            </a:r>
          </a:p>
          <a:p>
            <a:pPr lvl="1"/>
            <a:r>
              <a:t>Prefer traffic to go through AT&amp;T over Verizon</a:t>
            </a:r>
          </a:p>
          <a:p>
            <a:pPr lvl="1"/>
            <a:r>
              <a:t>Enforce isolation between two locations</a:t>
            </a:r>
          </a:p>
          <a:p>
            <a:pPr lvl="1"/>
            <a:r>
              <a:t>Don’t use our network as transit between A and B</a:t>
            </a:r>
          </a:p>
          <a:p>
            <a:pPr lvl="1"/>
            <a:r>
              <a:t>Traffic must stay within national boundaries</a:t>
            </a:r>
          </a:p>
          <a:p>
            <a:pPr lvl="1"/>
            <a:r>
              <a:t>Don’t leak internal services to the outside world</a:t>
            </a:r>
          </a:p>
          <a:p>
            <a:pPr lvl="1"/>
            <a:r>
              <a:t>Adhere to policies in the good times and the bad (failures)</a:t>
            </a:r>
          </a:p>
          <a:p>
            <a:r>
              <a:t>Mechanisms:  Device-by-Device</a:t>
            </a:r>
          </a:p>
          <a:p>
            <a:pPr lvl="1"/>
            <a:r>
              <a:t>Local decisions made independently on each device</a:t>
            </a:r>
          </a:p>
          <a:p>
            <a:pPr lvl="1"/>
            <a:r>
              <a:t>Several device-level actions together imply some higher-level behavior</a:t>
            </a:r>
          </a:p>
          <a:p>
            <a:pPr lvl="1"/>
            <a:r>
              <a:t>Failures interact with local decision-making algorithms in complex ways</a:t>
            </a:r>
          </a:p>
        </p:txBody>
      </p:sp>
      <p:sp>
        <p:nvSpPr>
          <p:cNvPr id="88" name="Shape 88"/>
          <p:cNvSpPr/>
          <p:nvPr/>
        </p:nvSpPr>
        <p:spPr>
          <a:xfrm>
            <a:off x="3656893" y="884509"/>
            <a:ext cx="5181801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headEnd type="stealth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5733771" y="355149"/>
            <a:ext cx="82605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r>
              <a:t>GAP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1" build="p" animBg="1" advAuto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Shape 11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Compiling Propane</a:t>
            </a:r>
          </a:p>
        </p:txBody>
      </p:sp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Shape 11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Propane</a:t>
            </a:r>
          </a:p>
          <a:p>
            <a:r>
              <a:t>Compiler</a:t>
            </a:r>
          </a:p>
        </p:txBody>
      </p:sp>
      <p:sp>
        <p:nvSpPr>
          <p:cNvPr id="1133" name="Shape 11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41</a:t>
            </a:fld>
            <a:endParaRPr/>
          </a:p>
        </p:txBody>
      </p:sp>
      <p:sp>
        <p:nvSpPr>
          <p:cNvPr id="1134" name="Shape 1134"/>
          <p:cNvSpPr/>
          <p:nvPr/>
        </p:nvSpPr>
        <p:spPr>
          <a:xfrm>
            <a:off x="4118010" y="868049"/>
            <a:ext cx="188523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Propane</a:t>
            </a:r>
          </a:p>
        </p:txBody>
      </p:sp>
      <p:sp>
        <p:nvSpPr>
          <p:cNvPr id="1135" name="Shape 1135"/>
          <p:cNvSpPr/>
          <p:nvPr/>
        </p:nvSpPr>
        <p:spPr>
          <a:xfrm>
            <a:off x="4118010" y="2667506"/>
            <a:ext cx="188523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Regular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t>IR</a:t>
            </a:r>
          </a:p>
        </p:txBody>
      </p:sp>
      <p:sp>
        <p:nvSpPr>
          <p:cNvPr id="1136" name="Shape 1136"/>
          <p:cNvSpPr/>
          <p:nvPr/>
        </p:nvSpPr>
        <p:spPr>
          <a:xfrm>
            <a:off x="4118010" y="4466964"/>
            <a:ext cx="188523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Product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t>Graph IR</a:t>
            </a:r>
          </a:p>
        </p:txBody>
      </p:sp>
      <p:sp>
        <p:nvSpPr>
          <p:cNvPr id="1137" name="Shape 1137"/>
          <p:cNvSpPr/>
          <p:nvPr/>
        </p:nvSpPr>
        <p:spPr>
          <a:xfrm>
            <a:off x="4118010" y="6266422"/>
            <a:ext cx="188523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Abstract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t>BGP</a:t>
            </a:r>
          </a:p>
        </p:txBody>
      </p:sp>
      <p:sp>
        <p:nvSpPr>
          <p:cNvPr id="1138" name="Shape 1138"/>
          <p:cNvSpPr/>
          <p:nvPr/>
        </p:nvSpPr>
        <p:spPr>
          <a:xfrm>
            <a:off x="2514881" y="8065879"/>
            <a:ext cx="188523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CISCO</a:t>
            </a:r>
          </a:p>
        </p:txBody>
      </p:sp>
      <p:sp>
        <p:nvSpPr>
          <p:cNvPr id="1139" name="Shape 1139"/>
          <p:cNvSpPr/>
          <p:nvPr/>
        </p:nvSpPr>
        <p:spPr>
          <a:xfrm>
            <a:off x="5525429" y="8065879"/>
            <a:ext cx="188523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Juniper</a:t>
            </a:r>
          </a:p>
        </p:txBody>
      </p:sp>
      <p:sp>
        <p:nvSpPr>
          <p:cNvPr id="1140" name="Shape 1140"/>
          <p:cNvSpPr/>
          <p:nvPr/>
        </p:nvSpPr>
        <p:spPr>
          <a:xfrm>
            <a:off x="5060626" y="2133559"/>
            <a:ext cx="1" cy="53843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41" name="Shape 1141"/>
          <p:cNvSpPr/>
          <p:nvPr/>
        </p:nvSpPr>
        <p:spPr>
          <a:xfrm>
            <a:off x="5060626" y="3933016"/>
            <a:ext cx="1" cy="53843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42" name="Shape 1142"/>
          <p:cNvSpPr/>
          <p:nvPr/>
        </p:nvSpPr>
        <p:spPr>
          <a:xfrm>
            <a:off x="5060626" y="5732474"/>
            <a:ext cx="1" cy="53843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43" name="Shape 1143"/>
          <p:cNvSpPr/>
          <p:nvPr/>
        </p:nvSpPr>
        <p:spPr>
          <a:xfrm flipH="1">
            <a:off x="3426409" y="7536422"/>
            <a:ext cx="1547092" cy="519344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44" name="Shape 1144"/>
          <p:cNvSpPr/>
          <p:nvPr/>
        </p:nvSpPr>
        <p:spPr>
          <a:xfrm>
            <a:off x="5100500" y="7543725"/>
            <a:ext cx="1469258" cy="574838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45" name="Shape 1145"/>
          <p:cNvSpPr/>
          <p:nvPr/>
        </p:nvSpPr>
        <p:spPr>
          <a:xfrm>
            <a:off x="6382222" y="1221593"/>
            <a:ext cx="459385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Front End Constraint Language</a:t>
            </a:r>
          </a:p>
        </p:txBody>
      </p:sp>
      <p:sp>
        <p:nvSpPr>
          <p:cNvPr id="1146" name="Shape 1146"/>
          <p:cNvSpPr/>
          <p:nvPr/>
        </p:nvSpPr>
        <p:spPr>
          <a:xfrm>
            <a:off x="6382222" y="3048506"/>
            <a:ext cx="4196755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Regular Expression-based IR</a:t>
            </a:r>
          </a:p>
        </p:txBody>
      </p:sp>
      <p:sp>
        <p:nvSpPr>
          <p:cNvPr id="1147" name="Shape 1147"/>
          <p:cNvSpPr/>
          <p:nvPr/>
        </p:nvSpPr>
        <p:spPr>
          <a:xfrm>
            <a:off x="669410" y="4466964"/>
            <a:ext cx="1885233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Topology</a:t>
            </a:r>
          </a:p>
        </p:txBody>
      </p:sp>
      <p:sp>
        <p:nvSpPr>
          <p:cNvPr id="1148" name="Shape 1148"/>
          <p:cNvSpPr/>
          <p:nvPr/>
        </p:nvSpPr>
        <p:spPr>
          <a:xfrm>
            <a:off x="2505926" y="5198526"/>
            <a:ext cx="1660801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53" name="Shape 1153"/>
          <p:cNvSpPr/>
          <p:nvPr/>
        </p:nvSpPr>
        <p:spPr>
          <a:xfrm>
            <a:off x="5986780" y="4871720"/>
            <a:ext cx="1435100" cy="5016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554" y="21600"/>
                </a:lnTo>
              </a:path>
            </a:pathLst>
          </a:custGeom>
          <a:ln w="635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50" name="Shape 1150"/>
          <p:cNvSpPr/>
          <p:nvPr/>
        </p:nvSpPr>
        <p:spPr>
          <a:xfrm>
            <a:off x="7799673" y="4644764"/>
            <a:ext cx="135525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Failure</a:t>
            </a:r>
          </a:p>
          <a:p>
            <a:r>
              <a:t>Analyses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6349351" y="6647422"/>
            <a:ext cx="377100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Vendor-independent BGP</a:t>
            </a:r>
          </a:p>
        </p:txBody>
      </p:sp>
      <p:sp>
        <p:nvSpPr>
          <p:cNvPr id="1152" name="Shape 1152"/>
          <p:cNvSpPr/>
          <p:nvPr/>
        </p:nvSpPr>
        <p:spPr>
          <a:xfrm>
            <a:off x="7952485" y="8446879"/>
            <a:ext cx="443428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Vendor-specific configurations</a:t>
            </a:r>
          </a:p>
        </p:txBody>
      </p: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Shape 11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Propane Regular IR</a:t>
            </a:r>
          </a:p>
        </p:txBody>
      </p:sp>
      <p:sp>
        <p:nvSpPr>
          <p:cNvPr id="1156" name="Shape 11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42</a:t>
            </a:fld>
            <a:endParaRPr/>
          </a:p>
        </p:txBody>
      </p:sp>
      <p:sp>
        <p:nvSpPr>
          <p:cNvPr id="1157" name="Shape 1157"/>
          <p:cNvSpPr/>
          <p:nvPr/>
        </p:nvSpPr>
        <p:spPr>
          <a:xfrm>
            <a:off x="763974" y="1774887"/>
            <a:ext cx="10843318" cy="1387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spcBef>
                <a:spcPts val="3600"/>
              </a:spcBef>
              <a:defRPr b="1">
                <a:solidFill>
                  <a:srgbClr val="212121"/>
                </a:solidFill>
              </a:defRPr>
            </a:lvl1pPr>
          </a:lstStyle>
          <a:p>
            <a:r>
              <a:t>Expand constraints in to regular expressions.  EG:</a:t>
            </a:r>
          </a:p>
        </p:txBody>
      </p:sp>
      <p:sp>
        <p:nvSpPr>
          <p:cNvPr id="1158" name="Shape 1158"/>
          <p:cNvSpPr/>
          <p:nvPr/>
        </p:nvSpPr>
        <p:spPr>
          <a:xfrm>
            <a:off x="1397703" y="4379737"/>
            <a:ext cx="434955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indent="0">
              <a:spcBef>
                <a:spcPts val="16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exit</a:t>
            </a:r>
            <a:r>
              <a:t>(X) = </a:t>
            </a:r>
          </a:p>
        </p:txBody>
      </p:sp>
      <p:sp>
        <p:nvSpPr>
          <p:cNvPr id="1159" name="Shape 1159"/>
          <p:cNvSpPr/>
          <p:nvPr/>
        </p:nvSpPr>
        <p:spPr>
          <a:xfrm>
            <a:off x="3349169" y="4866979"/>
            <a:ext cx="5794891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indent="0">
              <a:spcBef>
                <a:spcPts val="16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(</a:t>
            </a:r>
            <a:r>
              <a:rPr b="1"/>
              <a:t>out</a:t>
            </a:r>
            <a:r>
              <a:t>*.</a:t>
            </a:r>
            <a:r>
              <a:rPr b="1"/>
              <a:t>in</a:t>
            </a:r>
            <a:r>
              <a:t>+.(X ∩ </a:t>
            </a:r>
            <a:r>
              <a:rPr b="1"/>
              <a:t>out</a:t>
            </a:r>
            <a:r>
              <a:t>).</a:t>
            </a:r>
            <a:r>
              <a:rPr b="1"/>
              <a:t>out*</a:t>
            </a:r>
            <a:r>
              <a:t>)</a:t>
            </a:r>
          </a:p>
        </p:txBody>
      </p:sp>
      <p:sp>
        <p:nvSpPr>
          <p:cNvPr id="1160" name="Shape 1160"/>
          <p:cNvSpPr/>
          <p:nvPr/>
        </p:nvSpPr>
        <p:spPr>
          <a:xfrm>
            <a:off x="3394270" y="4328937"/>
            <a:ext cx="5794891" cy="559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indent="0">
              <a:spcBef>
                <a:spcPts val="16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(</a:t>
            </a:r>
            <a:r>
              <a:rPr b="1"/>
              <a:t>out</a:t>
            </a:r>
            <a:r>
              <a:t>*.</a:t>
            </a:r>
            <a:r>
              <a:rPr b="1"/>
              <a:t>in</a:t>
            </a:r>
            <a:r>
              <a:t>*.(X ∩ </a:t>
            </a:r>
            <a:r>
              <a:rPr b="1"/>
              <a:t>in</a:t>
            </a:r>
            <a:r>
              <a:t>).</a:t>
            </a:r>
            <a:r>
              <a:rPr b="1"/>
              <a:t>out</a:t>
            </a:r>
            <a:r>
              <a:t>+)∪</a:t>
            </a:r>
          </a:p>
        </p:txBody>
      </p:sp>
      <p:sp>
        <p:nvSpPr>
          <p:cNvPr id="1161" name="Shape 1161"/>
          <p:cNvSpPr/>
          <p:nvPr/>
        </p:nvSpPr>
        <p:spPr>
          <a:xfrm>
            <a:off x="2237800" y="2949382"/>
            <a:ext cx="4727918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indent="0">
              <a:spcBef>
                <a:spcPts val="16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any</a:t>
            </a:r>
            <a:r>
              <a:t> = </a:t>
            </a:r>
            <a:r>
              <a:rPr b="1"/>
              <a:t>out</a:t>
            </a:r>
            <a:r>
              <a:t>*.</a:t>
            </a:r>
            <a:r>
              <a:rPr b="1"/>
              <a:t>in</a:t>
            </a:r>
            <a:r>
              <a:t>+.</a:t>
            </a:r>
            <a:r>
              <a:rPr b="1"/>
              <a:t>out</a:t>
            </a:r>
            <a:r>
              <a:t>* </a:t>
            </a:r>
          </a:p>
        </p:txBody>
      </p:sp>
      <p:sp>
        <p:nvSpPr>
          <p:cNvPr id="1162" name="Shape 1162"/>
          <p:cNvSpPr/>
          <p:nvPr/>
        </p:nvSpPr>
        <p:spPr>
          <a:xfrm>
            <a:off x="1600477" y="3664560"/>
            <a:ext cx="494131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indent="0">
              <a:spcBef>
                <a:spcPts val="16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end</a:t>
            </a:r>
            <a:r>
              <a:t>(X) = </a:t>
            </a:r>
            <a:r>
              <a:rPr b="1"/>
              <a:t>any </a:t>
            </a:r>
            <a:r>
              <a:t>∩ (Σ*.X)</a:t>
            </a:r>
          </a:p>
        </p:txBody>
      </p:sp>
      <p:sp>
        <p:nvSpPr>
          <p:cNvPr id="1163" name="Shape 1163"/>
          <p:cNvSpPr/>
          <p:nvPr/>
        </p:nvSpPr>
        <p:spPr>
          <a:xfrm>
            <a:off x="10802170" y="291788"/>
            <a:ext cx="188523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Propane</a:t>
            </a:r>
          </a:p>
        </p:txBody>
      </p:sp>
      <p:sp>
        <p:nvSpPr>
          <p:cNvPr id="1164" name="Shape 1164"/>
          <p:cNvSpPr/>
          <p:nvPr/>
        </p:nvSpPr>
        <p:spPr>
          <a:xfrm>
            <a:off x="10802170" y="2091245"/>
            <a:ext cx="188523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Regular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t>IR</a:t>
            </a:r>
          </a:p>
        </p:txBody>
      </p:sp>
      <p:sp>
        <p:nvSpPr>
          <p:cNvPr id="1165" name="Shape 1165"/>
          <p:cNvSpPr/>
          <p:nvPr/>
        </p:nvSpPr>
        <p:spPr>
          <a:xfrm>
            <a:off x="11744786" y="1583739"/>
            <a:ext cx="1" cy="53843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66" name="Shape 1166"/>
          <p:cNvSpPr>
            <a:spLocks noGrp="1"/>
          </p:cNvSpPr>
          <p:nvPr>
            <p:ph type="body" sz="half" idx="1"/>
          </p:nvPr>
        </p:nvSpPr>
        <p:spPr>
          <a:xfrm>
            <a:off x="787400" y="6053091"/>
            <a:ext cx="11430000" cy="3175527"/>
          </a:xfrm>
          <a:prstGeom prst="rect">
            <a:avLst/>
          </a:prstGeom>
        </p:spPr>
        <p:txBody>
          <a:bodyPr/>
          <a:lstStyle/>
          <a:p>
            <a:r>
              <a:t>A few other simple transformations:</a:t>
            </a:r>
          </a:p>
          <a:p>
            <a:pPr lvl="1"/>
            <a:r>
              <a:t>conjunction of constraints ==&gt; intersection of regular expressions</a:t>
            </a:r>
          </a:p>
          <a:p>
            <a:pPr lvl="1"/>
            <a:r>
              <a:t>conjunction of policies ==&gt; prefix-by-prefix intersection</a:t>
            </a:r>
          </a:p>
          <a:p>
            <a:pPr lvl="1"/>
            <a:r>
              <a:t>nested preferences lifted: (x &gt;&gt; y) . z ==&gt; (x.z) &gt;&gt; (y.z)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8" grpId="3" animBg="1" advAuto="0"/>
      <p:bldP spid="1159" grpId="5" animBg="1" advAuto="0"/>
      <p:bldP spid="1160" grpId="4" animBg="1" advAuto="0"/>
      <p:bldP spid="1161" grpId="1" animBg="1" advAuto="0"/>
      <p:bldP spid="1162" grpId="2" animBg="1" advAuto="0"/>
      <p:bldP spid="1166" grpId="6" animBg="1" advAuto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Shape 11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Compilation:  An Idealized Example</a:t>
            </a:r>
          </a:p>
        </p:txBody>
      </p:sp>
      <p:sp>
        <p:nvSpPr>
          <p:cNvPr id="1169" name="Shape 116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43</a:t>
            </a:fld>
            <a:endParaRPr/>
          </a:p>
        </p:txBody>
      </p:sp>
      <p:grpSp>
        <p:nvGrpSpPr>
          <p:cNvPr id="1172" name="Group 1172"/>
          <p:cNvGrpSpPr/>
          <p:nvPr/>
        </p:nvGrpSpPr>
        <p:grpSpPr>
          <a:xfrm>
            <a:off x="2979995" y="7204118"/>
            <a:ext cx="7455015" cy="695438"/>
            <a:chOff x="2462805" y="885539"/>
            <a:chExt cx="7455014" cy="695437"/>
          </a:xfrm>
        </p:grpSpPr>
        <p:sp>
          <p:nvSpPr>
            <p:cNvPr id="1170" name="Shape 1170"/>
            <p:cNvSpPr/>
            <p:nvPr/>
          </p:nvSpPr>
          <p:spPr>
            <a:xfrm>
              <a:off x="2717115" y="885539"/>
              <a:ext cx="7200706" cy="69543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  <p:sp>
          <p:nvSpPr>
            <p:cNvPr id="1171" name="Shape 1171"/>
            <p:cNvSpPr/>
            <p:nvPr/>
          </p:nvSpPr>
          <p:spPr>
            <a:xfrm>
              <a:off x="2462805" y="1009202"/>
              <a:ext cx="6963282" cy="4956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(W.A.C.D.</a:t>
              </a:r>
              <a:r>
                <a:rPr b="1"/>
                <a:t>out</a:t>
              </a:r>
              <a:r>
                <a:t>) &gt;&gt; (W.B.</a:t>
              </a:r>
              <a:r>
                <a:rPr b="1"/>
                <a:t>in</a:t>
              </a:r>
              <a:r>
                <a:t>+.</a:t>
              </a:r>
              <a:r>
                <a:rPr b="1"/>
                <a:t>out</a:t>
              </a:r>
              <a:r>
                <a:t>)</a:t>
              </a:r>
            </a:p>
          </p:txBody>
        </p:sp>
      </p:grpSp>
      <p:grpSp>
        <p:nvGrpSpPr>
          <p:cNvPr id="1197" name="Group 1197"/>
          <p:cNvGrpSpPr/>
          <p:nvPr/>
        </p:nvGrpSpPr>
        <p:grpSpPr>
          <a:xfrm>
            <a:off x="2992191" y="1712677"/>
            <a:ext cx="7020418" cy="4367337"/>
            <a:chOff x="0" y="0"/>
            <a:chExt cx="7020416" cy="4367335"/>
          </a:xfrm>
        </p:grpSpPr>
        <p:sp>
          <p:nvSpPr>
            <p:cNvPr id="1173" name="Shape 1173"/>
            <p:cNvSpPr/>
            <p:nvPr/>
          </p:nvSpPr>
          <p:spPr>
            <a:xfrm flipH="1" flipV="1">
              <a:off x="4365340" y="1000379"/>
              <a:ext cx="1263684" cy="70246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174" name="Shape 1174"/>
            <p:cNvSpPr/>
            <p:nvPr/>
          </p:nvSpPr>
          <p:spPr>
            <a:xfrm flipV="1">
              <a:off x="5640726" y="697853"/>
              <a:ext cx="319483" cy="96820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175" name="Shape 1175"/>
            <p:cNvSpPr/>
            <p:nvPr/>
          </p:nvSpPr>
          <p:spPr>
            <a:xfrm flipH="1" flipV="1">
              <a:off x="6071921" y="2829697"/>
              <a:ext cx="233652" cy="107249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176" name="Shape 1176"/>
            <p:cNvSpPr/>
            <p:nvPr/>
          </p:nvSpPr>
          <p:spPr>
            <a:xfrm flipH="1" flipV="1">
              <a:off x="470167" y="526022"/>
              <a:ext cx="816595" cy="196915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177" name="Shape 1177"/>
            <p:cNvSpPr/>
            <p:nvPr/>
          </p:nvSpPr>
          <p:spPr>
            <a:xfrm flipH="1" flipV="1">
              <a:off x="1065560" y="564184"/>
              <a:ext cx="1218183" cy="121818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178" name="Shape 1178"/>
            <p:cNvSpPr/>
            <p:nvPr/>
          </p:nvSpPr>
          <p:spPr>
            <a:xfrm>
              <a:off x="1157103" y="1566532"/>
              <a:ext cx="5686987" cy="1422095"/>
            </a:xfrm>
            <a:prstGeom prst="ellipse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179" name="Shape 1179"/>
            <p:cNvSpPr/>
            <p:nvPr/>
          </p:nvSpPr>
          <p:spPr>
            <a:xfrm>
              <a:off x="5603430" y="99031"/>
              <a:ext cx="1416987" cy="978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Y</a:t>
              </a:r>
            </a:p>
          </p:txBody>
        </p:sp>
        <p:sp>
          <p:nvSpPr>
            <p:cNvPr id="1180" name="Shape 1180"/>
            <p:cNvSpPr/>
            <p:nvPr/>
          </p:nvSpPr>
          <p:spPr>
            <a:xfrm>
              <a:off x="5481399" y="3290261"/>
              <a:ext cx="1277030" cy="1077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Z</a:t>
              </a:r>
            </a:p>
          </p:txBody>
        </p:sp>
        <p:sp>
          <p:nvSpPr>
            <p:cNvPr id="1181" name="Shape 1181"/>
            <p:cNvSpPr/>
            <p:nvPr/>
          </p:nvSpPr>
          <p:spPr>
            <a:xfrm>
              <a:off x="-1" y="235453"/>
              <a:ext cx="1756931" cy="1147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W</a:t>
              </a:r>
            </a:p>
          </p:txBody>
        </p:sp>
        <p:sp>
          <p:nvSpPr>
            <p:cNvPr id="1182" name="Shape 1182"/>
            <p:cNvSpPr/>
            <p:nvPr/>
          </p:nvSpPr>
          <p:spPr>
            <a:xfrm>
              <a:off x="654567" y="2014166"/>
              <a:ext cx="872334" cy="7790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B</a:t>
              </a:r>
            </a:p>
          </p:txBody>
        </p:sp>
        <p:sp>
          <p:nvSpPr>
            <p:cNvPr id="1183" name="Shape 1183"/>
            <p:cNvSpPr/>
            <p:nvPr/>
          </p:nvSpPr>
          <p:spPr>
            <a:xfrm>
              <a:off x="1649132" y="1589258"/>
              <a:ext cx="664900" cy="8338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A</a:t>
              </a:r>
            </a:p>
          </p:txBody>
        </p:sp>
        <p:sp>
          <p:nvSpPr>
            <p:cNvPr id="1184" name="Shape 1184"/>
            <p:cNvSpPr/>
            <p:nvPr/>
          </p:nvSpPr>
          <p:spPr>
            <a:xfrm>
              <a:off x="5641558" y="1694805"/>
              <a:ext cx="762344" cy="8023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D</a:t>
              </a:r>
            </a:p>
          </p:txBody>
        </p:sp>
        <p:sp>
          <p:nvSpPr>
            <p:cNvPr id="1185" name="Shape 1185"/>
            <p:cNvSpPr/>
            <p:nvPr/>
          </p:nvSpPr>
          <p:spPr>
            <a:xfrm>
              <a:off x="5981002" y="2193212"/>
              <a:ext cx="687244" cy="8338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E</a:t>
              </a:r>
            </a:p>
          </p:txBody>
        </p:sp>
        <p:sp>
          <p:nvSpPr>
            <p:cNvPr id="1186" name="Shape 1186"/>
            <p:cNvSpPr/>
            <p:nvPr/>
          </p:nvSpPr>
          <p:spPr>
            <a:xfrm>
              <a:off x="1094208" y="2110433"/>
              <a:ext cx="233236" cy="2562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187" name="Shape 1187"/>
            <p:cNvSpPr/>
            <p:nvPr/>
          </p:nvSpPr>
          <p:spPr>
            <a:xfrm>
              <a:off x="2175711" y="1606987"/>
              <a:ext cx="233236" cy="256249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188" name="Shape 1188"/>
            <p:cNvSpPr/>
            <p:nvPr/>
          </p:nvSpPr>
          <p:spPr>
            <a:xfrm>
              <a:off x="5479975" y="1564345"/>
              <a:ext cx="233236" cy="256249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189" name="Shape 1189"/>
            <p:cNvSpPr/>
            <p:nvPr/>
          </p:nvSpPr>
          <p:spPr>
            <a:xfrm>
              <a:off x="5952496" y="2667953"/>
              <a:ext cx="233236" cy="2562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190" name="Shape 1190"/>
            <p:cNvSpPr/>
            <p:nvPr/>
          </p:nvSpPr>
          <p:spPr>
            <a:xfrm>
              <a:off x="4253203" y="1851618"/>
              <a:ext cx="233236" cy="256249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191" name="Shape 1191"/>
            <p:cNvSpPr/>
            <p:nvPr/>
          </p:nvSpPr>
          <p:spPr>
            <a:xfrm>
              <a:off x="3983086" y="2103997"/>
              <a:ext cx="773470" cy="8338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C</a:t>
              </a:r>
            </a:p>
          </p:txBody>
        </p:sp>
        <p:sp>
          <p:nvSpPr>
            <p:cNvPr id="1192" name="Shape 1192"/>
            <p:cNvSpPr/>
            <p:nvPr/>
          </p:nvSpPr>
          <p:spPr>
            <a:xfrm>
              <a:off x="4337641" y="2014822"/>
              <a:ext cx="1747144" cy="7556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193" name="Shape 1193"/>
            <p:cNvSpPr/>
            <p:nvPr/>
          </p:nvSpPr>
          <p:spPr>
            <a:xfrm flipV="1">
              <a:off x="1341598" y="1981529"/>
              <a:ext cx="3080356" cy="24124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194" name="Shape 1194"/>
            <p:cNvSpPr/>
            <p:nvPr/>
          </p:nvSpPr>
          <p:spPr>
            <a:xfrm>
              <a:off x="2305875" y="1726881"/>
              <a:ext cx="2011492" cy="21344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195" name="Shape 1195"/>
            <p:cNvSpPr/>
            <p:nvPr/>
          </p:nvSpPr>
          <p:spPr>
            <a:xfrm flipV="1">
              <a:off x="4285236" y="1661799"/>
              <a:ext cx="1423892" cy="34361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196" name="Shape 1196"/>
            <p:cNvSpPr/>
            <p:nvPr/>
          </p:nvSpPr>
          <p:spPr>
            <a:xfrm>
              <a:off x="3528106" y="-1"/>
              <a:ext cx="1277030" cy="1077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X</a:t>
              </a:r>
            </a:p>
          </p:txBody>
        </p:sp>
      </p:grpSp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Shape 11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Reversed Automata from Policies</a:t>
            </a:r>
          </a:p>
        </p:txBody>
      </p:sp>
      <p:sp>
        <p:nvSpPr>
          <p:cNvPr id="1200" name="Shape 12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44</a:t>
            </a:fld>
            <a:endParaRPr/>
          </a:p>
        </p:txBody>
      </p:sp>
      <p:grpSp>
        <p:nvGrpSpPr>
          <p:cNvPr id="1203" name="Group 1203"/>
          <p:cNvGrpSpPr/>
          <p:nvPr/>
        </p:nvGrpSpPr>
        <p:grpSpPr>
          <a:xfrm>
            <a:off x="306167" y="6875630"/>
            <a:ext cx="4073746" cy="2283827"/>
            <a:chOff x="0" y="0"/>
            <a:chExt cx="4073745" cy="2283825"/>
          </a:xfrm>
        </p:grpSpPr>
        <p:sp>
          <p:nvSpPr>
            <p:cNvPr id="1201" name="Shape 1201"/>
            <p:cNvSpPr/>
            <p:nvPr/>
          </p:nvSpPr>
          <p:spPr>
            <a:xfrm>
              <a:off x="0" y="0"/>
              <a:ext cx="4073746" cy="228382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  <p:sp>
          <p:nvSpPr>
            <p:cNvPr id="1202" name="Shape 1202"/>
            <p:cNvSpPr/>
            <p:nvPr/>
          </p:nvSpPr>
          <p:spPr>
            <a:xfrm>
              <a:off x="36611" y="340470"/>
              <a:ext cx="4000524" cy="1602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1. (W.A.C.D.</a:t>
              </a:r>
              <a:r>
                <a:rPr b="1"/>
                <a:t>out</a:t>
              </a:r>
              <a:r>
                <a:t>) </a:t>
              </a:r>
            </a:p>
            <a:p>
              <a:pPr lvl="1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  <a:p>
              <a:pPr lvl="1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  <a:p>
              <a:pPr lvl="1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2. (W.B.</a:t>
              </a:r>
              <a:r>
                <a:rPr b="1"/>
                <a:t>in</a:t>
              </a:r>
              <a:r>
                <a:t>+.</a:t>
              </a:r>
              <a:r>
                <a:rPr b="1"/>
                <a:t>out</a:t>
              </a:r>
              <a:r>
                <a:t>)</a:t>
              </a:r>
            </a:p>
          </p:txBody>
        </p:sp>
      </p:grpSp>
      <p:grpSp>
        <p:nvGrpSpPr>
          <p:cNvPr id="1222" name="Group 1222"/>
          <p:cNvGrpSpPr/>
          <p:nvPr/>
        </p:nvGrpSpPr>
        <p:grpSpPr>
          <a:xfrm>
            <a:off x="4688904" y="6561857"/>
            <a:ext cx="7816643" cy="1111502"/>
            <a:chOff x="0" y="0"/>
            <a:chExt cx="7816641" cy="1111500"/>
          </a:xfrm>
        </p:grpSpPr>
        <p:sp>
          <p:nvSpPr>
            <p:cNvPr id="1204" name="Shape 1204"/>
            <p:cNvSpPr/>
            <p:nvPr/>
          </p:nvSpPr>
          <p:spPr>
            <a:xfrm>
              <a:off x="0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0</a:t>
              </a:r>
            </a:p>
          </p:txBody>
        </p:sp>
        <p:sp>
          <p:nvSpPr>
            <p:cNvPr id="1205" name="Shape 1205"/>
            <p:cNvSpPr/>
            <p:nvPr/>
          </p:nvSpPr>
          <p:spPr>
            <a:xfrm>
              <a:off x="1376476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1</a:t>
              </a:r>
            </a:p>
          </p:txBody>
        </p:sp>
        <p:sp>
          <p:nvSpPr>
            <p:cNvPr id="1206" name="Shape 1206"/>
            <p:cNvSpPr/>
            <p:nvPr/>
          </p:nvSpPr>
          <p:spPr>
            <a:xfrm>
              <a:off x="2752953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2</a:t>
              </a:r>
            </a:p>
          </p:txBody>
        </p:sp>
        <p:sp>
          <p:nvSpPr>
            <p:cNvPr id="1207" name="Shape 1207"/>
            <p:cNvSpPr/>
            <p:nvPr/>
          </p:nvSpPr>
          <p:spPr>
            <a:xfrm>
              <a:off x="4129430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3</a:t>
              </a:r>
            </a:p>
          </p:txBody>
        </p:sp>
        <p:sp>
          <p:nvSpPr>
            <p:cNvPr id="1208" name="Shape 1208"/>
            <p:cNvSpPr/>
            <p:nvPr/>
          </p:nvSpPr>
          <p:spPr>
            <a:xfrm>
              <a:off x="5505908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4</a:t>
              </a:r>
            </a:p>
          </p:txBody>
        </p:sp>
        <p:grpSp>
          <p:nvGrpSpPr>
            <p:cNvPr id="1211" name="Group 1211"/>
            <p:cNvGrpSpPr/>
            <p:nvPr/>
          </p:nvGrpSpPr>
          <p:grpSpPr>
            <a:xfrm>
              <a:off x="6872859" y="224494"/>
              <a:ext cx="943783" cy="887007"/>
              <a:chOff x="0" y="0"/>
              <a:chExt cx="943782" cy="887006"/>
            </a:xfrm>
          </p:grpSpPr>
          <p:sp>
            <p:nvSpPr>
              <p:cNvPr id="1209" name="Shape 1209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  <a:endParaRPr/>
              </a:p>
            </p:txBody>
          </p:sp>
          <p:sp>
            <p:nvSpPr>
              <p:cNvPr id="1210" name="Shape 1210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r>
                  <a:t>5</a:t>
                </a:r>
              </a:p>
            </p:txBody>
          </p:sp>
        </p:grpSp>
        <p:sp>
          <p:nvSpPr>
            <p:cNvPr id="1212" name="Shape 1212"/>
            <p:cNvSpPr/>
            <p:nvPr/>
          </p:nvSpPr>
          <p:spPr>
            <a:xfrm>
              <a:off x="876126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13" name="Shape 1213"/>
            <p:cNvSpPr/>
            <p:nvPr/>
          </p:nvSpPr>
          <p:spPr>
            <a:xfrm>
              <a:off x="2246500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14" name="Shape 1214"/>
            <p:cNvSpPr/>
            <p:nvPr/>
          </p:nvSpPr>
          <p:spPr>
            <a:xfrm>
              <a:off x="3622978" y="667997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15" name="Shape 1215"/>
            <p:cNvSpPr/>
            <p:nvPr/>
          </p:nvSpPr>
          <p:spPr>
            <a:xfrm>
              <a:off x="4999455" y="667997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16" name="Shape 1216"/>
            <p:cNvSpPr/>
            <p:nvPr/>
          </p:nvSpPr>
          <p:spPr>
            <a:xfrm>
              <a:off x="6369829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17" name="Shape 1217"/>
            <p:cNvSpPr/>
            <p:nvPr/>
          </p:nvSpPr>
          <p:spPr>
            <a:xfrm>
              <a:off x="360931" y="0"/>
              <a:ext cx="1215647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out</a:t>
              </a:r>
            </a:p>
          </p:txBody>
        </p:sp>
        <p:sp>
          <p:nvSpPr>
            <p:cNvPr id="1218" name="Shape 1218"/>
            <p:cNvSpPr/>
            <p:nvPr/>
          </p:nvSpPr>
          <p:spPr>
            <a:xfrm>
              <a:off x="1873340" y="0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D</a:t>
              </a:r>
            </a:p>
          </p:txBody>
        </p:sp>
        <p:sp>
          <p:nvSpPr>
            <p:cNvPr id="1219" name="Shape 1219"/>
            <p:cNvSpPr/>
            <p:nvPr/>
          </p:nvSpPr>
          <p:spPr>
            <a:xfrm>
              <a:off x="3300512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C</a:t>
              </a:r>
            </a:p>
          </p:txBody>
        </p:sp>
        <p:sp>
          <p:nvSpPr>
            <p:cNvPr id="1220" name="Shape 1220"/>
            <p:cNvSpPr/>
            <p:nvPr/>
          </p:nvSpPr>
          <p:spPr>
            <a:xfrm>
              <a:off x="4559369" y="0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</a:t>
              </a:r>
            </a:p>
          </p:txBody>
        </p:sp>
        <p:sp>
          <p:nvSpPr>
            <p:cNvPr id="1221" name="Shape 1221"/>
            <p:cNvSpPr/>
            <p:nvPr/>
          </p:nvSpPr>
          <p:spPr>
            <a:xfrm>
              <a:off x="5968229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W</a:t>
              </a:r>
            </a:p>
          </p:txBody>
        </p:sp>
      </p:grpSp>
      <p:grpSp>
        <p:nvGrpSpPr>
          <p:cNvPr id="1244" name="Group 1244"/>
          <p:cNvGrpSpPr/>
          <p:nvPr/>
        </p:nvGrpSpPr>
        <p:grpSpPr>
          <a:xfrm>
            <a:off x="4688904" y="7686621"/>
            <a:ext cx="6470443" cy="2255902"/>
            <a:chOff x="0" y="0"/>
            <a:chExt cx="6470441" cy="2255901"/>
          </a:xfrm>
        </p:grpSpPr>
        <p:sp>
          <p:nvSpPr>
            <p:cNvPr id="1223" name="Shape 1223"/>
            <p:cNvSpPr/>
            <p:nvPr/>
          </p:nvSpPr>
          <p:spPr>
            <a:xfrm>
              <a:off x="0" y="717618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0</a:t>
              </a:r>
            </a:p>
          </p:txBody>
        </p:sp>
        <p:sp>
          <p:nvSpPr>
            <p:cNvPr id="1224" name="Shape 1224"/>
            <p:cNvSpPr/>
            <p:nvPr/>
          </p:nvSpPr>
          <p:spPr>
            <a:xfrm>
              <a:off x="1376476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1</a:t>
              </a:r>
            </a:p>
          </p:txBody>
        </p:sp>
        <p:sp>
          <p:nvSpPr>
            <p:cNvPr id="1225" name="Shape 1225"/>
            <p:cNvSpPr/>
            <p:nvPr/>
          </p:nvSpPr>
          <p:spPr>
            <a:xfrm>
              <a:off x="2752953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2</a:t>
              </a:r>
            </a:p>
          </p:txBody>
        </p:sp>
        <p:sp>
          <p:nvSpPr>
            <p:cNvPr id="1226" name="Shape 1226"/>
            <p:cNvSpPr/>
            <p:nvPr/>
          </p:nvSpPr>
          <p:spPr>
            <a:xfrm>
              <a:off x="4129430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3</a:t>
              </a:r>
            </a:p>
          </p:txBody>
        </p:sp>
        <p:grpSp>
          <p:nvGrpSpPr>
            <p:cNvPr id="1229" name="Group 1229"/>
            <p:cNvGrpSpPr/>
            <p:nvPr/>
          </p:nvGrpSpPr>
          <p:grpSpPr>
            <a:xfrm>
              <a:off x="5526659" y="670588"/>
              <a:ext cx="943783" cy="887008"/>
              <a:chOff x="0" y="0"/>
              <a:chExt cx="943782" cy="887006"/>
            </a:xfrm>
          </p:grpSpPr>
          <p:sp>
            <p:nvSpPr>
              <p:cNvPr id="1227" name="Shape 1227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  <a:endParaRPr/>
              </a:p>
            </p:txBody>
          </p:sp>
          <p:sp>
            <p:nvSpPr>
              <p:cNvPr id="1228" name="Shape 1228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r>
                  <a:t>4</a:t>
                </a:r>
              </a:p>
            </p:txBody>
          </p:sp>
        </p:grpSp>
        <p:sp>
          <p:nvSpPr>
            <p:cNvPr id="1230" name="Shape 1230"/>
            <p:cNvSpPr/>
            <p:nvPr/>
          </p:nvSpPr>
          <p:spPr>
            <a:xfrm>
              <a:off x="876126" y="1114092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31" name="Shape 1231"/>
            <p:cNvSpPr/>
            <p:nvPr/>
          </p:nvSpPr>
          <p:spPr>
            <a:xfrm>
              <a:off x="2246500" y="1114092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32" name="Shape 1232"/>
            <p:cNvSpPr/>
            <p:nvPr/>
          </p:nvSpPr>
          <p:spPr>
            <a:xfrm>
              <a:off x="3622978" y="1114092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33" name="Shape 1233"/>
            <p:cNvSpPr/>
            <p:nvPr/>
          </p:nvSpPr>
          <p:spPr>
            <a:xfrm>
              <a:off x="4999455" y="1114092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34" name="Shape 1234"/>
            <p:cNvSpPr/>
            <p:nvPr/>
          </p:nvSpPr>
          <p:spPr>
            <a:xfrm>
              <a:off x="360931" y="446094"/>
              <a:ext cx="1215647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out</a:t>
              </a:r>
            </a:p>
          </p:txBody>
        </p:sp>
        <p:sp>
          <p:nvSpPr>
            <p:cNvPr id="1235" name="Shape 1235"/>
            <p:cNvSpPr/>
            <p:nvPr/>
          </p:nvSpPr>
          <p:spPr>
            <a:xfrm>
              <a:off x="1873340" y="446094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in</a:t>
              </a:r>
            </a:p>
          </p:txBody>
        </p:sp>
        <p:sp>
          <p:nvSpPr>
            <p:cNvPr id="1236" name="Shape 1236"/>
            <p:cNvSpPr/>
            <p:nvPr/>
          </p:nvSpPr>
          <p:spPr>
            <a:xfrm>
              <a:off x="3300512" y="446094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</a:t>
              </a:r>
            </a:p>
          </p:txBody>
        </p:sp>
        <p:sp>
          <p:nvSpPr>
            <p:cNvPr id="1237" name="Shape 1237"/>
            <p:cNvSpPr/>
            <p:nvPr/>
          </p:nvSpPr>
          <p:spPr>
            <a:xfrm>
              <a:off x="4566449" y="446094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W</a:t>
              </a:r>
            </a:p>
          </p:txBody>
        </p:sp>
        <p:cxnSp>
          <p:nvCxnSpPr>
            <p:cNvPr id="1238" name="Connector 1238"/>
            <p:cNvCxnSpPr>
              <a:stCxn id="1225" idx="0"/>
              <a:endCxn id="1226" idx="0"/>
            </p:cNvCxnSpPr>
            <p:nvPr/>
          </p:nvCxnSpPr>
          <p:spPr>
            <a:xfrm>
              <a:off x="3189972" y="1114091"/>
              <a:ext cx="1376478" cy="1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sp>
          <p:nvSpPr>
            <p:cNvPr id="1239" name="Shape 1239"/>
            <p:cNvSpPr/>
            <p:nvPr/>
          </p:nvSpPr>
          <p:spPr>
            <a:xfrm>
              <a:off x="2691496" y="1619457"/>
              <a:ext cx="2133204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ACDE</a:t>
              </a:r>
            </a:p>
          </p:txBody>
        </p:sp>
        <p:sp>
          <p:nvSpPr>
            <p:cNvPr id="1273" name="Shape 1273"/>
            <p:cNvSpPr/>
            <p:nvPr/>
          </p:nvSpPr>
          <p:spPr>
            <a:xfrm>
              <a:off x="4360776" y="429055"/>
              <a:ext cx="401818" cy="33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16200"/>
                  </a:moveTo>
                  <a:cubicBezTo>
                    <a:pt x="5645" y="-5358"/>
                    <a:pt x="12845" y="-5400"/>
                    <a:pt x="21600" y="16074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241" name="Shape 1241"/>
            <p:cNvSpPr/>
            <p:nvPr/>
          </p:nvSpPr>
          <p:spPr>
            <a:xfrm>
              <a:off x="3942210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</a:t>
              </a:r>
            </a:p>
          </p:txBody>
        </p:sp>
        <p:sp>
          <p:nvSpPr>
            <p:cNvPr id="1274" name="Shape 1274"/>
            <p:cNvSpPr/>
            <p:nvPr/>
          </p:nvSpPr>
          <p:spPr>
            <a:xfrm>
              <a:off x="3004585" y="429055"/>
              <a:ext cx="401818" cy="33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16200"/>
                  </a:moveTo>
                  <a:cubicBezTo>
                    <a:pt x="5645" y="-5358"/>
                    <a:pt x="12845" y="-5400"/>
                    <a:pt x="21600" y="16074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243" name="Shape 1243"/>
            <p:cNvSpPr/>
            <p:nvPr/>
          </p:nvSpPr>
          <p:spPr>
            <a:xfrm>
              <a:off x="2008609" y="30263"/>
              <a:ext cx="213320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ACDE</a:t>
              </a:r>
            </a:p>
          </p:txBody>
        </p:sp>
      </p:grpSp>
      <p:sp>
        <p:nvSpPr>
          <p:cNvPr id="1245" name="Shape 1245"/>
          <p:cNvSpPr/>
          <p:nvPr/>
        </p:nvSpPr>
        <p:spPr>
          <a:xfrm>
            <a:off x="4304413" y="6126447"/>
            <a:ext cx="567650" cy="5676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246" name="Shape 1246"/>
          <p:cNvSpPr/>
          <p:nvPr/>
        </p:nvSpPr>
        <p:spPr>
          <a:xfrm>
            <a:off x="429961" y="6311706"/>
            <a:ext cx="1179712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Policies</a:t>
            </a:r>
          </a:p>
        </p:txBody>
      </p:sp>
      <p:sp>
        <p:nvSpPr>
          <p:cNvPr id="1247" name="Shape 1247"/>
          <p:cNvSpPr/>
          <p:nvPr/>
        </p:nvSpPr>
        <p:spPr>
          <a:xfrm>
            <a:off x="3070827" y="5168900"/>
            <a:ext cx="3747568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Reversed automata</a:t>
            </a:r>
          </a:p>
          <a:p>
            <a:r>
              <a:t>tracks BGP message flow</a:t>
            </a:r>
          </a:p>
        </p:txBody>
      </p:sp>
      <p:grpSp>
        <p:nvGrpSpPr>
          <p:cNvPr id="1272" name="Group 1272"/>
          <p:cNvGrpSpPr/>
          <p:nvPr/>
        </p:nvGrpSpPr>
        <p:grpSpPr>
          <a:xfrm>
            <a:off x="2992191" y="1712677"/>
            <a:ext cx="7020418" cy="4367337"/>
            <a:chOff x="0" y="0"/>
            <a:chExt cx="7020416" cy="4367335"/>
          </a:xfrm>
        </p:grpSpPr>
        <p:sp>
          <p:nvSpPr>
            <p:cNvPr id="1248" name="Shape 1248"/>
            <p:cNvSpPr/>
            <p:nvPr/>
          </p:nvSpPr>
          <p:spPr>
            <a:xfrm flipH="1" flipV="1">
              <a:off x="4365340" y="1000379"/>
              <a:ext cx="1263684" cy="70246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49" name="Shape 1249"/>
            <p:cNvSpPr/>
            <p:nvPr/>
          </p:nvSpPr>
          <p:spPr>
            <a:xfrm flipV="1">
              <a:off x="5640726" y="697853"/>
              <a:ext cx="319483" cy="96820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50" name="Shape 1250"/>
            <p:cNvSpPr/>
            <p:nvPr/>
          </p:nvSpPr>
          <p:spPr>
            <a:xfrm flipH="1" flipV="1">
              <a:off x="6071921" y="2829697"/>
              <a:ext cx="233652" cy="107249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51" name="Shape 1251"/>
            <p:cNvSpPr/>
            <p:nvPr/>
          </p:nvSpPr>
          <p:spPr>
            <a:xfrm flipH="1" flipV="1">
              <a:off x="470167" y="526022"/>
              <a:ext cx="816595" cy="196915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52" name="Shape 1252"/>
            <p:cNvSpPr/>
            <p:nvPr/>
          </p:nvSpPr>
          <p:spPr>
            <a:xfrm flipH="1" flipV="1">
              <a:off x="1065560" y="564184"/>
              <a:ext cx="1218183" cy="121818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53" name="Shape 1253"/>
            <p:cNvSpPr/>
            <p:nvPr/>
          </p:nvSpPr>
          <p:spPr>
            <a:xfrm>
              <a:off x="1157103" y="1566532"/>
              <a:ext cx="5686987" cy="1422095"/>
            </a:xfrm>
            <a:prstGeom prst="ellipse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254" name="Shape 1254"/>
            <p:cNvSpPr/>
            <p:nvPr/>
          </p:nvSpPr>
          <p:spPr>
            <a:xfrm>
              <a:off x="5603430" y="99031"/>
              <a:ext cx="1416987" cy="978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Y</a:t>
              </a:r>
            </a:p>
          </p:txBody>
        </p:sp>
        <p:sp>
          <p:nvSpPr>
            <p:cNvPr id="1255" name="Shape 1255"/>
            <p:cNvSpPr/>
            <p:nvPr/>
          </p:nvSpPr>
          <p:spPr>
            <a:xfrm>
              <a:off x="5481399" y="3290261"/>
              <a:ext cx="1277030" cy="1077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Z</a:t>
              </a:r>
            </a:p>
          </p:txBody>
        </p:sp>
        <p:sp>
          <p:nvSpPr>
            <p:cNvPr id="1256" name="Shape 1256"/>
            <p:cNvSpPr/>
            <p:nvPr/>
          </p:nvSpPr>
          <p:spPr>
            <a:xfrm>
              <a:off x="-1" y="235453"/>
              <a:ext cx="1756931" cy="1147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W</a:t>
              </a:r>
            </a:p>
          </p:txBody>
        </p:sp>
        <p:sp>
          <p:nvSpPr>
            <p:cNvPr id="1257" name="Shape 1257"/>
            <p:cNvSpPr/>
            <p:nvPr/>
          </p:nvSpPr>
          <p:spPr>
            <a:xfrm>
              <a:off x="654567" y="2014166"/>
              <a:ext cx="872334" cy="7790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B</a:t>
              </a:r>
            </a:p>
          </p:txBody>
        </p:sp>
        <p:sp>
          <p:nvSpPr>
            <p:cNvPr id="1258" name="Shape 1258"/>
            <p:cNvSpPr/>
            <p:nvPr/>
          </p:nvSpPr>
          <p:spPr>
            <a:xfrm>
              <a:off x="1649132" y="1589258"/>
              <a:ext cx="664900" cy="8338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A</a:t>
              </a:r>
            </a:p>
          </p:txBody>
        </p:sp>
        <p:sp>
          <p:nvSpPr>
            <p:cNvPr id="1259" name="Shape 1259"/>
            <p:cNvSpPr/>
            <p:nvPr/>
          </p:nvSpPr>
          <p:spPr>
            <a:xfrm>
              <a:off x="5641558" y="1694805"/>
              <a:ext cx="762344" cy="8023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D</a:t>
              </a:r>
            </a:p>
          </p:txBody>
        </p:sp>
        <p:sp>
          <p:nvSpPr>
            <p:cNvPr id="1260" name="Shape 1260"/>
            <p:cNvSpPr/>
            <p:nvPr/>
          </p:nvSpPr>
          <p:spPr>
            <a:xfrm>
              <a:off x="5981002" y="2193212"/>
              <a:ext cx="687244" cy="8338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E</a:t>
              </a:r>
            </a:p>
          </p:txBody>
        </p:sp>
        <p:sp>
          <p:nvSpPr>
            <p:cNvPr id="1261" name="Shape 1261"/>
            <p:cNvSpPr/>
            <p:nvPr/>
          </p:nvSpPr>
          <p:spPr>
            <a:xfrm>
              <a:off x="1094208" y="2110433"/>
              <a:ext cx="233236" cy="2562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62" name="Shape 1262"/>
            <p:cNvSpPr/>
            <p:nvPr/>
          </p:nvSpPr>
          <p:spPr>
            <a:xfrm>
              <a:off x="2175711" y="1606987"/>
              <a:ext cx="233236" cy="256249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63" name="Shape 1263"/>
            <p:cNvSpPr/>
            <p:nvPr/>
          </p:nvSpPr>
          <p:spPr>
            <a:xfrm>
              <a:off x="5479975" y="1564345"/>
              <a:ext cx="233236" cy="256249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64" name="Shape 1264"/>
            <p:cNvSpPr/>
            <p:nvPr/>
          </p:nvSpPr>
          <p:spPr>
            <a:xfrm>
              <a:off x="5952496" y="2667953"/>
              <a:ext cx="233236" cy="256248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65" name="Shape 1265"/>
            <p:cNvSpPr/>
            <p:nvPr/>
          </p:nvSpPr>
          <p:spPr>
            <a:xfrm>
              <a:off x="4253203" y="1851618"/>
              <a:ext cx="233236" cy="256249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66" name="Shape 1266"/>
            <p:cNvSpPr/>
            <p:nvPr/>
          </p:nvSpPr>
          <p:spPr>
            <a:xfrm>
              <a:off x="3983086" y="2103997"/>
              <a:ext cx="773470" cy="8338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C</a:t>
              </a:r>
            </a:p>
          </p:txBody>
        </p:sp>
        <p:sp>
          <p:nvSpPr>
            <p:cNvPr id="1267" name="Shape 1267"/>
            <p:cNvSpPr/>
            <p:nvPr/>
          </p:nvSpPr>
          <p:spPr>
            <a:xfrm>
              <a:off x="4337641" y="2014822"/>
              <a:ext cx="1747144" cy="7556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68" name="Shape 1268"/>
            <p:cNvSpPr/>
            <p:nvPr/>
          </p:nvSpPr>
          <p:spPr>
            <a:xfrm flipV="1">
              <a:off x="1341598" y="1981529"/>
              <a:ext cx="3080356" cy="24124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2305875" y="1726881"/>
              <a:ext cx="2011492" cy="21344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70" name="Shape 1270"/>
            <p:cNvSpPr/>
            <p:nvPr/>
          </p:nvSpPr>
          <p:spPr>
            <a:xfrm flipV="1">
              <a:off x="4285236" y="1661799"/>
              <a:ext cx="1423892" cy="34361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3528106" y="-1"/>
              <a:ext cx="1277030" cy="1077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X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2" grpId="1" animBg="1" advAuto="0"/>
      <p:bldP spid="1244" grpId="2" animBg="1" advAuto="0"/>
      <p:bldP spid="1245" grpId="4" animBg="1" advAuto="0"/>
      <p:bldP spid="1247" grpId="3" animBg="1" advAuto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Shape 12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Constructing the Product Graph (PG)</a:t>
            </a:r>
          </a:p>
        </p:txBody>
      </p:sp>
      <p:sp>
        <p:nvSpPr>
          <p:cNvPr id="1277" name="Shape 127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45</a:t>
            </a:fld>
            <a:endParaRPr/>
          </a:p>
        </p:txBody>
      </p:sp>
      <p:grpSp>
        <p:nvGrpSpPr>
          <p:cNvPr id="1302" name="Group 1302"/>
          <p:cNvGrpSpPr/>
          <p:nvPr/>
        </p:nvGrpSpPr>
        <p:grpSpPr>
          <a:xfrm>
            <a:off x="115736" y="2004928"/>
            <a:ext cx="6470442" cy="4025202"/>
            <a:chOff x="0" y="0"/>
            <a:chExt cx="6470441" cy="4025201"/>
          </a:xfrm>
        </p:grpSpPr>
        <p:sp>
          <p:nvSpPr>
            <p:cNvPr id="1278" name="Shape 1278"/>
            <p:cNvSpPr/>
            <p:nvPr/>
          </p:nvSpPr>
          <p:spPr>
            <a:xfrm flipH="1" flipV="1">
              <a:off x="4023362" y="922009"/>
              <a:ext cx="1164688" cy="64743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 flipV="1">
              <a:off x="5198835" y="643183"/>
              <a:ext cx="294455" cy="89235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 flipH="1" flipV="1">
              <a:off x="5596251" y="2608020"/>
              <a:ext cx="215347" cy="9884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81" name="Shape 1281"/>
            <p:cNvSpPr/>
            <p:nvPr/>
          </p:nvSpPr>
          <p:spPr>
            <a:xfrm flipH="1" flipV="1">
              <a:off x="433335" y="484814"/>
              <a:ext cx="752623" cy="181489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82" name="Shape 1282"/>
            <p:cNvSpPr/>
            <p:nvPr/>
          </p:nvSpPr>
          <p:spPr>
            <a:xfrm flipH="1" flipV="1">
              <a:off x="982085" y="519987"/>
              <a:ext cx="1122751" cy="11227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1066456" y="1443811"/>
              <a:ext cx="5241472" cy="1310689"/>
            </a:xfrm>
            <a:prstGeom prst="ellipse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5164461" y="91273"/>
              <a:ext cx="1305981" cy="901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Y</a:t>
              </a:r>
            </a:p>
          </p:txBody>
        </p:sp>
        <p:sp>
          <p:nvSpPr>
            <p:cNvPr id="1285" name="Shape 1285"/>
            <p:cNvSpPr/>
            <p:nvPr/>
          </p:nvSpPr>
          <p:spPr>
            <a:xfrm>
              <a:off x="5051990" y="3032504"/>
              <a:ext cx="1176988" cy="992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Z</a:t>
              </a:r>
            </a:p>
          </p:txBody>
        </p:sp>
        <p:sp>
          <p:nvSpPr>
            <p:cNvPr id="1286" name="Shape 1286"/>
            <p:cNvSpPr/>
            <p:nvPr/>
          </p:nvSpPr>
          <p:spPr>
            <a:xfrm>
              <a:off x="-1" y="217008"/>
              <a:ext cx="1619294" cy="1057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W</a:t>
              </a:r>
            </a:p>
          </p:txBody>
        </p:sp>
        <p:sp>
          <p:nvSpPr>
            <p:cNvPr id="1287" name="Shape 1287"/>
            <p:cNvSpPr/>
            <p:nvPr/>
          </p:nvSpPr>
          <p:spPr>
            <a:xfrm>
              <a:off x="603288" y="1856377"/>
              <a:ext cx="803996" cy="7180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B</a:t>
              </a:r>
            </a:p>
          </p:txBody>
        </p:sp>
        <p:sp>
          <p:nvSpPr>
            <p:cNvPr id="1288" name="Shape 1288"/>
            <p:cNvSpPr/>
            <p:nvPr/>
          </p:nvSpPr>
          <p:spPr>
            <a:xfrm>
              <a:off x="1519940" y="1464756"/>
              <a:ext cx="612813" cy="7685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A</a:t>
              </a:r>
            </a:p>
          </p:txBody>
        </p:sp>
        <p:sp>
          <p:nvSpPr>
            <p:cNvPr id="1289" name="Shape 1289"/>
            <p:cNvSpPr/>
            <p:nvPr/>
          </p:nvSpPr>
          <p:spPr>
            <a:xfrm>
              <a:off x="5199602" y="1562035"/>
              <a:ext cx="702623" cy="7395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D</a:t>
              </a:r>
            </a:p>
          </p:txBody>
        </p:sp>
        <p:sp>
          <p:nvSpPr>
            <p:cNvPr id="1290" name="Shape 1290"/>
            <p:cNvSpPr/>
            <p:nvPr/>
          </p:nvSpPr>
          <p:spPr>
            <a:xfrm>
              <a:off x="5512454" y="2021397"/>
              <a:ext cx="633406" cy="7685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E</a:t>
              </a:r>
            </a:p>
          </p:txBody>
        </p:sp>
        <p:sp>
          <p:nvSpPr>
            <p:cNvPr id="1291" name="Shape 1291"/>
            <p:cNvSpPr/>
            <p:nvPr/>
          </p:nvSpPr>
          <p:spPr>
            <a:xfrm>
              <a:off x="1008489" y="1945103"/>
              <a:ext cx="214964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2005267" y="1481097"/>
              <a:ext cx="214964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5050677" y="1441796"/>
              <a:ext cx="214965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5486181" y="2458947"/>
              <a:ext cx="214965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3920010" y="1706564"/>
              <a:ext cx="214964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3671054" y="1939171"/>
              <a:ext cx="712876" cy="7685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C</a:t>
              </a:r>
            </a:p>
          </p:txBody>
        </p:sp>
        <p:sp>
          <p:nvSpPr>
            <p:cNvPr id="1297" name="Shape 1297"/>
            <p:cNvSpPr/>
            <p:nvPr/>
          </p:nvSpPr>
          <p:spPr>
            <a:xfrm>
              <a:off x="3997833" y="1856982"/>
              <a:ext cx="1610274" cy="69642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98" name="Shape 1298"/>
            <p:cNvSpPr/>
            <p:nvPr/>
          </p:nvSpPr>
          <p:spPr>
            <a:xfrm flipV="1">
              <a:off x="1236498" y="1826297"/>
              <a:ext cx="2839043" cy="2223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2125234" y="1591598"/>
              <a:ext cx="1853913" cy="19672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300" name="Shape 1300"/>
            <p:cNvSpPr/>
            <p:nvPr/>
          </p:nvSpPr>
          <p:spPr>
            <a:xfrm flipV="1">
              <a:off x="3949533" y="1531615"/>
              <a:ext cx="1312346" cy="31669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3251717" y="-1"/>
              <a:ext cx="1176987" cy="992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X</a:t>
              </a:r>
            </a:p>
          </p:txBody>
        </p:sp>
      </p:grpSp>
      <p:grpSp>
        <p:nvGrpSpPr>
          <p:cNvPr id="1321" name="Group 1321"/>
          <p:cNvGrpSpPr/>
          <p:nvPr/>
        </p:nvGrpSpPr>
        <p:grpSpPr>
          <a:xfrm>
            <a:off x="129604" y="6561857"/>
            <a:ext cx="7816643" cy="1111502"/>
            <a:chOff x="0" y="0"/>
            <a:chExt cx="7816641" cy="1111500"/>
          </a:xfrm>
        </p:grpSpPr>
        <p:sp>
          <p:nvSpPr>
            <p:cNvPr id="1303" name="Shape 1303"/>
            <p:cNvSpPr/>
            <p:nvPr/>
          </p:nvSpPr>
          <p:spPr>
            <a:xfrm>
              <a:off x="0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0</a:t>
              </a:r>
            </a:p>
          </p:txBody>
        </p:sp>
        <p:sp>
          <p:nvSpPr>
            <p:cNvPr id="1304" name="Shape 1304"/>
            <p:cNvSpPr/>
            <p:nvPr/>
          </p:nvSpPr>
          <p:spPr>
            <a:xfrm>
              <a:off x="1376476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1</a:t>
              </a:r>
            </a:p>
          </p:txBody>
        </p:sp>
        <p:sp>
          <p:nvSpPr>
            <p:cNvPr id="1305" name="Shape 1305"/>
            <p:cNvSpPr/>
            <p:nvPr/>
          </p:nvSpPr>
          <p:spPr>
            <a:xfrm>
              <a:off x="2752953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2</a:t>
              </a:r>
            </a:p>
          </p:txBody>
        </p:sp>
        <p:sp>
          <p:nvSpPr>
            <p:cNvPr id="1306" name="Shape 1306"/>
            <p:cNvSpPr/>
            <p:nvPr/>
          </p:nvSpPr>
          <p:spPr>
            <a:xfrm>
              <a:off x="4129430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3</a:t>
              </a:r>
            </a:p>
          </p:txBody>
        </p:sp>
        <p:sp>
          <p:nvSpPr>
            <p:cNvPr id="1307" name="Shape 1307"/>
            <p:cNvSpPr/>
            <p:nvPr/>
          </p:nvSpPr>
          <p:spPr>
            <a:xfrm>
              <a:off x="5505908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4</a:t>
              </a:r>
            </a:p>
          </p:txBody>
        </p:sp>
        <p:grpSp>
          <p:nvGrpSpPr>
            <p:cNvPr id="1310" name="Group 1310"/>
            <p:cNvGrpSpPr/>
            <p:nvPr/>
          </p:nvGrpSpPr>
          <p:grpSpPr>
            <a:xfrm>
              <a:off x="6872859" y="224494"/>
              <a:ext cx="943783" cy="887007"/>
              <a:chOff x="0" y="0"/>
              <a:chExt cx="943782" cy="887006"/>
            </a:xfrm>
          </p:grpSpPr>
          <p:sp>
            <p:nvSpPr>
              <p:cNvPr id="1308" name="Shape 1308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  <a:endParaRPr/>
              </a:p>
            </p:txBody>
          </p:sp>
          <p:sp>
            <p:nvSpPr>
              <p:cNvPr id="1309" name="Shape 1309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r>
                  <a:t>5</a:t>
                </a:r>
              </a:p>
            </p:txBody>
          </p:sp>
        </p:grpSp>
        <p:sp>
          <p:nvSpPr>
            <p:cNvPr id="1311" name="Shape 1311"/>
            <p:cNvSpPr/>
            <p:nvPr/>
          </p:nvSpPr>
          <p:spPr>
            <a:xfrm>
              <a:off x="876126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2246500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313" name="Shape 1313"/>
            <p:cNvSpPr/>
            <p:nvPr/>
          </p:nvSpPr>
          <p:spPr>
            <a:xfrm>
              <a:off x="3622978" y="667997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314" name="Shape 1314"/>
            <p:cNvSpPr/>
            <p:nvPr/>
          </p:nvSpPr>
          <p:spPr>
            <a:xfrm>
              <a:off x="4999455" y="667997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315" name="Shape 1315"/>
            <p:cNvSpPr/>
            <p:nvPr/>
          </p:nvSpPr>
          <p:spPr>
            <a:xfrm>
              <a:off x="6369829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316" name="Shape 1316"/>
            <p:cNvSpPr/>
            <p:nvPr/>
          </p:nvSpPr>
          <p:spPr>
            <a:xfrm>
              <a:off x="360931" y="0"/>
              <a:ext cx="1215647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out</a:t>
              </a:r>
            </a:p>
          </p:txBody>
        </p:sp>
        <p:sp>
          <p:nvSpPr>
            <p:cNvPr id="1317" name="Shape 1317"/>
            <p:cNvSpPr/>
            <p:nvPr/>
          </p:nvSpPr>
          <p:spPr>
            <a:xfrm>
              <a:off x="1873340" y="0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D</a:t>
              </a:r>
            </a:p>
          </p:txBody>
        </p:sp>
        <p:sp>
          <p:nvSpPr>
            <p:cNvPr id="1318" name="Shape 1318"/>
            <p:cNvSpPr/>
            <p:nvPr/>
          </p:nvSpPr>
          <p:spPr>
            <a:xfrm>
              <a:off x="3300512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C</a:t>
              </a:r>
            </a:p>
          </p:txBody>
        </p:sp>
        <p:sp>
          <p:nvSpPr>
            <p:cNvPr id="1319" name="Shape 1319"/>
            <p:cNvSpPr/>
            <p:nvPr/>
          </p:nvSpPr>
          <p:spPr>
            <a:xfrm>
              <a:off x="4559369" y="0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</a:t>
              </a:r>
            </a:p>
          </p:txBody>
        </p:sp>
        <p:sp>
          <p:nvSpPr>
            <p:cNvPr id="1320" name="Shape 1320"/>
            <p:cNvSpPr/>
            <p:nvPr/>
          </p:nvSpPr>
          <p:spPr>
            <a:xfrm>
              <a:off x="5968229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W</a:t>
              </a:r>
            </a:p>
          </p:txBody>
        </p:sp>
      </p:grpSp>
      <p:grpSp>
        <p:nvGrpSpPr>
          <p:cNvPr id="1343" name="Group 1343"/>
          <p:cNvGrpSpPr/>
          <p:nvPr/>
        </p:nvGrpSpPr>
        <p:grpSpPr>
          <a:xfrm>
            <a:off x="129604" y="7686621"/>
            <a:ext cx="6470443" cy="2255902"/>
            <a:chOff x="0" y="0"/>
            <a:chExt cx="6470441" cy="2255901"/>
          </a:xfrm>
        </p:grpSpPr>
        <p:sp>
          <p:nvSpPr>
            <p:cNvPr id="1322" name="Shape 1322"/>
            <p:cNvSpPr/>
            <p:nvPr/>
          </p:nvSpPr>
          <p:spPr>
            <a:xfrm>
              <a:off x="0" y="717618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0</a:t>
              </a:r>
            </a:p>
          </p:txBody>
        </p:sp>
        <p:sp>
          <p:nvSpPr>
            <p:cNvPr id="1323" name="Shape 1323"/>
            <p:cNvSpPr/>
            <p:nvPr/>
          </p:nvSpPr>
          <p:spPr>
            <a:xfrm>
              <a:off x="1376476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1</a:t>
              </a:r>
            </a:p>
          </p:txBody>
        </p:sp>
        <p:sp>
          <p:nvSpPr>
            <p:cNvPr id="1324" name="Shape 1324"/>
            <p:cNvSpPr/>
            <p:nvPr/>
          </p:nvSpPr>
          <p:spPr>
            <a:xfrm>
              <a:off x="2752953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2</a:t>
              </a:r>
            </a:p>
          </p:txBody>
        </p:sp>
        <p:sp>
          <p:nvSpPr>
            <p:cNvPr id="1325" name="Shape 1325"/>
            <p:cNvSpPr/>
            <p:nvPr/>
          </p:nvSpPr>
          <p:spPr>
            <a:xfrm>
              <a:off x="4129430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3</a:t>
              </a:r>
            </a:p>
          </p:txBody>
        </p:sp>
        <p:grpSp>
          <p:nvGrpSpPr>
            <p:cNvPr id="1328" name="Group 1328"/>
            <p:cNvGrpSpPr/>
            <p:nvPr/>
          </p:nvGrpSpPr>
          <p:grpSpPr>
            <a:xfrm>
              <a:off x="5526659" y="670588"/>
              <a:ext cx="943783" cy="887008"/>
              <a:chOff x="0" y="0"/>
              <a:chExt cx="943782" cy="887006"/>
            </a:xfrm>
          </p:grpSpPr>
          <p:sp>
            <p:nvSpPr>
              <p:cNvPr id="1326" name="Shape 1326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  <a:endParaRPr/>
              </a:p>
            </p:txBody>
          </p:sp>
          <p:sp>
            <p:nvSpPr>
              <p:cNvPr id="1327" name="Shape 1327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r>
                  <a:t>4</a:t>
                </a:r>
              </a:p>
            </p:txBody>
          </p:sp>
        </p:grpSp>
        <p:sp>
          <p:nvSpPr>
            <p:cNvPr id="1329" name="Shape 1329"/>
            <p:cNvSpPr/>
            <p:nvPr/>
          </p:nvSpPr>
          <p:spPr>
            <a:xfrm>
              <a:off x="876126" y="1114092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2246500" y="1114092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3622978" y="1114092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4999455" y="1114092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360931" y="446094"/>
              <a:ext cx="1215647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out</a:t>
              </a:r>
            </a:p>
          </p:txBody>
        </p:sp>
        <p:sp>
          <p:nvSpPr>
            <p:cNvPr id="1334" name="Shape 1334"/>
            <p:cNvSpPr/>
            <p:nvPr/>
          </p:nvSpPr>
          <p:spPr>
            <a:xfrm>
              <a:off x="1873340" y="446094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in</a:t>
              </a:r>
            </a:p>
          </p:txBody>
        </p:sp>
        <p:sp>
          <p:nvSpPr>
            <p:cNvPr id="1335" name="Shape 1335"/>
            <p:cNvSpPr/>
            <p:nvPr/>
          </p:nvSpPr>
          <p:spPr>
            <a:xfrm>
              <a:off x="3300512" y="446094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</a:t>
              </a:r>
            </a:p>
          </p:txBody>
        </p:sp>
        <p:sp>
          <p:nvSpPr>
            <p:cNvPr id="1336" name="Shape 1336"/>
            <p:cNvSpPr/>
            <p:nvPr/>
          </p:nvSpPr>
          <p:spPr>
            <a:xfrm>
              <a:off x="4566449" y="446094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W</a:t>
              </a:r>
            </a:p>
          </p:txBody>
        </p:sp>
        <p:cxnSp>
          <p:nvCxnSpPr>
            <p:cNvPr id="1337" name="Connector 1337"/>
            <p:cNvCxnSpPr>
              <a:stCxn id="1324" idx="0"/>
              <a:endCxn id="1325" idx="0"/>
            </p:cNvCxnSpPr>
            <p:nvPr/>
          </p:nvCxnSpPr>
          <p:spPr>
            <a:xfrm>
              <a:off x="3189972" y="1114091"/>
              <a:ext cx="1376478" cy="1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sp>
          <p:nvSpPr>
            <p:cNvPr id="1338" name="Shape 1338"/>
            <p:cNvSpPr/>
            <p:nvPr/>
          </p:nvSpPr>
          <p:spPr>
            <a:xfrm>
              <a:off x="2691496" y="1619457"/>
              <a:ext cx="2133204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ACDE</a:t>
              </a:r>
            </a:p>
          </p:txBody>
        </p:sp>
        <p:sp>
          <p:nvSpPr>
            <p:cNvPr id="1349" name="Shape 1349"/>
            <p:cNvSpPr/>
            <p:nvPr/>
          </p:nvSpPr>
          <p:spPr>
            <a:xfrm>
              <a:off x="4360776" y="429055"/>
              <a:ext cx="401818" cy="33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16200"/>
                  </a:moveTo>
                  <a:cubicBezTo>
                    <a:pt x="5645" y="-5358"/>
                    <a:pt x="12845" y="-5400"/>
                    <a:pt x="21600" y="16074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3942210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</a:t>
              </a:r>
            </a:p>
          </p:txBody>
        </p:sp>
        <p:sp>
          <p:nvSpPr>
            <p:cNvPr id="1350" name="Shape 1350"/>
            <p:cNvSpPr/>
            <p:nvPr/>
          </p:nvSpPr>
          <p:spPr>
            <a:xfrm>
              <a:off x="3004585" y="429055"/>
              <a:ext cx="401818" cy="33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16200"/>
                  </a:moveTo>
                  <a:cubicBezTo>
                    <a:pt x="5645" y="-5358"/>
                    <a:pt x="12845" y="-5400"/>
                    <a:pt x="21600" y="16074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2008609" y="30263"/>
              <a:ext cx="213320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ACDE</a:t>
              </a:r>
            </a:p>
          </p:txBody>
        </p:sp>
      </p:grpSp>
      <p:sp>
        <p:nvSpPr>
          <p:cNvPr id="1344" name="Shape 1344"/>
          <p:cNvSpPr/>
          <p:nvPr/>
        </p:nvSpPr>
        <p:spPr>
          <a:xfrm>
            <a:off x="8018439" y="1802345"/>
            <a:ext cx="3876403" cy="172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General Idea:</a:t>
            </a:r>
          </a:p>
          <a:p>
            <a:r>
              <a:t>PG represents locations</a:t>
            </a:r>
          </a:p>
          <a:p>
            <a:r>
              <a:t>reachable in the topology</a:t>
            </a:r>
          </a:p>
          <a:p>
            <a:r>
              <a:t>while following the policy</a:t>
            </a:r>
          </a:p>
        </p:txBody>
      </p:sp>
      <p:sp>
        <p:nvSpPr>
          <p:cNvPr id="1345" name="Shape 1345"/>
          <p:cNvSpPr/>
          <p:nvPr/>
        </p:nvSpPr>
        <p:spPr>
          <a:xfrm>
            <a:off x="9500354" y="6330082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(S,a,b)</a:t>
            </a:r>
          </a:p>
        </p:txBody>
      </p:sp>
      <p:sp>
        <p:nvSpPr>
          <p:cNvPr id="1346" name="Shape 1346"/>
          <p:cNvSpPr/>
          <p:nvPr/>
        </p:nvSpPr>
        <p:spPr>
          <a:xfrm>
            <a:off x="7986788" y="3857811"/>
            <a:ext cx="4489352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Each PG node contains:</a:t>
            </a:r>
          </a:p>
          <a:p>
            <a:pPr marL="457200" lvl="1" indent="-228600">
              <a:buSzPct val="100000"/>
              <a:buChar char="•"/>
            </a:pPr>
            <a:r>
              <a:t>topology node (S)</a:t>
            </a:r>
          </a:p>
          <a:p>
            <a:pPr marL="457200" lvl="1" indent="-228600">
              <a:buSzPct val="100000"/>
              <a:buChar char="•"/>
            </a:pPr>
            <a:r>
              <a:t>state of automaton 1 (a)</a:t>
            </a:r>
          </a:p>
          <a:p>
            <a:pPr marL="457200" lvl="1" indent="-228600">
              <a:buSzPct val="100000"/>
              <a:buChar char="•"/>
            </a:pPr>
            <a:r>
              <a:t>state of automaton 2 (b)</a:t>
            </a:r>
          </a:p>
          <a:p>
            <a:pPr marL="457200" lvl="1" indent="-228600">
              <a:buSzPct val="100000"/>
              <a:buChar char="•"/>
            </a:pPr>
            <a:r>
              <a:t>set of preferences achieved</a:t>
            </a:r>
          </a:p>
        </p:txBody>
      </p:sp>
      <p:sp>
        <p:nvSpPr>
          <p:cNvPr id="1347" name="Shape 1347"/>
          <p:cNvSpPr/>
          <p:nvPr/>
        </p:nvSpPr>
        <p:spPr>
          <a:xfrm>
            <a:off x="10443161" y="6446447"/>
            <a:ext cx="52893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{2}</a:t>
            </a:r>
          </a:p>
        </p:txBody>
      </p:sp>
      <p:sp>
        <p:nvSpPr>
          <p:cNvPr id="1348" name="Shape 1348"/>
          <p:cNvSpPr/>
          <p:nvPr/>
        </p:nvSpPr>
        <p:spPr>
          <a:xfrm>
            <a:off x="8081483" y="7510570"/>
            <a:ext cx="4874445" cy="172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Two PG nodes are connected</a:t>
            </a:r>
          </a:p>
          <a:p>
            <a:r>
              <a:t>if topology nodes are connected</a:t>
            </a:r>
          </a:p>
          <a:p>
            <a:r>
              <a:t>and the automata make the</a:t>
            </a:r>
          </a:p>
          <a:p>
            <a:r>
              <a:t>specified transition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4" grpId="1" animBg="1" advAuto="0"/>
      <p:bldP spid="1345" grpId="3" animBg="1" advAuto="0"/>
      <p:bldP spid="1346" grpId="2" animBg="1" advAuto="0"/>
      <p:bldP spid="1347" grpId="4" animBg="1" advAuto="0"/>
      <p:bldP spid="1348" grpId="5" animBg="1" advAuto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Shape 13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Constructing the Product Graph (PG)</a:t>
            </a:r>
          </a:p>
        </p:txBody>
      </p:sp>
      <p:sp>
        <p:nvSpPr>
          <p:cNvPr id="1353" name="Shape 13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46</a:t>
            </a:fld>
            <a:endParaRPr/>
          </a:p>
        </p:txBody>
      </p:sp>
      <p:grpSp>
        <p:nvGrpSpPr>
          <p:cNvPr id="1378" name="Group 1378"/>
          <p:cNvGrpSpPr/>
          <p:nvPr/>
        </p:nvGrpSpPr>
        <p:grpSpPr>
          <a:xfrm>
            <a:off x="115736" y="2004928"/>
            <a:ext cx="6470442" cy="4025202"/>
            <a:chOff x="0" y="0"/>
            <a:chExt cx="6470441" cy="4025201"/>
          </a:xfrm>
        </p:grpSpPr>
        <p:sp>
          <p:nvSpPr>
            <p:cNvPr id="1354" name="Shape 1354"/>
            <p:cNvSpPr/>
            <p:nvPr/>
          </p:nvSpPr>
          <p:spPr>
            <a:xfrm flipH="1" flipV="1">
              <a:off x="4023362" y="922009"/>
              <a:ext cx="1164688" cy="64743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355" name="Shape 1355"/>
            <p:cNvSpPr/>
            <p:nvPr/>
          </p:nvSpPr>
          <p:spPr>
            <a:xfrm flipV="1">
              <a:off x="5198835" y="643183"/>
              <a:ext cx="294455" cy="89235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356" name="Shape 1356"/>
            <p:cNvSpPr/>
            <p:nvPr/>
          </p:nvSpPr>
          <p:spPr>
            <a:xfrm flipH="1" flipV="1">
              <a:off x="5596251" y="2608020"/>
              <a:ext cx="215347" cy="9884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357" name="Shape 1357"/>
            <p:cNvSpPr/>
            <p:nvPr/>
          </p:nvSpPr>
          <p:spPr>
            <a:xfrm flipH="1" flipV="1">
              <a:off x="433335" y="484814"/>
              <a:ext cx="752623" cy="181489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358" name="Shape 1358"/>
            <p:cNvSpPr/>
            <p:nvPr/>
          </p:nvSpPr>
          <p:spPr>
            <a:xfrm flipH="1" flipV="1">
              <a:off x="982085" y="519987"/>
              <a:ext cx="1122751" cy="11227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1066456" y="1443811"/>
              <a:ext cx="5241472" cy="1310689"/>
            </a:xfrm>
            <a:prstGeom prst="ellipse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5164461" y="91273"/>
              <a:ext cx="1305981" cy="901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Y</a:t>
              </a:r>
            </a:p>
          </p:txBody>
        </p:sp>
        <p:sp>
          <p:nvSpPr>
            <p:cNvPr id="1361" name="Shape 1361"/>
            <p:cNvSpPr/>
            <p:nvPr/>
          </p:nvSpPr>
          <p:spPr>
            <a:xfrm>
              <a:off x="5051990" y="3032504"/>
              <a:ext cx="1176988" cy="992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Z</a:t>
              </a:r>
            </a:p>
          </p:txBody>
        </p:sp>
        <p:sp>
          <p:nvSpPr>
            <p:cNvPr id="1362" name="Shape 1362"/>
            <p:cNvSpPr/>
            <p:nvPr/>
          </p:nvSpPr>
          <p:spPr>
            <a:xfrm>
              <a:off x="-1" y="217008"/>
              <a:ext cx="1619294" cy="1057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W</a:t>
              </a:r>
            </a:p>
          </p:txBody>
        </p:sp>
        <p:sp>
          <p:nvSpPr>
            <p:cNvPr id="1363" name="Shape 1363"/>
            <p:cNvSpPr/>
            <p:nvPr/>
          </p:nvSpPr>
          <p:spPr>
            <a:xfrm>
              <a:off x="603288" y="1856377"/>
              <a:ext cx="803996" cy="7180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B</a:t>
              </a:r>
            </a:p>
          </p:txBody>
        </p:sp>
        <p:sp>
          <p:nvSpPr>
            <p:cNvPr id="1364" name="Shape 1364"/>
            <p:cNvSpPr/>
            <p:nvPr/>
          </p:nvSpPr>
          <p:spPr>
            <a:xfrm>
              <a:off x="1519940" y="1464756"/>
              <a:ext cx="612813" cy="7685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A</a:t>
              </a:r>
            </a:p>
          </p:txBody>
        </p:sp>
        <p:sp>
          <p:nvSpPr>
            <p:cNvPr id="1365" name="Shape 1365"/>
            <p:cNvSpPr/>
            <p:nvPr/>
          </p:nvSpPr>
          <p:spPr>
            <a:xfrm>
              <a:off x="5199602" y="1562035"/>
              <a:ext cx="702623" cy="7395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D</a:t>
              </a:r>
            </a:p>
          </p:txBody>
        </p:sp>
        <p:sp>
          <p:nvSpPr>
            <p:cNvPr id="1366" name="Shape 1366"/>
            <p:cNvSpPr/>
            <p:nvPr/>
          </p:nvSpPr>
          <p:spPr>
            <a:xfrm>
              <a:off x="5512454" y="2021397"/>
              <a:ext cx="633406" cy="7685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E</a:t>
              </a:r>
            </a:p>
          </p:txBody>
        </p:sp>
        <p:sp>
          <p:nvSpPr>
            <p:cNvPr id="1367" name="Shape 1367"/>
            <p:cNvSpPr/>
            <p:nvPr/>
          </p:nvSpPr>
          <p:spPr>
            <a:xfrm>
              <a:off x="1008489" y="1945103"/>
              <a:ext cx="214964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2005267" y="1481097"/>
              <a:ext cx="214964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5050677" y="1441796"/>
              <a:ext cx="214965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5486181" y="2458947"/>
              <a:ext cx="214965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3920010" y="1706564"/>
              <a:ext cx="214964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3671054" y="1939171"/>
              <a:ext cx="712876" cy="7685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C</a:t>
              </a:r>
            </a:p>
          </p:txBody>
        </p:sp>
        <p:sp>
          <p:nvSpPr>
            <p:cNvPr id="1373" name="Shape 1373"/>
            <p:cNvSpPr/>
            <p:nvPr/>
          </p:nvSpPr>
          <p:spPr>
            <a:xfrm>
              <a:off x="3997833" y="1856982"/>
              <a:ext cx="1610274" cy="69642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374" name="Shape 1374"/>
            <p:cNvSpPr/>
            <p:nvPr/>
          </p:nvSpPr>
          <p:spPr>
            <a:xfrm flipV="1">
              <a:off x="1236498" y="1826297"/>
              <a:ext cx="2839043" cy="2223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2125234" y="1591598"/>
              <a:ext cx="1853913" cy="19672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376" name="Shape 1376"/>
            <p:cNvSpPr/>
            <p:nvPr/>
          </p:nvSpPr>
          <p:spPr>
            <a:xfrm flipV="1">
              <a:off x="3949533" y="1531615"/>
              <a:ext cx="1312346" cy="31669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3251717" y="-1"/>
              <a:ext cx="1176987" cy="992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X</a:t>
              </a:r>
            </a:p>
          </p:txBody>
        </p:sp>
      </p:grpSp>
      <p:grpSp>
        <p:nvGrpSpPr>
          <p:cNvPr id="1397" name="Group 1397"/>
          <p:cNvGrpSpPr/>
          <p:nvPr/>
        </p:nvGrpSpPr>
        <p:grpSpPr>
          <a:xfrm>
            <a:off x="129604" y="6561857"/>
            <a:ext cx="7816643" cy="1111502"/>
            <a:chOff x="0" y="0"/>
            <a:chExt cx="7816641" cy="1111500"/>
          </a:xfrm>
        </p:grpSpPr>
        <p:sp>
          <p:nvSpPr>
            <p:cNvPr id="1379" name="Shape 1379"/>
            <p:cNvSpPr/>
            <p:nvPr/>
          </p:nvSpPr>
          <p:spPr>
            <a:xfrm>
              <a:off x="0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0</a:t>
              </a:r>
            </a:p>
          </p:txBody>
        </p:sp>
        <p:sp>
          <p:nvSpPr>
            <p:cNvPr id="1380" name="Shape 1380"/>
            <p:cNvSpPr/>
            <p:nvPr/>
          </p:nvSpPr>
          <p:spPr>
            <a:xfrm>
              <a:off x="1376476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1</a:t>
              </a:r>
            </a:p>
          </p:txBody>
        </p:sp>
        <p:sp>
          <p:nvSpPr>
            <p:cNvPr id="1381" name="Shape 1381"/>
            <p:cNvSpPr/>
            <p:nvPr/>
          </p:nvSpPr>
          <p:spPr>
            <a:xfrm>
              <a:off x="2752953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2</a:t>
              </a:r>
            </a:p>
          </p:txBody>
        </p:sp>
        <p:sp>
          <p:nvSpPr>
            <p:cNvPr id="1382" name="Shape 1382"/>
            <p:cNvSpPr/>
            <p:nvPr/>
          </p:nvSpPr>
          <p:spPr>
            <a:xfrm>
              <a:off x="4129430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3</a:t>
              </a:r>
            </a:p>
          </p:txBody>
        </p:sp>
        <p:sp>
          <p:nvSpPr>
            <p:cNvPr id="1383" name="Shape 1383"/>
            <p:cNvSpPr/>
            <p:nvPr/>
          </p:nvSpPr>
          <p:spPr>
            <a:xfrm>
              <a:off x="5505908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4</a:t>
              </a:r>
            </a:p>
          </p:txBody>
        </p:sp>
        <p:grpSp>
          <p:nvGrpSpPr>
            <p:cNvPr id="1386" name="Group 1386"/>
            <p:cNvGrpSpPr/>
            <p:nvPr/>
          </p:nvGrpSpPr>
          <p:grpSpPr>
            <a:xfrm>
              <a:off x="6872859" y="224494"/>
              <a:ext cx="943783" cy="887007"/>
              <a:chOff x="0" y="0"/>
              <a:chExt cx="943782" cy="887006"/>
            </a:xfrm>
          </p:grpSpPr>
          <p:sp>
            <p:nvSpPr>
              <p:cNvPr id="1384" name="Shape 1384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  <a:endParaRPr/>
              </a:p>
            </p:txBody>
          </p:sp>
          <p:sp>
            <p:nvSpPr>
              <p:cNvPr id="1385" name="Shape 1385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r>
                  <a:t>5</a:t>
                </a:r>
              </a:p>
            </p:txBody>
          </p:sp>
        </p:grpSp>
        <p:sp>
          <p:nvSpPr>
            <p:cNvPr id="1387" name="Shape 1387"/>
            <p:cNvSpPr/>
            <p:nvPr/>
          </p:nvSpPr>
          <p:spPr>
            <a:xfrm>
              <a:off x="876126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2246500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3622978" y="667997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4999455" y="667997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6369829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360931" y="0"/>
              <a:ext cx="1215647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out</a:t>
              </a:r>
            </a:p>
          </p:txBody>
        </p:sp>
        <p:sp>
          <p:nvSpPr>
            <p:cNvPr id="1393" name="Shape 1393"/>
            <p:cNvSpPr/>
            <p:nvPr/>
          </p:nvSpPr>
          <p:spPr>
            <a:xfrm>
              <a:off x="1873340" y="0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D</a:t>
              </a:r>
            </a:p>
          </p:txBody>
        </p:sp>
        <p:sp>
          <p:nvSpPr>
            <p:cNvPr id="1394" name="Shape 1394"/>
            <p:cNvSpPr/>
            <p:nvPr/>
          </p:nvSpPr>
          <p:spPr>
            <a:xfrm>
              <a:off x="3300512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C</a:t>
              </a:r>
            </a:p>
          </p:txBody>
        </p:sp>
        <p:sp>
          <p:nvSpPr>
            <p:cNvPr id="1395" name="Shape 1395"/>
            <p:cNvSpPr/>
            <p:nvPr/>
          </p:nvSpPr>
          <p:spPr>
            <a:xfrm>
              <a:off x="4559369" y="0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</a:t>
              </a:r>
            </a:p>
          </p:txBody>
        </p:sp>
        <p:sp>
          <p:nvSpPr>
            <p:cNvPr id="1396" name="Shape 1396"/>
            <p:cNvSpPr/>
            <p:nvPr/>
          </p:nvSpPr>
          <p:spPr>
            <a:xfrm>
              <a:off x="5968229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W</a:t>
              </a:r>
            </a:p>
          </p:txBody>
        </p:sp>
      </p:grpSp>
      <p:grpSp>
        <p:nvGrpSpPr>
          <p:cNvPr id="1419" name="Group 1419"/>
          <p:cNvGrpSpPr/>
          <p:nvPr/>
        </p:nvGrpSpPr>
        <p:grpSpPr>
          <a:xfrm>
            <a:off x="129604" y="7686621"/>
            <a:ext cx="6470443" cy="2255902"/>
            <a:chOff x="0" y="0"/>
            <a:chExt cx="6470441" cy="2255901"/>
          </a:xfrm>
        </p:grpSpPr>
        <p:sp>
          <p:nvSpPr>
            <p:cNvPr id="1398" name="Shape 1398"/>
            <p:cNvSpPr/>
            <p:nvPr/>
          </p:nvSpPr>
          <p:spPr>
            <a:xfrm>
              <a:off x="0" y="717618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0</a:t>
              </a:r>
            </a:p>
          </p:txBody>
        </p:sp>
        <p:sp>
          <p:nvSpPr>
            <p:cNvPr id="1399" name="Shape 1399"/>
            <p:cNvSpPr/>
            <p:nvPr/>
          </p:nvSpPr>
          <p:spPr>
            <a:xfrm>
              <a:off x="1376476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1</a:t>
              </a:r>
            </a:p>
          </p:txBody>
        </p:sp>
        <p:sp>
          <p:nvSpPr>
            <p:cNvPr id="1400" name="Shape 1400"/>
            <p:cNvSpPr/>
            <p:nvPr/>
          </p:nvSpPr>
          <p:spPr>
            <a:xfrm>
              <a:off x="2752953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2</a:t>
              </a:r>
            </a:p>
          </p:txBody>
        </p:sp>
        <p:sp>
          <p:nvSpPr>
            <p:cNvPr id="1401" name="Shape 1401"/>
            <p:cNvSpPr/>
            <p:nvPr/>
          </p:nvSpPr>
          <p:spPr>
            <a:xfrm>
              <a:off x="4129430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3</a:t>
              </a:r>
            </a:p>
          </p:txBody>
        </p:sp>
        <p:grpSp>
          <p:nvGrpSpPr>
            <p:cNvPr id="1404" name="Group 1404"/>
            <p:cNvGrpSpPr/>
            <p:nvPr/>
          </p:nvGrpSpPr>
          <p:grpSpPr>
            <a:xfrm>
              <a:off x="5526659" y="670588"/>
              <a:ext cx="943783" cy="887008"/>
              <a:chOff x="0" y="0"/>
              <a:chExt cx="943782" cy="887006"/>
            </a:xfrm>
          </p:grpSpPr>
          <p:sp>
            <p:nvSpPr>
              <p:cNvPr id="1402" name="Shape 1402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  <a:endParaRPr/>
              </a:p>
            </p:txBody>
          </p:sp>
          <p:sp>
            <p:nvSpPr>
              <p:cNvPr id="1403" name="Shape 1403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r>
                  <a:t>4</a:t>
                </a:r>
              </a:p>
            </p:txBody>
          </p:sp>
        </p:grpSp>
        <p:sp>
          <p:nvSpPr>
            <p:cNvPr id="1405" name="Shape 1405"/>
            <p:cNvSpPr/>
            <p:nvPr/>
          </p:nvSpPr>
          <p:spPr>
            <a:xfrm>
              <a:off x="876126" y="1114092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06" name="Shape 1406"/>
            <p:cNvSpPr/>
            <p:nvPr/>
          </p:nvSpPr>
          <p:spPr>
            <a:xfrm>
              <a:off x="2246500" y="1114092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07" name="Shape 1407"/>
            <p:cNvSpPr/>
            <p:nvPr/>
          </p:nvSpPr>
          <p:spPr>
            <a:xfrm>
              <a:off x="3622978" y="1114092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08" name="Shape 1408"/>
            <p:cNvSpPr/>
            <p:nvPr/>
          </p:nvSpPr>
          <p:spPr>
            <a:xfrm>
              <a:off x="4999455" y="1114092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09" name="Shape 1409"/>
            <p:cNvSpPr/>
            <p:nvPr/>
          </p:nvSpPr>
          <p:spPr>
            <a:xfrm>
              <a:off x="360931" y="446094"/>
              <a:ext cx="1215647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out</a:t>
              </a:r>
            </a:p>
          </p:txBody>
        </p:sp>
        <p:sp>
          <p:nvSpPr>
            <p:cNvPr id="1410" name="Shape 1410"/>
            <p:cNvSpPr/>
            <p:nvPr/>
          </p:nvSpPr>
          <p:spPr>
            <a:xfrm>
              <a:off x="1873340" y="446094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in</a:t>
              </a:r>
            </a:p>
          </p:txBody>
        </p:sp>
        <p:sp>
          <p:nvSpPr>
            <p:cNvPr id="1411" name="Shape 1411"/>
            <p:cNvSpPr/>
            <p:nvPr/>
          </p:nvSpPr>
          <p:spPr>
            <a:xfrm>
              <a:off x="3300512" y="446094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</a:t>
              </a:r>
            </a:p>
          </p:txBody>
        </p:sp>
        <p:sp>
          <p:nvSpPr>
            <p:cNvPr id="1412" name="Shape 1412"/>
            <p:cNvSpPr/>
            <p:nvPr/>
          </p:nvSpPr>
          <p:spPr>
            <a:xfrm>
              <a:off x="4566449" y="446094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W</a:t>
              </a:r>
            </a:p>
          </p:txBody>
        </p:sp>
        <p:cxnSp>
          <p:nvCxnSpPr>
            <p:cNvPr id="1413" name="Connector 1413"/>
            <p:cNvCxnSpPr>
              <a:stCxn id="1400" idx="0"/>
              <a:endCxn id="1401" idx="0"/>
            </p:cNvCxnSpPr>
            <p:nvPr/>
          </p:nvCxnSpPr>
          <p:spPr>
            <a:xfrm>
              <a:off x="3189972" y="1114091"/>
              <a:ext cx="1376478" cy="1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sp>
          <p:nvSpPr>
            <p:cNvPr id="1414" name="Shape 1414"/>
            <p:cNvSpPr/>
            <p:nvPr/>
          </p:nvSpPr>
          <p:spPr>
            <a:xfrm>
              <a:off x="2691496" y="1619457"/>
              <a:ext cx="2133204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ACDE</a:t>
              </a:r>
            </a:p>
          </p:txBody>
        </p:sp>
        <p:sp>
          <p:nvSpPr>
            <p:cNvPr id="1421" name="Shape 1421"/>
            <p:cNvSpPr/>
            <p:nvPr/>
          </p:nvSpPr>
          <p:spPr>
            <a:xfrm>
              <a:off x="4360776" y="429055"/>
              <a:ext cx="401818" cy="33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16200"/>
                  </a:moveTo>
                  <a:cubicBezTo>
                    <a:pt x="5645" y="-5358"/>
                    <a:pt x="12845" y="-5400"/>
                    <a:pt x="21600" y="16074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416" name="Shape 1416"/>
            <p:cNvSpPr/>
            <p:nvPr/>
          </p:nvSpPr>
          <p:spPr>
            <a:xfrm>
              <a:off x="3942210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</a:t>
              </a:r>
            </a:p>
          </p:txBody>
        </p:sp>
        <p:sp>
          <p:nvSpPr>
            <p:cNvPr id="1422" name="Shape 1422"/>
            <p:cNvSpPr/>
            <p:nvPr/>
          </p:nvSpPr>
          <p:spPr>
            <a:xfrm>
              <a:off x="3004585" y="429055"/>
              <a:ext cx="401818" cy="33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16200"/>
                  </a:moveTo>
                  <a:cubicBezTo>
                    <a:pt x="5645" y="-5358"/>
                    <a:pt x="12845" y="-5400"/>
                    <a:pt x="21600" y="16074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418" name="Shape 1418"/>
            <p:cNvSpPr/>
            <p:nvPr/>
          </p:nvSpPr>
          <p:spPr>
            <a:xfrm>
              <a:off x="2008609" y="30263"/>
              <a:ext cx="213320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ACDE</a:t>
              </a:r>
            </a:p>
          </p:txBody>
        </p:sp>
      </p:grpSp>
      <p:sp>
        <p:nvSpPr>
          <p:cNvPr id="1420" name="Shape 1420"/>
          <p:cNvSpPr/>
          <p:nvPr/>
        </p:nvSpPr>
        <p:spPr>
          <a:xfrm>
            <a:off x="9558113" y="1076726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start</a:t>
            </a:r>
          </a:p>
        </p:txBody>
      </p:sp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Shape 14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Constructing the Product Graph (PG)</a:t>
            </a:r>
          </a:p>
        </p:txBody>
      </p:sp>
      <p:sp>
        <p:nvSpPr>
          <p:cNvPr id="1425" name="Shape 14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47</a:t>
            </a:fld>
            <a:endParaRPr/>
          </a:p>
        </p:txBody>
      </p:sp>
      <p:grpSp>
        <p:nvGrpSpPr>
          <p:cNvPr id="1450" name="Group 1450"/>
          <p:cNvGrpSpPr/>
          <p:nvPr/>
        </p:nvGrpSpPr>
        <p:grpSpPr>
          <a:xfrm>
            <a:off x="115736" y="2004928"/>
            <a:ext cx="6470442" cy="4025202"/>
            <a:chOff x="0" y="0"/>
            <a:chExt cx="6470441" cy="4025201"/>
          </a:xfrm>
        </p:grpSpPr>
        <p:sp>
          <p:nvSpPr>
            <p:cNvPr id="1426" name="Shape 1426"/>
            <p:cNvSpPr/>
            <p:nvPr/>
          </p:nvSpPr>
          <p:spPr>
            <a:xfrm flipH="1" flipV="1">
              <a:off x="4023362" y="922009"/>
              <a:ext cx="1164688" cy="64743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27" name="Shape 1427"/>
            <p:cNvSpPr/>
            <p:nvPr/>
          </p:nvSpPr>
          <p:spPr>
            <a:xfrm flipV="1">
              <a:off x="5198835" y="643183"/>
              <a:ext cx="294455" cy="89235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28" name="Shape 1428"/>
            <p:cNvSpPr/>
            <p:nvPr/>
          </p:nvSpPr>
          <p:spPr>
            <a:xfrm flipH="1" flipV="1">
              <a:off x="5596251" y="2608020"/>
              <a:ext cx="215347" cy="9884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29" name="Shape 1429"/>
            <p:cNvSpPr/>
            <p:nvPr/>
          </p:nvSpPr>
          <p:spPr>
            <a:xfrm flipH="1" flipV="1">
              <a:off x="433335" y="484814"/>
              <a:ext cx="752623" cy="181489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30" name="Shape 1430"/>
            <p:cNvSpPr/>
            <p:nvPr/>
          </p:nvSpPr>
          <p:spPr>
            <a:xfrm flipH="1" flipV="1">
              <a:off x="982085" y="519987"/>
              <a:ext cx="1122751" cy="11227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31" name="Shape 1431"/>
            <p:cNvSpPr/>
            <p:nvPr/>
          </p:nvSpPr>
          <p:spPr>
            <a:xfrm>
              <a:off x="1066456" y="1443811"/>
              <a:ext cx="5241472" cy="1310689"/>
            </a:xfrm>
            <a:prstGeom prst="ellipse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432" name="Shape 1432"/>
            <p:cNvSpPr/>
            <p:nvPr/>
          </p:nvSpPr>
          <p:spPr>
            <a:xfrm>
              <a:off x="5164461" y="91273"/>
              <a:ext cx="1305981" cy="901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Y</a:t>
              </a:r>
            </a:p>
          </p:txBody>
        </p:sp>
        <p:sp>
          <p:nvSpPr>
            <p:cNvPr id="1433" name="Shape 1433"/>
            <p:cNvSpPr/>
            <p:nvPr/>
          </p:nvSpPr>
          <p:spPr>
            <a:xfrm>
              <a:off x="5051990" y="3032504"/>
              <a:ext cx="1176988" cy="992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Z</a:t>
              </a:r>
            </a:p>
          </p:txBody>
        </p:sp>
        <p:sp>
          <p:nvSpPr>
            <p:cNvPr id="1434" name="Shape 1434"/>
            <p:cNvSpPr/>
            <p:nvPr/>
          </p:nvSpPr>
          <p:spPr>
            <a:xfrm>
              <a:off x="-1" y="217008"/>
              <a:ext cx="1619294" cy="1057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W</a:t>
              </a:r>
            </a:p>
          </p:txBody>
        </p:sp>
        <p:sp>
          <p:nvSpPr>
            <p:cNvPr id="1435" name="Shape 1435"/>
            <p:cNvSpPr/>
            <p:nvPr/>
          </p:nvSpPr>
          <p:spPr>
            <a:xfrm>
              <a:off x="603288" y="1856377"/>
              <a:ext cx="803996" cy="7180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B</a:t>
              </a:r>
            </a:p>
          </p:txBody>
        </p:sp>
        <p:sp>
          <p:nvSpPr>
            <p:cNvPr id="1436" name="Shape 1436"/>
            <p:cNvSpPr/>
            <p:nvPr/>
          </p:nvSpPr>
          <p:spPr>
            <a:xfrm>
              <a:off x="1519940" y="1464756"/>
              <a:ext cx="612813" cy="7685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A</a:t>
              </a:r>
            </a:p>
          </p:txBody>
        </p:sp>
        <p:sp>
          <p:nvSpPr>
            <p:cNvPr id="1437" name="Shape 1437"/>
            <p:cNvSpPr/>
            <p:nvPr/>
          </p:nvSpPr>
          <p:spPr>
            <a:xfrm>
              <a:off x="5199602" y="1562035"/>
              <a:ext cx="702623" cy="7395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D</a:t>
              </a:r>
            </a:p>
          </p:txBody>
        </p:sp>
        <p:sp>
          <p:nvSpPr>
            <p:cNvPr id="1438" name="Shape 1438"/>
            <p:cNvSpPr/>
            <p:nvPr/>
          </p:nvSpPr>
          <p:spPr>
            <a:xfrm>
              <a:off x="5512454" y="2021397"/>
              <a:ext cx="633406" cy="7685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E</a:t>
              </a:r>
            </a:p>
          </p:txBody>
        </p:sp>
        <p:sp>
          <p:nvSpPr>
            <p:cNvPr id="1439" name="Shape 1439"/>
            <p:cNvSpPr/>
            <p:nvPr/>
          </p:nvSpPr>
          <p:spPr>
            <a:xfrm>
              <a:off x="1008489" y="1945103"/>
              <a:ext cx="214964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40" name="Shape 1440"/>
            <p:cNvSpPr/>
            <p:nvPr/>
          </p:nvSpPr>
          <p:spPr>
            <a:xfrm>
              <a:off x="2005267" y="1481097"/>
              <a:ext cx="214964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41" name="Shape 1441"/>
            <p:cNvSpPr/>
            <p:nvPr/>
          </p:nvSpPr>
          <p:spPr>
            <a:xfrm>
              <a:off x="5050677" y="1441796"/>
              <a:ext cx="214965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42" name="Shape 1442"/>
            <p:cNvSpPr/>
            <p:nvPr/>
          </p:nvSpPr>
          <p:spPr>
            <a:xfrm>
              <a:off x="5486181" y="2458947"/>
              <a:ext cx="214965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43" name="Shape 1443"/>
            <p:cNvSpPr/>
            <p:nvPr/>
          </p:nvSpPr>
          <p:spPr>
            <a:xfrm>
              <a:off x="3920010" y="1706564"/>
              <a:ext cx="214964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44" name="Shape 1444"/>
            <p:cNvSpPr/>
            <p:nvPr/>
          </p:nvSpPr>
          <p:spPr>
            <a:xfrm>
              <a:off x="3671054" y="1939171"/>
              <a:ext cx="712876" cy="7685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C</a:t>
              </a:r>
            </a:p>
          </p:txBody>
        </p:sp>
        <p:sp>
          <p:nvSpPr>
            <p:cNvPr id="1445" name="Shape 1445"/>
            <p:cNvSpPr/>
            <p:nvPr/>
          </p:nvSpPr>
          <p:spPr>
            <a:xfrm>
              <a:off x="3997833" y="1856982"/>
              <a:ext cx="1610274" cy="69642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46" name="Shape 1446"/>
            <p:cNvSpPr/>
            <p:nvPr/>
          </p:nvSpPr>
          <p:spPr>
            <a:xfrm flipV="1">
              <a:off x="1236498" y="1826297"/>
              <a:ext cx="2839043" cy="2223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47" name="Shape 1447"/>
            <p:cNvSpPr/>
            <p:nvPr/>
          </p:nvSpPr>
          <p:spPr>
            <a:xfrm>
              <a:off x="2125234" y="1591598"/>
              <a:ext cx="1853913" cy="19672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48" name="Shape 1448"/>
            <p:cNvSpPr/>
            <p:nvPr/>
          </p:nvSpPr>
          <p:spPr>
            <a:xfrm flipV="1">
              <a:off x="3949533" y="1531615"/>
              <a:ext cx="1312346" cy="31669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49" name="Shape 1449"/>
            <p:cNvSpPr/>
            <p:nvPr/>
          </p:nvSpPr>
          <p:spPr>
            <a:xfrm>
              <a:off x="3251717" y="-1"/>
              <a:ext cx="1176987" cy="992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X</a:t>
              </a:r>
            </a:p>
          </p:txBody>
        </p:sp>
      </p:grpSp>
      <p:grpSp>
        <p:nvGrpSpPr>
          <p:cNvPr id="1469" name="Group 1469"/>
          <p:cNvGrpSpPr/>
          <p:nvPr/>
        </p:nvGrpSpPr>
        <p:grpSpPr>
          <a:xfrm>
            <a:off x="129604" y="6561857"/>
            <a:ext cx="7816643" cy="1111502"/>
            <a:chOff x="0" y="0"/>
            <a:chExt cx="7816641" cy="1111500"/>
          </a:xfrm>
        </p:grpSpPr>
        <p:sp>
          <p:nvSpPr>
            <p:cNvPr id="1451" name="Shape 1451"/>
            <p:cNvSpPr/>
            <p:nvPr/>
          </p:nvSpPr>
          <p:spPr>
            <a:xfrm>
              <a:off x="0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0</a:t>
              </a:r>
            </a:p>
          </p:txBody>
        </p:sp>
        <p:sp>
          <p:nvSpPr>
            <p:cNvPr id="1452" name="Shape 1452"/>
            <p:cNvSpPr/>
            <p:nvPr/>
          </p:nvSpPr>
          <p:spPr>
            <a:xfrm>
              <a:off x="1376476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1</a:t>
              </a:r>
            </a:p>
          </p:txBody>
        </p:sp>
        <p:sp>
          <p:nvSpPr>
            <p:cNvPr id="1453" name="Shape 1453"/>
            <p:cNvSpPr/>
            <p:nvPr/>
          </p:nvSpPr>
          <p:spPr>
            <a:xfrm>
              <a:off x="2752953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2</a:t>
              </a:r>
            </a:p>
          </p:txBody>
        </p:sp>
        <p:sp>
          <p:nvSpPr>
            <p:cNvPr id="1454" name="Shape 1454"/>
            <p:cNvSpPr/>
            <p:nvPr/>
          </p:nvSpPr>
          <p:spPr>
            <a:xfrm>
              <a:off x="4129430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3</a:t>
              </a:r>
            </a:p>
          </p:txBody>
        </p:sp>
        <p:sp>
          <p:nvSpPr>
            <p:cNvPr id="1455" name="Shape 1455"/>
            <p:cNvSpPr/>
            <p:nvPr/>
          </p:nvSpPr>
          <p:spPr>
            <a:xfrm>
              <a:off x="5505908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4</a:t>
              </a:r>
            </a:p>
          </p:txBody>
        </p:sp>
        <p:grpSp>
          <p:nvGrpSpPr>
            <p:cNvPr id="1458" name="Group 1458"/>
            <p:cNvGrpSpPr/>
            <p:nvPr/>
          </p:nvGrpSpPr>
          <p:grpSpPr>
            <a:xfrm>
              <a:off x="6872859" y="224494"/>
              <a:ext cx="943783" cy="887007"/>
              <a:chOff x="0" y="0"/>
              <a:chExt cx="943782" cy="887006"/>
            </a:xfrm>
          </p:grpSpPr>
          <p:sp>
            <p:nvSpPr>
              <p:cNvPr id="1456" name="Shape 1456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  <a:endParaRPr/>
              </a:p>
            </p:txBody>
          </p:sp>
          <p:sp>
            <p:nvSpPr>
              <p:cNvPr id="1457" name="Shape 1457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r>
                  <a:t>5</a:t>
                </a:r>
              </a:p>
            </p:txBody>
          </p:sp>
        </p:grpSp>
        <p:sp>
          <p:nvSpPr>
            <p:cNvPr id="1459" name="Shape 1459"/>
            <p:cNvSpPr/>
            <p:nvPr/>
          </p:nvSpPr>
          <p:spPr>
            <a:xfrm>
              <a:off x="876126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2246500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3622978" y="667997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4999455" y="667997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6369829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360931" y="0"/>
              <a:ext cx="1215647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out</a:t>
              </a:r>
            </a:p>
          </p:txBody>
        </p:sp>
        <p:sp>
          <p:nvSpPr>
            <p:cNvPr id="1465" name="Shape 1465"/>
            <p:cNvSpPr/>
            <p:nvPr/>
          </p:nvSpPr>
          <p:spPr>
            <a:xfrm>
              <a:off x="1873340" y="0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D</a:t>
              </a:r>
            </a:p>
          </p:txBody>
        </p:sp>
        <p:sp>
          <p:nvSpPr>
            <p:cNvPr id="1466" name="Shape 1466"/>
            <p:cNvSpPr/>
            <p:nvPr/>
          </p:nvSpPr>
          <p:spPr>
            <a:xfrm>
              <a:off x="3300512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C</a:t>
              </a:r>
            </a:p>
          </p:txBody>
        </p:sp>
        <p:sp>
          <p:nvSpPr>
            <p:cNvPr id="1467" name="Shape 1467"/>
            <p:cNvSpPr/>
            <p:nvPr/>
          </p:nvSpPr>
          <p:spPr>
            <a:xfrm>
              <a:off x="4559369" y="0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</a:t>
              </a:r>
            </a:p>
          </p:txBody>
        </p:sp>
        <p:sp>
          <p:nvSpPr>
            <p:cNvPr id="1468" name="Shape 1468"/>
            <p:cNvSpPr/>
            <p:nvPr/>
          </p:nvSpPr>
          <p:spPr>
            <a:xfrm>
              <a:off x="5968229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W</a:t>
              </a:r>
            </a:p>
          </p:txBody>
        </p:sp>
      </p:grpSp>
      <p:grpSp>
        <p:nvGrpSpPr>
          <p:cNvPr id="1491" name="Group 1491"/>
          <p:cNvGrpSpPr/>
          <p:nvPr/>
        </p:nvGrpSpPr>
        <p:grpSpPr>
          <a:xfrm>
            <a:off x="129604" y="7686621"/>
            <a:ext cx="6470443" cy="2255902"/>
            <a:chOff x="0" y="0"/>
            <a:chExt cx="6470441" cy="2255901"/>
          </a:xfrm>
        </p:grpSpPr>
        <p:sp>
          <p:nvSpPr>
            <p:cNvPr id="1470" name="Shape 1470"/>
            <p:cNvSpPr/>
            <p:nvPr/>
          </p:nvSpPr>
          <p:spPr>
            <a:xfrm>
              <a:off x="0" y="717618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0</a:t>
              </a:r>
            </a:p>
          </p:txBody>
        </p:sp>
        <p:sp>
          <p:nvSpPr>
            <p:cNvPr id="1471" name="Shape 1471"/>
            <p:cNvSpPr/>
            <p:nvPr/>
          </p:nvSpPr>
          <p:spPr>
            <a:xfrm>
              <a:off x="1376476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1</a:t>
              </a:r>
            </a:p>
          </p:txBody>
        </p:sp>
        <p:sp>
          <p:nvSpPr>
            <p:cNvPr id="1472" name="Shape 1472"/>
            <p:cNvSpPr/>
            <p:nvPr/>
          </p:nvSpPr>
          <p:spPr>
            <a:xfrm>
              <a:off x="2752953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2</a:t>
              </a:r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129430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3</a:t>
              </a:r>
            </a:p>
          </p:txBody>
        </p:sp>
        <p:grpSp>
          <p:nvGrpSpPr>
            <p:cNvPr id="1476" name="Group 1476"/>
            <p:cNvGrpSpPr/>
            <p:nvPr/>
          </p:nvGrpSpPr>
          <p:grpSpPr>
            <a:xfrm>
              <a:off x="5526659" y="670588"/>
              <a:ext cx="943783" cy="887008"/>
              <a:chOff x="0" y="0"/>
              <a:chExt cx="943782" cy="887006"/>
            </a:xfrm>
          </p:grpSpPr>
          <p:sp>
            <p:nvSpPr>
              <p:cNvPr id="1474" name="Shape 1474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  <a:endParaRPr/>
              </a:p>
            </p:txBody>
          </p:sp>
          <p:sp>
            <p:nvSpPr>
              <p:cNvPr id="1475" name="Shape 1475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r>
                  <a:t>4</a:t>
                </a:r>
              </a:p>
            </p:txBody>
          </p:sp>
        </p:grpSp>
        <p:sp>
          <p:nvSpPr>
            <p:cNvPr id="1477" name="Shape 1477"/>
            <p:cNvSpPr/>
            <p:nvPr/>
          </p:nvSpPr>
          <p:spPr>
            <a:xfrm>
              <a:off x="876126" y="1114092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2246500" y="1114092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3622978" y="1114092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4999455" y="1114092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360931" y="446094"/>
              <a:ext cx="1215647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out</a:t>
              </a:r>
            </a:p>
          </p:txBody>
        </p:sp>
        <p:sp>
          <p:nvSpPr>
            <p:cNvPr id="1482" name="Shape 1482"/>
            <p:cNvSpPr/>
            <p:nvPr/>
          </p:nvSpPr>
          <p:spPr>
            <a:xfrm>
              <a:off x="1873340" y="446094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in</a:t>
              </a:r>
            </a:p>
          </p:txBody>
        </p:sp>
        <p:sp>
          <p:nvSpPr>
            <p:cNvPr id="1483" name="Shape 1483"/>
            <p:cNvSpPr/>
            <p:nvPr/>
          </p:nvSpPr>
          <p:spPr>
            <a:xfrm>
              <a:off x="3300512" y="446094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</a:t>
              </a:r>
            </a:p>
          </p:txBody>
        </p:sp>
        <p:sp>
          <p:nvSpPr>
            <p:cNvPr id="1484" name="Shape 1484"/>
            <p:cNvSpPr/>
            <p:nvPr/>
          </p:nvSpPr>
          <p:spPr>
            <a:xfrm>
              <a:off x="4566449" y="446094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W</a:t>
              </a:r>
            </a:p>
          </p:txBody>
        </p:sp>
        <p:cxnSp>
          <p:nvCxnSpPr>
            <p:cNvPr id="1485" name="Connector 1485"/>
            <p:cNvCxnSpPr>
              <a:stCxn id="1472" idx="0"/>
              <a:endCxn id="1473" idx="0"/>
            </p:cNvCxnSpPr>
            <p:nvPr/>
          </p:nvCxnSpPr>
          <p:spPr>
            <a:xfrm>
              <a:off x="3189972" y="1114091"/>
              <a:ext cx="1376478" cy="1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sp>
          <p:nvSpPr>
            <p:cNvPr id="1486" name="Shape 1486"/>
            <p:cNvSpPr/>
            <p:nvPr/>
          </p:nvSpPr>
          <p:spPr>
            <a:xfrm>
              <a:off x="2691496" y="1619457"/>
              <a:ext cx="2133204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ACDE</a:t>
              </a:r>
            </a:p>
          </p:txBody>
        </p:sp>
        <p:sp>
          <p:nvSpPr>
            <p:cNvPr id="1495" name="Shape 1495"/>
            <p:cNvSpPr/>
            <p:nvPr/>
          </p:nvSpPr>
          <p:spPr>
            <a:xfrm>
              <a:off x="4360776" y="429055"/>
              <a:ext cx="401818" cy="33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16200"/>
                  </a:moveTo>
                  <a:cubicBezTo>
                    <a:pt x="5645" y="-5358"/>
                    <a:pt x="12845" y="-5400"/>
                    <a:pt x="21600" y="16074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3942210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</a:t>
              </a:r>
            </a:p>
          </p:txBody>
        </p:sp>
        <p:sp>
          <p:nvSpPr>
            <p:cNvPr id="1496" name="Shape 1496"/>
            <p:cNvSpPr/>
            <p:nvPr/>
          </p:nvSpPr>
          <p:spPr>
            <a:xfrm>
              <a:off x="3004585" y="429055"/>
              <a:ext cx="401818" cy="33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16200"/>
                  </a:moveTo>
                  <a:cubicBezTo>
                    <a:pt x="5645" y="-5358"/>
                    <a:pt x="12845" y="-5400"/>
                    <a:pt x="21600" y="16074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2008609" y="30263"/>
              <a:ext cx="213320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ACDE</a:t>
              </a:r>
            </a:p>
          </p:txBody>
        </p:sp>
      </p:grpSp>
      <p:sp>
        <p:nvSpPr>
          <p:cNvPr id="1492" name="Shape 1492"/>
          <p:cNvSpPr/>
          <p:nvPr/>
        </p:nvSpPr>
        <p:spPr>
          <a:xfrm>
            <a:off x="9558113" y="1076726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start</a:t>
            </a:r>
          </a:p>
        </p:txBody>
      </p:sp>
      <p:sp>
        <p:nvSpPr>
          <p:cNvPr id="1493" name="Shape 1493"/>
          <p:cNvSpPr/>
          <p:nvPr/>
        </p:nvSpPr>
        <p:spPr>
          <a:xfrm>
            <a:off x="11528693" y="2201303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(X,1,1)</a:t>
            </a:r>
          </a:p>
        </p:txBody>
      </p:sp>
      <p:sp>
        <p:nvSpPr>
          <p:cNvPr id="1494" name="Shape 1494"/>
          <p:cNvSpPr/>
          <p:nvPr/>
        </p:nvSpPr>
        <p:spPr>
          <a:xfrm>
            <a:off x="10428728" y="1418160"/>
            <a:ext cx="1284001" cy="83112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Shape 14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Constructing the Product Graph (PG)</a:t>
            </a:r>
          </a:p>
        </p:txBody>
      </p:sp>
      <p:sp>
        <p:nvSpPr>
          <p:cNvPr id="1499" name="Shape 14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48</a:t>
            </a:fld>
            <a:endParaRPr/>
          </a:p>
        </p:txBody>
      </p:sp>
      <p:grpSp>
        <p:nvGrpSpPr>
          <p:cNvPr id="1524" name="Group 1524"/>
          <p:cNvGrpSpPr/>
          <p:nvPr/>
        </p:nvGrpSpPr>
        <p:grpSpPr>
          <a:xfrm>
            <a:off x="115736" y="2004928"/>
            <a:ext cx="6470442" cy="4025202"/>
            <a:chOff x="0" y="0"/>
            <a:chExt cx="6470441" cy="4025201"/>
          </a:xfrm>
        </p:grpSpPr>
        <p:sp>
          <p:nvSpPr>
            <p:cNvPr id="1500" name="Shape 1500"/>
            <p:cNvSpPr/>
            <p:nvPr/>
          </p:nvSpPr>
          <p:spPr>
            <a:xfrm flipH="1" flipV="1">
              <a:off x="4023362" y="922009"/>
              <a:ext cx="1164688" cy="64743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01" name="Shape 1501"/>
            <p:cNvSpPr/>
            <p:nvPr/>
          </p:nvSpPr>
          <p:spPr>
            <a:xfrm flipV="1">
              <a:off x="5198835" y="643183"/>
              <a:ext cx="294455" cy="89235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02" name="Shape 1502"/>
            <p:cNvSpPr/>
            <p:nvPr/>
          </p:nvSpPr>
          <p:spPr>
            <a:xfrm flipH="1" flipV="1">
              <a:off x="5596251" y="2608020"/>
              <a:ext cx="215347" cy="9884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03" name="Shape 1503"/>
            <p:cNvSpPr/>
            <p:nvPr/>
          </p:nvSpPr>
          <p:spPr>
            <a:xfrm flipH="1" flipV="1">
              <a:off x="433335" y="484814"/>
              <a:ext cx="752623" cy="181489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04" name="Shape 1504"/>
            <p:cNvSpPr/>
            <p:nvPr/>
          </p:nvSpPr>
          <p:spPr>
            <a:xfrm flipH="1" flipV="1">
              <a:off x="982085" y="519987"/>
              <a:ext cx="1122751" cy="11227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05" name="Shape 1505"/>
            <p:cNvSpPr/>
            <p:nvPr/>
          </p:nvSpPr>
          <p:spPr>
            <a:xfrm>
              <a:off x="1066456" y="1443811"/>
              <a:ext cx="5241472" cy="1310689"/>
            </a:xfrm>
            <a:prstGeom prst="ellipse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506" name="Shape 1506"/>
            <p:cNvSpPr/>
            <p:nvPr/>
          </p:nvSpPr>
          <p:spPr>
            <a:xfrm>
              <a:off x="5164461" y="91273"/>
              <a:ext cx="1305981" cy="901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Y</a:t>
              </a:r>
            </a:p>
          </p:txBody>
        </p:sp>
        <p:sp>
          <p:nvSpPr>
            <p:cNvPr id="1507" name="Shape 1507"/>
            <p:cNvSpPr/>
            <p:nvPr/>
          </p:nvSpPr>
          <p:spPr>
            <a:xfrm>
              <a:off x="5051990" y="3032504"/>
              <a:ext cx="1176988" cy="992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Z</a:t>
              </a:r>
            </a:p>
          </p:txBody>
        </p:sp>
        <p:sp>
          <p:nvSpPr>
            <p:cNvPr id="1508" name="Shape 1508"/>
            <p:cNvSpPr/>
            <p:nvPr/>
          </p:nvSpPr>
          <p:spPr>
            <a:xfrm>
              <a:off x="-1" y="217008"/>
              <a:ext cx="1619294" cy="1057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W</a:t>
              </a:r>
            </a:p>
          </p:txBody>
        </p:sp>
        <p:sp>
          <p:nvSpPr>
            <p:cNvPr id="1509" name="Shape 1509"/>
            <p:cNvSpPr/>
            <p:nvPr/>
          </p:nvSpPr>
          <p:spPr>
            <a:xfrm>
              <a:off x="603288" y="1856377"/>
              <a:ext cx="803996" cy="7180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B</a:t>
              </a:r>
            </a:p>
          </p:txBody>
        </p:sp>
        <p:sp>
          <p:nvSpPr>
            <p:cNvPr id="1510" name="Shape 1510"/>
            <p:cNvSpPr/>
            <p:nvPr/>
          </p:nvSpPr>
          <p:spPr>
            <a:xfrm>
              <a:off x="1519940" y="1464756"/>
              <a:ext cx="612813" cy="7685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A</a:t>
              </a:r>
            </a:p>
          </p:txBody>
        </p:sp>
        <p:sp>
          <p:nvSpPr>
            <p:cNvPr id="1511" name="Shape 1511"/>
            <p:cNvSpPr/>
            <p:nvPr/>
          </p:nvSpPr>
          <p:spPr>
            <a:xfrm>
              <a:off x="5199602" y="1562035"/>
              <a:ext cx="702623" cy="7395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D</a:t>
              </a:r>
            </a:p>
          </p:txBody>
        </p:sp>
        <p:sp>
          <p:nvSpPr>
            <p:cNvPr id="1512" name="Shape 1512"/>
            <p:cNvSpPr/>
            <p:nvPr/>
          </p:nvSpPr>
          <p:spPr>
            <a:xfrm>
              <a:off x="5512454" y="2021397"/>
              <a:ext cx="633406" cy="7685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E</a:t>
              </a:r>
            </a:p>
          </p:txBody>
        </p:sp>
        <p:sp>
          <p:nvSpPr>
            <p:cNvPr id="1513" name="Shape 1513"/>
            <p:cNvSpPr/>
            <p:nvPr/>
          </p:nvSpPr>
          <p:spPr>
            <a:xfrm>
              <a:off x="1008489" y="1945103"/>
              <a:ext cx="214964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14" name="Shape 1514"/>
            <p:cNvSpPr/>
            <p:nvPr/>
          </p:nvSpPr>
          <p:spPr>
            <a:xfrm>
              <a:off x="2005267" y="1481097"/>
              <a:ext cx="214964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15" name="Shape 1515"/>
            <p:cNvSpPr/>
            <p:nvPr/>
          </p:nvSpPr>
          <p:spPr>
            <a:xfrm>
              <a:off x="5050677" y="1441796"/>
              <a:ext cx="214965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16" name="Shape 1516"/>
            <p:cNvSpPr/>
            <p:nvPr/>
          </p:nvSpPr>
          <p:spPr>
            <a:xfrm>
              <a:off x="5486181" y="2458947"/>
              <a:ext cx="214965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17" name="Shape 1517"/>
            <p:cNvSpPr/>
            <p:nvPr/>
          </p:nvSpPr>
          <p:spPr>
            <a:xfrm>
              <a:off x="3920010" y="1706564"/>
              <a:ext cx="214964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18" name="Shape 1518"/>
            <p:cNvSpPr/>
            <p:nvPr/>
          </p:nvSpPr>
          <p:spPr>
            <a:xfrm>
              <a:off x="3671054" y="1939171"/>
              <a:ext cx="712876" cy="7685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C</a:t>
              </a:r>
            </a:p>
          </p:txBody>
        </p:sp>
        <p:sp>
          <p:nvSpPr>
            <p:cNvPr id="1519" name="Shape 1519"/>
            <p:cNvSpPr/>
            <p:nvPr/>
          </p:nvSpPr>
          <p:spPr>
            <a:xfrm>
              <a:off x="3997833" y="1856982"/>
              <a:ext cx="1610274" cy="69642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20" name="Shape 1520"/>
            <p:cNvSpPr/>
            <p:nvPr/>
          </p:nvSpPr>
          <p:spPr>
            <a:xfrm flipV="1">
              <a:off x="1236498" y="1826297"/>
              <a:ext cx="2839043" cy="2223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21" name="Shape 1521"/>
            <p:cNvSpPr/>
            <p:nvPr/>
          </p:nvSpPr>
          <p:spPr>
            <a:xfrm>
              <a:off x="2125234" y="1591598"/>
              <a:ext cx="1853913" cy="19672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22" name="Shape 1522"/>
            <p:cNvSpPr/>
            <p:nvPr/>
          </p:nvSpPr>
          <p:spPr>
            <a:xfrm flipV="1">
              <a:off x="3949533" y="1531615"/>
              <a:ext cx="1312346" cy="31669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23" name="Shape 1523"/>
            <p:cNvSpPr/>
            <p:nvPr/>
          </p:nvSpPr>
          <p:spPr>
            <a:xfrm>
              <a:off x="3251717" y="-1"/>
              <a:ext cx="1176987" cy="992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X</a:t>
              </a:r>
            </a:p>
          </p:txBody>
        </p:sp>
      </p:grpSp>
      <p:grpSp>
        <p:nvGrpSpPr>
          <p:cNvPr id="1543" name="Group 1543"/>
          <p:cNvGrpSpPr/>
          <p:nvPr/>
        </p:nvGrpSpPr>
        <p:grpSpPr>
          <a:xfrm>
            <a:off x="129604" y="6561857"/>
            <a:ext cx="7816643" cy="1111502"/>
            <a:chOff x="0" y="0"/>
            <a:chExt cx="7816641" cy="1111500"/>
          </a:xfrm>
        </p:grpSpPr>
        <p:sp>
          <p:nvSpPr>
            <p:cNvPr id="1525" name="Shape 1525"/>
            <p:cNvSpPr/>
            <p:nvPr/>
          </p:nvSpPr>
          <p:spPr>
            <a:xfrm>
              <a:off x="0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0</a:t>
              </a:r>
            </a:p>
          </p:txBody>
        </p:sp>
        <p:sp>
          <p:nvSpPr>
            <p:cNvPr id="1526" name="Shape 1526"/>
            <p:cNvSpPr/>
            <p:nvPr/>
          </p:nvSpPr>
          <p:spPr>
            <a:xfrm>
              <a:off x="1376476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1</a:t>
              </a:r>
            </a:p>
          </p:txBody>
        </p:sp>
        <p:sp>
          <p:nvSpPr>
            <p:cNvPr id="1527" name="Shape 1527"/>
            <p:cNvSpPr/>
            <p:nvPr/>
          </p:nvSpPr>
          <p:spPr>
            <a:xfrm>
              <a:off x="2752953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2</a:t>
              </a:r>
            </a:p>
          </p:txBody>
        </p:sp>
        <p:sp>
          <p:nvSpPr>
            <p:cNvPr id="1528" name="Shape 1528"/>
            <p:cNvSpPr/>
            <p:nvPr/>
          </p:nvSpPr>
          <p:spPr>
            <a:xfrm>
              <a:off x="4129430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3</a:t>
              </a:r>
            </a:p>
          </p:txBody>
        </p:sp>
        <p:sp>
          <p:nvSpPr>
            <p:cNvPr id="1529" name="Shape 1529"/>
            <p:cNvSpPr/>
            <p:nvPr/>
          </p:nvSpPr>
          <p:spPr>
            <a:xfrm>
              <a:off x="5505908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4</a:t>
              </a:r>
            </a:p>
          </p:txBody>
        </p:sp>
        <p:grpSp>
          <p:nvGrpSpPr>
            <p:cNvPr id="1532" name="Group 1532"/>
            <p:cNvGrpSpPr/>
            <p:nvPr/>
          </p:nvGrpSpPr>
          <p:grpSpPr>
            <a:xfrm>
              <a:off x="6872859" y="224494"/>
              <a:ext cx="943783" cy="887007"/>
              <a:chOff x="0" y="0"/>
              <a:chExt cx="943782" cy="887006"/>
            </a:xfrm>
          </p:grpSpPr>
          <p:sp>
            <p:nvSpPr>
              <p:cNvPr id="1530" name="Shape 1530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  <a:endParaRPr/>
              </a:p>
            </p:txBody>
          </p:sp>
          <p:sp>
            <p:nvSpPr>
              <p:cNvPr id="1531" name="Shape 1531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r>
                  <a:t>5</a:t>
                </a:r>
              </a:p>
            </p:txBody>
          </p:sp>
        </p:grpSp>
        <p:sp>
          <p:nvSpPr>
            <p:cNvPr id="1533" name="Shape 1533"/>
            <p:cNvSpPr/>
            <p:nvPr/>
          </p:nvSpPr>
          <p:spPr>
            <a:xfrm>
              <a:off x="876126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34" name="Shape 1534"/>
            <p:cNvSpPr/>
            <p:nvPr/>
          </p:nvSpPr>
          <p:spPr>
            <a:xfrm>
              <a:off x="2246500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35" name="Shape 1535"/>
            <p:cNvSpPr/>
            <p:nvPr/>
          </p:nvSpPr>
          <p:spPr>
            <a:xfrm>
              <a:off x="3622978" y="667997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36" name="Shape 1536"/>
            <p:cNvSpPr/>
            <p:nvPr/>
          </p:nvSpPr>
          <p:spPr>
            <a:xfrm>
              <a:off x="4999455" y="667997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37" name="Shape 1537"/>
            <p:cNvSpPr/>
            <p:nvPr/>
          </p:nvSpPr>
          <p:spPr>
            <a:xfrm>
              <a:off x="6369829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38" name="Shape 1538"/>
            <p:cNvSpPr/>
            <p:nvPr/>
          </p:nvSpPr>
          <p:spPr>
            <a:xfrm>
              <a:off x="360931" y="0"/>
              <a:ext cx="1215647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out</a:t>
              </a:r>
            </a:p>
          </p:txBody>
        </p:sp>
        <p:sp>
          <p:nvSpPr>
            <p:cNvPr id="1539" name="Shape 1539"/>
            <p:cNvSpPr/>
            <p:nvPr/>
          </p:nvSpPr>
          <p:spPr>
            <a:xfrm>
              <a:off x="1873340" y="0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D</a:t>
              </a:r>
            </a:p>
          </p:txBody>
        </p:sp>
        <p:sp>
          <p:nvSpPr>
            <p:cNvPr id="1540" name="Shape 1540"/>
            <p:cNvSpPr/>
            <p:nvPr/>
          </p:nvSpPr>
          <p:spPr>
            <a:xfrm>
              <a:off x="3300512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C</a:t>
              </a:r>
            </a:p>
          </p:txBody>
        </p:sp>
        <p:sp>
          <p:nvSpPr>
            <p:cNvPr id="1541" name="Shape 1541"/>
            <p:cNvSpPr/>
            <p:nvPr/>
          </p:nvSpPr>
          <p:spPr>
            <a:xfrm>
              <a:off x="4559369" y="0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</a:t>
              </a:r>
            </a:p>
          </p:txBody>
        </p:sp>
        <p:sp>
          <p:nvSpPr>
            <p:cNvPr id="1542" name="Shape 1542"/>
            <p:cNvSpPr/>
            <p:nvPr/>
          </p:nvSpPr>
          <p:spPr>
            <a:xfrm>
              <a:off x="5968229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W</a:t>
              </a:r>
            </a:p>
          </p:txBody>
        </p:sp>
      </p:grpSp>
      <p:grpSp>
        <p:nvGrpSpPr>
          <p:cNvPr id="1565" name="Group 1565"/>
          <p:cNvGrpSpPr/>
          <p:nvPr/>
        </p:nvGrpSpPr>
        <p:grpSpPr>
          <a:xfrm>
            <a:off x="129604" y="7686621"/>
            <a:ext cx="6470443" cy="2255902"/>
            <a:chOff x="0" y="0"/>
            <a:chExt cx="6470441" cy="2255901"/>
          </a:xfrm>
        </p:grpSpPr>
        <p:sp>
          <p:nvSpPr>
            <p:cNvPr id="1544" name="Shape 1544"/>
            <p:cNvSpPr/>
            <p:nvPr/>
          </p:nvSpPr>
          <p:spPr>
            <a:xfrm>
              <a:off x="0" y="717618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0</a:t>
              </a:r>
            </a:p>
          </p:txBody>
        </p:sp>
        <p:sp>
          <p:nvSpPr>
            <p:cNvPr id="1545" name="Shape 1545"/>
            <p:cNvSpPr/>
            <p:nvPr/>
          </p:nvSpPr>
          <p:spPr>
            <a:xfrm>
              <a:off x="1376476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1</a:t>
              </a:r>
            </a:p>
          </p:txBody>
        </p:sp>
        <p:sp>
          <p:nvSpPr>
            <p:cNvPr id="1546" name="Shape 1546"/>
            <p:cNvSpPr/>
            <p:nvPr/>
          </p:nvSpPr>
          <p:spPr>
            <a:xfrm>
              <a:off x="2752953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2</a:t>
              </a:r>
            </a:p>
          </p:txBody>
        </p:sp>
        <p:sp>
          <p:nvSpPr>
            <p:cNvPr id="1547" name="Shape 1547"/>
            <p:cNvSpPr/>
            <p:nvPr/>
          </p:nvSpPr>
          <p:spPr>
            <a:xfrm>
              <a:off x="4129430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3</a:t>
              </a:r>
            </a:p>
          </p:txBody>
        </p:sp>
        <p:grpSp>
          <p:nvGrpSpPr>
            <p:cNvPr id="1550" name="Group 1550"/>
            <p:cNvGrpSpPr/>
            <p:nvPr/>
          </p:nvGrpSpPr>
          <p:grpSpPr>
            <a:xfrm>
              <a:off x="5526659" y="670588"/>
              <a:ext cx="943783" cy="887008"/>
              <a:chOff x="0" y="0"/>
              <a:chExt cx="943782" cy="887006"/>
            </a:xfrm>
          </p:grpSpPr>
          <p:sp>
            <p:nvSpPr>
              <p:cNvPr id="1548" name="Shape 1548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  <a:endParaRPr/>
              </a:p>
            </p:txBody>
          </p:sp>
          <p:sp>
            <p:nvSpPr>
              <p:cNvPr id="1549" name="Shape 1549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r>
                  <a:t>4</a:t>
                </a:r>
              </a:p>
            </p:txBody>
          </p:sp>
        </p:grpSp>
        <p:sp>
          <p:nvSpPr>
            <p:cNvPr id="1551" name="Shape 1551"/>
            <p:cNvSpPr/>
            <p:nvPr/>
          </p:nvSpPr>
          <p:spPr>
            <a:xfrm>
              <a:off x="876126" y="1114092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52" name="Shape 1552"/>
            <p:cNvSpPr/>
            <p:nvPr/>
          </p:nvSpPr>
          <p:spPr>
            <a:xfrm>
              <a:off x="2246500" y="1114092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53" name="Shape 1553"/>
            <p:cNvSpPr/>
            <p:nvPr/>
          </p:nvSpPr>
          <p:spPr>
            <a:xfrm>
              <a:off x="3622978" y="1114092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54" name="Shape 1554"/>
            <p:cNvSpPr/>
            <p:nvPr/>
          </p:nvSpPr>
          <p:spPr>
            <a:xfrm>
              <a:off x="4999455" y="1114092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55" name="Shape 1555"/>
            <p:cNvSpPr/>
            <p:nvPr/>
          </p:nvSpPr>
          <p:spPr>
            <a:xfrm>
              <a:off x="360931" y="446094"/>
              <a:ext cx="1215647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out</a:t>
              </a:r>
            </a:p>
          </p:txBody>
        </p:sp>
        <p:sp>
          <p:nvSpPr>
            <p:cNvPr id="1556" name="Shape 1556"/>
            <p:cNvSpPr/>
            <p:nvPr/>
          </p:nvSpPr>
          <p:spPr>
            <a:xfrm>
              <a:off x="1873340" y="446094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in</a:t>
              </a:r>
            </a:p>
          </p:txBody>
        </p:sp>
        <p:sp>
          <p:nvSpPr>
            <p:cNvPr id="1557" name="Shape 1557"/>
            <p:cNvSpPr/>
            <p:nvPr/>
          </p:nvSpPr>
          <p:spPr>
            <a:xfrm>
              <a:off x="3300512" y="446094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</a:t>
              </a:r>
            </a:p>
          </p:txBody>
        </p:sp>
        <p:sp>
          <p:nvSpPr>
            <p:cNvPr id="1558" name="Shape 1558"/>
            <p:cNvSpPr/>
            <p:nvPr/>
          </p:nvSpPr>
          <p:spPr>
            <a:xfrm>
              <a:off x="4566449" y="446094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W</a:t>
              </a:r>
            </a:p>
          </p:txBody>
        </p:sp>
        <p:cxnSp>
          <p:nvCxnSpPr>
            <p:cNvPr id="1559" name="Connector 1559"/>
            <p:cNvCxnSpPr>
              <a:stCxn id="1546" idx="0"/>
              <a:endCxn id="1547" idx="0"/>
            </p:cNvCxnSpPr>
            <p:nvPr/>
          </p:nvCxnSpPr>
          <p:spPr>
            <a:xfrm>
              <a:off x="3189972" y="1114091"/>
              <a:ext cx="1376478" cy="1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sp>
          <p:nvSpPr>
            <p:cNvPr id="1560" name="Shape 1560"/>
            <p:cNvSpPr/>
            <p:nvPr/>
          </p:nvSpPr>
          <p:spPr>
            <a:xfrm>
              <a:off x="2691496" y="1619457"/>
              <a:ext cx="2133204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ACDE</a:t>
              </a:r>
            </a:p>
          </p:txBody>
        </p:sp>
        <p:sp>
          <p:nvSpPr>
            <p:cNvPr id="1571" name="Shape 1571"/>
            <p:cNvSpPr/>
            <p:nvPr/>
          </p:nvSpPr>
          <p:spPr>
            <a:xfrm>
              <a:off x="4360776" y="429055"/>
              <a:ext cx="401818" cy="33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16200"/>
                  </a:moveTo>
                  <a:cubicBezTo>
                    <a:pt x="5645" y="-5358"/>
                    <a:pt x="12845" y="-5400"/>
                    <a:pt x="21600" y="16074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562" name="Shape 1562"/>
            <p:cNvSpPr/>
            <p:nvPr/>
          </p:nvSpPr>
          <p:spPr>
            <a:xfrm>
              <a:off x="3942210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</a:t>
              </a:r>
            </a:p>
          </p:txBody>
        </p:sp>
        <p:sp>
          <p:nvSpPr>
            <p:cNvPr id="1572" name="Shape 1572"/>
            <p:cNvSpPr/>
            <p:nvPr/>
          </p:nvSpPr>
          <p:spPr>
            <a:xfrm>
              <a:off x="3004585" y="429055"/>
              <a:ext cx="401818" cy="33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16200"/>
                  </a:moveTo>
                  <a:cubicBezTo>
                    <a:pt x="5645" y="-5358"/>
                    <a:pt x="12845" y="-5400"/>
                    <a:pt x="21600" y="16074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564" name="Shape 1564"/>
            <p:cNvSpPr/>
            <p:nvPr/>
          </p:nvSpPr>
          <p:spPr>
            <a:xfrm>
              <a:off x="2008609" y="30263"/>
              <a:ext cx="213320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ACDE</a:t>
              </a:r>
            </a:p>
          </p:txBody>
        </p:sp>
      </p:grpSp>
      <p:sp>
        <p:nvSpPr>
          <p:cNvPr id="1566" name="Shape 1566"/>
          <p:cNvSpPr/>
          <p:nvPr/>
        </p:nvSpPr>
        <p:spPr>
          <a:xfrm>
            <a:off x="9558113" y="1076726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start</a:t>
            </a:r>
          </a:p>
        </p:txBody>
      </p:sp>
      <p:sp>
        <p:nvSpPr>
          <p:cNvPr id="1567" name="Shape 1567"/>
          <p:cNvSpPr/>
          <p:nvPr/>
        </p:nvSpPr>
        <p:spPr>
          <a:xfrm>
            <a:off x="11528693" y="2201303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(X,1,1)</a:t>
            </a:r>
          </a:p>
        </p:txBody>
      </p:sp>
      <p:sp>
        <p:nvSpPr>
          <p:cNvPr id="1568" name="Shape 1568"/>
          <p:cNvSpPr/>
          <p:nvPr/>
        </p:nvSpPr>
        <p:spPr>
          <a:xfrm>
            <a:off x="10428728" y="1418160"/>
            <a:ext cx="1284001" cy="83112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69" name="Shape 1569"/>
          <p:cNvSpPr/>
          <p:nvPr/>
        </p:nvSpPr>
        <p:spPr>
          <a:xfrm flipH="1">
            <a:off x="11468537" y="2903130"/>
            <a:ext cx="211310" cy="47489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70" name="Shape 1570"/>
          <p:cNvSpPr/>
          <p:nvPr/>
        </p:nvSpPr>
        <p:spPr>
          <a:xfrm>
            <a:off x="10845072" y="3319341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(D,2,2)</a:t>
            </a:r>
          </a:p>
        </p:txBody>
      </p:sp>
    </p:spTree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Shape 15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Constructing the Product Graph (PG)</a:t>
            </a:r>
          </a:p>
        </p:txBody>
      </p:sp>
      <p:sp>
        <p:nvSpPr>
          <p:cNvPr id="1575" name="Shape 15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49</a:t>
            </a:fld>
            <a:endParaRPr/>
          </a:p>
        </p:txBody>
      </p:sp>
      <p:grpSp>
        <p:nvGrpSpPr>
          <p:cNvPr id="1600" name="Group 1600"/>
          <p:cNvGrpSpPr/>
          <p:nvPr/>
        </p:nvGrpSpPr>
        <p:grpSpPr>
          <a:xfrm>
            <a:off x="115736" y="2004928"/>
            <a:ext cx="6470442" cy="4025202"/>
            <a:chOff x="0" y="0"/>
            <a:chExt cx="6470441" cy="4025201"/>
          </a:xfrm>
        </p:grpSpPr>
        <p:sp>
          <p:nvSpPr>
            <p:cNvPr id="1576" name="Shape 1576"/>
            <p:cNvSpPr/>
            <p:nvPr/>
          </p:nvSpPr>
          <p:spPr>
            <a:xfrm flipH="1" flipV="1">
              <a:off x="4023362" y="922009"/>
              <a:ext cx="1164688" cy="64743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77" name="Shape 1577"/>
            <p:cNvSpPr/>
            <p:nvPr/>
          </p:nvSpPr>
          <p:spPr>
            <a:xfrm flipV="1">
              <a:off x="5198835" y="643183"/>
              <a:ext cx="294455" cy="89235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78" name="Shape 1578"/>
            <p:cNvSpPr/>
            <p:nvPr/>
          </p:nvSpPr>
          <p:spPr>
            <a:xfrm flipH="1" flipV="1">
              <a:off x="5596251" y="2608020"/>
              <a:ext cx="215347" cy="9884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79" name="Shape 1579"/>
            <p:cNvSpPr/>
            <p:nvPr/>
          </p:nvSpPr>
          <p:spPr>
            <a:xfrm flipH="1" flipV="1">
              <a:off x="433335" y="484814"/>
              <a:ext cx="752623" cy="181489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80" name="Shape 1580"/>
            <p:cNvSpPr/>
            <p:nvPr/>
          </p:nvSpPr>
          <p:spPr>
            <a:xfrm flipH="1" flipV="1">
              <a:off x="982085" y="519987"/>
              <a:ext cx="1122751" cy="11227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1066456" y="1443811"/>
              <a:ext cx="5241472" cy="1310689"/>
            </a:xfrm>
            <a:prstGeom prst="ellipse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5164461" y="91273"/>
              <a:ext cx="1305981" cy="901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Y</a:t>
              </a:r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051990" y="3032504"/>
              <a:ext cx="1176988" cy="992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Z</a:t>
              </a:r>
            </a:p>
          </p:txBody>
        </p:sp>
        <p:sp>
          <p:nvSpPr>
            <p:cNvPr id="1584" name="Shape 1584"/>
            <p:cNvSpPr/>
            <p:nvPr/>
          </p:nvSpPr>
          <p:spPr>
            <a:xfrm>
              <a:off x="-1" y="217008"/>
              <a:ext cx="1619294" cy="1057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W</a:t>
              </a:r>
            </a:p>
          </p:txBody>
        </p:sp>
        <p:sp>
          <p:nvSpPr>
            <p:cNvPr id="1585" name="Shape 1585"/>
            <p:cNvSpPr/>
            <p:nvPr/>
          </p:nvSpPr>
          <p:spPr>
            <a:xfrm>
              <a:off x="603288" y="1856377"/>
              <a:ext cx="803996" cy="7180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B</a:t>
              </a:r>
            </a:p>
          </p:txBody>
        </p:sp>
        <p:sp>
          <p:nvSpPr>
            <p:cNvPr id="1586" name="Shape 1586"/>
            <p:cNvSpPr/>
            <p:nvPr/>
          </p:nvSpPr>
          <p:spPr>
            <a:xfrm>
              <a:off x="1519940" y="1464756"/>
              <a:ext cx="612813" cy="7685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A</a:t>
              </a:r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199602" y="1562035"/>
              <a:ext cx="702623" cy="7395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D</a:t>
              </a:r>
            </a:p>
          </p:txBody>
        </p:sp>
        <p:sp>
          <p:nvSpPr>
            <p:cNvPr id="1588" name="Shape 1588"/>
            <p:cNvSpPr/>
            <p:nvPr/>
          </p:nvSpPr>
          <p:spPr>
            <a:xfrm>
              <a:off x="5512454" y="2021397"/>
              <a:ext cx="633406" cy="7685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E</a:t>
              </a:r>
            </a:p>
          </p:txBody>
        </p:sp>
        <p:sp>
          <p:nvSpPr>
            <p:cNvPr id="1589" name="Shape 1589"/>
            <p:cNvSpPr/>
            <p:nvPr/>
          </p:nvSpPr>
          <p:spPr>
            <a:xfrm>
              <a:off x="1008489" y="1945103"/>
              <a:ext cx="214964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2005267" y="1481097"/>
              <a:ext cx="214964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050677" y="1441796"/>
              <a:ext cx="214965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5486181" y="2458947"/>
              <a:ext cx="214965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3920010" y="1706564"/>
              <a:ext cx="214964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3671054" y="1939171"/>
              <a:ext cx="712876" cy="7685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C</a:t>
              </a:r>
            </a:p>
          </p:txBody>
        </p:sp>
        <p:sp>
          <p:nvSpPr>
            <p:cNvPr id="1595" name="Shape 1595"/>
            <p:cNvSpPr/>
            <p:nvPr/>
          </p:nvSpPr>
          <p:spPr>
            <a:xfrm>
              <a:off x="3997833" y="1856982"/>
              <a:ext cx="1610274" cy="69642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96" name="Shape 1596"/>
            <p:cNvSpPr/>
            <p:nvPr/>
          </p:nvSpPr>
          <p:spPr>
            <a:xfrm flipV="1">
              <a:off x="1236498" y="1826297"/>
              <a:ext cx="2839043" cy="2223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2125234" y="1591598"/>
              <a:ext cx="1853913" cy="19672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98" name="Shape 1598"/>
            <p:cNvSpPr/>
            <p:nvPr/>
          </p:nvSpPr>
          <p:spPr>
            <a:xfrm flipV="1">
              <a:off x="3949533" y="1531615"/>
              <a:ext cx="1312346" cy="31669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3251717" y="-1"/>
              <a:ext cx="1176987" cy="992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X</a:t>
              </a:r>
            </a:p>
          </p:txBody>
        </p:sp>
      </p:grpSp>
      <p:grpSp>
        <p:nvGrpSpPr>
          <p:cNvPr id="1619" name="Group 1619"/>
          <p:cNvGrpSpPr/>
          <p:nvPr/>
        </p:nvGrpSpPr>
        <p:grpSpPr>
          <a:xfrm>
            <a:off x="129604" y="6561857"/>
            <a:ext cx="7816643" cy="1111502"/>
            <a:chOff x="0" y="0"/>
            <a:chExt cx="7816641" cy="1111500"/>
          </a:xfrm>
        </p:grpSpPr>
        <p:sp>
          <p:nvSpPr>
            <p:cNvPr id="1601" name="Shape 1601"/>
            <p:cNvSpPr/>
            <p:nvPr/>
          </p:nvSpPr>
          <p:spPr>
            <a:xfrm>
              <a:off x="0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0</a:t>
              </a:r>
            </a:p>
          </p:txBody>
        </p:sp>
        <p:sp>
          <p:nvSpPr>
            <p:cNvPr id="1602" name="Shape 1602"/>
            <p:cNvSpPr/>
            <p:nvPr/>
          </p:nvSpPr>
          <p:spPr>
            <a:xfrm>
              <a:off x="1376476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1</a:t>
              </a:r>
            </a:p>
          </p:txBody>
        </p:sp>
        <p:sp>
          <p:nvSpPr>
            <p:cNvPr id="1603" name="Shape 1603"/>
            <p:cNvSpPr/>
            <p:nvPr/>
          </p:nvSpPr>
          <p:spPr>
            <a:xfrm>
              <a:off x="2752953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2</a:t>
              </a:r>
            </a:p>
          </p:txBody>
        </p:sp>
        <p:sp>
          <p:nvSpPr>
            <p:cNvPr id="1604" name="Shape 1604"/>
            <p:cNvSpPr/>
            <p:nvPr/>
          </p:nvSpPr>
          <p:spPr>
            <a:xfrm>
              <a:off x="4129430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3</a:t>
              </a:r>
            </a:p>
          </p:txBody>
        </p:sp>
        <p:sp>
          <p:nvSpPr>
            <p:cNvPr id="1605" name="Shape 1605"/>
            <p:cNvSpPr/>
            <p:nvPr/>
          </p:nvSpPr>
          <p:spPr>
            <a:xfrm>
              <a:off x="5505908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4</a:t>
              </a:r>
            </a:p>
          </p:txBody>
        </p:sp>
        <p:grpSp>
          <p:nvGrpSpPr>
            <p:cNvPr id="1608" name="Group 1608"/>
            <p:cNvGrpSpPr/>
            <p:nvPr/>
          </p:nvGrpSpPr>
          <p:grpSpPr>
            <a:xfrm>
              <a:off x="6872859" y="224494"/>
              <a:ext cx="943783" cy="887007"/>
              <a:chOff x="0" y="0"/>
              <a:chExt cx="943782" cy="887006"/>
            </a:xfrm>
          </p:grpSpPr>
          <p:sp>
            <p:nvSpPr>
              <p:cNvPr id="1606" name="Shape 1606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  <a:endParaRPr/>
              </a:p>
            </p:txBody>
          </p:sp>
          <p:sp>
            <p:nvSpPr>
              <p:cNvPr id="1607" name="Shape 1607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r>
                  <a:t>5</a:t>
                </a:r>
              </a:p>
            </p:txBody>
          </p:sp>
        </p:grpSp>
        <p:sp>
          <p:nvSpPr>
            <p:cNvPr id="1609" name="Shape 1609"/>
            <p:cNvSpPr/>
            <p:nvPr/>
          </p:nvSpPr>
          <p:spPr>
            <a:xfrm>
              <a:off x="876126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2246500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3622978" y="667997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4999455" y="667997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6369829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360931" y="0"/>
              <a:ext cx="1215647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out</a:t>
              </a:r>
            </a:p>
          </p:txBody>
        </p:sp>
        <p:sp>
          <p:nvSpPr>
            <p:cNvPr id="1615" name="Shape 1615"/>
            <p:cNvSpPr/>
            <p:nvPr/>
          </p:nvSpPr>
          <p:spPr>
            <a:xfrm>
              <a:off x="1873340" y="0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D</a:t>
              </a:r>
            </a:p>
          </p:txBody>
        </p:sp>
        <p:sp>
          <p:nvSpPr>
            <p:cNvPr id="1616" name="Shape 1616"/>
            <p:cNvSpPr/>
            <p:nvPr/>
          </p:nvSpPr>
          <p:spPr>
            <a:xfrm>
              <a:off x="3300512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C</a:t>
              </a:r>
            </a:p>
          </p:txBody>
        </p:sp>
        <p:sp>
          <p:nvSpPr>
            <p:cNvPr id="1617" name="Shape 1617"/>
            <p:cNvSpPr/>
            <p:nvPr/>
          </p:nvSpPr>
          <p:spPr>
            <a:xfrm>
              <a:off x="4559369" y="0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</a:t>
              </a:r>
            </a:p>
          </p:txBody>
        </p:sp>
        <p:sp>
          <p:nvSpPr>
            <p:cNvPr id="1618" name="Shape 1618"/>
            <p:cNvSpPr/>
            <p:nvPr/>
          </p:nvSpPr>
          <p:spPr>
            <a:xfrm>
              <a:off x="5968229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W</a:t>
              </a:r>
            </a:p>
          </p:txBody>
        </p:sp>
      </p:grpSp>
      <p:grpSp>
        <p:nvGrpSpPr>
          <p:cNvPr id="1641" name="Group 1641"/>
          <p:cNvGrpSpPr/>
          <p:nvPr/>
        </p:nvGrpSpPr>
        <p:grpSpPr>
          <a:xfrm>
            <a:off x="129604" y="7686621"/>
            <a:ext cx="6470443" cy="2255902"/>
            <a:chOff x="0" y="0"/>
            <a:chExt cx="6470441" cy="2255901"/>
          </a:xfrm>
        </p:grpSpPr>
        <p:sp>
          <p:nvSpPr>
            <p:cNvPr id="1620" name="Shape 1620"/>
            <p:cNvSpPr/>
            <p:nvPr/>
          </p:nvSpPr>
          <p:spPr>
            <a:xfrm>
              <a:off x="0" y="717618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0</a:t>
              </a:r>
            </a:p>
          </p:txBody>
        </p:sp>
        <p:sp>
          <p:nvSpPr>
            <p:cNvPr id="1621" name="Shape 1621"/>
            <p:cNvSpPr/>
            <p:nvPr/>
          </p:nvSpPr>
          <p:spPr>
            <a:xfrm>
              <a:off x="1376476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1</a:t>
              </a:r>
            </a:p>
          </p:txBody>
        </p:sp>
        <p:sp>
          <p:nvSpPr>
            <p:cNvPr id="1622" name="Shape 1622"/>
            <p:cNvSpPr/>
            <p:nvPr/>
          </p:nvSpPr>
          <p:spPr>
            <a:xfrm>
              <a:off x="2752953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2</a:t>
              </a:r>
            </a:p>
          </p:txBody>
        </p:sp>
        <p:sp>
          <p:nvSpPr>
            <p:cNvPr id="1623" name="Shape 1623"/>
            <p:cNvSpPr/>
            <p:nvPr/>
          </p:nvSpPr>
          <p:spPr>
            <a:xfrm>
              <a:off x="4129430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3</a:t>
              </a:r>
            </a:p>
          </p:txBody>
        </p:sp>
        <p:grpSp>
          <p:nvGrpSpPr>
            <p:cNvPr id="1626" name="Group 1626"/>
            <p:cNvGrpSpPr/>
            <p:nvPr/>
          </p:nvGrpSpPr>
          <p:grpSpPr>
            <a:xfrm>
              <a:off x="5526659" y="670588"/>
              <a:ext cx="943783" cy="887008"/>
              <a:chOff x="0" y="0"/>
              <a:chExt cx="943782" cy="887006"/>
            </a:xfrm>
          </p:grpSpPr>
          <p:sp>
            <p:nvSpPr>
              <p:cNvPr id="1624" name="Shape 1624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  <a:endParaRPr/>
              </a:p>
            </p:txBody>
          </p:sp>
          <p:sp>
            <p:nvSpPr>
              <p:cNvPr id="1625" name="Shape 1625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r>
                  <a:t>4</a:t>
                </a:r>
              </a:p>
            </p:txBody>
          </p:sp>
        </p:grpSp>
        <p:sp>
          <p:nvSpPr>
            <p:cNvPr id="1627" name="Shape 1627"/>
            <p:cNvSpPr/>
            <p:nvPr/>
          </p:nvSpPr>
          <p:spPr>
            <a:xfrm>
              <a:off x="876126" y="1114092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2246500" y="1114092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3622978" y="1114092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4999455" y="1114092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360931" y="446094"/>
              <a:ext cx="1215647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out</a:t>
              </a:r>
            </a:p>
          </p:txBody>
        </p:sp>
        <p:sp>
          <p:nvSpPr>
            <p:cNvPr id="1632" name="Shape 1632"/>
            <p:cNvSpPr/>
            <p:nvPr/>
          </p:nvSpPr>
          <p:spPr>
            <a:xfrm>
              <a:off x="1873340" y="446094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in</a:t>
              </a:r>
            </a:p>
          </p:txBody>
        </p:sp>
        <p:sp>
          <p:nvSpPr>
            <p:cNvPr id="1633" name="Shape 1633"/>
            <p:cNvSpPr/>
            <p:nvPr/>
          </p:nvSpPr>
          <p:spPr>
            <a:xfrm>
              <a:off x="3300512" y="446094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</a:t>
              </a:r>
            </a:p>
          </p:txBody>
        </p:sp>
        <p:sp>
          <p:nvSpPr>
            <p:cNvPr id="1634" name="Shape 1634"/>
            <p:cNvSpPr/>
            <p:nvPr/>
          </p:nvSpPr>
          <p:spPr>
            <a:xfrm>
              <a:off x="4566449" y="446094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W</a:t>
              </a:r>
            </a:p>
          </p:txBody>
        </p:sp>
        <p:cxnSp>
          <p:nvCxnSpPr>
            <p:cNvPr id="1635" name="Connector 1635"/>
            <p:cNvCxnSpPr>
              <a:stCxn id="1622" idx="0"/>
              <a:endCxn id="1623" idx="0"/>
            </p:cNvCxnSpPr>
            <p:nvPr/>
          </p:nvCxnSpPr>
          <p:spPr>
            <a:xfrm>
              <a:off x="3189972" y="1114091"/>
              <a:ext cx="1376478" cy="1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sp>
          <p:nvSpPr>
            <p:cNvPr id="1636" name="Shape 1636"/>
            <p:cNvSpPr/>
            <p:nvPr/>
          </p:nvSpPr>
          <p:spPr>
            <a:xfrm>
              <a:off x="2691496" y="1619457"/>
              <a:ext cx="2133204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ACDE</a:t>
              </a:r>
            </a:p>
          </p:txBody>
        </p:sp>
        <p:sp>
          <p:nvSpPr>
            <p:cNvPr id="1649" name="Shape 1649"/>
            <p:cNvSpPr/>
            <p:nvPr/>
          </p:nvSpPr>
          <p:spPr>
            <a:xfrm>
              <a:off x="4360776" y="429055"/>
              <a:ext cx="401818" cy="33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16200"/>
                  </a:moveTo>
                  <a:cubicBezTo>
                    <a:pt x="5645" y="-5358"/>
                    <a:pt x="12845" y="-5400"/>
                    <a:pt x="21600" y="16074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3942210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</a:t>
              </a:r>
            </a:p>
          </p:txBody>
        </p:sp>
        <p:sp>
          <p:nvSpPr>
            <p:cNvPr id="1650" name="Shape 1650"/>
            <p:cNvSpPr/>
            <p:nvPr/>
          </p:nvSpPr>
          <p:spPr>
            <a:xfrm>
              <a:off x="3004585" y="429055"/>
              <a:ext cx="401818" cy="33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16200"/>
                  </a:moveTo>
                  <a:cubicBezTo>
                    <a:pt x="5645" y="-5358"/>
                    <a:pt x="12845" y="-5400"/>
                    <a:pt x="21600" y="16074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2008609" y="30263"/>
              <a:ext cx="213320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ACDE</a:t>
              </a:r>
            </a:p>
          </p:txBody>
        </p:sp>
      </p:grpSp>
      <p:sp>
        <p:nvSpPr>
          <p:cNvPr id="1642" name="Shape 1642"/>
          <p:cNvSpPr/>
          <p:nvPr/>
        </p:nvSpPr>
        <p:spPr>
          <a:xfrm>
            <a:off x="9558113" y="1076726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start</a:t>
            </a:r>
          </a:p>
        </p:txBody>
      </p:sp>
      <p:sp>
        <p:nvSpPr>
          <p:cNvPr id="1643" name="Shape 1643"/>
          <p:cNvSpPr/>
          <p:nvPr/>
        </p:nvSpPr>
        <p:spPr>
          <a:xfrm>
            <a:off x="11528693" y="2201303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(X,1,1)</a:t>
            </a:r>
          </a:p>
        </p:txBody>
      </p:sp>
      <p:sp>
        <p:nvSpPr>
          <p:cNvPr id="1644" name="Shape 1644"/>
          <p:cNvSpPr/>
          <p:nvPr/>
        </p:nvSpPr>
        <p:spPr>
          <a:xfrm>
            <a:off x="10428728" y="1418160"/>
            <a:ext cx="1284001" cy="83112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45" name="Shape 1645"/>
          <p:cNvSpPr/>
          <p:nvPr/>
        </p:nvSpPr>
        <p:spPr>
          <a:xfrm flipH="1">
            <a:off x="11468537" y="2903130"/>
            <a:ext cx="211310" cy="47489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46" name="Shape 1646"/>
          <p:cNvSpPr/>
          <p:nvPr/>
        </p:nvSpPr>
        <p:spPr>
          <a:xfrm>
            <a:off x="10845072" y="3319341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(D,2,2)</a:t>
            </a:r>
          </a:p>
        </p:txBody>
      </p:sp>
      <p:sp>
        <p:nvSpPr>
          <p:cNvPr id="1647" name="Shape 1647"/>
          <p:cNvSpPr/>
          <p:nvPr/>
        </p:nvSpPr>
        <p:spPr>
          <a:xfrm>
            <a:off x="10845072" y="4522393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(C,3,2)</a:t>
            </a:r>
          </a:p>
        </p:txBody>
      </p:sp>
      <p:sp>
        <p:nvSpPr>
          <p:cNvPr id="1648" name="Shape 1648"/>
          <p:cNvSpPr/>
          <p:nvPr/>
        </p:nvSpPr>
        <p:spPr>
          <a:xfrm>
            <a:off x="11282090" y="4123459"/>
            <a:ext cx="1" cy="4105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Recent Developments in Network Programming</a:t>
            </a:r>
          </a:p>
        </p:txBody>
      </p:sp>
      <p:sp>
        <p:nvSpPr>
          <p:cNvPr id="92" name="Shape 92"/>
          <p:cNvSpPr>
            <a:spLocks noGrp="1"/>
          </p:cNvSpPr>
          <p:nvPr>
            <p:ph type="sldNum" sz="quarter" idx="2"/>
          </p:nvPr>
        </p:nvSpPr>
        <p:spPr>
          <a:xfrm>
            <a:off x="12553949" y="9194800"/>
            <a:ext cx="2286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xfrm>
            <a:off x="787400" y="1630495"/>
            <a:ext cx="11430000" cy="7991210"/>
          </a:xfrm>
          <a:prstGeom prst="rect">
            <a:avLst/>
          </a:prstGeom>
        </p:spPr>
        <p:txBody>
          <a:bodyPr/>
          <a:lstStyle/>
          <a:p>
            <a:r>
              <a:t>A new suite of SDN programming languages provide:</a:t>
            </a:r>
          </a:p>
          <a:p>
            <a:pPr lvl="1"/>
            <a:r>
              <a:t>Simpler, centralized programming models</a:t>
            </a:r>
          </a:p>
          <a:p>
            <a:pPr lvl="1"/>
            <a:r>
              <a:t>Network-wide abstractions like paths</a:t>
            </a:r>
          </a:p>
          <a:p>
            <a:pPr lvl="1"/>
            <a:r>
              <a:t>Compositional construction of complex policies from simpler parts</a:t>
            </a:r>
          </a:p>
          <a:p>
            <a:pPr lvl="1"/>
            <a:r>
              <a:t>Examples include:  </a:t>
            </a:r>
          </a:p>
          <a:p>
            <a:pPr lvl="2"/>
            <a:r>
              <a:t>Frenetic [ICFP ’11], PANE [HotSDN ’12],  Fat Tire [HotSDN ’13], Pyretic [NSDI ’13], Merlin [CoNext ’13], FlowLog [NSDI ’14], NetKAT [POPL ’14], …</a:t>
            </a:r>
          </a:p>
          <a:p>
            <a:r>
              <a:t>But they aren’t a panacea:</a:t>
            </a:r>
          </a:p>
          <a:p>
            <a:pPr lvl="1"/>
            <a:r>
              <a:t>They consider </a:t>
            </a:r>
            <a:r>
              <a:rPr i="1"/>
              <a:t>intra</a:t>
            </a:r>
            <a:r>
              <a:t>-domain routing but not </a:t>
            </a:r>
            <a:r>
              <a:rPr i="1"/>
              <a:t>inter</a:t>
            </a:r>
            <a:r>
              <a:t>-domain routing issues</a:t>
            </a:r>
          </a:p>
          <a:p>
            <a:pPr lvl="1"/>
            <a:r>
              <a:t>Programs don’t express </a:t>
            </a:r>
            <a:r>
              <a:rPr i="1"/>
              <a:t>preferences</a:t>
            </a:r>
            <a:r>
              <a:t> ahead of time in case of failures</a:t>
            </a:r>
          </a:p>
          <a:p>
            <a:pPr lvl="1"/>
            <a:r>
              <a:t>Their implementations don’t exploit existing network infrastructure</a:t>
            </a:r>
          </a:p>
          <a:p>
            <a:pPr lvl="1"/>
            <a:r>
              <a:t>One must still build controller infrastructure that is fault tolerant and scalable — issues often left undiscussed in academic projects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1" build="p" animBg="1" advAuto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Shape 16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Constructing the Product Graph (PG)</a:t>
            </a:r>
          </a:p>
        </p:txBody>
      </p:sp>
      <p:sp>
        <p:nvSpPr>
          <p:cNvPr id="1653" name="Shape 16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50</a:t>
            </a:fld>
            <a:endParaRPr/>
          </a:p>
        </p:txBody>
      </p:sp>
      <p:grpSp>
        <p:nvGrpSpPr>
          <p:cNvPr id="1678" name="Group 1678"/>
          <p:cNvGrpSpPr/>
          <p:nvPr/>
        </p:nvGrpSpPr>
        <p:grpSpPr>
          <a:xfrm>
            <a:off x="115736" y="2004928"/>
            <a:ext cx="6470442" cy="4025202"/>
            <a:chOff x="0" y="0"/>
            <a:chExt cx="6470441" cy="4025201"/>
          </a:xfrm>
        </p:grpSpPr>
        <p:sp>
          <p:nvSpPr>
            <p:cNvPr id="1654" name="Shape 1654"/>
            <p:cNvSpPr/>
            <p:nvPr/>
          </p:nvSpPr>
          <p:spPr>
            <a:xfrm flipH="1" flipV="1">
              <a:off x="4023362" y="922009"/>
              <a:ext cx="1164688" cy="64743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655" name="Shape 1655"/>
            <p:cNvSpPr/>
            <p:nvPr/>
          </p:nvSpPr>
          <p:spPr>
            <a:xfrm flipV="1">
              <a:off x="5198835" y="643183"/>
              <a:ext cx="294455" cy="89235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656" name="Shape 1656"/>
            <p:cNvSpPr/>
            <p:nvPr/>
          </p:nvSpPr>
          <p:spPr>
            <a:xfrm flipH="1" flipV="1">
              <a:off x="5596251" y="2608020"/>
              <a:ext cx="215347" cy="9884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657" name="Shape 1657"/>
            <p:cNvSpPr/>
            <p:nvPr/>
          </p:nvSpPr>
          <p:spPr>
            <a:xfrm flipH="1" flipV="1">
              <a:off x="433335" y="484814"/>
              <a:ext cx="752623" cy="181489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658" name="Shape 1658"/>
            <p:cNvSpPr/>
            <p:nvPr/>
          </p:nvSpPr>
          <p:spPr>
            <a:xfrm flipH="1" flipV="1">
              <a:off x="982085" y="519987"/>
              <a:ext cx="1122751" cy="11227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1066456" y="1443811"/>
              <a:ext cx="5241472" cy="1310689"/>
            </a:xfrm>
            <a:prstGeom prst="ellipse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5164461" y="91273"/>
              <a:ext cx="1305981" cy="901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Y</a:t>
              </a:r>
            </a:p>
          </p:txBody>
        </p:sp>
        <p:sp>
          <p:nvSpPr>
            <p:cNvPr id="1661" name="Shape 1661"/>
            <p:cNvSpPr/>
            <p:nvPr/>
          </p:nvSpPr>
          <p:spPr>
            <a:xfrm>
              <a:off x="5051990" y="3032504"/>
              <a:ext cx="1176988" cy="992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Z</a:t>
              </a:r>
            </a:p>
          </p:txBody>
        </p:sp>
        <p:sp>
          <p:nvSpPr>
            <p:cNvPr id="1662" name="Shape 1662"/>
            <p:cNvSpPr/>
            <p:nvPr/>
          </p:nvSpPr>
          <p:spPr>
            <a:xfrm>
              <a:off x="-1" y="217008"/>
              <a:ext cx="1619294" cy="1057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W</a:t>
              </a:r>
            </a:p>
          </p:txBody>
        </p:sp>
        <p:sp>
          <p:nvSpPr>
            <p:cNvPr id="1663" name="Shape 1663"/>
            <p:cNvSpPr/>
            <p:nvPr/>
          </p:nvSpPr>
          <p:spPr>
            <a:xfrm>
              <a:off x="603288" y="1856377"/>
              <a:ext cx="803996" cy="7180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B</a:t>
              </a:r>
            </a:p>
          </p:txBody>
        </p:sp>
        <p:sp>
          <p:nvSpPr>
            <p:cNvPr id="1664" name="Shape 1664"/>
            <p:cNvSpPr/>
            <p:nvPr/>
          </p:nvSpPr>
          <p:spPr>
            <a:xfrm>
              <a:off x="1519940" y="1464756"/>
              <a:ext cx="612813" cy="7685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A</a:t>
              </a:r>
            </a:p>
          </p:txBody>
        </p:sp>
        <p:sp>
          <p:nvSpPr>
            <p:cNvPr id="1665" name="Shape 1665"/>
            <p:cNvSpPr/>
            <p:nvPr/>
          </p:nvSpPr>
          <p:spPr>
            <a:xfrm>
              <a:off x="5199602" y="1562035"/>
              <a:ext cx="702623" cy="7395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D</a:t>
              </a:r>
            </a:p>
          </p:txBody>
        </p:sp>
        <p:sp>
          <p:nvSpPr>
            <p:cNvPr id="1666" name="Shape 1666"/>
            <p:cNvSpPr/>
            <p:nvPr/>
          </p:nvSpPr>
          <p:spPr>
            <a:xfrm>
              <a:off x="5512454" y="2021397"/>
              <a:ext cx="633406" cy="7685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E</a:t>
              </a:r>
            </a:p>
          </p:txBody>
        </p:sp>
        <p:sp>
          <p:nvSpPr>
            <p:cNvPr id="1667" name="Shape 1667"/>
            <p:cNvSpPr/>
            <p:nvPr/>
          </p:nvSpPr>
          <p:spPr>
            <a:xfrm>
              <a:off x="1008489" y="1945103"/>
              <a:ext cx="214964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2005267" y="1481097"/>
              <a:ext cx="214964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5050677" y="1441796"/>
              <a:ext cx="214965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5486181" y="2458947"/>
              <a:ext cx="214965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3920010" y="1706564"/>
              <a:ext cx="214964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3671054" y="1939171"/>
              <a:ext cx="712876" cy="7685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C</a:t>
              </a:r>
            </a:p>
          </p:txBody>
        </p:sp>
        <p:sp>
          <p:nvSpPr>
            <p:cNvPr id="1673" name="Shape 1673"/>
            <p:cNvSpPr/>
            <p:nvPr/>
          </p:nvSpPr>
          <p:spPr>
            <a:xfrm>
              <a:off x="3997833" y="1856982"/>
              <a:ext cx="1610274" cy="69642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674" name="Shape 1674"/>
            <p:cNvSpPr/>
            <p:nvPr/>
          </p:nvSpPr>
          <p:spPr>
            <a:xfrm flipV="1">
              <a:off x="1236498" y="1826297"/>
              <a:ext cx="2839043" cy="2223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2125234" y="1591598"/>
              <a:ext cx="1853913" cy="19672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676" name="Shape 1676"/>
            <p:cNvSpPr/>
            <p:nvPr/>
          </p:nvSpPr>
          <p:spPr>
            <a:xfrm flipV="1">
              <a:off x="3949533" y="1531615"/>
              <a:ext cx="1312346" cy="31669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3251717" y="-1"/>
              <a:ext cx="1176987" cy="992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X</a:t>
              </a:r>
            </a:p>
          </p:txBody>
        </p:sp>
      </p:grpSp>
      <p:grpSp>
        <p:nvGrpSpPr>
          <p:cNvPr id="1697" name="Group 1697"/>
          <p:cNvGrpSpPr/>
          <p:nvPr/>
        </p:nvGrpSpPr>
        <p:grpSpPr>
          <a:xfrm>
            <a:off x="129604" y="6561857"/>
            <a:ext cx="7816643" cy="1111502"/>
            <a:chOff x="0" y="0"/>
            <a:chExt cx="7816641" cy="1111500"/>
          </a:xfrm>
        </p:grpSpPr>
        <p:sp>
          <p:nvSpPr>
            <p:cNvPr id="1679" name="Shape 1679"/>
            <p:cNvSpPr/>
            <p:nvPr/>
          </p:nvSpPr>
          <p:spPr>
            <a:xfrm>
              <a:off x="0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0</a:t>
              </a:r>
            </a:p>
          </p:txBody>
        </p:sp>
        <p:sp>
          <p:nvSpPr>
            <p:cNvPr id="1680" name="Shape 1680"/>
            <p:cNvSpPr/>
            <p:nvPr/>
          </p:nvSpPr>
          <p:spPr>
            <a:xfrm>
              <a:off x="1376476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1</a:t>
              </a:r>
            </a:p>
          </p:txBody>
        </p:sp>
        <p:sp>
          <p:nvSpPr>
            <p:cNvPr id="1681" name="Shape 1681"/>
            <p:cNvSpPr/>
            <p:nvPr/>
          </p:nvSpPr>
          <p:spPr>
            <a:xfrm>
              <a:off x="2752953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2</a:t>
              </a:r>
            </a:p>
          </p:txBody>
        </p:sp>
        <p:sp>
          <p:nvSpPr>
            <p:cNvPr id="1682" name="Shape 1682"/>
            <p:cNvSpPr/>
            <p:nvPr/>
          </p:nvSpPr>
          <p:spPr>
            <a:xfrm>
              <a:off x="4129430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3</a:t>
              </a:r>
            </a:p>
          </p:txBody>
        </p:sp>
        <p:sp>
          <p:nvSpPr>
            <p:cNvPr id="1683" name="Shape 1683"/>
            <p:cNvSpPr/>
            <p:nvPr/>
          </p:nvSpPr>
          <p:spPr>
            <a:xfrm>
              <a:off x="5505908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4</a:t>
              </a:r>
            </a:p>
          </p:txBody>
        </p:sp>
        <p:grpSp>
          <p:nvGrpSpPr>
            <p:cNvPr id="1686" name="Group 1686"/>
            <p:cNvGrpSpPr/>
            <p:nvPr/>
          </p:nvGrpSpPr>
          <p:grpSpPr>
            <a:xfrm>
              <a:off x="6872859" y="224494"/>
              <a:ext cx="943783" cy="887007"/>
              <a:chOff x="0" y="0"/>
              <a:chExt cx="943782" cy="887006"/>
            </a:xfrm>
          </p:grpSpPr>
          <p:sp>
            <p:nvSpPr>
              <p:cNvPr id="1684" name="Shape 1684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  <a:endParaRPr/>
              </a:p>
            </p:txBody>
          </p:sp>
          <p:sp>
            <p:nvSpPr>
              <p:cNvPr id="1685" name="Shape 1685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r>
                  <a:t>5</a:t>
                </a:r>
              </a:p>
            </p:txBody>
          </p:sp>
        </p:grpSp>
        <p:sp>
          <p:nvSpPr>
            <p:cNvPr id="1687" name="Shape 1687"/>
            <p:cNvSpPr/>
            <p:nvPr/>
          </p:nvSpPr>
          <p:spPr>
            <a:xfrm>
              <a:off x="876126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688" name="Shape 1688"/>
            <p:cNvSpPr/>
            <p:nvPr/>
          </p:nvSpPr>
          <p:spPr>
            <a:xfrm>
              <a:off x="2246500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3622978" y="667997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4999455" y="667997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6369829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360931" y="0"/>
              <a:ext cx="1215647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out</a:t>
              </a:r>
            </a:p>
          </p:txBody>
        </p:sp>
        <p:sp>
          <p:nvSpPr>
            <p:cNvPr id="1693" name="Shape 1693"/>
            <p:cNvSpPr/>
            <p:nvPr/>
          </p:nvSpPr>
          <p:spPr>
            <a:xfrm>
              <a:off x="1873340" y="0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D</a:t>
              </a:r>
            </a:p>
          </p:txBody>
        </p:sp>
        <p:sp>
          <p:nvSpPr>
            <p:cNvPr id="1694" name="Shape 1694"/>
            <p:cNvSpPr/>
            <p:nvPr/>
          </p:nvSpPr>
          <p:spPr>
            <a:xfrm>
              <a:off x="3300512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C</a:t>
              </a:r>
            </a:p>
          </p:txBody>
        </p:sp>
        <p:sp>
          <p:nvSpPr>
            <p:cNvPr id="1695" name="Shape 1695"/>
            <p:cNvSpPr/>
            <p:nvPr/>
          </p:nvSpPr>
          <p:spPr>
            <a:xfrm>
              <a:off x="4559369" y="0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</a:t>
              </a:r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968229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W</a:t>
              </a:r>
            </a:p>
          </p:txBody>
        </p:sp>
      </p:grpSp>
      <p:grpSp>
        <p:nvGrpSpPr>
          <p:cNvPr id="1719" name="Group 1719"/>
          <p:cNvGrpSpPr/>
          <p:nvPr/>
        </p:nvGrpSpPr>
        <p:grpSpPr>
          <a:xfrm>
            <a:off x="129604" y="7686621"/>
            <a:ext cx="6470443" cy="2255902"/>
            <a:chOff x="0" y="0"/>
            <a:chExt cx="6470441" cy="2255901"/>
          </a:xfrm>
        </p:grpSpPr>
        <p:sp>
          <p:nvSpPr>
            <p:cNvPr id="1698" name="Shape 1698"/>
            <p:cNvSpPr/>
            <p:nvPr/>
          </p:nvSpPr>
          <p:spPr>
            <a:xfrm>
              <a:off x="0" y="717618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0</a:t>
              </a:r>
            </a:p>
          </p:txBody>
        </p:sp>
        <p:sp>
          <p:nvSpPr>
            <p:cNvPr id="1699" name="Shape 1699"/>
            <p:cNvSpPr/>
            <p:nvPr/>
          </p:nvSpPr>
          <p:spPr>
            <a:xfrm>
              <a:off x="1376476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1</a:t>
              </a:r>
            </a:p>
          </p:txBody>
        </p:sp>
        <p:sp>
          <p:nvSpPr>
            <p:cNvPr id="1700" name="Shape 1700"/>
            <p:cNvSpPr/>
            <p:nvPr/>
          </p:nvSpPr>
          <p:spPr>
            <a:xfrm>
              <a:off x="2752953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2</a:t>
              </a:r>
            </a:p>
          </p:txBody>
        </p:sp>
        <p:sp>
          <p:nvSpPr>
            <p:cNvPr id="1701" name="Shape 1701"/>
            <p:cNvSpPr/>
            <p:nvPr/>
          </p:nvSpPr>
          <p:spPr>
            <a:xfrm>
              <a:off x="4129430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3</a:t>
              </a:r>
            </a:p>
          </p:txBody>
        </p:sp>
        <p:grpSp>
          <p:nvGrpSpPr>
            <p:cNvPr id="1704" name="Group 1704"/>
            <p:cNvGrpSpPr/>
            <p:nvPr/>
          </p:nvGrpSpPr>
          <p:grpSpPr>
            <a:xfrm>
              <a:off x="5526659" y="670588"/>
              <a:ext cx="943783" cy="887008"/>
              <a:chOff x="0" y="0"/>
              <a:chExt cx="943782" cy="887006"/>
            </a:xfrm>
          </p:grpSpPr>
          <p:sp>
            <p:nvSpPr>
              <p:cNvPr id="1702" name="Shape 1702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  <a:endParaRPr/>
              </a:p>
            </p:txBody>
          </p:sp>
          <p:sp>
            <p:nvSpPr>
              <p:cNvPr id="1703" name="Shape 1703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r>
                  <a:t>4</a:t>
                </a:r>
              </a:p>
            </p:txBody>
          </p:sp>
        </p:grpSp>
        <p:sp>
          <p:nvSpPr>
            <p:cNvPr id="1705" name="Shape 1705"/>
            <p:cNvSpPr/>
            <p:nvPr/>
          </p:nvSpPr>
          <p:spPr>
            <a:xfrm>
              <a:off x="876126" y="1114092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2246500" y="1114092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3622978" y="1114092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4999455" y="1114092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360931" y="446094"/>
              <a:ext cx="1215647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out</a:t>
              </a:r>
            </a:p>
          </p:txBody>
        </p:sp>
        <p:sp>
          <p:nvSpPr>
            <p:cNvPr id="1710" name="Shape 1710"/>
            <p:cNvSpPr/>
            <p:nvPr/>
          </p:nvSpPr>
          <p:spPr>
            <a:xfrm>
              <a:off x="1873340" y="446094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in</a:t>
              </a:r>
            </a:p>
          </p:txBody>
        </p:sp>
        <p:sp>
          <p:nvSpPr>
            <p:cNvPr id="1711" name="Shape 1711"/>
            <p:cNvSpPr/>
            <p:nvPr/>
          </p:nvSpPr>
          <p:spPr>
            <a:xfrm>
              <a:off x="3300512" y="446094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</a:t>
              </a:r>
            </a:p>
          </p:txBody>
        </p:sp>
        <p:sp>
          <p:nvSpPr>
            <p:cNvPr id="1712" name="Shape 1712"/>
            <p:cNvSpPr/>
            <p:nvPr/>
          </p:nvSpPr>
          <p:spPr>
            <a:xfrm>
              <a:off x="4566449" y="446094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W</a:t>
              </a:r>
            </a:p>
          </p:txBody>
        </p:sp>
        <p:cxnSp>
          <p:nvCxnSpPr>
            <p:cNvPr id="1713" name="Connector 1713"/>
            <p:cNvCxnSpPr>
              <a:stCxn id="1700" idx="0"/>
              <a:endCxn id="1701" idx="0"/>
            </p:cNvCxnSpPr>
            <p:nvPr/>
          </p:nvCxnSpPr>
          <p:spPr>
            <a:xfrm>
              <a:off x="3189972" y="1114091"/>
              <a:ext cx="1376478" cy="1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sp>
          <p:nvSpPr>
            <p:cNvPr id="1714" name="Shape 1714"/>
            <p:cNvSpPr/>
            <p:nvPr/>
          </p:nvSpPr>
          <p:spPr>
            <a:xfrm>
              <a:off x="2691496" y="1619457"/>
              <a:ext cx="2133204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ACDE</a:t>
              </a:r>
            </a:p>
          </p:txBody>
        </p:sp>
        <p:sp>
          <p:nvSpPr>
            <p:cNvPr id="1770" name="Shape 1770"/>
            <p:cNvSpPr/>
            <p:nvPr/>
          </p:nvSpPr>
          <p:spPr>
            <a:xfrm>
              <a:off x="4360776" y="429055"/>
              <a:ext cx="401818" cy="33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16200"/>
                  </a:moveTo>
                  <a:cubicBezTo>
                    <a:pt x="5645" y="-5358"/>
                    <a:pt x="12845" y="-5400"/>
                    <a:pt x="21600" y="16074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3942210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</a:t>
              </a:r>
            </a:p>
          </p:txBody>
        </p:sp>
        <p:sp>
          <p:nvSpPr>
            <p:cNvPr id="1771" name="Shape 1771"/>
            <p:cNvSpPr/>
            <p:nvPr/>
          </p:nvSpPr>
          <p:spPr>
            <a:xfrm>
              <a:off x="3004585" y="429055"/>
              <a:ext cx="401818" cy="33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16200"/>
                  </a:moveTo>
                  <a:cubicBezTo>
                    <a:pt x="5645" y="-5358"/>
                    <a:pt x="12845" y="-5400"/>
                    <a:pt x="21600" y="16074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2008609" y="30263"/>
              <a:ext cx="213320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ACDE</a:t>
              </a:r>
            </a:p>
          </p:txBody>
        </p:sp>
      </p:grpSp>
      <p:sp>
        <p:nvSpPr>
          <p:cNvPr id="1720" name="Shape 1720"/>
          <p:cNvSpPr/>
          <p:nvPr/>
        </p:nvSpPr>
        <p:spPr>
          <a:xfrm>
            <a:off x="9558113" y="1076726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start</a:t>
            </a:r>
          </a:p>
        </p:txBody>
      </p:sp>
      <p:sp>
        <p:nvSpPr>
          <p:cNvPr id="1721" name="Shape 1721"/>
          <p:cNvSpPr/>
          <p:nvPr/>
        </p:nvSpPr>
        <p:spPr>
          <a:xfrm>
            <a:off x="7675271" y="2185274"/>
            <a:ext cx="874038" cy="792949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(W,1,1)</a:t>
            </a:r>
          </a:p>
        </p:txBody>
      </p:sp>
      <p:sp>
        <p:nvSpPr>
          <p:cNvPr id="1722" name="Shape 1722"/>
          <p:cNvSpPr/>
          <p:nvPr/>
        </p:nvSpPr>
        <p:spPr>
          <a:xfrm>
            <a:off x="8959138" y="2185274"/>
            <a:ext cx="874038" cy="792949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(Z,1,1)</a:t>
            </a:r>
          </a:p>
        </p:txBody>
      </p:sp>
      <p:sp>
        <p:nvSpPr>
          <p:cNvPr id="1723" name="Shape 1723"/>
          <p:cNvSpPr/>
          <p:nvPr/>
        </p:nvSpPr>
        <p:spPr>
          <a:xfrm>
            <a:off x="10243916" y="2185274"/>
            <a:ext cx="874038" cy="792949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(Y,1,1)</a:t>
            </a:r>
          </a:p>
        </p:txBody>
      </p:sp>
      <p:sp>
        <p:nvSpPr>
          <p:cNvPr id="1724" name="Shape 1724"/>
          <p:cNvSpPr/>
          <p:nvPr/>
        </p:nvSpPr>
        <p:spPr>
          <a:xfrm>
            <a:off x="11528693" y="2201303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(X,1,1)</a:t>
            </a:r>
          </a:p>
        </p:txBody>
      </p:sp>
      <p:sp>
        <p:nvSpPr>
          <p:cNvPr id="1725" name="Shape 1725"/>
          <p:cNvSpPr/>
          <p:nvPr/>
        </p:nvSpPr>
        <p:spPr>
          <a:xfrm>
            <a:off x="7009910" y="3331923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(A, -,2)</a:t>
            </a:r>
          </a:p>
        </p:txBody>
      </p:sp>
      <p:sp>
        <p:nvSpPr>
          <p:cNvPr id="1726" name="Shape 1726"/>
          <p:cNvSpPr/>
          <p:nvPr/>
        </p:nvSpPr>
        <p:spPr>
          <a:xfrm>
            <a:off x="8317204" y="3344623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(B, -,2)</a:t>
            </a:r>
          </a:p>
        </p:txBody>
      </p:sp>
      <p:sp>
        <p:nvSpPr>
          <p:cNvPr id="1727" name="Shape 1727"/>
          <p:cNvSpPr/>
          <p:nvPr/>
        </p:nvSpPr>
        <p:spPr>
          <a:xfrm>
            <a:off x="7675271" y="4509693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(C, -,2)</a:t>
            </a:r>
          </a:p>
        </p:txBody>
      </p:sp>
      <p:sp>
        <p:nvSpPr>
          <p:cNvPr id="1728" name="Shape 1728"/>
          <p:cNvSpPr/>
          <p:nvPr/>
        </p:nvSpPr>
        <p:spPr>
          <a:xfrm>
            <a:off x="9512744" y="3331923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(E, -,2)</a:t>
            </a:r>
          </a:p>
        </p:txBody>
      </p:sp>
      <p:sp>
        <p:nvSpPr>
          <p:cNvPr id="1729" name="Shape 1729"/>
          <p:cNvSpPr/>
          <p:nvPr/>
        </p:nvSpPr>
        <p:spPr>
          <a:xfrm>
            <a:off x="10845072" y="3319341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(D,2,2)</a:t>
            </a:r>
          </a:p>
        </p:txBody>
      </p:sp>
      <p:sp>
        <p:nvSpPr>
          <p:cNvPr id="1730" name="Shape 1730"/>
          <p:cNvSpPr/>
          <p:nvPr/>
        </p:nvSpPr>
        <p:spPr>
          <a:xfrm>
            <a:off x="10845072" y="4522393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(C,3,2)</a:t>
            </a:r>
          </a:p>
        </p:txBody>
      </p:sp>
      <p:sp>
        <p:nvSpPr>
          <p:cNvPr id="1731" name="Shape 1731"/>
          <p:cNvSpPr/>
          <p:nvPr/>
        </p:nvSpPr>
        <p:spPr>
          <a:xfrm>
            <a:off x="9512744" y="4522393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(D, -,2)</a:t>
            </a:r>
          </a:p>
        </p:txBody>
      </p:sp>
      <p:sp>
        <p:nvSpPr>
          <p:cNvPr id="1732" name="Shape 1732"/>
          <p:cNvSpPr/>
          <p:nvPr/>
        </p:nvSpPr>
        <p:spPr>
          <a:xfrm>
            <a:off x="10845072" y="5700045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(A,4,2)</a:t>
            </a:r>
          </a:p>
        </p:txBody>
      </p:sp>
      <p:sp>
        <p:nvSpPr>
          <p:cNvPr id="1733" name="Shape 1733"/>
          <p:cNvSpPr/>
          <p:nvPr/>
        </p:nvSpPr>
        <p:spPr>
          <a:xfrm>
            <a:off x="9516471" y="5700045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(B, -,3)</a:t>
            </a:r>
          </a:p>
        </p:txBody>
      </p:sp>
      <p:sp>
        <p:nvSpPr>
          <p:cNvPr id="1734" name="Shape 1734"/>
          <p:cNvSpPr/>
          <p:nvPr/>
        </p:nvSpPr>
        <p:spPr>
          <a:xfrm>
            <a:off x="10157759" y="8017250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end</a:t>
            </a:r>
          </a:p>
        </p:txBody>
      </p:sp>
      <p:sp>
        <p:nvSpPr>
          <p:cNvPr id="1735" name="Shape 1735"/>
          <p:cNvSpPr/>
          <p:nvPr/>
        </p:nvSpPr>
        <p:spPr>
          <a:xfrm flipH="1">
            <a:off x="8241352" y="1454813"/>
            <a:ext cx="1304043" cy="74336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36" name="Shape 1736"/>
          <p:cNvSpPr/>
          <p:nvPr/>
        </p:nvSpPr>
        <p:spPr>
          <a:xfrm flipH="1">
            <a:off x="9538298" y="1768663"/>
            <a:ext cx="163252" cy="46757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37" name="Shape 1737"/>
          <p:cNvSpPr/>
          <p:nvPr/>
        </p:nvSpPr>
        <p:spPr>
          <a:xfrm>
            <a:off x="10245969" y="1787670"/>
            <a:ext cx="228400" cy="43226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38" name="Shape 1738"/>
          <p:cNvSpPr/>
          <p:nvPr/>
        </p:nvSpPr>
        <p:spPr>
          <a:xfrm>
            <a:off x="10428728" y="1418160"/>
            <a:ext cx="1284001" cy="83112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39" name="Shape 1739"/>
          <p:cNvSpPr/>
          <p:nvPr/>
        </p:nvSpPr>
        <p:spPr>
          <a:xfrm>
            <a:off x="10880969" y="2930670"/>
            <a:ext cx="228400" cy="43226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40" name="Shape 1740"/>
          <p:cNvSpPr/>
          <p:nvPr/>
        </p:nvSpPr>
        <p:spPr>
          <a:xfrm>
            <a:off x="8313239" y="2933058"/>
            <a:ext cx="212824" cy="47497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41" name="Shape 1741"/>
          <p:cNvSpPr/>
          <p:nvPr/>
        </p:nvSpPr>
        <p:spPr>
          <a:xfrm flipH="1">
            <a:off x="11468537" y="2903130"/>
            <a:ext cx="211310" cy="47489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42" name="Shape 1742"/>
          <p:cNvSpPr/>
          <p:nvPr/>
        </p:nvSpPr>
        <p:spPr>
          <a:xfrm flipH="1">
            <a:off x="7659505" y="2932288"/>
            <a:ext cx="211309" cy="47489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43" name="Shape 1743"/>
          <p:cNvSpPr/>
          <p:nvPr/>
        </p:nvSpPr>
        <p:spPr>
          <a:xfrm flipH="1">
            <a:off x="8252404" y="4074033"/>
            <a:ext cx="272340" cy="46436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44" name="Shape 1744"/>
          <p:cNvSpPr/>
          <p:nvPr/>
        </p:nvSpPr>
        <p:spPr>
          <a:xfrm>
            <a:off x="7664603" y="4083032"/>
            <a:ext cx="228400" cy="4966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45" name="Shape 1745"/>
          <p:cNvSpPr/>
          <p:nvPr/>
        </p:nvSpPr>
        <p:spPr>
          <a:xfrm>
            <a:off x="9592898" y="2935446"/>
            <a:ext cx="244646" cy="42143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46" name="Shape 1746"/>
          <p:cNvSpPr/>
          <p:nvPr/>
        </p:nvSpPr>
        <p:spPr>
          <a:xfrm>
            <a:off x="11282090" y="4123459"/>
            <a:ext cx="1" cy="4105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47" name="Shape 1747"/>
          <p:cNvSpPr/>
          <p:nvPr/>
        </p:nvSpPr>
        <p:spPr>
          <a:xfrm>
            <a:off x="11282091" y="5319806"/>
            <a:ext cx="1" cy="3867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48" name="Shape 1748"/>
          <p:cNvSpPr/>
          <p:nvPr/>
        </p:nvSpPr>
        <p:spPr>
          <a:xfrm>
            <a:off x="11282090" y="6489963"/>
            <a:ext cx="1" cy="4226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49" name="Shape 1749"/>
          <p:cNvSpPr/>
          <p:nvPr/>
        </p:nvSpPr>
        <p:spPr>
          <a:xfrm>
            <a:off x="8462861" y="5129442"/>
            <a:ext cx="1137768" cy="70911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50" name="Shape 1750"/>
          <p:cNvSpPr/>
          <p:nvPr/>
        </p:nvSpPr>
        <p:spPr>
          <a:xfrm>
            <a:off x="9949763" y="6489963"/>
            <a:ext cx="1" cy="4226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51" name="Shape 1751"/>
          <p:cNvSpPr/>
          <p:nvPr/>
        </p:nvSpPr>
        <p:spPr>
          <a:xfrm flipH="1" flipV="1">
            <a:off x="8356507" y="5245917"/>
            <a:ext cx="1157980" cy="74192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52" name="Shape 1752"/>
          <p:cNvSpPr/>
          <p:nvPr/>
        </p:nvSpPr>
        <p:spPr>
          <a:xfrm>
            <a:off x="8548344" y="4811232"/>
            <a:ext cx="979495" cy="629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53" name="Shape 1753"/>
          <p:cNvSpPr/>
          <p:nvPr/>
        </p:nvSpPr>
        <p:spPr>
          <a:xfrm flipH="1">
            <a:off x="8570615" y="4992674"/>
            <a:ext cx="94024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54" name="Shape 1754"/>
          <p:cNvSpPr/>
          <p:nvPr/>
        </p:nvSpPr>
        <p:spPr>
          <a:xfrm flipH="1">
            <a:off x="8426348" y="3833908"/>
            <a:ext cx="1112337" cy="77860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55" name="Shape 1755"/>
          <p:cNvSpPr/>
          <p:nvPr/>
        </p:nvSpPr>
        <p:spPr>
          <a:xfrm flipV="1">
            <a:off x="8524558" y="3995362"/>
            <a:ext cx="1074381" cy="718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56" name="Shape 1756"/>
          <p:cNvSpPr/>
          <p:nvPr/>
        </p:nvSpPr>
        <p:spPr>
          <a:xfrm flipH="1" flipV="1">
            <a:off x="10289729" y="3973095"/>
            <a:ext cx="708424" cy="64825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57" name="Shape 1757"/>
          <p:cNvSpPr/>
          <p:nvPr/>
        </p:nvSpPr>
        <p:spPr>
          <a:xfrm flipH="1">
            <a:off x="10378792" y="4943461"/>
            <a:ext cx="45858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58" name="Shape 1758"/>
          <p:cNvSpPr/>
          <p:nvPr/>
        </p:nvSpPr>
        <p:spPr>
          <a:xfrm flipH="1">
            <a:off x="10225257" y="5207294"/>
            <a:ext cx="763583" cy="5683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1761" name="Group 1761"/>
          <p:cNvGrpSpPr/>
          <p:nvPr/>
        </p:nvGrpSpPr>
        <p:grpSpPr>
          <a:xfrm>
            <a:off x="9477872" y="6962819"/>
            <a:ext cx="943783" cy="887008"/>
            <a:chOff x="0" y="0"/>
            <a:chExt cx="943782" cy="887006"/>
          </a:xfrm>
        </p:grpSpPr>
        <p:sp>
          <p:nvSpPr>
            <p:cNvPr id="1759" name="Shape 1759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  <a:endParaRPr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(W, -, 4)</a:t>
              </a:r>
            </a:p>
          </p:txBody>
        </p:sp>
      </p:grpSp>
      <p:grpSp>
        <p:nvGrpSpPr>
          <p:cNvPr id="1764" name="Group 1764"/>
          <p:cNvGrpSpPr/>
          <p:nvPr/>
        </p:nvGrpSpPr>
        <p:grpSpPr>
          <a:xfrm>
            <a:off x="10810199" y="6962819"/>
            <a:ext cx="943784" cy="887008"/>
            <a:chOff x="0" y="0"/>
            <a:chExt cx="943782" cy="887006"/>
          </a:xfrm>
        </p:grpSpPr>
        <p:sp>
          <p:nvSpPr>
            <p:cNvPr id="1762" name="Shape 1762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  <a:endParaRPr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(W,5, -)</a:t>
              </a:r>
            </a:p>
          </p:txBody>
        </p:sp>
      </p:grpSp>
      <p:sp>
        <p:nvSpPr>
          <p:cNvPr id="1765" name="Shape 1765"/>
          <p:cNvSpPr/>
          <p:nvPr/>
        </p:nvSpPr>
        <p:spPr>
          <a:xfrm flipH="1">
            <a:off x="10920261" y="7816174"/>
            <a:ext cx="169746" cy="31706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66" name="Shape 1766"/>
          <p:cNvSpPr/>
          <p:nvPr/>
        </p:nvSpPr>
        <p:spPr>
          <a:xfrm>
            <a:off x="10112016" y="7826193"/>
            <a:ext cx="175096" cy="2967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67" name="Shape 1767"/>
          <p:cNvSpPr/>
          <p:nvPr/>
        </p:nvSpPr>
        <p:spPr>
          <a:xfrm>
            <a:off x="9064930" y="7809279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{2}</a:t>
            </a:r>
          </a:p>
        </p:txBody>
      </p:sp>
      <p:sp>
        <p:nvSpPr>
          <p:cNvPr id="1768" name="Shape 1768"/>
          <p:cNvSpPr/>
          <p:nvPr/>
        </p:nvSpPr>
        <p:spPr>
          <a:xfrm>
            <a:off x="10807182" y="7809279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{1}</a:t>
            </a:r>
          </a:p>
        </p:txBody>
      </p:sp>
      <p:sp>
        <p:nvSpPr>
          <p:cNvPr id="1769" name="Shape 1769"/>
          <p:cNvSpPr/>
          <p:nvPr/>
        </p:nvSpPr>
        <p:spPr>
          <a:xfrm flipH="1" flipV="1">
            <a:off x="7514582" y="4123706"/>
            <a:ext cx="251622" cy="54946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Shape 17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Constructing the Product Graph (PG)</a:t>
            </a:r>
          </a:p>
        </p:txBody>
      </p:sp>
      <p:sp>
        <p:nvSpPr>
          <p:cNvPr id="1774" name="Shape 17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51</a:t>
            </a:fld>
            <a:endParaRPr/>
          </a:p>
        </p:txBody>
      </p:sp>
      <p:grpSp>
        <p:nvGrpSpPr>
          <p:cNvPr id="1799" name="Group 1799"/>
          <p:cNvGrpSpPr/>
          <p:nvPr/>
        </p:nvGrpSpPr>
        <p:grpSpPr>
          <a:xfrm>
            <a:off x="115736" y="2004928"/>
            <a:ext cx="6470442" cy="4025202"/>
            <a:chOff x="0" y="0"/>
            <a:chExt cx="6470441" cy="4025201"/>
          </a:xfrm>
        </p:grpSpPr>
        <p:sp>
          <p:nvSpPr>
            <p:cNvPr id="1775" name="Shape 1775"/>
            <p:cNvSpPr/>
            <p:nvPr/>
          </p:nvSpPr>
          <p:spPr>
            <a:xfrm flipH="1" flipV="1">
              <a:off x="4023362" y="922009"/>
              <a:ext cx="1164688" cy="64743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76" name="Shape 1776"/>
            <p:cNvSpPr/>
            <p:nvPr/>
          </p:nvSpPr>
          <p:spPr>
            <a:xfrm flipV="1">
              <a:off x="5198835" y="643183"/>
              <a:ext cx="294455" cy="89235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77" name="Shape 1777"/>
            <p:cNvSpPr/>
            <p:nvPr/>
          </p:nvSpPr>
          <p:spPr>
            <a:xfrm flipH="1" flipV="1">
              <a:off x="5596251" y="2608020"/>
              <a:ext cx="215347" cy="9884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78" name="Shape 1778"/>
            <p:cNvSpPr/>
            <p:nvPr/>
          </p:nvSpPr>
          <p:spPr>
            <a:xfrm flipH="1" flipV="1">
              <a:off x="433335" y="484814"/>
              <a:ext cx="752623" cy="181489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79" name="Shape 1779"/>
            <p:cNvSpPr/>
            <p:nvPr/>
          </p:nvSpPr>
          <p:spPr>
            <a:xfrm flipH="1" flipV="1">
              <a:off x="982085" y="519987"/>
              <a:ext cx="1122751" cy="11227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1066456" y="1443811"/>
              <a:ext cx="5241472" cy="1310689"/>
            </a:xfrm>
            <a:prstGeom prst="ellipse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5164461" y="91273"/>
              <a:ext cx="1305981" cy="901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Y</a:t>
              </a:r>
            </a:p>
          </p:txBody>
        </p:sp>
        <p:sp>
          <p:nvSpPr>
            <p:cNvPr id="1782" name="Shape 1782"/>
            <p:cNvSpPr/>
            <p:nvPr/>
          </p:nvSpPr>
          <p:spPr>
            <a:xfrm>
              <a:off x="5051990" y="3032504"/>
              <a:ext cx="1176988" cy="992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Z</a:t>
              </a:r>
            </a:p>
          </p:txBody>
        </p:sp>
        <p:sp>
          <p:nvSpPr>
            <p:cNvPr id="1783" name="Shape 1783"/>
            <p:cNvSpPr/>
            <p:nvPr/>
          </p:nvSpPr>
          <p:spPr>
            <a:xfrm>
              <a:off x="-1" y="217008"/>
              <a:ext cx="1619294" cy="1057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W</a:t>
              </a:r>
            </a:p>
          </p:txBody>
        </p:sp>
        <p:sp>
          <p:nvSpPr>
            <p:cNvPr id="1784" name="Shape 1784"/>
            <p:cNvSpPr/>
            <p:nvPr/>
          </p:nvSpPr>
          <p:spPr>
            <a:xfrm>
              <a:off x="603288" y="1856377"/>
              <a:ext cx="803996" cy="7180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B</a:t>
              </a:r>
            </a:p>
          </p:txBody>
        </p:sp>
        <p:sp>
          <p:nvSpPr>
            <p:cNvPr id="1785" name="Shape 1785"/>
            <p:cNvSpPr/>
            <p:nvPr/>
          </p:nvSpPr>
          <p:spPr>
            <a:xfrm>
              <a:off x="1519940" y="1464756"/>
              <a:ext cx="612813" cy="7685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A</a:t>
              </a:r>
            </a:p>
          </p:txBody>
        </p:sp>
        <p:sp>
          <p:nvSpPr>
            <p:cNvPr id="1786" name="Shape 1786"/>
            <p:cNvSpPr/>
            <p:nvPr/>
          </p:nvSpPr>
          <p:spPr>
            <a:xfrm>
              <a:off x="5199602" y="1562035"/>
              <a:ext cx="702623" cy="7395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D</a:t>
              </a:r>
            </a:p>
          </p:txBody>
        </p:sp>
        <p:sp>
          <p:nvSpPr>
            <p:cNvPr id="1787" name="Shape 1787"/>
            <p:cNvSpPr/>
            <p:nvPr/>
          </p:nvSpPr>
          <p:spPr>
            <a:xfrm>
              <a:off x="5512454" y="2021397"/>
              <a:ext cx="633406" cy="7685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E</a:t>
              </a:r>
            </a:p>
          </p:txBody>
        </p:sp>
        <p:sp>
          <p:nvSpPr>
            <p:cNvPr id="1788" name="Shape 1788"/>
            <p:cNvSpPr/>
            <p:nvPr/>
          </p:nvSpPr>
          <p:spPr>
            <a:xfrm>
              <a:off x="1008489" y="1945103"/>
              <a:ext cx="214964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89" name="Shape 1789"/>
            <p:cNvSpPr/>
            <p:nvPr/>
          </p:nvSpPr>
          <p:spPr>
            <a:xfrm>
              <a:off x="2005267" y="1481097"/>
              <a:ext cx="214964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90" name="Shape 1790"/>
            <p:cNvSpPr/>
            <p:nvPr/>
          </p:nvSpPr>
          <p:spPr>
            <a:xfrm>
              <a:off x="5050677" y="1441796"/>
              <a:ext cx="214965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5486181" y="2458947"/>
              <a:ext cx="214965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3920010" y="1706564"/>
              <a:ext cx="214964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3671054" y="1939171"/>
              <a:ext cx="712876" cy="7685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C</a:t>
              </a:r>
            </a:p>
          </p:txBody>
        </p:sp>
        <p:sp>
          <p:nvSpPr>
            <p:cNvPr id="1794" name="Shape 1794"/>
            <p:cNvSpPr/>
            <p:nvPr/>
          </p:nvSpPr>
          <p:spPr>
            <a:xfrm>
              <a:off x="3997833" y="1856982"/>
              <a:ext cx="1610274" cy="69642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95" name="Shape 1795"/>
            <p:cNvSpPr/>
            <p:nvPr/>
          </p:nvSpPr>
          <p:spPr>
            <a:xfrm flipV="1">
              <a:off x="1236498" y="1826297"/>
              <a:ext cx="2839043" cy="2223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2125234" y="1591598"/>
              <a:ext cx="1853913" cy="19672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97" name="Shape 1797"/>
            <p:cNvSpPr/>
            <p:nvPr/>
          </p:nvSpPr>
          <p:spPr>
            <a:xfrm flipV="1">
              <a:off x="3949533" y="1531615"/>
              <a:ext cx="1312346" cy="31669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3251717" y="-1"/>
              <a:ext cx="1176987" cy="992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X</a:t>
              </a:r>
            </a:p>
          </p:txBody>
        </p:sp>
      </p:grpSp>
      <p:grpSp>
        <p:nvGrpSpPr>
          <p:cNvPr id="1818" name="Group 1818"/>
          <p:cNvGrpSpPr/>
          <p:nvPr/>
        </p:nvGrpSpPr>
        <p:grpSpPr>
          <a:xfrm>
            <a:off x="129604" y="6561857"/>
            <a:ext cx="7816643" cy="1111502"/>
            <a:chOff x="0" y="0"/>
            <a:chExt cx="7816641" cy="1111500"/>
          </a:xfrm>
        </p:grpSpPr>
        <p:sp>
          <p:nvSpPr>
            <p:cNvPr id="1800" name="Shape 1800"/>
            <p:cNvSpPr/>
            <p:nvPr/>
          </p:nvSpPr>
          <p:spPr>
            <a:xfrm>
              <a:off x="0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0</a:t>
              </a:r>
            </a:p>
          </p:txBody>
        </p:sp>
        <p:sp>
          <p:nvSpPr>
            <p:cNvPr id="1801" name="Shape 1801"/>
            <p:cNvSpPr/>
            <p:nvPr/>
          </p:nvSpPr>
          <p:spPr>
            <a:xfrm>
              <a:off x="1376476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1</a:t>
              </a:r>
            </a:p>
          </p:txBody>
        </p:sp>
        <p:sp>
          <p:nvSpPr>
            <p:cNvPr id="1802" name="Shape 1802"/>
            <p:cNvSpPr/>
            <p:nvPr/>
          </p:nvSpPr>
          <p:spPr>
            <a:xfrm>
              <a:off x="2752953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2</a:t>
              </a:r>
            </a:p>
          </p:txBody>
        </p:sp>
        <p:sp>
          <p:nvSpPr>
            <p:cNvPr id="1803" name="Shape 1803"/>
            <p:cNvSpPr/>
            <p:nvPr/>
          </p:nvSpPr>
          <p:spPr>
            <a:xfrm>
              <a:off x="4129430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3</a:t>
              </a:r>
            </a:p>
          </p:txBody>
        </p:sp>
        <p:sp>
          <p:nvSpPr>
            <p:cNvPr id="1804" name="Shape 1804"/>
            <p:cNvSpPr/>
            <p:nvPr/>
          </p:nvSpPr>
          <p:spPr>
            <a:xfrm>
              <a:off x="5505908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4</a:t>
              </a:r>
            </a:p>
          </p:txBody>
        </p:sp>
        <p:grpSp>
          <p:nvGrpSpPr>
            <p:cNvPr id="1807" name="Group 1807"/>
            <p:cNvGrpSpPr/>
            <p:nvPr/>
          </p:nvGrpSpPr>
          <p:grpSpPr>
            <a:xfrm>
              <a:off x="6872859" y="224494"/>
              <a:ext cx="943783" cy="887007"/>
              <a:chOff x="0" y="0"/>
              <a:chExt cx="943782" cy="887006"/>
            </a:xfrm>
          </p:grpSpPr>
          <p:sp>
            <p:nvSpPr>
              <p:cNvPr id="1805" name="Shape 1805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  <a:endParaRPr/>
              </a:p>
            </p:txBody>
          </p:sp>
          <p:sp>
            <p:nvSpPr>
              <p:cNvPr id="1806" name="Shape 1806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r>
                  <a:t>5</a:t>
                </a:r>
              </a:p>
            </p:txBody>
          </p:sp>
        </p:grpSp>
        <p:sp>
          <p:nvSpPr>
            <p:cNvPr id="1808" name="Shape 1808"/>
            <p:cNvSpPr/>
            <p:nvPr/>
          </p:nvSpPr>
          <p:spPr>
            <a:xfrm>
              <a:off x="876126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809" name="Shape 1809"/>
            <p:cNvSpPr/>
            <p:nvPr/>
          </p:nvSpPr>
          <p:spPr>
            <a:xfrm>
              <a:off x="2246500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810" name="Shape 1810"/>
            <p:cNvSpPr/>
            <p:nvPr/>
          </p:nvSpPr>
          <p:spPr>
            <a:xfrm>
              <a:off x="3622978" y="667997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811" name="Shape 1811"/>
            <p:cNvSpPr/>
            <p:nvPr/>
          </p:nvSpPr>
          <p:spPr>
            <a:xfrm>
              <a:off x="4999455" y="667997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6369829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360931" y="0"/>
              <a:ext cx="1215647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out</a:t>
              </a:r>
            </a:p>
          </p:txBody>
        </p:sp>
        <p:sp>
          <p:nvSpPr>
            <p:cNvPr id="1814" name="Shape 1814"/>
            <p:cNvSpPr/>
            <p:nvPr/>
          </p:nvSpPr>
          <p:spPr>
            <a:xfrm>
              <a:off x="1873340" y="0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D</a:t>
              </a:r>
            </a:p>
          </p:txBody>
        </p:sp>
        <p:sp>
          <p:nvSpPr>
            <p:cNvPr id="1815" name="Shape 1815"/>
            <p:cNvSpPr/>
            <p:nvPr/>
          </p:nvSpPr>
          <p:spPr>
            <a:xfrm>
              <a:off x="3300512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C</a:t>
              </a:r>
            </a:p>
          </p:txBody>
        </p:sp>
        <p:sp>
          <p:nvSpPr>
            <p:cNvPr id="1816" name="Shape 1816"/>
            <p:cNvSpPr/>
            <p:nvPr/>
          </p:nvSpPr>
          <p:spPr>
            <a:xfrm>
              <a:off x="4559369" y="0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</a:t>
              </a:r>
            </a:p>
          </p:txBody>
        </p:sp>
        <p:sp>
          <p:nvSpPr>
            <p:cNvPr id="1817" name="Shape 1817"/>
            <p:cNvSpPr/>
            <p:nvPr/>
          </p:nvSpPr>
          <p:spPr>
            <a:xfrm>
              <a:off x="5968229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W</a:t>
              </a:r>
            </a:p>
          </p:txBody>
        </p:sp>
      </p:grpSp>
      <p:grpSp>
        <p:nvGrpSpPr>
          <p:cNvPr id="1840" name="Group 1840"/>
          <p:cNvGrpSpPr/>
          <p:nvPr/>
        </p:nvGrpSpPr>
        <p:grpSpPr>
          <a:xfrm>
            <a:off x="129604" y="7686621"/>
            <a:ext cx="6470443" cy="2255902"/>
            <a:chOff x="0" y="0"/>
            <a:chExt cx="6470441" cy="2255901"/>
          </a:xfrm>
        </p:grpSpPr>
        <p:sp>
          <p:nvSpPr>
            <p:cNvPr id="1819" name="Shape 1819"/>
            <p:cNvSpPr/>
            <p:nvPr/>
          </p:nvSpPr>
          <p:spPr>
            <a:xfrm>
              <a:off x="0" y="717618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0</a:t>
              </a:r>
            </a:p>
          </p:txBody>
        </p:sp>
        <p:sp>
          <p:nvSpPr>
            <p:cNvPr id="1820" name="Shape 1820"/>
            <p:cNvSpPr/>
            <p:nvPr/>
          </p:nvSpPr>
          <p:spPr>
            <a:xfrm>
              <a:off x="1376476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1</a:t>
              </a:r>
            </a:p>
          </p:txBody>
        </p:sp>
        <p:sp>
          <p:nvSpPr>
            <p:cNvPr id="1821" name="Shape 1821"/>
            <p:cNvSpPr/>
            <p:nvPr/>
          </p:nvSpPr>
          <p:spPr>
            <a:xfrm>
              <a:off x="2752953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2</a:t>
              </a:r>
            </a:p>
          </p:txBody>
        </p:sp>
        <p:sp>
          <p:nvSpPr>
            <p:cNvPr id="1822" name="Shape 1822"/>
            <p:cNvSpPr/>
            <p:nvPr/>
          </p:nvSpPr>
          <p:spPr>
            <a:xfrm>
              <a:off x="4129430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3</a:t>
              </a:r>
            </a:p>
          </p:txBody>
        </p:sp>
        <p:grpSp>
          <p:nvGrpSpPr>
            <p:cNvPr id="1825" name="Group 1825"/>
            <p:cNvGrpSpPr/>
            <p:nvPr/>
          </p:nvGrpSpPr>
          <p:grpSpPr>
            <a:xfrm>
              <a:off x="5526659" y="670588"/>
              <a:ext cx="943783" cy="887008"/>
              <a:chOff x="0" y="0"/>
              <a:chExt cx="943782" cy="887006"/>
            </a:xfrm>
          </p:grpSpPr>
          <p:sp>
            <p:nvSpPr>
              <p:cNvPr id="1823" name="Shape 1823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  <a:endParaRPr/>
              </a:p>
            </p:txBody>
          </p:sp>
          <p:sp>
            <p:nvSpPr>
              <p:cNvPr id="1824" name="Shape 1824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r>
                  <a:t>4</a:t>
                </a:r>
              </a:p>
            </p:txBody>
          </p:sp>
        </p:grpSp>
        <p:sp>
          <p:nvSpPr>
            <p:cNvPr id="1826" name="Shape 1826"/>
            <p:cNvSpPr/>
            <p:nvPr/>
          </p:nvSpPr>
          <p:spPr>
            <a:xfrm>
              <a:off x="876126" y="1114092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2246500" y="1114092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828" name="Shape 1828"/>
            <p:cNvSpPr/>
            <p:nvPr/>
          </p:nvSpPr>
          <p:spPr>
            <a:xfrm>
              <a:off x="3622978" y="1114092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829" name="Shape 1829"/>
            <p:cNvSpPr/>
            <p:nvPr/>
          </p:nvSpPr>
          <p:spPr>
            <a:xfrm>
              <a:off x="4999455" y="1114092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830" name="Shape 1830"/>
            <p:cNvSpPr/>
            <p:nvPr/>
          </p:nvSpPr>
          <p:spPr>
            <a:xfrm>
              <a:off x="360931" y="446094"/>
              <a:ext cx="1215647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out</a:t>
              </a:r>
            </a:p>
          </p:txBody>
        </p:sp>
        <p:sp>
          <p:nvSpPr>
            <p:cNvPr id="1831" name="Shape 1831"/>
            <p:cNvSpPr/>
            <p:nvPr/>
          </p:nvSpPr>
          <p:spPr>
            <a:xfrm>
              <a:off x="1873340" y="446094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in</a:t>
              </a:r>
            </a:p>
          </p:txBody>
        </p:sp>
        <p:sp>
          <p:nvSpPr>
            <p:cNvPr id="1832" name="Shape 1832"/>
            <p:cNvSpPr/>
            <p:nvPr/>
          </p:nvSpPr>
          <p:spPr>
            <a:xfrm>
              <a:off x="3300512" y="446094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</a:t>
              </a:r>
            </a:p>
          </p:txBody>
        </p:sp>
        <p:sp>
          <p:nvSpPr>
            <p:cNvPr id="1833" name="Shape 1833"/>
            <p:cNvSpPr/>
            <p:nvPr/>
          </p:nvSpPr>
          <p:spPr>
            <a:xfrm>
              <a:off x="4566449" y="446094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W</a:t>
              </a:r>
            </a:p>
          </p:txBody>
        </p:sp>
        <p:cxnSp>
          <p:nvCxnSpPr>
            <p:cNvPr id="1834" name="Connector 1834"/>
            <p:cNvCxnSpPr>
              <a:stCxn id="1821" idx="0"/>
              <a:endCxn id="1822" idx="0"/>
            </p:cNvCxnSpPr>
            <p:nvPr/>
          </p:nvCxnSpPr>
          <p:spPr>
            <a:xfrm>
              <a:off x="3189972" y="1114091"/>
              <a:ext cx="1376478" cy="1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sp>
          <p:nvSpPr>
            <p:cNvPr id="1835" name="Shape 1835"/>
            <p:cNvSpPr/>
            <p:nvPr/>
          </p:nvSpPr>
          <p:spPr>
            <a:xfrm>
              <a:off x="2691496" y="1619457"/>
              <a:ext cx="2133204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ACDE</a:t>
              </a:r>
            </a:p>
          </p:txBody>
        </p:sp>
        <p:sp>
          <p:nvSpPr>
            <p:cNvPr id="1895" name="Shape 1895"/>
            <p:cNvSpPr/>
            <p:nvPr/>
          </p:nvSpPr>
          <p:spPr>
            <a:xfrm>
              <a:off x="4360776" y="429055"/>
              <a:ext cx="401818" cy="33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16200"/>
                  </a:moveTo>
                  <a:cubicBezTo>
                    <a:pt x="5645" y="-5358"/>
                    <a:pt x="12845" y="-5400"/>
                    <a:pt x="21600" y="16074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3942210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</a:t>
              </a:r>
            </a:p>
          </p:txBody>
        </p:sp>
        <p:sp>
          <p:nvSpPr>
            <p:cNvPr id="1896" name="Shape 1896"/>
            <p:cNvSpPr/>
            <p:nvPr/>
          </p:nvSpPr>
          <p:spPr>
            <a:xfrm>
              <a:off x="3004585" y="429055"/>
              <a:ext cx="401818" cy="33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16200"/>
                  </a:moveTo>
                  <a:cubicBezTo>
                    <a:pt x="5645" y="-5358"/>
                    <a:pt x="12845" y="-5400"/>
                    <a:pt x="21600" y="16074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839" name="Shape 1839"/>
            <p:cNvSpPr/>
            <p:nvPr/>
          </p:nvSpPr>
          <p:spPr>
            <a:xfrm>
              <a:off x="2008609" y="30263"/>
              <a:ext cx="213320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ACDE</a:t>
              </a:r>
            </a:p>
          </p:txBody>
        </p:sp>
      </p:grpSp>
      <p:sp>
        <p:nvSpPr>
          <p:cNvPr id="1841" name="Shape 1841"/>
          <p:cNvSpPr/>
          <p:nvPr/>
        </p:nvSpPr>
        <p:spPr>
          <a:xfrm>
            <a:off x="10638528" y="1218088"/>
            <a:ext cx="1969927" cy="57914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93" h="21600" extrusionOk="0">
                <a:moveTo>
                  <a:pt x="11893" y="21600"/>
                </a:moveTo>
                <a:cubicBezTo>
                  <a:pt x="12093" y="20621"/>
                  <a:pt x="12275" y="19641"/>
                  <a:pt x="12441" y="18662"/>
                </a:cubicBezTo>
                <a:cubicBezTo>
                  <a:pt x="12577" y="17857"/>
                  <a:pt x="12700" y="17054"/>
                  <a:pt x="12865" y="16249"/>
                </a:cubicBezTo>
                <a:cubicBezTo>
                  <a:pt x="12929" y="15935"/>
                  <a:pt x="13000" y="15621"/>
                  <a:pt x="13034" y="15307"/>
                </a:cubicBezTo>
                <a:cubicBezTo>
                  <a:pt x="13081" y="14889"/>
                  <a:pt x="13064" y="14469"/>
                  <a:pt x="12862" y="14057"/>
                </a:cubicBezTo>
                <a:cubicBezTo>
                  <a:pt x="12545" y="13412"/>
                  <a:pt x="11801" y="12807"/>
                  <a:pt x="11492" y="12176"/>
                </a:cubicBezTo>
                <a:cubicBezTo>
                  <a:pt x="10923" y="11018"/>
                  <a:pt x="11739" y="9903"/>
                  <a:pt x="13997" y="9006"/>
                </a:cubicBezTo>
                <a:cubicBezTo>
                  <a:pt x="15568" y="8382"/>
                  <a:pt x="17722" y="7965"/>
                  <a:pt x="19187" y="7310"/>
                </a:cubicBezTo>
                <a:cubicBezTo>
                  <a:pt x="21052" y="6475"/>
                  <a:pt x="21600" y="5354"/>
                  <a:pt x="20226" y="4407"/>
                </a:cubicBezTo>
                <a:cubicBezTo>
                  <a:pt x="18246" y="3045"/>
                  <a:pt x="13541" y="2730"/>
                  <a:pt x="9550" y="2192"/>
                </a:cubicBezTo>
                <a:cubicBezTo>
                  <a:pt x="5980" y="1711"/>
                  <a:pt x="2720" y="968"/>
                  <a:pt x="0" y="0"/>
                </a:cubicBezTo>
              </a:path>
            </a:pathLst>
          </a:custGeom>
          <a:ln w="101600">
            <a:solidFill>
              <a:schemeClr val="accent2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42" name="Shape 1842"/>
          <p:cNvSpPr/>
          <p:nvPr/>
        </p:nvSpPr>
        <p:spPr>
          <a:xfrm>
            <a:off x="1759229" y="2924178"/>
            <a:ext cx="2949818" cy="693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583" extrusionOk="0">
                <a:moveTo>
                  <a:pt x="17200" y="1990"/>
                </a:moveTo>
                <a:cubicBezTo>
                  <a:pt x="17783" y="4208"/>
                  <a:pt x="18413" y="6154"/>
                  <a:pt x="19092" y="7812"/>
                </a:cubicBezTo>
                <a:cubicBezTo>
                  <a:pt x="19351" y="8445"/>
                  <a:pt x="19621" y="9096"/>
                  <a:pt x="19894" y="9695"/>
                </a:cubicBezTo>
                <a:cubicBezTo>
                  <a:pt x="20181" y="10135"/>
                  <a:pt x="20456" y="10682"/>
                  <a:pt x="20708" y="11285"/>
                </a:cubicBezTo>
                <a:cubicBezTo>
                  <a:pt x="21191" y="12441"/>
                  <a:pt x="21600" y="13997"/>
                  <a:pt x="21595" y="16377"/>
                </a:cubicBezTo>
                <a:cubicBezTo>
                  <a:pt x="21588" y="20212"/>
                  <a:pt x="20706" y="21540"/>
                  <a:pt x="19722" y="21570"/>
                </a:cubicBezTo>
                <a:cubicBezTo>
                  <a:pt x="18704" y="21600"/>
                  <a:pt x="17441" y="21600"/>
                  <a:pt x="16155" y="21348"/>
                </a:cubicBezTo>
                <a:cubicBezTo>
                  <a:pt x="12247" y="20585"/>
                  <a:pt x="8275" y="20551"/>
                  <a:pt x="4690" y="13687"/>
                </a:cubicBezTo>
                <a:cubicBezTo>
                  <a:pt x="3871" y="12118"/>
                  <a:pt x="3107" y="10105"/>
                  <a:pt x="2369" y="7929"/>
                </a:cubicBezTo>
                <a:cubicBezTo>
                  <a:pt x="1543" y="5493"/>
                  <a:pt x="751" y="2843"/>
                  <a:pt x="0" y="0"/>
                </a:cubicBezTo>
              </a:path>
            </a:pathLst>
          </a:custGeom>
          <a:ln w="101600">
            <a:solidFill>
              <a:schemeClr val="accent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1892" name="Group 1892"/>
          <p:cNvGrpSpPr/>
          <p:nvPr/>
        </p:nvGrpSpPr>
        <p:grpSpPr>
          <a:xfrm>
            <a:off x="7009910" y="1076726"/>
            <a:ext cx="5392822" cy="7733472"/>
            <a:chOff x="0" y="0"/>
            <a:chExt cx="5392821" cy="7733470"/>
          </a:xfrm>
        </p:grpSpPr>
        <p:grpSp>
          <p:nvGrpSpPr>
            <p:cNvPr id="1890" name="Group 1890"/>
            <p:cNvGrpSpPr/>
            <p:nvPr/>
          </p:nvGrpSpPr>
          <p:grpSpPr>
            <a:xfrm>
              <a:off x="0" y="0"/>
              <a:ext cx="5392822" cy="7733471"/>
              <a:chOff x="0" y="0"/>
              <a:chExt cx="5392821" cy="7733470"/>
            </a:xfrm>
          </p:grpSpPr>
          <p:sp>
            <p:nvSpPr>
              <p:cNvPr id="1843" name="Shape 1843"/>
              <p:cNvSpPr/>
              <p:nvPr/>
            </p:nvSpPr>
            <p:spPr>
              <a:xfrm>
                <a:off x="2548203" y="0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start</a:t>
                </a:r>
              </a:p>
            </p:txBody>
          </p:sp>
          <p:sp>
            <p:nvSpPr>
              <p:cNvPr id="1844" name="Shape 1844"/>
              <p:cNvSpPr/>
              <p:nvPr/>
            </p:nvSpPr>
            <p:spPr>
              <a:xfrm>
                <a:off x="665360" y="1108548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(W,1,1)</a:t>
                </a:r>
              </a:p>
            </p:txBody>
          </p:sp>
          <p:sp>
            <p:nvSpPr>
              <p:cNvPr id="1845" name="Shape 1845"/>
              <p:cNvSpPr/>
              <p:nvPr/>
            </p:nvSpPr>
            <p:spPr>
              <a:xfrm>
                <a:off x="1949228" y="1108548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(Z,1,1)</a:t>
                </a:r>
              </a:p>
            </p:txBody>
          </p:sp>
          <p:sp>
            <p:nvSpPr>
              <p:cNvPr id="1846" name="Shape 1846"/>
              <p:cNvSpPr/>
              <p:nvPr/>
            </p:nvSpPr>
            <p:spPr>
              <a:xfrm>
                <a:off x="3234006" y="1108548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(Y,1,1)</a:t>
                </a:r>
              </a:p>
            </p:txBody>
          </p:sp>
          <p:sp>
            <p:nvSpPr>
              <p:cNvPr id="1847" name="Shape 1847"/>
              <p:cNvSpPr/>
              <p:nvPr/>
            </p:nvSpPr>
            <p:spPr>
              <a:xfrm>
                <a:off x="4518783" y="1124577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(X,1,1)</a:t>
                </a:r>
              </a:p>
            </p:txBody>
          </p:sp>
          <p:sp>
            <p:nvSpPr>
              <p:cNvPr id="1848" name="Shape 1848"/>
              <p:cNvSpPr/>
              <p:nvPr/>
            </p:nvSpPr>
            <p:spPr>
              <a:xfrm>
                <a:off x="0" y="2255196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(A, -,2)</a:t>
                </a:r>
              </a:p>
            </p:txBody>
          </p:sp>
          <p:sp>
            <p:nvSpPr>
              <p:cNvPr id="1849" name="Shape 1849"/>
              <p:cNvSpPr/>
              <p:nvPr/>
            </p:nvSpPr>
            <p:spPr>
              <a:xfrm>
                <a:off x="1307294" y="2267896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(B, -,2)</a:t>
                </a:r>
              </a:p>
            </p:txBody>
          </p:sp>
          <p:sp>
            <p:nvSpPr>
              <p:cNvPr id="1850" name="Shape 1850"/>
              <p:cNvSpPr/>
              <p:nvPr/>
            </p:nvSpPr>
            <p:spPr>
              <a:xfrm>
                <a:off x="665360" y="3432967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(C, -,2)</a:t>
                </a:r>
              </a:p>
            </p:txBody>
          </p:sp>
          <p:sp>
            <p:nvSpPr>
              <p:cNvPr id="1851" name="Shape 1851"/>
              <p:cNvSpPr/>
              <p:nvPr/>
            </p:nvSpPr>
            <p:spPr>
              <a:xfrm>
                <a:off x="2502834" y="2255196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(E, -,2)</a:t>
                </a:r>
              </a:p>
            </p:txBody>
          </p:sp>
          <p:sp>
            <p:nvSpPr>
              <p:cNvPr id="1852" name="Shape 1852"/>
              <p:cNvSpPr/>
              <p:nvPr/>
            </p:nvSpPr>
            <p:spPr>
              <a:xfrm>
                <a:off x="3835162" y="2242615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(D,2,2)</a:t>
                </a:r>
              </a:p>
            </p:txBody>
          </p:sp>
          <p:sp>
            <p:nvSpPr>
              <p:cNvPr id="1853" name="Shape 1853"/>
              <p:cNvSpPr/>
              <p:nvPr/>
            </p:nvSpPr>
            <p:spPr>
              <a:xfrm>
                <a:off x="3835162" y="3445667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(C,3,2)</a:t>
                </a:r>
              </a:p>
            </p:txBody>
          </p:sp>
          <p:sp>
            <p:nvSpPr>
              <p:cNvPr id="1854" name="Shape 1854"/>
              <p:cNvSpPr/>
              <p:nvPr/>
            </p:nvSpPr>
            <p:spPr>
              <a:xfrm>
                <a:off x="2502834" y="3445667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(D, -,2)</a:t>
                </a:r>
              </a:p>
            </p:txBody>
          </p:sp>
          <p:sp>
            <p:nvSpPr>
              <p:cNvPr id="1855" name="Shape 1855"/>
              <p:cNvSpPr/>
              <p:nvPr/>
            </p:nvSpPr>
            <p:spPr>
              <a:xfrm>
                <a:off x="3835162" y="462331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(A,4,2)</a:t>
                </a:r>
              </a:p>
            </p:txBody>
          </p:sp>
          <p:sp>
            <p:nvSpPr>
              <p:cNvPr id="1856" name="Shape 1856"/>
              <p:cNvSpPr/>
              <p:nvPr/>
            </p:nvSpPr>
            <p:spPr>
              <a:xfrm>
                <a:off x="2506560" y="4623319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(B, -,3)</a:t>
                </a:r>
              </a:p>
            </p:txBody>
          </p:sp>
          <p:sp>
            <p:nvSpPr>
              <p:cNvPr id="1857" name="Shape 1857"/>
              <p:cNvSpPr/>
              <p:nvPr/>
            </p:nvSpPr>
            <p:spPr>
              <a:xfrm>
                <a:off x="3147849" y="6940523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end</a:t>
                </a:r>
              </a:p>
            </p:txBody>
          </p:sp>
          <p:sp>
            <p:nvSpPr>
              <p:cNvPr id="1858" name="Shape 1858"/>
              <p:cNvSpPr/>
              <p:nvPr/>
            </p:nvSpPr>
            <p:spPr>
              <a:xfrm flipH="1">
                <a:off x="1231442" y="378086"/>
                <a:ext cx="1304043" cy="7433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1859" name="Shape 1859"/>
              <p:cNvSpPr/>
              <p:nvPr/>
            </p:nvSpPr>
            <p:spPr>
              <a:xfrm flipH="1">
                <a:off x="2528388" y="691937"/>
                <a:ext cx="163252" cy="46757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1860" name="Shape 1860"/>
              <p:cNvSpPr/>
              <p:nvPr/>
            </p:nvSpPr>
            <p:spPr>
              <a:xfrm>
                <a:off x="3236059" y="710943"/>
                <a:ext cx="228400" cy="4322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1861" name="Shape 1861"/>
              <p:cNvSpPr/>
              <p:nvPr/>
            </p:nvSpPr>
            <p:spPr>
              <a:xfrm>
                <a:off x="3418818" y="341434"/>
                <a:ext cx="1284001" cy="83112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1862" name="Shape 1862"/>
              <p:cNvSpPr/>
              <p:nvPr/>
            </p:nvSpPr>
            <p:spPr>
              <a:xfrm>
                <a:off x="3871059" y="1853943"/>
                <a:ext cx="228400" cy="4322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1863" name="Shape 1863"/>
              <p:cNvSpPr/>
              <p:nvPr/>
            </p:nvSpPr>
            <p:spPr>
              <a:xfrm>
                <a:off x="1303329" y="1856332"/>
                <a:ext cx="212824" cy="47497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1864" name="Shape 1864"/>
              <p:cNvSpPr/>
              <p:nvPr/>
            </p:nvSpPr>
            <p:spPr>
              <a:xfrm flipH="1">
                <a:off x="4458627" y="1826404"/>
                <a:ext cx="211309" cy="47489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1865" name="Shape 1865"/>
              <p:cNvSpPr/>
              <p:nvPr/>
            </p:nvSpPr>
            <p:spPr>
              <a:xfrm flipH="1">
                <a:off x="649595" y="1855561"/>
                <a:ext cx="211309" cy="47489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1866" name="Shape 1866"/>
              <p:cNvSpPr/>
              <p:nvPr/>
            </p:nvSpPr>
            <p:spPr>
              <a:xfrm flipH="1">
                <a:off x="1242494" y="2997306"/>
                <a:ext cx="272340" cy="46436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1867" name="Shape 1867"/>
              <p:cNvSpPr/>
              <p:nvPr/>
            </p:nvSpPr>
            <p:spPr>
              <a:xfrm>
                <a:off x="654693" y="3006305"/>
                <a:ext cx="228400" cy="49669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1868" name="Shape 1868"/>
              <p:cNvSpPr/>
              <p:nvPr/>
            </p:nvSpPr>
            <p:spPr>
              <a:xfrm>
                <a:off x="2582988" y="1858720"/>
                <a:ext cx="244646" cy="42143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1869" name="Shape 1869"/>
              <p:cNvSpPr/>
              <p:nvPr/>
            </p:nvSpPr>
            <p:spPr>
              <a:xfrm>
                <a:off x="4272180" y="3046733"/>
                <a:ext cx="1" cy="41053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1870" name="Shape 1870"/>
              <p:cNvSpPr/>
              <p:nvPr/>
            </p:nvSpPr>
            <p:spPr>
              <a:xfrm>
                <a:off x="4272180" y="4243079"/>
                <a:ext cx="1" cy="38673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1871" name="Shape 1871"/>
              <p:cNvSpPr/>
              <p:nvPr/>
            </p:nvSpPr>
            <p:spPr>
              <a:xfrm>
                <a:off x="4272180" y="5413237"/>
                <a:ext cx="1" cy="4226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1872" name="Shape 1872"/>
              <p:cNvSpPr/>
              <p:nvPr/>
            </p:nvSpPr>
            <p:spPr>
              <a:xfrm>
                <a:off x="1452951" y="4052716"/>
                <a:ext cx="1137768" cy="70911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1873" name="Shape 1873"/>
              <p:cNvSpPr/>
              <p:nvPr/>
            </p:nvSpPr>
            <p:spPr>
              <a:xfrm>
                <a:off x="2939853" y="5413237"/>
                <a:ext cx="1" cy="4226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1874" name="Shape 1874"/>
              <p:cNvSpPr/>
              <p:nvPr/>
            </p:nvSpPr>
            <p:spPr>
              <a:xfrm flipH="1" flipV="1">
                <a:off x="1346597" y="4169191"/>
                <a:ext cx="1157980" cy="74192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1875" name="Shape 1875"/>
              <p:cNvSpPr/>
              <p:nvPr/>
            </p:nvSpPr>
            <p:spPr>
              <a:xfrm>
                <a:off x="1538434" y="3734506"/>
                <a:ext cx="979495" cy="629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1876" name="Shape 1876"/>
              <p:cNvSpPr/>
              <p:nvPr/>
            </p:nvSpPr>
            <p:spPr>
              <a:xfrm flipH="1">
                <a:off x="1560705" y="3915948"/>
                <a:ext cx="94024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1877" name="Shape 1877"/>
              <p:cNvSpPr/>
              <p:nvPr/>
            </p:nvSpPr>
            <p:spPr>
              <a:xfrm flipH="1">
                <a:off x="1416438" y="2757181"/>
                <a:ext cx="1112337" cy="77860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1878" name="Shape 1878"/>
              <p:cNvSpPr/>
              <p:nvPr/>
            </p:nvSpPr>
            <p:spPr>
              <a:xfrm flipV="1">
                <a:off x="1514648" y="2918635"/>
                <a:ext cx="1074381" cy="71814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1879" name="Shape 1879"/>
              <p:cNvSpPr/>
              <p:nvPr/>
            </p:nvSpPr>
            <p:spPr>
              <a:xfrm flipH="1" flipV="1">
                <a:off x="3279819" y="2896369"/>
                <a:ext cx="708424" cy="64825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1880" name="Shape 1880"/>
              <p:cNvSpPr/>
              <p:nvPr/>
            </p:nvSpPr>
            <p:spPr>
              <a:xfrm flipH="1">
                <a:off x="3368882" y="3866735"/>
                <a:ext cx="458584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1881" name="Shape 1881"/>
              <p:cNvSpPr/>
              <p:nvPr/>
            </p:nvSpPr>
            <p:spPr>
              <a:xfrm flipH="1">
                <a:off x="3215347" y="4130567"/>
                <a:ext cx="763583" cy="56832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grpSp>
            <p:nvGrpSpPr>
              <p:cNvPr id="1884" name="Group 1884"/>
              <p:cNvGrpSpPr/>
              <p:nvPr/>
            </p:nvGrpSpPr>
            <p:grpSpPr>
              <a:xfrm>
                <a:off x="2467962" y="5886092"/>
                <a:ext cx="943783" cy="887008"/>
                <a:chOff x="0" y="0"/>
                <a:chExt cx="943782" cy="887006"/>
              </a:xfrm>
            </p:grpSpPr>
            <p:sp>
              <p:nvSpPr>
                <p:cNvPr id="1882" name="Shape 1882"/>
                <p:cNvSpPr/>
                <p:nvPr/>
              </p:nvSpPr>
              <p:spPr>
                <a:xfrm>
                  <a:off x="0" y="0"/>
                  <a:ext cx="943783" cy="887007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lnSpc>
                      <a:spcPct val="40000"/>
                    </a:lnSpc>
                  </a:pPr>
                  <a:endParaRPr/>
                </a:p>
              </p:txBody>
            </p:sp>
            <p:sp>
              <p:nvSpPr>
                <p:cNvPr id="1883" name="Shape 1883"/>
                <p:cNvSpPr/>
                <p:nvPr/>
              </p:nvSpPr>
              <p:spPr>
                <a:xfrm>
                  <a:off x="34872" y="47029"/>
                  <a:ext cx="874038" cy="792948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algn="ctr">
                    <a:lnSpc>
                      <a:spcPct val="40000"/>
                    </a:lnSpc>
                    <a:defRPr sz="1900"/>
                  </a:lvl1pPr>
                </a:lstStyle>
                <a:p>
                  <a:r>
                    <a:t>(W, -, 4)</a:t>
                  </a:r>
                </a:p>
              </p:txBody>
            </p:sp>
          </p:grpSp>
          <p:grpSp>
            <p:nvGrpSpPr>
              <p:cNvPr id="1887" name="Group 1887"/>
              <p:cNvGrpSpPr/>
              <p:nvPr/>
            </p:nvGrpSpPr>
            <p:grpSpPr>
              <a:xfrm>
                <a:off x="3800289" y="5886092"/>
                <a:ext cx="943784" cy="887008"/>
                <a:chOff x="0" y="0"/>
                <a:chExt cx="943782" cy="887006"/>
              </a:xfrm>
            </p:grpSpPr>
            <p:sp>
              <p:nvSpPr>
                <p:cNvPr id="1885" name="Shape 1885"/>
                <p:cNvSpPr/>
                <p:nvPr/>
              </p:nvSpPr>
              <p:spPr>
                <a:xfrm>
                  <a:off x="0" y="0"/>
                  <a:ext cx="943783" cy="887007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lnSpc>
                      <a:spcPct val="40000"/>
                    </a:lnSpc>
                  </a:pPr>
                  <a:endParaRPr/>
                </a:p>
              </p:txBody>
            </p:sp>
            <p:sp>
              <p:nvSpPr>
                <p:cNvPr id="1886" name="Shape 1886"/>
                <p:cNvSpPr/>
                <p:nvPr/>
              </p:nvSpPr>
              <p:spPr>
                <a:xfrm>
                  <a:off x="34872" y="47029"/>
                  <a:ext cx="874038" cy="792948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algn="ctr">
                    <a:lnSpc>
                      <a:spcPct val="40000"/>
                    </a:lnSpc>
                    <a:defRPr sz="1900"/>
                  </a:lvl1pPr>
                </a:lstStyle>
                <a:p>
                  <a:r>
                    <a:t>(W,5, -)</a:t>
                  </a:r>
                </a:p>
              </p:txBody>
            </p:sp>
          </p:grpSp>
          <p:sp>
            <p:nvSpPr>
              <p:cNvPr id="1888" name="Shape 1888"/>
              <p:cNvSpPr/>
              <p:nvPr/>
            </p:nvSpPr>
            <p:spPr>
              <a:xfrm flipH="1">
                <a:off x="3910351" y="6739447"/>
                <a:ext cx="169746" cy="31706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1889" name="Shape 1889"/>
              <p:cNvSpPr/>
              <p:nvPr/>
            </p:nvSpPr>
            <p:spPr>
              <a:xfrm>
                <a:off x="3102106" y="6749466"/>
                <a:ext cx="175096" cy="29672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</p:grpSp>
        <p:sp>
          <p:nvSpPr>
            <p:cNvPr id="1891" name="Shape 1891"/>
            <p:cNvSpPr/>
            <p:nvPr/>
          </p:nvSpPr>
          <p:spPr>
            <a:xfrm flipH="1" flipV="1">
              <a:off x="504672" y="3046980"/>
              <a:ext cx="251622" cy="5494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1893" name="Shape 1893"/>
          <p:cNvSpPr/>
          <p:nvPr/>
        </p:nvSpPr>
        <p:spPr>
          <a:xfrm>
            <a:off x="9064930" y="7809279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{2}</a:t>
            </a:r>
          </a:p>
        </p:txBody>
      </p:sp>
      <p:sp>
        <p:nvSpPr>
          <p:cNvPr id="1894" name="Shape 1894"/>
          <p:cNvSpPr/>
          <p:nvPr/>
        </p:nvSpPr>
        <p:spPr>
          <a:xfrm>
            <a:off x="10807182" y="7809279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{1}</a:t>
            </a:r>
          </a:p>
        </p:txBody>
      </p:sp>
    </p:spTree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Shape 19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Constructing the Product Graph (PG)</a:t>
            </a:r>
          </a:p>
        </p:txBody>
      </p:sp>
      <p:sp>
        <p:nvSpPr>
          <p:cNvPr id="1901" name="Shape 19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52</a:t>
            </a:fld>
            <a:endParaRPr/>
          </a:p>
        </p:txBody>
      </p:sp>
      <p:grpSp>
        <p:nvGrpSpPr>
          <p:cNvPr id="1926" name="Group 1926"/>
          <p:cNvGrpSpPr/>
          <p:nvPr/>
        </p:nvGrpSpPr>
        <p:grpSpPr>
          <a:xfrm>
            <a:off x="115736" y="2004928"/>
            <a:ext cx="6470442" cy="4025202"/>
            <a:chOff x="0" y="0"/>
            <a:chExt cx="6470441" cy="4025201"/>
          </a:xfrm>
        </p:grpSpPr>
        <p:sp>
          <p:nvSpPr>
            <p:cNvPr id="1902" name="Shape 1902"/>
            <p:cNvSpPr/>
            <p:nvPr/>
          </p:nvSpPr>
          <p:spPr>
            <a:xfrm flipH="1" flipV="1">
              <a:off x="4023362" y="922009"/>
              <a:ext cx="1164688" cy="64743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903" name="Shape 1903"/>
            <p:cNvSpPr/>
            <p:nvPr/>
          </p:nvSpPr>
          <p:spPr>
            <a:xfrm flipV="1">
              <a:off x="5198835" y="643183"/>
              <a:ext cx="294455" cy="89235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904" name="Shape 1904"/>
            <p:cNvSpPr/>
            <p:nvPr/>
          </p:nvSpPr>
          <p:spPr>
            <a:xfrm flipH="1" flipV="1">
              <a:off x="5596251" y="2608020"/>
              <a:ext cx="215347" cy="9884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905" name="Shape 1905"/>
            <p:cNvSpPr/>
            <p:nvPr/>
          </p:nvSpPr>
          <p:spPr>
            <a:xfrm flipH="1" flipV="1">
              <a:off x="433335" y="484814"/>
              <a:ext cx="752623" cy="181489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906" name="Shape 1906"/>
            <p:cNvSpPr/>
            <p:nvPr/>
          </p:nvSpPr>
          <p:spPr>
            <a:xfrm flipH="1" flipV="1">
              <a:off x="982085" y="519987"/>
              <a:ext cx="1122751" cy="11227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907" name="Shape 1907"/>
            <p:cNvSpPr/>
            <p:nvPr/>
          </p:nvSpPr>
          <p:spPr>
            <a:xfrm>
              <a:off x="1066456" y="1443811"/>
              <a:ext cx="5241472" cy="1310689"/>
            </a:xfrm>
            <a:prstGeom prst="ellipse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908" name="Shape 1908"/>
            <p:cNvSpPr/>
            <p:nvPr/>
          </p:nvSpPr>
          <p:spPr>
            <a:xfrm>
              <a:off x="5164461" y="91273"/>
              <a:ext cx="1305981" cy="901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Y</a:t>
              </a:r>
            </a:p>
          </p:txBody>
        </p:sp>
        <p:sp>
          <p:nvSpPr>
            <p:cNvPr id="1909" name="Shape 1909"/>
            <p:cNvSpPr/>
            <p:nvPr/>
          </p:nvSpPr>
          <p:spPr>
            <a:xfrm>
              <a:off x="5051990" y="3032504"/>
              <a:ext cx="1176988" cy="992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Z</a:t>
              </a:r>
            </a:p>
          </p:txBody>
        </p:sp>
        <p:sp>
          <p:nvSpPr>
            <p:cNvPr id="1910" name="Shape 1910"/>
            <p:cNvSpPr/>
            <p:nvPr/>
          </p:nvSpPr>
          <p:spPr>
            <a:xfrm>
              <a:off x="-1" y="217008"/>
              <a:ext cx="1619294" cy="1057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W</a:t>
              </a:r>
            </a:p>
          </p:txBody>
        </p:sp>
        <p:sp>
          <p:nvSpPr>
            <p:cNvPr id="1911" name="Shape 1911"/>
            <p:cNvSpPr/>
            <p:nvPr/>
          </p:nvSpPr>
          <p:spPr>
            <a:xfrm>
              <a:off x="603288" y="1856377"/>
              <a:ext cx="803996" cy="7180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B</a:t>
              </a:r>
            </a:p>
          </p:txBody>
        </p:sp>
        <p:sp>
          <p:nvSpPr>
            <p:cNvPr id="1912" name="Shape 1912"/>
            <p:cNvSpPr/>
            <p:nvPr/>
          </p:nvSpPr>
          <p:spPr>
            <a:xfrm>
              <a:off x="1519940" y="1464756"/>
              <a:ext cx="612813" cy="7685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A</a:t>
              </a:r>
            </a:p>
          </p:txBody>
        </p:sp>
        <p:sp>
          <p:nvSpPr>
            <p:cNvPr id="1913" name="Shape 1913"/>
            <p:cNvSpPr/>
            <p:nvPr/>
          </p:nvSpPr>
          <p:spPr>
            <a:xfrm>
              <a:off x="5199602" y="1562035"/>
              <a:ext cx="702623" cy="7395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D</a:t>
              </a:r>
            </a:p>
          </p:txBody>
        </p:sp>
        <p:sp>
          <p:nvSpPr>
            <p:cNvPr id="1914" name="Shape 1914"/>
            <p:cNvSpPr/>
            <p:nvPr/>
          </p:nvSpPr>
          <p:spPr>
            <a:xfrm>
              <a:off x="5512454" y="2021397"/>
              <a:ext cx="633406" cy="7685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E</a:t>
              </a:r>
            </a:p>
          </p:txBody>
        </p:sp>
        <p:sp>
          <p:nvSpPr>
            <p:cNvPr id="1915" name="Shape 1915"/>
            <p:cNvSpPr/>
            <p:nvPr/>
          </p:nvSpPr>
          <p:spPr>
            <a:xfrm>
              <a:off x="1008489" y="1945103"/>
              <a:ext cx="214964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916" name="Shape 1916"/>
            <p:cNvSpPr/>
            <p:nvPr/>
          </p:nvSpPr>
          <p:spPr>
            <a:xfrm>
              <a:off x="2005267" y="1481097"/>
              <a:ext cx="214964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917" name="Shape 1917"/>
            <p:cNvSpPr/>
            <p:nvPr/>
          </p:nvSpPr>
          <p:spPr>
            <a:xfrm>
              <a:off x="5050677" y="1441796"/>
              <a:ext cx="214965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918" name="Shape 1918"/>
            <p:cNvSpPr/>
            <p:nvPr/>
          </p:nvSpPr>
          <p:spPr>
            <a:xfrm>
              <a:off x="5486181" y="2458947"/>
              <a:ext cx="214965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919" name="Shape 1919"/>
            <p:cNvSpPr/>
            <p:nvPr/>
          </p:nvSpPr>
          <p:spPr>
            <a:xfrm>
              <a:off x="3920010" y="1706564"/>
              <a:ext cx="214964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920" name="Shape 1920"/>
            <p:cNvSpPr/>
            <p:nvPr/>
          </p:nvSpPr>
          <p:spPr>
            <a:xfrm>
              <a:off x="3671054" y="1939171"/>
              <a:ext cx="712876" cy="7685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C</a:t>
              </a:r>
            </a:p>
          </p:txBody>
        </p:sp>
        <p:sp>
          <p:nvSpPr>
            <p:cNvPr id="1921" name="Shape 1921"/>
            <p:cNvSpPr/>
            <p:nvPr/>
          </p:nvSpPr>
          <p:spPr>
            <a:xfrm>
              <a:off x="3997833" y="1856982"/>
              <a:ext cx="1610274" cy="69642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922" name="Shape 1922"/>
            <p:cNvSpPr/>
            <p:nvPr/>
          </p:nvSpPr>
          <p:spPr>
            <a:xfrm flipV="1">
              <a:off x="1236498" y="1826297"/>
              <a:ext cx="2839043" cy="2223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923" name="Shape 1923"/>
            <p:cNvSpPr/>
            <p:nvPr/>
          </p:nvSpPr>
          <p:spPr>
            <a:xfrm>
              <a:off x="2125234" y="1591598"/>
              <a:ext cx="1853913" cy="19672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924" name="Shape 1924"/>
            <p:cNvSpPr/>
            <p:nvPr/>
          </p:nvSpPr>
          <p:spPr>
            <a:xfrm flipV="1">
              <a:off x="3949533" y="1531615"/>
              <a:ext cx="1312346" cy="31669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925" name="Shape 1925"/>
            <p:cNvSpPr/>
            <p:nvPr/>
          </p:nvSpPr>
          <p:spPr>
            <a:xfrm>
              <a:off x="3251717" y="-1"/>
              <a:ext cx="1176987" cy="992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X</a:t>
              </a:r>
            </a:p>
          </p:txBody>
        </p:sp>
      </p:grpSp>
      <p:grpSp>
        <p:nvGrpSpPr>
          <p:cNvPr id="1945" name="Group 1945"/>
          <p:cNvGrpSpPr/>
          <p:nvPr/>
        </p:nvGrpSpPr>
        <p:grpSpPr>
          <a:xfrm>
            <a:off x="129604" y="6561857"/>
            <a:ext cx="7816643" cy="1111502"/>
            <a:chOff x="0" y="0"/>
            <a:chExt cx="7816641" cy="1111500"/>
          </a:xfrm>
        </p:grpSpPr>
        <p:sp>
          <p:nvSpPr>
            <p:cNvPr id="1927" name="Shape 1927"/>
            <p:cNvSpPr/>
            <p:nvPr/>
          </p:nvSpPr>
          <p:spPr>
            <a:xfrm>
              <a:off x="0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0</a:t>
              </a:r>
            </a:p>
          </p:txBody>
        </p:sp>
        <p:sp>
          <p:nvSpPr>
            <p:cNvPr id="1928" name="Shape 1928"/>
            <p:cNvSpPr/>
            <p:nvPr/>
          </p:nvSpPr>
          <p:spPr>
            <a:xfrm>
              <a:off x="1376476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1</a:t>
              </a:r>
            </a:p>
          </p:txBody>
        </p:sp>
        <p:sp>
          <p:nvSpPr>
            <p:cNvPr id="1929" name="Shape 1929"/>
            <p:cNvSpPr/>
            <p:nvPr/>
          </p:nvSpPr>
          <p:spPr>
            <a:xfrm>
              <a:off x="2752953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2</a:t>
              </a:r>
            </a:p>
          </p:txBody>
        </p:sp>
        <p:sp>
          <p:nvSpPr>
            <p:cNvPr id="1930" name="Shape 1930"/>
            <p:cNvSpPr/>
            <p:nvPr/>
          </p:nvSpPr>
          <p:spPr>
            <a:xfrm>
              <a:off x="4129430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3</a:t>
              </a:r>
            </a:p>
          </p:txBody>
        </p:sp>
        <p:sp>
          <p:nvSpPr>
            <p:cNvPr id="1931" name="Shape 1931"/>
            <p:cNvSpPr/>
            <p:nvPr/>
          </p:nvSpPr>
          <p:spPr>
            <a:xfrm>
              <a:off x="5505908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4</a:t>
              </a:r>
            </a:p>
          </p:txBody>
        </p:sp>
        <p:grpSp>
          <p:nvGrpSpPr>
            <p:cNvPr id="1934" name="Group 1934"/>
            <p:cNvGrpSpPr/>
            <p:nvPr/>
          </p:nvGrpSpPr>
          <p:grpSpPr>
            <a:xfrm>
              <a:off x="6872859" y="224494"/>
              <a:ext cx="943783" cy="887007"/>
              <a:chOff x="0" y="0"/>
              <a:chExt cx="943782" cy="887006"/>
            </a:xfrm>
          </p:grpSpPr>
          <p:sp>
            <p:nvSpPr>
              <p:cNvPr id="1932" name="Shape 1932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  <a:endParaRPr/>
              </a:p>
            </p:txBody>
          </p:sp>
          <p:sp>
            <p:nvSpPr>
              <p:cNvPr id="1933" name="Shape 1933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r>
                  <a:t>5</a:t>
                </a:r>
              </a:p>
            </p:txBody>
          </p:sp>
        </p:grpSp>
        <p:sp>
          <p:nvSpPr>
            <p:cNvPr id="1935" name="Shape 1935"/>
            <p:cNvSpPr/>
            <p:nvPr/>
          </p:nvSpPr>
          <p:spPr>
            <a:xfrm>
              <a:off x="876126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936" name="Shape 1936"/>
            <p:cNvSpPr/>
            <p:nvPr/>
          </p:nvSpPr>
          <p:spPr>
            <a:xfrm>
              <a:off x="2246500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937" name="Shape 1937"/>
            <p:cNvSpPr/>
            <p:nvPr/>
          </p:nvSpPr>
          <p:spPr>
            <a:xfrm>
              <a:off x="3622978" y="667997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938" name="Shape 1938"/>
            <p:cNvSpPr/>
            <p:nvPr/>
          </p:nvSpPr>
          <p:spPr>
            <a:xfrm>
              <a:off x="4999455" y="667997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939" name="Shape 1939"/>
            <p:cNvSpPr/>
            <p:nvPr/>
          </p:nvSpPr>
          <p:spPr>
            <a:xfrm>
              <a:off x="6369829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940" name="Shape 1940"/>
            <p:cNvSpPr/>
            <p:nvPr/>
          </p:nvSpPr>
          <p:spPr>
            <a:xfrm>
              <a:off x="360931" y="0"/>
              <a:ext cx="1215647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out</a:t>
              </a:r>
            </a:p>
          </p:txBody>
        </p:sp>
        <p:sp>
          <p:nvSpPr>
            <p:cNvPr id="1941" name="Shape 1941"/>
            <p:cNvSpPr/>
            <p:nvPr/>
          </p:nvSpPr>
          <p:spPr>
            <a:xfrm>
              <a:off x="1873340" y="0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D</a:t>
              </a:r>
            </a:p>
          </p:txBody>
        </p:sp>
        <p:sp>
          <p:nvSpPr>
            <p:cNvPr id="1942" name="Shape 1942"/>
            <p:cNvSpPr/>
            <p:nvPr/>
          </p:nvSpPr>
          <p:spPr>
            <a:xfrm>
              <a:off x="3300512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C</a:t>
              </a:r>
            </a:p>
          </p:txBody>
        </p:sp>
        <p:sp>
          <p:nvSpPr>
            <p:cNvPr id="1943" name="Shape 1943"/>
            <p:cNvSpPr/>
            <p:nvPr/>
          </p:nvSpPr>
          <p:spPr>
            <a:xfrm>
              <a:off x="4559369" y="0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</a:t>
              </a:r>
            </a:p>
          </p:txBody>
        </p:sp>
        <p:sp>
          <p:nvSpPr>
            <p:cNvPr id="1944" name="Shape 1944"/>
            <p:cNvSpPr/>
            <p:nvPr/>
          </p:nvSpPr>
          <p:spPr>
            <a:xfrm>
              <a:off x="5968229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W</a:t>
              </a:r>
            </a:p>
          </p:txBody>
        </p:sp>
      </p:grpSp>
      <p:grpSp>
        <p:nvGrpSpPr>
          <p:cNvPr id="1967" name="Group 1967"/>
          <p:cNvGrpSpPr/>
          <p:nvPr/>
        </p:nvGrpSpPr>
        <p:grpSpPr>
          <a:xfrm>
            <a:off x="129604" y="7686621"/>
            <a:ext cx="6470443" cy="2255902"/>
            <a:chOff x="0" y="0"/>
            <a:chExt cx="6470441" cy="2255901"/>
          </a:xfrm>
        </p:grpSpPr>
        <p:sp>
          <p:nvSpPr>
            <p:cNvPr id="1946" name="Shape 1946"/>
            <p:cNvSpPr/>
            <p:nvPr/>
          </p:nvSpPr>
          <p:spPr>
            <a:xfrm>
              <a:off x="0" y="717618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0</a:t>
              </a:r>
            </a:p>
          </p:txBody>
        </p:sp>
        <p:sp>
          <p:nvSpPr>
            <p:cNvPr id="1947" name="Shape 1947"/>
            <p:cNvSpPr/>
            <p:nvPr/>
          </p:nvSpPr>
          <p:spPr>
            <a:xfrm>
              <a:off x="1376476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1</a:t>
              </a:r>
            </a:p>
          </p:txBody>
        </p:sp>
        <p:sp>
          <p:nvSpPr>
            <p:cNvPr id="1948" name="Shape 1948"/>
            <p:cNvSpPr/>
            <p:nvPr/>
          </p:nvSpPr>
          <p:spPr>
            <a:xfrm>
              <a:off x="2752953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2</a:t>
              </a:r>
            </a:p>
          </p:txBody>
        </p:sp>
        <p:sp>
          <p:nvSpPr>
            <p:cNvPr id="1949" name="Shape 1949"/>
            <p:cNvSpPr/>
            <p:nvPr/>
          </p:nvSpPr>
          <p:spPr>
            <a:xfrm>
              <a:off x="4129430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3</a:t>
              </a:r>
            </a:p>
          </p:txBody>
        </p:sp>
        <p:grpSp>
          <p:nvGrpSpPr>
            <p:cNvPr id="1952" name="Group 1952"/>
            <p:cNvGrpSpPr/>
            <p:nvPr/>
          </p:nvGrpSpPr>
          <p:grpSpPr>
            <a:xfrm>
              <a:off x="5526659" y="670588"/>
              <a:ext cx="943783" cy="887008"/>
              <a:chOff x="0" y="0"/>
              <a:chExt cx="943782" cy="887006"/>
            </a:xfrm>
          </p:grpSpPr>
          <p:sp>
            <p:nvSpPr>
              <p:cNvPr id="1950" name="Shape 1950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  <a:endParaRPr/>
              </a:p>
            </p:txBody>
          </p:sp>
          <p:sp>
            <p:nvSpPr>
              <p:cNvPr id="1951" name="Shape 1951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r>
                  <a:t>4</a:t>
                </a:r>
              </a:p>
            </p:txBody>
          </p:sp>
        </p:grpSp>
        <p:sp>
          <p:nvSpPr>
            <p:cNvPr id="1953" name="Shape 1953"/>
            <p:cNvSpPr/>
            <p:nvPr/>
          </p:nvSpPr>
          <p:spPr>
            <a:xfrm>
              <a:off x="876126" y="1114092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954" name="Shape 1954"/>
            <p:cNvSpPr/>
            <p:nvPr/>
          </p:nvSpPr>
          <p:spPr>
            <a:xfrm>
              <a:off x="2246500" y="1114092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955" name="Shape 1955"/>
            <p:cNvSpPr/>
            <p:nvPr/>
          </p:nvSpPr>
          <p:spPr>
            <a:xfrm>
              <a:off x="3622978" y="1114092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956" name="Shape 1956"/>
            <p:cNvSpPr/>
            <p:nvPr/>
          </p:nvSpPr>
          <p:spPr>
            <a:xfrm>
              <a:off x="4999455" y="1114092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957" name="Shape 1957"/>
            <p:cNvSpPr/>
            <p:nvPr/>
          </p:nvSpPr>
          <p:spPr>
            <a:xfrm>
              <a:off x="360931" y="446094"/>
              <a:ext cx="1215647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out</a:t>
              </a:r>
            </a:p>
          </p:txBody>
        </p:sp>
        <p:sp>
          <p:nvSpPr>
            <p:cNvPr id="1958" name="Shape 1958"/>
            <p:cNvSpPr/>
            <p:nvPr/>
          </p:nvSpPr>
          <p:spPr>
            <a:xfrm>
              <a:off x="1873340" y="446094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in</a:t>
              </a:r>
            </a:p>
          </p:txBody>
        </p:sp>
        <p:sp>
          <p:nvSpPr>
            <p:cNvPr id="1959" name="Shape 1959"/>
            <p:cNvSpPr/>
            <p:nvPr/>
          </p:nvSpPr>
          <p:spPr>
            <a:xfrm>
              <a:off x="3300512" y="446094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</a:t>
              </a:r>
            </a:p>
          </p:txBody>
        </p:sp>
        <p:sp>
          <p:nvSpPr>
            <p:cNvPr id="1960" name="Shape 1960"/>
            <p:cNvSpPr/>
            <p:nvPr/>
          </p:nvSpPr>
          <p:spPr>
            <a:xfrm>
              <a:off x="4566449" y="446094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W</a:t>
              </a:r>
            </a:p>
          </p:txBody>
        </p:sp>
        <p:cxnSp>
          <p:nvCxnSpPr>
            <p:cNvPr id="1961" name="Connector 1961"/>
            <p:cNvCxnSpPr>
              <a:stCxn id="1948" idx="0"/>
              <a:endCxn id="1949" idx="0"/>
            </p:cNvCxnSpPr>
            <p:nvPr/>
          </p:nvCxnSpPr>
          <p:spPr>
            <a:xfrm>
              <a:off x="3189972" y="1114091"/>
              <a:ext cx="1376478" cy="1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sp>
          <p:nvSpPr>
            <p:cNvPr id="1962" name="Shape 1962"/>
            <p:cNvSpPr/>
            <p:nvPr/>
          </p:nvSpPr>
          <p:spPr>
            <a:xfrm>
              <a:off x="2691496" y="1619457"/>
              <a:ext cx="2133204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ACDE</a:t>
              </a:r>
            </a:p>
          </p:txBody>
        </p:sp>
        <p:sp>
          <p:nvSpPr>
            <p:cNvPr id="2022" name="Shape 2022"/>
            <p:cNvSpPr/>
            <p:nvPr/>
          </p:nvSpPr>
          <p:spPr>
            <a:xfrm>
              <a:off x="4360776" y="429055"/>
              <a:ext cx="401818" cy="33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16200"/>
                  </a:moveTo>
                  <a:cubicBezTo>
                    <a:pt x="5645" y="-5358"/>
                    <a:pt x="12845" y="-5400"/>
                    <a:pt x="21600" y="16074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964" name="Shape 1964"/>
            <p:cNvSpPr/>
            <p:nvPr/>
          </p:nvSpPr>
          <p:spPr>
            <a:xfrm>
              <a:off x="3942210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</a:t>
              </a:r>
            </a:p>
          </p:txBody>
        </p:sp>
        <p:sp>
          <p:nvSpPr>
            <p:cNvPr id="2023" name="Shape 2023"/>
            <p:cNvSpPr/>
            <p:nvPr/>
          </p:nvSpPr>
          <p:spPr>
            <a:xfrm>
              <a:off x="3004585" y="429055"/>
              <a:ext cx="401818" cy="33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16200"/>
                  </a:moveTo>
                  <a:cubicBezTo>
                    <a:pt x="5645" y="-5358"/>
                    <a:pt x="12845" y="-5400"/>
                    <a:pt x="21600" y="16074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966" name="Shape 1966"/>
            <p:cNvSpPr/>
            <p:nvPr/>
          </p:nvSpPr>
          <p:spPr>
            <a:xfrm>
              <a:off x="2008609" y="30263"/>
              <a:ext cx="213320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ACDE</a:t>
              </a:r>
            </a:p>
          </p:txBody>
        </p:sp>
      </p:grpSp>
      <p:sp>
        <p:nvSpPr>
          <p:cNvPr id="1968" name="Shape 1968"/>
          <p:cNvSpPr/>
          <p:nvPr/>
        </p:nvSpPr>
        <p:spPr>
          <a:xfrm>
            <a:off x="10638528" y="1218088"/>
            <a:ext cx="1969927" cy="57914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93" h="21600" extrusionOk="0">
                <a:moveTo>
                  <a:pt x="11893" y="21600"/>
                </a:moveTo>
                <a:cubicBezTo>
                  <a:pt x="12093" y="20621"/>
                  <a:pt x="12275" y="19641"/>
                  <a:pt x="12441" y="18662"/>
                </a:cubicBezTo>
                <a:cubicBezTo>
                  <a:pt x="12577" y="17857"/>
                  <a:pt x="12700" y="17054"/>
                  <a:pt x="12865" y="16249"/>
                </a:cubicBezTo>
                <a:cubicBezTo>
                  <a:pt x="12929" y="15935"/>
                  <a:pt x="13000" y="15621"/>
                  <a:pt x="13034" y="15307"/>
                </a:cubicBezTo>
                <a:cubicBezTo>
                  <a:pt x="13081" y="14889"/>
                  <a:pt x="13064" y="14469"/>
                  <a:pt x="12862" y="14057"/>
                </a:cubicBezTo>
                <a:cubicBezTo>
                  <a:pt x="12545" y="13412"/>
                  <a:pt x="11801" y="12807"/>
                  <a:pt x="11492" y="12176"/>
                </a:cubicBezTo>
                <a:cubicBezTo>
                  <a:pt x="10923" y="11018"/>
                  <a:pt x="11739" y="9903"/>
                  <a:pt x="13997" y="9006"/>
                </a:cubicBezTo>
                <a:cubicBezTo>
                  <a:pt x="15568" y="8382"/>
                  <a:pt x="17722" y="7965"/>
                  <a:pt x="19187" y="7310"/>
                </a:cubicBezTo>
                <a:cubicBezTo>
                  <a:pt x="21052" y="6475"/>
                  <a:pt x="21600" y="5354"/>
                  <a:pt x="20226" y="4407"/>
                </a:cubicBezTo>
                <a:cubicBezTo>
                  <a:pt x="18246" y="3045"/>
                  <a:pt x="13541" y="2730"/>
                  <a:pt x="9550" y="2192"/>
                </a:cubicBezTo>
                <a:cubicBezTo>
                  <a:pt x="5980" y="1711"/>
                  <a:pt x="2720" y="968"/>
                  <a:pt x="0" y="0"/>
                </a:cubicBezTo>
              </a:path>
            </a:pathLst>
          </a:custGeom>
          <a:ln w="101600">
            <a:solidFill>
              <a:schemeClr val="accent5">
                <a:hueOff val="-176146"/>
                <a:satOff val="3665"/>
                <a:lumOff val="-13986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969" name="Shape 1969"/>
          <p:cNvSpPr/>
          <p:nvPr/>
        </p:nvSpPr>
        <p:spPr>
          <a:xfrm>
            <a:off x="610043" y="6333096"/>
            <a:ext cx="7120899" cy="3186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360" extrusionOk="0">
                <a:moveTo>
                  <a:pt x="0" y="15077"/>
                </a:moveTo>
                <a:cubicBezTo>
                  <a:pt x="646" y="1911"/>
                  <a:pt x="1630" y="-3165"/>
                  <a:pt x="2538" y="1974"/>
                </a:cubicBezTo>
                <a:cubicBezTo>
                  <a:pt x="3112" y="5223"/>
                  <a:pt x="3618" y="12537"/>
                  <a:pt x="4218" y="13425"/>
                </a:cubicBezTo>
                <a:cubicBezTo>
                  <a:pt x="4898" y="14431"/>
                  <a:pt x="5531" y="6918"/>
                  <a:pt x="6212" y="7142"/>
                </a:cubicBezTo>
                <a:cubicBezTo>
                  <a:pt x="6888" y="7365"/>
                  <a:pt x="7497" y="15180"/>
                  <a:pt x="8174" y="15393"/>
                </a:cubicBezTo>
                <a:cubicBezTo>
                  <a:pt x="8987" y="15648"/>
                  <a:pt x="9725" y="4903"/>
                  <a:pt x="10537" y="6838"/>
                </a:cubicBezTo>
                <a:cubicBezTo>
                  <a:pt x="11182" y="8374"/>
                  <a:pt x="11746" y="18435"/>
                  <a:pt x="12404" y="16648"/>
                </a:cubicBezTo>
                <a:cubicBezTo>
                  <a:pt x="12953" y="15159"/>
                  <a:pt x="13370" y="7132"/>
                  <a:pt x="13907" y="4573"/>
                </a:cubicBezTo>
                <a:cubicBezTo>
                  <a:pt x="14703" y="777"/>
                  <a:pt x="15468" y="11124"/>
                  <a:pt x="16271" y="13999"/>
                </a:cubicBezTo>
                <a:cubicBezTo>
                  <a:pt x="17066" y="16850"/>
                  <a:pt x="17846" y="10353"/>
                  <a:pt x="18639" y="7745"/>
                </a:cubicBezTo>
                <a:cubicBezTo>
                  <a:pt x="19660" y="4384"/>
                  <a:pt x="20713" y="8146"/>
                  <a:pt x="21600" y="18360"/>
                </a:cubicBezTo>
              </a:path>
            </a:pathLst>
          </a:custGeom>
          <a:ln w="101600">
            <a:solidFill>
              <a:schemeClr val="accent5">
                <a:hueOff val="-176146"/>
                <a:satOff val="3665"/>
                <a:lumOff val="-13986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2019" name="Group 2019"/>
          <p:cNvGrpSpPr/>
          <p:nvPr/>
        </p:nvGrpSpPr>
        <p:grpSpPr>
          <a:xfrm>
            <a:off x="7009910" y="1076726"/>
            <a:ext cx="5392822" cy="7733472"/>
            <a:chOff x="0" y="0"/>
            <a:chExt cx="5392821" cy="7733470"/>
          </a:xfrm>
        </p:grpSpPr>
        <p:grpSp>
          <p:nvGrpSpPr>
            <p:cNvPr id="2017" name="Group 2017"/>
            <p:cNvGrpSpPr/>
            <p:nvPr/>
          </p:nvGrpSpPr>
          <p:grpSpPr>
            <a:xfrm>
              <a:off x="0" y="0"/>
              <a:ext cx="5392822" cy="7733471"/>
              <a:chOff x="0" y="0"/>
              <a:chExt cx="5392821" cy="7733470"/>
            </a:xfrm>
          </p:grpSpPr>
          <p:sp>
            <p:nvSpPr>
              <p:cNvPr id="1970" name="Shape 1970"/>
              <p:cNvSpPr/>
              <p:nvPr/>
            </p:nvSpPr>
            <p:spPr>
              <a:xfrm>
                <a:off x="2548203" y="0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start</a:t>
                </a:r>
              </a:p>
            </p:txBody>
          </p:sp>
          <p:sp>
            <p:nvSpPr>
              <p:cNvPr id="1971" name="Shape 1971"/>
              <p:cNvSpPr/>
              <p:nvPr/>
            </p:nvSpPr>
            <p:spPr>
              <a:xfrm>
                <a:off x="665360" y="1108548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(W,1,1)</a:t>
                </a:r>
              </a:p>
            </p:txBody>
          </p:sp>
          <p:sp>
            <p:nvSpPr>
              <p:cNvPr id="1972" name="Shape 1972"/>
              <p:cNvSpPr/>
              <p:nvPr/>
            </p:nvSpPr>
            <p:spPr>
              <a:xfrm>
                <a:off x="1949228" y="1108548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(Z,1,1)</a:t>
                </a:r>
              </a:p>
            </p:txBody>
          </p:sp>
          <p:sp>
            <p:nvSpPr>
              <p:cNvPr id="1973" name="Shape 1973"/>
              <p:cNvSpPr/>
              <p:nvPr/>
            </p:nvSpPr>
            <p:spPr>
              <a:xfrm>
                <a:off x="3234006" y="1108548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(Y,1,1)</a:t>
                </a:r>
              </a:p>
            </p:txBody>
          </p:sp>
          <p:sp>
            <p:nvSpPr>
              <p:cNvPr id="1974" name="Shape 1974"/>
              <p:cNvSpPr/>
              <p:nvPr/>
            </p:nvSpPr>
            <p:spPr>
              <a:xfrm>
                <a:off x="4518783" y="1124577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(X,1,1)</a:t>
                </a:r>
              </a:p>
            </p:txBody>
          </p:sp>
          <p:sp>
            <p:nvSpPr>
              <p:cNvPr id="1975" name="Shape 1975"/>
              <p:cNvSpPr/>
              <p:nvPr/>
            </p:nvSpPr>
            <p:spPr>
              <a:xfrm>
                <a:off x="0" y="2255196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(A, -,2)</a:t>
                </a:r>
              </a:p>
            </p:txBody>
          </p:sp>
          <p:sp>
            <p:nvSpPr>
              <p:cNvPr id="1976" name="Shape 1976"/>
              <p:cNvSpPr/>
              <p:nvPr/>
            </p:nvSpPr>
            <p:spPr>
              <a:xfrm>
                <a:off x="1307294" y="2267896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(B, -,2)</a:t>
                </a:r>
              </a:p>
            </p:txBody>
          </p:sp>
          <p:sp>
            <p:nvSpPr>
              <p:cNvPr id="1977" name="Shape 1977"/>
              <p:cNvSpPr/>
              <p:nvPr/>
            </p:nvSpPr>
            <p:spPr>
              <a:xfrm>
                <a:off x="665360" y="3432967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(C, -,2)</a:t>
                </a:r>
              </a:p>
            </p:txBody>
          </p:sp>
          <p:sp>
            <p:nvSpPr>
              <p:cNvPr id="1978" name="Shape 1978"/>
              <p:cNvSpPr/>
              <p:nvPr/>
            </p:nvSpPr>
            <p:spPr>
              <a:xfrm>
                <a:off x="2502834" y="2255196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(E, -,2)</a:t>
                </a:r>
              </a:p>
            </p:txBody>
          </p:sp>
          <p:sp>
            <p:nvSpPr>
              <p:cNvPr id="1979" name="Shape 1979"/>
              <p:cNvSpPr/>
              <p:nvPr/>
            </p:nvSpPr>
            <p:spPr>
              <a:xfrm>
                <a:off x="3835162" y="2242615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(D,2,2)</a:t>
                </a:r>
              </a:p>
            </p:txBody>
          </p:sp>
          <p:sp>
            <p:nvSpPr>
              <p:cNvPr id="1980" name="Shape 1980"/>
              <p:cNvSpPr/>
              <p:nvPr/>
            </p:nvSpPr>
            <p:spPr>
              <a:xfrm>
                <a:off x="3835162" y="3445667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(C,3,2)</a:t>
                </a:r>
              </a:p>
            </p:txBody>
          </p:sp>
          <p:sp>
            <p:nvSpPr>
              <p:cNvPr id="1981" name="Shape 1981"/>
              <p:cNvSpPr/>
              <p:nvPr/>
            </p:nvSpPr>
            <p:spPr>
              <a:xfrm>
                <a:off x="2502834" y="3445667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(D, -,2)</a:t>
                </a:r>
              </a:p>
            </p:txBody>
          </p:sp>
          <p:sp>
            <p:nvSpPr>
              <p:cNvPr id="1982" name="Shape 1982"/>
              <p:cNvSpPr/>
              <p:nvPr/>
            </p:nvSpPr>
            <p:spPr>
              <a:xfrm>
                <a:off x="3835162" y="462331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(A,4,2)</a:t>
                </a:r>
              </a:p>
            </p:txBody>
          </p:sp>
          <p:sp>
            <p:nvSpPr>
              <p:cNvPr id="1983" name="Shape 1983"/>
              <p:cNvSpPr/>
              <p:nvPr/>
            </p:nvSpPr>
            <p:spPr>
              <a:xfrm>
                <a:off x="2506560" y="4623319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(B, -,3)</a:t>
                </a:r>
              </a:p>
            </p:txBody>
          </p:sp>
          <p:sp>
            <p:nvSpPr>
              <p:cNvPr id="1984" name="Shape 1984"/>
              <p:cNvSpPr/>
              <p:nvPr/>
            </p:nvSpPr>
            <p:spPr>
              <a:xfrm>
                <a:off x="3147849" y="6940523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end</a:t>
                </a:r>
              </a:p>
            </p:txBody>
          </p:sp>
          <p:sp>
            <p:nvSpPr>
              <p:cNvPr id="1985" name="Shape 1985"/>
              <p:cNvSpPr/>
              <p:nvPr/>
            </p:nvSpPr>
            <p:spPr>
              <a:xfrm flipH="1">
                <a:off x="1231442" y="378086"/>
                <a:ext cx="1304043" cy="7433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1986" name="Shape 1986"/>
              <p:cNvSpPr/>
              <p:nvPr/>
            </p:nvSpPr>
            <p:spPr>
              <a:xfrm flipH="1">
                <a:off x="2528388" y="691937"/>
                <a:ext cx="163252" cy="46757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1987" name="Shape 1987"/>
              <p:cNvSpPr/>
              <p:nvPr/>
            </p:nvSpPr>
            <p:spPr>
              <a:xfrm>
                <a:off x="3236059" y="710943"/>
                <a:ext cx="228400" cy="4322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1988" name="Shape 1988"/>
              <p:cNvSpPr/>
              <p:nvPr/>
            </p:nvSpPr>
            <p:spPr>
              <a:xfrm>
                <a:off x="3418818" y="341434"/>
                <a:ext cx="1284001" cy="83112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1989" name="Shape 1989"/>
              <p:cNvSpPr/>
              <p:nvPr/>
            </p:nvSpPr>
            <p:spPr>
              <a:xfrm>
                <a:off x="3871059" y="1853943"/>
                <a:ext cx="228400" cy="4322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1990" name="Shape 1990"/>
              <p:cNvSpPr/>
              <p:nvPr/>
            </p:nvSpPr>
            <p:spPr>
              <a:xfrm>
                <a:off x="1303329" y="1856332"/>
                <a:ext cx="212824" cy="47497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1991" name="Shape 1991"/>
              <p:cNvSpPr/>
              <p:nvPr/>
            </p:nvSpPr>
            <p:spPr>
              <a:xfrm flipH="1">
                <a:off x="4458627" y="1826404"/>
                <a:ext cx="211309" cy="47489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1992" name="Shape 1992"/>
              <p:cNvSpPr/>
              <p:nvPr/>
            </p:nvSpPr>
            <p:spPr>
              <a:xfrm flipH="1">
                <a:off x="649595" y="1855561"/>
                <a:ext cx="211309" cy="47489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1993" name="Shape 1993"/>
              <p:cNvSpPr/>
              <p:nvPr/>
            </p:nvSpPr>
            <p:spPr>
              <a:xfrm flipH="1">
                <a:off x="1242494" y="2997306"/>
                <a:ext cx="272340" cy="46436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1994" name="Shape 1994"/>
              <p:cNvSpPr/>
              <p:nvPr/>
            </p:nvSpPr>
            <p:spPr>
              <a:xfrm>
                <a:off x="654693" y="3006305"/>
                <a:ext cx="228400" cy="49669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1995" name="Shape 1995"/>
              <p:cNvSpPr/>
              <p:nvPr/>
            </p:nvSpPr>
            <p:spPr>
              <a:xfrm>
                <a:off x="2582988" y="1858720"/>
                <a:ext cx="244646" cy="42143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1996" name="Shape 1996"/>
              <p:cNvSpPr/>
              <p:nvPr/>
            </p:nvSpPr>
            <p:spPr>
              <a:xfrm>
                <a:off x="4272180" y="3046733"/>
                <a:ext cx="1" cy="41053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1997" name="Shape 1997"/>
              <p:cNvSpPr/>
              <p:nvPr/>
            </p:nvSpPr>
            <p:spPr>
              <a:xfrm>
                <a:off x="4272180" y="4243079"/>
                <a:ext cx="1" cy="38673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1998" name="Shape 1998"/>
              <p:cNvSpPr/>
              <p:nvPr/>
            </p:nvSpPr>
            <p:spPr>
              <a:xfrm>
                <a:off x="4272180" y="5413237"/>
                <a:ext cx="1" cy="4226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1999" name="Shape 1999"/>
              <p:cNvSpPr/>
              <p:nvPr/>
            </p:nvSpPr>
            <p:spPr>
              <a:xfrm>
                <a:off x="1452951" y="4052716"/>
                <a:ext cx="1137768" cy="70911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000" name="Shape 2000"/>
              <p:cNvSpPr/>
              <p:nvPr/>
            </p:nvSpPr>
            <p:spPr>
              <a:xfrm>
                <a:off x="2939853" y="5413237"/>
                <a:ext cx="1" cy="4226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001" name="Shape 2001"/>
              <p:cNvSpPr/>
              <p:nvPr/>
            </p:nvSpPr>
            <p:spPr>
              <a:xfrm flipH="1" flipV="1">
                <a:off x="1346597" y="4169191"/>
                <a:ext cx="1157980" cy="74192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002" name="Shape 2002"/>
              <p:cNvSpPr/>
              <p:nvPr/>
            </p:nvSpPr>
            <p:spPr>
              <a:xfrm>
                <a:off x="1538434" y="3734506"/>
                <a:ext cx="979495" cy="629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003" name="Shape 2003"/>
              <p:cNvSpPr/>
              <p:nvPr/>
            </p:nvSpPr>
            <p:spPr>
              <a:xfrm flipH="1">
                <a:off x="1560705" y="3915948"/>
                <a:ext cx="94024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004" name="Shape 2004"/>
              <p:cNvSpPr/>
              <p:nvPr/>
            </p:nvSpPr>
            <p:spPr>
              <a:xfrm flipH="1">
                <a:off x="1416438" y="2757181"/>
                <a:ext cx="1112337" cy="77860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005" name="Shape 2005"/>
              <p:cNvSpPr/>
              <p:nvPr/>
            </p:nvSpPr>
            <p:spPr>
              <a:xfrm flipV="1">
                <a:off x="1514648" y="2918635"/>
                <a:ext cx="1074381" cy="71814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006" name="Shape 2006"/>
              <p:cNvSpPr/>
              <p:nvPr/>
            </p:nvSpPr>
            <p:spPr>
              <a:xfrm flipH="1" flipV="1">
                <a:off x="3279819" y="2896369"/>
                <a:ext cx="708424" cy="64825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007" name="Shape 2007"/>
              <p:cNvSpPr/>
              <p:nvPr/>
            </p:nvSpPr>
            <p:spPr>
              <a:xfrm flipH="1">
                <a:off x="3368882" y="3866735"/>
                <a:ext cx="458584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008" name="Shape 2008"/>
              <p:cNvSpPr/>
              <p:nvPr/>
            </p:nvSpPr>
            <p:spPr>
              <a:xfrm flipH="1">
                <a:off x="3215347" y="4130567"/>
                <a:ext cx="763583" cy="56832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grpSp>
            <p:nvGrpSpPr>
              <p:cNvPr id="2011" name="Group 2011"/>
              <p:cNvGrpSpPr/>
              <p:nvPr/>
            </p:nvGrpSpPr>
            <p:grpSpPr>
              <a:xfrm>
                <a:off x="2467962" y="5886092"/>
                <a:ext cx="943783" cy="887008"/>
                <a:chOff x="0" y="0"/>
                <a:chExt cx="943782" cy="887006"/>
              </a:xfrm>
            </p:grpSpPr>
            <p:sp>
              <p:nvSpPr>
                <p:cNvPr id="2009" name="Shape 2009"/>
                <p:cNvSpPr/>
                <p:nvPr/>
              </p:nvSpPr>
              <p:spPr>
                <a:xfrm>
                  <a:off x="0" y="0"/>
                  <a:ext cx="943783" cy="887007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lnSpc>
                      <a:spcPct val="40000"/>
                    </a:lnSpc>
                  </a:pPr>
                  <a:endParaRPr/>
                </a:p>
              </p:txBody>
            </p:sp>
            <p:sp>
              <p:nvSpPr>
                <p:cNvPr id="2010" name="Shape 2010"/>
                <p:cNvSpPr/>
                <p:nvPr/>
              </p:nvSpPr>
              <p:spPr>
                <a:xfrm>
                  <a:off x="34872" y="47029"/>
                  <a:ext cx="874038" cy="792948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algn="ctr">
                    <a:lnSpc>
                      <a:spcPct val="40000"/>
                    </a:lnSpc>
                    <a:defRPr sz="1900"/>
                  </a:lvl1pPr>
                </a:lstStyle>
                <a:p>
                  <a:r>
                    <a:t>(W, -, 4)</a:t>
                  </a:r>
                </a:p>
              </p:txBody>
            </p:sp>
          </p:grpSp>
          <p:grpSp>
            <p:nvGrpSpPr>
              <p:cNvPr id="2014" name="Group 2014"/>
              <p:cNvGrpSpPr/>
              <p:nvPr/>
            </p:nvGrpSpPr>
            <p:grpSpPr>
              <a:xfrm>
                <a:off x="3800289" y="5886092"/>
                <a:ext cx="943784" cy="887008"/>
                <a:chOff x="0" y="0"/>
                <a:chExt cx="943782" cy="887006"/>
              </a:xfrm>
            </p:grpSpPr>
            <p:sp>
              <p:nvSpPr>
                <p:cNvPr id="2012" name="Shape 2012"/>
                <p:cNvSpPr/>
                <p:nvPr/>
              </p:nvSpPr>
              <p:spPr>
                <a:xfrm>
                  <a:off x="0" y="0"/>
                  <a:ext cx="943783" cy="887007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lnSpc>
                      <a:spcPct val="40000"/>
                    </a:lnSpc>
                  </a:pPr>
                  <a:endParaRPr/>
                </a:p>
              </p:txBody>
            </p:sp>
            <p:sp>
              <p:nvSpPr>
                <p:cNvPr id="2013" name="Shape 2013"/>
                <p:cNvSpPr/>
                <p:nvPr/>
              </p:nvSpPr>
              <p:spPr>
                <a:xfrm>
                  <a:off x="34872" y="47029"/>
                  <a:ext cx="874038" cy="792948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algn="ctr">
                    <a:lnSpc>
                      <a:spcPct val="40000"/>
                    </a:lnSpc>
                    <a:defRPr sz="1900"/>
                  </a:lvl1pPr>
                </a:lstStyle>
                <a:p>
                  <a:r>
                    <a:t>(W,5, -)</a:t>
                  </a:r>
                </a:p>
              </p:txBody>
            </p:sp>
          </p:grpSp>
          <p:sp>
            <p:nvSpPr>
              <p:cNvPr id="2015" name="Shape 2015"/>
              <p:cNvSpPr/>
              <p:nvPr/>
            </p:nvSpPr>
            <p:spPr>
              <a:xfrm flipH="1">
                <a:off x="3910351" y="6739447"/>
                <a:ext cx="169746" cy="31706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016" name="Shape 2016"/>
              <p:cNvSpPr/>
              <p:nvPr/>
            </p:nvSpPr>
            <p:spPr>
              <a:xfrm>
                <a:off x="3102106" y="6749466"/>
                <a:ext cx="175096" cy="29672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</p:grpSp>
        <p:sp>
          <p:nvSpPr>
            <p:cNvPr id="2018" name="Shape 2018"/>
            <p:cNvSpPr/>
            <p:nvPr/>
          </p:nvSpPr>
          <p:spPr>
            <a:xfrm flipH="1" flipV="1">
              <a:off x="504672" y="3046980"/>
              <a:ext cx="251622" cy="5494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2020" name="Shape 2020"/>
          <p:cNvSpPr/>
          <p:nvPr/>
        </p:nvSpPr>
        <p:spPr>
          <a:xfrm>
            <a:off x="9064930" y="7809279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{2}</a:t>
            </a:r>
          </a:p>
        </p:txBody>
      </p:sp>
      <p:sp>
        <p:nvSpPr>
          <p:cNvPr id="2021" name="Shape 2021"/>
          <p:cNvSpPr/>
          <p:nvPr/>
        </p:nvSpPr>
        <p:spPr>
          <a:xfrm>
            <a:off x="10807182" y="7809279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{1}</a:t>
            </a:r>
          </a:p>
        </p:txBody>
      </p:sp>
    </p:spTree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Shape 20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Product Graph Mimization</a:t>
            </a:r>
          </a:p>
        </p:txBody>
      </p:sp>
      <p:sp>
        <p:nvSpPr>
          <p:cNvPr id="2026" name="Shape 20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53</a:t>
            </a:fld>
            <a:endParaRPr/>
          </a:p>
        </p:txBody>
      </p:sp>
      <p:grpSp>
        <p:nvGrpSpPr>
          <p:cNvPr id="2076" name="Group 2076"/>
          <p:cNvGrpSpPr/>
          <p:nvPr/>
        </p:nvGrpSpPr>
        <p:grpSpPr>
          <a:xfrm>
            <a:off x="822396" y="1572672"/>
            <a:ext cx="5392822" cy="7733471"/>
            <a:chOff x="0" y="0"/>
            <a:chExt cx="5392821" cy="7733470"/>
          </a:xfrm>
        </p:grpSpPr>
        <p:grpSp>
          <p:nvGrpSpPr>
            <p:cNvPr id="2074" name="Group 2074"/>
            <p:cNvGrpSpPr/>
            <p:nvPr/>
          </p:nvGrpSpPr>
          <p:grpSpPr>
            <a:xfrm>
              <a:off x="0" y="0"/>
              <a:ext cx="5392822" cy="7733471"/>
              <a:chOff x="0" y="0"/>
              <a:chExt cx="5392821" cy="7733470"/>
            </a:xfrm>
          </p:grpSpPr>
          <p:sp>
            <p:nvSpPr>
              <p:cNvPr id="2027" name="Shape 2027"/>
              <p:cNvSpPr/>
              <p:nvPr/>
            </p:nvSpPr>
            <p:spPr>
              <a:xfrm>
                <a:off x="2548203" y="0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start</a:t>
                </a:r>
              </a:p>
            </p:txBody>
          </p:sp>
          <p:sp>
            <p:nvSpPr>
              <p:cNvPr id="2028" name="Shape 2028"/>
              <p:cNvSpPr/>
              <p:nvPr/>
            </p:nvSpPr>
            <p:spPr>
              <a:xfrm>
                <a:off x="665360" y="1108548"/>
                <a:ext cx="874039" cy="792948"/>
              </a:xfrm>
              <a:prstGeom prst="ellipse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(W,1,1)</a:t>
                </a:r>
              </a:p>
            </p:txBody>
          </p:sp>
          <p:sp>
            <p:nvSpPr>
              <p:cNvPr id="2029" name="Shape 2029"/>
              <p:cNvSpPr/>
              <p:nvPr/>
            </p:nvSpPr>
            <p:spPr>
              <a:xfrm>
                <a:off x="1949228" y="1108548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(Z,1,1)</a:t>
                </a:r>
              </a:p>
            </p:txBody>
          </p:sp>
          <p:sp>
            <p:nvSpPr>
              <p:cNvPr id="2030" name="Shape 2030"/>
              <p:cNvSpPr/>
              <p:nvPr/>
            </p:nvSpPr>
            <p:spPr>
              <a:xfrm>
                <a:off x="3234006" y="1108548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(Y,1,1)</a:t>
                </a:r>
              </a:p>
            </p:txBody>
          </p:sp>
          <p:sp>
            <p:nvSpPr>
              <p:cNvPr id="2031" name="Shape 2031"/>
              <p:cNvSpPr/>
              <p:nvPr/>
            </p:nvSpPr>
            <p:spPr>
              <a:xfrm>
                <a:off x="4518783" y="1124577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(X,1,1)</a:t>
                </a:r>
              </a:p>
            </p:txBody>
          </p:sp>
          <p:sp>
            <p:nvSpPr>
              <p:cNvPr id="2032" name="Shape 2032"/>
              <p:cNvSpPr/>
              <p:nvPr/>
            </p:nvSpPr>
            <p:spPr>
              <a:xfrm>
                <a:off x="0" y="2255196"/>
                <a:ext cx="874038" cy="792948"/>
              </a:xfrm>
              <a:prstGeom prst="ellipse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(A, -,2)</a:t>
                </a:r>
              </a:p>
            </p:txBody>
          </p:sp>
          <p:sp>
            <p:nvSpPr>
              <p:cNvPr id="2033" name="Shape 2033"/>
              <p:cNvSpPr/>
              <p:nvPr/>
            </p:nvSpPr>
            <p:spPr>
              <a:xfrm>
                <a:off x="1307294" y="2267896"/>
                <a:ext cx="874038" cy="792948"/>
              </a:xfrm>
              <a:prstGeom prst="ellipse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(B, -,2)</a:t>
                </a:r>
              </a:p>
            </p:txBody>
          </p:sp>
          <p:sp>
            <p:nvSpPr>
              <p:cNvPr id="2034" name="Shape 2034"/>
              <p:cNvSpPr/>
              <p:nvPr/>
            </p:nvSpPr>
            <p:spPr>
              <a:xfrm>
                <a:off x="665360" y="3432967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(C, -,2)</a:t>
                </a:r>
              </a:p>
            </p:txBody>
          </p:sp>
          <p:sp>
            <p:nvSpPr>
              <p:cNvPr id="2035" name="Shape 2035"/>
              <p:cNvSpPr/>
              <p:nvPr/>
            </p:nvSpPr>
            <p:spPr>
              <a:xfrm>
                <a:off x="2502834" y="2255196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(E, -,2)</a:t>
                </a:r>
              </a:p>
            </p:txBody>
          </p:sp>
          <p:sp>
            <p:nvSpPr>
              <p:cNvPr id="2036" name="Shape 2036"/>
              <p:cNvSpPr/>
              <p:nvPr/>
            </p:nvSpPr>
            <p:spPr>
              <a:xfrm>
                <a:off x="3835162" y="2242615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(D,2,2)</a:t>
                </a:r>
              </a:p>
            </p:txBody>
          </p:sp>
          <p:sp>
            <p:nvSpPr>
              <p:cNvPr id="2037" name="Shape 2037"/>
              <p:cNvSpPr/>
              <p:nvPr/>
            </p:nvSpPr>
            <p:spPr>
              <a:xfrm>
                <a:off x="3835162" y="3445667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(C,3,2)</a:t>
                </a:r>
              </a:p>
            </p:txBody>
          </p:sp>
          <p:sp>
            <p:nvSpPr>
              <p:cNvPr id="2038" name="Shape 2038"/>
              <p:cNvSpPr/>
              <p:nvPr/>
            </p:nvSpPr>
            <p:spPr>
              <a:xfrm>
                <a:off x="2502834" y="3445667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(D, -,2)</a:t>
                </a:r>
              </a:p>
            </p:txBody>
          </p:sp>
          <p:sp>
            <p:nvSpPr>
              <p:cNvPr id="2039" name="Shape 2039"/>
              <p:cNvSpPr/>
              <p:nvPr/>
            </p:nvSpPr>
            <p:spPr>
              <a:xfrm>
                <a:off x="3835162" y="462331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(A,4,2)</a:t>
                </a:r>
              </a:p>
            </p:txBody>
          </p:sp>
          <p:sp>
            <p:nvSpPr>
              <p:cNvPr id="2040" name="Shape 2040"/>
              <p:cNvSpPr/>
              <p:nvPr/>
            </p:nvSpPr>
            <p:spPr>
              <a:xfrm>
                <a:off x="2506560" y="4623319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(B, -,3)</a:t>
                </a:r>
              </a:p>
            </p:txBody>
          </p:sp>
          <p:sp>
            <p:nvSpPr>
              <p:cNvPr id="2041" name="Shape 2041"/>
              <p:cNvSpPr/>
              <p:nvPr/>
            </p:nvSpPr>
            <p:spPr>
              <a:xfrm>
                <a:off x="3147849" y="6940523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end</a:t>
                </a:r>
              </a:p>
            </p:txBody>
          </p:sp>
          <p:sp>
            <p:nvSpPr>
              <p:cNvPr id="2042" name="Shape 2042"/>
              <p:cNvSpPr/>
              <p:nvPr/>
            </p:nvSpPr>
            <p:spPr>
              <a:xfrm flipH="1">
                <a:off x="1231442" y="378086"/>
                <a:ext cx="1304043" cy="743364"/>
              </a:xfrm>
              <a:prstGeom prst="line">
                <a:avLst/>
              </a:prstGeom>
              <a:noFill/>
              <a:ln w="25400" cap="flat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043" name="Shape 2043"/>
              <p:cNvSpPr/>
              <p:nvPr/>
            </p:nvSpPr>
            <p:spPr>
              <a:xfrm flipH="1">
                <a:off x="2528388" y="691937"/>
                <a:ext cx="163252" cy="46757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044" name="Shape 2044"/>
              <p:cNvSpPr/>
              <p:nvPr/>
            </p:nvSpPr>
            <p:spPr>
              <a:xfrm>
                <a:off x="3236059" y="710943"/>
                <a:ext cx="228400" cy="4322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045" name="Shape 2045"/>
              <p:cNvSpPr/>
              <p:nvPr/>
            </p:nvSpPr>
            <p:spPr>
              <a:xfrm>
                <a:off x="3418818" y="341434"/>
                <a:ext cx="1284001" cy="83112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046" name="Shape 2046"/>
              <p:cNvSpPr/>
              <p:nvPr/>
            </p:nvSpPr>
            <p:spPr>
              <a:xfrm>
                <a:off x="3871059" y="1853943"/>
                <a:ext cx="228400" cy="4322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047" name="Shape 2047"/>
              <p:cNvSpPr/>
              <p:nvPr/>
            </p:nvSpPr>
            <p:spPr>
              <a:xfrm>
                <a:off x="1303329" y="1856332"/>
                <a:ext cx="212824" cy="474977"/>
              </a:xfrm>
              <a:prstGeom prst="line">
                <a:avLst/>
              </a:prstGeom>
              <a:noFill/>
              <a:ln w="25400" cap="flat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048" name="Shape 2048"/>
              <p:cNvSpPr/>
              <p:nvPr/>
            </p:nvSpPr>
            <p:spPr>
              <a:xfrm flipH="1">
                <a:off x="4458627" y="1826404"/>
                <a:ext cx="211309" cy="47489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049" name="Shape 2049"/>
              <p:cNvSpPr/>
              <p:nvPr/>
            </p:nvSpPr>
            <p:spPr>
              <a:xfrm flipH="1">
                <a:off x="649595" y="1855561"/>
                <a:ext cx="211309" cy="474892"/>
              </a:xfrm>
              <a:prstGeom prst="line">
                <a:avLst/>
              </a:prstGeom>
              <a:noFill/>
              <a:ln w="25400" cap="flat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050" name="Shape 2050"/>
              <p:cNvSpPr/>
              <p:nvPr/>
            </p:nvSpPr>
            <p:spPr>
              <a:xfrm flipH="1">
                <a:off x="1242494" y="2997306"/>
                <a:ext cx="272340" cy="464367"/>
              </a:xfrm>
              <a:prstGeom prst="line">
                <a:avLst/>
              </a:prstGeom>
              <a:noFill/>
              <a:ln w="25400" cap="flat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051" name="Shape 2051"/>
              <p:cNvSpPr/>
              <p:nvPr/>
            </p:nvSpPr>
            <p:spPr>
              <a:xfrm>
                <a:off x="654693" y="3006305"/>
                <a:ext cx="228400" cy="496699"/>
              </a:xfrm>
              <a:prstGeom prst="line">
                <a:avLst/>
              </a:prstGeom>
              <a:noFill/>
              <a:ln w="25400" cap="flat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052" name="Shape 2052"/>
              <p:cNvSpPr/>
              <p:nvPr/>
            </p:nvSpPr>
            <p:spPr>
              <a:xfrm>
                <a:off x="2582988" y="1858720"/>
                <a:ext cx="244646" cy="42143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053" name="Shape 2053"/>
              <p:cNvSpPr/>
              <p:nvPr/>
            </p:nvSpPr>
            <p:spPr>
              <a:xfrm>
                <a:off x="4272180" y="3046733"/>
                <a:ext cx="1" cy="41053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054" name="Shape 2054"/>
              <p:cNvSpPr/>
              <p:nvPr/>
            </p:nvSpPr>
            <p:spPr>
              <a:xfrm>
                <a:off x="4272180" y="4243079"/>
                <a:ext cx="1" cy="38673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055" name="Shape 2055"/>
              <p:cNvSpPr/>
              <p:nvPr/>
            </p:nvSpPr>
            <p:spPr>
              <a:xfrm>
                <a:off x="4272180" y="5413237"/>
                <a:ext cx="1" cy="4226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056" name="Shape 2056"/>
              <p:cNvSpPr/>
              <p:nvPr/>
            </p:nvSpPr>
            <p:spPr>
              <a:xfrm>
                <a:off x="1452951" y="4052716"/>
                <a:ext cx="1137768" cy="70911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057" name="Shape 2057"/>
              <p:cNvSpPr/>
              <p:nvPr/>
            </p:nvSpPr>
            <p:spPr>
              <a:xfrm>
                <a:off x="2939853" y="5413237"/>
                <a:ext cx="1" cy="4226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058" name="Shape 2058"/>
              <p:cNvSpPr/>
              <p:nvPr/>
            </p:nvSpPr>
            <p:spPr>
              <a:xfrm flipH="1" flipV="1">
                <a:off x="1346597" y="4169191"/>
                <a:ext cx="1157980" cy="741921"/>
              </a:xfrm>
              <a:prstGeom prst="line">
                <a:avLst/>
              </a:prstGeom>
              <a:noFill/>
              <a:ln w="25400" cap="flat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059" name="Shape 2059"/>
              <p:cNvSpPr/>
              <p:nvPr/>
            </p:nvSpPr>
            <p:spPr>
              <a:xfrm>
                <a:off x="1538434" y="3734506"/>
                <a:ext cx="979495" cy="629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060" name="Shape 2060"/>
              <p:cNvSpPr/>
              <p:nvPr/>
            </p:nvSpPr>
            <p:spPr>
              <a:xfrm flipH="1">
                <a:off x="1560705" y="3915948"/>
                <a:ext cx="940243" cy="1"/>
              </a:xfrm>
              <a:prstGeom prst="line">
                <a:avLst/>
              </a:prstGeom>
              <a:noFill/>
              <a:ln w="25400" cap="flat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061" name="Shape 2061"/>
              <p:cNvSpPr/>
              <p:nvPr/>
            </p:nvSpPr>
            <p:spPr>
              <a:xfrm flipH="1">
                <a:off x="1416438" y="2757181"/>
                <a:ext cx="1112337" cy="77860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062" name="Shape 2062"/>
              <p:cNvSpPr/>
              <p:nvPr/>
            </p:nvSpPr>
            <p:spPr>
              <a:xfrm flipV="1">
                <a:off x="1514648" y="2918635"/>
                <a:ext cx="1074381" cy="718140"/>
              </a:xfrm>
              <a:prstGeom prst="line">
                <a:avLst/>
              </a:prstGeom>
              <a:noFill/>
              <a:ln w="25400" cap="flat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063" name="Shape 2063"/>
              <p:cNvSpPr/>
              <p:nvPr/>
            </p:nvSpPr>
            <p:spPr>
              <a:xfrm flipH="1" flipV="1">
                <a:off x="3279819" y="2896369"/>
                <a:ext cx="708424" cy="648258"/>
              </a:xfrm>
              <a:prstGeom prst="line">
                <a:avLst/>
              </a:prstGeom>
              <a:noFill/>
              <a:ln w="25400" cap="flat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064" name="Shape 2064"/>
              <p:cNvSpPr/>
              <p:nvPr/>
            </p:nvSpPr>
            <p:spPr>
              <a:xfrm flipH="1">
                <a:off x="3368882" y="3866735"/>
                <a:ext cx="458584" cy="1"/>
              </a:xfrm>
              <a:prstGeom prst="line">
                <a:avLst/>
              </a:prstGeom>
              <a:noFill/>
              <a:ln w="25400" cap="flat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065" name="Shape 2065"/>
              <p:cNvSpPr/>
              <p:nvPr/>
            </p:nvSpPr>
            <p:spPr>
              <a:xfrm flipH="1">
                <a:off x="3215347" y="4130567"/>
                <a:ext cx="763583" cy="56832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grpSp>
            <p:nvGrpSpPr>
              <p:cNvPr id="2068" name="Group 2068"/>
              <p:cNvGrpSpPr/>
              <p:nvPr/>
            </p:nvGrpSpPr>
            <p:grpSpPr>
              <a:xfrm>
                <a:off x="2467962" y="5886092"/>
                <a:ext cx="943783" cy="887008"/>
                <a:chOff x="0" y="0"/>
                <a:chExt cx="943782" cy="887006"/>
              </a:xfrm>
            </p:grpSpPr>
            <p:sp>
              <p:nvSpPr>
                <p:cNvPr id="2066" name="Shape 2066"/>
                <p:cNvSpPr/>
                <p:nvPr/>
              </p:nvSpPr>
              <p:spPr>
                <a:xfrm>
                  <a:off x="0" y="0"/>
                  <a:ext cx="943783" cy="887007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lnSpc>
                      <a:spcPct val="40000"/>
                    </a:lnSpc>
                  </a:pPr>
                  <a:endParaRPr/>
                </a:p>
              </p:txBody>
            </p:sp>
            <p:sp>
              <p:nvSpPr>
                <p:cNvPr id="2067" name="Shape 2067"/>
                <p:cNvSpPr/>
                <p:nvPr/>
              </p:nvSpPr>
              <p:spPr>
                <a:xfrm>
                  <a:off x="34872" y="47029"/>
                  <a:ext cx="874038" cy="792948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algn="ctr">
                    <a:lnSpc>
                      <a:spcPct val="40000"/>
                    </a:lnSpc>
                    <a:defRPr sz="1900"/>
                  </a:lvl1pPr>
                </a:lstStyle>
                <a:p>
                  <a:r>
                    <a:t>(W, -, 4)</a:t>
                  </a:r>
                </a:p>
              </p:txBody>
            </p:sp>
          </p:grpSp>
          <p:grpSp>
            <p:nvGrpSpPr>
              <p:cNvPr id="2071" name="Group 2071"/>
              <p:cNvGrpSpPr/>
              <p:nvPr/>
            </p:nvGrpSpPr>
            <p:grpSpPr>
              <a:xfrm>
                <a:off x="3800289" y="5886092"/>
                <a:ext cx="943784" cy="887008"/>
                <a:chOff x="0" y="0"/>
                <a:chExt cx="943782" cy="887006"/>
              </a:xfrm>
            </p:grpSpPr>
            <p:sp>
              <p:nvSpPr>
                <p:cNvPr id="2069" name="Shape 2069"/>
                <p:cNvSpPr/>
                <p:nvPr/>
              </p:nvSpPr>
              <p:spPr>
                <a:xfrm>
                  <a:off x="0" y="0"/>
                  <a:ext cx="943783" cy="887007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lnSpc>
                      <a:spcPct val="40000"/>
                    </a:lnSpc>
                  </a:pPr>
                  <a:endParaRPr/>
                </a:p>
              </p:txBody>
            </p:sp>
            <p:sp>
              <p:nvSpPr>
                <p:cNvPr id="2070" name="Shape 2070"/>
                <p:cNvSpPr/>
                <p:nvPr/>
              </p:nvSpPr>
              <p:spPr>
                <a:xfrm>
                  <a:off x="34872" y="47029"/>
                  <a:ext cx="874038" cy="792948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algn="ctr">
                    <a:lnSpc>
                      <a:spcPct val="40000"/>
                    </a:lnSpc>
                    <a:defRPr sz="1900"/>
                  </a:lvl1pPr>
                </a:lstStyle>
                <a:p>
                  <a:r>
                    <a:t>(W,5, -)</a:t>
                  </a:r>
                </a:p>
              </p:txBody>
            </p:sp>
          </p:grpSp>
          <p:sp>
            <p:nvSpPr>
              <p:cNvPr id="2072" name="Shape 2072"/>
              <p:cNvSpPr/>
              <p:nvPr/>
            </p:nvSpPr>
            <p:spPr>
              <a:xfrm flipH="1">
                <a:off x="3910351" y="6739447"/>
                <a:ext cx="169746" cy="31706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073" name="Shape 2073"/>
              <p:cNvSpPr/>
              <p:nvPr/>
            </p:nvSpPr>
            <p:spPr>
              <a:xfrm>
                <a:off x="3102106" y="6749466"/>
                <a:ext cx="175096" cy="29672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</p:grpSp>
        <p:sp>
          <p:nvSpPr>
            <p:cNvPr id="2075" name="Shape 2075"/>
            <p:cNvSpPr/>
            <p:nvPr/>
          </p:nvSpPr>
          <p:spPr>
            <a:xfrm flipH="1" flipV="1">
              <a:off x="504672" y="3046980"/>
              <a:ext cx="251622" cy="549465"/>
            </a:xfrm>
            <a:prstGeom prst="line">
              <a:avLst/>
            </a:prstGeom>
            <a:noFill/>
            <a:ln w="25400" cap="flat"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2109" name="Group 2109"/>
          <p:cNvGrpSpPr/>
          <p:nvPr/>
        </p:nvGrpSpPr>
        <p:grpSpPr>
          <a:xfrm>
            <a:off x="8094382" y="1572672"/>
            <a:ext cx="4243070" cy="7733471"/>
            <a:chOff x="0" y="0"/>
            <a:chExt cx="4243069" cy="7733470"/>
          </a:xfrm>
        </p:grpSpPr>
        <p:sp>
          <p:nvSpPr>
            <p:cNvPr id="2077" name="Shape 2077"/>
            <p:cNvSpPr/>
            <p:nvPr/>
          </p:nvSpPr>
          <p:spPr>
            <a:xfrm>
              <a:off x="1251735" y="0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start</a:t>
              </a:r>
            </a:p>
          </p:txBody>
        </p:sp>
        <p:sp>
          <p:nvSpPr>
            <p:cNvPr id="2078" name="Shape 2078"/>
            <p:cNvSpPr/>
            <p:nvPr/>
          </p:nvSpPr>
          <p:spPr>
            <a:xfrm>
              <a:off x="0" y="1100291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(Z,1,1)</a:t>
              </a:r>
            </a:p>
          </p:txBody>
        </p:sp>
        <p:sp>
          <p:nvSpPr>
            <p:cNvPr id="2079" name="Shape 2079"/>
            <p:cNvSpPr/>
            <p:nvPr/>
          </p:nvSpPr>
          <p:spPr>
            <a:xfrm>
              <a:off x="1270000" y="1100291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(Y,1,1)</a:t>
              </a:r>
            </a:p>
          </p:txBody>
        </p:sp>
        <p:sp>
          <p:nvSpPr>
            <p:cNvPr id="2080" name="Shape 2080"/>
            <p:cNvSpPr/>
            <p:nvPr/>
          </p:nvSpPr>
          <p:spPr>
            <a:xfrm>
              <a:off x="2572888" y="1121929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(X,1,1)</a:t>
              </a:r>
            </a:p>
          </p:txBody>
        </p:sp>
        <p:sp>
          <p:nvSpPr>
            <p:cNvPr id="2081" name="Shape 2081"/>
            <p:cNvSpPr/>
            <p:nvPr/>
          </p:nvSpPr>
          <p:spPr>
            <a:xfrm>
              <a:off x="0" y="3459525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(C, -,2)</a:t>
              </a:r>
            </a:p>
          </p:txBody>
        </p:sp>
        <p:sp>
          <p:nvSpPr>
            <p:cNvPr id="2082" name="Shape 2082"/>
            <p:cNvSpPr/>
            <p:nvPr/>
          </p:nvSpPr>
          <p:spPr>
            <a:xfrm>
              <a:off x="0" y="22793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(E, -,2)</a:t>
              </a:r>
            </a:p>
          </p:txBody>
        </p:sp>
        <p:sp>
          <p:nvSpPr>
            <p:cNvPr id="2083" name="Shape 2083"/>
            <p:cNvSpPr/>
            <p:nvPr/>
          </p:nvSpPr>
          <p:spPr>
            <a:xfrm>
              <a:off x="2538694" y="2242615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(D,2,2)</a:t>
              </a:r>
            </a:p>
          </p:txBody>
        </p:sp>
        <p:sp>
          <p:nvSpPr>
            <p:cNvPr id="2084" name="Shape 2084"/>
            <p:cNvSpPr/>
            <p:nvPr/>
          </p:nvSpPr>
          <p:spPr>
            <a:xfrm>
              <a:off x="2538694" y="3445667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(C,3,2)</a:t>
              </a:r>
            </a:p>
          </p:txBody>
        </p:sp>
        <p:sp>
          <p:nvSpPr>
            <p:cNvPr id="2085" name="Shape 2085"/>
            <p:cNvSpPr/>
            <p:nvPr/>
          </p:nvSpPr>
          <p:spPr>
            <a:xfrm>
              <a:off x="2538694" y="4623319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(A,4,2)</a:t>
              </a:r>
            </a:p>
          </p:txBody>
        </p:sp>
        <p:sp>
          <p:nvSpPr>
            <p:cNvPr id="2086" name="Shape 2086"/>
            <p:cNvSpPr/>
            <p:nvPr/>
          </p:nvSpPr>
          <p:spPr>
            <a:xfrm>
              <a:off x="1210093" y="462331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(B, -,3)</a:t>
              </a:r>
            </a:p>
          </p:txBody>
        </p:sp>
        <p:sp>
          <p:nvSpPr>
            <p:cNvPr id="2087" name="Shape 2087"/>
            <p:cNvSpPr/>
            <p:nvPr/>
          </p:nvSpPr>
          <p:spPr>
            <a:xfrm>
              <a:off x="1851382" y="6940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end</a:t>
              </a:r>
            </a:p>
          </p:txBody>
        </p:sp>
        <p:sp>
          <p:nvSpPr>
            <p:cNvPr id="2088" name="Shape 2088"/>
            <p:cNvSpPr/>
            <p:nvPr/>
          </p:nvSpPr>
          <p:spPr>
            <a:xfrm flipH="1">
              <a:off x="699910" y="691937"/>
              <a:ext cx="695263" cy="4852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089" name="Shape 2089"/>
            <p:cNvSpPr/>
            <p:nvPr/>
          </p:nvSpPr>
          <p:spPr>
            <a:xfrm>
              <a:off x="1691396" y="789971"/>
              <a:ext cx="4959" cy="30898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090" name="Shape 2090"/>
            <p:cNvSpPr/>
            <p:nvPr/>
          </p:nvSpPr>
          <p:spPr>
            <a:xfrm>
              <a:off x="2025613" y="679819"/>
              <a:ext cx="698858" cy="5579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091" name="Shape 2091"/>
            <p:cNvSpPr/>
            <p:nvPr/>
          </p:nvSpPr>
          <p:spPr>
            <a:xfrm>
              <a:off x="1995765" y="1811470"/>
              <a:ext cx="625374" cy="56174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092" name="Shape 2092"/>
            <p:cNvSpPr/>
            <p:nvPr/>
          </p:nvSpPr>
          <p:spPr>
            <a:xfrm flipH="1">
              <a:off x="2981930" y="1906027"/>
              <a:ext cx="7811" cy="3477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093" name="Shape 2093"/>
            <p:cNvSpPr/>
            <p:nvPr/>
          </p:nvSpPr>
          <p:spPr>
            <a:xfrm>
              <a:off x="425211" y="1895084"/>
              <a:ext cx="4784" cy="39206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094" name="Shape 2094"/>
            <p:cNvSpPr/>
            <p:nvPr/>
          </p:nvSpPr>
          <p:spPr>
            <a:xfrm>
              <a:off x="2975713" y="3046733"/>
              <a:ext cx="1" cy="41053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095" name="Shape 2095"/>
            <p:cNvSpPr/>
            <p:nvPr/>
          </p:nvSpPr>
          <p:spPr>
            <a:xfrm>
              <a:off x="2975713" y="4243079"/>
              <a:ext cx="1" cy="3867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096" name="Shape 2096"/>
            <p:cNvSpPr/>
            <p:nvPr/>
          </p:nvSpPr>
          <p:spPr>
            <a:xfrm>
              <a:off x="2975712" y="5413237"/>
              <a:ext cx="1" cy="48016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097" name="Shape 2097"/>
            <p:cNvSpPr/>
            <p:nvPr/>
          </p:nvSpPr>
          <p:spPr>
            <a:xfrm>
              <a:off x="689884" y="4185214"/>
              <a:ext cx="691532" cy="53007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098" name="Shape 2098"/>
            <p:cNvSpPr/>
            <p:nvPr/>
          </p:nvSpPr>
          <p:spPr>
            <a:xfrm>
              <a:off x="1643386" y="5413237"/>
              <a:ext cx="1" cy="4752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099" name="Shape 2099"/>
            <p:cNvSpPr/>
            <p:nvPr/>
          </p:nvSpPr>
          <p:spPr>
            <a:xfrm flipH="1">
              <a:off x="430823" y="3072697"/>
              <a:ext cx="5354" cy="39160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100" name="Shape 2100"/>
            <p:cNvSpPr/>
            <p:nvPr/>
          </p:nvSpPr>
          <p:spPr>
            <a:xfrm flipH="1">
              <a:off x="1918880" y="4130567"/>
              <a:ext cx="763582" cy="5683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101" name="Shape 2101"/>
            <p:cNvSpPr/>
            <p:nvPr/>
          </p:nvSpPr>
          <p:spPr>
            <a:xfrm>
              <a:off x="1171495" y="5886092"/>
              <a:ext cx="943783" cy="887008"/>
            </a:xfrm>
            <a:prstGeom prst="ellipse">
              <a:avLst/>
            </a:prstGeom>
            <a:solidFill>
              <a:srgbClr val="DCDEE0"/>
            </a:solidFill>
            <a:ln w="1905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  <a:endParaRPr/>
            </a:p>
          </p:txBody>
        </p:sp>
        <p:sp>
          <p:nvSpPr>
            <p:cNvPr id="2102" name="Shape 2102"/>
            <p:cNvSpPr/>
            <p:nvPr/>
          </p:nvSpPr>
          <p:spPr>
            <a:xfrm>
              <a:off x="1206367" y="5933122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(W, -, 4)</a:t>
              </a:r>
            </a:p>
          </p:txBody>
        </p:sp>
        <p:sp>
          <p:nvSpPr>
            <p:cNvPr id="2103" name="Shape 2103"/>
            <p:cNvSpPr/>
            <p:nvPr/>
          </p:nvSpPr>
          <p:spPr>
            <a:xfrm>
              <a:off x="2503822" y="5886092"/>
              <a:ext cx="943783" cy="887008"/>
            </a:xfrm>
            <a:prstGeom prst="ellipse">
              <a:avLst/>
            </a:prstGeom>
            <a:solidFill>
              <a:srgbClr val="DCDEE0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  <a:endParaRPr/>
            </a:p>
          </p:txBody>
        </p:sp>
        <p:sp>
          <p:nvSpPr>
            <p:cNvPr id="2104" name="Shape 2104"/>
            <p:cNvSpPr/>
            <p:nvPr/>
          </p:nvSpPr>
          <p:spPr>
            <a:xfrm>
              <a:off x="2538694" y="5933122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A6AAA9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(W,5, -)</a:t>
              </a:r>
            </a:p>
          </p:txBody>
        </p:sp>
        <p:sp>
          <p:nvSpPr>
            <p:cNvPr id="2105" name="Shape 2105"/>
            <p:cNvSpPr/>
            <p:nvPr/>
          </p:nvSpPr>
          <p:spPr>
            <a:xfrm flipH="1">
              <a:off x="2613884" y="6739447"/>
              <a:ext cx="169746" cy="31706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106" name="Shape 2106"/>
            <p:cNvSpPr/>
            <p:nvPr/>
          </p:nvSpPr>
          <p:spPr>
            <a:xfrm>
              <a:off x="1805638" y="6749466"/>
              <a:ext cx="175097" cy="29672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107" name="Shape 2107"/>
            <p:cNvSpPr/>
            <p:nvPr/>
          </p:nvSpPr>
          <p:spPr>
            <a:xfrm>
              <a:off x="164268" y="6097553"/>
              <a:ext cx="1107002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{2}</a:t>
              </a:r>
            </a:p>
          </p:txBody>
        </p:sp>
        <p:sp>
          <p:nvSpPr>
            <p:cNvPr id="2108" name="Shape 2108"/>
            <p:cNvSpPr/>
            <p:nvPr/>
          </p:nvSpPr>
          <p:spPr>
            <a:xfrm>
              <a:off x="3136068" y="6097553"/>
              <a:ext cx="1107002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{1}</a:t>
              </a:r>
            </a:p>
          </p:txBody>
        </p:sp>
      </p:grpSp>
      <p:sp>
        <p:nvSpPr>
          <p:cNvPr id="2110" name="Shape 2110"/>
          <p:cNvSpPr/>
          <p:nvPr/>
        </p:nvSpPr>
        <p:spPr>
          <a:xfrm>
            <a:off x="5867400" y="5511800"/>
            <a:ext cx="1724702" cy="0"/>
          </a:xfrm>
          <a:prstGeom prst="line">
            <a:avLst/>
          </a:prstGeom>
          <a:ln w="1270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11" name="Shape 2111"/>
          <p:cNvSpPr/>
          <p:nvPr/>
        </p:nvSpPr>
        <p:spPr>
          <a:xfrm>
            <a:off x="2846450" y="8330841"/>
            <a:ext cx="1107002" cy="636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{2}</a:t>
            </a:r>
          </a:p>
        </p:txBody>
      </p:sp>
      <p:sp>
        <p:nvSpPr>
          <p:cNvPr id="2112" name="Shape 2112"/>
          <p:cNvSpPr/>
          <p:nvPr/>
        </p:nvSpPr>
        <p:spPr>
          <a:xfrm>
            <a:off x="4588702" y="8330841"/>
            <a:ext cx="1107002" cy="636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{1}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" grpId="1" animBg="1" advAuto="0"/>
      <p:bldP spid="2110" grpId="2" animBg="1" advAuto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Shape 21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Compilation to BGP:</a:t>
            </a:r>
          </a:p>
        </p:txBody>
      </p:sp>
      <p:sp>
        <p:nvSpPr>
          <p:cNvPr id="2115" name="Shape 21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54</a:t>
            </a:fld>
            <a:endParaRPr/>
          </a:p>
        </p:txBody>
      </p:sp>
      <p:sp>
        <p:nvSpPr>
          <p:cNvPr id="2116" name="Shape 2116"/>
          <p:cNvSpPr/>
          <p:nvPr/>
        </p:nvSpPr>
        <p:spPr>
          <a:xfrm>
            <a:off x="2166713" y="1483126"/>
            <a:ext cx="874038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start</a:t>
            </a:r>
          </a:p>
        </p:txBody>
      </p:sp>
      <p:sp>
        <p:nvSpPr>
          <p:cNvPr id="2117" name="Shape 2117"/>
          <p:cNvSpPr/>
          <p:nvPr/>
        </p:nvSpPr>
        <p:spPr>
          <a:xfrm>
            <a:off x="914977" y="2583418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(Z,1,1)</a:t>
            </a:r>
          </a:p>
        </p:txBody>
      </p:sp>
      <p:sp>
        <p:nvSpPr>
          <p:cNvPr id="2118" name="Shape 2118"/>
          <p:cNvSpPr/>
          <p:nvPr/>
        </p:nvSpPr>
        <p:spPr>
          <a:xfrm>
            <a:off x="2184977" y="2583418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(Y,1,1)</a:t>
            </a:r>
          </a:p>
        </p:txBody>
      </p:sp>
      <p:sp>
        <p:nvSpPr>
          <p:cNvPr id="2119" name="Shape 2119"/>
          <p:cNvSpPr/>
          <p:nvPr/>
        </p:nvSpPr>
        <p:spPr>
          <a:xfrm>
            <a:off x="3487865" y="2605056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(X,1,1)</a:t>
            </a:r>
          </a:p>
        </p:txBody>
      </p:sp>
      <p:sp>
        <p:nvSpPr>
          <p:cNvPr id="2120" name="Shape 2120"/>
          <p:cNvSpPr/>
          <p:nvPr/>
        </p:nvSpPr>
        <p:spPr>
          <a:xfrm>
            <a:off x="914977" y="4942651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(C, -,2)</a:t>
            </a:r>
          </a:p>
        </p:txBody>
      </p:sp>
      <p:sp>
        <p:nvSpPr>
          <p:cNvPr id="2121" name="Shape 2121"/>
          <p:cNvSpPr/>
          <p:nvPr/>
        </p:nvSpPr>
        <p:spPr>
          <a:xfrm>
            <a:off x="914977" y="3762456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(E, -,2)</a:t>
            </a:r>
          </a:p>
        </p:txBody>
      </p:sp>
      <p:sp>
        <p:nvSpPr>
          <p:cNvPr id="2122" name="Shape 2122"/>
          <p:cNvSpPr/>
          <p:nvPr/>
        </p:nvSpPr>
        <p:spPr>
          <a:xfrm>
            <a:off x="3453672" y="3725741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(D,2,2)</a:t>
            </a:r>
          </a:p>
        </p:txBody>
      </p:sp>
      <p:sp>
        <p:nvSpPr>
          <p:cNvPr id="2123" name="Shape 2123"/>
          <p:cNvSpPr/>
          <p:nvPr/>
        </p:nvSpPr>
        <p:spPr>
          <a:xfrm>
            <a:off x="3453672" y="4928793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(C,3,2)</a:t>
            </a:r>
          </a:p>
        </p:txBody>
      </p:sp>
      <p:sp>
        <p:nvSpPr>
          <p:cNvPr id="2124" name="Shape 2124"/>
          <p:cNvSpPr/>
          <p:nvPr/>
        </p:nvSpPr>
        <p:spPr>
          <a:xfrm>
            <a:off x="3453672" y="6106445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(A,4,2)</a:t>
            </a:r>
          </a:p>
        </p:txBody>
      </p:sp>
      <p:sp>
        <p:nvSpPr>
          <p:cNvPr id="2125" name="Shape 2125"/>
          <p:cNvSpPr/>
          <p:nvPr/>
        </p:nvSpPr>
        <p:spPr>
          <a:xfrm>
            <a:off x="2125071" y="6106445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(B, -,3)</a:t>
            </a:r>
          </a:p>
        </p:txBody>
      </p:sp>
      <p:sp>
        <p:nvSpPr>
          <p:cNvPr id="2126" name="Shape 2126"/>
          <p:cNvSpPr/>
          <p:nvPr/>
        </p:nvSpPr>
        <p:spPr>
          <a:xfrm>
            <a:off x="2766359" y="8423650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end</a:t>
            </a:r>
          </a:p>
        </p:txBody>
      </p:sp>
      <p:sp>
        <p:nvSpPr>
          <p:cNvPr id="2127" name="Shape 2127"/>
          <p:cNvSpPr/>
          <p:nvPr/>
        </p:nvSpPr>
        <p:spPr>
          <a:xfrm flipH="1">
            <a:off x="1614887" y="2175063"/>
            <a:ext cx="695263" cy="4852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28" name="Shape 2128"/>
          <p:cNvSpPr/>
          <p:nvPr/>
        </p:nvSpPr>
        <p:spPr>
          <a:xfrm>
            <a:off x="2606373" y="2273097"/>
            <a:ext cx="4959" cy="30898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29" name="Shape 2129"/>
          <p:cNvSpPr/>
          <p:nvPr/>
        </p:nvSpPr>
        <p:spPr>
          <a:xfrm>
            <a:off x="2940590" y="2162946"/>
            <a:ext cx="698858" cy="5579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30" name="Shape 2130"/>
          <p:cNvSpPr/>
          <p:nvPr/>
        </p:nvSpPr>
        <p:spPr>
          <a:xfrm>
            <a:off x="2910742" y="3294597"/>
            <a:ext cx="625374" cy="5617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31" name="Shape 2131"/>
          <p:cNvSpPr/>
          <p:nvPr/>
        </p:nvSpPr>
        <p:spPr>
          <a:xfrm flipH="1">
            <a:off x="3896907" y="3389153"/>
            <a:ext cx="7811" cy="34774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32" name="Shape 2132"/>
          <p:cNvSpPr/>
          <p:nvPr/>
        </p:nvSpPr>
        <p:spPr>
          <a:xfrm>
            <a:off x="1340188" y="3378210"/>
            <a:ext cx="4785" cy="3920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33" name="Shape 2133"/>
          <p:cNvSpPr/>
          <p:nvPr/>
        </p:nvSpPr>
        <p:spPr>
          <a:xfrm>
            <a:off x="3890690" y="4529859"/>
            <a:ext cx="1" cy="4105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34" name="Shape 2134"/>
          <p:cNvSpPr/>
          <p:nvPr/>
        </p:nvSpPr>
        <p:spPr>
          <a:xfrm>
            <a:off x="3890691" y="5726206"/>
            <a:ext cx="1" cy="3867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35" name="Shape 2135"/>
          <p:cNvSpPr/>
          <p:nvPr/>
        </p:nvSpPr>
        <p:spPr>
          <a:xfrm>
            <a:off x="3890690" y="6896363"/>
            <a:ext cx="1" cy="48016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36" name="Shape 2136"/>
          <p:cNvSpPr/>
          <p:nvPr/>
        </p:nvSpPr>
        <p:spPr>
          <a:xfrm>
            <a:off x="1604861" y="5668341"/>
            <a:ext cx="691532" cy="53007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37" name="Shape 2137"/>
          <p:cNvSpPr/>
          <p:nvPr/>
        </p:nvSpPr>
        <p:spPr>
          <a:xfrm>
            <a:off x="2558363" y="6896363"/>
            <a:ext cx="1" cy="4752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38" name="Shape 2138"/>
          <p:cNvSpPr/>
          <p:nvPr/>
        </p:nvSpPr>
        <p:spPr>
          <a:xfrm flipH="1">
            <a:off x="1345801" y="4555823"/>
            <a:ext cx="5353" cy="3916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39" name="Shape 2139"/>
          <p:cNvSpPr/>
          <p:nvPr/>
        </p:nvSpPr>
        <p:spPr>
          <a:xfrm flipH="1">
            <a:off x="2833857" y="5613694"/>
            <a:ext cx="763583" cy="5683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40" name="Shape 2140"/>
          <p:cNvSpPr/>
          <p:nvPr/>
        </p:nvSpPr>
        <p:spPr>
          <a:xfrm>
            <a:off x="2086472" y="7369219"/>
            <a:ext cx="943783" cy="88700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DCDEE0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40000"/>
              </a:lnSpc>
            </a:pPr>
            <a:endParaRPr/>
          </a:p>
        </p:txBody>
      </p:sp>
      <p:sp>
        <p:nvSpPr>
          <p:cNvPr id="2141" name="Shape 2141"/>
          <p:cNvSpPr/>
          <p:nvPr/>
        </p:nvSpPr>
        <p:spPr>
          <a:xfrm>
            <a:off x="2121344" y="7416248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(W, -, 4)</a:t>
            </a:r>
          </a:p>
        </p:txBody>
      </p:sp>
      <p:sp>
        <p:nvSpPr>
          <p:cNvPr id="2142" name="Shape 2142"/>
          <p:cNvSpPr/>
          <p:nvPr/>
        </p:nvSpPr>
        <p:spPr>
          <a:xfrm>
            <a:off x="3418799" y="7369219"/>
            <a:ext cx="943784" cy="88700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40000"/>
              </a:lnSpc>
            </a:pPr>
            <a:endParaRPr/>
          </a:p>
        </p:txBody>
      </p:sp>
      <p:sp>
        <p:nvSpPr>
          <p:cNvPr id="2143" name="Shape 2143"/>
          <p:cNvSpPr/>
          <p:nvPr/>
        </p:nvSpPr>
        <p:spPr>
          <a:xfrm>
            <a:off x="3453672" y="7416248"/>
            <a:ext cx="874038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(W,5, -)</a:t>
            </a:r>
          </a:p>
        </p:txBody>
      </p:sp>
      <p:sp>
        <p:nvSpPr>
          <p:cNvPr id="2144" name="Shape 2144"/>
          <p:cNvSpPr/>
          <p:nvPr/>
        </p:nvSpPr>
        <p:spPr>
          <a:xfrm flipH="1">
            <a:off x="3528861" y="8222574"/>
            <a:ext cx="169746" cy="31706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45" name="Shape 2145"/>
          <p:cNvSpPr/>
          <p:nvPr/>
        </p:nvSpPr>
        <p:spPr>
          <a:xfrm>
            <a:off x="2720616" y="8232593"/>
            <a:ext cx="175096" cy="2967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46" name="Shape 2146"/>
          <p:cNvSpPr/>
          <p:nvPr/>
        </p:nvSpPr>
        <p:spPr>
          <a:xfrm>
            <a:off x="1079245" y="7580679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{2}</a:t>
            </a:r>
          </a:p>
        </p:txBody>
      </p:sp>
      <p:sp>
        <p:nvSpPr>
          <p:cNvPr id="2147" name="Shape 2147"/>
          <p:cNvSpPr/>
          <p:nvPr/>
        </p:nvSpPr>
        <p:spPr>
          <a:xfrm>
            <a:off x="4051045" y="7580679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{1}</a:t>
            </a:r>
          </a:p>
        </p:txBody>
      </p:sp>
      <p:sp>
        <p:nvSpPr>
          <p:cNvPr id="2148" name="Shape 2148"/>
          <p:cNvSpPr/>
          <p:nvPr/>
        </p:nvSpPr>
        <p:spPr>
          <a:xfrm>
            <a:off x="6266579" y="1897040"/>
            <a:ext cx="6273825" cy="702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Idea:</a:t>
            </a:r>
          </a:p>
          <a:p>
            <a:pPr marL="228600" indent="-228600">
              <a:buSzPct val="100000"/>
              <a:buChar char="•"/>
            </a:pPr>
            <a:endParaRPr/>
          </a:p>
          <a:p>
            <a:pPr marL="457200" lvl="1" indent="-228600">
              <a:buClr>
                <a:srgbClr val="000000"/>
              </a:buClr>
              <a:buSzPct val="100000"/>
              <a:buChar char="•"/>
            </a:pPr>
            <a:r>
              <a:t>Filter import messages according to incoming PG edges.</a:t>
            </a:r>
          </a:p>
          <a:p>
            <a:pPr lvl="1">
              <a:buClr>
                <a:srgbClr val="000000"/>
              </a:buClr>
            </a:pPr>
            <a:endParaRPr/>
          </a:p>
          <a:p>
            <a:pPr marL="457200" lvl="1" indent="-228600">
              <a:buClr>
                <a:srgbClr val="000000"/>
              </a:buClr>
              <a:buSzPct val="100000"/>
              <a:buChar char="•"/>
            </a:pPr>
            <a:r>
              <a:t>For each internal location,</a:t>
            </a:r>
          </a:p>
          <a:p>
            <a:pPr lvl="1">
              <a:buClr>
                <a:srgbClr val="000000"/>
              </a:buClr>
            </a:pPr>
            <a:r>
              <a:t>  decide which announcements to prefer,</a:t>
            </a:r>
          </a:p>
          <a:p>
            <a:pPr lvl="1">
              <a:buClr>
                <a:srgbClr val="000000"/>
              </a:buClr>
            </a:pPr>
            <a:r>
              <a:t>  forward messages along PG edges</a:t>
            </a:r>
          </a:p>
          <a:p>
            <a:pPr lvl="1">
              <a:buClr>
                <a:srgbClr val="000000"/>
              </a:buClr>
            </a:pPr>
            <a:endParaRPr/>
          </a:p>
          <a:p>
            <a:pPr marL="457200" lvl="1" indent="-228600">
              <a:buClr>
                <a:srgbClr val="000000"/>
              </a:buClr>
              <a:buSzPct val="100000"/>
              <a:buChar char="•"/>
            </a:pPr>
            <a:r>
              <a:t>Use a community value to tag the state of the automata</a:t>
            </a:r>
          </a:p>
          <a:p>
            <a:endParaRPr/>
          </a:p>
          <a:p>
            <a:pPr marL="457200" lvl="1" indent="-228600">
              <a:buClr>
                <a:srgbClr val="000000"/>
              </a:buClr>
              <a:buSzPct val="100000"/>
              <a:buChar char="•"/>
            </a:pPr>
            <a:r>
              <a:t>For each external location, </a:t>
            </a:r>
          </a:p>
          <a:p>
            <a:pPr lvl="1">
              <a:buClr>
                <a:srgbClr val="000000"/>
              </a:buClr>
            </a:pPr>
            <a:r>
              <a:t>  do nothing</a:t>
            </a:r>
          </a:p>
          <a:p>
            <a:endParaRPr/>
          </a:p>
          <a:p>
            <a:pPr lvl="1">
              <a:buClr>
                <a:srgbClr val="000000"/>
              </a:buCl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8" grpId="1" animBg="1" advAuto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Shape 21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Compilation to BGP:</a:t>
            </a:r>
          </a:p>
        </p:txBody>
      </p:sp>
      <p:sp>
        <p:nvSpPr>
          <p:cNvPr id="2151" name="Shape 21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55</a:t>
            </a:fld>
            <a:endParaRPr/>
          </a:p>
        </p:txBody>
      </p:sp>
      <p:sp>
        <p:nvSpPr>
          <p:cNvPr id="2152" name="Shape 2152"/>
          <p:cNvSpPr/>
          <p:nvPr/>
        </p:nvSpPr>
        <p:spPr>
          <a:xfrm>
            <a:off x="2166713" y="1483126"/>
            <a:ext cx="874038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start</a:t>
            </a:r>
          </a:p>
        </p:txBody>
      </p:sp>
      <p:sp>
        <p:nvSpPr>
          <p:cNvPr id="2153" name="Shape 2153"/>
          <p:cNvSpPr/>
          <p:nvPr/>
        </p:nvSpPr>
        <p:spPr>
          <a:xfrm>
            <a:off x="914977" y="2583418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(Z,1,1)</a:t>
            </a:r>
          </a:p>
        </p:txBody>
      </p:sp>
      <p:sp>
        <p:nvSpPr>
          <p:cNvPr id="2154" name="Shape 2154"/>
          <p:cNvSpPr/>
          <p:nvPr/>
        </p:nvSpPr>
        <p:spPr>
          <a:xfrm>
            <a:off x="2184977" y="2583418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(Y,1,1)</a:t>
            </a:r>
          </a:p>
        </p:txBody>
      </p:sp>
      <p:sp>
        <p:nvSpPr>
          <p:cNvPr id="2155" name="Shape 2155"/>
          <p:cNvSpPr/>
          <p:nvPr/>
        </p:nvSpPr>
        <p:spPr>
          <a:xfrm>
            <a:off x="3487865" y="2605056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(X,1,1)</a:t>
            </a:r>
          </a:p>
        </p:txBody>
      </p:sp>
      <p:sp>
        <p:nvSpPr>
          <p:cNvPr id="2156" name="Shape 2156"/>
          <p:cNvSpPr/>
          <p:nvPr/>
        </p:nvSpPr>
        <p:spPr>
          <a:xfrm>
            <a:off x="914977" y="4942651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(C, -,2)</a:t>
            </a:r>
          </a:p>
        </p:txBody>
      </p:sp>
      <p:sp>
        <p:nvSpPr>
          <p:cNvPr id="2157" name="Shape 2157"/>
          <p:cNvSpPr/>
          <p:nvPr/>
        </p:nvSpPr>
        <p:spPr>
          <a:xfrm>
            <a:off x="914977" y="3762456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(E, -,2)</a:t>
            </a:r>
          </a:p>
        </p:txBody>
      </p:sp>
      <p:sp>
        <p:nvSpPr>
          <p:cNvPr id="2158" name="Shape 2158"/>
          <p:cNvSpPr/>
          <p:nvPr/>
        </p:nvSpPr>
        <p:spPr>
          <a:xfrm>
            <a:off x="3453672" y="3725741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(D,2,2)</a:t>
            </a:r>
          </a:p>
        </p:txBody>
      </p:sp>
      <p:sp>
        <p:nvSpPr>
          <p:cNvPr id="2159" name="Shape 2159"/>
          <p:cNvSpPr/>
          <p:nvPr/>
        </p:nvSpPr>
        <p:spPr>
          <a:xfrm>
            <a:off x="3453672" y="4928793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(C,3,2)</a:t>
            </a:r>
          </a:p>
        </p:txBody>
      </p:sp>
      <p:sp>
        <p:nvSpPr>
          <p:cNvPr id="2160" name="Shape 2160"/>
          <p:cNvSpPr/>
          <p:nvPr/>
        </p:nvSpPr>
        <p:spPr>
          <a:xfrm>
            <a:off x="3453672" y="6106445"/>
            <a:ext cx="874038" cy="792948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(A,4,2)</a:t>
            </a:r>
          </a:p>
        </p:txBody>
      </p:sp>
      <p:sp>
        <p:nvSpPr>
          <p:cNvPr id="2161" name="Shape 2161"/>
          <p:cNvSpPr/>
          <p:nvPr/>
        </p:nvSpPr>
        <p:spPr>
          <a:xfrm>
            <a:off x="2125071" y="6106445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(B, -,3)</a:t>
            </a:r>
          </a:p>
        </p:txBody>
      </p:sp>
      <p:sp>
        <p:nvSpPr>
          <p:cNvPr id="2162" name="Shape 2162"/>
          <p:cNvSpPr/>
          <p:nvPr/>
        </p:nvSpPr>
        <p:spPr>
          <a:xfrm>
            <a:off x="2766359" y="8423650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end</a:t>
            </a:r>
          </a:p>
        </p:txBody>
      </p:sp>
      <p:sp>
        <p:nvSpPr>
          <p:cNvPr id="2163" name="Shape 2163"/>
          <p:cNvSpPr/>
          <p:nvPr/>
        </p:nvSpPr>
        <p:spPr>
          <a:xfrm flipH="1">
            <a:off x="1614887" y="2175063"/>
            <a:ext cx="695263" cy="4852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64" name="Shape 2164"/>
          <p:cNvSpPr/>
          <p:nvPr/>
        </p:nvSpPr>
        <p:spPr>
          <a:xfrm>
            <a:off x="2606373" y="2273097"/>
            <a:ext cx="4959" cy="30898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65" name="Shape 2165"/>
          <p:cNvSpPr/>
          <p:nvPr/>
        </p:nvSpPr>
        <p:spPr>
          <a:xfrm>
            <a:off x="2940590" y="2162946"/>
            <a:ext cx="698858" cy="5579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66" name="Shape 2166"/>
          <p:cNvSpPr/>
          <p:nvPr/>
        </p:nvSpPr>
        <p:spPr>
          <a:xfrm>
            <a:off x="2910742" y="3294597"/>
            <a:ext cx="625374" cy="5617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67" name="Shape 2167"/>
          <p:cNvSpPr/>
          <p:nvPr/>
        </p:nvSpPr>
        <p:spPr>
          <a:xfrm flipH="1">
            <a:off x="3896907" y="3389153"/>
            <a:ext cx="7811" cy="34774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68" name="Shape 2168"/>
          <p:cNvSpPr/>
          <p:nvPr/>
        </p:nvSpPr>
        <p:spPr>
          <a:xfrm>
            <a:off x="1340188" y="3378210"/>
            <a:ext cx="4785" cy="3920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69" name="Shape 2169"/>
          <p:cNvSpPr/>
          <p:nvPr/>
        </p:nvSpPr>
        <p:spPr>
          <a:xfrm>
            <a:off x="3890690" y="4529859"/>
            <a:ext cx="1" cy="4105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70" name="Shape 2170"/>
          <p:cNvSpPr/>
          <p:nvPr/>
        </p:nvSpPr>
        <p:spPr>
          <a:xfrm>
            <a:off x="3890691" y="5726206"/>
            <a:ext cx="1" cy="3867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71" name="Shape 2171"/>
          <p:cNvSpPr/>
          <p:nvPr/>
        </p:nvSpPr>
        <p:spPr>
          <a:xfrm>
            <a:off x="3890690" y="6896363"/>
            <a:ext cx="1" cy="48016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72" name="Shape 2172"/>
          <p:cNvSpPr/>
          <p:nvPr/>
        </p:nvSpPr>
        <p:spPr>
          <a:xfrm>
            <a:off x="1604861" y="5668341"/>
            <a:ext cx="691532" cy="53007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73" name="Shape 2173"/>
          <p:cNvSpPr/>
          <p:nvPr/>
        </p:nvSpPr>
        <p:spPr>
          <a:xfrm>
            <a:off x="2558363" y="6896363"/>
            <a:ext cx="1" cy="4752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74" name="Shape 2174"/>
          <p:cNvSpPr/>
          <p:nvPr/>
        </p:nvSpPr>
        <p:spPr>
          <a:xfrm flipH="1">
            <a:off x="1345801" y="4555823"/>
            <a:ext cx="5353" cy="3916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75" name="Shape 2175"/>
          <p:cNvSpPr/>
          <p:nvPr/>
        </p:nvSpPr>
        <p:spPr>
          <a:xfrm flipH="1">
            <a:off x="2833857" y="5613694"/>
            <a:ext cx="763583" cy="5683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76" name="Shape 2176"/>
          <p:cNvSpPr/>
          <p:nvPr/>
        </p:nvSpPr>
        <p:spPr>
          <a:xfrm>
            <a:off x="2086472" y="7369219"/>
            <a:ext cx="943783" cy="88700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40000"/>
              </a:lnSpc>
            </a:pPr>
            <a:endParaRPr/>
          </a:p>
        </p:txBody>
      </p:sp>
      <p:sp>
        <p:nvSpPr>
          <p:cNvPr id="2177" name="Shape 2177"/>
          <p:cNvSpPr/>
          <p:nvPr/>
        </p:nvSpPr>
        <p:spPr>
          <a:xfrm>
            <a:off x="2121344" y="7416248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(W, -, 4)</a:t>
            </a:r>
          </a:p>
        </p:txBody>
      </p:sp>
      <p:sp>
        <p:nvSpPr>
          <p:cNvPr id="2178" name="Shape 2178"/>
          <p:cNvSpPr/>
          <p:nvPr/>
        </p:nvSpPr>
        <p:spPr>
          <a:xfrm>
            <a:off x="3418799" y="7369219"/>
            <a:ext cx="943784" cy="88700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40000"/>
              </a:lnSpc>
            </a:pPr>
            <a:endParaRPr/>
          </a:p>
        </p:txBody>
      </p:sp>
      <p:sp>
        <p:nvSpPr>
          <p:cNvPr id="2179" name="Shape 2179"/>
          <p:cNvSpPr/>
          <p:nvPr/>
        </p:nvSpPr>
        <p:spPr>
          <a:xfrm>
            <a:off x="3453672" y="7416248"/>
            <a:ext cx="874038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(W,5, -)</a:t>
            </a:r>
          </a:p>
        </p:txBody>
      </p:sp>
      <p:sp>
        <p:nvSpPr>
          <p:cNvPr id="2180" name="Shape 2180"/>
          <p:cNvSpPr/>
          <p:nvPr/>
        </p:nvSpPr>
        <p:spPr>
          <a:xfrm flipH="1">
            <a:off x="3528861" y="8222574"/>
            <a:ext cx="169746" cy="31706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81" name="Shape 2181"/>
          <p:cNvSpPr/>
          <p:nvPr/>
        </p:nvSpPr>
        <p:spPr>
          <a:xfrm>
            <a:off x="2720616" y="8232593"/>
            <a:ext cx="175096" cy="2967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82" name="Shape 2182"/>
          <p:cNvSpPr/>
          <p:nvPr/>
        </p:nvSpPr>
        <p:spPr>
          <a:xfrm>
            <a:off x="1079245" y="7580679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{2}</a:t>
            </a:r>
          </a:p>
        </p:txBody>
      </p:sp>
      <p:sp>
        <p:nvSpPr>
          <p:cNvPr id="2183" name="Shape 2183"/>
          <p:cNvSpPr/>
          <p:nvPr/>
        </p:nvSpPr>
        <p:spPr>
          <a:xfrm>
            <a:off x="4051045" y="7580679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{1}</a:t>
            </a:r>
          </a:p>
        </p:txBody>
      </p:sp>
      <p:sp>
        <p:nvSpPr>
          <p:cNvPr id="2184" name="Shape 2184"/>
          <p:cNvSpPr/>
          <p:nvPr/>
        </p:nvSpPr>
        <p:spPr>
          <a:xfrm>
            <a:off x="5954610" y="1632333"/>
            <a:ext cx="6082664" cy="7435058"/>
          </a:xfrm>
          <a:prstGeom prst="rect">
            <a:avLst/>
          </a:prstGeom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A</a:t>
            </a:r>
          </a:p>
          <a:p>
            <a:pPr>
              <a:defRPr sz="2400"/>
            </a:pPr>
            <a:r>
              <a:t>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match</a:t>
            </a:r>
            <a:r>
              <a:t> peer=C comm=(3,2)</a:t>
            </a:r>
          </a:p>
          <a:p>
            <a:pPr>
              <a:defRPr sz="2400"/>
            </a:pPr>
            <a:r>
              <a:t>    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export</a:t>
            </a:r>
            <a:r>
              <a:t> peer←W, comm←(4,2),</a:t>
            </a:r>
          </a:p>
          <a:p>
            <a:pPr>
              <a:defRPr sz="2400">
                <a:solidFill>
                  <a:srgbClr val="A6AAA9"/>
                </a:solidFill>
              </a:defRPr>
            </a:pPr>
            <a:r>
              <a:t>                    comm← noexport, MED←80</a:t>
            </a:r>
          </a:p>
          <a:p>
            <a:pPr>
              <a:defRPr sz="2400">
                <a:solidFill>
                  <a:srgbClr val="A6AAA9"/>
                </a:solidFill>
              </a:defRPr>
            </a:pPr>
            <a:endParaRPr/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B</a:t>
            </a:r>
          </a:p>
          <a:p>
            <a:pPr>
              <a:defRPr sz="2400">
                <a:solidFill>
                  <a:srgbClr val="A6AAA9"/>
                </a:solidFill>
              </a:defRPr>
            </a:pPr>
            <a:r>
              <a:t>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match</a:t>
            </a:r>
            <a:r>
              <a:t> peer=C</a:t>
            </a:r>
          </a:p>
          <a:p>
            <a:pPr>
              <a:defRPr sz="2400">
                <a:solidFill>
                  <a:srgbClr val="A6AAA9"/>
                </a:solidFill>
              </a:defRPr>
            </a:pPr>
            <a:r>
              <a:t>    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export</a:t>
            </a:r>
            <a:r>
              <a:t> peer←W, comm←(-,2),  </a:t>
            </a:r>
          </a:p>
          <a:p>
            <a:pPr>
              <a:defRPr sz="2400">
                <a:solidFill>
                  <a:srgbClr val="A6AAA9"/>
                </a:solidFill>
              </a:defRPr>
            </a:pPr>
            <a:r>
              <a:t>                    comm←noexport, MED←81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/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C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    match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[lp=99] peer=E, comm=(-,2)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peer←B, comm←(-,2)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</a:t>
            </a:r>
            <a:r>
              <a:t>match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[lp=100] peer=D, comm=(2,2)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peer←A,B, comm←(3,2)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D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    match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regex=(X + Y)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peer←C, comm←(2,2)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…</a:t>
            </a:r>
          </a:p>
        </p:txBody>
      </p:sp>
    </p:spTree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Shape 21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Compilation to BGP:</a:t>
            </a:r>
          </a:p>
        </p:txBody>
      </p:sp>
      <p:sp>
        <p:nvSpPr>
          <p:cNvPr id="2187" name="Shape 21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56</a:t>
            </a:fld>
            <a:endParaRPr/>
          </a:p>
        </p:txBody>
      </p:sp>
      <p:sp>
        <p:nvSpPr>
          <p:cNvPr id="2188" name="Shape 2188"/>
          <p:cNvSpPr/>
          <p:nvPr/>
        </p:nvSpPr>
        <p:spPr>
          <a:xfrm>
            <a:off x="2166713" y="1483126"/>
            <a:ext cx="874038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start</a:t>
            </a:r>
          </a:p>
        </p:txBody>
      </p:sp>
      <p:sp>
        <p:nvSpPr>
          <p:cNvPr id="2189" name="Shape 2189"/>
          <p:cNvSpPr/>
          <p:nvPr/>
        </p:nvSpPr>
        <p:spPr>
          <a:xfrm>
            <a:off x="914977" y="2583418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(Z,1,1)</a:t>
            </a:r>
          </a:p>
        </p:txBody>
      </p:sp>
      <p:sp>
        <p:nvSpPr>
          <p:cNvPr id="2190" name="Shape 2190"/>
          <p:cNvSpPr/>
          <p:nvPr/>
        </p:nvSpPr>
        <p:spPr>
          <a:xfrm>
            <a:off x="2184977" y="2583418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(Y,1,1)</a:t>
            </a:r>
          </a:p>
        </p:txBody>
      </p:sp>
      <p:sp>
        <p:nvSpPr>
          <p:cNvPr id="2191" name="Shape 2191"/>
          <p:cNvSpPr/>
          <p:nvPr/>
        </p:nvSpPr>
        <p:spPr>
          <a:xfrm>
            <a:off x="3487865" y="2605056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(X,1,1)</a:t>
            </a:r>
          </a:p>
        </p:txBody>
      </p:sp>
      <p:sp>
        <p:nvSpPr>
          <p:cNvPr id="2192" name="Shape 2192"/>
          <p:cNvSpPr/>
          <p:nvPr/>
        </p:nvSpPr>
        <p:spPr>
          <a:xfrm>
            <a:off x="914977" y="4942651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(C, -,2)</a:t>
            </a:r>
          </a:p>
        </p:txBody>
      </p:sp>
      <p:sp>
        <p:nvSpPr>
          <p:cNvPr id="2193" name="Shape 2193"/>
          <p:cNvSpPr/>
          <p:nvPr/>
        </p:nvSpPr>
        <p:spPr>
          <a:xfrm>
            <a:off x="914977" y="3762456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(E, -,2)</a:t>
            </a:r>
          </a:p>
        </p:txBody>
      </p:sp>
      <p:sp>
        <p:nvSpPr>
          <p:cNvPr id="2194" name="Shape 2194"/>
          <p:cNvSpPr/>
          <p:nvPr/>
        </p:nvSpPr>
        <p:spPr>
          <a:xfrm>
            <a:off x="3453672" y="3725741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(D,2,2)</a:t>
            </a:r>
          </a:p>
        </p:txBody>
      </p:sp>
      <p:sp>
        <p:nvSpPr>
          <p:cNvPr id="2195" name="Shape 2195"/>
          <p:cNvSpPr/>
          <p:nvPr/>
        </p:nvSpPr>
        <p:spPr>
          <a:xfrm>
            <a:off x="3453672" y="4928793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(C,3,2)</a:t>
            </a:r>
          </a:p>
        </p:txBody>
      </p:sp>
      <p:sp>
        <p:nvSpPr>
          <p:cNvPr id="2196" name="Shape 2196"/>
          <p:cNvSpPr/>
          <p:nvPr/>
        </p:nvSpPr>
        <p:spPr>
          <a:xfrm>
            <a:off x="3453672" y="6106445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(A,4,2)</a:t>
            </a:r>
          </a:p>
        </p:txBody>
      </p:sp>
      <p:sp>
        <p:nvSpPr>
          <p:cNvPr id="2197" name="Shape 2197"/>
          <p:cNvSpPr/>
          <p:nvPr/>
        </p:nvSpPr>
        <p:spPr>
          <a:xfrm>
            <a:off x="2125071" y="6106445"/>
            <a:ext cx="874038" cy="792948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(B, -,3)</a:t>
            </a:r>
          </a:p>
        </p:txBody>
      </p:sp>
      <p:sp>
        <p:nvSpPr>
          <p:cNvPr id="2198" name="Shape 2198"/>
          <p:cNvSpPr/>
          <p:nvPr/>
        </p:nvSpPr>
        <p:spPr>
          <a:xfrm>
            <a:off x="2766359" y="8423650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end</a:t>
            </a:r>
          </a:p>
        </p:txBody>
      </p:sp>
      <p:sp>
        <p:nvSpPr>
          <p:cNvPr id="2199" name="Shape 2199"/>
          <p:cNvSpPr/>
          <p:nvPr/>
        </p:nvSpPr>
        <p:spPr>
          <a:xfrm flipH="1">
            <a:off x="1614887" y="2175063"/>
            <a:ext cx="695263" cy="4852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00" name="Shape 2200"/>
          <p:cNvSpPr/>
          <p:nvPr/>
        </p:nvSpPr>
        <p:spPr>
          <a:xfrm>
            <a:off x="2606373" y="2273097"/>
            <a:ext cx="4959" cy="30898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01" name="Shape 2201"/>
          <p:cNvSpPr/>
          <p:nvPr/>
        </p:nvSpPr>
        <p:spPr>
          <a:xfrm>
            <a:off x="2940590" y="2162946"/>
            <a:ext cx="698858" cy="5579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02" name="Shape 2202"/>
          <p:cNvSpPr/>
          <p:nvPr/>
        </p:nvSpPr>
        <p:spPr>
          <a:xfrm>
            <a:off x="2910742" y="3294597"/>
            <a:ext cx="625374" cy="5617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03" name="Shape 2203"/>
          <p:cNvSpPr/>
          <p:nvPr/>
        </p:nvSpPr>
        <p:spPr>
          <a:xfrm flipH="1">
            <a:off x="3896907" y="3389153"/>
            <a:ext cx="7811" cy="34774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04" name="Shape 2204"/>
          <p:cNvSpPr/>
          <p:nvPr/>
        </p:nvSpPr>
        <p:spPr>
          <a:xfrm>
            <a:off x="1340188" y="3378210"/>
            <a:ext cx="4785" cy="3920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05" name="Shape 2205"/>
          <p:cNvSpPr/>
          <p:nvPr/>
        </p:nvSpPr>
        <p:spPr>
          <a:xfrm>
            <a:off x="3890690" y="4529859"/>
            <a:ext cx="1" cy="4105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06" name="Shape 2206"/>
          <p:cNvSpPr/>
          <p:nvPr/>
        </p:nvSpPr>
        <p:spPr>
          <a:xfrm>
            <a:off x="3890691" y="5726206"/>
            <a:ext cx="1" cy="3867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07" name="Shape 2207"/>
          <p:cNvSpPr/>
          <p:nvPr/>
        </p:nvSpPr>
        <p:spPr>
          <a:xfrm>
            <a:off x="3890690" y="6896363"/>
            <a:ext cx="1" cy="48016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08" name="Shape 2208"/>
          <p:cNvSpPr/>
          <p:nvPr/>
        </p:nvSpPr>
        <p:spPr>
          <a:xfrm>
            <a:off x="1604861" y="5668341"/>
            <a:ext cx="691532" cy="53007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09" name="Shape 2209"/>
          <p:cNvSpPr/>
          <p:nvPr/>
        </p:nvSpPr>
        <p:spPr>
          <a:xfrm>
            <a:off x="2558363" y="6896363"/>
            <a:ext cx="1" cy="4752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10" name="Shape 2210"/>
          <p:cNvSpPr/>
          <p:nvPr/>
        </p:nvSpPr>
        <p:spPr>
          <a:xfrm flipH="1">
            <a:off x="1345801" y="4555823"/>
            <a:ext cx="5353" cy="3916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11" name="Shape 2211"/>
          <p:cNvSpPr/>
          <p:nvPr/>
        </p:nvSpPr>
        <p:spPr>
          <a:xfrm flipH="1">
            <a:off x="2833857" y="5613694"/>
            <a:ext cx="763583" cy="5683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12" name="Shape 2212"/>
          <p:cNvSpPr/>
          <p:nvPr/>
        </p:nvSpPr>
        <p:spPr>
          <a:xfrm>
            <a:off x="2086472" y="7369219"/>
            <a:ext cx="943783" cy="88700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40000"/>
              </a:lnSpc>
            </a:pPr>
            <a:endParaRPr/>
          </a:p>
        </p:txBody>
      </p:sp>
      <p:sp>
        <p:nvSpPr>
          <p:cNvPr id="2213" name="Shape 2213"/>
          <p:cNvSpPr/>
          <p:nvPr/>
        </p:nvSpPr>
        <p:spPr>
          <a:xfrm>
            <a:off x="2121344" y="7416248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(W, -, 4)</a:t>
            </a:r>
          </a:p>
        </p:txBody>
      </p:sp>
      <p:sp>
        <p:nvSpPr>
          <p:cNvPr id="2214" name="Shape 2214"/>
          <p:cNvSpPr/>
          <p:nvPr/>
        </p:nvSpPr>
        <p:spPr>
          <a:xfrm>
            <a:off x="3418799" y="7369219"/>
            <a:ext cx="943784" cy="88700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40000"/>
              </a:lnSpc>
            </a:pPr>
            <a:endParaRPr/>
          </a:p>
        </p:txBody>
      </p:sp>
      <p:sp>
        <p:nvSpPr>
          <p:cNvPr id="2215" name="Shape 2215"/>
          <p:cNvSpPr/>
          <p:nvPr/>
        </p:nvSpPr>
        <p:spPr>
          <a:xfrm>
            <a:off x="3453672" y="7416248"/>
            <a:ext cx="874038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(W,5, -)</a:t>
            </a:r>
          </a:p>
        </p:txBody>
      </p:sp>
      <p:sp>
        <p:nvSpPr>
          <p:cNvPr id="2216" name="Shape 2216"/>
          <p:cNvSpPr/>
          <p:nvPr/>
        </p:nvSpPr>
        <p:spPr>
          <a:xfrm flipH="1">
            <a:off x="3528861" y="8222574"/>
            <a:ext cx="169746" cy="31706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17" name="Shape 2217"/>
          <p:cNvSpPr/>
          <p:nvPr/>
        </p:nvSpPr>
        <p:spPr>
          <a:xfrm>
            <a:off x="2720616" y="8232593"/>
            <a:ext cx="175096" cy="2967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18" name="Shape 2218"/>
          <p:cNvSpPr/>
          <p:nvPr/>
        </p:nvSpPr>
        <p:spPr>
          <a:xfrm>
            <a:off x="1079245" y="7580679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{2}</a:t>
            </a:r>
          </a:p>
        </p:txBody>
      </p:sp>
      <p:sp>
        <p:nvSpPr>
          <p:cNvPr id="2219" name="Shape 2219"/>
          <p:cNvSpPr/>
          <p:nvPr/>
        </p:nvSpPr>
        <p:spPr>
          <a:xfrm>
            <a:off x="4051045" y="7580679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{1}</a:t>
            </a:r>
          </a:p>
        </p:txBody>
      </p:sp>
      <p:sp>
        <p:nvSpPr>
          <p:cNvPr id="2220" name="Shape 2220"/>
          <p:cNvSpPr/>
          <p:nvPr/>
        </p:nvSpPr>
        <p:spPr>
          <a:xfrm>
            <a:off x="5954610" y="1632333"/>
            <a:ext cx="6082664" cy="7435058"/>
          </a:xfrm>
          <a:prstGeom prst="rect">
            <a:avLst/>
          </a:prstGeom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A</a:t>
            </a:r>
          </a:p>
          <a:p>
            <a:pPr>
              <a:defRPr sz="2400"/>
            </a:pPr>
            <a:r>
              <a:t>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match</a:t>
            </a:r>
            <a:r>
              <a:t> peer=C comm=(3,2)</a:t>
            </a:r>
          </a:p>
          <a:p>
            <a:pPr>
              <a:defRPr sz="2400"/>
            </a:pPr>
            <a:r>
              <a:t>    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export</a:t>
            </a:r>
            <a:r>
              <a:t> peer←W, comm←(4,2),</a:t>
            </a:r>
          </a:p>
          <a:p>
            <a:pPr>
              <a:defRPr sz="2400">
                <a:solidFill>
                  <a:srgbClr val="A6AAA9"/>
                </a:solidFill>
              </a:defRPr>
            </a:pPr>
            <a:r>
              <a:t>                    comm← noexport, MED←80</a:t>
            </a:r>
          </a:p>
          <a:p>
            <a:pPr>
              <a:defRPr sz="2400">
                <a:solidFill>
                  <a:srgbClr val="A6AAA9"/>
                </a:solidFill>
              </a:defRPr>
            </a:pPr>
            <a:endParaRPr/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B</a:t>
            </a:r>
          </a:p>
          <a:p>
            <a:pPr>
              <a:defRPr sz="2400"/>
            </a:pPr>
            <a:r>
              <a:t>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match</a:t>
            </a:r>
            <a:r>
              <a:t> peer=C</a:t>
            </a:r>
          </a:p>
          <a:p>
            <a:pPr>
              <a:defRPr sz="2400"/>
            </a:pPr>
            <a:r>
              <a:t>    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export</a:t>
            </a:r>
            <a:r>
              <a:t> peer←W, comm←(-,3),  </a:t>
            </a:r>
          </a:p>
          <a:p>
            <a:pPr>
              <a:defRPr sz="2400">
                <a:solidFill>
                  <a:srgbClr val="A6AAA9"/>
                </a:solidFill>
              </a:defRPr>
            </a:pPr>
            <a:r>
              <a:t>                    comm←noexport, MED←81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/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C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    match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[lp=99] peer=E, comm=(-,2)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peer←B, comm←(-,2)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</a:t>
            </a:r>
            <a:r>
              <a:t>match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[lp=100] peer=D, comm=(2,2)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peer←A,B, comm←(3,2)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D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    match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regex=(X + Y)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peer←C, comm←(2,2)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…</a:t>
            </a:r>
          </a:p>
        </p:txBody>
      </p:sp>
    </p:spTree>
  </p:cSld>
  <p:clrMapOvr>
    <a:masterClrMapping/>
  </p:clrMapOvr>
  <p:transition spd="slow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" name="Shape 22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Compilation to BGP:</a:t>
            </a:r>
          </a:p>
        </p:txBody>
      </p:sp>
      <p:sp>
        <p:nvSpPr>
          <p:cNvPr id="2223" name="Shape 22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57</a:t>
            </a:fld>
            <a:endParaRPr/>
          </a:p>
        </p:txBody>
      </p:sp>
      <p:sp>
        <p:nvSpPr>
          <p:cNvPr id="2224" name="Shape 2224"/>
          <p:cNvSpPr/>
          <p:nvPr/>
        </p:nvSpPr>
        <p:spPr>
          <a:xfrm>
            <a:off x="2166713" y="1483126"/>
            <a:ext cx="874038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start</a:t>
            </a:r>
          </a:p>
        </p:txBody>
      </p:sp>
      <p:sp>
        <p:nvSpPr>
          <p:cNvPr id="2225" name="Shape 2225"/>
          <p:cNvSpPr/>
          <p:nvPr/>
        </p:nvSpPr>
        <p:spPr>
          <a:xfrm>
            <a:off x="914977" y="2583418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(Z,1,1)</a:t>
            </a:r>
          </a:p>
        </p:txBody>
      </p:sp>
      <p:sp>
        <p:nvSpPr>
          <p:cNvPr id="2226" name="Shape 2226"/>
          <p:cNvSpPr/>
          <p:nvPr/>
        </p:nvSpPr>
        <p:spPr>
          <a:xfrm>
            <a:off x="2184977" y="2583418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(Y,1,1)</a:t>
            </a:r>
          </a:p>
        </p:txBody>
      </p:sp>
      <p:sp>
        <p:nvSpPr>
          <p:cNvPr id="2227" name="Shape 2227"/>
          <p:cNvSpPr/>
          <p:nvPr/>
        </p:nvSpPr>
        <p:spPr>
          <a:xfrm>
            <a:off x="3487865" y="2605056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(X,1,1)</a:t>
            </a:r>
          </a:p>
        </p:txBody>
      </p:sp>
      <p:sp>
        <p:nvSpPr>
          <p:cNvPr id="2228" name="Shape 2228"/>
          <p:cNvSpPr/>
          <p:nvPr/>
        </p:nvSpPr>
        <p:spPr>
          <a:xfrm>
            <a:off x="914977" y="4942651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(C, -,2)</a:t>
            </a:r>
          </a:p>
        </p:txBody>
      </p:sp>
      <p:sp>
        <p:nvSpPr>
          <p:cNvPr id="2229" name="Shape 2229"/>
          <p:cNvSpPr/>
          <p:nvPr/>
        </p:nvSpPr>
        <p:spPr>
          <a:xfrm>
            <a:off x="914977" y="3762456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(E, -,2)</a:t>
            </a:r>
          </a:p>
        </p:txBody>
      </p:sp>
      <p:sp>
        <p:nvSpPr>
          <p:cNvPr id="2230" name="Shape 2230"/>
          <p:cNvSpPr/>
          <p:nvPr/>
        </p:nvSpPr>
        <p:spPr>
          <a:xfrm>
            <a:off x="3453672" y="3725741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(D,2,2)</a:t>
            </a:r>
          </a:p>
        </p:txBody>
      </p:sp>
      <p:sp>
        <p:nvSpPr>
          <p:cNvPr id="2231" name="Shape 2231"/>
          <p:cNvSpPr/>
          <p:nvPr/>
        </p:nvSpPr>
        <p:spPr>
          <a:xfrm>
            <a:off x="3453672" y="4928793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(C,3,2)</a:t>
            </a:r>
          </a:p>
        </p:txBody>
      </p:sp>
      <p:sp>
        <p:nvSpPr>
          <p:cNvPr id="2232" name="Shape 2232"/>
          <p:cNvSpPr/>
          <p:nvPr/>
        </p:nvSpPr>
        <p:spPr>
          <a:xfrm>
            <a:off x="3453672" y="6106445"/>
            <a:ext cx="874038" cy="792948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(A,4,2)</a:t>
            </a:r>
          </a:p>
        </p:txBody>
      </p:sp>
      <p:sp>
        <p:nvSpPr>
          <p:cNvPr id="2233" name="Shape 2233"/>
          <p:cNvSpPr/>
          <p:nvPr/>
        </p:nvSpPr>
        <p:spPr>
          <a:xfrm>
            <a:off x="2125071" y="6106445"/>
            <a:ext cx="874038" cy="792948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(B, -,3)</a:t>
            </a:r>
          </a:p>
        </p:txBody>
      </p:sp>
      <p:sp>
        <p:nvSpPr>
          <p:cNvPr id="2234" name="Shape 2234"/>
          <p:cNvSpPr/>
          <p:nvPr/>
        </p:nvSpPr>
        <p:spPr>
          <a:xfrm>
            <a:off x="2766359" y="8423650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end</a:t>
            </a:r>
          </a:p>
        </p:txBody>
      </p:sp>
      <p:sp>
        <p:nvSpPr>
          <p:cNvPr id="2235" name="Shape 2235"/>
          <p:cNvSpPr/>
          <p:nvPr/>
        </p:nvSpPr>
        <p:spPr>
          <a:xfrm flipH="1">
            <a:off x="1614887" y="2175063"/>
            <a:ext cx="695263" cy="4852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36" name="Shape 2236"/>
          <p:cNvSpPr/>
          <p:nvPr/>
        </p:nvSpPr>
        <p:spPr>
          <a:xfrm>
            <a:off x="2606373" y="2273097"/>
            <a:ext cx="4959" cy="30898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37" name="Shape 2237"/>
          <p:cNvSpPr/>
          <p:nvPr/>
        </p:nvSpPr>
        <p:spPr>
          <a:xfrm>
            <a:off x="2940590" y="2162946"/>
            <a:ext cx="698858" cy="5579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38" name="Shape 2238"/>
          <p:cNvSpPr/>
          <p:nvPr/>
        </p:nvSpPr>
        <p:spPr>
          <a:xfrm>
            <a:off x="2910742" y="3294597"/>
            <a:ext cx="625374" cy="5617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39" name="Shape 2239"/>
          <p:cNvSpPr/>
          <p:nvPr/>
        </p:nvSpPr>
        <p:spPr>
          <a:xfrm flipH="1">
            <a:off x="3896907" y="3389153"/>
            <a:ext cx="7811" cy="34774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40" name="Shape 2240"/>
          <p:cNvSpPr/>
          <p:nvPr/>
        </p:nvSpPr>
        <p:spPr>
          <a:xfrm>
            <a:off x="1340188" y="3378210"/>
            <a:ext cx="4785" cy="3920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41" name="Shape 2241"/>
          <p:cNvSpPr/>
          <p:nvPr/>
        </p:nvSpPr>
        <p:spPr>
          <a:xfrm>
            <a:off x="3890690" y="4529859"/>
            <a:ext cx="1" cy="4105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42" name="Shape 2242"/>
          <p:cNvSpPr/>
          <p:nvPr/>
        </p:nvSpPr>
        <p:spPr>
          <a:xfrm>
            <a:off x="3890691" y="5726206"/>
            <a:ext cx="1" cy="3867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43" name="Shape 2243"/>
          <p:cNvSpPr/>
          <p:nvPr/>
        </p:nvSpPr>
        <p:spPr>
          <a:xfrm>
            <a:off x="3890690" y="6896363"/>
            <a:ext cx="1" cy="48016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44" name="Shape 2244"/>
          <p:cNvSpPr/>
          <p:nvPr/>
        </p:nvSpPr>
        <p:spPr>
          <a:xfrm>
            <a:off x="1604861" y="5668341"/>
            <a:ext cx="691532" cy="53007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45" name="Shape 2245"/>
          <p:cNvSpPr/>
          <p:nvPr/>
        </p:nvSpPr>
        <p:spPr>
          <a:xfrm>
            <a:off x="2558363" y="6896363"/>
            <a:ext cx="1" cy="4752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46" name="Shape 2246"/>
          <p:cNvSpPr/>
          <p:nvPr/>
        </p:nvSpPr>
        <p:spPr>
          <a:xfrm flipH="1">
            <a:off x="1345801" y="4555823"/>
            <a:ext cx="5353" cy="3916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47" name="Shape 2247"/>
          <p:cNvSpPr/>
          <p:nvPr/>
        </p:nvSpPr>
        <p:spPr>
          <a:xfrm flipH="1">
            <a:off x="2833857" y="5613694"/>
            <a:ext cx="763583" cy="5683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48" name="Shape 2248"/>
          <p:cNvSpPr/>
          <p:nvPr/>
        </p:nvSpPr>
        <p:spPr>
          <a:xfrm>
            <a:off x="2086472" y="7369219"/>
            <a:ext cx="943783" cy="88700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40000"/>
              </a:lnSpc>
            </a:pPr>
            <a:endParaRPr/>
          </a:p>
        </p:txBody>
      </p:sp>
      <p:sp>
        <p:nvSpPr>
          <p:cNvPr id="2249" name="Shape 2249"/>
          <p:cNvSpPr/>
          <p:nvPr/>
        </p:nvSpPr>
        <p:spPr>
          <a:xfrm>
            <a:off x="2121344" y="7416248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(W, -, 4)</a:t>
            </a:r>
          </a:p>
        </p:txBody>
      </p:sp>
      <p:sp>
        <p:nvSpPr>
          <p:cNvPr id="2250" name="Shape 2250"/>
          <p:cNvSpPr/>
          <p:nvPr/>
        </p:nvSpPr>
        <p:spPr>
          <a:xfrm>
            <a:off x="3418799" y="7369219"/>
            <a:ext cx="943784" cy="88700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40000"/>
              </a:lnSpc>
            </a:pPr>
            <a:endParaRPr/>
          </a:p>
        </p:txBody>
      </p:sp>
      <p:sp>
        <p:nvSpPr>
          <p:cNvPr id="2251" name="Shape 2251"/>
          <p:cNvSpPr/>
          <p:nvPr/>
        </p:nvSpPr>
        <p:spPr>
          <a:xfrm>
            <a:off x="3453672" y="7416248"/>
            <a:ext cx="874038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(W,5, -)</a:t>
            </a:r>
          </a:p>
        </p:txBody>
      </p:sp>
      <p:sp>
        <p:nvSpPr>
          <p:cNvPr id="2252" name="Shape 2252"/>
          <p:cNvSpPr/>
          <p:nvPr/>
        </p:nvSpPr>
        <p:spPr>
          <a:xfrm flipH="1">
            <a:off x="3528861" y="8222574"/>
            <a:ext cx="169746" cy="31706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53" name="Shape 2253"/>
          <p:cNvSpPr/>
          <p:nvPr/>
        </p:nvSpPr>
        <p:spPr>
          <a:xfrm>
            <a:off x="2720616" y="8232593"/>
            <a:ext cx="175096" cy="2967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54" name="Shape 2254"/>
          <p:cNvSpPr/>
          <p:nvPr/>
        </p:nvSpPr>
        <p:spPr>
          <a:xfrm>
            <a:off x="1079245" y="7580679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{2}</a:t>
            </a:r>
          </a:p>
        </p:txBody>
      </p:sp>
      <p:sp>
        <p:nvSpPr>
          <p:cNvPr id="2255" name="Shape 2255"/>
          <p:cNvSpPr/>
          <p:nvPr/>
        </p:nvSpPr>
        <p:spPr>
          <a:xfrm>
            <a:off x="4051045" y="7580679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{1}</a:t>
            </a:r>
          </a:p>
        </p:txBody>
      </p:sp>
      <p:sp>
        <p:nvSpPr>
          <p:cNvPr id="2256" name="Shape 2256"/>
          <p:cNvSpPr/>
          <p:nvPr/>
        </p:nvSpPr>
        <p:spPr>
          <a:xfrm>
            <a:off x="5954610" y="1632333"/>
            <a:ext cx="6082664" cy="7435058"/>
          </a:xfrm>
          <a:prstGeom prst="rect">
            <a:avLst/>
          </a:prstGeom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A</a:t>
            </a:r>
          </a:p>
          <a:p>
            <a:pPr>
              <a:defRPr sz="2400"/>
            </a:pPr>
            <a:r>
              <a:t>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match</a:t>
            </a:r>
            <a:r>
              <a:t> peer=C comm=(3,2)</a:t>
            </a:r>
          </a:p>
          <a:p>
            <a:pPr>
              <a:defRPr sz="2400"/>
            </a:pPr>
            <a:r>
              <a:t>    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export</a:t>
            </a:r>
            <a:r>
              <a:t> peer←W, comm←(4,2),</a:t>
            </a:r>
          </a:p>
          <a:p>
            <a:pPr>
              <a:defRPr sz="2400"/>
            </a:pPr>
            <a:r>
              <a:t>                    comm← noexport, MED←80</a:t>
            </a:r>
          </a:p>
          <a:p>
            <a:pPr>
              <a:defRPr sz="2400"/>
            </a:pPr>
            <a:endParaRPr/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B</a:t>
            </a:r>
          </a:p>
          <a:p>
            <a:pPr>
              <a:defRPr sz="2400"/>
            </a:pPr>
            <a:r>
              <a:t>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match</a:t>
            </a:r>
            <a:r>
              <a:t> peer=C</a:t>
            </a:r>
          </a:p>
          <a:p>
            <a:pPr>
              <a:defRPr sz="2400"/>
            </a:pPr>
            <a:r>
              <a:t>    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export</a:t>
            </a:r>
            <a:r>
              <a:t> peer←W, comm←(-,3),  </a:t>
            </a:r>
          </a:p>
          <a:p>
            <a:pPr>
              <a:defRPr sz="2400"/>
            </a:pPr>
            <a:r>
              <a:t>                    comm←noexport, MED←81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/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C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    match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[lp=99] peer=E, comm=(-,2)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peer←B, comm←(-,2)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</a:t>
            </a:r>
            <a:r>
              <a:t>match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[lp=100] peer=D, comm=(2,2)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peer←A,B, comm←(3,2)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D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    match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regex=(X + Y)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peer←C, comm←(2,2)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…</a:t>
            </a:r>
          </a:p>
        </p:txBody>
      </p:sp>
    </p:spTree>
  </p:cSld>
  <p:clrMapOvr>
    <a:masterClrMapping/>
  </p:clrMapOvr>
  <p:transition spd="slow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Shape 22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Compilation to BGP:</a:t>
            </a:r>
          </a:p>
        </p:txBody>
      </p:sp>
      <p:sp>
        <p:nvSpPr>
          <p:cNvPr id="2259" name="Shape 22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58</a:t>
            </a:fld>
            <a:endParaRPr/>
          </a:p>
        </p:txBody>
      </p:sp>
      <p:sp>
        <p:nvSpPr>
          <p:cNvPr id="2260" name="Shape 2260"/>
          <p:cNvSpPr/>
          <p:nvPr/>
        </p:nvSpPr>
        <p:spPr>
          <a:xfrm>
            <a:off x="2166713" y="1483126"/>
            <a:ext cx="874038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start</a:t>
            </a:r>
          </a:p>
        </p:txBody>
      </p:sp>
      <p:sp>
        <p:nvSpPr>
          <p:cNvPr id="2261" name="Shape 2261"/>
          <p:cNvSpPr/>
          <p:nvPr/>
        </p:nvSpPr>
        <p:spPr>
          <a:xfrm>
            <a:off x="914977" y="2583418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(Z,1,1)</a:t>
            </a:r>
          </a:p>
        </p:txBody>
      </p:sp>
      <p:sp>
        <p:nvSpPr>
          <p:cNvPr id="2262" name="Shape 2262"/>
          <p:cNvSpPr/>
          <p:nvPr/>
        </p:nvSpPr>
        <p:spPr>
          <a:xfrm>
            <a:off x="2184977" y="2583418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(Y,1,1)</a:t>
            </a:r>
          </a:p>
        </p:txBody>
      </p:sp>
      <p:sp>
        <p:nvSpPr>
          <p:cNvPr id="2263" name="Shape 2263"/>
          <p:cNvSpPr/>
          <p:nvPr/>
        </p:nvSpPr>
        <p:spPr>
          <a:xfrm>
            <a:off x="3487865" y="2605056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(X,1,1)</a:t>
            </a:r>
          </a:p>
        </p:txBody>
      </p:sp>
      <p:sp>
        <p:nvSpPr>
          <p:cNvPr id="2264" name="Shape 2264"/>
          <p:cNvSpPr/>
          <p:nvPr/>
        </p:nvSpPr>
        <p:spPr>
          <a:xfrm>
            <a:off x="914977" y="4942651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(C, -,2)</a:t>
            </a:r>
          </a:p>
        </p:txBody>
      </p:sp>
      <p:sp>
        <p:nvSpPr>
          <p:cNvPr id="2265" name="Shape 2265"/>
          <p:cNvSpPr/>
          <p:nvPr/>
        </p:nvSpPr>
        <p:spPr>
          <a:xfrm>
            <a:off x="914977" y="3762456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(E, -,2)</a:t>
            </a:r>
          </a:p>
        </p:txBody>
      </p:sp>
      <p:sp>
        <p:nvSpPr>
          <p:cNvPr id="2266" name="Shape 2266"/>
          <p:cNvSpPr/>
          <p:nvPr/>
        </p:nvSpPr>
        <p:spPr>
          <a:xfrm>
            <a:off x="3453672" y="3725741"/>
            <a:ext cx="874038" cy="792948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(D,2,2)</a:t>
            </a:r>
          </a:p>
        </p:txBody>
      </p:sp>
      <p:sp>
        <p:nvSpPr>
          <p:cNvPr id="2267" name="Shape 2267"/>
          <p:cNvSpPr/>
          <p:nvPr/>
        </p:nvSpPr>
        <p:spPr>
          <a:xfrm>
            <a:off x="3453672" y="4928793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(C,3,2)</a:t>
            </a:r>
          </a:p>
        </p:txBody>
      </p:sp>
      <p:sp>
        <p:nvSpPr>
          <p:cNvPr id="2268" name="Shape 2268"/>
          <p:cNvSpPr/>
          <p:nvPr/>
        </p:nvSpPr>
        <p:spPr>
          <a:xfrm>
            <a:off x="3453672" y="6106445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(A,4,2)</a:t>
            </a:r>
          </a:p>
        </p:txBody>
      </p:sp>
      <p:sp>
        <p:nvSpPr>
          <p:cNvPr id="2269" name="Shape 2269"/>
          <p:cNvSpPr/>
          <p:nvPr/>
        </p:nvSpPr>
        <p:spPr>
          <a:xfrm>
            <a:off x="2125071" y="6106445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(B, -,3)</a:t>
            </a:r>
          </a:p>
        </p:txBody>
      </p:sp>
      <p:sp>
        <p:nvSpPr>
          <p:cNvPr id="2270" name="Shape 2270"/>
          <p:cNvSpPr/>
          <p:nvPr/>
        </p:nvSpPr>
        <p:spPr>
          <a:xfrm>
            <a:off x="2766359" y="8423650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end</a:t>
            </a:r>
          </a:p>
        </p:txBody>
      </p:sp>
      <p:sp>
        <p:nvSpPr>
          <p:cNvPr id="2271" name="Shape 2271"/>
          <p:cNvSpPr/>
          <p:nvPr/>
        </p:nvSpPr>
        <p:spPr>
          <a:xfrm flipH="1">
            <a:off x="1614887" y="2175063"/>
            <a:ext cx="695263" cy="4852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72" name="Shape 2272"/>
          <p:cNvSpPr/>
          <p:nvPr/>
        </p:nvSpPr>
        <p:spPr>
          <a:xfrm>
            <a:off x="2606373" y="2273097"/>
            <a:ext cx="4959" cy="30898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73" name="Shape 2273"/>
          <p:cNvSpPr/>
          <p:nvPr/>
        </p:nvSpPr>
        <p:spPr>
          <a:xfrm>
            <a:off x="2940590" y="2162946"/>
            <a:ext cx="698858" cy="5579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74" name="Shape 2274"/>
          <p:cNvSpPr/>
          <p:nvPr/>
        </p:nvSpPr>
        <p:spPr>
          <a:xfrm>
            <a:off x="2910742" y="3294597"/>
            <a:ext cx="625374" cy="5617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75" name="Shape 2275"/>
          <p:cNvSpPr/>
          <p:nvPr/>
        </p:nvSpPr>
        <p:spPr>
          <a:xfrm flipH="1">
            <a:off x="3896907" y="3389153"/>
            <a:ext cx="7811" cy="34774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76" name="Shape 2276"/>
          <p:cNvSpPr/>
          <p:nvPr/>
        </p:nvSpPr>
        <p:spPr>
          <a:xfrm>
            <a:off x="1340188" y="3378210"/>
            <a:ext cx="4785" cy="3920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77" name="Shape 2277"/>
          <p:cNvSpPr/>
          <p:nvPr/>
        </p:nvSpPr>
        <p:spPr>
          <a:xfrm>
            <a:off x="3890690" y="4529859"/>
            <a:ext cx="1" cy="4105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78" name="Shape 2278"/>
          <p:cNvSpPr/>
          <p:nvPr/>
        </p:nvSpPr>
        <p:spPr>
          <a:xfrm>
            <a:off x="3890691" y="5726206"/>
            <a:ext cx="1" cy="3867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79" name="Shape 2279"/>
          <p:cNvSpPr/>
          <p:nvPr/>
        </p:nvSpPr>
        <p:spPr>
          <a:xfrm>
            <a:off x="3890690" y="6896363"/>
            <a:ext cx="1" cy="48016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80" name="Shape 2280"/>
          <p:cNvSpPr/>
          <p:nvPr/>
        </p:nvSpPr>
        <p:spPr>
          <a:xfrm>
            <a:off x="1604861" y="5668341"/>
            <a:ext cx="691532" cy="53007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81" name="Shape 2281"/>
          <p:cNvSpPr/>
          <p:nvPr/>
        </p:nvSpPr>
        <p:spPr>
          <a:xfrm>
            <a:off x="2558363" y="6896363"/>
            <a:ext cx="1" cy="4752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82" name="Shape 2282"/>
          <p:cNvSpPr/>
          <p:nvPr/>
        </p:nvSpPr>
        <p:spPr>
          <a:xfrm flipH="1">
            <a:off x="1345801" y="4555823"/>
            <a:ext cx="5353" cy="3916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83" name="Shape 2283"/>
          <p:cNvSpPr/>
          <p:nvPr/>
        </p:nvSpPr>
        <p:spPr>
          <a:xfrm flipH="1">
            <a:off x="2833857" y="5613694"/>
            <a:ext cx="763583" cy="5683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84" name="Shape 2284"/>
          <p:cNvSpPr/>
          <p:nvPr/>
        </p:nvSpPr>
        <p:spPr>
          <a:xfrm>
            <a:off x="2086472" y="7369219"/>
            <a:ext cx="943783" cy="88700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40000"/>
              </a:lnSpc>
            </a:pPr>
            <a:endParaRPr/>
          </a:p>
        </p:txBody>
      </p:sp>
      <p:sp>
        <p:nvSpPr>
          <p:cNvPr id="2285" name="Shape 2285"/>
          <p:cNvSpPr/>
          <p:nvPr/>
        </p:nvSpPr>
        <p:spPr>
          <a:xfrm>
            <a:off x="2121344" y="7416248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(W, -, 4)</a:t>
            </a:r>
          </a:p>
        </p:txBody>
      </p:sp>
      <p:sp>
        <p:nvSpPr>
          <p:cNvPr id="2286" name="Shape 2286"/>
          <p:cNvSpPr/>
          <p:nvPr/>
        </p:nvSpPr>
        <p:spPr>
          <a:xfrm>
            <a:off x="3418799" y="7369219"/>
            <a:ext cx="943784" cy="88700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40000"/>
              </a:lnSpc>
            </a:pPr>
            <a:endParaRPr/>
          </a:p>
        </p:txBody>
      </p:sp>
      <p:sp>
        <p:nvSpPr>
          <p:cNvPr id="2287" name="Shape 2287"/>
          <p:cNvSpPr/>
          <p:nvPr/>
        </p:nvSpPr>
        <p:spPr>
          <a:xfrm>
            <a:off x="3453672" y="7416248"/>
            <a:ext cx="874038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(W,5, -)</a:t>
            </a:r>
          </a:p>
        </p:txBody>
      </p:sp>
      <p:sp>
        <p:nvSpPr>
          <p:cNvPr id="2288" name="Shape 2288"/>
          <p:cNvSpPr/>
          <p:nvPr/>
        </p:nvSpPr>
        <p:spPr>
          <a:xfrm flipH="1">
            <a:off x="3528861" y="8222574"/>
            <a:ext cx="169746" cy="31706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89" name="Shape 2289"/>
          <p:cNvSpPr/>
          <p:nvPr/>
        </p:nvSpPr>
        <p:spPr>
          <a:xfrm>
            <a:off x="2720616" y="8232593"/>
            <a:ext cx="175096" cy="2967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90" name="Shape 2290"/>
          <p:cNvSpPr/>
          <p:nvPr/>
        </p:nvSpPr>
        <p:spPr>
          <a:xfrm>
            <a:off x="1079245" y="7580679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{2}</a:t>
            </a:r>
          </a:p>
        </p:txBody>
      </p:sp>
      <p:sp>
        <p:nvSpPr>
          <p:cNvPr id="2291" name="Shape 2291"/>
          <p:cNvSpPr/>
          <p:nvPr/>
        </p:nvSpPr>
        <p:spPr>
          <a:xfrm>
            <a:off x="4051045" y="7580679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{1}</a:t>
            </a:r>
          </a:p>
        </p:txBody>
      </p:sp>
      <p:sp>
        <p:nvSpPr>
          <p:cNvPr id="2292" name="Shape 2292"/>
          <p:cNvSpPr/>
          <p:nvPr/>
        </p:nvSpPr>
        <p:spPr>
          <a:xfrm>
            <a:off x="5954610" y="1632333"/>
            <a:ext cx="6082664" cy="7435058"/>
          </a:xfrm>
          <a:prstGeom prst="rect">
            <a:avLst/>
          </a:prstGeom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A</a:t>
            </a:r>
          </a:p>
          <a:p>
            <a:pPr>
              <a:defRPr sz="2400"/>
            </a:pPr>
            <a:r>
              <a:t>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match</a:t>
            </a:r>
            <a:r>
              <a:t> peer=C comm=(3,2)</a:t>
            </a:r>
          </a:p>
          <a:p>
            <a:pPr>
              <a:defRPr sz="2400"/>
            </a:pPr>
            <a:r>
              <a:t>    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export</a:t>
            </a:r>
            <a:r>
              <a:t> peer←W, comm←(4,2),</a:t>
            </a:r>
          </a:p>
          <a:p>
            <a:pPr>
              <a:defRPr sz="2400"/>
            </a:pPr>
            <a:r>
              <a:t>                    comm← noexport, MED←80</a:t>
            </a:r>
          </a:p>
          <a:p>
            <a:pPr>
              <a:defRPr sz="2400"/>
            </a:pPr>
            <a:endParaRPr/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B</a:t>
            </a:r>
          </a:p>
          <a:p>
            <a:pPr>
              <a:defRPr sz="2400"/>
            </a:pPr>
            <a:r>
              <a:t>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match</a:t>
            </a:r>
            <a:r>
              <a:t> peer=C</a:t>
            </a:r>
          </a:p>
          <a:p>
            <a:pPr>
              <a:defRPr sz="2400"/>
            </a:pPr>
            <a:r>
              <a:t>    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export</a:t>
            </a:r>
            <a:r>
              <a:t> peer←W, comm←(-,3),  </a:t>
            </a:r>
          </a:p>
          <a:p>
            <a:pPr>
              <a:defRPr sz="2400"/>
            </a:pPr>
            <a:r>
              <a:t>                    comm←noexport, MED←81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/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C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    match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[lp=99] peer=E, comm=(-,2)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peer←B, comm←(-,2)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</a:t>
            </a:r>
            <a:r>
              <a:t>match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[lp=100] peer=D, comm=(2,2)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peer←A,B, comm←(3,2)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D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    match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regex=(X + Y)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peer←C, comm←(2,2)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…</a:t>
            </a:r>
          </a:p>
        </p:txBody>
      </p:sp>
    </p:spTree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Shape 2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Compilation to BGP:</a:t>
            </a:r>
          </a:p>
        </p:txBody>
      </p:sp>
      <p:sp>
        <p:nvSpPr>
          <p:cNvPr id="2295" name="Shape 22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59</a:t>
            </a:fld>
            <a:endParaRPr/>
          </a:p>
        </p:txBody>
      </p:sp>
      <p:sp>
        <p:nvSpPr>
          <p:cNvPr id="2296" name="Shape 2296"/>
          <p:cNvSpPr/>
          <p:nvPr/>
        </p:nvSpPr>
        <p:spPr>
          <a:xfrm>
            <a:off x="2166713" y="1483126"/>
            <a:ext cx="874038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start</a:t>
            </a:r>
          </a:p>
        </p:txBody>
      </p:sp>
      <p:sp>
        <p:nvSpPr>
          <p:cNvPr id="2297" name="Shape 2297"/>
          <p:cNvSpPr/>
          <p:nvPr/>
        </p:nvSpPr>
        <p:spPr>
          <a:xfrm>
            <a:off x="914977" y="2583418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(Z,1,1)</a:t>
            </a:r>
          </a:p>
        </p:txBody>
      </p:sp>
      <p:sp>
        <p:nvSpPr>
          <p:cNvPr id="2298" name="Shape 2298"/>
          <p:cNvSpPr/>
          <p:nvPr/>
        </p:nvSpPr>
        <p:spPr>
          <a:xfrm>
            <a:off x="2184977" y="2583418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(Y,1,1)</a:t>
            </a:r>
          </a:p>
        </p:txBody>
      </p:sp>
      <p:sp>
        <p:nvSpPr>
          <p:cNvPr id="2299" name="Shape 2299"/>
          <p:cNvSpPr/>
          <p:nvPr/>
        </p:nvSpPr>
        <p:spPr>
          <a:xfrm>
            <a:off x="3487865" y="2605056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(X,1,1)</a:t>
            </a:r>
          </a:p>
        </p:txBody>
      </p:sp>
      <p:sp>
        <p:nvSpPr>
          <p:cNvPr id="2300" name="Shape 2300"/>
          <p:cNvSpPr/>
          <p:nvPr/>
        </p:nvSpPr>
        <p:spPr>
          <a:xfrm>
            <a:off x="914977" y="4942651"/>
            <a:ext cx="874039" cy="792948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(C, -,2)</a:t>
            </a:r>
          </a:p>
        </p:txBody>
      </p:sp>
      <p:sp>
        <p:nvSpPr>
          <p:cNvPr id="2301" name="Shape 2301"/>
          <p:cNvSpPr/>
          <p:nvPr/>
        </p:nvSpPr>
        <p:spPr>
          <a:xfrm>
            <a:off x="914977" y="3762456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(E, -,2)</a:t>
            </a:r>
          </a:p>
        </p:txBody>
      </p:sp>
      <p:sp>
        <p:nvSpPr>
          <p:cNvPr id="2302" name="Shape 2302"/>
          <p:cNvSpPr/>
          <p:nvPr/>
        </p:nvSpPr>
        <p:spPr>
          <a:xfrm>
            <a:off x="3453672" y="3725741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(D,2,2)</a:t>
            </a:r>
          </a:p>
        </p:txBody>
      </p:sp>
      <p:sp>
        <p:nvSpPr>
          <p:cNvPr id="2303" name="Shape 2303"/>
          <p:cNvSpPr/>
          <p:nvPr/>
        </p:nvSpPr>
        <p:spPr>
          <a:xfrm>
            <a:off x="3453672" y="4928793"/>
            <a:ext cx="874038" cy="792948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(C,3,2)</a:t>
            </a:r>
          </a:p>
        </p:txBody>
      </p:sp>
      <p:sp>
        <p:nvSpPr>
          <p:cNvPr id="2304" name="Shape 2304"/>
          <p:cNvSpPr/>
          <p:nvPr/>
        </p:nvSpPr>
        <p:spPr>
          <a:xfrm>
            <a:off x="3453672" y="6106445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(A,4,2)</a:t>
            </a:r>
          </a:p>
        </p:txBody>
      </p:sp>
      <p:sp>
        <p:nvSpPr>
          <p:cNvPr id="2305" name="Shape 2305"/>
          <p:cNvSpPr/>
          <p:nvPr/>
        </p:nvSpPr>
        <p:spPr>
          <a:xfrm>
            <a:off x="2125071" y="6106445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(B, -,3)</a:t>
            </a:r>
          </a:p>
        </p:txBody>
      </p:sp>
      <p:sp>
        <p:nvSpPr>
          <p:cNvPr id="2306" name="Shape 2306"/>
          <p:cNvSpPr/>
          <p:nvPr/>
        </p:nvSpPr>
        <p:spPr>
          <a:xfrm>
            <a:off x="2766359" y="8423650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end</a:t>
            </a:r>
          </a:p>
        </p:txBody>
      </p:sp>
      <p:sp>
        <p:nvSpPr>
          <p:cNvPr id="2307" name="Shape 2307"/>
          <p:cNvSpPr/>
          <p:nvPr/>
        </p:nvSpPr>
        <p:spPr>
          <a:xfrm flipH="1">
            <a:off x="1614887" y="2175063"/>
            <a:ext cx="695263" cy="4852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08" name="Shape 2308"/>
          <p:cNvSpPr/>
          <p:nvPr/>
        </p:nvSpPr>
        <p:spPr>
          <a:xfrm>
            <a:off x="2606373" y="2273097"/>
            <a:ext cx="4959" cy="30898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09" name="Shape 2309"/>
          <p:cNvSpPr/>
          <p:nvPr/>
        </p:nvSpPr>
        <p:spPr>
          <a:xfrm>
            <a:off x="2910742" y="3294597"/>
            <a:ext cx="625374" cy="5617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10" name="Shape 2310"/>
          <p:cNvSpPr/>
          <p:nvPr/>
        </p:nvSpPr>
        <p:spPr>
          <a:xfrm flipH="1">
            <a:off x="3896907" y="3389153"/>
            <a:ext cx="7811" cy="34774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11" name="Shape 2311"/>
          <p:cNvSpPr/>
          <p:nvPr/>
        </p:nvSpPr>
        <p:spPr>
          <a:xfrm>
            <a:off x="1340188" y="3378210"/>
            <a:ext cx="4785" cy="3920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12" name="Shape 2312"/>
          <p:cNvSpPr/>
          <p:nvPr/>
        </p:nvSpPr>
        <p:spPr>
          <a:xfrm>
            <a:off x="3890690" y="4529859"/>
            <a:ext cx="1" cy="410538"/>
          </a:xfrm>
          <a:prstGeom prst="line">
            <a:avLst/>
          </a:prstGeom>
          <a:ln w="38100">
            <a:solidFill>
              <a:schemeClr val="accent5">
                <a:hueOff val="-176146"/>
                <a:satOff val="3665"/>
                <a:lumOff val="-13986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13" name="Shape 2313"/>
          <p:cNvSpPr/>
          <p:nvPr/>
        </p:nvSpPr>
        <p:spPr>
          <a:xfrm>
            <a:off x="3890691" y="5726206"/>
            <a:ext cx="1" cy="3867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14" name="Shape 2314"/>
          <p:cNvSpPr/>
          <p:nvPr/>
        </p:nvSpPr>
        <p:spPr>
          <a:xfrm>
            <a:off x="3890690" y="6896363"/>
            <a:ext cx="1" cy="48016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15" name="Shape 2315"/>
          <p:cNvSpPr/>
          <p:nvPr/>
        </p:nvSpPr>
        <p:spPr>
          <a:xfrm>
            <a:off x="1604861" y="5668341"/>
            <a:ext cx="691532" cy="53007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16" name="Shape 2316"/>
          <p:cNvSpPr/>
          <p:nvPr/>
        </p:nvSpPr>
        <p:spPr>
          <a:xfrm>
            <a:off x="2558363" y="6896363"/>
            <a:ext cx="1" cy="4752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17" name="Shape 2317"/>
          <p:cNvSpPr/>
          <p:nvPr/>
        </p:nvSpPr>
        <p:spPr>
          <a:xfrm flipH="1">
            <a:off x="1345801" y="4555823"/>
            <a:ext cx="5353" cy="391606"/>
          </a:xfrm>
          <a:prstGeom prst="line">
            <a:avLst/>
          </a:prstGeom>
          <a:ln w="38100">
            <a:solidFill>
              <a:schemeClr val="accent5">
                <a:hueOff val="-176146"/>
                <a:satOff val="3665"/>
                <a:lumOff val="-13986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18" name="Shape 2318"/>
          <p:cNvSpPr/>
          <p:nvPr/>
        </p:nvSpPr>
        <p:spPr>
          <a:xfrm flipH="1">
            <a:off x="2833857" y="5613694"/>
            <a:ext cx="763583" cy="5683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19" name="Shape 2319"/>
          <p:cNvSpPr/>
          <p:nvPr/>
        </p:nvSpPr>
        <p:spPr>
          <a:xfrm>
            <a:off x="2086472" y="7369219"/>
            <a:ext cx="943783" cy="88700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40000"/>
              </a:lnSpc>
            </a:pPr>
            <a:endParaRPr/>
          </a:p>
        </p:txBody>
      </p:sp>
      <p:sp>
        <p:nvSpPr>
          <p:cNvPr id="2320" name="Shape 2320"/>
          <p:cNvSpPr/>
          <p:nvPr/>
        </p:nvSpPr>
        <p:spPr>
          <a:xfrm>
            <a:off x="2121344" y="7416248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(W, -, 4)</a:t>
            </a:r>
          </a:p>
        </p:txBody>
      </p:sp>
      <p:sp>
        <p:nvSpPr>
          <p:cNvPr id="2321" name="Shape 2321"/>
          <p:cNvSpPr/>
          <p:nvPr/>
        </p:nvSpPr>
        <p:spPr>
          <a:xfrm>
            <a:off x="3418799" y="7369219"/>
            <a:ext cx="943784" cy="88700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40000"/>
              </a:lnSpc>
            </a:pPr>
            <a:endParaRPr/>
          </a:p>
        </p:txBody>
      </p:sp>
      <p:sp>
        <p:nvSpPr>
          <p:cNvPr id="2322" name="Shape 2322"/>
          <p:cNvSpPr/>
          <p:nvPr/>
        </p:nvSpPr>
        <p:spPr>
          <a:xfrm>
            <a:off x="3453672" y="7416248"/>
            <a:ext cx="874038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(W,5, -)</a:t>
            </a:r>
          </a:p>
        </p:txBody>
      </p:sp>
      <p:sp>
        <p:nvSpPr>
          <p:cNvPr id="2323" name="Shape 2323"/>
          <p:cNvSpPr/>
          <p:nvPr/>
        </p:nvSpPr>
        <p:spPr>
          <a:xfrm flipH="1">
            <a:off x="3528861" y="8222574"/>
            <a:ext cx="169746" cy="31706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24" name="Shape 2324"/>
          <p:cNvSpPr/>
          <p:nvPr/>
        </p:nvSpPr>
        <p:spPr>
          <a:xfrm>
            <a:off x="2720616" y="8232593"/>
            <a:ext cx="175096" cy="2967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25" name="Shape 2325"/>
          <p:cNvSpPr/>
          <p:nvPr/>
        </p:nvSpPr>
        <p:spPr>
          <a:xfrm>
            <a:off x="1079245" y="7580679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{2}</a:t>
            </a:r>
          </a:p>
        </p:txBody>
      </p:sp>
      <p:sp>
        <p:nvSpPr>
          <p:cNvPr id="2326" name="Shape 2326"/>
          <p:cNvSpPr/>
          <p:nvPr/>
        </p:nvSpPr>
        <p:spPr>
          <a:xfrm>
            <a:off x="4051045" y="7580679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{1}</a:t>
            </a:r>
          </a:p>
        </p:txBody>
      </p:sp>
      <p:sp>
        <p:nvSpPr>
          <p:cNvPr id="2327" name="Shape 2327"/>
          <p:cNvSpPr/>
          <p:nvPr/>
        </p:nvSpPr>
        <p:spPr>
          <a:xfrm>
            <a:off x="5954610" y="1632333"/>
            <a:ext cx="6082664" cy="7435058"/>
          </a:xfrm>
          <a:prstGeom prst="rect">
            <a:avLst/>
          </a:prstGeom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A</a:t>
            </a:r>
          </a:p>
          <a:p>
            <a:pPr>
              <a:defRPr sz="2400"/>
            </a:pPr>
            <a:r>
              <a:t>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match</a:t>
            </a:r>
            <a:r>
              <a:t> peer=C comm=(3,2)</a:t>
            </a:r>
          </a:p>
          <a:p>
            <a:pPr>
              <a:defRPr sz="2400"/>
            </a:pPr>
            <a:r>
              <a:t>    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export</a:t>
            </a:r>
            <a:r>
              <a:t> peer←W, comm←(4,2),</a:t>
            </a:r>
          </a:p>
          <a:p>
            <a:pPr>
              <a:defRPr sz="2400"/>
            </a:pPr>
            <a:r>
              <a:t>                    comm← noexport, MED←80</a:t>
            </a:r>
          </a:p>
          <a:p>
            <a:pPr>
              <a:defRPr sz="2400"/>
            </a:pPr>
            <a:endParaRPr/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B</a:t>
            </a:r>
          </a:p>
          <a:p>
            <a:pPr>
              <a:defRPr sz="2400"/>
            </a:pPr>
            <a:r>
              <a:t>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match</a:t>
            </a:r>
            <a:r>
              <a:t> peer=C</a:t>
            </a:r>
          </a:p>
          <a:p>
            <a:pPr>
              <a:defRPr sz="2400"/>
            </a:pPr>
            <a:r>
              <a:t>    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export</a:t>
            </a:r>
            <a:r>
              <a:t> peer←W, comm←(-,3),  </a:t>
            </a:r>
          </a:p>
          <a:p>
            <a:pPr>
              <a:defRPr sz="2400"/>
            </a:pPr>
            <a:r>
              <a:t>                    comm←noexport, MED←81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/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C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    match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[lp=99] peer=E, comm=(-,2)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peer←B, comm←(-,2)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</a:t>
            </a:r>
            <a:r>
              <a:t>match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[lp=100] peer=D, comm=(2,2)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peer←A,B, comm←(3,2)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D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    match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regex=(X + Y)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peer←C, comm←(2,2)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…</a:t>
            </a:r>
          </a:p>
        </p:txBody>
      </p:sp>
      <p:sp>
        <p:nvSpPr>
          <p:cNvPr id="2328" name="Shape 2328"/>
          <p:cNvSpPr/>
          <p:nvPr/>
        </p:nvSpPr>
        <p:spPr>
          <a:xfrm>
            <a:off x="2940590" y="2162946"/>
            <a:ext cx="698858" cy="5579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29" name="Shape 2329"/>
          <p:cNvSpPr/>
          <p:nvPr/>
        </p:nvSpPr>
        <p:spPr>
          <a:xfrm>
            <a:off x="1690676" y="4751496"/>
            <a:ext cx="1862641" cy="1"/>
          </a:xfrm>
          <a:prstGeom prst="line">
            <a:avLst/>
          </a:prstGeom>
          <a:ln w="63500">
            <a:solidFill>
              <a:schemeClr val="accent5">
                <a:hueOff val="-176146"/>
                <a:satOff val="3665"/>
                <a:lumOff val="-13986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30" name="Shape 2330"/>
          <p:cNvSpPr/>
          <p:nvPr/>
        </p:nvSpPr>
        <p:spPr>
          <a:xfrm>
            <a:off x="2107874" y="4276747"/>
            <a:ext cx="104809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choice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Propane:</a:t>
            </a:r>
          </a:p>
          <a:p>
            <a:r>
              <a:t>Programming a Distributed Control Plane</a:t>
            </a:r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xfrm>
            <a:off x="12553949" y="9194800"/>
            <a:ext cx="2286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xfrm>
            <a:off x="773772" y="2062295"/>
            <a:ext cx="11801440" cy="6653055"/>
          </a:xfrm>
          <a:prstGeom prst="rect">
            <a:avLst/>
          </a:prstGeom>
        </p:spPr>
        <p:txBody>
          <a:bodyPr/>
          <a:lstStyle/>
          <a:p>
            <a:r>
              <a:t>A language for expression of high-level operator objectives with: </a:t>
            </a:r>
          </a:p>
          <a:p>
            <a:pPr lvl="1"/>
            <a:r>
              <a:t>regular paths and relative preferences with fall-backs in case of failures</a:t>
            </a:r>
          </a:p>
          <a:p>
            <a:pPr lvl="1"/>
            <a:r>
              <a:t>uniform abstractions for intra- and inter-domain routing</a:t>
            </a:r>
          </a:p>
          <a:p>
            <a:pPr lvl="1"/>
            <a:r>
              <a:t>network-wide constraints that make some low-level errors impossible to express</a:t>
            </a:r>
          </a:p>
          <a:p>
            <a:r>
              <a:t>And a compiler that bridges the gap between high-level objectives and low-level distributed control plane mechanisms:</a:t>
            </a:r>
          </a:p>
          <a:p>
            <a:pPr lvl="1"/>
            <a:r>
              <a:t>efficient algorithms to synthesize a set of policy-compliant BGP configs</a:t>
            </a:r>
          </a:p>
          <a:p>
            <a:pPr lvl="2"/>
            <a:r>
              <a:t>reuse existing infrastructure</a:t>
            </a:r>
          </a:p>
          <a:p>
            <a:pPr lvl="2"/>
            <a:r>
              <a:t>fault tolerant and scalable</a:t>
            </a:r>
          </a:p>
          <a:p>
            <a:pPr lvl="1"/>
            <a:r>
              <a:t>failure analysis guarantees </a:t>
            </a:r>
            <a:r>
              <a:rPr i="1"/>
              <a:t>policy compliance</a:t>
            </a:r>
            <a:r>
              <a:t> under all failures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1" build="p" animBg="1" advAuto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Shape 23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Compilation to BGP:</a:t>
            </a:r>
          </a:p>
        </p:txBody>
      </p:sp>
      <p:sp>
        <p:nvSpPr>
          <p:cNvPr id="2333" name="Shape 23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60</a:t>
            </a:fld>
            <a:endParaRPr/>
          </a:p>
        </p:txBody>
      </p:sp>
      <p:sp>
        <p:nvSpPr>
          <p:cNvPr id="2334" name="Shape 2334"/>
          <p:cNvSpPr/>
          <p:nvPr/>
        </p:nvSpPr>
        <p:spPr>
          <a:xfrm>
            <a:off x="2166713" y="1483126"/>
            <a:ext cx="874038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start</a:t>
            </a:r>
          </a:p>
        </p:txBody>
      </p:sp>
      <p:sp>
        <p:nvSpPr>
          <p:cNvPr id="2335" name="Shape 2335"/>
          <p:cNvSpPr/>
          <p:nvPr/>
        </p:nvSpPr>
        <p:spPr>
          <a:xfrm>
            <a:off x="914977" y="2583418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(Z,1,1)</a:t>
            </a:r>
          </a:p>
        </p:txBody>
      </p:sp>
      <p:sp>
        <p:nvSpPr>
          <p:cNvPr id="2336" name="Shape 2336"/>
          <p:cNvSpPr/>
          <p:nvPr/>
        </p:nvSpPr>
        <p:spPr>
          <a:xfrm>
            <a:off x="2184977" y="2583418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(Y,1,1)</a:t>
            </a:r>
          </a:p>
        </p:txBody>
      </p:sp>
      <p:sp>
        <p:nvSpPr>
          <p:cNvPr id="2337" name="Shape 2337"/>
          <p:cNvSpPr/>
          <p:nvPr/>
        </p:nvSpPr>
        <p:spPr>
          <a:xfrm>
            <a:off x="3487865" y="2605056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(X,1,1)</a:t>
            </a:r>
          </a:p>
        </p:txBody>
      </p:sp>
      <p:sp>
        <p:nvSpPr>
          <p:cNvPr id="2338" name="Shape 2338"/>
          <p:cNvSpPr/>
          <p:nvPr/>
        </p:nvSpPr>
        <p:spPr>
          <a:xfrm>
            <a:off x="914977" y="4942651"/>
            <a:ext cx="874039" cy="792948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(C, -,2)</a:t>
            </a:r>
          </a:p>
        </p:txBody>
      </p:sp>
      <p:sp>
        <p:nvSpPr>
          <p:cNvPr id="2339" name="Shape 2339"/>
          <p:cNvSpPr/>
          <p:nvPr/>
        </p:nvSpPr>
        <p:spPr>
          <a:xfrm>
            <a:off x="914977" y="3762456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(E, -,2)</a:t>
            </a:r>
          </a:p>
        </p:txBody>
      </p:sp>
      <p:sp>
        <p:nvSpPr>
          <p:cNvPr id="2340" name="Shape 2340"/>
          <p:cNvSpPr/>
          <p:nvPr/>
        </p:nvSpPr>
        <p:spPr>
          <a:xfrm>
            <a:off x="3453672" y="3725741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(D,2,2)</a:t>
            </a:r>
          </a:p>
        </p:txBody>
      </p:sp>
      <p:sp>
        <p:nvSpPr>
          <p:cNvPr id="2341" name="Shape 2341"/>
          <p:cNvSpPr/>
          <p:nvPr/>
        </p:nvSpPr>
        <p:spPr>
          <a:xfrm>
            <a:off x="3453672" y="4928793"/>
            <a:ext cx="874038" cy="792948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(C,3,2)</a:t>
            </a:r>
          </a:p>
        </p:txBody>
      </p:sp>
      <p:sp>
        <p:nvSpPr>
          <p:cNvPr id="2342" name="Shape 2342"/>
          <p:cNvSpPr/>
          <p:nvPr/>
        </p:nvSpPr>
        <p:spPr>
          <a:xfrm flipH="1">
            <a:off x="1614887" y="2175063"/>
            <a:ext cx="695263" cy="4852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43" name="Shape 2343"/>
          <p:cNvSpPr/>
          <p:nvPr/>
        </p:nvSpPr>
        <p:spPr>
          <a:xfrm>
            <a:off x="2606373" y="2273097"/>
            <a:ext cx="4959" cy="30898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44" name="Shape 2344"/>
          <p:cNvSpPr/>
          <p:nvPr/>
        </p:nvSpPr>
        <p:spPr>
          <a:xfrm>
            <a:off x="2910742" y="3294597"/>
            <a:ext cx="625374" cy="5617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45" name="Shape 2345"/>
          <p:cNvSpPr/>
          <p:nvPr/>
        </p:nvSpPr>
        <p:spPr>
          <a:xfrm flipH="1">
            <a:off x="3896907" y="3389153"/>
            <a:ext cx="7811" cy="34774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46" name="Shape 2346"/>
          <p:cNvSpPr/>
          <p:nvPr/>
        </p:nvSpPr>
        <p:spPr>
          <a:xfrm>
            <a:off x="1340188" y="3378210"/>
            <a:ext cx="4785" cy="3920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47" name="Shape 2347"/>
          <p:cNvSpPr/>
          <p:nvPr/>
        </p:nvSpPr>
        <p:spPr>
          <a:xfrm>
            <a:off x="3890690" y="4529859"/>
            <a:ext cx="1" cy="4105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48" name="Shape 2348"/>
          <p:cNvSpPr/>
          <p:nvPr/>
        </p:nvSpPr>
        <p:spPr>
          <a:xfrm>
            <a:off x="3890691" y="5726206"/>
            <a:ext cx="1" cy="3867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49" name="Shape 2349"/>
          <p:cNvSpPr/>
          <p:nvPr/>
        </p:nvSpPr>
        <p:spPr>
          <a:xfrm>
            <a:off x="3890690" y="6896363"/>
            <a:ext cx="1" cy="48016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50" name="Shape 2350"/>
          <p:cNvSpPr/>
          <p:nvPr/>
        </p:nvSpPr>
        <p:spPr>
          <a:xfrm>
            <a:off x="1351996" y="6913638"/>
            <a:ext cx="1" cy="4752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51" name="Shape 2351"/>
          <p:cNvSpPr/>
          <p:nvPr/>
        </p:nvSpPr>
        <p:spPr>
          <a:xfrm flipH="1">
            <a:off x="1345801" y="4555823"/>
            <a:ext cx="5353" cy="3916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52" name="Shape 2352"/>
          <p:cNvSpPr/>
          <p:nvPr/>
        </p:nvSpPr>
        <p:spPr>
          <a:xfrm>
            <a:off x="703895" y="7788374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{2}</a:t>
            </a:r>
          </a:p>
        </p:txBody>
      </p:sp>
      <p:sp>
        <p:nvSpPr>
          <p:cNvPr id="2353" name="Shape 2353"/>
          <p:cNvSpPr/>
          <p:nvPr/>
        </p:nvSpPr>
        <p:spPr>
          <a:xfrm>
            <a:off x="3213542" y="7788374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{1}</a:t>
            </a:r>
          </a:p>
        </p:txBody>
      </p:sp>
      <p:sp>
        <p:nvSpPr>
          <p:cNvPr id="2354" name="Shape 2354"/>
          <p:cNvSpPr/>
          <p:nvPr/>
        </p:nvSpPr>
        <p:spPr>
          <a:xfrm>
            <a:off x="5954610" y="1632333"/>
            <a:ext cx="6082664" cy="7435058"/>
          </a:xfrm>
          <a:prstGeom prst="rect">
            <a:avLst/>
          </a:prstGeom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A</a:t>
            </a:r>
          </a:p>
          <a:p>
            <a:pPr>
              <a:defRPr sz="2400"/>
            </a:pPr>
            <a:r>
              <a:t>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match</a:t>
            </a:r>
            <a:r>
              <a:t> peer=C comm=(3,2)</a:t>
            </a:r>
          </a:p>
          <a:p>
            <a:pPr>
              <a:defRPr sz="2400"/>
            </a:pPr>
            <a:r>
              <a:t>    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export</a:t>
            </a:r>
            <a:r>
              <a:t> peer←W, comm←(4,2),</a:t>
            </a:r>
          </a:p>
          <a:p>
            <a:pPr>
              <a:defRPr sz="2400"/>
            </a:pPr>
            <a:r>
              <a:t>                    comm← noexport, MED←80</a:t>
            </a:r>
          </a:p>
          <a:p>
            <a:pPr>
              <a:defRPr sz="2400"/>
            </a:pPr>
            <a:endParaRPr/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B</a:t>
            </a:r>
          </a:p>
          <a:p>
            <a:pPr>
              <a:defRPr sz="2400"/>
            </a:pPr>
            <a:r>
              <a:t>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match</a:t>
            </a:r>
            <a:r>
              <a:t> peer=C</a:t>
            </a:r>
          </a:p>
          <a:p>
            <a:pPr>
              <a:defRPr sz="2400"/>
            </a:pPr>
            <a:r>
              <a:t>    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export</a:t>
            </a:r>
            <a:r>
              <a:t> peer←W, comm←(-,3),  </a:t>
            </a:r>
          </a:p>
          <a:p>
            <a:pPr>
              <a:defRPr sz="2400"/>
            </a:pPr>
            <a:r>
              <a:t>                    comm←noexport, MED←81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/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C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    match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[lp=99] peer=E, comm=(-,2)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peer←B, comm←(-,2)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</a:t>
            </a:r>
            <a:r>
              <a:t>match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[lp=100] peer=D, comm=(2,2)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peer←A,B, comm←(3,2)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D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    match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regex=(X + Y)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peer←C, comm←(2,2)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…</a:t>
            </a:r>
          </a:p>
        </p:txBody>
      </p:sp>
      <p:sp>
        <p:nvSpPr>
          <p:cNvPr id="2355" name="Shape 2355"/>
          <p:cNvSpPr/>
          <p:nvPr/>
        </p:nvSpPr>
        <p:spPr>
          <a:xfrm>
            <a:off x="1351996" y="5726206"/>
            <a:ext cx="1" cy="3867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56" name="Shape 2356"/>
          <p:cNvSpPr/>
          <p:nvPr/>
        </p:nvSpPr>
        <p:spPr>
          <a:xfrm>
            <a:off x="1117046" y="6147720"/>
            <a:ext cx="4699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…</a:t>
            </a:r>
          </a:p>
        </p:txBody>
      </p:sp>
      <p:sp>
        <p:nvSpPr>
          <p:cNvPr id="2357" name="Shape 2357"/>
          <p:cNvSpPr/>
          <p:nvPr/>
        </p:nvSpPr>
        <p:spPr>
          <a:xfrm>
            <a:off x="3655740" y="6110614"/>
            <a:ext cx="4699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…</a:t>
            </a:r>
          </a:p>
        </p:txBody>
      </p:sp>
      <p:sp>
        <p:nvSpPr>
          <p:cNvPr id="2358" name="Shape 2358"/>
          <p:cNvSpPr/>
          <p:nvPr/>
        </p:nvSpPr>
        <p:spPr>
          <a:xfrm>
            <a:off x="2940590" y="2162946"/>
            <a:ext cx="698858" cy="5579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59" name="Shape 2359"/>
          <p:cNvSpPr/>
          <p:nvPr/>
        </p:nvSpPr>
        <p:spPr>
          <a:xfrm>
            <a:off x="2107874" y="4276747"/>
            <a:ext cx="104809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choice</a:t>
            </a:r>
          </a:p>
        </p:txBody>
      </p:sp>
      <p:sp>
        <p:nvSpPr>
          <p:cNvPr id="2360" name="Shape 2360"/>
          <p:cNvSpPr/>
          <p:nvPr/>
        </p:nvSpPr>
        <p:spPr>
          <a:xfrm>
            <a:off x="1690676" y="4751496"/>
            <a:ext cx="1862641" cy="1"/>
          </a:xfrm>
          <a:prstGeom prst="line">
            <a:avLst/>
          </a:prstGeom>
          <a:ln w="63500">
            <a:solidFill>
              <a:schemeClr val="accent5">
                <a:hueOff val="-176146"/>
                <a:satOff val="3665"/>
                <a:lumOff val="-13986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2" name="Shape 23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Compilation to BGP:</a:t>
            </a:r>
          </a:p>
        </p:txBody>
      </p:sp>
      <p:sp>
        <p:nvSpPr>
          <p:cNvPr id="2363" name="Shape 23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61</a:t>
            </a:fld>
            <a:endParaRPr/>
          </a:p>
        </p:txBody>
      </p:sp>
      <p:sp>
        <p:nvSpPr>
          <p:cNvPr id="2364" name="Shape 2364"/>
          <p:cNvSpPr/>
          <p:nvPr/>
        </p:nvSpPr>
        <p:spPr>
          <a:xfrm>
            <a:off x="2166713" y="1483126"/>
            <a:ext cx="874038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start</a:t>
            </a:r>
          </a:p>
        </p:txBody>
      </p:sp>
      <p:sp>
        <p:nvSpPr>
          <p:cNvPr id="2365" name="Shape 2365"/>
          <p:cNvSpPr/>
          <p:nvPr/>
        </p:nvSpPr>
        <p:spPr>
          <a:xfrm>
            <a:off x="914977" y="2583418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(Z,1,1)</a:t>
            </a:r>
          </a:p>
        </p:txBody>
      </p:sp>
      <p:sp>
        <p:nvSpPr>
          <p:cNvPr id="2366" name="Shape 2366"/>
          <p:cNvSpPr/>
          <p:nvPr/>
        </p:nvSpPr>
        <p:spPr>
          <a:xfrm>
            <a:off x="2184977" y="2583418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(Y,1,1)</a:t>
            </a:r>
          </a:p>
        </p:txBody>
      </p:sp>
      <p:sp>
        <p:nvSpPr>
          <p:cNvPr id="2367" name="Shape 2367"/>
          <p:cNvSpPr/>
          <p:nvPr/>
        </p:nvSpPr>
        <p:spPr>
          <a:xfrm>
            <a:off x="3487865" y="2605056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(X,1,1)</a:t>
            </a:r>
          </a:p>
        </p:txBody>
      </p:sp>
      <p:sp>
        <p:nvSpPr>
          <p:cNvPr id="2368" name="Shape 2368"/>
          <p:cNvSpPr/>
          <p:nvPr/>
        </p:nvSpPr>
        <p:spPr>
          <a:xfrm>
            <a:off x="914977" y="4942651"/>
            <a:ext cx="874039" cy="792948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(C, -,2)</a:t>
            </a:r>
          </a:p>
        </p:txBody>
      </p:sp>
      <p:sp>
        <p:nvSpPr>
          <p:cNvPr id="2369" name="Shape 2369"/>
          <p:cNvSpPr/>
          <p:nvPr/>
        </p:nvSpPr>
        <p:spPr>
          <a:xfrm>
            <a:off x="914977" y="3762456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(E, -,2)</a:t>
            </a:r>
          </a:p>
        </p:txBody>
      </p:sp>
      <p:sp>
        <p:nvSpPr>
          <p:cNvPr id="2370" name="Shape 2370"/>
          <p:cNvSpPr/>
          <p:nvPr/>
        </p:nvSpPr>
        <p:spPr>
          <a:xfrm>
            <a:off x="3453672" y="3725741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(D,2,2)</a:t>
            </a:r>
          </a:p>
        </p:txBody>
      </p:sp>
      <p:sp>
        <p:nvSpPr>
          <p:cNvPr id="2371" name="Shape 2371"/>
          <p:cNvSpPr/>
          <p:nvPr/>
        </p:nvSpPr>
        <p:spPr>
          <a:xfrm>
            <a:off x="3453672" y="4928793"/>
            <a:ext cx="874038" cy="792948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(C,3,2)</a:t>
            </a:r>
          </a:p>
        </p:txBody>
      </p:sp>
      <p:sp>
        <p:nvSpPr>
          <p:cNvPr id="2372" name="Shape 2372"/>
          <p:cNvSpPr/>
          <p:nvPr/>
        </p:nvSpPr>
        <p:spPr>
          <a:xfrm flipH="1">
            <a:off x="1614887" y="2175063"/>
            <a:ext cx="695263" cy="4852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73" name="Shape 2373"/>
          <p:cNvSpPr/>
          <p:nvPr/>
        </p:nvSpPr>
        <p:spPr>
          <a:xfrm>
            <a:off x="2606373" y="2273097"/>
            <a:ext cx="4959" cy="30898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74" name="Shape 2374"/>
          <p:cNvSpPr/>
          <p:nvPr/>
        </p:nvSpPr>
        <p:spPr>
          <a:xfrm>
            <a:off x="2910742" y="3294597"/>
            <a:ext cx="625374" cy="5617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75" name="Shape 2375"/>
          <p:cNvSpPr/>
          <p:nvPr/>
        </p:nvSpPr>
        <p:spPr>
          <a:xfrm flipH="1">
            <a:off x="3896907" y="3389153"/>
            <a:ext cx="7811" cy="34774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76" name="Shape 2376"/>
          <p:cNvSpPr/>
          <p:nvPr/>
        </p:nvSpPr>
        <p:spPr>
          <a:xfrm>
            <a:off x="1340188" y="3378210"/>
            <a:ext cx="4785" cy="3920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77" name="Shape 2377"/>
          <p:cNvSpPr/>
          <p:nvPr/>
        </p:nvSpPr>
        <p:spPr>
          <a:xfrm>
            <a:off x="3890690" y="4529859"/>
            <a:ext cx="1" cy="4105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78" name="Shape 2378"/>
          <p:cNvSpPr/>
          <p:nvPr/>
        </p:nvSpPr>
        <p:spPr>
          <a:xfrm>
            <a:off x="3890691" y="5726206"/>
            <a:ext cx="1" cy="3867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79" name="Shape 2379"/>
          <p:cNvSpPr/>
          <p:nvPr/>
        </p:nvSpPr>
        <p:spPr>
          <a:xfrm>
            <a:off x="3890690" y="6896363"/>
            <a:ext cx="1" cy="48016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80" name="Shape 2380"/>
          <p:cNvSpPr/>
          <p:nvPr/>
        </p:nvSpPr>
        <p:spPr>
          <a:xfrm>
            <a:off x="1351996" y="6913638"/>
            <a:ext cx="1" cy="4752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81" name="Shape 2381"/>
          <p:cNvSpPr/>
          <p:nvPr/>
        </p:nvSpPr>
        <p:spPr>
          <a:xfrm flipH="1">
            <a:off x="1345801" y="4555823"/>
            <a:ext cx="5353" cy="3916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82" name="Shape 2382"/>
          <p:cNvSpPr/>
          <p:nvPr/>
        </p:nvSpPr>
        <p:spPr>
          <a:xfrm>
            <a:off x="703895" y="7788374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{2}</a:t>
            </a:r>
          </a:p>
        </p:txBody>
      </p:sp>
      <p:sp>
        <p:nvSpPr>
          <p:cNvPr id="2383" name="Shape 2383"/>
          <p:cNvSpPr/>
          <p:nvPr/>
        </p:nvSpPr>
        <p:spPr>
          <a:xfrm>
            <a:off x="3213542" y="7788374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{1}</a:t>
            </a:r>
          </a:p>
        </p:txBody>
      </p:sp>
      <p:sp>
        <p:nvSpPr>
          <p:cNvPr id="2384" name="Shape 2384"/>
          <p:cNvSpPr/>
          <p:nvPr/>
        </p:nvSpPr>
        <p:spPr>
          <a:xfrm>
            <a:off x="5954610" y="1632333"/>
            <a:ext cx="6082664" cy="7435058"/>
          </a:xfrm>
          <a:prstGeom prst="rect">
            <a:avLst/>
          </a:prstGeom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A</a:t>
            </a:r>
          </a:p>
          <a:p>
            <a:pPr>
              <a:defRPr sz="2400"/>
            </a:pPr>
            <a:r>
              <a:t>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match</a:t>
            </a:r>
            <a:r>
              <a:t> peer=C comm=(3,2)</a:t>
            </a:r>
          </a:p>
          <a:p>
            <a:pPr>
              <a:defRPr sz="2400"/>
            </a:pPr>
            <a:r>
              <a:t>    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export</a:t>
            </a:r>
            <a:r>
              <a:t> peer←W, comm←(4,2),</a:t>
            </a:r>
          </a:p>
          <a:p>
            <a:pPr>
              <a:defRPr sz="2400"/>
            </a:pPr>
            <a:r>
              <a:t>                    comm← noexport, MED←80</a:t>
            </a:r>
          </a:p>
          <a:p>
            <a:pPr>
              <a:defRPr sz="2400"/>
            </a:pPr>
            <a:endParaRPr/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B</a:t>
            </a:r>
          </a:p>
          <a:p>
            <a:pPr>
              <a:defRPr sz="2400"/>
            </a:pPr>
            <a:r>
              <a:t>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match</a:t>
            </a:r>
            <a:r>
              <a:t> peer=C</a:t>
            </a:r>
          </a:p>
          <a:p>
            <a:pPr>
              <a:defRPr sz="2400"/>
            </a:pPr>
            <a:r>
              <a:t>    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export</a:t>
            </a:r>
            <a:r>
              <a:t> peer←W, comm←(-,3),  </a:t>
            </a:r>
          </a:p>
          <a:p>
            <a:pPr>
              <a:defRPr sz="2400"/>
            </a:pPr>
            <a:r>
              <a:t>                    comm←noexport, MED←81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/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C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    match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[lp=99] peer=E, comm=(-,2)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peer←B, comm←(-,2)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</a:t>
            </a:r>
            <a:r>
              <a:t>match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[lp=100] peer=D, comm=(2,2)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peer←A,B, comm←(3,2)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D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    match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regex=(X + Y)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peer←C, comm←(2,2)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…</a:t>
            </a:r>
          </a:p>
        </p:txBody>
      </p:sp>
      <p:sp>
        <p:nvSpPr>
          <p:cNvPr id="2385" name="Shape 2385"/>
          <p:cNvSpPr/>
          <p:nvPr/>
        </p:nvSpPr>
        <p:spPr>
          <a:xfrm>
            <a:off x="1351996" y="5726206"/>
            <a:ext cx="1" cy="3867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86" name="Shape 2386"/>
          <p:cNvSpPr/>
          <p:nvPr/>
        </p:nvSpPr>
        <p:spPr>
          <a:xfrm>
            <a:off x="1117046" y="6147720"/>
            <a:ext cx="4699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…</a:t>
            </a:r>
          </a:p>
        </p:txBody>
      </p:sp>
      <p:sp>
        <p:nvSpPr>
          <p:cNvPr id="2387" name="Shape 2387"/>
          <p:cNvSpPr/>
          <p:nvPr/>
        </p:nvSpPr>
        <p:spPr>
          <a:xfrm>
            <a:off x="3655740" y="6110614"/>
            <a:ext cx="4699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…</a:t>
            </a:r>
          </a:p>
        </p:txBody>
      </p:sp>
      <p:sp>
        <p:nvSpPr>
          <p:cNvPr id="2388" name="Shape 2388"/>
          <p:cNvSpPr/>
          <p:nvPr/>
        </p:nvSpPr>
        <p:spPr>
          <a:xfrm>
            <a:off x="2940590" y="2162946"/>
            <a:ext cx="698858" cy="5579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89" name="Shape 2389"/>
          <p:cNvSpPr/>
          <p:nvPr/>
        </p:nvSpPr>
        <p:spPr>
          <a:xfrm>
            <a:off x="2450022" y="8546284"/>
            <a:ext cx="294972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ctr"/>
            <a:r>
              <a:t>Highest preference</a:t>
            </a:r>
          </a:p>
          <a:p>
            <a:pPr algn="ctr"/>
            <a:r>
              <a:t>obtainable here</a:t>
            </a:r>
          </a:p>
        </p:txBody>
      </p:sp>
      <p:sp>
        <p:nvSpPr>
          <p:cNvPr id="2390" name="Shape 2390"/>
          <p:cNvSpPr/>
          <p:nvPr/>
        </p:nvSpPr>
        <p:spPr>
          <a:xfrm>
            <a:off x="1690676" y="4751496"/>
            <a:ext cx="1862641" cy="1"/>
          </a:xfrm>
          <a:prstGeom prst="line">
            <a:avLst/>
          </a:prstGeom>
          <a:ln w="63500">
            <a:solidFill>
              <a:schemeClr val="accent5">
                <a:hueOff val="-176146"/>
                <a:satOff val="3665"/>
                <a:lumOff val="-13986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91" name="Shape 2391"/>
          <p:cNvSpPr/>
          <p:nvPr/>
        </p:nvSpPr>
        <p:spPr>
          <a:xfrm>
            <a:off x="2107874" y="4276747"/>
            <a:ext cx="104809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choice</a:t>
            </a:r>
          </a:p>
        </p:txBody>
      </p:sp>
    </p:spTree>
  </p:cSld>
  <p:clrMapOvr>
    <a:masterClrMapping/>
  </p:clrMapOvr>
  <p:transition spd="slow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Shape 23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Compilation to BGP:</a:t>
            </a:r>
          </a:p>
        </p:txBody>
      </p:sp>
      <p:sp>
        <p:nvSpPr>
          <p:cNvPr id="2394" name="Shape 23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62</a:t>
            </a:fld>
            <a:endParaRPr/>
          </a:p>
        </p:txBody>
      </p:sp>
      <p:sp>
        <p:nvSpPr>
          <p:cNvPr id="2395" name="Shape 2395"/>
          <p:cNvSpPr/>
          <p:nvPr/>
        </p:nvSpPr>
        <p:spPr>
          <a:xfrm>
            <a:off x="2166713" y="1483126"/>
            <a:ext cx="874038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start</a:t>
            </a:r>
          </a:p>
        </p:txBody>
      </p:sp>
      <p:sp>
        <p:nvSpPr>
          <p:cNvPr id="2396" name="Shape 2396"/>
          <p:cNvSpPr/>
          <p:nvPr/>
        </p:nvSpPr>
        <p:spPr>
          <a:xfrm>
            <a:off x="914977" y="2583418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(Z,1,1)</a:t>
            </a:r>
          </a:p>
        </p:txBody>
      </p:sp>
      <p:sp>
        <p:nvSpPr>
          <p:cNvPr id="2397" name="Shape 2397"/>
          <p:cNvSpPr/>
          <p:nvPr/>
        </p:nvSpPr>
        <p:spPr>
          <a:xfrm>
            <a:off x="2184977" y="2583418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(Y,1,1)</a:t>
            </a:r>
          </a:p>
        </p:txBody>
      </p:sp>
      <p:sp>
        <p:nvSpPr>
          <p:cNvPr id="2398" name="Shape 2398"/>
          <p:cNvSpPr/>
          <p:nvPr/>
        </p:nvSpPr>
        <p:spPr>
          <a:xfrm>
            <a:off x="3487865" y="2605056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(X,1,1)</a:t>
            </a:r>
          </a:p>
        </p:txBody>
      </p:sp>
      <p:sp>
        <p:nvSpPr>
          <p:cNvPr id="2399" name="Shape 2399"/>
          <p:cNvSpPr/>
          <p:nvPr/>
        </p:nvSpPr>
        <p:spPr>
          <a:xfrm>
            <a:off x="914977" y="4942651"/>
            <a:ext cx="874039" cy="792948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(C, -,2)</a:t>
            </a:r>
          </a:p>
        </p:txBody>
      </p:sp>
      <p:sp>
        <p:nvSpPr>
          <p:cNvPr id="2400" name="Shape 2400"/>
          <p:cNvSpPr/>
          <p:nvPr/>
        </p:nvSpPr>
        <p:spPr>
          <a:xfrm>
            <a:off x="914977" y="3762456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(E, -,2)</a:t>
            </a:r>
          </a:p>
        </p:txBody>
      </p:sp>
      <p:sp>
        <p:nvSpPr>
          <p:cNvPr id="2401" name="Shape 2401"/>
          <p:cNvSpPr/>
          <p:nvPr/>
        </p:nvSpPr>
        <p:spPr>
          <a:xfrm>
            <a:off x="3453672" y="3725741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(D,2,2)</a:t>
            </a:r>
          </a:p>
        </p:txBody>
      </p:sp>
      <p:sp>
        <p:nvSpPr>
          <p:cNvPr id="2402" name="Shape 2402"/>
          <p:cNvSpPr/>
          <p:nvPr/>
        </p:nvSpPr>
        <p:spPr>
          <a:xfrm>
            <a:off x="3453672" y="4928793"/>
            <a:ext cx="874038" cy="792948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(C,3,2)</a:t>
            </a:r>
          </a:p>
        </p:txBody>
      </p:sp>
      <p:sp>
        <p:nvSpPr>
          <p:cNvPr id="2403" name="Shape 2403"/>
          <p:cNvSpPr/>
          <p:nvPr/>
        </p:nvSpPr>
        <p:spPr>
          <a:xfrm flipH="1">
            <a:off x="1614887" y="2175063"/>
            <a:ext cx="695263" cy="4852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04" name="Shape 2404"/>
          <p:cNvSpPr/>
          <p:nvPr/>
        </p:nvSpPr>
        <p:spPr>
          <a:xfrm>
            <a:off x="2606373" y="2273097"/>
            <a:ext cx="4959" cy="30898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05" name="Shape 2405"/>
          <p:cNvSpPr/>
          <p:nvPr/>
        </p:nvSpPr>
        <p:spPr>
          <a:xfrm>
            <a:off x="2910742" y="3294597"/>
            <a:ext cx="625374" cy="5617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06" name="Shape 2406"/>
          <p:cNvSpPr/>
          <p:nvPr/>
        </p:nvSpPr>
        <p:spPr>
          <a:xfrm flipH="1">
            <a:off x="3896907" y="3389153"/>
            <a:ext cx="7811" cy="34774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07" name="Shape 2407"/>
          <p:cNvSpPr/>
          <p:nvPr/>
        </p:nvSpPr>
        <p:spPr>
          <a:xfrm>
            <a:off x="1340188" y="3378210"/>
            <a:ext cx="4785" cy="3920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08" name="Shape 2408"/>
          <p:cNvSpPr/>
          <p:nvPr/>
        </p:nvSpPr>
        <p:spPr>
          <a:xfrm>
            <a:off x="3890690" y="4529859"/>
            <a:ext cx="1" cy="4105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09" name="Shape 2409"/>
          <p:cNvSpPr/>
          <p:nvPr/>
        </p:nvSpPr>
        <p:spPr>
          <a:xfrm>
            <a:off x="3890691" y="5726206"/>
            <a:ext cx="1" cy="3867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pic>
        <p:nvPicPr>
          <p:cNvPr id="2410" name="Picture 2409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3555359" y="7041194"/>
            <a:ext cx="670662" cy="190501"/>
          </a:xfrm>
          <a:prstGeom prst="rect">
            <a:avLst/>
          </a:prstGeom>
        </p:spPr>
      </p:pic>
      <p:sp>
        <p:nvSpPr>
          <p:cNvPr id="2412" name="Shape 2412"/>
          <p:cNvSpPr/>
          <p:nvPr/>
        </p:nvSpPr>
        <p:spPr>
          <a:xfrm>
            <a:off x="1351996" y="6913638"/>
            <a:ext cx="1" cy="4752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13" name="Shape 2413"/>
          <p:cNvSpPr/>
          <p:nvPr/>
        </p:nvSpPr>
        <p:spPr>
          <a:xfrm flipH="1">
            <a:off x="1345801" y="4555823"/>
            <a:ext cx="5353" cy="3916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14" name="Shape 2414"/>
          <p:cNvSpPr/>
          <p:nvPr/>
        </p:nvSpPr>
        <p:spPr>
          <a:xfrm>
            <a:off x="703895" y="7788374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{2}</a:t>
            </a:r>
          </a:p>
        </p:txBody>
      </p:sp>
      <p:sp>
        <p:nvSpPr>
          <p:cNvPr id="2415" name="Shape 2415"/>
          <p:cNvSpPr/>
          <p:nvPr/>
        </p:nvSpPr>
        <p:spPr>
          <a:xfrm>
            <a:off x="3213542" y="7788374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{1}</a:t>
            </a:r>
          </a:p>
        </p:txBody>
      </p:sp>
      <p:sp>
        <p:nvSpPr>
          <p:cNvPr id="2416" name="Shape 2416"/>
          <p:cNvSpPr/>
          <p:nvPr/>
        </p:nvSpPr>
        <p:spPr>
          <a:xfrm>
            <a:off x="5954610" y="1632333"/>
            <a:ext cx="6082664" cy="7435058"/>
          </a:xfrm>
          <a:prstGeom prst="rect">
            <a:avLst/>
          </a:prstGeom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A</a:t>
            </a:r>
          </a:p>
          <a:p>
            <a:pPr>
              <a:defRPr sz="2400"/>
            </a:pPr>
            <a:r>
              <a:t>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match</a:t>
            </a:r>
            <a:r>
              <a:t> peer=C comm=(3,2)</a:t>
            </a:r>
          </a:p>
          <a:p>
            <a:pPr>
              <a:defRPr sz="2400"/>
            </a:pPr>
            <a:r>
              <a:t>    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export</a:t>
            </a:r>
            <a:r>
              <a:t> peer←W, comm←(4,2),</a:t>
            </a:r>
          </a:p>
          <a:p>
            <a:pPr>
              <a:defRPr sz="2400"/>
            </a:pPr>
            <a:r>
              <a:t>                    comm← noexport, MED←80</a:t>
            </a:r>
          </a:p>
          <a:p>
            <a:pPr>
              <a:defRPr sz="2400"/>
            </a:pPr>
            <a:endParaRPr/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B</a:t>
            </a:r>
          </a:p>
          <a:p>
            <a:pPr>
              <a:defRPr sz="2400"/>
            </a:pPr>
            <a:r>
              <a:t>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match</a:t>
            </a:r>
            <a:r>
              <a:t> peer=C</a:t>
            </a:r>
          </a:p>
          <a:p>
            <a:pPr>
              <a:defRPr sz="2400"/>
            </a:pPr>
            <a:r>
              <a:t>    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export</a:t>
            </a:r>
            <a:r>
              <a:t> peer←W, comm←(-,3),  </a:t>
            </a:r>
          </a:p>
          <a:p>
            <a:pPr>
              <a:defRPr sz="2400"/>
            </a:pPr>
            <a:r>
              <a:t>                    comm←noexport, MED←81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/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C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    match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[lp=99] peer=E, comm=(-,2)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peer←B, comm←(-,2)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</a:t>
            </a:r>
            <a:r>
              <a:t>match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[lp=100] peer=D, comm=(2,2)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peer←A,B, comm←(3,2)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D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    match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regex=(X + Y)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peer←C, comm←(2,2)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…</a:t>
            </a:r>
          </a:p>
        </p:txBody>
      </p:sp>
      <p:sp>
        <p:nvSpPr>
          <p:cNvPr id="2417" name="Shape 2417"/>
          <p:cNvSpPr/>
          <p:nvPr/>
        </p:nvSpPr>
        <p:spPr>
          <a:xfrm>
            <a:off x="1351996" y="5726206"/>
            <a:ext cx="1" cy="3867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18" name="Shape 2418"/>
          <p:cNvSpPr/>
          <p:nvPr/>
        </p:nvSpPr>
        <p:spPr>
          <a:xfrm>
            <a:off x="1117046" y="6147720"/>
            <a:ext cx="4699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…</a:t>
            </a:r>
          </a:p>
        </p:txBody>
      </p:sp>
      <p:sp>
        <p:nvSpPr>
          <p:cNvPr id="2419" name="Shape 2419"/>
          <p:cNvSpPr/>
          <p:nvPr/>
        </p:nvSpPr>
        <p:spPr>
          <a:xfrm>
            <a:off x="3655740" y="6110614"/>
            <a:ext cx="4699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…</a:t>
            </a:r>
          </a:p>
        </p:txBody>
      </p:sp>
      <p:sp>
        <p:nvSpPr>
          <p:cNvPr id="2420" name="Shape 2420"/>
          <p:cNvSpPr/>
          <p:nvPr/>
        </p:nvSpPr>
        <p:spPr>
          <a:xfrm>
            <a:off x="2940590" y="2162946"/>
            <a:ext cx="698858" cy="5579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21" name="Shape 2421"/>
          <p:cNvSpPr/>
          <p:nvPr/>
        </p:nvSpPr>
        <p:spPr>
          <a:xfrm>
            <a:off x="3075100" y="8431617"/>
            <a:ext cx="169956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ctr"/>
            <a:r>
              <a:t>But there</a:t>
            </a:r>
          </a:p>
          <a:p>
            <a:pPr algn="ctr"/>
            <a:r>
              <a:t>could be a</a:t>
            </a:r>
          </a:p>
          <a:p>
            <a:pPr algn="ctr"/>
            <a:r>
              <a:t>failure!</a:t>
            </a:r>
          </a:p>
        </p:txBody>
      </p:sp>
      <p:sp>
        <p:nvSpPr>
          <p:cNvPr id="2422" name="Shape 2422"/>
          <p:cNvSpPr/>
          <p:nvPr/>
        </p:nvSpPr>
        <p:spPr>
          <a:xfrm>
            <a:off x="1690676" y="4751496"/>
            <a:ext cx="1862641" cy="1"/>
          </a:xfrm>
          <a:prstGeom prst="line">
            <a:avLst/>
          </a:prstGeom>
          <a:ln w="63500">
            <a:solidFill>
              <a:schemeClr val="accent5">
                <a:hueOff val="-176146"/>
                <a:satOff val="3665"/>
                <a:lumOff val="-13986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23" name="Shape 2423"/>
          <p:cNvSpPr/>
          <p:nvPr/>
        </p:nvSpPr>
        <p:spPr>
          <a:xfrm>
            <a:off x="2107874" y="4276747"/>
            <a:ext cx="104809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choice</a:t>
            </a:r>
          </a:p>
        </p:txBody>
      </p:sp>
    </p:spTree>
  </p:cSld>
  <p:clrMapOvr>
    <a:masterClrMapping/>
  </p:clrMapOvr>
  <p:transition spd="slow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5" name="Shape 24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Compilation to BGP:</a:t>
            </a:r>
          </a:p>
        </p:txBody>
      </p:sp>
      <p:sp>
        <p:nvSpPr>
          <p:cNvPr id="2426" name="Shape 24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63</a:t>
            </a:fld>
            <a:endParaRPr/>
          </a:p>
        </p:txBody>
      </p:sp>
      <p:sp>
        <p:nvSpPr>
          <p:cNvPr id="2427" name="Shape 2427"/>
          <p:cNvSpPr/>
          <p:nvPr/>
        </p:nvSpPr>
        <p:spPr>
          <a:xfrm>
            <a:off x="2166713" y="1483126"/>
            <a:ext cx="874038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start</a:t>
            </a:r>
          </a:p>
        </p:txBody>
      </p:sp>
      <p:sp>
        <p:nvSpPr>
          <p:cNvPr id="2428" name="Shape 2428"/>
          <p:cNvSpPr/>
          <p:nvPr/>
        </p:nvSpPr>
        <p:spPr>
          <a:xfrm>
            <a:off x="914977" y="2583418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(Z,1,1)</a:t>
            </a:r>
          </a:p>
        </p:txBody>
      </p:sp>
      <p:sp>
        <p:nvSpPr>
          <p:cNvPr id="2429" name="Shape 2429"/>
          <p:cNvSpPr/>
          <p:nvPr/>
        </p:nvSpPr>
        <p:spPr>
          <a:xfrm>
            <a:off x="2184977" y="2583418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(Y,1,1)</a:t>
            </a:r>
          </a:p>
        </p:txBody>
      </p:sp>
      <p:sp>
        <p:nvSpPr>
          <p:cNvPr id="2430" name="Shape 2430"/>
          <p:cNvSpPr/>
          <p:nvPr/>
        </p:nvSpPr>
        <p:spPr>
          <a:xfrm>
            <a:off x="3487865" y="2605056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(X,1,1)</a:t>
            </a:r>
          </a:p>
        </p:txBody>
      </p:sp>
      <p:sp>
        <p:nvSpPr>
          <p:cNvPr id="2431" name="Shape 2431"/>
          <p:cNvSpPr/>
          <p:nvPr/>
        </p:nvSpPr>
        <p:spPr>
          <a:xfrm>
            <a:off x="914977" y="4942651"/>
            <a:ext cx="874039" cy="792948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(C, -,2)</a:t>
            </a:r>
          </a:p>
        </p:txBody>
      </p:sp>
      <p:sp>
        <p:nvSpPr>
          <p:cNvPr id="2432" name="Shape 2432"/>
          <p:cNvSpPr/>
          <p:nvPr/>
        </p:nvSpPr>
        <p:spPr>
          <a:xfrm>
            <a:off x="914977" y="3762456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(E, -,2)</a:t>
            </a:r>
          </a:p>
        </p:txBody>
      </p:sp>
      <p:sp>
        <p:nvSpPr>
          <p:cNvPr id="2433" name="Shape 2433"/>
          <p:cNvSpPr/>
          <p:nvPr/>
        </p:nvSpPr>
        <p:spPr>
          <a:xfrm>
            <a:off x="3453672" y="3725741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(D,2,2)</a:t>
            </a:r>
          </a:p>
        </p:txBody>
      </p:sp>
      <p:sp>
        <p:nvSpPr>
          <p:cNvPr id="2434" name="Shape 2434"/>
          <p:cNvSpPr/>
          <p:nvPr/>
        </p:nvSpPr>
        <p:spPr>
          <a:xfrm>
            <a:off x="3453672" y="4928793"/>
            <a:ext cx="874038" cy="792948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(C,3,2)</a:t>
            </a:r>
          </a:p>
        </p:txBody>
      </p:sp>
      <p:sp>
        <p:nvSpPr>
          <p:cNvPr id="2435" name="Shape 2435"/>
          <p:cNvSpPr/>
          <p:nvPr/>
        </p:nvSpPr>
        <p:spPr>
          <a:xfrm flipH="1">
            <a:off x="1614887" y="2175063"/>
            <a:ext cx="695263" cy="4852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36" name="Shape 2436"/>
          <p:cNvSpPr/>
          <p:nvPr/>
        </p:nvSpPr>
        <p:spPr>
          <a:xfrm>
            <a:off x="2606373" y="2273097"/>
            <a:ext cx="4959" cy="30898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37" name="Shape 2437"/>
          <p:cNvSpPr/>
          <p:nvPr/>
        </p:nvSpPr>
        <p:spPr>
          <a:xfrm>
            <a:off x="2910742" y="3294597"/>
            <a:ext cx="625374" cy="5617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38" name="Shape 2438"/>
          <p:cNvSpPr/>
          <p:nvPr/>
        </p:nvSpPr>
        <p:spPr>
          <a:xfrm flipH="1">
            <a:off x="3896907" y="3389153"/>
            <a:ext cx="7811" cy="34774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39" name="Shape 2439"/>
          <p:cNvSpPr/>
          <p:nvPr/>
        </p:nvSpPr>
        <p:spPr>
          <a:xfrm>
            <a:off x="1340188" y="3378210"/>
            <a:ext cx="4785" cy="3920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40" name="Shape 2440"/>
          <p:cNvSpPr/>
          <p:nvPr/>
        </p:nvSpPr>
        <p:spPr>
          <a:xfrm>
            <a:off x="3890690" y="4529859"/>
            <a:ext cx="1" cy="4105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41" name="Shape 2441"/>
          <p:cNvSpPr/>
          <p:nvPr/>
        </p:nvSpPr>
        <p:spPr>
          <a:xfrm>
            <a:off x="3890691" y="5726206"/>
            <a:ext cx="1" cy="3867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pic>
        <p:nvPicPr>
          <p:cNvPr id="2442" name="Picture 2441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3555359" y="7041194"/>
            <a:ext cx="670662" cy="190501"/>
          </a:xfrm>
          <a:prstGeom prst="rect">
            <a:avLst/>
          </a:prstGeom>
        </p:spPr>
      </p:pic>
      <p:sp>
        <p:nvSpPr>
          <p:cNvPr id="2444" name="Shape 2444"/>
          <p:cNvSpPr/>
          <p:nvPr/>
        </p:nvSpPr>
        <p:spPr>
          <a:xfrm>
            <a:off x="1351996" y="6913638"/>
            <a:ext cx="1" cy="4752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45" name="Shape 2445"/>
          <p:cNvSpPr/>
          <p:nvPr/>
        </p:nvSpPr>
        <p:spPr>
          <a:xfrm flipH="1">
            <a:off x="1345801" y="4555823"/>
            <a:ext cx="5353" cy="3916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46" name="Shape 2446"/>
          <p:cNvSpPr/>
          <p:nvPr/>
        </p:nvSpPr>
        <p:spPr>
          <a:xfrm>
            <a:off x="703895" y="7788374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{2}</a:t>
            </a:r>
          </a:p>
        </p:txBody>
      </p:sp>
      <p:sp>
        <p:nvSpPr>
          <p:cNvPr id="2447" name="Shape 2447"/>
          <p:cNvSpPr/>
          <p:nvPr/>
        </p:nvSpPr>
        <p:spPr>
          <a:xfrm>
            <a:off x="3213542" y="7788374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{1}</a:t>
            </a:r>
          </a:p>
        </p:txBody>
      </p:sp>
      <p:sp>
        <p:nvSpPr>
          <p:cNvPr id="2448" name="Shape 2448"/>
          <p:cNvSpPr/>
          <p:nvPr/>
        </p:nvSpPr>
        <p:spPr>
          <a:xfrm>
            <a:off x="5954610" y="1632333"/>
            <a:ext cx="6082664" cy="7435058"/>
          </a:xfrm>
          <a:prstGeom prst="rect">
            <a:avLst/>
          </a:prstGeom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A</a:t>
            </a:r>
          </a:p>
          <a:p>
            <a:pPr>
              <a:defRPr sz="2400"/>
            </a:pPr>
            <a:r>
              <a:t>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match</a:t>
            </a:r>
            <a:r>
              <a:t> peer=C comm=(3,2)</a:t>
            </a:r>
          </a:p>
          <a:p>
            <a:pPr>
              <a:defRPr sz="2400"/>
            </a:pPr>
            <a:r>
              <a:t>    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export</a:t>
            </a:r>
            <a:r>
              <a:t> peer←W, comm←(4,2),</a:t>
            </a:r>
          </a:p>
          <a:p>
            <a:pPr>
              <a:defRPr sz="2400"/>
            </a:pPr>
            <a:r>
              <a:t>                    comm← noexport, MED←80</a:t>
            </a:r>
          </a:p>
          <a:p>
            <a:pPr>
              <a:defRPr sz="2400"/>
            </a:pPr>
            <a:endParaRPr/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B</a:t>
            </a:r>
          </a:p>
          <a:p>
            <a:pPr>
              <a:defRPr sz="2400"/>
            </a:pPr>
            <a:r>
              <a:t>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match</a:t>
            </a:r>
            <a:r>
              <a:t> peer=C</a:t>
            </a:r>
          </a:p>
          <a:p>
            <a:pPr>
              <a:defRPr sz="2400"/>
            </a:pPr>
            <a:r>
              <a:t>    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export</a:t>
            </a:r>
            <a:r>
              <a:t> peer←W, comm←(-,3),  </a:t>
            </a:r>
          </a:p>
          <a:p>
            <a:pPr>
              <a:defRPr sz="2400"/>
            </a:pPr>
            <a:r>
              <a:t>                    comm←noexport, MED←81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/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C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    match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[lp=99] peer=E, comm=(-,2)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peer←B, comm←(-,2)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</a:t>
            </a:r>
            <a:r>
              <a:t>match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[lp=100] peer=D, comm=(2,2)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peer←A,B, comm←(3,2)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D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    match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regex=(X + Y)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peer←C, comm←(2,2)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…</a:t>
            </a:r>
          </a:p>
        </p:txBody>
      </p:sp>
      <p:sp>
        <p:nvSpPr>
          <p:cNvPr id="2449" name="Shape 2449"/>
          <p:cNvSpPr/>
          <p:nvPr/>
        </p:nvSpPr>
        <p:spPr>
          <a:xfrm>
            <a:off x="1351996" y="5726206"/>
            <a:ext cx="1" cy="3867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50" name="Shape 2450"/>
          <p:cNvSpPr/>
          <p:nvPr/>
        </p:nvSpPr>
        <p:spPr>
          <a:xfrm>
            <a:off x="1117046" y="6147720"/>
            <a:ext cx="4699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…</a:t>
            </a:r>
          </a:p>
        </p:txBody>
      </p:sp>
      <p:sp>
        <p:nvSpPr>
          <p:cNvPr id="2451" name="Shape 2451"/>
          <p:cNvSpPr/>
          <p:nvPr/>
        </p:nvSpPr>
        <p:spPr>
          <a:xfrm>
            <a:off x="3655740" y="6110614"/>
            <a:ext cx="4699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…</a:t>
            </a:r>
          </a:p>
        </p:txBody>
      </p:sp>
      <p:sp>
        <p:nvSpPr>
          <p:cNvPr id="2452" name="Shape 2452"/>
          <p:cNvSpPr/>
          <p:nvPr/>
        </p:nvSpPr>
        <p:spPr>
          <a:xfrm>
            <a:off x="2940590" y="2162946"/>
            <a:ext cx="698858" cy="5579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53" name="Shape 2453"/>
          <p:cNvSpPr/>
          <p:nvPr/>
        </p:nvSpPr>
        <p:spPr>
          <a:xfrm>
            <a:off x="657766" y="8741418"/>
            <a:ext cx="389193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ctr">
              <a:defRPr i="1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defRPr>
            </a:pPr>
            <a:r>
              <a:t>Sometimes there is</a:t>
            </a:r>
          </a:p>
          <a:p>
            <a:pPr algn="ctr">
              <a:defRPr i="1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defRPr>
            </a:pPr>
            <a:r>
              <a:t>no best choice</a:t>
            </a:r>
          </a:p>
        </p:txBody>
      </p:sp>
      <p:sp>
        <p:nvSpPr>
          <p:cNvPr id="2454" name="Shape 2454"/>
          <p:cNvSpPr/>
          <p:nvPr/>
        </p:nvSpPr>
        <p:spPr>
          <a:xfrm>
            <a:off x="1690676" y="4751496"/>
            <a:ext cx="1862641" cy="1"/>
          </a:xfrm>
          <a:prstGeom prst="line">
            <a:avLst/>
          </a:prstGeom>
          <a:ln w="63500">
            <a:solidFill>
              <a:schemeClr val="accent5">
                <a:hueOff val="-176146"/>
                <a:satOff val="3665"/>
                <a:lumOff val="-13986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55" name="Shape 2455"/>
          <p:cNvSpPr/>
          <p:nvPr/>
        </p:nvSpPr>
        <p:spPr>
          <a:xfrm>
            <a:off x="2107874" y="4276747"/>
            <a:ext cx="104809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choice</a:t>
            </a:r>
          </a:p>
        </p:txBody>
      </p:sp>
    </p:spTree>
  </p:cSld>
  <p:clrMapOvr>
    <a:masterClrMapping/>
  </p:clrMapOvr>
  <p:transition spd="slow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" name="Shape 24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Compilation to BGP:</a:t>
            </a:r>
          </a:p>
        </p:txBody>
      </p:sp>
      <p:sp>
        <p:nvSpPr>
          <p:cNvPr id="2458" name="Shape 24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64</a:t>
            </a:fld>
            <a:endParaRPr/>
          </a:p>
        </p:txBody>
      </p:sp>
      <p:sp>
        <p:nvSpPr>
          <p:cNvPr id="2459" name="Shape 2459"/>
          <p:cNvSpPr/>
          <p:nvPr/>
        </p:nvSpPr>
        <p:spPr>
          <a:xfrm>
            <a:off x="2166713" y="1483126"/>
            <a:ext cx="874038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start</a:t>
            </a:r>
          </a:p>
        </p:txBody>
      </p:sp>
      <p:sp>
        <p:nvSpPr>
          <p:cNvPr id="2460" name="Shape 2460"/>
          <p:cNvSpPr/>
          <p:nvPr/>
        </p:nvSpPr>
        <p:spPr>
          <a:xfrm>
            <a:off x="914977" y="2583418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(Z,1,1)</a:t>
            </a:r>
          </a:p>
        </p:txBody>
      </p:sp>
      <p:sp>
        <p:nvSpPr>
          <p:cNvPr id="2461" name="Shape 2461"/>
          <p:cNvSpPr/>
          <p:nvPr/>
        </p:nvSpPr>
        <p:spPr>
          <a:xfrm>
            <a:off x="2184977" y="2583418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(Y,1,1)</a:t>
            </a:r>
          </a:p>
        </p:txBody>
      </p:sp>
      <p:sp>
        <p:nvSpPr>
          <p:cNvPr id="2462" name="Shape 2462"/>
          <p:cNvSpPr/>
          <p:nvPr/>
        </p:nvSpPr>
        <p:spPr>
          <a:xfrm>
            <a:off x="3487865" y="2605056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(X,1,1)</a:t>
            </a:r>
          </a:p>
        </p:txBody>
      </p:sp>
      <p:sp>
        <p:nvSpPr>
          <p:cNvPr id="2463" name="Shape 2463"/>
          <p:cNvSpPr/>
          <p:nvPr/>
        </p:nvSpPr>
        <p:spPr>
          <a:xfrm>
            <a:off x="914977" y="4942651"/>
            <a:ext cx="874039" cy="792948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(C, -,2)</a:t>
            </a:r>
          </a:p>
        </p:txBody>
      </p:sp>
      <p:sp>
        <p:nvSpPr>
          <p:cNvPr id="2464" name="Shape 2464"/>
          <p:cNvSpPr/>
          <p:nvPr/>
        </p:nvSpPr>
        <p:spPr>
          <a:xfrm>
            <a:off x="914977" y="3762456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(E, -,2)</a:t>
            </a:r>
          </a:p>
        </p:txBody>
      </p:sp>
      <p:sp>
        <p:nvSpPr>
          <p:cNvPr id="2465" name="Shape 2465"/>
          <p:cNvSpPr/>
          <p:nvPr/>
        </p:nvSpPr>
        <p:spPr>
          <a:xfrm>
            <a:off x="3453672" y="3725741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(D,2,2)</a:t>
            </a:r>
          </a:p>
        </p:txBody>
      </p:sp>
      <p:sp>
        <p:nvSpPr>
          <p:cNvPr id="2466" name="Shape 2466"/>
          <p:cNvSpPr/>
          <p:nvPr/>
        </p:nvSpPr>
        <p:spPr>
          <a:xfrm>
            <a:off x="3453672" y="4928793"/>
            <a:ext cx="874038" cy="792948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(C,3,2)</a:t>
            </a:r>
          </a:p>
        </p:txBody>
      </p:sp>
      <p:sp>
        <p:nvSpPr>
          <p:cNvPr id="2467" name="Shape 2467"/>
          <p:cNvSpPr/>
          <p:nvPr/>
        </p:nvSpPr>
        <p:spPr>
          <a:xfrm>
            <a:off x="3453672" y="6106445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(A,4,2)</a:t>
            </a:r>
          </a:p>
        </p:txBody>
      </p:sp>
      <p:sp>
        <p:nvSpPr>
          <p:cNvPr id="2468" name="Shape 2468"/>
          <p:cNvSpPr/>
          <p:nvPr/>
        </p:nvSpPr>
        <p:spPr>
          <a:xfrm>
            <a:off x="2125071" y="6106445"/>
            <a:ext cx="874038" cy="792948"/>
          </a:xfrm>
          <a:prstGeom prst="ellipse">
            <a:avLst/>
          </a:prstGeom>
          <a:solidFill>
            <a:schemeClr val="accent2">
              <a:hueOff val="-2473792"/>
              <a:satOff val="-50209"/>
              <a:lumOff val="23543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(B, -,3)</a:t>
            </a:r>
          </a:p>
        </p:txBody>
      </p:sp>
      <p:sp>
        <p:nvSpPr>
          <p:cNvPr id="2469" name="Shape 2469"/>
          <p:cNvSpPr/>
          <p:nvPr/>
        </p:nvSpPr>
        <p:spPr>
          <a:xfrm>
            <a:off x="2766359" y="8423650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end</a:t>
            </a:r>
          </a:p>
        </p:txBody>
      </p:sp>
      <p:sp>
        <p:nvSpPr>
          <p:cNvPr id="2470" name="Shape 2470"/>
          <p:cNvSpPr/>
          <p:nvPr/>
        </p:nvSpPr>
        <p:spPr>
          <a:xfrm flipH="1">
            <a:off x="1614887" y="2175063"/>
            <a:ext cx="695263" cy="4852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71" name="Shape 2471"/>
          <p:cNvSpPr/>
          <p:nvPr/>
        </p:nvSpPr>
        <p:spPr>
          <a:xfrm>
            <a:off x="2606373" y="2273097"/>
            <a:ext cx="4959" cy="30898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72" name="Shape 2472"/>
          <p:cNvSpPr/>
          <p:nvPr/>
        </p:nvSpPr>
        <p:spPr>
          <a:xfrm>
            <a:off x="2910742" y="3294597"/>
            <a:ext cx="625374" cy="5617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73" name="Shape 2473"/>
          <p:cNvSpPr/>
          <p:nvPr/>
        </p:nvSpPr>
        <p:spPr>
          <a:xfrm flipH="1">
            <a:off x="3896907" y="3389153"/>
            <a:ext cx="7811" cy="34774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74" name="Shape 2474"/>
          <p:cNvSpPr/>
          <p:nvPr/>
        </p:nvSpPr>
        <p:spPr>
          <a:xfrm>
            <a:off x="1340188" y="3378210"/>
            <a:ext cx="4785" cy="3920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75" name="Shape 2475"/>
          <p:cNvSpPr/>
          <p:nvPr/>
        </p:nvSpPr>
        <p:spPr>
          <a:xfrm>
            <a:off x="3890690" y="4529859"/>
            <a:ext cx="1" cy="4105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76" name="Shape 2476"/>
          <p:cNvSpPr/>
          <p:nvPr/>
        </p:nvSpPr>
        <p:spPr>
          <a:xfrm>
            <a:off x="3890691" y="5726206"/>
            <a:ext cx="1" cy="3867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77" name="Shape 2477"/>
          <p:cNvSpPr/>
          <p:nvPr/>
        </p:nvSpPr>
        <p:spPr>
          <a:xfrm>
            <a:off x="3890690" y="6896363"/>
            <a:ext cx="1" cy="48016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78" name="Shape 2478"/>
          <p:cNvSpPr/>
          <p:nvPr/>
        </p:nvSpPr>
        <p:spPr>
          <a:xfrm>
            <a:off x="1604861" y="5668341"/>
            <a:ext cx="691532" cy="53007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79" name="Shape 2479"/>
          <p:cNvSpPr/>
          <p:nvPr/>
        </p:nvSpPr>
        <p:spPr>
          <a:xfrm>
            <a:off x="2558363" y="6896363"/>
            <a:ext cx="1" cy="4752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80" name="Shape 2480"/>
          <p:cNvSpPr/>
          <p:nvPr/>
        </p:nvSpPr>
        <p:spPr>
          <a:xfrm flipH="1">
            <a:off x="1345801" y="4555823"/>
            <a:ext cx="5353" cy="3916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81" name="Shape 2481"/>
          <p:cNvSpPr/>
          <p:nvPr/>
        </p:nvSpPr>
        <p:spPr>
          <a:xfrm flipH="1">
            <a:off x="2833857" y="5613694"/>
            <a:ext cx="763583" cy="5683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82" name="Shape 2482"/>
          <p:cNvSpPr/>
          <p:nvPr/>
        </p:nvSpPr>
        <p:spPr>
          <a:xfrm>
            <a:off x="2086472" y="7369219"/>
            <a:ext cx="943783" cy="88700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40000"/>
              </a:lnSpc>
            </a:pPr>
            <a:endParaRPr/>
          </a:p>
        </p:txBody>
      </p:sp>
      <p:sp>
        <p:nvSpPr>
          <p:cNvPr id="2483" name="Shape 2483"/>
          <p:cNvSpPr/>
          <p:nvPr/>
        </p:nvSpPr>
        <p:spPr>
          <a:xfrm>
            <a:off x="2121344" y="7416248"/>
            <a:ext cx="874039" cy="792948"/>
          </a:xfrm>
          <a:prstGeom prst="ellipse">
            <a:avLst/>
          </a:prstGeom>
          <a:solidFill>
            <a:schemeClr val="accent2">
              <a:hueOff val="-2473792"/>
              <a:satOff val="-50209"/>
              <a:lumOff val="23543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(W, -, 4)</a:t>
            </a:r>
          </a:p>
        </p:txBody>
      </p:sp>
      <p:sp>
        <p:nvSpPr>
          <p:cNvPr id="2484" name="Shape 2484"/>
          <p:cNvSpPr/>
          <p:nvPr/>
        </p:nvSpPr>
        <p:spPr>
          <a:xfrm>
            <a:off x="3418799" y="7369219"/>
            <a:ext cx="943784" cy="88700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40000"/>
              </a:lnSpc>
            </a:pPr>
            <a:endParaRPr/>
          </a:p>
        </p:txBody>
      </p:sp>
      <p:sp>
        <p:nvSpPr>
          <p:cNvPr id="2485" name="Shape 2485"/>
          <p:cNvSpPr/>
          <p:nvPr/>
        </p:nvSpPr>
        <p:spPr>
          <a:xfrm>
            <a:off x="3453672" y="7416248"/>
            <a:ext cx="874038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(W,5, -)</a:t>
            </a:r>
          </a:p>
        </p:txBody>
      </p:sp>
      <p:sp>
        <p:nvSpPr>
          <p:cNvPr id="2486" name="Shape 2486"/>
          <p:cNvSpPr/>
          <p:nvPr/>
        </p:nvSpPr>
        <p:spPr>
          <a:xfrm flipH="1">
            <a:off x="3528861" y="8222574"/>
            <a:ext cx="169746" cy="31706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87" name="Shape 2487"/>
          <p:cNvSpPr/>
          <p:nvPr/>
        </p:nvSpPr>
        <p:spPr>
          <a:xfrm>
            <a:off x="2720616" y="8232593"/>
            <a:ext cx="175096" cy="2967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88" name="Shape 2488"/>
          <p:cNvSpPr/>
          <p:nvPr/>
        </p:nvSpPr>
        <p:spPr>
          <a:xfrm>
            <a:off x="1079245" y="7580679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{2}</a:t>
            </a:r>
          </a:p>
        </p:txBody>
      </p:sp>
      <p:sp>
        <p:nvSpPr>
          <p:cNvPr id="2489" name="Shape 2489"/>
          <p:cNvSpPr/>
          <p:nvPr/>
        </p:nvSpPr>
        <p:spPr>
          <a:xfrm>
            <a:off x="4051045" y="7580679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{1}</a:t>
            </a:r>
          </a:p>
        </p:txBody>
      </p:sp>
      <p:sp>
        <p:nvSpPr>
          <p:cNvPr id="2490" name="Shape 2490"/>
          <p:cNvSpPr/>
          <p:nvPr/>
        </p:nvSpPr>
        <p:spPr>
          <a:xfrm>
            <a:off x="5954610" y="1632333"/>
            <a:ext cx="6082664" cy="7435058"/>
          </a:xfrm>
          <a:prstGeom prst="rect">
            <a:avLst/>
          </a:prstGeom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A</a:t>
            </a:r>
          </a:p>
          <a:p>
            <a:pPr>
              <a:defRPr sz="2400"/>
            </a:pPr>
            <a:r>
              <a:t>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match</a:t>
            </a:r>
            <a:r>
              <a:t> peer=C comm=(3,2)</a:t>
            </a:r>
          </a:p>
          <a:p>
            <a:pPr>
              <a:defRPr sz="2400"/>
            </a:pPr>
            <a:r>
              <a:t>    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export</a:t>
            </a:r>
            <a:r>
              <a:t> peer←W, comm←(4,2),</a:t>
            </a:r>
          </a:p>
          <a:p>
            <a:pPr>
              <a:defRPr sz="2400"/>
            </a:pPr>
            <a:r>
              <a:t>                    comm← noexport, MED←80</a:t>
            </a:r>
          </a:p>
          <a:p>
            <a:pPr>
              <a:defRPr sz="2400"/>
            </a:pPr>
            <a:endParaRPr/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B</a:t>
            </a:r>
          </a:p>
          <a:p>
            <a:pPr>
              <a:defRPr sz="2400"/>
            </a:pPr>
            <a:r>
              <a:t>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match</a:t>
            </a:r>
            <a:r>
              <a:t> peer=C</a:t>
            </a:r>
          </a:p>
          <a:p>
            <a:pPr>
              <a:defRPr sz="2400"/>
            </a:pPr>
            <a:r>
              <a:t>    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export</a:t>
            </a:r>
            <a:r>
              <a:t> peer←W, comm←(-,3),  </a:t>
            </a:r>
          </a:p>
          <a:p>
            <a:pPr>
              <a:defRPr sz="2400"/>
            </a:pPr>
            <a:r>
              <a:t>                    comm←noexport, MED←81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/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C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    match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[lp=99] peer=E, comm=(-,2)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peer←B, comm←(-,2)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</a:t>
            </a:r>
            <a:r>
              <a:t>match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[lp=100] peer=D, comm=(2,2)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peer←A,B, comm←(3,2)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D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    match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regex=(X + Y)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peer←C, comm←(2,2)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…</a:t>
            </a:r>
          </a:p>
        </p:txBody>
      </p:sp>
      <p:sp>
        <p:nvSpPr>
          <p:cNvPr id="2491" name="Shape 2491"/>
          <p:cNvSpPr/>
          <p:nvPr/>
        </p:nvSpPr>
        <p:spPr>
          <a:xfrm>
            <a:off x="2940590" y="2162946"/>
            <a:ext cx="698858" cy="5579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92" name="Shape 2492"/>
          <p:cNvSpPr/>
          <p:nvPr/>
        </p:nvSpPr>
        <p:spPr>
          <a:xfrm>
            <a:off x="1147059" y="5938526"/>
            <a:ext cx="931846" cy="16818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6" h="21600" extrusionOk="0">
                <a:moveTo>
                  <a:pt x="0" y="0"/>
                </a:moveTo>
                <a:cubicBezTo>
                  <a:pt x="6283" y="1272"/>
                  <a:pt x="11917" y="3397"/>
                  <a:pt x="16406" y="6188"/>
                </a:cubicBezTo>
                <a:cubicBezTo>
                  <a:pt x="19235" y="7946"/>
                  <a:pt x="21600" y="10073"/>
                  <a:pt x="21111" y="12419"/>
                </a:cubicBezTo>
                <a:cubicBezTo>
                  <a:pt x="20766" y="14076"/>
                  <a:pt x="18967" y="15490"/>
                  <a:pt x="18091" y="17077"/>
                </a:cubicBezTo>
                <a:cubicBezTo>
                  <a:pt x="17277" y="18549"/>
                  <a:pt x="17277" y="20127"/>
                  <a:pt x="18091" y="21600"/>
                </a:cubicBezTo>
              </a:path>
            </a:pathLst>
          </a:custGeom>
          <a:ln w="63500">
            <a:solidFill>
              <a:schemeClr val="accent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93" name="Shape 2493"/>
          <p:cNvSpPr/>
          <p:nvPr/>
        </p:nvSpPr>
        <p:spPr>
          <a:xfrm>
            <a:off x="3038443" y="5842768"/>
            <a:ext cx="682350" cy="17770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15" h="21600" extrusionOk="0">
                <a:moveTo>
                  <a:pt x="21315" y="0"/>
                </a:moveTo>
                <a:cubicBezTo>
                  <a:pt x="16804" y="373"/>
                  <a:pt x="12951" y="1506"/>
                  <a:pt x="10794" y="3092"/>
                </a:cubicBezTo>
                <a:cubicBezTo>
                  <a:pt x="8349" y="4889"/>
                  <a:pt x="8437" y="7031"/>
                  <a:pt x="6399" y="8899"/>
                </a:cubicBezTo>
                <a:cubicBezTo>
                  <a:pt x="4823" y="10344"/>
                  <a:pt x="2042" y="11557"/>
                  <a:pt x="792" y="13052"/>
                </a:cubicBezTo>
                <a:cubicBezTo>
                  <a:pt x="-285" y="14340"/>
                  <a:pt x="-143" y="15717"/>
                  <a:pt x="503" y="17046"/>
                </a:cubicBezTo>
                <a:cubicBezTo>
                  <a:pt x="1283" y="18653"/>
                  <a:pt x="2780" y="20194"/>
                  <a:pt x="4926" y="21600"/>
                </a:cubicBezTo>
              </a:path>
            </a:pathLst>
          </a:custGeom>
          <a:ln w="63500">
            <a:solidFill>
              <a:schemeClr val="accent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2" grpId="1" animBg="1" advAuto="0"/>
      <p:bldP spid="2493" grpId="2" animBg="1" advAuto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5" name="Shape 24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Compilation to BGP:</a:t>
            </a:r>
          </a:p>
        </p:txBody>
      </p:sp>
      <p:sp>
        <p:nvSpPr>
          <p:cNvPr id="2496" name="Shape 24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65</a:t>
            </a:fld>
            <a:endParaRPr/>
          </a:p>
        </p:txBody>
      </p:sp>
      <p:sp>
        <p:nvSpPr>
          <p:cNvPr id="2497" name="Shape 2497"/>
          <p:cNvSpPr/>
          <p:nvPr/>
        </p:nvSpPr>
        <p:spPr>
          <a:xfrm>
            <a:off x="2166713" y="1483126"/>
            <a:ext cx="874038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start</a:t>
            </a:r>
          </a:p>
        </p:txBody>
      </p:sp>
      <p:sp>
        <p:nvSpPr>
          <p:cNvPr id="2498" name="Shape 2498"/>
          <p:cNvSpPr/>
          <p:nvPr/>
        </p:nvSpPr>
        <p:spPr>
          <a:xfrm>
            <a:off x="914977" y="2583418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(Z,1,1)</a:t>
            </a:r>
          </a:p>
        </p:txBody>
      </p:sp>
      <p:sp>
        <p:nvSpPr>
          <p:cNvPr id="2499" name="Shape 2499"/>
          <p:cNvSpPr/>
          <p:nvPr/>
        </p:nvSpPr>
        <p:spPr>
          <a:xfrm>
            <a:off x="2184977" y="2583418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(Y,1,1)</a:t>
            </a:r>
          </a:p>
        </p:txBody>
      </p:sp>
      <p:sp>
        <p:nvSpPr>
          <p:cNvPr id="2500" name="Shape 2500"/>
          <p:cNvSpPr/>
          <p:nvPr/>
        </p:nvSpPr>
        <p:spPr>
          <a:xfrm>
            <a:off x="3487865" y="2605056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(X,1,1)</a:t>
            </a:r>
          </a:p>
        </p:txBody>
      </p:sp>
      <p:sp>
        <p:nvSpPr>
          <p:cNvPr id="2501" name="Shape 2501"/>
          <p:cNvSpPr/>
          <p:nvPr/>
        </p:nvSpPr>
        <p:spPr>
          <a:xfrm>
            <a:off x="914977" y="4942651"/>
            <a:ext cx="874039" cy="792948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(C, -,2)</a:t>
            </a:r>
          </a:p>
        </p:txBody>
      </p:sp>
      <p:sp>
        <p:nvSpPr>
          <p:cNvPr id="2502" name="Shape 2502"/>
          <p:cNvSpPr/>
          <p:nvPr/>
        </p:nvSpPr>
        <p:spPr>
          <a:xfrm>
            <a:off x="914977" y="3762456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(E, -,2)</a:t>
            </a:r>
          </a:p>
        </p:txBody>
      </p:sp>
      <p:sp>
        <p:nvSpPr>
          <p:cNvPr id="2503" name="Shape 2503"/>
          <p:cNvSpPr/>
          <p:nvPr/>
        </p:nvSpPr>
        <p:spPr>
          <a:xfrm>
            <a:off x="3453672" y="3725741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(D,2,2)</a:t>
            </a:r>
          </a:p>
        </p:txBody>
      </p:sp>
      <p:sp>
        <p:nvSpPr>
          <p:cNvPr id="2504" name="Shape 2504"/>
          <p:cNvSpPr/>
          <p:nvPr/>
        </p:nvSpPr>
        <p:spPr>
          <a:xfrm>
            <a:off x="3453672" y="4928793"/>
            <a:ext cx="874038" cy="792948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(C,3,2)</a:t>
            </a:r>
          </a:p>
        </p:txBody>
      </p:sp>
      <p:sp>
        <p:nvSpPr>
          <p:cNvPr id="2505" name="Shape 2505"/>
          <p:cNvSpPr/>
          <p:nvPr/>
        </p:nvSpPr>
        <p:spPr>
          <a:xfrm>
            <a:off x="3453672" y="6106445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(A,4,2)</a:t>
            </a:r>
          </a:p>
        </p:txBody>
      </p:sp>
      <p:sp>
        <p:nvSpPr>
          <p:cNvPr id="2506" name="Shape 2506"/>
          <p:cNvSpPr/>
          <p:nvPr/>
        </p:nvSpPr>
        <p:spPr>
          <a:xfrm>
            <a:off x="2125071" y="6106445"/>
            <a:ext cx="874038" cy="792948"/>
          </a:xfrm>
          <a:prstGeom prst="ellipse">
            <a:avLst/>
          </a:prstGeom>
          <a:solidFill>
            <a:schemeClr val="accent2">
              <a:hueOff val="-2473792"/>
              <a:satOff val="-50209"/>
              <a:lumOff val="23543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(B, -,3)</a:t>
            </a:r>
          </a:p>
        </p:txBody>
      </p:sp>
      <p:sp>
        <p:nvSpPr>
          <p:cNvPr id="2507" name="Shape 2507"/>
          <p:cNvSpPr/>
          <p:nvPr/>
        </p:nvSpPr>
        <p:spPr>
          <a:xfrm>
            <a:off x="2766359" y="8423650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end</a:t>
            </a:r>
          </a:p>
        </p:txBody>
      </p:sp>
      <p:sp>
        <p:nvSpPr>
          <p:cNvPr id="2508" name="Shape 2508"/>
          <p:cNvSpPr/>
          <p:nvPr/>
        </p:nvSpPr>
        <p:spPr>
          <a:xfrm flipH="1">
            <a:off x="1614887" y="2175063"/>
            <a:ext cx="695263" cy="4852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09" name="Shape 2509"/>
          <p:cNvSpPr/>
          <p:nvPr/>
        </p:nvSpPr>
        <p:spPr>
          <a:xfrm>
            <a:off x="2606373" y="2273097"/>
            <a:ext cx="4959" cy="30898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10" name="Shape 2510"/>
          <p:cNvSpPr/>
          <p:nvPr/>
        </p:nvSpPr>
        <p:spPr>
          <a:xfrm>
            <a:off x="2910742" y="3294597"/>
            <a:ext cx="625374" cy="5617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11" name="Shape 2511"/>
          <p:cNvSpPr/>
          <p:nvPr/>
        </p:nvSpPr>
        <p:spPr>
          <a:xfrm flipH="1">
            <a:off x="3896907" y="3389153"/>
            <a:ext cx="7811" cy="34774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12" name="Shape 2512"/>
          <p:cNvSpPr/>
          <p:nvPr/>
        </p:nvSpPr>
        <p:spPr>
          <a:xfrm>
            <a:off x="1340188" y="3378210"/>
            <a:ext cx="4785" cy="3920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13" name="Shape 2513"/>
          <p:cNvSpPr/>
          <p:nvPr/>
        </p:nvSpPr>
        <p:spPr>
          <a:xfrm>
            <a:off x="3890690" y="4529859"/>
            <a:ext cx="1" cy="4105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14" name="Shape 2514"/>
          <p:cNvSpPr/>
          <p:nvPr/>
        </p:nvSpPr>
        <p:spPr>
          <a:xfrm>
            <a:off x="3890691" y="5726206"/>
            <a:ext cx="1" cy="3867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15" name="Shape 2515"/>
          <p:cNvSpPr/>
          <p:nvPr/>
        </p:nvSpPr>
        <p:spPr>
          <a:xfrm>
            <a:off x="3890690" y="6896363"/>
            <a:ext cx="1" cy="48016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16" name="Shape 2516"/>
          <p:cNvSpPr/>
          <p:nvPr/>
        </p:nvSpPr>
        <p:spPr>
          <a:xfrm>
            <a:off x="1604861" y="5668341"/>
            <a:ext cx="691532" cy="53007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17" name="Shape 2517"/>
          <p:cNvSpPr/>
          <p:nvPr/>
        </p:nvSpPr>
        <p:spPr>
          <a:xfrm>
            <a:off x="2558363" y="6896363"/>
            <a:ext cx="1" cy="4752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18" name="Shape 2518"/>
          <p:cNvSpPr/>
          <p:nvPr/>
        </p:nvSpPr>
        <p:spPr>
          <a:xfrm flipH="1">
            <a:off x="1345801" y="4555823"/>
            <a:ext cx="5353" cy="3916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19" name="Shape 2519"/>
          <p:cNvSpPr/>
          <p:nvPr/>
        </p:nvSpPr>
        <p:spPr>
          <a:xfrm flipH="1">
            <a:off x="2833857" y="5613694"/>
            <a:ext cx="763583" cy="5683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20" name="Shape 2520"/>
          <p:cNvSpPr/>
          <p:nvPr/>
        </p:nvSpPr>
        <p:spPr>
          <a:xfrm>
            <a:off x="2086472" y="7369219"/>
            <a:ext cx="943783" cy="88700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40000"/>
              </a:lnSpc>
            </a:pPr>
            <a:endParaRPr/>
          </a:p>
        </p:txBody>
      </p:sp>
      <p:sp>
        <p:nvSpPr>
          <p:cNvPr id="2521" name="Shape 2521"/>
          <p:cNvSpPr/>
          <p:nvPr/>
        </p:nvSpPr>
        <p:spPr>
          <a:xfrm>
            <a:off x="2121344" y="7416248"/>
            <a:ext cx="874039" cy="792948"/>
          </a:xfrm>
          <a:prstGeom prst="ellipse">
            <a:avLst/>
          </a:prstGeom>
          <a:solidFill>
            <a:schemeClr val="accent2">
              <a:hueOff val="-2473792"/>
              <a:satOff val="-50209"/>
              <a:lumOff val="23543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(W, -, 4)</a:t>
            </a:r>
          </a:p>
        </p:txBody>
      </p:sp>
      <p:sp>
        <p:nvSpPr>
          <p:cNvPr id="2522" name="Shape 2522"/>
          <p:cNvSpPr/>
          <p:nvPr/>
        </p:nvSpPr>
        <p:spPr>
          <a:xfrm>
            <a:off x="3418799" y="7369219"/>
            <a:ext cx="943784" cy="88700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40000"/>
              </a:lnSpc>
            </a:pPr>
            <a:endParaRPr/>
          </a:p>
        </p:txBody>
      </p:sp>
      <p:sp>
        <p:nvSpPr>
          <p:cNvPr id="2523" name="Shape 2523"/>
          <p:cNvSpPr/>
          <p:nvPr/>
        </p:nvSpPr>
        <p:spPr>
          <a:xfrm>
            <a:off x="3453672" y="7416248"/>
            <a:ext cx="874038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(W,5, -)</a:t>
            </a:r>
          </a:p>
        </p:txBody>
      </p:sp>
      <p:sp>
        <p:nvSpPr>
          <p:cNvPr id="2524" name="Shape 2524"/>
          <p:cNvSpPr/>
          <p:nvPr/>
        </p:nvSpPr>
        <p:spPr>
          <a:xfrm flipH="1">
            <a:off x="3528861" y="8222574"/>
            <a:ext cx="169746" cy="31706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25" name="Shape 2525"/>
          <p:cNvSpPr/>
          <p:nvPr/>
        </p:nvSpPr>
        <p:spPr>
          <a:xfrm>
            <a:off x="2720616" y="8232593"/>
            <a:ext cx="175096" cy="2967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26" name="Shape 2526"/>
          <p:cNvSpPr/>
          <p:nvPr/>
        </p:nvSpPr>
        <p:spPr>
          <a:xfrm>
            <a:off x="1079245" y="7580679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{2}</a:t>
            </a:r>
          </a:p>
        </p:txBody>
      </p:sp>
      <p:sp>
        <p:nvSpPr>
          <p:cNvPr id="2527" name="Shape 2527"/>
          <p:cNvSpPr/>
          <p:nvPr/>
        </p:nvSpPr>
        <p:spPr>
          <a:xfrm>
            <a:off x="4051045" y="7580679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{1}</a:t>
            </a:r>
          </a:p>
        </p:txBody>
      </p:sp>
      <p:sp>
        <p:nvSpPr>
          <p:cNvPr id="2528" name="Shape 2528"/>
          <p:cNvSpPr/>
          <p:nvPr/>
        </p:nvSpPr>
        <p:spPr>
          <a:xfrm>
            <a:off x="5954610" y="1632333"/>
            <a:ext cx="6082664" cy="7435058"/>
          </a:xfrm>
          <a:prstGeom prst="rect">
            <a:avLst/>
          </a:prstGeom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A</a:t>
            </a:r>
          </a:p>
          <a:p>
            <a:pPr>
              <a:defRPr sz="2400"/>
            </a:pPr>
            <a:r>
              <a:t>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match</a:t>
            </a:r>
            <a:r>
              <a:t> peer=C comm=(3,2)</a:t>
            </a:r>
          </a:p>
          <a:p>
            <a:pPr>
              <a:defRPr sz="2400"/>
            </a:pPr>
            <a:r>
              <a:t>    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export</a:t>
            </a:r>
            <a:r>
              <a:t> peer←W, comm←(4,2),</a:t>
            </a:r>
          </a:p>
          <a:p>
            <a:pPr>
              <a:defRPr sz="2400"/>
            </a:pPr>
            <a:r>
              <a:t>                    comm← noexport, MED←80</a:t>
            </a:r>
          </a:p>
          <a:p>
            <a:pPr>
              <a:defRPr sz="2400"/>
            </a:pPr>
            <a:endParaRPr/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B</a:t>
            </a:r>
          </a:p>
          <a:p>
            <a:pPr>
              <a:defRPr sz="2400"/>
            </a:pPr>
            <a:r>
              <a:t>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match</a:t>
            </a:r>
            <a:r>
              <a:t> peer=C</a:t>
            </a:r>
          </a:p>
          <a:p>
            <a:pPr>
              <a:defRPr sz="2400"/>
            </a:pPr>
            <a:r>
              <a:t>    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export</a:t>
            </a:r>
            <a:r>
              <a:t> peer←W, comm←(-,3),  </a:t>
            </a:r>
          </a:p>
          <a:p>
            <a:pPr>
              <a:defRPr sz="2400"/>
            </a:pPr>
            <a:r>
              <a:t>                    comm←noexport, MED←81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/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C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    match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[lp=99] peer=E, comm=(-,2)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peer←B, comm←(-,2)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</a:t>
            </a:r>
            <a:r>
              <a:t>match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[lp=100] peer=D, comm=(2,2)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peer←A,B, comm←(3,2)</a:t>
            </a:r>
          </a:p>
          <a:p>
            <a:pPr>
              <a:defRPr sz="2400">
                <a:solidFill>
                  <a:srgbClr val="A6AAA9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D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    match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regex=(X + Y)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peer←C, comm←(2,2)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…</a:t>
            </a:r>
          </a:p>
        </p:txBody>
      </p:sp>
      <p:sp>
        <p:nvSpPr>
          <p:cNvPr id="2529" name="Shape 2529"/>
          <p:cNvSpPr/>
          <p:nvPr/>
        </p:nvSpPr>
        <p:spPr>
          <a:xfrm>
            <a:off x="2940590" y="2162946"/>
            <a:ext cx="698858" cy="5579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30" name="Shape 2530"/>
          <p:cNvSpPr/>
          <p:nvPr/>
        </p:nvSpPr>
        <p:spPr>
          <a:xfrm>
            <a:off x="11043460" y="5168900"/>
            <a:ext cx="1745581" cy="914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Prefer D’s </a:t>
            </a:r>
          </a:p>
          <a:p>
            <a:r>
              <a:t>announce</a:t>
            </a:r>
          </a:p>
        </p:txBody>
      </p:sp>
      <p:sp>
        <p:nvSpPr>
          <p:cNvPr id="2531" name="Shape 2531"/>
          <p:cNvSpPr/>
          <p:nvPr/>
        </p:nvSpPr>
        <p:spPr>
          <a:xfrm flipH="1">
            <a:off x="11080985" y="6205809"/>
            <a:ext cx="501600" cy="5016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3" name="Shape 25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Compilation to BGP:</a:t>
            </a:r>
          </a:p>
        </p:txBody>
      </p:sp>
      <p:sp>
        <p:nvSpPr>
          <p:cNvPr id="2534" name="Shape 25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66</a:t>
            </a:fld>
            <a:endParaRPr/>
          </a:p>
        </p:txBody>
      </p:sp>
      <p:sp>
        <p:nvSpPr>
          <p:cNvPr id="2535" name="Shape 2535"/>
          <p:cNvSpPr/>
          <p:nvPr/>
        </p:nvSpPr>
        <p:spPr>
          <a:xfrm>
            <a:off x="2166713" y="1483126"/>
            <a:ext cx="874038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start</a:t>
            </a:r>
          </a:p>
        </p:txBody>
      </p:sp>
      <p:sp>
        <p:nvSpPr>
          <p:cNvPr id="2536" name="Shape 2536"/>
          <p:cNvSpPr/>
          <p:nvPr/>
        </p:nvSpPr>
        <p:spPr>
          <a:xfrm>
            <a:off x="914977" y="2583418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(Z,1,1)</a:t>
            </a:r>
          </a:p>
        </p:txBody>
      </p:sp>
      <p:sp>
        <p:nvSpPr>
          <p:cNvPr id="2537" name="Shape 2537"/>
          <p:cNvSpPr/>
          <p:nvPr/>
        </p:nvSpPr>
        <p:spPr>
          <a:xfrm>
            <a:off x="2184977" y="2583418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(Y,1,1)</a:t>
            </a:r>
          </a:p>
        </p:txBody>
      </p:sp>
      <p:sp>
        <p:nvSpPr>
          <p:cNvPr id="2538" name="Shape 2538"/>
          <p:cNvSpPr/>
          <p:nvPr/>
        </p:nvSpPr>
        <p:spPr>
          <a:xfrm>
            <a:off x="3487865" y="2605056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(X,1,1)</a:t>
            </a:r>
          </a:p>
        </p:txBody>
      </p:sp>
      <p:sp>
        <p:nvSpPr>
          <p:cNvPr id="2539" name="Shape 2539"/>
          <p:cNvSpPr/>
          <p:nvPr/>
        </p:nvSpPr>
        <p:spPr>
          <a:xfrm>
            <a:off x="914977" y="4942651"/>
            <a:ext cx="874039" cy="792948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(C, -,2)</a:t>
            </a:r>
          </a:p>
        </p:txBody>
      </p:sp>
      <p:sp>
        <p:nvSpPr>
          <p:cNvPr id="2540" name="Shape 2540"/>
          <p:cNvSpPr/>
          <p:nvPr/>
        </p:nvSpPr>
        <p:spPr>
          <a:xfrm>
            <a:off x="914977" y="3762456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(E, -,2)</a:t>
            </a:r>
          </a:p>
        </p:txBody>
      </p:sp>
      <p:sp>
        <p:nvSpPr>
          <p:cNvPr id="2541" name="Shape 2541"/>
          <p:cNvSpPr/>
          <p:nvPr/>
        </p:nvSpPr>
        <p:spPr>
          <a:xfrm>
            <a:off x="3453672" y="3725741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(D,2,2)</a:t>
            </a:r>
          </a:p>
        </p:txBody>
      </p:sp>
      <p:sp>
        <p:nvSpPr>
          <p:cNvPr id="2542" name="Shape 2542"/>
          <p:cNvSpPr/>
          <p:nvPr/>
        </p:nvSpPr>
        <p:spPr>
          <a:xfrm>
            <a:off x="3453672" y="4928793"/>
            <a:ext cx="874038" cy="792948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(C,3,2)</a:t>
            </a:r>
          </a:p>
        </p:txBody>
      </p:sp>
      <p:sp>
        <p:nvSpPr>
          <p:cNvPr id="2543" name="Shape 2543"/>
          <p:cNvSpPr/>
          <p:nvPr/>
        </p:nvSpPr>
        <p:spPr>
          <a:xfrm>
            <a:off x="3453672" y="6106445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(A,4,2)</a:t>
            </a:r>
          </a:p>
        </p:txBody>
      </p:sp>
      <p:sp>
        <p:nvSpPr>
          <p:cNvPr id="2544" name="Shape 2544"/>
          <p:cNvSpPr/>
          <p:nvPr/>
        </p:nvSpPr>
        <p:spPr>
          <a:xfrm>
            <a:off x="2125071" y="6106445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(B, -,3)</a:t>
            </a:r>
          </a:p>
        </p:txBody>
      </p:sp>
      <p:sp>
        <p:nvSpPr>
          <p:cNvPr id="2545" name="Shape 2545"/>
          <p:cNvSpPr/>
          <p:nvPr/>
        </p:nvSpPr>
        <p:spPr>
          <a:xfrm>
            <a:off x="2766359" y="8423650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end</a:t>
            </a:r>
          </a:p>
        </p:txBody>
      </p:sp>
      <p:sp>
        <p:nvSpPr>
          <p:cNvPr id="2546" name="Shape 2546"/>
          <p:cNvSpPr/>
          <p:nvPr/>
        </p:nvSpPr>
        <p:spPr>
          <a:xfrm flipH="1">
            <a:off x="1614887" y="2175063"/>
            <a:ext cx="695263" cy="4852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47" name="Shape 2547"/>
          <p:cNvSpPr/>
          <p:nvPr/>
        </p:nvSpPr>
        <p:spPr>
          <a:xfrm>
            <a:off x="2606373" y="2273097"/>
            <a:ext cx="4959" cy="30898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48" name="Shape 2548"/>
          <p:cNvSpPr/>
          <p:nvPr/>
        </p:nvSpPr>
        <p:spPr>
          <a:xfrm>
            <a:off x="2910742" y="3294597"/>
            <a:ext cx="625374" cy="5617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49" name="Shape 2549"/>
          <p:cNvSpPr/>
          <p:nvPr/>
        </p:nvSpPr>
        <p:spPr>
          <a:xfrm flipH="1">
            <a:off x="3896907" y="3389153"/>
            <a:ext cx="7811" cy="34774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50" name="Shape 2550"/>
          <p:cNvSpPr/>
          <p:nvPr/>
        </p:nvSpPr>
        <p:spPr>
          <a:xfrm>
            <a:off x="1340188" y="3378210"/>
            <a:ext cx="4785" cy="3920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51" name="Shape 2551"/>
          <p:cNvSpPr/>
          <p:nvPr/>
        </p:nvSpPr>
        <p:spPr>
          <a:xfrm>
            <a:off x="3890690" y="4529859"/>
            <a:ext cx="1" cy="4105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52" name="Shape 2552"/>
          <p:cNvSpPr/>
          <p:nvPr/>
        </p:nvSpPr>
        <p:spPr>
          <a:xfrm>
            <a:off x="3890691" y="5726206"/>
            <a:ext cx="1" cy="3867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53" name="Shape 2553"/>
          <p:cNvSpPr/>
          <p:nvPr/>
        </p:nvSpPr>
        <p:spPr>
          <a:xfrm>
            <a:off x="3890690" y="6896363"/>
            <a:ext cx="1" cy="48016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54" name="Shape 2554"/>
          <p:cNvSpPr/>
          <p:nvPr/>
        </p:nvSpPr>
        <p:spPr>
          <a:xfrm>
            <a:off x="1604861" y="5668341"/>
            <a:ext cx="691532" cy="53007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55" name="Shape 2555"/>
          <p:cNvSpPr/>
          <p:nvPr/>
        </p:nvSpPr>
        <p:spPr>
          <a:xfrm>
            <a:off x="2558363" y="6896363"/>
            <a:ext cx="1" cy="4752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56" name="Shape 2556"/>
          <p:cNvSpPr/>
          <p:nvPr/>
        </p:nvSpPr>
        <p:spPr>
          <a:xfrm flipH="1">
            <a:off x="1345801" y="4555823"/>
            <a:ext cx="5353" cy="3916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57" name="Shape 2557"/>
          <p:cNvSpPr/>
          <p:nvPr/>
        </p:nvSpPr>
        <p:spPr>
          <a:xfrm>
            <a:off x="2086472" y="7369219"/>
            <a:ext cx="943783" cy="88700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40000"/>
              </a:lnSpc>
            </a:pPr>
            <a:endParaRPr/>
          </a:p>
        </p:txBody>
      </p:sp>
      <p:sp>
        <p:nvSpPr>
          <p:cNvPr id="2558" name="Shape 2558"/>
          <p:cNvSpPr/>
          <p:nvPr/>
        </p:nvSpPr>
        <p:spPr>
          <a:xfrm>
            <a:off x="2121344" y="7416248"/>
            <a:ext cx="874039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(W, -, 4)</a:t>
            </a:r>
          </a:p>
        </p:txBody>
      </p:sp>
      <p:sp>
        <p:nvSpPr>
          <p:cNvPr id="2559" name="Shape 2559"/>
          <p:cNvSpPr/>
          <p:nvPr/>
        </p:nvSpPr>
        <p:spPr>
          <a:xfrm>
            <a:off x="3418799" y="7369219"/>
            <a:ext cx="943784" cy="88700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40000"/>
              </a:lnSpc>
            </a:pPr>
            <a:endParaRPr/>
          </a:p>
        </p:txBody>
      </p:sp>
      <p:sp>
        <p:nvSpPr>
          <p:cNvPr id="2560" name="Shape 2560"/>
          <p:cNvSpPr/>
          <p:nvPr/>
        </p:nvSpPr>
        <p:spPr>
          <a:xfrm>
            <a:off x="3453672" y="7416248"/>
            <a:ext cx="874038" cy="792948"/>
          </a:xfrm>
          <a:prstGeom prst="ellipse">
            <a:avLst/>
          </a:prstGeom>
          <a:solidFill>
            <a:srgbClr val="DCDEE0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(W,5, -)</a:t>
            </a:r>
          </a:p>
        </p:txBody>
      </p:sp>
      <p:sp>
        <p:nvSpPr>
          <p:cNvPr id="2561" name="Shape 2561"/>
          <p:cNvSpPr/>
          <p:nvPr/>
        </p:nvSpPr>
        <p:spPr>
          <a:xfrm flipH="1">
            <a:off x="3528861" y="8222574"/>
            <a:ext cx="169746" cy="31706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62" name="Shape 2562"/>
          <p:cNvSpPr/>
          <p:nvPr/>
        </p:nvSpPr>
        <p:spPr>
          <a:xfrm>
            <a:off x="2720616" y="8232593"/>
            <a:ext cx="175096" cy="2967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63" name="Shape 2563"/>
          <p:cNvSpPr/>
          <p:nvPr/>
        </p:nvSpPr>
        <p:spPr>
          <a:xfrm>
            <a:off x="1079245" y="7580679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{2}</a:t>
            </a:r>
          </a:p>
        </p:txBody>
      </p:sp>
      <p:sp>
        <p:nvSpPr>
          <p:cNvPr id="2564" name="Shape 2564"/>
          <p:cNvSpPr/>
          <p:nvPr/>
        </p:nvSpPr>
        <p:spPr>
          <a:xfrm>
            <a:off x="4051045" y="7580679"/>
            <a:ext cx="1107002" cy="6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ctr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{1}</a:t>
            </a:r>
          </a:p>
        </p:txBody>
      </p:sp>
      <p:sp>
        <p:nvSpPr>
          <p:cNvPr id="2565" name="Shape 2565"/>
          <p:cNvSpPr/>
          <p:nvPr/>
        </p:nvSpPr>
        <p:spPr>
          <a:xfrm>
            <a:off x="2940590" y="2162946"/>
            <a:ext cx="698858" cy="5579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66" name="Shape 2566"/>
          <p:cNvSpPr/>
          <p:nvPr/>
        </p:nvSpPr>
        <p:spPr>
          <a:xfrm>
            <a:off x="5982841" y="3917227"/>
            <a:ext cx="5636346" cy="4165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If we remove this edge,</a:t>
            </a:r>
          </a:p>
          <a:p>
            <a:r>
              <a:t>the policy becomes unimplementable.</a:t>
            </a:r>
          </a:p>
          <a:p>
            <a:endParaRPr/>
          </a:p>
          <a:p>
            <a:r>
              <a:t>If we choose D’s announcement and</a:t>
            </a:r>
          </a:p>
          <a:p>
            <a:r>
              <a:t>forward to A, the A-W link may fail</a:t>
            </a:r>
          </a:p>
          <a:p>
            <a:endParaRPr/>
          </a:p>
          <a:p>
            <a:r>
              <a:t>If we choose E’s announcement and</a:t>
            </a:r>
          </a:p>
          <a:p>
            <a:r>
              <a:t>forward to B, the B-W link may fail</a:t>
            </a:r>
          </a:p>
          <a:p>
            <a:r>
              <a:t>(or the A-W link may not fail and</a:t>
            </a:r>
          </a:p>
          <a:p>
            <a:r>
              <a:t>we will have a sub-optimal route)</a:t>
            </a:r>
          </a:p>
        </p:txBody>
      </p:sp>
      <p:sp>
        <p:nvSpPr>
          <p:cNvPr id="2567" name="Shape 2567"/>
          <p:cNvSpPr/>
          <p:nvPr/>
        </p:nvSpPr>
        <p:spPr>
          <a:xfrm>
            <a:off x="2799803" y="4486113"/>
            <a:ext cx="2976360" cy="13659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39" h="20330" extrusionOk="0">
                <a:moveTo>
                  <a:pt x="20539" y="0"/>
                </a:moveTo>
                <a:cubicBezTo>
                  <a:pt x="18193" y="4609"/>
                  <a:pt x="14988" y="6584"/>
                  <a:pt x="11864" y="5388"/>
                </a:cubicBezTo>
                <a:cubicBezTo>
                  <a:pt x="8335" y="4037"/>
                  <a:pt x="4489" y="-1270"/>
                  <a:pt x="1532" y="4155"/>
                </a:cubicBezTo>
                <a:cubicBezTo>
                  <a:pt x="-1061" y="8912"/>
                  <a:pt x="-225" y="18006"/>
                  <a:pt x="3004" y="20330"/>
                </a:cubicBezTo>
              </a:path>
            </a:pathLst>
          </a:cu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9" name="Shape 25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Implementation (5,500 lines of F#)</a:t>
            </a:r>
          </a:p>
        </p:txBody>
      </p:sp>
      <p:sp>
        <p:nvSpPr>
          <p:cNvPr id="2570" name="Shape 257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67</a:t>
            </a:fld>
            <a:endParaRPr/>
          </a:p>
        </p:txBody>
      </p:sp>
      <p:sp>
        <p:nvSpPr>
          <p:cNvPr id="2571" name="Shape 2571"/>
          <p:cNvSpPr>
            <a:spLocks noGrp="1"/>
          </p:cNvSpPr>
          <p:nvPr>
            <p:ph type="body" idx="1"/>
          </p:nvPr>
        </p:nvSpPr>
        <p:spPr>
          <a:xfrm>
            <a:off x="398030" y="1630495"/>
            <a:ext cx="7083408" cy="7991210"/>
          </a:xfrm>
          <a:prstGeom prst="rect">
            <a:avLst/>
          </a:prstGeom>
        </p:spPr>
        <p:txBody>
          <a:bodyPr/>
          <a:lstStyle/>
          <a:p>
            <a:r>
              <a:t>Benchmarks:</a:t>
            </a:r>
          </a:p>
          <a:p>
            <a:pPr lvl="1"/>
            <a:r>
              <a:t>data center policies (~1600 routers) and backbone policies (~200 routers, many peers/router) from a large cloud provider</a:t>
            </a:r>
          </a:p>
          <a:p>
            <a:pPr lvl="1"/>
            <a:r>
              <a:t>policy from English docs</a:t>
            </a:r>
          </a:p>
          <a:p>
            <a:pPr lvl="1"/>
            <a:r>
              <a:t>Ignoring prefix, customer group and ownership definitions:</a:t>
            </a:r>
          </a:p>
          <a:p>
            <a:pPr lvl="2"/>
            <a:r>
              <a:t>31 lines for data center</a:t>
            </a:r>
          </a:p>
          <a:p>
            <a:pPr lvl="2"/>
            <a:r>
              <a:t>43 lines for backbone</a:t>
            </a:r>
          </a:p>
          <a:p>
            <a:r>
              <a:t>Scaling (8 core Windows machine):</a:t>
            </a:r>
          </a:p>
          <a:p>
            <a:pPr lvl="1"/>
            <a:r>
              <a:t>10s/pfx (mean) for largest data center</a:t>
            </a:r>
          </a:p>
          <a:p>
            <a:pPr lvl="1"/>
            <a:r>
              <a:t>45s/pfx (mean) for largest backbone</a:t>
            </a:r>
          </a:p>
          <a:p>
            <a:pPr lvl="1"/>
            <a:r>
              <a:t>3 minutes total for the backbone</a:t>
            </a:r>
          </a:p>
          <a:p>
            <a:pPr lvl="1"/>
            <a:r>
              <a:t>9 minutes total for the data center</a:t>
            </a:r>
          </a:p>
        </p:txBody>
      </p:sp>
      <p:sp>
        <p:nvSpPr>
          <p:cNvPr id="2572" name="Shape 2572"/>
          <p:cNvSpPr/>
          <p:nvPr/>
        </p:nvSpPr>
        <p:spPr>
          <a:xfrm>
            <a:off x="9164218" y="868049"/>
            <a:ext cx="188523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Propane</a:t>
            </a:r>
          </a:p>
        </p:txBody>
      </p:sp>
      <p:sp>
        <p:nvSpPr>
          <p:cNvPr id="2573" name="Shape 2573"/>
          <p:cNvSpPr/>
          <p:nvPr/>
        </p:nvSpPr>
        <p:spPr>
          <a:xfrm>
            <a:off x="9164218" y="2667506"/>
            <a:ext cx="188523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Regular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t>IR</a:t>
            </a:r>
          </a:p>
        </p:txBody>
      </p:sp>
      <p:sp>
        <p:nvSpPr>
          <p:cNvPr id="2574" name="Shape 2574"/>
          <p:cNvSpPr/>
          <p:nvPr/>
        </p:nvSpPr>
        <p:spPr>
          <a:xfrm>
            <a:off x="9164218" y="4466964"/>
            <a:ext cx="188523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Product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t>Graph IR</a:t>
            </a:r>
          </a:p>
        </p:txBody>
      </p:sp>
      <p:sp>
        <p:nvSpPr>
          <p:cNvPr id="2575" name="Shape 2575"/>
          <p:cNvSpPr/>
          <p:nvPr/>
        </p:nvSpPr>
        <p:spPr>
          <a:xfrm>
            <a:off x="9164218" y="6266422"/>
            <a:ext cx="188523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Abstract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t>BGP</a:t>
            </a:r>
          </a:p>
        </p:txBody>
      </p:sp>
      <p:sp>
        <p:nvSpPr>
          <p:cNvPr id="2576" name="Shape 2576"/>
          <p:cNvSpPr/>
          <p:nvPr/>
        </p:nvSpPr>
        <p:spPr>
          <a:xfrm>
            <a:off x="7561089" y="8065879"/>
            <a:ext cx="188523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CISCO</a:t>
            </a:r>
          </a:p>
        </p:txBody>
      </p:sp>
      <p:sp>
        <p:nvSpPr>
          <p:cNvPr id="2577" name="Shape 2577"/>
          <p:cNvSpPr/>
          <p:nvPr/>
        </p:nvSpPr>
        <p:spPr>
          <a:xfrm>
            <a:off x="10571637" y="8065879"/>
            <a:ext cx="188523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Juniper</a:t>
            </a:r>
          </a:p>
        </p:txBody>
      </p:sp>
      <p:sp>
        <p:nvSpPr>
          <p:cNvPr id="2578" name="Shape 2578"/>
          <p:cNvSpPr/>
          <p:nvPr/>
        </p:nvSpPr>
        <p:spPr>
          <a:xfrm>
            <a:off x="10106834" y="2133559"/>
            <a:ext cx="1" cy="53843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79" name="Shape 2579"/>
          <p:cNvSpPr/>
          <p:nvPr/>
        </p:nvSpPr>
        <p:spPr>
          <a:xfrm>
            <a:off x="10106834" y="3933016"/>
            <a:ext cx="1" cy="53843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80" name="Shape 2580"/>
          <p:cNvSpPr/>
          <p:nvPr/>
        </p:nvSpPr>
        <p:spPr>
          <a:xfrm>
            <a:off x="10106834" y="5732474"/>
            <a:ext cx="1" cy="53843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81" name="Shape 2581"/>
          <p:cNvSpPr/>
          <p:nvPr/>
        </p:nvSpPr>
        <p:spPr>
          <a:xfrm flipH="1">
            <a:off x="8472617" y="7536422"/>
            <a:ext cx="1547092" cy="519344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82" name="Shape 2582"/>
          <p:cNvSpPr/>
          <p:nvPr/>
        </p:nvSpPr>
        <p:spPr>
          <a:xfrm>
            <a:off x="10146708" y="7543725"/>
            <a:ext cx="1469259" cy="574838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83" name="Shape 2583"/>
          <p:cNvSpPr/>
          <p:nvPr/>
        </p:nvSpPr>
        <p:spPr>
          <a:xfrm>
            <a:off x="6609519" y="4466964"/>
            <a:ext cx="1885233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Topology</a:t>
            </a:r>
          </a:p>
        </p:txBody>
      </p:sp>
      <p:sp>
        <p:nvSpPr>
          <p:cNvPr id="2584" name="Shape 2584"/>
          <p:cNvSpPr/>
          <p:nvPr/>
        </p:nvSpPr>
        <p:spPr>
          <a:xfrm>
            <a:off x="8478610" y="5198526"/>
            <a:ext cx="734325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86" name="Shape 2586"/>
          <p:cNvSpPr/>
          <p:nvPr/>
        </p:nvSpPr>
        <p:spPr>
          <a:xfrm>
            <a:off x="11033760" y="4871720"/>
            <a:ext cx="1433830" cy="5016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536" y="21600"/>
                </a:lnTo>
              </a:path>
            </a:pathLst>
          </a:custGeom>
          <a:ln w="635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Shape 25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Wrap-Up</a:t>
            </a:r>
          </a:p>
        </p:txBody>
      </p:sp>
    </p:spTree>
  </p:cSld>
  <p:clrMapOvr>
    <a:masterClrMapping/>
  </p:clrMapOvr>
  <p:transition spd="slow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" name="Shape 25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Ongoing &amp; Future Work</a:t>
            </a:r>
          </a:p>
        </p:txBody>
      </p:sp>
      <p:sp>
        <p:nvSpPr>
          <p:cNvPr id="2591" name="Shape 2591"/>
          <p:cNvSpPr>
            <a:spLocks noGrp="1"/>
          </p:cNvSpPr>
          <p:nvPr>
            <p:ph type="sldNum" sz="quarter" idx="2"/>
          </p:nvPr>
        </p:nvSpPr>
        <p:spPr>
          <a:xfrm>
            <a:off x="12530174" y="9194800"/>
            <a:ext cx="276152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69</a:t>
            </a:fld>
            <a:endParaRPr/>
          </a:p>
        </p:txBody>
      </p:sp>
      <p:sp>
        <p:nvSpPr>
          <p:cNvPr id="2592" name="Shape 259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Infrastructure</a:t>
            </a:r>
          </a:p>
          <a:p>
            <a:pPr lvl="1"/>
            <a:r>
              <a:t>building a simulator</a:t>
            </a:r>
          </a:p>
          <a:p>
            <a:pPr lvl="1"/>
            <a:r>
              <a:t>more analyses, modeling communities, benchmarks</a:t>
            </a:r>
          </a:p>
          <a:p>
            <a:r>
              <a:t>Transition technology</a:t>
            </a:r>
          </a:p>
          <a:p>
            <a:pPr lvl="1"/>
            <a:r>
              <a:t>synthesizing high-level policies from low-level configurations</a:t>
            </a:r>
          </a:p>
          <a:p>
            <a:r>
              <a:t>Looking for other gaps</a:t>
            </a:r>
          </a:p>
          <a:p>
            <a:pPr lvl="1"/>
            <a:r>
              <a:t>high-level property                      low-level distributed mechanism</a:t>
            </a:r>
          </a:p>
          <a:p>
            <a:pPr lvl="1"/>
            <a:r>
              <a:t>for example:  load and congestion</a:t>
            </a:r>
          </a:p>
          <a:p>
            <a:pPr lvl="1"/>
            <a:r>
              <a:t>other protocols (OSPF, OpenFlow), route redistribution</a:t>
            </a:r>
          </a:p>
          <a:p>
            <a:r>
              <a:t>Dynamics</a:t>
            </a:r>
          </a:p>
          <a:p>
            <a:pPr lvl="1"/>
            <a:r>
              <a:t>combining local and global control to react to new events</a:t>
            </a:r>
          </a:p>
        </p:txBody>
      </p:sp>
      <p:sp>
        <p:nvSpPr>
          <p:cNvPr id="2593" name="Shape 2593"/>
          <p:cNvSpPr/>
          <p:nvPr/>
        </p:nvSpPr>
        <p:spPr>
          <a:xfrm>
            <a:off x="4540968" y="6117344"/>
            <a:ext cx="1714082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stealth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This Talk</a:t>
            </a:r>
          </a:p>
        </p:txBody>
      </p:sp>
      <p:sp>
        <p:nvSpPr>
          <p:cNvPr id="100" name="Shape 100"/>
          <p:cNvSpPr>
            <a:spLocks noGrp="1"/>
          </p:cNvSpPr>
          <p:nvPr>
            <p:ph type="sldNum" sz="quarter" idx="2"/>
          </p:nvPr>
        </p:nvSpPr>
        <p:spPr>
          <a:xfrm>
            <a:off x="12553949" y="9194800"/>
            <a:ext cx="2286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01" name="Shape 10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Two Examples (simplified but emblematic of the issues)</a:t>
            </a:r>
          </a:p>
          <a:p>
            <a:pPr lvl="1"/>
            <a:r>
              <a:t>Operator objectives and challenges</a:t>
            </a:r>
          </a:p>
          <a:p>
            <a:pPr lvl="1"/>
            <a:r>
              <a:t>Propane solutions</a:t>
            </a:r>
          </a:p>
          <a:p>
            <a:r>
              <a:t>The Propane Compiler</a:t>
            </a:r>
          </a:p>
          <a:p>
            <a:pPr lvl="1"/>
            <a:r>
              <a:t>Intermediate representations</a:t>
            </a:r>
          </a:p>
          <a:p>
            <a:pPr lvl="1"/>
            <a:r>
              <a:t>Compilation steps</a:t>
            </a:r>
          </a:p>
          <a:p>
            <a:pPr lvl="1"/>
            <a:r>
              <a:t>Failure analyses</a:t>
            </a:r>
          </a:p>
          <a:p>
            <a:r>
              <a:t>Wrap-up</a:t>
            </a:r>
          </a:p>
          <a:p>
            <a:pPr lvl="1"/>
            <a:r>
              <a:t>Future work</a:t>
            </a:r>
          </a:p>
          <a:p>
            <a:pPr lvl="1"/>
            <a:r>
              <a:t>Conclusions</a:t>
            </a:r>
          </a:p>
        </p:txBody>
      </p:sp>
      <p:pic>
        <p:nvPicPr>
          <p:cNvPr id="10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77891" y="254000"/>
            <a:ext cx="1815550" cy="1219200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slow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5" name="Shape 25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Summary</a:t>
            </a:r>
          </a:p>
        </p:txBody>
      </p:sp>
      <p:sp>
        <p:nvSpPr>
          <p:cNvPr id="2596" name="Shape 25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70</a:t>
            </a:fld>
            <a:endParaRPr/>
          </a:p>
        </p:txBody>
      </p:sp>
      <p:sp>
        <p:nvSpPr>
          <p:cNvPr id="2597" name="Shape 2597"/>
          <p:cNvSpPr>
            <a:spLocks noGrp="1"/>
          </p:cNvSpPr>
          <p:nvPr>
            <p:ph type="body" sz="half" idx="1"/>
          </p:nvPr>
        </p:nvSpPr>
        <p:spPr>
          <a:xfrm>
            <a:off x="811982" y="2033451"/>
            <a:ext cx="4839715" cy="6272480"/>
          </a:xfrm>
          <a:prstGeom prst="rect">
            <a:avLst/>
          </a:prstGeom>
        </p:spPr>
        <p:txBody>
          <a:bodyPr/>
          <a:lstStyle/>
          <a:p>
            <a:pPr>
              <a:defRPr b="0"/>
            </a:pPr>
            <a:r>
              <a:t>Propane users express high-level objectives.</a:t>
            </a:r>
          </a:p>
          <a:p>
            <a:pPr>
              <a:defRPr b="0"/>
            </a:pPr>
            <a:r>
              <a:t>Objectives involve both intra- and inter-domain constraints.</a:t>
            </a:r>
          </a:p>
          <a:p>
            <a:pPr>
              <a:defRPr b="0"/>
            </a:pPr>
            <a:r>
              <a:t>Failure analysis guarantees strong safety properties.</a:t>
            </a:r>
          </a:p>
          <a:p>
            <a:pPr>
              <a:defRPr b="0"/>
            </a:pPr>
            <a:r>
              <a:t>Compiler bridges the gap between objectives and device-by-device control plane configurations.</a:t>
            </a:r>
          </a:p>
        </p:txBody>
      </p:sp>
      <p:sp>
        <p:nvSpPr>
          <p:cNvPr id="2598" name="Shape 2598"/>
          <p:cNvSpPr/>
          <p:nvPr/>
        </p:nvSpPr>
        <p:spPr>
          <a:xfrm>
            <a:off x="8818192" y="839213"/>
            <a:ext cx="188523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Propane</a:t>
            </a:r>
          </a:p>
        </p:txBody>
      </p:sp>
      <p:sp>
        <p:nvSpPr>
          <p:cNvPr id="2599" name="Shape 2599"/>
          <p:cNvSpPr/>
          <p:nvPr/>
        </p:nvSpPr>
        <p:spPr>
          <a:xfrm>
            <a:off x="8818192" y="2638671"/>
            <a:ext cx="188523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Regular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t>IR</a:t>
            </a:r>
          </a:p>
        </p:txBody>
      </p:sp>
      <p:sp>
        <p:nvSpPr>
          <p:cNvPr id="2600" name="Shape 2600"/>
          <p:cNvSpPr/>
          <p:nvPr/>
        </p:nvSpPr>
        <p:spPr>
          <a:xfrm>
            <a:off x="8818192" y="4438129"/>
            <a:ext cx="188523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Product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t>Graph IR</a:t>
            </a:r>
          </a:p>
        </p:txBody>
      </p:sp>
      <p:sp>
        <p:nvSpPr>
          <p:cNvPr id="2601" name="Shape 2601"/>
          <p:cNvSpPr/>
          <p:nvPr/>
        </p:nvSpPr>
        <p:spPr>
          <a:xfrm>
            <a:off x="8818192" y="6237586"/>
            <a:ext cx="188523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Abstract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t>BGP</a:t>
            </a:r>
          </a:p>
        </p:txBody>
      </p:sp>
      <p:sp>
        <p:nvSpPr>
          <p:cNvPr id="2602" name="Shape 2602"/>
          <p:cNvSpPr/>
          <p:nvPr/>
        </p:nvSpPr>
        <p:spPr>
          <a:xfrm>
            <a:off x="7215064" y="8037044"/>
            <a:ext cx="188523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CISCO</a:t>
            </a:r>
          </a:p>
        </p:txBody>
      </p:sp>
      <p:sp>
        <p:nvSpPr>
          <p:cNvPr id="2603" name="Shape 2603"/>
          <p:cNvSpPr/>
          <p:nvPr/>
        </p:nvSpPr>
        <p:spPr>
          <a:xfrm>
            <a:off x="10225612" y="8037044"/>
            <a:ext cx="188523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Juniper</a:t>
            </a:r>
          </a:p>
        </p:txBody>
      </p:sp>
      <p:sp>
        <p:nvSpPr>
          <p:cNvPr id="2604" name="Shape 2604"/>
          <p:cNvSpPr/>
          <p:nvPr/>
        </p:nvSpPr>
        <p:spPr>
          <a:xfrm>
            <a:off x="9760808" y="2104723"/>
            <a:ext cx="1" cy="53843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05" name="Shape 2605"/>
          <p:cNvSpPr/>
          <p:nvPr/>
        </p:nvSpPr>
        <p:spPr>
          <a:xfrm>
            <a:off x="9760808" y="3904181"/>
            <a:ext cx="1" cy="53843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06" name="Shape 2606"/>
          <p:cNvSpPr/>
          <p:nvPr/>
        </p:nvSpPr>
        <p:spPr>
          <a:xfrm>
            <a:off x="9760808" y="5703638"/>
            <a:ext cx="1" cy="53843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07" name="Shape 2607"/>
          <p:cNvSpPr/>
          <p:nvPr/>
        </p:nvSpPr>
        <p:spPr>
          <a:xfrm flipH="1">
            <a:off x="8126592" y="7507586"/>
            <a:ext cx="1547092" cy="519345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08" name="Shape 2608"/>
          <p:cNvSpPr/>
          <p:nvPr/>
        </p:nvSpPr>
        <p:spPr>
          <a:xfrm>
            <a:off x="9800682" y="7514890"/>
            <a:ext cx="1469259" cy="574838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09" name="Shape 2609"/>
          <p:cNvSpPr/>
          <p:nvPr/>
        </p:nvSpPr>
        <p:spPr>
          <a:xfrm>
            <a:off x="6292328" y="4426997"/>
            <a:ext cx="1885233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Topology</a:t>
            </a:r>
          </a:p>
        </p:txBody>
      </p:sp>
      <p:sp>
        <p:nvSpPr>
          <p:cNvPr id="2610" name="Shape 2610"/>
          <p:cNvSpPr/>
          <p:nvPr/>
        </p:nvSpPr>
        <p:spPr>
          <a:xfrm>
            <a:off x="8103640" y="5169691"/>
            <a:ext cx="763270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12" name="Shape 2612"/>
          <p:cNvSpPr/>
          <p:nvPr/>
        </p:nvSpPr>
        <p:spPr>
          <a:xfrm>
            <a:off x="10687050" y="4842510"/>
            <a:ext cx="1435100" cy="5016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554" y="21600"/>
                </a:lnTo>
              </a:path>
            </a:pathLst>
          </a:custGeom>
          <a:ln w="635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4" name="Shape 2614"/>
          <p:cNvSpPr/>
          <p:nvPr/>
        </p:nvSpPr>
        <p:spPr>
          <a:xfrm>
            <a:off x="4554822" y="1761949"/>
            <a:ext cx="3895156" cy="3141716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15" name="Shape 2615"/>
          <p:cNvSpPr/>
          <p:nvPr/>
        </p:nvSpPr>
        <p:spPr>
          <a:xfrm>
            <a:off x="1509919" y="5925915"/>
            <a:ext cx="3895156" cy="314171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16" name="Shape 2616"/>
          <p:cNvSpPr/>
          <p:nvPr/>
        </p:nvSpPr>
        <p:spPr>
          <a:xfrm>
            <a:off x="7346344" y="5925915"/>
            <a:ext cx="3895156" cy="3141717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ffectLst>
            <a:outerShdw blurRad="254000" dist="62670" dir="3756168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261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33786" y="2017963"/>
            <a:ext cx="1753125" cy="2629687"/>
          </a:xfrm>
          <a:prstGeom prst="rect">
            <a:avLst/>
          </a:prstGeom>
          <a:ln w="12700">
            <a:miter lim="400000"/>
          </a:ln>
        </p:spPr>
      </p:pic>
      <p:sp>
        <p:nvSpPr>
          <p:cNvPr id="2618" name="Shape 2618"/>
          <p:cNvSpPr/>
          <p:nvPr/>
        </p:nvSpPr>
        <p:spPr>
          <a:xfrm>
            <a:off x="6712422" y="2659706"/>
            <a:ext cx="1306290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Ryan </a:t>
            </a:r>
          </a:p>
          <a:p>
            <a:r>
              <a:t>Beckett</a:t>
            </a:r>
          </a:p>
          <a:p>
            <a:r>
              <a:t>CEO</a:t>
            </a:r>
          </a:p>
        </p:txBody>
      </p:sp>
      <p:pic>
        <p:nvPicPr>
          <p:cNvPr id="2619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26170" y="6649098"/>
            <a:ext cx="1393372" cy="1219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0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49130" y="6649098"/>
            <a:ext cx="1439695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2621" name="Shape 2621"/>
          <p:cNvSpPr/>
          <p:nvPr/>
        </p:nvSpPr>
        <p:spPr>
          <a:xfrm>
            <a:off x="1782473" y="7938879"/>
            <a:ext cx="1280766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ctr"/>
            <a:r>
              <a:t>Ratul</a:t>
            </a:r>
          </a:p>
          <a:p>
            <a:pPr algn="ctr"/>
            <a:r>
              <a:t>Mahajan</a:t>
            </a:r>
          </a:p>
        </p:txBody>
      </p:sp>
      <p:sp>
        <p:nvSpPr>
          <p:cNvPr id="2622" name="Shape 2622"/>
          <p:cNvSpPr/>
          <p:nvPr/>
        </p:nvSpPr>
        <p:spPr>
          <a:xfrm>
            <a:off x="3912546" y="7938879"/>
            <a:ext cx="1112863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ctr"/>
            <a:r>
              <a:t>Jitu</a:t>
            </a:r>
          </a:p>
          <a:p>
            <a:pPr algn="ctr"/>
            <a:r>
              <a:t>Padhye</a:t>
            </a:r>
          </a:p>
        </p:txBody>
      </p:sp>
      <p:sp>
        <p:nvSpPr>
          <p:cNvPr id="2623" name="Shape 2623"/>
          <p:cNvSpPr/>
          <p:nvPr/>
        </p:nvSpPr>
        <p:spPr>
          <a:xfrm>
            <a:off x="2535395" y="6019715"/>
            <a:ext cx="1844205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Networking</a:t>
            </a:r>
          </a:p>
        </p:txBody>
      </p:sp>
      <p:sp>
        <p:nvSpPr>
          <p:cNvPr id="2624" name="Shape 2624"/>
          <p:cNvSpPr/>
          <p:nvPr/>
        </p:nvSpPr>
        <p:spPr>
          <a:xfrm>
            <a:off x="7510514" y="6019715"/>
            <a:ext cx="356681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Programming Languages</a:t>
            </a:r>
          </a:p>
        </p:txBody>
      </p:sp>
      <p:pic>
        <p:nvPicPr>
          <p:cNvPr id="2625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695114" y="6598298"/>
            <a:ext cx="1065475" cy="1219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6" name="pasted-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013570" y="6598298"/>
            <a:ext cx="8128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2627" name="Shape 2627"/>
          <p:cNvSpPr/>
          <p:nvPr/>
        </p:nvSpPr>
        <p:spPr>
          <a:xfrm>
            <a:off x="7574272" y="7888079"/>
            <a:ext cx="1307159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ctr"/>
            <a:r>
              <a:t>Todd</a:t>
            </a:r>
          </a:p>
          <a:p>
            <a:pPr algn="ctr"/>
            <a:r>
              <a:t>Millstein</a:t>
            </a:r>
          </a:p>
        </p:txBody>
      </p:sp>
      <p:sp>
        <p:nvSpPr>
          <p:cNvPr id="2628" name="Shape 2628"/>
          <p:cNvSpPr/>
          <p:nvPr/>
        </p:nvSpPr>
        <p:spPr>
          <a:xfrm>
            <a:off x="9837928" y="7938879"/>
            <a:ext cx="116408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ctr"/>
            <a:r>
              <a:t>David</a:t>
            </a:r>
          </a:p>
          <a:p>
            <a:pPr algn="ctr"/>
            <a:r>
              <a:t>Walker</a:t>
            </a:r>
          </a:p>
        </p:txBody>
      </p:sp>
      <p:sp>
        <p:nvSpPr>
          <p:cNvPr id="2629" name="Shape 2629"/>
          <p:cNvSpPr/>
          <p:nvPr/>
        </p:nvSpPr>
        <p:spPr>
          <a:xfrm>
            <a:off x="3503820" y="4984312"/>
            <a:ext cx="2637349" cy="9547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78" y="0"/>
                </a:moveTo>
                <a:lnTo>
                  <a:pt x="21600" y="9396"/>
                </a:lnTo>
                <a:lnTo>
                  <a:pt x="0" y="9169"/>
                </a:lnTo>
                <a:lnTo>
                  <a:pt x="40" y="21600"/>
                </a:lnTo>
              </a:path>
            </a:pathLst>
          </a:cu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30" name="Shape 2630"/>
          <p:cNvSpPr/>
          <p:nvPr/>
        </p:nvSpPr>
        <p:spPr>
          <a:xfrm flipH="1">
            <a:off x="6678478" y="4984312"/>
            <a:ext cx="2643934" cy="9345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78" y="0"/>
                </a:moveTo>
                <a:lnTo>
                  <a:pt x="21600" y="9599"/>
                </a:lnTo>
                <a:lnTo>
                  <a:pt x="54" y="9367"/>
                </a:lnTo>
                <a:lnTo>
                  <a:pt x="0" y="21600"/>
                </a:lnTo>
              </a:path>
            </a:pathLst>
          </a:cu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31" name="Shape 2631"/>
          <p:cNvSpPr>
            <a:spLocks noGrp="1"/>
          </p:cNvSpPr>
          <p:nvPr>
            <p:ph type="title"/>
          </p:nvPr>
        </p:nvSpPr>
        <p:spPr>
          <a:xfrm>
            <a:off x="787400" y="254000"/>
            <a:ext cx="11430000" cy="1219200"/>
          </a:xfrm>
          <a:prstGeom prst="rect">
            <a:avLst/>
          </a:prstGeom>
        </p:spPr>
        <p:txBody>
          <a:bodyPr/>
          <a:lstStyle/>
          <a:p>
            <a:r>
              <a:t>Propane Team</a:t>
            </a:r>
          </a:p>
        </p:txBody>
      </p:sp>
      <p:pic>
        <p:nvPicPr>
          <p:cNvPr id="2632" name="pasted-imag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073066" y="203487"/>
            <a:ext cx="1753125" cy="1177282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slow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" name="Shape 26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Failure Analysis</a:t>
            </a:r>
          </a:p>
        </p:txBody>
      </p:sp>
    </p:spTree>
  </p:cSld>
  <p:clrMapOvr>
    <a:masterClrMapping/>
  </p:clrMapOvr>
  <p:transition spd="slow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7" name="Shape 2637"/>
          <p:cNvSpPr>
            <a:spLocks noGrp="1"/>
          </p:cNvSpPr>
          <p:nvPr>
            <p:ph type="title"/>
          </p:nvPr>
        </p:nvSpPr>
        <p:spPr>
          <a:xfrm>
            <a:off x="787400" y="254000"/>
            <a:ext cx="11430000" cy="12192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Compilation: The Issue</a:t>
            </a:r>
          </a:p>
        </p:txBody>
      </p:sp>
      <p:grpSp>
        <p:nvGrpSpPr>
          <p:cNvPr id="2654" name="Group 2654"/>
          <p:cNvGrpSpPr/>
          <p:nvPr/>
        </p:nvGrpSpPr>
        <p:grpSpPr>
          <a:xfrm>
            <a:off x="6529749" y="1619118"/>
            <a:ext cx="5548708" cy="4457964"/>
            <a:chOff x="-4875" y="2877"/>
            <a:chExt cx="5548707" cy="4457963"/>
          </a:xfrm>
        </p:grpSpPr>
        <p:sp>
          <p:nvSpPr>
            <p:cNvPr id="2638" name="Shape 2638"/>
            <p:cNvSpPr/>
            <p:nvPr/>
          </p:nvSpPr>
          <p:spPr>
            <a:xfrm>
              <a:off x="-4876" y="2877"/>
              <a:ext cx="5548708" cy="4457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2" h="20397" extrusionOk="0">
                  <a:moveTo>
                    <a:pt x="5558" y="602"/>
                  </a:moveTo>
                  <a:cubicBezTo>
                    <a:pt x="8960" y="-906"/>
                    <a:pt x="12632" y="688"/>
                    <a:pt x="15873" y="2431"/>
                  </a:cubicBezTo>
                  <a:cubicBezTo>
                    <a:pt x="17699" y="3414"/>
                    <a:pt x="19524" y="4499"/>
                    <a:pt x="20532" y="6260"/>
                  </a:cubicBezTo>
                  <a:cubicBezTo>
                    <a:pt x="21501" y="7953"/>
                    <a:pt x="21546" y="9955"/>
                    <a:pt x="21101" y="11848"/>
                  </a:cubicBezTo>
                  <a:cubicBezTo>
                    <a:pt x="20617" y="13906"/>
                    <a:pt x="19588" y="15831"/>
                    <a:pt x="18066" y="17239"/>
                  </a:cubicBezTo>
                  <a:cubicBezTo>
                    <a:pt x="16445" y="18738"/>
                    <a:pt x="14386" y="19483"/>
                    <a:pt x="12226" y="19944"/>
                  </a:cubicBezTo>
                  <a:cubicBezTo>
                    <a:pt x="9782" y="20467"/>
                    <a:pt x="7174" y="20694"/>
                    <a:pt x="4878" y="19748"/>
                  </a:cubicBezTo>
                  <a:cubicBezTo>
                    <a:pt x="2898" y="18932"/>
                    <a:pt x="1388" y="17299"/>
                    <a:pt x="629" y="15154"/>
                  </a:cubicBezTo>
                  <a:cubicBezTo>
                    <a:pt x="73" y="13583"/>
                    <a:pt x="-54" y="11842"/>
                    <a:pt x="19" y="10146"/>
                  </a:cubicBezTo>
                  <a:cubicBezTo>
                    <a:pt x="92" y="8454"/>
                    <a:pt x="372" y="6737"/>
                    <a:pt x="1032" y="5239"/>
                  </a:cubicBezTo>
                  <a:cubicBezTo>
                    <a:pt x="1933" y="3194"/>
                    <a:pt x="3564" y="1486"/>
                    <a:pt x="5558" y="6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C0C0C0"/>
                </a:gs>
              </a:gsLst>
              <a:path path="shape">
                <a:fillToRect l="57342" t="54158" r="42657" b="45841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639" name="Shape 2639"/>
            <p:cNvSpPr/>
            <p:nvPr/>
          </p:nvSpPr>
          <p:spPr>
            <a:xfrm>
              <a:off x="318459" y="2430503"/>
              <a:ext cx="677024" cy="67702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b="1"/>
              </a:lvl1pPr>
            </a:lstStyle>
            <a:p>
              <a:r>
                <a:t>X</a:t>
              </a:r>
            </a:p>
          </p:txBody>
        </p:sp>
        <p:sp>
          <p:nvSpPr>
            <p:cNvPr id="2640" name="Shape 2640"/>
            <p:cNvSpPr/>
            <p:nvPr/>
          </p:nvSpPr>
          <p:spPr>
            <a:xfrm>
              <a:off x="1741537" y="3027747"/>
              <a:ext cx="677024" cy="677024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b="1"/>
              </a:lvl1pPr>
            </a:lstStyle>
            <a:p>
              <a:r>
                <a:t>B</a:t>
              </a:r>
            </a:p>
          </p:txBody>
        </p:sp>
        <p:cxnSp>
          <p:nvCxnSpPr>
            <p:cNvPr id="2641" name="Connector 2641"/>
            <p:cNvCxnSpPr>
              <a:stCxn id="2648" idx="0"/>
              <a:endCxn id="2650" idx="0"/>
            </p:cNvCxnSpPr>
            <p:nvPr/>
          </p:nvCxnSpPr>
          <p:spPr>
            <a:xfrm>
              <a:off x="2594085" y="2357080"/>
              <a:ext cx="1440632" cy="692069"/>
            </a:xfrm>
            <a:prstGeom prst="straightConnector1">
              <a:avLst/>
            </a:prstGeom>
            <a:ln w="19050" cap="flat">
              <a:solidFill>
                <a:srgbClr val="5E5E5E"/>
              </a:solidFill>
              <a:prstDash val="solid"/>
              <a:miter lim="400000"/>
            </a:ln>
            <a:effectLst/>
          </p:spPr>
        </p:cxnSp>
        <p:sp>
          <p:nvSpPr>
            <p:cNvPr id="2642" name="Shape 2642"/>
            <p:cNvSpPr/>
            <p:nvPr/>
          </p:nvSpPr>
          <p:spPr>
            <a:xfrm>
              <a:off x="1157292" y="1182736"/>
              <a:ext cx="677024" cy="677024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b="1"/>
              </a:lvl1pPr>
            </a:lstStyle>
            <a:p>
              <a:r>
                <a:t>A</a:t>
              </a:r>
            </a:p>
          </p:txBody>
        </p:sp>
        <p:cxnSp>
          <p:nvCxnSpPr>
            <p:cNvPr id="2643" name="Connector 2643"/>
            <p:cNvCxnSpPr>
              <a:stCxn id="2639" idx="0"/>
              <a:endCxn id="2640" idx="0"/>
            </p:cNvCxnSpPr>
            <p:nvPr/>
          </p:nvCxnSpPr>
          <p:spPr>
            <a:xfrm>
              <a:off x="656971" y="2769014"/>
              <a:ext cx="1423078" cy="597246"/>
            </a:xfrm>
            <a:prstGeom prst="straightConnector1">
              <a:avLst/>
            </a:prstGeom>
            <a:ln w="19050" cap="flat">
              <a:solidFill>
                <a:srgbClr val="5E5E5E"/>
              </a:solidFill>
              <a:prstDash val="solid"/>
              <a:miter lim="400000"/>
            </a:ln>
            <a:effectLst/>
          </p:spPr>
        </p:cxnSp>
        <p:cxnSp>
          <p:nvCxnSpPr>
            <p:cNvPr id="2644" name="Connector 2644"/>
            <p:cNvCxnSpPr>
              <a:stCxn id="2642" idx="0"/>
              <a:endCxn id="2648" idx="0"/>
            </p:cNvCxnSpPr>
            <p:nvPr/>
          </p:nvCxnSpPr>
          <p:spPr>
            <a:xfrm>
              <a:off x="1495804" y="1521247"/>
              <a:ext cx="1098282" cy="835834"/>
            </a:xfrm>
            <a:prstGeom prst="straightConnector1">
              <a:avLst/>
            </a:prstGeom>
            <a:ln w="19050" cap="flat">
              <a:solidFill>
                <a:srgbClr val="5E5E5E"/>
              </a:solidFill>
              <a:prstDash val="solid"/>
              <a:miter lim="400000"/>
            </a:ln>
            <a:effectLst/>
          </p:spPr>
        </p:cxnSp>
        <p:cxnSp>
          <p:nvCxnSpPr>
            <p:cNvPr id="2645" name="Connector 2645"/>
            <p:cNvCxnSpPr>
              <a:stCxn id="2640" idx="0"/>
              <a:endCxn id="2648" idx="0"/>
            </p:cNvCxnSpPr>
            <p:nvPr/>
          </p:nvCxnSpPr>
          <p:spPr>
            <a:xfrm flipV="1">
              <a:off x="2080048" y="2357080"/>
              <a:ext cx="514038" cy="1009180"/>
            </a:xfrm>
            <a:prstGeom prst="straightConnector1">
              <a:avLst/>
            </a:prstGeom>
            <a:ln w="19050" cap="flat">
              <a:solidFill>
                <a:srgbClr val="5E5E5E"/>
              </a:solidFill>
              <a:prstDash val="solid"/>
              <a:miter lim="400000"/>
            </a:ln>
            <a:effectLst/>
          </p:spPr>
        </p:cxnSp>
        <p:cxnSp>
          <p:nvCxnSpPr>
            <p:cNvPr id="2646" name="Connector 2646"/>
            <p:cNvCxnSpPr>
              <a:stCxn id="2639" idx="0"/>
              <a:endCxn id="2642" idx="0"/>
            </p:cNvCxnSpPr>
            <p:nvPr/>
          </p:nvCxnSpPr>
          <p:spPr>
            <a:xfrm flipV="1">
              <a:off x="656971" y="1521247"/>
              <a:ext cx="838834" cy="1247768"/>
            </a:xfrm>
            <a:prstGeom prst="straightConnector1">
              <a:avLst/>
            </a:prstGeom>
            <a:ln w="19050" cap="flat">
              <a:solidFill>
                <a:srgbClr val="5E5E5E"/>
              </a:solidFill>
              <a:prstDash val="solid"/>
              <a:miter lim="400000"/>
            </a:ln>
            <a:effectLst/>
          </p:spPr>
        </p:cxnSp>
        <p:cxnSp>
          <p:nvCxnSpPr>
            <p:cNvPr id="2647" name="Connector 2647"/>
            <p:cNvCxnSpPr>
              <a:stCxn id="2648" idx="0"/>
              <a:endCxn id="2649" idx="0"/>
            </p:cNvCxnSpPr>
            <p:nvPr/>
          </p:nvCxnSpPr>
          <p:spPr>
            <a:xfrm flipV="1">
              <a:off x="2594085" y="1332294"/>
              <a:ext cx="782339" cy="1024787"/>
            </a:xfrm>
            <a:prstGeom prst="straightConnector1">
              <a:avLst/>
            </a:prstGeom>
            <a:ln w="19050" cap="flat">
              <a:solidFill>
                <a:srgbClr val="5E5E5E"/>
              </a:solidFill>
              <a:prstDash val="solid"/>
              <a:miter lim="400000"/>
            </a:ln>
            <a:effectLst/>
          </p:spPr>
        </p:cxnSp>
        <p:sp>
          <p:nvSpPr>
            <p:cNvPr id="2648" name="Shape 2648"/>
            <p:cNvSpPr/>
            <p:nvPr/>
          </p:nvSpPr>
          <p:spPr>
            <a:xfrm>
              <a:off x="2255574" y="2018568"/>
              <a:ext cx="677024" cy="677024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b="1"/>
              </a:lvl1pPr>
            </a:lstStyle>
            <a:p>
              <a:r>
                <a:t>C</a:t>
              </a:r>
            </a:p>
          </p:txBody>
        </p:sp>
        <p:sp>
          <p:nvSpPr>
            <p:cNvPr id="2649" name="Shape 2649"/>
            <p:cNvSpPr/>
            <p:nvPr/>
          </p:nvSpPr>
          <p:spPr>
            <a:xfrm>
              <a:off x="3037912" y="993783"/>
              <a:ext cx="677023" cy="677024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b="1"/>
              </a:lvl1pPr>
            </a:lstStyle>
            <a:p>
              <a:r>
                <a:t>D</a:t>
              </a:r>
            </a:p>
          </p:txBody>
        </p:sp>
        <p:sp>
          <p:nvSpPr>
            <p:cNvPr id="2650" name="Shape 2650"/>
            <p:cNvSpPr/>
            <p:nvPr/>
          </p:nvSpPr>
          <p:spPr>
            <a:xfrm>
              <a:off x="3696205" y="2710636"/>
              <a:ext cx="677023" cy="677024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b="1"/>
              </a:lvl1pPr>
            </a:lstStyle>
            <a:p>
              <a:r>
                <a:t>E</a:t>
              </a:r>
            </a:p>
          </p:txBody>
        </p:sp>
        <p:sp>
          <p:nvSpPr>
            <p:cNvPr id="2651" name="Shape 2651"/>
            <p:cNvSpPr/>
            <p:nvPr/>
          </p:nvSpPr>
          <p:spPr>
            <a:xfrm>
              <a:off x="4527362" y="1717669"/>
              <a:ext cx="677024" cy="677024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b="1"/>
              </a:lvl1pPr>
            </a:lstStyle>
            <a:p>
              <a:r>
                <a:t>Y</a:t>
              </a:r>
            </a:p>
          </p:txBody>
        </p:sp>
        <p:cxnSp>
          <p:nvCxnSpPr>
            <p:cNvPr id="2652" name="Connector 2652"/>
            <p:cNvCxnSpPr>
              <a:stCxn id="2650" idx="0"/>
              <a:endCxn id="2651" idx="0"/>
            </p:cNvCxnSpPr>
            <p:nvPr/>
          </p:nvCxnSpPr>
          <p:spPr>
            <a:xfrm flipV="1">
              <a:off x="4034716" y="2056181"/>
              <a:ext cx="831158" cy="992968"/>
            </a:xfrm>
            <a:prstGeom prst="straightConnector1">
              <a:avLst/>
            </a:prstGeom>
            <a:ln w="19050" cap="flat">
              <a:solidFill>
                <a:srgbClr val="5E5E5E"/>
              </a:solidFill>
              <a:prstDash val="solid"/>
              <a:miter lim="400000"/>
            </a:ln>
            <a:effectLst/>
          </p:spPr>
        </p:cxnSp>
        <p:cxnSp>
          <p:nvCxnSpPr>
            <p:cNvPr id="2653" name="Connector 2653"/>
            <p:cNvCxnSpPr>
              <a:stCxn id="2649" idx="0"/>
              <a:endCxn id="2651" idx="0"/>
            </p:cNvCxnSpPr>
            <p:nvPr/>
          </p:nvCxnSpPr>
          <p:spPr>
            <a:xfrm>
              <a:off x="3376423" y="1332294"/>
              <a:ext cx="1489451" cy="723888"/>
            </a:xfrm>
            <a:prstGeom prst="straightConnector1">
              <a:avLst/>
            </a:prstGeom>
            <a:ln w="19050" cap="flat">
              <a:solidFill>
                <a:srgbClr val="5E5E5E"/>
              </a:solidFill>
              <a:prstDash val="solid"/>
              <a:miter lim="400000"/>
            </a:ln>
            <a:effectLst/>
          </p:spPr>
        </p:cxnSp>
      </p:grpSp>
      <p:grpSp>
        <p:nvGrpSpPr>
          <p:cNvPr id="2657" name="Group 2657"/>
          <p:cNvGrpSpPr/>
          <p:nvPr/>
        </p:nvGrpSpPr>
        <p:grpSpPr>
          <a:xfrm>
            <a:off x="915767" y="2889187"/>
            <a:ext cx="4025774" cy="2256933"/>
            <a:chOff x="0" y="0"/>
            <a:chExt cx="4025773" cy="2256931"/>
          </a:xfrm>
        </p:grpSpPr>
        <p:sp>
          <p:nvSpPr>
            <p:cNvPr id="2655" name="Shape 2655"/>
            <p:cNvSpPr/>
            <p:nvPr/>
          </p:nvSpPr>
          <p:spPr>
            <a:xfrm>
              <a:off x="25100" y="0"/>
              <a:ext cx="3498901" cy="225693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  <p:sp>
          <p:nvSpPr>
            <p:cNvPr id="2656" name="Shape 2656"/>
            <p:cNvSpPr/>
            <p:nvPr/>
          </p:nvSpPr>
          <p:spPr>
            <a:xfrm>
              <a:off x="0" y="321964"/>
              <a:ext cx="4025774" cy="16130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>
                <a:defRPr>
                  <a:latin typeface="Gill Sans SemiBold"/>
                  <a:ea typeface="Gill Sans SemiBold"/>
                  <a:cs typeface="Gill Sans SemiBold"/>
                  <a:sym typeface="Gill Sans SemiBold"/>
                </a:defRPr>
              </a:pPr>
              <a:r>
                <a:t>Policy:</a:t>
              </a:r>
            </a:p>
            <a:p>
              <a:pPr lvl="1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  <a:p>
              <a:pPr lvl="1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(X.A.C.D.Y) &gt;&gt;</a:t>
              </a:r>
            </a:p>
            <a:p>
              <a:pPr lvl="1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(X.B.C.E.Y)</a:t>
              </a:r>
            </a:p>
          </p:txBody>
        </p:sp>
      </p:grpSp>
      <p:sp>
        <p:nvSpPr>
          <p:cNvPr id="2658" name="Shape 2658"/>
          <p:cNvSpPr/>
          <p:nvPr/>
        </p:nvSpPr>
        <p:spPr>
          <a:xfrm>
            <a:off x="6821834" y="2476280"/>
            <a:ext cx="4550871" cy="1630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24" extrusionOk="0">
                <a:moveTo>
                  <a:pt x="0" y="21324"/>
                </a:moveTo>
                <a:cubicBezTo>
                  <a:pt x="1009" y="17202"/>
                  <a:pt x="2003" y="13050"/>
                  <a:pt x="2980" y="8870"/>
                </a:cubicBezTo>
                <a:cubicBezTo>
                  <a:pt x="3775" y="5467"/>
                  <a:pt x="4817" y="2021"/>
                  <a:pt x="6194" y="2775"/>
                </a:cubicBezTo>
                <a:cubicBezTo>
                  <a:pt x="7258" y="3358"/>
                  <a:pt x="7812" y="6251"/>
                  <a:pt x="8350" y="8836"/>
                </a:cubicBezTo>
                <a:cubicBezTo>
                  <a:pt x="8842" y="11199"/>
                  <a:pt x="9526" y="13402"/>
                  <a:pt x="10445" y="12969"/>
                </a:cubicBezTo>
                <a:cubicBezTo>
                  <a:pt x="11422" y="12507"/>
                  <a:pt x="11763" y="9431"/>
                  <a:pt x="12103" y="6734"/>
                </a:cubicBezTo>
                <a:cubicBezTo>
                  <a:pt x="12536" y="3290"/>
                  <a:pt x="13275" y="329"/>
                  <a:pt x="14531" y="22"/>
                </a:cubicBezTo>
                <a:cubicBezTo>
                  <a:pt x="15747" y="-276"/>
                  <a:pt x="16782" y="2489"/>
                  <a:pt x="17814" y="4688"/>
                </a:cubicBezTo>
                <a:cubicBezTo>
                  <a:pt x="18912" y="7029"/>
                  <a:pt x="20223" y="8517"/>
                  <a:pt x="21600" y="8997"/>
                </a:cubicBezTo>
              </a:path>
            </a:pathLst>
          </a:custGeom>
          <a:ln w="63500">
            <a:solidFill>
              <a:srgbClr val="1A931F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59" name="Shape 2659"/>
          <p:cNvSpPr/>
          <p:nvPr/>
        </p:nvSpPr>
        <p:spPr>
          <a:xfrm>
            <a:off x="720058" y="6892307"/>
            <a:ext cx="4833684" cy="193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Attempt 1:</a:t>
            </a:r>
          </a:p>
          <a:p>
            <a:pPr lvl="2"/>
            <a:r>
              <a:t>C - Prefer D over E</a:t>
            </a:r>
          </a:p>
          <a:p>
            <a:pPr lvl="2"/>
            <a:r>
              <a:t>X - Prefer A over B</a:t>
            </a:r>
          </a:p>
        </p:txBody>
      </p:sp>
    </p:spTree>
  </p:cSld>
  <p:clrMapOvr>
    <a:masterClrMapping/>
  </p:clrMapOvr>
  <p:transition spd="slow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7" name="Group 2677"/>
          <p:cNvGrpSpPr/>
          <p:nvPr/>
        </p:nvGrpSpPr>
        <p:grpSpPr>
          <a:xfrm>
            <a:off x="6529749" y="1619118"/>
            <a:ext cx="5548708" cy="4457964"/>
            <a:chOff x="-4875" y="2877"/>
            <a:chExt cx="5548707" cy="4457963"/>
          </a:xfrm>
        </p:grpSpPr>
        <p:sp>
          <p:nvSpPr>
            <p:cNvPr id="2661" name="Shape 2661"/>
            <p:cNvSpPr/>
            <p:nvPr/>
          </p:nvSpPr>
          <p:spPr>
            <a:xfrm>
              <a:off x="-4876" y="2877"/>
              <a:ext cx="5548708" cy="4457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2" h="20397" extrusionOk="0">
                  <a:moveTo>
                    <a:pt x="5558" y="602"/>
                  </a:moveTo>
                  <a:cubicBezTo>
                    <a:pt x="8960" y="-906"/>
                    <a:pt x="12632" y="688"/>
                    <a:pt x="15873" y="2431"/>
                  </a:cubicBezTo>
                  <a:cubicBezTo>
                    <a:pt x="17699" y="3414"/>
                    <a:pt x="19524" y="4499"/>
                    <a:pt x="20532" y="6260"/>
                  </a:cubicBezTo>
                  <a:cubicBezTo>
                    <a:pt x="21501" y="7953"/>
                    <a:pt x="21546" y="9955"/>
                    <a:pt x="21101" y="11848"/>
                  </a:cubicBezTo>
                  <a:cubicBezTo>
                    <a:pt x="20617" y="13906"/>
                    <a:pt x="19588" y="15831"/>
                    <a:pt x="18066" y="17239"/>
                  </a:cubicBezTo>
                  <a:cubicBezTo>
                    <a:pt x="16445" y="18738"/>
                    <a:pt x="14386" y="19483"/>
                    <a:pt x="12226" y="19944"/>
                  </a:cubicBezTo>
                  <a:cubicBezTo>
                    <a:pt x="9782" y="20467"/>
                    <a:pt x="7174" y="20694"/>
                    <a:pt x="4878" y="19748"/>
                  </a:cubicBezTo>
                  <a:cubicBezTo>
                    <a:pt x="2898" y="18932"/>
                    <a:pt x="1388" y="17299"/>
                    <a:pt x="629" y="15154"/>
                  </a:cubicBezTo>
                  <a:cubicBezTo>
                    <a:pt x="73" y="13583"/>
                    <a:pt x="-54" y="11842"/>
                    <a:pt x="19" y="10146"/>
                  </a:cubicBezTo>
                  <a:cubicBezTo>
                    <a:pt x="92" y="8454"/>
                    <a:pt x="372" y="6737"/>
                    <a:pt x="1032" y="5239"/>
                  </a:cubicBezTo>
                  <a:cubicBezTo>
                    <a:pt x="1933" y="3194"/>
                    <a:pt x="3564" y="1486"/>
                    <a:pt x="5558" y="6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C0C0C0"/>
                </a:gs>
              </a:gsLst>
              <a:path path="shape">
                <a:fillToRect l="57342" t="54158" r="42657" b="45841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662" name="Shape 2662"/>
            <p:cNvSpPr/>
            <p:nvPr/>
          </p:nvSpPr>
          <p:spPr>
            <a:xfrm>
              <a:off x="318459" y="2430503"/>
              <a:ext cx="677024" cy="67702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b="1"/>
              </a:lvl1pPr>
            </a:lstStyle>
            <a:p>
              <a:r>
                <a:t>X</a:t>
              </a:r>
            </a:p>
          </p:txBody>
        </p:sp>
        <p:sp>
          <p:nvSpPr>
            <p:cNvPr id="2663" name="Shape 2663"/>
            <p:cNvSpPr/>
            <p:nvPr/>
          </p:nvSpPr>
          <p:spPr>
            <a:xfrm>
              <a:off x="1741537" y="3027747"/>
              <a:ext cx="677024" cy="677024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b="1"/>
              </a:lvl1pPr>
            </a:lstStyle>
            <a:p>
              <a:r>
                <a:t>B</a:t>
              </a:r>
            </a:p>
          </p:txBody>
        </p:sp>
        <p:cxnSp>
          <p:nvCxnSpPr>
            <p:cNvPr id="2664" name="Connector 2664"/>
            <p:cNvCxnSpPr>
              <a:stCxn id="2671" idx="0"/>
              <a:endCxn id="2673" idx="0"/>
            </p:cNvCxnSpPr>
            <p:nvPr/>
          </p:nvCxnSpPr>
          <p:spPr>
            <a:xfrm>
              <a:off x="2594085" y="2357080"/>
              <a:ext cx="1440632" cy="692069"/>
            </a:xfrm>
            <a:prstGeom prst="straightConnector1">
              <a:avLst/>
            </a:prstGeom>
            <a:ln w="19050" cap="flat">
              <a:solidFill>
                <a:srgbClr val="5E5E5E"/>
              </a:solidFill>
              <a:prstDash val="solid"/>
              <a:miter lim="400000"/>
            </a:ln>
            <a:effectLst/>
          </p:spPr>
        </p:cxnSp>
        <p:sp>
          <p:nvSpPr>
            <p:cNvPr id="2665" name="Shape 2665"/>
            <p:cNvSpPr/>
            <p:nvPr/>
          </p:nvSpPr>
          <p:spPr>
            <a:xfrm>
              <a:off x="1157292" y="1182736"/>
              <a:ext cx="677024" cy="677024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b="1"/>
              </a:lvl1pPr>
            </a:lstStyle>
            <a:p>
              <a:r>
                <a:t>A</a:t>
              </a:r>
            </a:p>
          </p:txBody>
        </p:sp>
        <p:cxnSp>
          <p:nvCxnSpPr>
            <p:cNvPr id="2666" name="Connector 2666"/>
            <p:cNvCxnSpPr>
              <a:stCxn id="2662" idx="0"/>
              <a:endCxn id="2663" idx="0"/>
            </p:cNvCxnSpPr>
            <p:nvPr/>
          </p:nvCxnSpPr>
          <p:spPr>
            <a:xfrm>
              <a:off x="656971" y="2769014"/>
              <a:ext cx="1423078" cy="597246"/>
            </a:xfrm>
            <a:prstGeom prst="straightConnector1">
              <a:avLst/>
            </a:prstGeom>
            <a:ln w="19050" cap="flat">
              <a:solidFill>
                <a:srgbClr val="5E5E5E"/>
              </a:solidFill>
              <a:prstDash val="solid"/>
              <a:miter lim="400000"/>
            </a:ln>
            <a:effectLst/>
          </p:spPr>
        </p:cxnSp>
        <p:cxnSp>
          <p:nvCxnSpPr>
            <p:cNvPr id="2667" name="Connector 2667"/>
            <p:cNvCxnSpPr>
              <a:stCxn id="2665" idx="0"/>
              <a:endCxn id="2671" idx="0"/>
            </p:cNvCxnSpPr>
            <p:nvPr/>
          </p:nvCxnSpPr>
          <p:spPr>
            <a:xfrm>
              <a:off x="1495804" y="1521247"/>
              <a:ext cx="1098282" cy="835834"/>
            </a:xfrm>
            <a:prstGeom prst="straightConnector1">
              <a:avLst/>
            </a:prstGeom>
            <a:ln w="19050" cap="flat">
              <a:solidFill>
                <a:srgbClr val="5E5E5E"/>
              </a:solidFill>
              <a:prstDash val="solid"/>
              <a:miter lim="400000"/>
            </a:ln>
            <a:effectLst/>
          </p:spPr>
        </p:cxnSp>
        <p:cxnSp>
          <p:nvCxnSpPr>
            <p:cNvPr id="2668" name="Connector 2668"/>
            <p:cNvCxnSpPr>
              <a:stCxn id="2663" idx="0"/>
              <a:endCxn id="2671" idx="0"/>
            </p:cNvCxnSpPr>
            <p:nvPr/>
          </p:nvCxnSpPr>
          <p:spPr>
            <a:xfrm flipV="1">
              <a:off x="2080048" y="2357080"/>
              <a:ext cx="514038" cy="1009180"/>
            </a:xfrm>
            <a:prstGeom prst="straightConnector1">
              <a:avLst/>
            </a:prstGeom>
            <a:ln w="19050" cap="flat">
              <a:solidFill>
                <a:srgbClr val="5E5E5E"/>
              </a:solidFill>
              <a:prstDash val="solid"/>
              <a:miter lim="400000"/>
            </a:ln>
            <a:effectLst/>
          </p:spPr>
        </p:cxnSp>
        <p:cxnSp>
          <p:nvCxnSpPr>
            <p:cNvPr id="2669" name="Connector 2669"/>
            <p:cNvCxnSpPr>
              <a:stCxn id="2662" idx="0"/>
              <a:endCxn id="2665" idx="0"/>
            </p:cNvCxnSpPr>
            <p:nvPr/>
          </p:nvCxnSpPr>
          <p:spPr>
            <a:xfrm flipV="1">
              <a:off x="656971" y="1521247"/>
              <a:ext cx="838834" cy="1247768"/>
            </a:xfrm>
            <a:prstGeom prst="straightConnector1">
              <a:avLst/>
            </a:prstGeom>
            <a:ln w="19050" cap="flat">
              <a:solidFill>
                <a:srgbClr val="5E5E5E"/>
              </a:solidFill>
              <a:prstDash val="solid"/>
              <a:miter lim="400000"/>
            </a:ln>
            <a:effectLst/>
          </p:spPr>
        </p:cxnSp>
        <p:cxnSp>
          <p:nvCxnSpPr>
            <p:cNvPr id="2670" name="Connector 2670"/>
            <p:cNvCxnSpPr>
              <a:stCxn id="2671" idx="0"/>
              <a:endCxn id="2672" idx="0"/>
            </p:cNvCxnSpPr>
            <p:nvPr/>
          </p:nvCxnSpPr>
          <p:spPr>
            <a:xfrm flipV="1">
              <a:off x="2594085" y="1332294"/>
              <a:ext cx="782339" cy="1024787"/>
            </a:xfrm>
            <a:prstGeom prst="straightConnector1">
              <a:avLst/>
            </a:prstGeom>
            <a:ln w="19050" cap="flat">
              <a:solidFill>
                <a:srgbClr val="5E5E5E"/>
              </a:solidFill>
              <a:prstDash val="solid"/>
              <a:miter lim="400000"/>
            </a:ln>
            <a:effectLst/>
          </p:spPr>
        </p:cxnSp>
        <p:sp>
          <p:nvSpPr>
            <p:cNvPr id="2671" name="Shape 2671"/>
            <p:cNvSpPr/>
            <p:nvPr/>
          </p:nvSpPr>
          <p:spPr>
            <a:xfrm>
              <a:off x="2255574" y="2018568"/>
              <a:ext cx="677024" cy="677024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b="1"/>
              </a:lvl1pPr>
            </a:lstStyle>
            <a:p>
              <a:r>
                <a:t>C</a:t>
              </a:r>
            </a:p>
          </p:txBody>
        </p:sp>
        <p:sp>
          <p:nvSpPr>
            <p:cNvPr id="2672" name="Shape 2672"/>
            <p:cNvSpPr/>
            <p:nvPr/>
          </p:nvSpPr>
          <p:spPr>
            <a:xfrm>
              <a:off x="3037912" y="993783"/>
              <a:ext cx="677023" cy="677024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b="1"/>
              </a:lvl1pPr>
            </a:lstStyle>
            <a:p>
              <a:r>
                <a:t>D</a:t>
              </a:r>
            </a:p>
          </p:txBody>
        </p:sp>
        <p:sp>
          <p:nvSpPr>
            <p:cNvPr id="2673" name="Shape 2673"/>
            <p:cNvSpPr/>
            <p:nvPr/>
          </p:nvSpPr>
          <p:spPr>
            <a:xfrm>
              <a:off x="3696205" y="2710636"/>
              <a:ext cx="677023" cy="677024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b="1"/>
              </a:lvl1pPr>
            </a:lstStyle>
            <a:p>
              <a:r>
                <a:t>E</a:t>
              </a:r>
            </a:p>
          </p:txBody>
        </p:sp>
        <p:sp>
          <p:nvSpPr>
            <p:cNvPr id="2674" name="Shape 2674"/>
            <p:cNvSpPr/>
            <p:nvPr/>
          </p:nvSpPr>
          <p:spPr>
            <a:xfrm>
              <a:off x="4527362" y="1717669"/>
              <a:ext cx="677024" cy="677024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b="1"/>
              </a:lvl1pPr>
            </a:lstStyle>
            <a:p>
              <a:r>
                <a:t>Y</a:t>
              </a:r>
            </a:p>
          </p:txBody>
        </p:sp>
        <p:cxnSp>
          <p:nvCxnSpPr>
            <p:cNvPr id="2675" name="Connector 2675"/>
            <p:cNvCxnSpPr>
              <a:stCxn id="2673" idx="0"/>
              <a:endCxn id="2674" idx="0"/>
            </p:cNvCxnSpPr>
            <p:nvPr/>
          </p:nvCxnSpPr>
          <p:spPr>
            <a:xfrm flipV="1">
              <a:off x="4034716" y="2056181"/>
              <a:ext cx="831158" cy="992968"/>
            </a:xfrm>
            <a:prstGeom prst="straightConnector1">
              <a:avLst/>
            </a:prstGeom>
            <a:ln w="19050" cap="flat">
              <a:solidFill>
                <a:srgbClr val="5E5E5E"/>
              </a:solidFill>
              <a:prstDash val="solid"/>
              <a:miter lim="400000"/>
            </a:ln>
            <a:effectLst/>
          </p:spPr>
        </p:cxnSp>
        <p:cxnSp>
          <p:nvCxnSpPr>
            <p:cNvPr id="2676" name="Connector 2676"/>
            <p:cNvCxnSpPr>
              <a:stCxn id="2672" idx="0"/>
              <a:endCxn id="2674" idx="0"/>
            </p:cNvCxnSpPr>
            <p:nvPr/>
          </p:nvCxnSpPr>
          <p:spPr>
            <a:xfrm>
              <a:off x="3376423" y="1332294"/>
              <a:ext cx="1489451" cy="723888"/>
            </a:xfrm>
            <a:prstGeom prst="straightConnector1">
              <a:avLst/>
            </a:prstGeom>
            <a:ln w="19050" cap="flat">
              <a:solidFill>
                <a:srgbClr val="5E5E5E"/>
              </a:solidFill>
              <a:prstDash val="solid"/>
              <a:miter lim="400000"/>
            </a:ln>
            <a:effectLst/>
          </p:spPr>
        </p:cxnSp>
      </p:grpSp>
      <p:grpSp>
        <p:nvGrpSpPr>
          <p:cNvPr id="2680" name="Group 2680"/>
          <p:cNvGrpSpPr/>
          <p:nvPr/>
        </p:nvGrpSpPr>
        <p:grpSpPr>
          <a:xfrm rot="17640000">
            <a:off x="7432117" y="3541810"/>
            <a:ext cx="413865" cy="409380"/>
            <a:chOff x="17935" y="0"/>
            <a:chExt cx="413864" cy="409379"/>
          </a:xfrm>
        </p:grpSpPr>
        <p:sp>
          <p:nvSpPr>
            <p:cNvPr id="2678" name="Shape 2678"/>
            <p:cNvSpPr/>
            <p:nvPr/>
          </p:nvSpPr>
          <p:spPr>
            <a:xfrm flipV="1">
              <a:off x="17935" y="939"/>
              <a:ext cx="408441" cy="408441"/>
            </a:xfrm>
            <a:prstGeom prst="line">
              <a:avLst/>
            </a:prstGeom>
            <a:noFill/>
            <a:ln w="1016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679" name="Shape 2679"/>
            <p:cNvSpPr/>
            <p:nvPr/>
          </p:nvSpPr>
          <p:spPr>
            <a:xfrm flipH="1" flipV="1">
              <a:off x="23360" y="0"/>
              <a:ext cx="408441" cy="408440"/>
            </a:xfrm>
            <a:prstGeom prst="line">
              <a:avLst/>
            </a:prstGeom>
            <a:noFill/>
            <a:ln w="1016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2681" name="Shape 2681"/>
          <p:cNvSpPr/>
          <p:nvPr/>
        </p:nvSpPr>
        <p:spPr>
          <a:xfrm>
            <a:off x="720058" y="6892307"/>
            <a:ext cx="4833684" cy="193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Attempt 1:</a:t>
            </a:r>
          </a:p>
          <a:p>
            <a:pPr lvl="2"/>
            <a:r>
              <a:t>C - Prefer D over E</a:t>
            </a:r>
          </a:p>
          <a:p>
            <a:pPr lvl="2"/>
            <a:r>
              <a:t>X - Prefer A over B</a:t>
            </a:r>
          </a:p>
        </p:txBody>
      </p:sp>
      <p:sp>
        <p:nvSpPr>
          <p:cNvPr id="2682" name="Shape 2682"/>
          <p:cNvSpPr/>
          <p:nvPr/>
        </p:nvSpPr>
        <p:spPr>
          <a:xfrm>
            <a:off x="7480647" y="3399013"/>
            <a:ext cx="3544721" cy="2048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66" extrusionOk="0">
                <a:moveTo>
                  <a:pt x="0" y="13695"/>
                </a:moveTo>
                <a:cubicBezTo>
                  <a:pt x="1039" y="13959"/>
                  <a:pt x="1994" y="14779"/>
                  <a:pt x="2713" y="16026"/>
                </a:cubicBezTo>
                <a:cubicBezTo>
                  <a:pt x="3353" y="17136"/>
                  <a:pt x="3789" y="18562"/>
                  <a:pt x="4571" y="19411"/>
                </a:cubicBezTo>
                <a:cubicBezTo>
                  <a:pt x="6268" y="21254"/>
                  <a:pt x="8530" y="19948"/>
                  <a:pt x="9774" y="17092"/>
                </a:cubicBezTo>
                <a:cubicBezTo>
                  <a:pt x="10340" y="15792"/>
                  <a:pt x="10666" y="14274"/>
                  <a:pt x="11006" y="12779"/>
                </a:cubicBezTo>
                <a:cubicBezTo>
                  <a:pt x="11532" y="10465"/>
                  <a:pt x="12134" y="8131"/>
                  <a:pt x="12679" y="5873"/>
                </a:cubicBezTo>
                <a:cubicBezTo>
                  <a:pt x="13090" y="4168"/>
                  <a:pt x="13497" y="2466"/>
                  <a:pt x="14388" y="1292"/>
                </a:cubicBezTo>
                <a:cubicBezTo>
                  <a:pt x="15537" y="-224"/>
                  <a:pt x="17132" y="-346"/>
                  <a:pt x="18503" y="611"/>
                </a:cubicBezTo>
                <a:cubicBezTo>
                  <a:pt x="19039" y="985"/>
                  <a:pt x="19529" y="1516"/>
                  <a:pt x="20067" y="1881"/>
                </a:cubicBezTo>
                <a:cubicBezTo>
                  <a:pt x="20554" y="2211"/>
                  <a:pt x="21073" y="2401"/>
                  <a:pt x="21600" y="2442"/>
                </a:cubicBezTo>
              </a:path>
            </a:pathLst>
          </a:custGeom>
          <a:ln w="63500">
            <a:solidFill>
              <a:schemeClr val="accent5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83" name="Shape 2683"/>
          <p:cNvSpPr/>
          <p:nvPr/>
        </p:nvSpPr>
        <p:spPr>
          <a:xfrm>
            <a:off x="5755889" y="6865387"/>
            <a:ext cx="5877228" cy="2354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2"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Issue:</a:t>
            </a:r>
          </a:p>
          <a:p>
            <a:pPr lvl="2"/>
            <a:r>
              <a:t>Violation of </a:t>
            </a:r>
            <a:r>
              <a:rPr i="1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soundness </a:t>
            </a:r>
            <a:r>
              <a:rPr i="1">
                <a:latin typeface="Gill Sans SemiBold"/>
                <a:ea typeface="Gill Sans SemiBold"/>
                <a:cs typeface="Gill Sans SemiBold"/>
                <a:sym typeface="Gill Sans SemiBold"/>
              </a:rPr>
              <a:t>— </a:t>
            </a:r>
            <a:r>
              <a:t>take a path not specified by the policy</a:t>
            </a:r>
          </a:p>
        </p:txBody>
      </p:sp>
      <p:sp>
        <p:nvSpPr>
          <p:cNvPr id="2684" name="Shape 2684"/>
          <p:cNvSpPr/>
          <p:nvPr/>
        </p:nvSpPr>
        <p:spPr>
          <a:xfrm flipV="1">
            <a:off x="7042304" y="6019800"/>
            <a:ext cx="462903" cy="7526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85" name="Shape 2685"/>
          <p:cNvSpPr>
            <a:spLocks noGrp="1"/>
          </p:cNvSpPr>
          <p:nvPr>
            <p:ph type="title"/>
          </p:nvPr>
        </p:nvSpPr>
        <p:spPr>
          <a:xfrm>
            <a:off x="787400" y="254000"/>
            <a:ext cx="11430000" cy="12192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Compilation: The Issue</a:t>
            </a:r>
          </a:p>
        </p:txBody>
      </p:sp>
      <p:grpSp>
        <p:nvGrpSpPr>
          <p:cNvPr id="2688" name="Group 2688"/>
          <p:cNvGrpSpPr/>
          <p:nvPr/>
        </p:nvGrpSpPr>
        <p:grpSpPr>
          <a:xfrm>
            <a:off x="915767" y="2889187"/>
            <a:ext cx="4025774" cy="2256933"/>
            <a:chOff x="0" y="0"/>
            <a:chExt cx="4025773" cy="2256931"/>
          </a:xfrm>
        </p:grpSpPr>
        <p:sp>
          <p:nvSpPr>
            <p:cNvPr id="2686" name="Shape 2686"/>
            <p:cNvSpPr/>
            <p:nvPr/>
          </p:nvSpPr>
          <p:spPr>
            <a:xfrm>
              <a:off x="25100" y="0"/>
              <a:ext cx="3498901" cy="225693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  <p:sp>
          <p:nvSpPr>
            <p:cNvPr id="2687" name="Shape 2687"/>
            <p:cNvSpPr/>
            <p:nvPr/>
          </p:nvSpPr>
          <p:spPr>
            <a:xfrm>
              <a:off x="0" y="321964"/>
              <a:ext cx="4025774" cy="16130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>
                <a:defRPr>
                  <a:latin typeface="Gill Sans SemiBold"/>
                  <a:ea typeface="Gill Sans SemiBold"/>
                  <a:cs typeface="Gill Sans SemiBold"/>
                  <a:sym typeface="Gill Sans SemiBold"/>
                </a:defRPr>
              </a:pPr>
              <a:r>
                <a:t>Policy:</a:t>
              </a:r>
            </a:p>
            <a:p>
              <a:pPr lvl="1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  <a:p>
              <a:pPr lvl="1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(X.A.C.D.Y) &gt;&gt;</a:t>
              </a:r>
            </a:p>
            <a:p>
              <a:pPr lvl="1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(X.B.C.E.Y)</a:t>
              </a:r>
            </a:p>
          </p:txBody>
        </p:sp>
      </p:grpSp>
    </p:spTree>
  </p:cSld>
  <p:clrMapOvr>
    <a:masterClrMapping/>
  </p:clrMapOvr>
  <p:transition spd="slow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6" name="Group 2706"/>
          <p:cNvGrpSpPr/>
          <p:nvPr/>
        </p:nvGrpSpPr>
        <p:grpSpPr>
          <a:xfrm>
            <a:off x="6529749" y="1619118"/>
            <a:ext cx="5548708" cy="4457964"/>
            <a:chOff x="-4875" y="2877"/>
            <a:chExt cx="5548707" cy="4457963"/>
          </a:xfrm>
        </p:grpSpPr>
        <p:sp>
          <p:nvSpPr>
            <p:cNvPr id="2690" name="Shape 2690"/>
            <p:cNvSpPr/>
            <p:nvPr/>
          </p:nvSpPr>
          <p:spPr>
            <a:xfrm>
              <a:off x="-4876" y="2877"/>
              <a:ext cx="5548708" cy="4457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2" h="20397" extrusionOk="0">
                  <a:moveTo>
                    <a:pt x="5558" y="602"/>
                  </a:moveTo>
                  <a:cubicBezTo>
                    <a:pt x="8960" y="-906"/>
                    <a:pt x="12632" y="688"/>
                    <a:pt x="15873" y="2431"/>
                  </a:cubicBezTo>
                  <a:cubicBezTo>
                    <a:pt x="17699" y="3414"/>
                    <a:pt x="19524" y="4499"/>
                    <a:pt x="20532" y="6260"/>
                  </a:cubicBezTo>
                  <a:cubicBezTo>
                    <a:pt x="21501" y="7953"/>
                    <a:pt x="21546" y="9955"/>
                    <a:pt x="21101" y="11848"/>
                  </a:cubicBezTo>
                  <a:cubicBezTo>
                    <a:pt x="20617" y="13906"/>
                    <a:pt x="19588" y="15831"/>
                    <a:pt x="18066" y="17239"/>
                  </a:cubicBezTo>
                  <a:cubicBezTo>
                    <a:pt x="16445" y="18738"/>
                    <a:pt x="14386" y="19483"/>
                    <a:pt x="12226" y="19944"/>
                  </a:cubicBezTo>
                  <a:cubicBezTo>
                    <a:pt x="9782" y="20467"/>
                    <a:pt x="7174" y="20694"/>
                    <a:pt x="4878" y="19748"/>
                  </a:cubicBezTo>
                  <a:cubicBezTo>
                    <a:pt x="2898" y="18932"/>
                    <a:pt x="1388" y="17299"/>
                    <a:pt x="629" y="15154"/>
                  </a:cubicBezTo>
                  <a:cubicBezTo>
                    <a:pt x="73" y="13583"/>
                    <a:pt x="-54" y="11842"/>
                    <a:pt x="19" y="10146"/>
                  </a:cubicBezTo>
                  <a:cubicBezTo>
                    <a:pt x="92" y="8454"/>
                    <a:pt x="372" y="6737"/>
                    <a:pt x="1032" y="5239"/>
                  </a:cubicBezTo>
                  <a:cubicBezTo>
                    <a:pt x="1933" y="3194"/>
                    <a:pt x="3564" y="1486"/>
                    <a:pt x="5558" y="6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C0C0C0"/>
                </a:gs>
              </a:gsLst>
              <a:path path="shape">
                <a:fillToRect l="57342" t="54158" r="42657" b="45841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691" name="Shape 2691"/>
            <p:cNvSpPr/>
            <p:nvPr/>
          </p:nvSpPr>
          <p:spPr>
            <a:xfrm>
              <a:off x="318459" y="2430503"/>
              <a:ext cx="677024" cy="67702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b="1"/>
              </a:lvl1pPr>
            </a:lstStyle>
            <a:p>
              <a:r>
                <a:t>X</a:t>
              </a:r>
            </a:p>
          </p:txBody>
        </p:sp>
        <p:sp>
          <p:nvSpPr>
            <p:cNvPr id="2692" name="Shape 2692"/>
            <p:cNvSpPr/>
            <p:nvPr/>
          </p:nvSpPr>
          <p:spPr>
            <a:xfrm>
              <a:off x="1741537" y="3027747"/>
              <a:ext cx="677024" cy="677024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b="1"/>
              </a:lvl1pPr>
            </a:lstStyle>
            <a:p>
              <a:r>
                <a:t>B</a:t>
              </a:r>
            </a:p>
          </p:txBody>
        </p:sp>
        <p:cxnSp>
          <p:nvCxnSpPr>
            <p:cNvPr id="2693" name="Connector 2693"/>
            <p:cNvCxnSpPr>
              <a:stCxn id="2700" idx="0"/>
              <a:endCxn id="2702" idx="0"/>
            </p:cNvCxnSpPr>
            <p:nvPr/>
          </p:nvCxnSpPr>
          <p:spPr>
            <a:xfrm>
              <a:off x="2594085" y="2357080"/>
              <a:ext cx="1440632" cy="692069"/>
            </a:xfrm>
            <a:prstGeom prst="straightConnector1">
              <a:avLst/>
            </a:prstGeom>
            <a:ln w="19050" cap="flat">
              <a:solidFill>
                <a:srgbClr val="5E5E5E"/>
              </a:solidFill>
              <a:prstDash val="solid"/>
              <a:miter lim="400000"/>
            </a:ln>
            <a:effectLst/>
          </p:spPr>
        </p:cxnSp>
        <p:sp>
          <p:nvSpPr>
            <p:cNvPr id="2694" name="Shape 2694"/>
            <p:cNvSpPr/>
            <p:nvPr/>
          </p:nvSpPr>
          <p:spPr>
            <a:xfrm>
              <a:off x="1157292" y="1182736"/>
              <a:ext cx="677024" cy="677024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b="1"/>
              </a:lvl1pPr>
            </a:lstStyle>
            <a:p>
              <a:r>
                <a:t>A</a:t>
              </a:r>
            </a:p>
          </p:txBody>
        </p:sp>
        <p:cxnSp>
          <p:nvCxnSpPr>
            <p:cNvPr id="2695" name="Connector 2695"/>
            <p:cNvCxnSpPr>
              <a:stCxn id="2691" idx="0"/>
              <a:endCxn id="2692" idx="0"/>
            </p:cNvCxnSpPr>
            <p:nvPr/>
          </p:nvCxnSpPr>
          <p:spPr>
            <a:xfrm>
              <a:off x="656971" y="2769014"/>
              <a:ext cx="1423078" cy="597246"/>
            </a:xfrm>
            <a:prstGeom prst="straightConnector1">
              <a:avLst/>
            </a:prstGeom>
            <a:ln w="19050" cap="flat">
              <a:solidFill>
                <a:srgbClr val="5E5E5E"/>
              </a:solidFill>
              <a:prstDash val="solid"/>
              <a:miter lim="400000"/>
            </a:ln>
            <a:effectLst/>
          </p:spPr>
        </p:cxnSp>
        <p:cxnSp>
          <p:nvCxnSpPr>
            <p:cNvPr id="2696" name="Connector 2696"/>
            <p:cNvCxnSpPr>
              <a:stCxn id="2694" idx="0"/>
              <a:endCxn id="2700" idx="0"/>
            </p:cNvCxnSpPr>
            <p:nvPr/>
          </p:nvCxnSpPr>
          <p:spPr>
            <a:xfrm>
              <a:off x="1495804" y="1521247"/>
              <a:ext cx="1098282" cy="835834"/>
            </a:xfrm>
            <a:prstGeom prst="straightConnector1">
              <a:avLst/>
            </a:prstGeom>
            <a:ln w="19050" cap="flat">
              <a:solidFill>
                <a:srgbClr val="5E5E5E"/>
              </a:solidFill>
              <a:prstDash val="solid"/>
              <a:miter lim="400000"/>
            </a:ln>
            <a:effectLst/>
          </p:spPr>
        </p:cxnSp>
        <p:cxnSp>
          <p:nvCxnSpPr>
            <p:cNvPr id="2697" name="Connector 2697"/>
            <p:cNvCxnSpPr>
              <a:stCxn id="2692" idx="0"/>
              <a:endCxn id="2700" idx="0"/>
            </p:cNvCxnSpPr>
            <p:nvPr/>
          </p:nvCxnSpPr>
          <p:spPr>
            <a:xfrm flipV="1">
              <a:off x="2080048" y="2357080"/>
              <a:ext cx="514038" cy="1009180"/>
            </a:xfrm>
            <a:prstGeom prst="straightConnector1">
              <a:avLst/>
            </a:prstGeom>
            <a:ln w="19050" cap="flat">
              <a:solidFill>
                <a:srgbClr val="5E5E5E"/>
              </a:solidFill>
              <a:prstDash val="solid"/>
              <a:miter lim="400000"/>
            </a:ln>
            <a:effectLst/>
          </p:spPr>
        </p:cxnSp>
        <p:cxnSp>
          <p:nvCxnSpPr>
            <p:cNvPr id="2698" name="Connector 2698"/>
            <p:cNvCxnSpPr>
              <a:stCxn id="2691" idx="0"/>
              <a:endCxn id="2694" idx="0"/>
            </p:cNvCxnSpPr>
            <p:nvPr/>
          </p:nvCxnSpPr>
          <p:spPr>
            <a:xfrm flipV="1">
              <a:off x="656971" y="1521247"/>
              <a:ext cx="838834" cy="1247768"/>
            </a:xfrm>
            <a:prstGeom prst="straightConnector1">
              <a:avLst/>
            </a:prstGeom>
            <a:ln w="19050" cap="flat">
              <a:solidFill>
                <a:srgbClr val="5E5E5E"/>
              </a:solidFill>
              <a:prstDash val="solid"/>
              <a:miter lim="400000"/>
            </a:ln>
            <a:effectLst/>
          </p:spPr>
        </p:cxnSp>
        <p:cxnSp>
          <p:nvCxnSpPr>
            <p:cNvPr id="2699" name="Connector 2699"/>
            <p:cNvCxnSpPr>
              <a:stCxn id="2700" idx="0"/>
              <a:endCxn id="2701" idx="0"/>
            </p:cNvCxnSpPr>
            <p:nvPr/>
          </p:nvCxnSpPr>
          <p:spPr>
            <a:xfrm flipV="1">
              <a:off x="2594085" y="1332294"/>
              <a:ext cx="782339" cy="1024787"/>
            </a:xfrm>
            <a:prstGeom prst="straightConnector1">
              <a:avLst/>
            </a:prstGeom>
            <a:ln w="19050" cap="flat">
              <a:solidFill>
                <a:srgbClr val="5E5E5E"/>
              </a:solidFill>
              <a:prstDash val="solid"/>
              <a:miter lim="400000"/>
            </a:ln>
            <a:effectLst/>
          </p:spPr>
        </p:cxnSp>
        <p:sp>
          <p:nvSpPr>
            <p:cNvPr id="2700" name="Shape 2700"/>
            <p:cNvSpPr/>
            <p:nvPr/>
          </p:nvSpPr>
          <p:spPr>
            <a:xfrm>
              <a:off x="2255574" y="2018568"/>
              <a:ext cx="677024" cy="677024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b="1"/>
              </a:lvl1pPr>
            </a:lstStyle>
            <a:p>
              <a:r>
                <a:t>C</a:t>
              </a:r>
            </a:p>
          </p:txBody>
        </p:sp>
        <p:sp>
          <p:nvSpPr>
            <p:cNvPr id="2701" name="Shape 2701"/>
            <p:cNvSpPr/>
            <p:nvPr/>
          </p:nvSpPr>
          <p:spPr>
            <a:xfrm>
              <a:off x="3037912" y="993783"/>
              <a:ext cx="677023" cy="677024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b="1"/>
              </a:lvl1pPr>
            </a:lstStyle>
            <a:p>
              <a:r>
                <a:t>D</a:t>
              </a:r>
            </a:p>
          </p:txBody>
        </p:sp>
        <p:sp>
          <p:nvSpPr>
            <p:cNvPr id="2702" name="Shape 2702"/>
            <p:cNvSpPr/>
            <p:nvPr/>
          </p:nvSpPr>
          <p:spPr>
            <a:xfrm>
              <a:off x="3696205" y="2710636"/>
              <a:ext cx="677023" cy="677024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b="1"/>
              </a:lvl1pPr>
            </a:lstStyle>
            <a:p>
              <a:r>
                <a:t>E</a:t>
              </a:r>
            </a:p>
          </p:txBody>
        </p:sp>
        <p:sp>
          <p:nvSpPr>
            <p:cNvPr id="2703" name="Shape 2703"/>
            <p:cNvSpPr/>
            <p:nvPr/>
          </p:nvSpPr>
          <p:spPr>
            <a:xfrm>
              <a:off x="4527362" y="1717669"/>
              <a:ext cx="677024" cy="677024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b="1"/>
              </a:lvl1pPr>
            </a:lstStyle>
            <a:p>
              <a:r>
                <a:t>Y</a:t>
              </a:r>
            </a:p>
          </p:txBody>
        </p:sp>
        <p:cxnSp>
          <p:nvCxnSpPr>
            <p:cNvPr id="2704" name="Connector 2704"/>
            <p:cNvCxnSpPr>
              <a:stCxn id="2702" idx="0"/>
              <a:endCxn id="2703" idx="0"/>
            </p:cNvCxnSpPr>
            <p:nvPr/>
          </p:nvCxnSpPr>
          <p:spPr>
            <a:xfrm flipV="1">
              <a:off x="4034716" y="2056181"/>
              <a:ext cx="831158" cy="992968"/>
            </a:xfrm>
            <a:prstGeom prst="straightConnector1">
              <a:avLst/>
            </a:prstGeom>
            <a:ln w="19050" cap="flat">
              <a:solidFill>
                <a:srgbClr val="5E5E5E"/>
              </a:solidFill>
              <a:prstDash val="solid"/>
              <a:miter lim="400000"/>
            </a:ln>
            <a:effectLst/>
          </p:spPr>
        </p:cxnSp>
        <p:cxnSp>
          <p:nvCxnSpPr>
            <p:cNvPr id="2705" name="Connector 2705"/>
            <p:cNvCxnSpPr>
              <a:stCxn id="2701" idx="0"/>
              <a:endCxn id="2703" idx="0"/>
            </p:cNvCxnSpPr>
            <p:nvPr/>
          </p:nvCxnSpPr>
          <p:spPr>
            <a:xfrm>
              <a:off x="3376423" y="1332294"/>
              <a:ext cx="1489451" cy="723888"/>
            </a:xfrm>
            <a:prstGeom prst="straightConnector1">
              <a:avLst/>
            </a:prstGeom>
            <a:ln w="19050" cap="flat">
              <a:solidFill>
                <a:srgbClr val="5E5E5E"/>
              </a:solidFill>
              <a:prstDash val="solid"/>
              <a:miter lim="400000"/>
            </a:ln>
            <a:effectLst/>
          </p:spPr>
        </p:cxnSp>
      </p:grpSp>
      <p:grpSp>
        <p:nvGrpSpPr>
          <p:cNvPr id="2709" name="Group 2709"/>
          <p:cNvGrpSpPr/>
          <p:nvPr/>
        </p:nvGrpSpPr>
        <p:grpSpPr>
          <a:xfrm rot="17640000">
            <a:off x="7432117" y="3541810"/>
            <a:ext cx="413865" cy="409380"/>
            <a:chOff x="17935" y="0"/>
            <a:chExt cx="413864" cy="409379"/>
          </a:xfrm>
        </p:grpSpPr>
        <p:sp>
          <p:nvSpPr>
            <p:cNvPr id="2707" name="Shape 2707"/>
            <p:cNvSpPr/>
            <p:nvPr/>
          </p:nvSpPr>
          <p:spPr>
            <a:xfrm flipV="1">
              <a:off x="17935" y="939"/>
              <a:ext cx="408441" cy="408441"/>
            </a:xfrm>
            <a:prstGeom prst="line">
              <a:avLst/>
            </a:prstGeom>
            <a:noFill/>
            <a:ln w="1016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708" name="Shape 2708"/>
            <p:cNvSpPr/>
            <p:nvPr/>
          </p:nvSpPr>
          <p:spPr>
            <a:xfrm flipH="1" flipV="1">
              <a:off x="23360" y="0"/>
              <a:ext cx="408441" cy="408440"/>
            </a:xfrm>
            <a:prstGeom prst="line">
              <a:avLst/>
            </a:prstGeom>
            <a:noFill/>
            <a:ln w="1016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2710" name="Shape 2710"/>
          <p:cNvSpPr/>
          <p:nvPr/>
        </p:nvSpPr>
        <p:spPr>
          <a:xfrm>
            <a:off x="720058" y="6892307"/>
            <a:ext cx="4833684" cy="193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Attempt 1:</a:t>
            </a:r>
          </a:p>
          <a:p>
            <a:pPr lvl="2"/>
            <a:r>
              <a:t>C - Prefer D over E</a:t>
            </a:r>
          </a:p>
          <a:p>
            <a:pPr lvl="2"/>
            <a:r>
              <a:t>X - Prefer A over B</a:t>
            </a:r>
          </a:p>
        </p:txBody>
      </p:sp>
      <p:sp>
        <p:nvSpPr>
          <p:cNvPr id="2711" name="Shape 2711"/>
          <p:cNvSpPr/>
          <p:nvPr/>
        </p:nvSpPr>
        <p:spPr>
          <a:xfrm>
            <a:off x="7480647" y="3399013"/>
            <a:ext cx="3544721" cy="2048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66" extrusionOk="0">
                <a:moveTo>
                  <a:pt x="0" y="13695"/>
                </a:moveTo>
                <a:cubicBezTo>
                  <a:pt x="1039" y="13959"/>
                  <a:pt x="1994" y="14779"/>
                  <a:pt x="2713" y="16026"/>
                </a:cubicBezTo>
                <a:cubicBezTo>
                  <a:pt x="3353" y="17136"/>
                  <a:pt x="3789" y="18562"/>
                  <a:pt x="4571" y="19411"/>
                </a:cubicBezTo>
                <a:cubicBezTo>
                  <a:pt x="6268" y="21254"/>
                  <a:pt x="8530" y="19948"/>
                  <a:pt x="9774" y="17092"/>
                </a:cubicBezTo>
                <a:cubicBezTo>
                  <a:pt x="10340" y="15792"/>
                  <a:pt x="10666" y="14274"/>
                  <a:pt x="11006" y="12779"/>
                </a:cubicBezTo>
                <a:cubicBezTo>
                  <a:pt x="11532" y="10465"/>
                  <a:pt x="12134" y="8131"/>
                  <a:pt x="12679" y="5873"/>
                </a:cubicBezTo>
                <a:cubicBezTo>
                  <a:pt x="13090" y="4168"/>
                  <a:pt x="13497" y="2466"/>
                  <a:pt x="14388" y="1292"/>
                </a:cubicBezTo>
                <a:cubicBezTo>
                  <a:pt x="15537" y="-224"/>
                  <a:pt x="17132" y="-346"/>
                  <a:pt x="18503" y="611"/>
                </a:cubicBezTo>
                <a:cubicBezTo>
                  <a:pt x="19039" y="985"/>
                  <a:pt x="19529" y="1516"/>
                  <a:pt x="20067" y="1881"/>
                </a:cubicBezTo>
                <a:cubicBezTo>
                  <a:pt x="20554" y="2211"/>
                  <a:pt x="21073" y="2401"/>
                  <a:pt x="21600" y="2442"/>
                </a:cubicBezTo>
              </a:path>
            </a:pathLst>
          </a:custGeom>
          <a:ln w="63500">
            <a:solidFill>
              <a:schemeClr val="accent5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12" name="Shape 2712"/>
          <p:cNvSpPr/>
          <p:nvPr/>
        </p:nvSpPr>
        <p:spPr>
          <a:xfrm>
            <a:off x="5755889" y="6865387"/>
            <a:ext cx="5877228" cy="2354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2"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Issue:</a:t>
            </a:r>
          </a:p>
          <a:p>
            <a:pPr lvl="2"/>
            <a:r>
              <a:t>Violation of </a:t>
            </a:r>
            <a:r>
              <a:rPr i="1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soundness </a:t>
            </a:r>
            <a:r>
              <a:rPr i="1">
                <a:latin typeface="Gill Sans SemiBold"/>
                <a:ea typeface="Gill Sans SemiBold"/>
                <a:cs typeface="Gill Sans SemiBold"/>
                <a:sym typeface="Gill Sans SemiBold"/>
              </a:rPr>
              <a:t>— </a:t>
            </a:r>
            <a:r>
              <a:t>take a path not specified by the policy</a:t>
            </a:r>
          </a:p>
        </p:txBody>
      </p:sp>
      <p:sp>
        <p:nvSpPr>
          <p:cNvPr id="2713" name="Shape 2713"/>
          <p:cNvSpPr/>
          <p:nvPr/>
        </p:nvSpPr>
        <p:spPr>
          <a:xfrm flipV="1">
            <a:off x="7042304" y="6019800"/>
            <a:ext cx="462903" cy="7526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14" name="Shape 2714"/>
          <p:cNvSpPr>
            <a:spLocks noGrp="1"/>
          </p:cNvSpPr>
          <p:nvPr>
            <p:ph type="title"/>
          </p:nvPr>
        </p:nvSpPr>
        <p:spPr>
          <a:xfrm>
            <a:off x="787400" y="254000"/>
            <a:ext cx="11430000" cy="12192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Compilation: The Issue</a:t>
            </a:r>
          </a:p>
        </p:txBody>
      </p:sp>
      <p:grpSp>
        <p:nvGrpSpPr>
          <p:cNvPr id="2717" name="Group 2717"/>
          <p:cNvGrpSpPr/>
          <p:nvPr/>
        </p:nvGrpSpPr>
        <p:grpSpPr>
          <a:xfrm>
            <a:off x="915767" y="2889187"/>
            <a:ext cx="4025774" cy="2256933"/>
            <a:chOff x="0" y="0"/>
            <a:chExt cx="4025773" cy="2256931"/>
          </a:xfrm>
        </p:grpSpPr>
        <p:sp>
          <p:nvSpPr>
            <p:cNvPr id="2715" name="Shape 2715"/>
            <p:cNvSpPr/>
            <p:nvPr/>
          </p:nvSpPr>
          <p:spPr>
            <a:xfrm>
              <a:off x="25100" y="0"/>
              <a:ext cx="3498901" cy="225693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  <p:sp>
          <p:nvSpPr>
            <p:cNvPr id="2716" name="Shape 2716"/>
            <p:cNvSpPr/>
            <p:nvPr/>
          </p:nvSpPr>
          <p:spPr>
            <a:xfrm>
              <a:off x="0" y="321964"/>
              <a:ext cx="4025774" cy="16130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>
                <a:defRPr>
                  <a:latin typeface="Gill Sans SemiBold"/>
                  <a:ea typeface="Gill Sans SemiBold"/>
                  <a:cs typeface="Gill Sans SemiBold"/>
                  <a:sym typeface="Gill Sans SemiBold"/>
                </a:defRPr>
              </a:pPr>
              <a:r>
                <a:t>Policy:</a:t>
              </a:r>
            </a:p>
            <a:p>
              <a:pPr lvl="1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  <a:p>
              <a:pPr lvl="1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(X.A.C.D.Y) &gt;&gt;</a:t>
              </a:r>
            </a:p>
            <a:p>
              <a:pPr lvl="1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(X.B.C.E.Y)</a:t>
              </a:r>
            </a:p>
          </p:txBody>
        </p:sp>
      </p:grpSp>
      <p:sp>
        <p:nvSpPr>
          <p:cNvPr id="2718" name="Shape 2718"/>
          <p:cNvSpPr/>
          <p:nvPr/>
        </p:nvSpPr>
        <p:spPr>
          <a:xfrm>
            <a:off x="5755889" y="8574690"/>
            <a:ext cx="5877228" cy="2354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2"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Soundness is easy to handle by filtering bad paths (filter at B)</a:t>
            </a:r>
          </a:p>
        </p:txBody>
      </p:sp>
    </p:spTree>
  </p:cSld>
  <p:clrMapOvr>
    <a:masterClrMapping/>
  </p:clrMapOvr>
  <p:transition spd="slow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6" name="Group 2736"/>
          <p:cNvGrpSpPr/>
          <p:nvPr/>
        </p:nvGrpSpPr>
        <p:grpSpPr>
          <a:xfrm>
            <a:off x="6529749" y="1619118"/>
            <a:ext cx="5548708" cy="4457964"/>
            <a:chOff x="-4875" y="2877"/>
            <a:chExt cx="5548707" cy="4457963"/>
          </a:xfrm>
        </p:grpSpPr>
        <p:sp>
          <p:nvSpPr>
            <p:cNvPr id="2720" name="Shape 2720"/>
            <p:cNvSpPr/>
            <p:nvPr/>
          </p:nvSpPr>
          <p:spPr>
            <a:xfrm>
              <a:off x="-4876" y="2877"/>
              <a:ext cx="5548708" cy="4457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2" h="20397" extrusionOk="0">
                  <a:moveTo>
                    <a:pt x="5558" y="602"/>
                  </a:moveTo>
                  <a:cubicBezTo>
                    <a:pt x="8960" y="-906"/>
                    <a:pt x="12632" y="688"/>
                    <a:pt x="15873" y="2431"/>
                  </a:cubicBezTo>
                  <a:cubicBezTo>
                    <a:pt x="17699" y="3414"/>
                    <a:pt x="19524" y="4499"/>
                    <a:pt x="20532" y="6260"/>
                  </a:cubicBezTo>
                  <a:cubicBezTo>
                    <a:pt x="21501" y="7953"/>
                    <a:pt x="21546" y="9955"/>
                    <a:pt x="21101" y="11848"/>
                  </a:cubicBezTo>
                  <a:cubicBezTo>
                    <a:pt x="20617" y="13906"/>
                    <a:pt x="19588" y="15831"/>
                    <a:pt x="18066" y="17239"/>
                  </a:cubicBezTo>
                  <a:cubicBezTo>
                    <a:pt x="16445" y="18738"/>
                    <a:pt x="14386" y="19483"/>
                    <a:pt x="12226" y="19944"/>
                  </a:cubicBezTo>
                  <a:cubicBezTo>
                    <a:pt x="9782" y="20467"/>
                    <a:pt x="7174" y="20694"/>
                    <a:pt x="4878" y="19748"/>
                  </a:cubicBezTo>
                  <a:cubicBezTo>
                    <a:pt x="2898" y="18932"/>
                    <a:pt x="1388" y="17299"/>
                    <a:pt x="629" y="15154"/>
                  </a:cubicBezTo>
                  <a:cubicBezTo>
                    <a:pt x="73" y="13583"/>
                    <a:pt x="-54" y="11842"/>
                    <a:pt x="19" y="10146"/>
                  </a:cubicBezTo>
                  <a:cubicBezTo>
                    <a:pt x="92" y="8454"/>
                    <a:pt x="372" y="6737"/>
                    <a:pt x="1032" y="5239"/>
                  </a:cubicBezTo>
                  <a:cubicBezTo>
                    <a:pt x="1933" y="3194"/>
                    <a:pt x="3564" y="1486"/>
                    <a:pt x="5558" y="6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C0C0C0"/>
                </a:gs>
              </a:gsLst>
              <a:path path="shape">
                <a:fillToRect l="57342" t="54158" r="42657" b="45841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721" name="Shape 2721"/>
            <p:cNvSpPr/>
            <p:nvPr/>
          </p:nvSpPr>
          <p:spPr>
            <a:xfrm>
              <a:off x="318459" y="2430503"/>
              <a:ext cx="677024" cy="67702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b="1"/>
              </a:lvl1pPr>
            </a:lstStyle>
            <a:p>
              <a:r>
                <a:t>X</a:t>
              </a:r>
            </a:p>
          </p:txBody>
        </p:sp>
        <p:sp>
          <p:nvSpPr>
            <p:cNvPr id="2722" name="Shape 2722"/>
            <p:cNvSpPr/>
            <p:nvPr/>
          </p:nvSpPr>
          <p:spPr>
            <a:xfrm>
              <a:off x="1741537" y="3027747"/>
              <a:ext cx="677024" cy="677024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b="1"/>
              </a:lvl1pPr>
            </a:lstStyle>
            <a:p>
              <a:r>
                <a:t>B</a:t>
              </a:r>
            </a:p>
          </p:txBody>
        </p:sp>
        <p:cxnSp>
          <p:nvCxnSpPr>
            <p:cNvPr id="2723" name="Connector 2723"/>
            <p:cNvCxnSpPr>
              <a:stCxn id="2730" idx="0"/>
              <a:endCxn id="2732" idx="0"/>
            </p:cNvCxnSpPr>
            <p:nvPr/>
          </p:nvCxnSpPr>
          <p:spPr>
            <a:xfrm>
              <a:off x="2594085" y="2357080"/>
              <a:ext cx="1440632" cy="692069"/>
            </a:xfrm>
            <a:prstGeom prst="straightConnector1">
              <a:avLst/>
            </a:prstGeom>
            <a:ln w="19050" cap="flat">
              <a:solidFill>
                <a:srgbClr val="5E5E5E"/>
              </a:solidFill>
              <a:prstDash val="solid"/>
              <a:miter lim="400000"/>
            </a:ln>
            <a:effectLst/>
          </p:spPr>
        </p:cxnSp>
        <p:sp>
          <p:nvSpPr>
            <p:cNvPr id="2724" name="Shape 2724"/>
            <p:cNvSpPr/>
            <p:nvPr/>
          </p:nvSpPr>
          <p:spPr>
            <a:xfrm>
              <a:off x="1157292" y="1182736"/>
              <a:ext cx="677024" cy="677024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b="1"/>
              </a:lvl1pPr>
            </a:lstStyle>
            <a:p>
              <a:r>
                <a:t>A</a:t>
              </a:r>
            </a:p>
          </p:txBody>
        </p:sp>
        <p:cxnSp>
          <p:nvCxnSpPr>
            <p:cNvPr id="2725" name="Connector 2725"/>
            <p:cNvCxnSpPr>
              <a:stCxn id="2721" idx="0"/>
              <a:endCxn id="2722" idx="0"/>
            </p:cNvCxnSpPr>
            <p:nvPr/>
          </p:nvCxnSpPr>
          <p:spPr>
            <a:xfrm>
              <a:off x="656971" y="2769014"/>
              <a:ext cx="1423078" cy="597246"/>
            </a:xfrm>
            <a:prstGeom prst="straightConnector1">
              <a:avLst/>
            </a:prstGeom>
            <a:ln w="19050" cap="flat">
              <a:solidFill>
                <a:srgbClr val="5E5E5E"/>
              </a:solidFill>
              <a:prstDash val="solid"/>
              <a:miter lim="400000"/>
            </a:ln>
            <a:effectLst/>
          </p:spPr>
        </p:cxnSp>
        <p:cxnSp>
          <p:nvCxnSpPr>
            <p:cNvPr id="2726" name="Connector 2726"/>
            <p:cNvCxnSpPr>
              <a:stCxn id="2724" idx="0"/>
              <a:endCxn id="2730" idx="0"/>
            </p:cNvCxnSpPr>
            <p:nvPr/>
          </p:nvCxnSpPr>
          <p:spPr>
            <a:xfrm>
              <a:off x="1495804" y="1521247"/>
              <a:ext cx="1098282" cy="835834"/>
            </a:xfrm>
            <a:prstGeom prst="straightConnector1">
              <a:avLst/>
            </a:prstGeom>
            <a:ln w="19050" cap="flat">
              <a:solidFill>
                <a:srgbClr val="5E5E5E"/>
              </a:solidFill>
              <a:prstDash val="solid"/>
              <a:miter lim="400000"/>
            </a:ln>
            <a:effectLst/>
          </p:spPr>
        </p:cxnSp>
        <p:cxnSp>
          <p:nvCxnSpPr>
            <p:cNvPr id="2727" name="Connector 2727"/>
            <p:cNvCxnSpPr>
              <a:stCxn id="2722" idx="0"/>
              <a:endCxn id="2730" idx="0"/>
            </p:cNvCxnSpPr>
            <p:nvPr/>
          </p:nvCxnSpPr>
          <p:spPr>
            <a:xfrm flipV="1">
              <a:off x="2080048" y="2357080"/>
              <a:ext cx="514038" cy="1009180"/>
            </a:xfrm>
            <a:prstGeom prst="straightConnector1">
              <a:avLst/>
            </a:prstGeom>
            <a:ln w="19050" cap="flat">
              <a:solidFill>
                <a:srgbClr val="5E5E5E"/>
              </a:solidFill>
              <a:prstDash val="solid"/>
              <a:miter lim="400000"/>
            </a:ln>
            <a:effectLst/>
          </p:spPr>
        </p:cxnSp>
        <p:cxnSp>
          <p:nvCxnSpPr>
            <p:cNvPr id="2728" name="Connector 2728"/>
            <p:cNvCxnSpPr>
              <a:stCxn id="2721" idx="0"/>
              <a:endCxn id="2724" idx="0"/>
            </p:cNvCxnSpPr>
            <p:nvPr/>
          </p:nvCxnSpPr>
          <p:spPr>
            <a:xfrm flipV="1">
              <a:off x="656971" y="1521247"/>
              <a:ext cx="838834" cy="1247768"/>
            </a:xfrm>
            <a:prstGeom prst="straightConnector1">
              <a:avLst/>
            </a:prstGeom>
            <a:ln w="19050" cap="flat">
              <a:solidFill>
                <a:srgbClr val="5E5E5E"/>
              </a:solidFill>
              <a:prstDash val="solid"/>
              <a:miter lim="400000"/>
            </a:ln>
            <a:effectLst/>
          </p:spPr>
        </p:cxnSp>
        <p:cxnSp>
          <p:nvCxnSpPr>
            <p:cNvPr id="2729" name="Connector 2729"/>
            <p:cNvCxnSpPr>
              <a:stCxn id="2730" idx="0"/>
              <a:endCxn id="2731" idx="0"/>
            </p:cNvCxnSpPr>
            <p:nvPr/>
          </p:nvCxnSpPr>
          <p:spPr>
            <a:xfrm flipV="1">
              <a:off x="2594085" y="1332294"/>
              <a:ext cx="782339" cy="1024787"/>
            </a:xfrm>
            <a:prstGeom prst="straightConnector1">
              <a:avLst/>
            </a:prstGeom>
            <a:ln w="19050" cap="flat">
              <a:solidFill>
                <a:srgbClr val="5E5E5E"/>
              </a:solidFill>
              <a:prstDash val="solid"/>
              <a:miter lim="400000"/>
            </a:ln>
            <a:effectLst/>
          </p:spPr>
        </p:cxnSp>
        <p:sp>
          <p:nvSpPr>
            <p:cNvPr id="2730" name="Shape 2730"/>
            <p:cNvSpPr/>
            <p:nvPr/>
          </p:nvSpPr>
          <p:spPr>
            <a:xfrm>
              <a:off x="2255574" y="2018568"/>
              <a:ext cx="677024" cy="677024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b="1"/>
              </a:lvl1pPr>
            </a:lstStyle>
            <a:p>
              <a:r>
                <a:t>C</a:t>
              </a:r>
            </a:p>
          </p:txBody>
        </p:sp>
        <p:sp>
          <p:nvSpPr>
            <p:cNvPr id="2731" name="Shape 2731"/>
            <p:cNvSpPr/>
            <p:nvPr/>
          </p:nvSpPr>
          <p:spPr>
            <a:xfrm>
              <a:off x="3037912" y="993783"/>
              <a:ext cx="677023" cy="677024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b="1"/>
              </a:lvl1pPr>
            </a:lstStyle>
            <a:p>
              <a:r>
                <a:t>D</a:t>
              </a:r>
            </a:p>
          </p:txBody>
        </p:sp>
        <p:sp>
          <p:nvSpPr>
            <p:cNvPr id="2732" name="Shape 2732"/>
            <p:cNvSpPr/>
            <p:nvPr/>
          </p:nvSpPr>
          <p:spPr>
            <a:xfrm>
              <a:off x="3696205" y="2710636"/>
              <a:ext cx="677023" cy="677024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b="1"/>
              </a:lvl1pPr>
            </a:lstStyle>
            <a:p>
              <a:r>
                <a:t>E</a:t>
              </a:r>
            </a:p>
          </p:txBody>
        </p:sp>
        <p:sp>
          <p:nvSpPr>
            <p:cNvPr id="2733" name="Shape 2733"/>
            <p:cNvSpPr/>
            <p:nvPr/>
          </p:nvSpPr>
          <p:spPr>
            <a:xfrm>
              <a:off x="4527362" y="1717669"/>
              <a:ext cx="677024" cy="677024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b="1"/>
              </a:lvl1pPr>
            </a:lstStyle>
            <a:p>
              <a:r>
                <a:t>Y</a:t>
              </a:r>
            </a:p>
          </p:txBody>
        </p:sp>
        <p:cxnSp>
          <p:nvCxnSpPr>
            <p:cNvPr id="2734" name="Connector 2734"/>
            <p:cNvCxnSpPr>
              <a:stCxn id="2732" idx="0"/>
              <a:endCxn id="2733" idx="0"/>
            </p:cNvCxnSpPr>
            <p:nvPr/>
          </p:nvCxnSpPr>
          <p:spPr>
            <a:xfrm flipV="1">
              <a:off x="4034716" y="2056181"/>
              <a:ext cx="831158" cy="992968"/>
            </a:xfrm>
            <a:prstGeom prst="straightConnector1">
              <a:avLst/>
            </a:prstGeom>
            <a:ln w="19050" cap="flat">
              <a:solidFill>
                <a:srgbClr val="5E5E5E"/>
              </a:solidFill>
              <a:prstDash val="solid"/>
              <a:miter lim="400000"/>
            </a:ln>
            <a:effectLst/>
          </p:spPr>
        </p:cxnSp>
        <p:cxnSp>
          <p:nvCxnSpPr>
            <p:cNvPr id="2735" name="Connector 2735"/>
            <p:cNvCxnSpPr>
              <a:stCxn id="2731" idx="0"/>
              <a:endCxn id="2733" idx="0"/>
            </p:cNvCxnSpPr>
            <p:nvPr/>
          </p:nvCxnSpPr>
          <p:spPr>
            <a:xfrm>
              <a:off x="3376423" y="1332294"/>
              <a:ext cx="1489451" cy="723888"/>
            </a:xfrm>
            <a:prstGeom prst="straightConnector1">
              <a:avLst/>
            </a:prstGeom>
            <a:ln w="19050" cap="flat">
              <a:solidFill>
                <a:srgbClr val="5E5E5E"/>
              </a:solidFill>
              <a:prstDash val="solid"/>
              <a:miter lim="400000"/>
            </a:ln>
            <a:effectLst/>
          </p:spPr>
        </p:cxnSp>
      </p:grpSp>
      <p:grpSp>
        <p:nvGrpSpPr>
          <p:cNvPr id="2739" name="Group 2739"/>
          <p:cNvGrpSpPr/>
          <p:nvPr/>
        </p:nvGrpSpPr>
        <p:grpSpPr>
          <a:xfrm rot="17640000">
            <a:off x="7432117" y="3541810"/>
            <a:ext cx="413865" cy="409380"/>
            <a:chOff x="17935" y="0"/>
            <a:chExt cx="413864" cy="409379"/>
          </a:xfrm>
        </p:grpSpPr>
        <p:sp>
          <p:nvSpPr>
            <p:cNvPr id="2737" name="Shape 2737"/>
            <p:cNvSpPr/>
            <p:nvPr/>
          </p:nvSpPr>
          <p:spPr>
            <a:xfrm flipV="1">
              <a:off x="17935" y="939"/>
              <a:ext cx="408441" cy="408441"/>
            </a:xfrm>
            <a:prstGeom prst="line">
              <a:avLst/>
            </a:prstGeom>
            <a:noFill/>
            <a:ln w="1016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738" name="Shape 2738"/>
            <p:cNvSpPr/>
            <p:nvPr/>
          </p:nvSpPr>
          <p:spPr>
            <a:xfrm flipH="1" flipV="1">
              <a:off x="23360" y="0"/>
              <a:ext cx="408441" cy="408440"/>
            </a:xfrm>
            <a:prstGeom prst="line">
              <a:avLst/>
            </a:prstGeom>
            <a:noFill/>
            <a:ln w="1016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2740" name="Shape 2740"/>
          <p:cNvSpPr/>
          <p:nvPr/>
        </p:nvSpPr>
        <p:spPr>
          <a:xfrm>
            <a:off x="720058" y="6892307"/>
            <a:ext cx="4833684" cy="193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Attempt 1:</a:t>
            </a:r>
          </a:p>
          <a:p>
            <a:pPr lvl="2"/>
            <a:r>
              <a:t>C - Prefer D over E</a:t>
            </a:r>
          </a:p>
          <a:p>
            <a:pPr lvl="2"/>
            <a:r>
              <a:t>X - Prefer A over B</a:t>
            </a:r>
          </a:p>
          <a:p>
            <a:pPr lvl="2"/>
            <a:r>
              <a:t>B - Filter routes through D</a:t>
            </a:r>
          </a:p>
        </p:txBody>
      </p:sp>
      <p:sp>
        <p:nvSpPr>
          <p:cNvPr id="2741" name="Shape 2741"/>
          <p:cNvSpPr/>
          <p:nvPr/>
        </p:nvSpPr>
        <p:spPr>
          <a:xfrm>
            <a:off x="7480647" y="4064382"/>
            <a:ext cx="3846892" cy="14105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070" extrusionOk="0">
                <a:moveTo>
                  <a:pt x="0" y="10235"/>
                </a:moveTo>
                <a:cubicBezTo>
                  <a:pt x="953" y="10653"/>
                  <a:pt x="1828" y="11827"/>
                  <a:pt x="2500" y="13589"/>
                </a:cubicBezTo>
                <a:cubicBezTo>
                  <a:pt x="3099" y="15158"/>
                  <a:pt x="3518" y="17155"/>
                  <a:pt x="4212" y="18458"/>
                </a:cubicBezTo>
                <a:cubicBezTo>
                  <a:pt x="5886" y="21600"/>
                  <a:pt x="8275" y="19970"/>
                  <a:pt x="9006" y="15122"/>
                </a:cubicBezTo>
                <a:cubicBezTo>
                  <a:pt x="9322" y="13026"/>
                  <a:pt x="9194" y="10682"/>
                  <a:pt x="9454" y="8540"/>
                </a:cubicBezTo>
                <a:cubicBezTo>
                  <a:pt x="9709" y="6433"/>
                  <a:pt x="10322" y="4681"/>
                  <a:pt x="11160" y="4136"/>
                </a:cubicBezTo>
                <a:cubicBezTo>
                  <a:pt x="12491" y="3270"/>
                  <a:pt x="13762" y="5549"/>
                  <a:pt x="14474" y="8686"/>
                </a:cubicBezTo>
                <a:cubicBezTo>
                  <a:pt x="14935" y="10716"/>
                  <a:pt x="15278" y="13078"/>
                  <a:pt x="15958" y="14463"/>
                </a:cubicBezTo>
                <a:cubicBezTo>
                  <a:pt x="16887" y="16353"/>
                  <a:pt x="18104" y="16227"/>
                  <a:pt x="19130" y="14506"/>
                </a:cubicBezTo>
                <a:cubicBezTo>
                  <a:pt x="20190" y="12728"/>
                  <a:pt x="20709" y="9628"/>
                  <a:pt x="21060" y="6528"/>
                </a:cubicBezTo>
                <a:cubicBezTo>
                  <a:pt x="21303" y="4389"/>
                  <a:pt x="21483" y="2206"/>
                  <a:pt x="21600" y="0"/>
                </a:cubicBezTo>
              </a:path>
            </a:pathLst>
          </a:custGeom>
          <a:ln w="63500">
            <a:solidFill>
              <a:schemeClr val="accent2"/>
            </a:solidFill>
            <a:prstDash val="sysDot"/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42" name="Shape 2742"/>
          <p:cNvSpPr/>
          <p:nvPr/>
        </p:nvSpPr>
        <p:spPr>
          <a:xfrm>
            <a:off x="5755889" y="6865387"/>
            <a:ext cx="6317214" cy="2354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2"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Issue:</a:t>
            </a:r>
          </a:p>
          <a:p>
            <a:pPr lvl="2"/>
            <a:r>
              <a:t>Violation of </a:t>
            </a:r>
            <a:r>
              <a:rPr i="1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completeness </a:t>
            </a:r>
            <a:r>
              <a:rPr i="1">
                <a:latin typeface="Gill Sans SemiBold"/>
                <a:ea typeface="Gill Sans SemiBold"/>
                <a:cs typeface="Gill Sans SemiBold"/>
                <a:sym typeface="Gill Sans SemiBold"/>
              </a:rPr>
              <a:t>— </a:t>
            </a:r>
            <a:r>
              <a:t>path with preference 2 exists, yet none is taken</a:t>
            </a:r>
          </a:p>
        </p:txBody>
      </p:sp>
      <p:sp>
        <p:nvSpPr>
          <p:cNvPr id="2743" name="Shape 2743"/>
          <p:cNvSpPr/>
          <p:nvPr/>
        </p:nvSpPr>
        <p:spPr>
          <a:xfrm flipV="1">
            <a:off x="7042304" y="6019800"/>
            <a:ext cx="462903" cy="7526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44" name="Shape 2744"/>
          <p:cNvSpPr/>
          <p:nvPr/>
        </p:nvSpPr>
        <p:spPr>
          <a:xfrm flipH="1">
            <a:off x="5284988" y="8182865"/>
            <a:ext cx="728617" cy="17245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45" name="Shape 2745"/>
          <p:cNvSpPr>
            <a:spLocks noGrp="1"/>
          </p:cNvSpPr>
          <p:nvPr>
            <p:ph type="title"/>
          </p:nvPr>
        </p:nvSpPr>
        <p:spPr>
          <a:xfrm>
            <a:off x="787400" y="254000"/>
            <a:ext cx="11430000" cy="12192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Compilation: The Issue</a:t>
            </a:r>
          </a:p>
        </p:txBody>
      </p:sp>
      <p:grpSp>
        <p:nvGrpSpPr>
          <p:cNvPr id="2748" name="Group 2748"/>
          <p:cNvGrpSpPr/>
          <p:nvPr/>
        </p:nvGrpSpPr>
        <p:grpSpPr>
          <a:xfrm>
            <a:off x="915767" y="2889187"/>
            <a:ext cx="4025774" cy="2256933"/>
            <a:chOff x="0" y="0"/>
            <a:chExt cx="4025773" cy="2256931"/>
          </a:xfrm>
        </p:grpSpPr>
        <p:sp>
          <p:nvSpPr>
            <p:cNvPr id="2746" name="Shape 2746"/>
            <p:cNvSpPr/>
            <p:nvPr/>
          </p:nvSpPr>
          <p:spPr>
            <a:xfrm>
              <a:off x="25100" y="0"/>
              <a:ext cx="3498901" cy="225693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  <p:sp>
          <p:nvSpPr>
            <p:cNvPr id="2747" name="Shape 2747"/>
            <p:cNvSpPr/>
            <p:nvPr/>
          </p:nvSpPr>
          <p:spPr>
            <a:xfrm>
              <a:off x="0" y="321964"/>
              <a:ext cx="4025774" cy="16130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>
                <a:defRPr>
                  <a:latin typeface="Gill Sans SemiBold"/>
                  <a:ea typeface="Gill Sans SemiBold"/>
                  <a:cs typeface="Gill Sans SemiBold"/>
                  <a:sym typeface="Gill Sans SemiBold"/>
                </a:defRPr>
              </a:pPr>
              <a:r>
                <a:t>Policy:</a:t>
              </a:r>
            </a:p>
            <a:p>
              <a:pPr lvl="1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  <a:p>
              <a:pPr lvl="1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(X.A.C.D.Y) &gt;&gt;</a:t>
              </a:r>
            </a:p>
            <a:p>
              <a:pPr lvl="1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(X.B.C.E.Y)</a:t>
              </a:r>
            </a:p>
          </p:txBody>
        </p:sp>
      </p:grpSp>
    </p:spTree>
  </p:cSld>
  <p:clrMapOvr>
    <a:masterClrMapping/>
  </p:clrMapOvr>
  <p:transition spd="slow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6" name="Group 2766"/>
          <p:cNvGrpSpPr/>
          <p:nvPr/>
        </p:nvGrpSpPr>
        <p:grpSpPr>
          <a:xfrm>
            <a:off x="6529749" y="1619118"/>
            <a:ext cx="5548708" cy="4457964"/>
            <a:chOff x="-4875" y="2877"/>
            <a:chExt cx="5548707" cy="4457963"/>
          </a:xfrm>
        </p:grpSpPr>
        <p:sp>
          <p:nvSpPr>
            <p:cNvPr id="2750" name="Shape 2750"/>
            <p:cNvSpPr/>
            <p:nvPr/>
          </p:nvSpPr>
          <p:spPr>
            <a:xfrm>
              <a:off x="-4876" y="2877"/>
              <a:ext cx="5548708" cy="4457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2" h="20397" extrusionOk="0">
                  <a:moveTo>
                    <a:pt x="5558" y="602"/>
                  </a:moveTo>
                  <a:cubicBezTo>
                    <a:pt x="8960" y="-906"/>
                    <a:pt x="12632" y="688"/>
                    <a:pt x="15873" y="2431"/>
                  </a:cubicBezTo>
                  <a:cubicBezTo>
                    <a:pt x="17699" y="3414"/>
                    <a:pt x="19524" y="4499"/>
                    <a:pt x="20532" y="6260"/>
                  </a:cubicBezTo>
                  <a:cubicBezTo>
                    <a:pt x="21501" y="7953"/>
                    <a:pt x="21546" y="9955"/>
                    <a:pt x="21101" y="11848"/>
                  </a:cubicBezTo>
                  <a:cubicBezTo>
                    <a:pt x="20617" y="13906"/>
                    <a:pt x="19588" y="15831"/>
                    <a:pt x="18066" y="17239"/>
                  </a:cubicBezTo>
                  <a:cubicBezTo>
                    <a:pt x="16445" y="18738"/>
                    <a:pt x="14386" y="19483"/>
                    <a:pt x="12226" y="19944"/>
                  </a:cubicBezTo>
                  <a:cubicBezTo>
                    <a:pt x="9782" y="20467"/>
                    <a:pt x="7174" y="20694"/>
                    <a:pt x="4878" y="19748"/>
                  </a:cubicBezTo>
                  <a:cubicBezTo>
                    <a:pt x="2898" y="18932"/>
                    <a:pt x="1388" y="17299"/>
                    <a:pt x="629" y="15154"/>
                  </a:cubicBezTo>
                  <a:cubicBezTo>
                    <a:pt x="73" y="13583"/>
                    <a:pt x="-54" y="11842"/>
                    <a:pt x="19" y="10146"/>
                  </a:cubicBezTo>
                  <a:cubicBezTo>
                    <a:pt x="92" y="8454"/>
                    <a:pt x="372" y="6737"/>
                    <a:pt x="1032" y="5239"/>
                  </a:cubicBezTo>
                  <a:cubicBezTo>
                    <a:pt x="1933" y="3194"/>
                    <a:pt x="3564" y="1486"/>
                    <a:pt x="5558" y="6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C0C0C0"/>
                </a:gs>
              </a:gsLst>
              <a:path path="shape">
                <a:fillToRect l="57342" t="54158" r="42657" b="45841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751" name="Shape 2751"/>
            <p:cNvSpPr/>
            <p:nvPr/>
          </p:nvSpPr>
          <p:spPr>
            <a:xfrm>
              <a:off x="318459" y="2430503"/>
              <a:ext cx="677024" cy="67702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b="1"/>
              </a:lvl1pPr>
            </a:lstStyle>
            <a:p>
              <a:r>
                <a:t>X</a:t>
              </a:r>
            </a:p>
          </p:txBody>
        </p:sp>
        <p:sp>
          <p:nvSpPr>
            <p:cNvPr id="2752" name="Shape 2752"/>
            <p:cNvSpPr/>
            <p:nvPr/>
          </p:nvSpPr>
          <p:spPr>
            <a:xfrm>
              <a:off x="1741537" y="3027747"/>
              <a:ext cx="677024" cy="677024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b="1"/>
              </a:lvl1pPr>
            </a:lstStyle>
            <a:p>
              <a:r>
                <a:t>B</a:t>
              </a:r>
            </a:p>
          </p:txBody>
        </p:sp>
        <p:cxnSp>
          <p:nvCxnSpPr>
            <p:cNvPr id="2753" name="Connector 2753"/>
            <p:cNvCxnSpPr>
              <a:stCxn id="2760" idx="0"/>
              <a:endCxn id="2762" idx="0"/>
            </p:cNvCxnSpPr>
            <p:nvPr/>
          </p:nvCxnSpPr>
          <p:spPr>
            <a:xfrm>
              <a:off x="2594085" y="2357080"/>
              <a:ext cx="1440632" cy="692069"/>
            </a:xfrm>
            <a:prstGeom prst="straightConnector1">
              <a:avLst/>
            </a:prstGeom>
            <a:ln w="19050" cap="flat">
              <a:solidFill>
                <a:srgbClr val="5E5E5E"/>
              </a:solidFill>
              <a:prstDash val="solid"/>
              <a:miter lim="400000"/>
            </a:ln>
            <a:effectLst/>
          </p:spPr>
        </p:cxnSp>
        <p:sp>
          <p:nvSpPr>
            <p:cNvPr id="2754" name="Shape 2754"/>
            <p:cNvSpPr/>
            <p:nvPr/>
          </p:nvSpPr>
          <p:spPr>
            <a:xfrm>
              <a:off x="1157292" y="1182736"/>
              <a:ext cx="677024" cy="677024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b="1"/>
              </a:lvl1pPr>
            </a:lstStyle>
            <a:p>
              <a:r>
                <a:t>A</a:t>
              </a:r>
            </a:p>
          </p:txBody>
        </p:sp>
        <p:cxnSp>
          <p:nvCxnSpPr>
            <p:cNvPr id="2755" name="Connector 2755"/>
            <p:cNvCxnSpPr>
              <a:stCxn id="2751" idx="0"/>
              <a:endCxn id="2752" idx="0"/>
            </p:cNvCxnSpPr>
            <p:nvPr/>
          </p:nvCxnSpPr>
          <p:spPr>
            <a:xfrm>
              <a:off x="656971" y="2769014"/>
              <a:ext cx="1423078" cy="597246"/>
            </a:xfrm>
            <a:prstGeom prst="straightConnector1">
              <a:avLst/>
            </a:prstGeom>
            <a:ln w="19050" cap="flat">
              <a:solidFill>
                <a:srgbClr val="5E5E5E"/>
              </a:solidFill>
              <a:prstDash val="solid"/>
              <a:miter lim="400000"/>
            </a:ln>
            <a:effectLst/>
          </p:spPr>
        </p:cxnSp>
        <p:cxnSp>
          <p:nvCxnSpPr>
            <p:cNvPr id="2756" name="Connector 2756"/>
            <p:cNvCxnSpPr>
              <a:stCxn id="2754" idx="0"/>
              <a:endCxn id="2760" idx="0"/>
            </p:cNvCxnSpPr>
            <p:nvPr/>
          </p:nvCxnSpPr>
          <p:spPr>
            <a:xfrm>
              <a:off x="1495804" y="1521247"/>
              <a:ext cx="1098282" cy="835834"/>
            </a:xfrm>
            <a:prstGeom prst="straightConnector1">
              <a:avLst/>
            </a:prstGeom>
            <a:ln w="19050" cap="flat">
              <a:solidFill>
                <a:srgbClr val="5E5E5E"/>
              </a:solidFill>
              <a:prstDash val="solid"/>
              <a:miter lim="400000"/>
            </a:ln>
            <a:effectLst/>
          </p:spPr>
        </p:cxnSp>
        <p:cxnSp>
          <p:nvCxnSpPr>
            <p:cNvPr id="2757" name="Connector 2757"/>
            <p:cNvCxnSpPr>
              <a:stCxn id="2752" idx="0"/>
              <a:endCxn id="2760" idx="0"/>
            </p:cNvCxnSpPr>
            <p:nvPr/>
          </p:nvCxnSpPr>
          <p:spPr>
            <a:xfrm flipV="1">
              <a:off x="2080048" y="2357080"/>
              <a:ext cx="514038" cy="1009180"/>
            </a:xfrm>
            <a:prstGeom prst="straightConnector1">
              <a:avLst/>
            </a:prstGeom>
            <a:ln w="19050" cap="flat">
              <a:solidFill>
                <a:srgbClr val="5E5E5E"/>
              </a:solidFill>
              <a:prstDash val="solid"/>
              <a:miter lim="400000"/>
            </a:ln>
            <a:effectLst/>
          </p:spPr>
        </p:cxnSp>
        <p:cxnSp>
          <p:nvCxnSpPr>
            <p:cNvPr id="2758" name="Connector 2758"/>
            <p:cNvCxnSpPr>
              <a:stCxn id="2751" idx="0"/>
              <a:endCxn id="2754" idx="0"/>
            </p:cNvCxnSpPr>
            <p:nvPr/>
          </p:nvCxnSpPr>
          <p:spPr>
            <a:xfrm flipV="1">
              <a:off x="656971" y="1521247"/>
              <a:ext cx="838834" cy="1247768"/>
            </a:xfrm>
            <a:prstGeom prst="straightConnector1">
              <a:avLst/>
            </a:prstGeom>
            <a:ln w="19050" cap="flat">
              <a:solidFill>
                <a:srgbClr val="5E5E5E"/>
              </a:solidFill>
              <a:prstDash val="solid"/>
              <a:miter lim="400000"/>
            </a:ln>
            <a:effectLst/>
          </p:spPr>
        </p:cxnSp>
        <p:cxnSp>
          <p:nvCxnSpPr>
            <p:cNvPr id="2759" name="Connector 2759"/>
            <p:cNvCxnSpPr>
              <a:stCxn id="2760" idx="0"/>
              <a:endCxn id="2761" idx="0"/>
            </p:cNvCxnSpPr>
            <p:nvPr/>
          </p:nvCxnSpPr>
          <p:spPr>
            <a:xfrm flipV="1">
              <a:off x="2594085" y="1332294"/>
              <a:ext cx="782339" cy="1024787"/>
            </a:xfrm>
            <a:prstGeom prst="straightConnector1">
              <a:avLst/>
            </a:prstGeom>
            <a:ln w="19050" cap="flat">
              <a:solidFill>
                <a:srgbClr val="5E5E5E"/>
              </a:solidFill>
              <a:prstDash val="solid"/>
              <a:miter lim="400000"/>
            </a:ln>
            <a:effectLst/>
          </p:spPr>
        </p:cxnSp>
        <p:sp>
          <p:nvSpPr>
            <p:cNvPr id="2760" name="Shape 2760"/>
            <p:cNvSpPr/>
            <p:nvPr/>
          </p:nvSpPr>
          <p:spPr>
            <a:xfrm>
              <a:off x="2255574" y="2018568"/>
              <a:ext cx="677024" cy="677024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b="1"/>
              </a:lvl1pPr>
            </a:lstStyle>
            <a:p>
              <a:r>
                <a:t>C</a:t>
              </a:r>
            </a:p>
          </p:txBody>
        </p:sp>
        <p:sp>
          <p:nvSpPr>
            <p:cNvPr id="2761" name="Shape 2761"/>
            <p:cNvSpPr/>
            <p:nvPr/>
          </p:nvSpPr>
          <p:spPr>
            <a:xfrm>
              <a:off x="3037912" y="993783"/>
              <a:ext cx="677023" cy="677024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b="1"/>
              </a:lvl1pPr>
            </a:lstStyle>
            <a:p>
              <a:r>
                <a:t>D</a:t>
              </a:r>
            </a:p>
          </p:txBody>
        </p:sp>
        <p:sp>
          <p:nvSpPr>
            <p:cNvPr id="2762" name="Shape 2762"/>
            <p:cNvSpPr/>
            <p:nvPr/>
          </p:nvSpPr>
          <p:spPr>
            <a:xfrm>
              <a:off x="3696205" y="2710636"/>
              <a:ext cx="677023" cy="677024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b="1"/>
              </a:lvl1pPr>
            </a:lstStyle>
            <a:p>
              <a:r>
                <a:t>E</a:t>
              </a:r>
            </a:p>
          </p:txBody>
        </p:sp>
        <p:sp>
          <p:nvSpPr>
            <p:cNvPr id="2763" name="Shape 2763"/>
            <p:cNvSpPr/>
            <p:nvPr/>
          </p:nvSpPr>
          <p:spPr>
            <a:xfrm>
              <a:off x="4527362" y="1717669"/>
              <a:ext cx="677024" cy="677024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b="1"/>
              </a:lvl1pPr>
            </a:lstStyle>
            <a:p>
              <a:r>
                <a:t>Y</a:t>
              </a:r>
            </a:p>
          </p:txBody>
        </p:sp>
        <p:cxnSp>
          <p:nvCxnSpPr>
            <p:cNvPr id="2764" name="Connector 2764"/>
            <p:cNvCxnSpPr>
              <a:stCxn id="2762" idx="0"/>
              <a:endCxn id="2763" idx="0"/>
            </p:cNvCxnSpPr>
            <p:nvPr/>
          </p:nvCxnSpPr>
          <p:spPr>
            <a:xfrm flipV="1">
              <a:off x="4034716" y="2056181"/>
              <a:ext cx="831158" cy="992968"/>
            </a:xfrm>
            <a:prstGeom prst="straightConnector1">
              <a:avLst/>
            </a:prstGeom>
            <a:ln w="19050" cap="flat">
              <a:solidFill>
                <a:srgbClr val="5E5E5E"/>
              </a:solidFill>
              <a:prstDash val="solid"/>
              <a:miter lim="400000"/>
            </a:ln>
            <a:effectLst/>
          </p:spPr>
        </p:cxnSp>
        <p:cxnSp>
          <p:nvCxnSpPr>
            <p:cNvPr id="2765" name="Connector 2765"/>
            <p:cNvCxnSpPr>
              <a:stCxn id="2761" idx="0"/>
              <a:endCxn id="2763" idx="0"/>
            </p:cNvCxnSpPr>
            <p:nvPr/>
          </p:nvCxnSpPr>
          <p:spPr>
            <a:xfrm>
              <a:off x="3376423" y="1332294"/>
              <a:ext cx="1489451" cy="723888"/>
            </a:xfrm>
            <a:prstGeom prst="straightConnector1">
              <a:avLst/>
            </a:prstGeom>
            <a:ln w="19050" cap="flat">
              <a:solidFill>
                <a:srgbClr val="5E5E5E"/>
              </a:solidFill>
              <a:prstDash val="solid"/>
              <a:miter lim="400000"/>
            </a:ln>
            <a:effectLst/>
          </p:spPr>
        </p:cxnSp>
      </p:grpSp>
      <p:grpSp>
        <p:nvGrpSpPr>
          <p:cNvPr id="2769" name="Group 2769"/>
          <p:cNvGrpSpPr/>
          <p:nvPr/>
        </p:nvGrpSpPr>
        <p:grpSpPr>
          <a:xfrm rot="17640000">
            <a:off x="7432117" y="3541810"/>
            <a:ext cx="413865" cy="409380"/>
            <a:chOff x="17935" y="0"/>
            <a:chExt cx="413864" cy="409379"/>
          </a:xfrm>
        </p:grpSpPr>
        <p:sp>
          <p:nvSpPr>
            <p:cNvPr id="2767" name="Shape 2767"/>
            <p:cNvSpPr/>
            <p:nvPr/>
          </p:nvSpPr>
          <p:spPr>
            <a:xfrm flipV="1">
              <a:off x="17935" y="939"/>
              <a:ext cx="408441" cy="408441"/>
            </a:xfrm>
            <a:prstGeom prst="line">
              <a:avLst/>
            </a:prstGeom>
            <a:noFill/>
            <a:ln w="1016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768" name="Shape 2768"/>
            <p:cNvSpPr/>
            <p:nvPr/>
          </p:nvSpPr>
          <p:spPr>
            <a:xfrm flipH="1" flipV="1">
              <a:off x="23360" y="0"/>
              <a:ext cx="408441" cy="408440"/>
            </a:xfrm>
            <a:prstGeom prst="line">
              <a:avLst/>
            </a:prstGeom>
            <a:noFill/>
            <a:ln w="1016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2770" name="Shape 2770"/>
          <p:cNvSpPr/>
          <p:nvPr/>
        </p:nvSpPr>
        <p:spPr>
          <a:xfrm>
            <a:off x="720058" y="6892307"/>
            <a:ext cx="4833684" cy="193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Challenge:</a:t>
            </a:r>
          </a:p>
          <a:p>
            <a:pPr lvl="2"/>
            <a:r>
              <a:t>C - Prefer D over E?</a:t>
            </a:r>
          </a:p>
          <a:p>
            <a:pPr lvl="2"/>
            <a:endParaRPr/>
          </a:p>
        </p:txBody>
      </p:sp>
      <p:sp>
        <p:nvSpPr>
          <p:cNvPr id="2771" name="Shape 2771"/>
          <p:cNvSpPr/>
          <p:nvPr/>
        </p:nvSpPr>
        <p:spPr>
          <a:xfrm>
            <a:off x="9468146" y="4064382"/>
            <a:ext cx="1859393" cy="11147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98" extrusionOk="0">
                <a:moveTo>
                  <a:pt x="0" y="5449"/>
                </a:moveTo>
                <a:cubicBezTo>
                  <a:pt x="2757" y="5509"/>
                  <a:pt x="5334" y="7727"/>
                  <a:pt x="6857" y="11443"/>
                </a:cubicBezTo>
                <a:cubicBezTo>
                  <a:pt x="7909" y="14010"/>
                  <a:pt x="8535" y="17187"/>
                  <a:pt x="9928" y="19054"/>
                </a:cubicBezTo>
                <a:cubicBezTo>
                  <a:pt x="11826" y="21600"/>
                  <a:pt x="14365" y="21405"/>
                  <a:pt x="16490" y="19112"/>
                </a:cubicBezTo>
                <a:cubicBezTo>
                  <a:pt x="18675" y="16752"/>
                  <a:pt x="19753" y="12682"/>
                  <a:pt x="20483" y="8601"/>
                </a:cubicBezTo>
                <a:cubicBezTo>
                  <a:pt x="20988" y="5783"/>
                  <a:pt x="21361" y="2908"/>
                  <a:pt x="21600" y="0"/>
                </a:cubicBezTo>
              </a:path>
            </a:pathLst>
          </a:custGeom>
          <a:ln w="63500">
            <a:solidFill>
              <a:schemeClr val="accent1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72" name="Shape 2772"/>
          <p:cNvSpPr/>
          <p:nvPr/>
        </p:nvSpPr>
        <p:spPr>
          <a:xfrm>
            <a:off x="5755889" y="6585987"/>
            <a:ext cx="7239271" cy="3036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2"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Issue:</a:t>
            </a:r>
          </a:p>
          <a:p>
            <a:pPr lvl="2"/>
            <a:r>
              <a:t>Violation of </a:t>
            </a:r>
            <a:r>
              <a:rPr i="1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completeness </a:t>
            </a:r>
            <a:r>
              <a:rPr i="1">
                <a:latin typeface="Gill Sans SemiBold"/>
                <a:ea typeface="Gill Sans SemiBold"/>
                <a:cs typeface="Gill Sans SemiBold"/>
                <a:sym typeface="Gill Sans SemiBold"/>
              </a:rPr>
              <a:t>— </a:t>
            </a:r>
            <a:r>
              <a:t>path with preference 2 exists, yet none is taken</a:t>
            </a:r>
          </a:p>
          <a:p>
            <a:pPr lvl="2"/>
            <a:endParaRPr/>
          </a:p>
          <a:p>
            <a:pPr lvl="2"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Completeness is hard: C must make decision NOW but failures can happen upstream</a:t>
            </a:r>
          </a:p>
        </p:txBody>
      </p:sp>
      <p:sp>
        <p:nvSpPr>
          <p:cNvPr id="2773" name="Shape 2773"/>
          <p:cNvSpPr/>
          <p:nvPr/>
        </p:nvSpPr>
        <p:spPr>
          <a:xfrm flipV="1">
            <a:off x="7042304" y="6019800"/>
            <a:ext cx="462903" cy="7526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74" name="Shape 2774"/>
          <p:cNvSpPr>
            <a:spLocks noGrp="1"/>
          </p:cNvSpPr>
          <p:nvPr>
            <p:ph type="title"/>
          </p:nvPr>
        </p:nvSpPr>
        <p:spPr>
          <a:xfrm>
            <a:off x="787400" y="254000"/>
            <a:ext cx="11430000" cy="12192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Compilation: The Issue</a:t>
            </a:r>
          </a:p>
        </p:txBody>
      </p:sp>
      <p:grpSp>
        <p:nvGrpSpPr>
          <p:cNvPr id="2777" name="Group 2777"/>
          <p:cNvGrpSpPr/>
          <p:nvPr/>
        </p:nvGrpSpPr>
        <p:grpSpPr>
          <a:xfrm>
            <a:off x="915767" y="2889187"/>
            <a:ext cx="4025774" cy="2256933"/>
            <a:chOff x="0" y="0"/>
            <a:chExt cx="4025773" cy="2256931"/>
          </a:xfrm>
        </p:grpSpPr>
        <p:sp>
          <p:nvSpPr>
            <p:cNvPr id="2775" name="Shape 2775"/>
            <p:cNvSpPr/>
            <p:nvPr/>
          </p:nvSpPr>
          <p:spPr>
            <a:xfrm>
              <a:off x="25100" y="0"/>
              <a:ext cx="3498901" cy="225693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  <p:sp>
          <p:nvSpPr>
            <p:cNvPr id="2776" name="Shape 2776"/>
            <p:cNvSpPr/>
            <p:nvPr/>
          </p:nvSpPr>
          <p:spPr>
            <a:xfrm>
              <a:off x="0" y="321964"/>
              <a:ext cx="4025774" cy="16130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>
                <a:defRPr>
                  <a:latin typeface="Gill Sans SemiBold"/>
                  <a:ea typeface="Gill Sans SemiBold"/>
                  <a:cs typeface="Gill Sans SemiBold"/>
                  <a:sym typeface="Gill Sans SemiBold"/>
                </a:defRPr>
              </a:pPr>
              <a:r>
                <a:t>Policy:</a:t>
              </a:r>
            </a:p>
            <a:p>
              <a:pPr lvl="1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  <a:p>
              <a:pPr lvl="1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(X.A.C.D.Y) &gt;&gt;</a:t>
              </a:r>
            </a:p>
            <a:p>
              <a:pPr lvl="1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(X.B.C.E.Y)</a:t>
              </a:r>
            </a:p>
          </p:txBody>
        </p:sp>
      </p:grpSp>
      <p:sp>
        <p:nvSpPr>
          <p:cNvPr id="2778" name="Shape 2778"/>
          <p:cNvSpPr/>
          <p:nvPr/>
        </p:nvSpPr>
        <p:spPr>
          <a:xfrm>
            <a:off x="9561313" y="3405250"/>
            <a:ext cx="1464055" cy="5875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18" extrusionOk="0">
                <a:moveTo>
                  <a:pt x="0" y="20318"/>
                </a:moveTo>
                <a:cubicBezTo>
                  <a:pt x="349" y="13809"/>
                  <a:pt x="1818" y="8105"/>
                  <a:pt x="4138" y="4302"/>
                </a:cubicBezTo>
                <a:cubicBezTo>
                  <a:pt x="7052" y="-475"/>
                  <a:pt x="10815" y="-1282"/>
                  <a:pt x="14102" y="1921"/>
                </a:cubicBezTo>
                <a:cubicBezTo>
                  <a:pt x="15406" y="3193"/>
                  <a:pt x="16587" y="5073"/>
                  <a:pt x="17888" y="6362"/>
                </a:cubicBezTo>
                <a:cubicBezTo>
                  <a:pt x="19066" y="7528"/>
                  <a:pt x="20323" y="8192"/>
                  <a:pt x="21600" y="8322"/>
                </a:cubicBezTo>
              </a:path>
            </a:pathLst>
          </a:custGeom>
          <a:ln w="63500">
            <a:solidFill>
              <a:schemeClr val="accent1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0" name="Shape 27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Product Graph IR</a:t>
            </a:r>
          </a:p>
        </p:txBody>
      </p:sp>
      <p:sp>
        <p:nvSpPr>
          <p:cNvPr id="2781" name="Shape 2781"/>
          <p:cNvSpPr>
            <a:spLocks noGrp="1"/>
          </p:cNvSpPr>
          <p:nvPr>
            <p:ph type="sldNum" sz="quarter" idx="2"/>
          </p:nvPr>
        </p:nvSpPr>
        <p:spPr>
          <a:xfrm>
            <a:off x="12530174" y="9194800"/>
            <a:ext cx="276152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79</a:t>
            </a:fld>
            <a:endParaRPr/>
          </a:p>
        </p:txBody>
      </p:sp>
      <p:grpSp>
        <p:nvGrpSpPr>
          <p:cNvPr id="2806" name="Group 2806"/>
          <p:cNvGrpSpPr/>
          <p:nvPr/>
        </p:nvGrpSpPr>
        <p:grpSpPr>
          <a:xfrm>
            <a:off x="115736" y="2004928"/>
            <a:ext cx="6470442" cy="4025202"/>
            <a:chOff x="0" y="0"/>
            <a:chExt cx="6470441" cy="4025201"/>
          </a:xfrm>
        </p:grpSpPr>
        <p:sp>
          <p:nvSpPr>
            <p:cNvPr id="2782" name="Shape 2782"/>
            <p:cNvSpPr/>
            <p:nvPr/>
          </p:nvSpPr>
          <p:spPr>
            <a:xfrm flipH="1" flipV="1">
              <a:off x="4023362" y="922009"/>
              <a:ext cx="1164688" cy="64743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783" name="Shape 2783"/>
            <p:cNvSpPr/>
            <p:nvPr/>
          </p:nvSpPr>
          <p:spPr>
            <a:xfrm flipV="1">
              <a:off x="5198835" y="643183"/>
              <a:ext cx="294455" cy="89235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784" name="Shape 2784"/>
            <p:cNvSpPr/>
            <p:nvPr/>
          </p:nvSpPr>
          <p:spPr>
            <a:xfrm flipH="1" flipV="1">
              <a:off x="5596251" y="2608020"/>
              <a:ext cx="215347" cy="9884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785" name="Shape 2785"/>
            <p:cNvSpPr/>
            <p:nvPr/>
          </p:nvSpPr>
          <p:spPr>
            <a:xfrm flipH="1" flipV="1">
              <a:off x="433335" y="484814"/>
              <a:ext cx="752623" cy="181489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786" name="Shape 2786"/>
            <p:cNvSpPr/>
            <p:nvPr/>
          </p:nvSpPr>
          <p:spPr>
            <a:xfrm flipH="1" flipV="1">
              <a:off x="982085" y="519987"/>
              <a:ext cx="1122751" cy="11227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787" name="Shape 2787"/>
            <p:cNvSpPr/>
            <p:nvPr/>
          </p:nvSpPr>
          <p:spPr>
            <a:xfrm>
              <a:off x="1066456" y="1443811"/>
              <a:ext cx="5241472" cy="1310689"/>
            </a:xfrm>
            <a:prstGeom prst="ellipse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788" name="Shape 2788"/>
            <p:cNvSpPr/>
            <p:nvPr/>
          </p:nvSpPr>
          <p:spPr>
            <a:xfrm>
              <a:off x="5164461" y="91273"/>
              <a:ext cx="1305981" cy="901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Y</a:t>
              </a:r>
            </a:p>
          </p:txBody>
        </p:sp>
        <p:sp>
          <p:nvSpPr>
            <p:cNvPr id="2789" name="Shape 2789"/>
            <p:cNvSpPr/>
            <p:nvPr/>
          </p:nvSpPr>
          <p:spPr>
            <a:xfrm>
              <a:off x="5051990" y="3032504"/>
              <a:ext cx="1176988" cy="992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Z</a:t>
              </a:r>
            </a:p>
          </p:txBody>
        </p:sp>
        <p:sp>
          <p:nvSpPr>
            <p:cNvPr id="2790" name="Shape 2790"/>
            <p:cNvSpPr/>
            <p:nvPr/>
          </p:nvSpPr>
          <p:spPr>
            <a:xfrm>
              <a:off x="-1" y="217008"/>
              <a:ext cx="1619294" cy="1057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W</a:t>
              </a:r>
            </a:p>
          </p:txBody>
        </p:sp>
        <p:sp>
          <p:nvSpPr>
            <p:cNvPr id="2791" name="Shape 2791"/>
            <p:cNvSpPr/>
            <p:nvPr/>
          </p:nvSpPr>
          <p:spPr>
            <a:xfrm>
              <a:off x="603288" y="1856377"/>
              <a:ext cx="803996" cy="7180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B</a:t>
              </a:r>
            </a:p>
          </p:txBody>
        </p:sp>
        <p:sp>
          <p:nvSpPr>
            <p:cNvPr id="2792" name="Shape 2792"/>
            <p:cNvSpPr/>
            <p:nvPr/>
          </p:nvSpPr>
          <p:spPr>
            <a:xfrm>
              <a:off x="1519940" y="1464756"/>
              <a:ext cx="612813" cy="7685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A</a:t>
              </a:r>
            </a:p>
          </p:txBody>
        </p:sp>
        <p:sp>
          <p:nvSpPr>
            <p:cNvPr id="2793" name="Shape 2793"/>
            <p:cNvSpPr/>
            <p:nvPr/>
          </p:nvSpPr>
          <p:spPr>
            <a:xfrm>
              <a:off x="5199602" y="1562035"/>
              <a:ext cx="702623" cy="7395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D</a:t>
              </a:r>
            </a:p>
          </p:txBody>
        </p:sp>
        <p:sp>
          <p:nvSpPr>
            <p:cNvPr id="2794" name="Shape 2794"/>
            <p:cNvSpPr/>
            <p:nvPr/>
          </p:nvSpPr>
          <p:spPr>
            <a:xfrm>
              <a:off x="5512454" y="2021397"/>
              <a:ext cx="633406" cy="7685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E</a:t>
              </a:r>
            </a:p>
          </p:txBody>
        </p:sp>
        <p:sp>
          <p:nvSpPr>
            <p:cNvPr id="2795" name="Shape 2795"/>
            <p:cNvSpPr/>
            <p:nvPr/>
          </p:nvSpPr>
          <p:spPr>
            <a:xfrm>
              <a:off x="1008489" y="1945103"/>
              <a:ext cx="214964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796" name="Shape 2796"/>
            <p:cNvSpPr/>
            <p:nvPr/>
          </p:nvSpPr>
          <p:spPr>
            <a:xfrm>
              <a:off x="2005267" y="1481097"/>
              <a:ext cx="214964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797" name="Shape 2797"/>
            <p:cNvSpPr/>
            <p:nvPr/>
          </p:nvSpPr>
          <p:spPr>
            <a:xfrm>
              <a:off x="5050677" y="1441796"/>
              <a:ext cx="214965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798" name="Shape 2798"/>
            <p:cNvSpPr/>
            <p:nvPr/>
          </p:nvSpPr>
          <p:spPr>
            <a:xfrm>
              <a:off x="5486181" y="2458947"/>
              <a:ext cx="214965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799" name="Shape 2799"/>
            <p:cNvSpPr/>
            <p:nvPr/>
          </p:nvSpPr>
          <p:spPr>
            <a:xfrm>
              <a:off x="3920010" y="1706564"/>
              <a:ext cx="214964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800" name="Shape 2800"/>
            <p:cNvSpPr/>
            <p:nvPr/>
          </p:nvSpPr>
          <p:spPr>
            <a:xfrm>
              <a:off x="3671054" y="1939171"/>
              <a:ext cx="712876" cy="7685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C</a:t>
              </a:r>
            </a:p>
          </p:txBody>
        </p:sp>
        <p:sp>
          <p:nvSpPr>
            <p:cNvPr id="2801" name="Shape 2801"/>
            <p:cNvSpPr/>
            <p:nvPr/>
          </p:nvSpPr>
          <p:spPr>
            <a:xfrm>
              <a:off x="3997833" y="1856982"/>
              <a:ext cx="1610274" cy="69642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802" name="Shape 2802"/>
            <p:cNvSpPr/>
            <p:nvPr/>
          </p:nvSpPr>
          <p:spPr>
            <a:xfrm flipV="1">
              <a:off x="1236498" y="1826297"/>
              <a:ext cx="2839043" cy="2223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803" name="Shape 2803"/>
            <p:cNvSpPr/>
            <p:nvPr/>
          </p:nvSpPr>
          <p:spPr>
            <a:xfrm>
              <a:off x="2125234" y="1591598"/>
              <a:ext cx="1853913" cy="19672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804" name="Shape 2804"/>
            <p:cNvSpPr/>
            <p:nvPr/>
          </p:nvSpPr>
          <p:spPr>
            <a:xfrm flipV="1">
              <a:off x="3949533" y="1531615"/>
              <a:ext cx="1312346" cy="31669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805" name="Shape 2805"/>
            <p:cNvSpPr/>
            <p:nvPr/>
          </p:nvSpPr>
          <p:spPr>
            <a:xfrm>
              <a:off x="3251717" y="-1"/>
              <a:ext cx="1176987" cy="992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X</a:t>
              </a:r>
            </a:p>
          </p:txBody>
        </p:sp>
      </p:grpSp>
      <p:grpSp>
        <p:nvGrpSpPr>
          <p:cNvPr id="2825" name="Group 2825"/>
          <p:cNvGrpSpPr/>
          <p:nvPr/>
        </p:nvGrpSpPr>
        <p:grpSpPr>
          <a:xfrm>
            <a:off x="129604" y="6561857"/>
            <a:ext cx="7816643" cy="1111502"/>
            <a:chOff x="0" y="0"/>
            <a:chExt cx="7816641" cy="1111500"/>
          </a:xfrm>
        </p:grpSpPr>
        <p:sp>
          <p:nvSpPr>
            <p:cNvPr id="2807" name="Shape 2807"/>
            <p:cNvSpPr/>
            <p:nvPr/>
          </p:nvSpPr>
          <p:spPr>
            <a:xfrm>
              <a:off x="0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0</a:t>
              </a:r>
            </a:p>
          </p:txBody>
        </p:sp>
        <p:sp>
          <p:nvSpPr>
            <p:cNvPr id="2808" name="Shape 2808"/>
            <p:cNvSpPr/>
            <p:nvPr/>
          </p:nvSpPr>
          <p:spPr>
            <a:xfrm>
              <a:off x="1376476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1</a:t>
              </a:r>
            </a:p>
          </p:txBody>
        </p:sp>
        <p:sp>
          <p:nvSpPr>
            <p:cNvPr id="2809" name="Shape 2809"/>
            <p:cNvSpPr/>
            <p:nvPr/>
          </p:nvSpPr>
          <p:spPr>
            <a:xfrm>
              <a:off x="2752953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2</a:t>
              </a:r>
            </a:p>
          </p:txBody>
        </p:sp>
        <p:sp>
          <p:nvSpPr>
            <p:cNvPr id="2810" name="Shape 2810"/>
            <p:cNvSpPr/>
            <p:nvPr/>
          </p:nvSpPr>
          <p:spPr>
            <a:xfrm>
              <a:off x="4129430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3</a:t>
              </a:r>
            </a:p>
          </p:txBody>
        </p:sp>
        <p:sp>
          <p:nvSpPr>
            <p:cNvPr id="2811" name="Shape 2811"/>
            <p:cNvSpPr/>
            <p:nvPr/>
          </p:nvSpPr>
          <p:spPr>
            <a:xfrm>
              <a:off x="5505908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4</a:t>
              </a:r>
            </a:p>
          </p:txBody>
        </p:sp>
        <p:grpSp>
          <p:nvGrpSpPr>
            <p:cNvPr id="2814" name="Group 2814"/>
            <p:cNvGrpSpPr/>
            <p:nvPr/>
          </p:nvGrpSpPr>
          <p:grpSpPr>
            <a:xfrm>
              <a:off x="6872859" y="224494"/>
              <a:ext cx="943783" cy="887007"/>
              <a:chOff x="0" y="0"/>
              <a:chExt cx="943782" cy="887006"/>
            </a:xfrm>
          </p:grpSpPr>
          <p:sp>
            <p:nvSpPr>
              <p:cNvPr id="2812" name="Shape 2812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  <a:endParaRPr/>
              </a:p>
            </p:txBody>
          </p:sp>
          <p:sp>
            <p:nvSpPr>
              <p:cNvPr id="2813" name="Shape 2813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r>
                  <a:t>5</a:t>
                </a:r>
              </a:p>
            </p:txBody>
          </p:sp>
        </p:grpSp>
        <p:sp>
          <p:nvSpPr>
            <p:cNvPr id="2815" name="Shape 2815"/>
            <p:cNvSpPr/>
            <p:nvPr/>
          </p:nvSpPr>
          <p:spPr>
            <a:xfrm>
              <a:off x="876126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816" name="Shape 2816"/>
            <p:cNvSpPr/>
            <p:nvPr/>
          </p:nvSpPr>
          <p:spPr>
            <a:xfrm>
              <a:off x="2246500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817" name="Shape 2817"/>
            <p:cNvSpPr/>
            <p:nvPr/>
          </p:nvSpPr>
          <p:spPr>
            <a:xfrm>
              <a:off x="3622978" y="667997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818" name="Shape 2818"/>
            <p:cNvSpPr/>
            <p:nvPr/>
          </p:nvSpPr>
          <p:spPr>
            <a:xfrm>
              <a:off x="4999455" y="667997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819" name="Shape 2819"/>
            <p:cNvSpPr/>
            <p:nvPr/>
          </p:nvSpPr>
          <p:spPr>
            <a:xfrm>
              <a:off x="6369829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820" name="Shape 2820"/>
            <p:cNvSpPr/>
            <p:nvPr/>
          </p:nvSpPr>
          <p:spPr>
            <a:xfrm>
              <a:off x="360931" y="0"/>
              <a:ext cx="1215647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out</a:t>
              </a:r>
            </a:p>
          </p:txBody>
        </p:sp>
        <p:sp>
          <p:nvSpPr>
            <p:cNvPr id="2821" name="Shape 2821"/>
            <p:cNvSpPr/>
            <p:nvPr/>
          </p:nvSpPr>
          <p:spPr>
            <a:xfrm>
              <a:off x="1873340" y="0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D</a:t>
              </a:r>
            </a:p>
          </p:txBody>
        </p:sp>
        <p:sp>
          <p:nvSpPr>
            <p:cNvPr id="2822" name="Shape 2822"/>
            <p:cNvSpPr/>
            <p:nvPr/>
          </p:nvSpPr>
          <p:spPr>
            <a:xfrm>
              <a:off x="3300512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C</a:t>
              </a:r>
            </a:p>
          </p:txBody>
        </p:sp>
        <p:sp>
          <p:nvSpPr>
            <p:cNvPr id="2823" name="Shape 2823"/>
            <p:cNvSpPr/>
            <p:nvPr/>
          </p:nvSpPr>
          <p:spPr>
            <a:xfrm>
              <a:off x="4559369" y="0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</a:t>
              </a:r>
            </a:p>
          </p:txBody>
        </p:sp>
        <p:sp>
          <p:nvSpPr>
            <p:cNvPr id="2824" name="Shape 2824"/>
            <p:cNvSpPr/>
            <p:nvPr/>
          </p:nvSpPr>
          <p:spPr>
            <a:xfrm>
              <a:off x="5968229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W</a:t>
              </a:r>
            </a:p>
          </p:txBody>
        </p:sp>
      </p:grpSp>
      <p:grpSp>
        <p:nvGrpSpPr>
          <p:cNvPr id="2847" name="Group 2847"/>
          <p:cNvGrpSpPr/>
          <p:nvPr/>
        </p:nvGrpSpPr>
        <p:grpSpPr>
          <a:xfrm>
            <a:off x="129604" y="7686621"/>
            <a:ext cx="6470443" cy="2255902"/>
            <a:chOff x="0" y="0"/>
            <a:chExt cx="6470441" cy="2255901"/>
          </a:xfrm>
        </p:grpSpPr>
        <p:sp>
          <p:nvSpPr>
            <p:cNvPr id="2826" name="Shape 2826"/>
            <p:cNvSpPr/>
            <p:nvPr/>
          </p:nvSpPr>
          <p:spPr>
            <a:xfrm>
              <a:off x="0" y="717618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0</a:t>
              </a:r>
            </a:p>
          </p:txBody>
        </p:sp>
        <p:sp>
          <p:nvSpPr>
            <p:cNvPr id="2827" name="Shape 2827"/>
            <p:cNvSpPr/>
            <p:nvPr/>
          </p:nvSpPr>
          <p:spPr>
            <a:xfrm>
              <a:off x="1376476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1</a:t>
              </a:r>
            </a:p>
          </p:txBody>
        </p:sp>
        <p:sp>
          <p:nvSpPr>
            <p:cNvPr id="2828" name="Shape 2828"/>
            <p:cNvSpPr/>
            <p:nvPr/>
          </p:nvSpPr>
          <p:spPr>
            <a:xfrm>
              <a:off x="2752953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2</a:t>
              </a:r>
            </a:p>
          </p:txBody>
        </p:sp>
        <p:sp>
          <p:nvSpPr>
            <p:cNvPr id="2829" name="Shape 2829"/>
            <p:cNvSpPr/>
            <p:nvPr/>
          </p:nvSpPr>
          <p:spPr>
            <a:xfrm>
              <a:off x="4129430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3</a:t>
              </a:r>
            </a:p>
          </p:txBody>
        </p:sp>
        <p:grpSp>
          <p:nvGrpSpPr>
            <p:cNvPr id="2832" name="Group 2832"/>
            <p:cNvGrpSpPr/>
            <p:nvPr/>
          </p:nvGrpSpPr>
          <p:grpSpPr>
            <a:xfrm>
              <a:off x="5526659" y="670588"/>
              <a:ext cx="943783" cy="887008"/>
              <a:chOff x="0" y="0"/>
              <a:chExt cx="943782" cy="887006"/>
            </a:xfrm>
          </p:grpSpPr>
          <p:sp>
            <p:nvSpPr>
              <p:cNvPr id="2830" name="Shape 2830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  <a:endParaRPr/>
              </a:p>
            </p:txBody>
          </p:sp>
          <p:sp>
            <p:nvSpPr>
              <p:cNvPr id="2831" name="Shape 2831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r>
                  <a:t>4</a:t>
                </a:r>
              </a:p>
            </p:txBody>
          </p:sp>
        </p:grpSp>
        <p:sp>
          <p:nvSpPr>
            <p:cNvPr id="2833" name="Shape 2833"/>
            <p:cNvSpPr/>
            <p:nvPr/>
          </p:nvSpPr>
          <p:spPr>
            <a:xfrm>
              <a:off x="876126" y="1114092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834" name="Shape 2834"/>
            <p:cNvSpPr/>
            <p:nvPr/>
          </p:nvSpPr>
          <p:spPr>
            <a:xfrm>
              <a:off x="2246500" y="1114092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835" name="Shape 2835"/>
            <p:cNvSpPr/>
            <p:nvPr/>
          </p:nvSpPr>
          <p:spPr>
            <a:xfrm>
              <a:off x="3622978" y="1114092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836" name="Shape 2836"/>
            <p:cNvSpPr/>
            <p:nvPr/>
          </p:nvSpPr>
          <p:spPr>
            <a:xfrm>
              <a:off x="4999455" y="1114092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837" name="Shape 2837"/>
            <p:cNvSpPr/>
            <p:nvPr/>
          </p:nvSpPr>
          <p:spPr>
            <a:xfrm>
              <a:off x="360931" y="446094"/>
              <a:ext cx="1215647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out</a:t>
              </a:r>
            </a:p>
          </p:txBody>
        </p:sp>
        <p:sp>
          <p:nvSpPr>
            <p:cNvPr id="2838" name="Shape 2838"/>
            <p:cNvSpPr/>
            <p:nvPr/>
          </p:nvSpPr>
          <p:spPr>
            <a:xfrm>
              <a:off x="1873340" y="446094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in</a:t>
              </a:r>
            </a:p>
          </p:txBody>
        </p:sp>
        <p:sp>
          <p:nvSpPr>
            <p:cNvPr id="2839" name="Shape 2839"/>
            <p:cNvSpPr/>
            <p:nvPr/>
          </p:nvSpPr>
          <p:spPr>
            <a:xfrm>
              <a:off x="3300512" y="446094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</a:t>
              </a:r>
            </a:p>
          </p:txBody>
        </p:sp>
        <p:sp>
          <p:nvSpPr>
            <p:cNvPr id="2840" name="Shape 2840"/>
            <p:cNvSpPr/>
            <p:nvPr/>
          </p:nvSpPr>
          <p:spPr>
            <a:xfrm>
              <a:off x="4566449" y="446094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W</a:t>
              </a:r>
            </a:p>
          </p:txBody>
        </p:sp>
        <p:cxnSp>
          <p:nvCxnSpPr>
            <p:cNvPr id="2841" name="Connector 2841"/>
            <p:cNvCxnSpPr>
              <a:stCxn id="2828" idx="0"/>
              <a:endCxn id="2829" idx="0"/>
            </p:cNvCxnSpPr>
            <p:nvPr/>
          </p:nvCxnSpPr>
          <p:spPr>
            <a:xfrm>
              <a:off x="3189972" y="1114091"/>
              <a:ext cx="1376478" cy="1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sp>
          <p:nvSpPr>
            <p:cNvPr id="2842" name="Shape 2842"/>
            <p:cNvSpPr/>
            <p:nvPr/>
          </p:nvSpPr>
          <p:spPr>
            <a:xfrm>
              <a:off x="2691496" y="1619457"/>
              <a:ext cx="2133204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ACDE</a:t>
              </a:r>
            </a:p>
          </p:txBody>
        </p:sp>
        <p:sp>
          <p:nvSpPr>
            <p:cNvPr id="2900" name="Shape 2900"/>
            <p:cNvSpPr/>
            <p:nvPr/>
          </p:nvSpPr>
          <p:spPr>
            <a:xfrm>
              <a:off x="4360776" y="429055"/>
              <a:ext cx="401818" cy="33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16200"/>
                  </a:moveTo>
                  <a:cubicBezTo>
                    <a:pt x="5645" y="-5358"/>
                    <a:pt x="12845" y="-5400"/>
                    <a:pt x="21600" y="16074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2844" name="Shape 2844"/>
            <p:cNvSpPr/>
            <p:nvPr/>
          </p:nvSpPr>
          <p:spPr>
            <a:xfrm>
              <a:off x="3942210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</a:t>
              </a:r>
            </a:p>
          </p:txBody>
        </p:sp>
        <p:sp>
          <p:nvSpPr>
            <p:cNvPr id="2901" name="Shape 2901"/>
            <p:cNvSpPr/>
            <p:nvPr/>
          </p:nvSpPr>
          <p:spPr>
            <a:xfrm>
              <a:off x="3004585" y="429055"/>
              <a:ext cx="401818" cy="33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16200"/>
                  </a:moveTo>
                  <a:cubicBezTo>
                    <a:pt x="5645" y="-5358"/>
                    <a:pt x="12845" y="-5400"/>
                    <a:pt x="21600" y="16074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2846" name="Shape 2846"/>
            <p:cNvSpPr/>
            <p:nvPr/>
          </p:nvSpPr>
          <p:spPr>
            <a:xfrm>
              <a:off x="2008609" y="30263"/>
              <a:ext cx="213320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ACDE</a:t>
              </a:r>
            </a:p>
          </p:txBody>
        </p:sp>
      </p:grpSp>
      <p:sp>
        <p:nvSpPr>
          <p:cNvPr id="2848" name="Shape 2848"/>
          <p:cNvSpPr/>
          <p:nvPr/>
        </p:nvSpPr>
        <p:spPr>
          <a:xfrm>
            <a:off x="10638528" y="1218088"/>
            <a:ext cx="1969927" cy="73288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93" h="21600" extrusionOk="0">
                <a:moveTo>
                  <a:pt x="5886" y="21600"/>
                </a:moveTo>
                <a:cubicBezTo>
                  <a:pt x="7024" y="21364"/>
                  <a:pt x="8125" y="21115"/>
                  <a:pt x="9187" y="20854"/>
                </a:cubicBezTo>
                <a:cubicBezTo>
                  <a:pt x="9954" y="20665"/>
                  <a:pt x="10705" y="20469"/>
                  <a:pt x="11266" y="20231"/>
                </a:cubicBezTo>
                <a:cubicBezTo>
                  <a:pt x="12051" y="19898"/>
                  <a:pt x="12415" y="19507"/>
                  <a:pt x="12688" y="19117"/>
                </a:cubicBezTo>
                <a:cubicBezTo>
                  <a:pt x="12959" y="18730"/>
                  <a:pt x="13149" y="18338"/>
                  <a:pt x="13080" y="17944"/>
                </a:cubicBezTo>
                <a:cubicBezTo>
                  <a:pt x="13003" y="17508"/>
                  <a:pt x="12611" y="17084"/>
                  <a:pt x="12421" y="16651"/>
                </a:cubicBezTo>
                <a:cubicBezTo>
                  <a:pt x="12144" y="16020"/>
                  <a:pt x="12301" y="15381"/>
                  <a:pt x="12441" y="14747"/>
                </a:cubicBezTo>
                <a:cubicBezTo>
                  <a:pt x="12581" y="14111"/>
                  <a:pt x="12700" y="13477"/>
                  <a:pt x="12865" y="12840"/>
                </a:cubicBezTo>
                <a:cubicBezTo>
                  <a:pt x="12929" y="12592"/>
                  <a:pt x="12999" y="12344"/>
                  <a:pt x="13034" y="12096"/>
                </a:cubicBezTo>
                <a:cubicBezTo>
                  <a:pt x="13081" y="11766"/>
                  <a:pt x="13064" y="11434"/>
                  <a:pt x="12862" y="11108"/>
                </a:cubicBezTo>
                <a:cubicBezTo>
                  <a:pt x="12545" y="10599"/>
                  <a:pt x="11801" y="10121"/>
                  <a:pt x="11492" y="9622"/>
                </a:cubicBezTo>
                <a:cubicBezTo>
                  <a:pt x="10923" y="8707"/>
                  <a:pt x="11739" y="7825"/>
                  <a:pt x="13997" y="7117"/>
                </a:cubicBezTo>
                <a:cubicBezTo>
                  <a:pt x="15568" y="6624"/>
                  <a:pt x="17722" y="6294"/>
                  <a:pt x="19187" y="5776"/>
                </a:cubicBezTo>
                <a:cubicBezTo>
                  <a:pt x="21052" y="5116"/>
                  <a:pt x="21600" y="4230"/>
                  <a:pt x="20226" y="3483"/>
                </a:cubicBezTo>
                <a:cubicBezTo>
                  <a:pt x="18246" y="2406"/>
                  <a:pt x="13541" y="2158"/>
                  <a:pt x="9550" y="1732"/>
                </a:cubicBezTo>
                <a:cubicBezTo>
                  <a:pt x="5980" y="1352"/>
                  <a:pt x="2720" y="765"/>
                  <a:pt x="0" y="0"/>
                </a:cubicBezTo>
              </a:path>
            </a:pathLst>
          </a:custGeom>
          <a:ln w="101600">
            <a:solidFill>
              <a:schemeClr val="accent2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49" name="Shape 2849"/>
          <p:cNvSpPr/>
          <p:nvPr/>
        </p:nvSpPr>
        <p:spPr>
          <a:xfrm>
            <a:off x="1759229" y="2924178"/>
            <a:ext cx="2949818" cy="693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583" extrusionOk="0">
                <a:moveTo>
                  <a:pt x="17200" y="1990"/>
                </a:moveTo>
                <a:cubicBezTo>
                  <a:pt x="17783" y="4208"/>
                  <a:pt x="18413" y="6154"/>
                  <a:pt x="19092" y="7812"/>
                </a:cubicBezTo>
                <a:cubicBezTo>
                  <a:pt x="19351" y="8445"/>
                  <a:pt x="19621" y="9096"/>
                  <a:pt x="19894" y="9695"/>
                </a:cubicBezTo>
                <a:cubicBezTo>
                  <a:pt x="20181" y="10135"/>
                  <a:pt x="20456" y="10682"/>
                  <a:pt x="20708" y="11285"/>
                </a:cubicBezTo>
                <a:cubicBezTo>
                  <a:pt x="21191" y="12441"/>
                  <a:pt x="21600" y="13997"/>
                  <a:pt x="21595" y="16377"/>
                </a:cubicBezTo>
                <a:cubicBezTo>
                  <a:pt x="21588" y="20212"/>
                  <a:pt x="20706" y="21540"/>
                  <a:pt x="19722" y="21570"/>
                </a:cubicBezTo>
                <a:cubicBezTo>
                  <a:pt x="18704" y="21600"/>
                  <a:pt x="17441" y="21600"/>
                  <a:pt x="16155" y="21348"/>
                </a:cubicBezTo>
                <a:cubicBezTo>
                  <a:pt x="12247" y="20585"/>
                  <a:pt x="8275" y="20551"/>
                  <a:pt x="4690" y="13687"/>
                </a:cubicBezTo>
                <a:cubicBezTo>
                  <a:pt x="3871" y="12118"/>
                  <a:pt x="3107" y="10105"/>
                  <a:pt x="2369" y="7929"/>
                </a:cubicBezTo>
                <a:cubicBezTo>
                  <a:pt x="1543" y="5493"/>
                  <a:pt x="751" y="2843"/>
                  <a:pt x="0" y="0"/>
                </a:cubicBezTo>
              </a:path>
            </a:pathLst>
          </a:custGeom>
          <a:ln w="101600">
            <a:solidFill>
              <a:schemeClr val="accent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2899" name="Group 2899"/>
          <p:cNvGrpSpPr/>
          <p:nvPr/>
        </p:nvGrpSpPr>
        <p:grpSpPr>
          <a:xfrm>
            <a:off x="7009910" y="1076726"/>
            <a:ext cx="5392822" cy="7733472"/>
            <a:chOff x="0" y="0"/>
            <a:chExt cx="5392821" cy="7733470"/>
          </a:xfrm>
        </p:grpSpPr>
        <p:grpSp>
          <p:nvGrpSpPr>
            <p:cNvPr id="2897" name="Group 2897"/>
            <p:cNvGrpSpPr/>
            <p:nvPr/>
          </p:nvGrpSpPr>
          <p:grpSpPr>
            <a:xfrm>
              <a:off x="0" y="0"/>
              <a:ext cx="5392822" cy="7733471"/>
              <a:chOff x="0" y="0"/>
              <a:chExt cx="5392821" cy="7733470"/>
            </a:xfrm>
          </p:grpSpPr>
          <p:sp>
            <p:nvSpPr>
              <p:cNvPr id="2850" name="Shape 2850"/>
              <p:cNvSpPr/>
              <p:nvPr/>
            </p:nvSpPr>
            <p:spPr>
              <a:xfrm>
                <a:off x="2548203" y="0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start</a:t>
                </a:r>
              </a:p>
            </p:txBody>
          </p:sp>
          <p:sp>
            <p:nvSpPr>
              <p:cNvPr id="2851" name="Shape 2851"/>
              <p:cNvSpPr/>
              <p:nvPr/>
            </p:nvSpPr>
            <p:spPr>
              <a:xfrm>
                <a:off x="665360" y="1108548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(W,1,1)</a:t>
                </a:r>
              </a:p>
            </p:txBody>
          </p:sp>
          <p:sp>
            <p:nvSpPr>
              <p:cNvPr id="2852" name="Shape 2852"/>
              <p:cNvSpPr/>
              <p:nvPr/>
            </p:nvSpPr>
            <p:spPr>
              <a:xfrm>
                <a:off x="1949228" y="1108548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(Z,1,1)</a:t>
                </a:r>
              </a:p>
            </p:txBody>
          </p:sp>
          <p:sp>
            <p:nvSpPr>
              <p:cNvPr id="2853" name="Shape 2853"/>
              <p:cNvSpPr/>
              <p:nvPr/>
            </p:nvSpPr>
            <p:spPr>
              <a:xfrm>
                <a:off x="3234006" y="1108548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(Y,1,1)</a:t>
                </a:r>
              </a:p>
            </p:txBody>
          </p:sp>
          <p:sp>
            <p:nvSpPr>
              <p:cNvPr id="2854" name="Shape 2854"/>
              <p:cNvSpPr/>
              <p:nvPr/>
            </p:nvSpPr>
            <p:spPr>
              <a:xfrm>
                <a:off x="4518783" y="1124577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(X,1,1)</a:t>
                </a:r>
              </a:p>
            </p:txBody>
          </p:sp>
          <p:sp>
            <p:nvSpPr>
              <p:cNvPr id="2855" name="Shape 2855"/>
              <p:cNvSpPr/>
              <p:nvPr/>
            </p:nvSpPr>
            <p:spPr>
              <a:xfrm>
                <a:off x="0" y="2255196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(A, -,2)</a:t>
                </a:r>
              </a:p>
            </p:txBody>
          </p:sp>
          <p:sp>
            <p:nvSpPr>
              <p:cNvPr id="2856" name="Shape 2856"/>
              <p:cNvSpPr/>
              <p:nvPr/>
            </p:nvSpPr>
            <p:spPr>
              <a:xfrm>
                <a:off x="1307294" y="2267896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(B, -,2)</a:t>
                </a:r>
              </a:p>
            </p:txBody>
          </p:sp>
          <p:sp>
            <p:nvSpPr>
              <p:cNvPr id="2857" name="Shape 2857"/>
              <p:cNvSpPr/>
              <p:nvPr/>
            </p:nvSpPr>
            <p:spPr>
              <a:xfrm>
                <a:off x="665360" y="3432967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(C, -,2)</a:t>
                </a:r>
              </a:p>
            </p:txBody>
          </p:sp>
          <p:sp>
            <p:nvSpPr>
              <p:cNvPr id="2858" name="Shape 2858"/>
              <p:cNvSpPr/>
              <p:nvPr/>
            </p:nvSpPr>
            <p:spPr>
              <a:xfrm>
                <a:off x="2502834" y="2255196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(E, -,2)</a:t>
                </a:r>
              </a:p>
            </p:txBody>
          </p:sp>
          <p:sp>
            <p:nvSpPr>
              <p:cNvPr id="2859" name="Shape 2859"/>
              <p:cNvSpPr/>
              <p:nvPr/>
            </p:nvSpPr>
            <p:spPr>
              <a:xfrm>
                <a:off x="3835162" y="2242615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(D,2,2)</a:t>
                </a:r>
              </a:p>
            </p:txBody>
          </p:sp>
          <p:sp>
            <p:nvSpPr>
              <p:cNvPr id="2860" name="Shape 2860"/>
              <p:cNvSpPr/>
              <p:nvPr/>
            </p:nvSpPr>
            <p:spPr>
              <a:xfrm>
                <a:off x="3835162" y="3445667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(C,3,2)</a:t>
                </a:r>
              </a:p>
            </p:txBody>
          </p:sp>
          <p:sp>
            <p:nvSpPr>
              <p:cNvPr id="2861" name="Shape 2861"/>
              <p:cNvSpPr/>
              <p:nvPr/>
            </p:nvSpPr>
            <p:spPr>
              <a:xfrm>
                <a:off x="2502834" y="3445667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(D, -,2)</a:t>
                </a:r>
              </a:p>
            </p:txBody>
          </p:sp>
          <p:sp>
            <p:nvSpPr>
              <p:cNvPr id="2862" name="Shape 2862"/>
              <p:cNvSpPr/>
              <p:nvPr/>
            </p:nvSpPr>
            <p:spPr>
              <a:xfrm>
                <a:off x="3835162" y="462331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(A,4,2)</a:t>
                </a:r>
              </a:p>
            </p:txBody>
          </p:sp>
          <p:sp>
            <p:nvSpPr>
              <p:cNvPr id="2863" name="Shape 2863"/>
              <p:cNvSpPr/>
              <p:nvPr/>
            </p:nvSpPr>
            <p:spPr>
              <a:xfrm>
                <a:off x="2506560" y="4623319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(B, -,3)</a:t>
                </a:r>
              </a:p>
            </p:txBody>
          </p:sp>
          <p:sp>
            <p:nvSpPr>
              <p:cNvPr id="2864" name="Shape 2864"/>
              <p:cNvSpPr/>
              <p:nvPr/>
            </p:nvSpPr>
            <p:spPr>
              <a:xfrm>
                <a:off x="3147849" y="6940523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end</a:t>
                </a:r>
              </a:p>
            </p:txBody>
          </p:sp>
          <p:sp>
            <p:nvSpPr>
              <p:cNvPr id="2865" name="Shape 2865"/>
              <p:cNvSpPr/>
              <p:nvPr/>
            </p:nvSpPr>
            <p:spPr>
              <a:xfrm flipH="1">
                <a:off x="1231442" y="378086"/>
                <a:ext cx="1304043" cy="7433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866" name="Shape 2866"/>
              <p:cNvSpPr/>
              <p:nvPr/>
            </p:nvSpPr>
            <p:spPr>
              <a:xfrm flipH="1">
                <a:off x="2528388" y="691937"/>
                <a:ext cx="163252" cy="46757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867" name="Shape 2867"/>
              <p:cNvSpPr/>
              <p:nvPr/>
            </p:nvSpPr>
            <p:spPr>
              <a:xfrm>
                <a:off x="3236059" y="710943"/>
                <a:ext cx="228400" cy="4322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868" name="Shape 2868"/>
              <p:cNvSpPr/>
              <p:nvPr/>
            </p:nvSpPr>
            <p:spPr>
              <a:xfrm>
                <a:off x="3418818" y="341434"/>
                <a:ext cx="1284001" cy="83112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869" name="Shape 2869"/>
              <p:cNvSpPr/>
              <p:nvPr/>
            </p:nvSpPr>
            <p:spPr>
              <a:xfrm>
                <a:off x="3871059" y="1853943"/>
                <a:ext cx="228400" cy="4322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870" name="Shape 2870"/>
              <p:cNvSpPr/>
              <p:nvPr/>
            </p:nvSpPr>
            <p:spPr>
              <a:xfrm>
                <a:off x="1303329" y="1856332"/>
                <a:ext cx="212824" cy="47497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871" name="Shape 2871"/>
              <p:cNvSpPr/>
              <p:nvPr/>
            </p:nvSpPr>
            <p:spPr>
              <a:xfrm flipH="1">
                <a:off x="4458627" y="1826404"/>
                <a:ext cx="211309" cy="47489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872" name="Shape 2872"/>
              <p:cNvSpPr/>
              <p:nvPr/>
            </p:nvSpPr>
            <p:spPr>
              <a:xfrm flipH="1">
                <a:off x="649595" y="1855561"/>
                <a:ext cx="211309" cy="47489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873" name="Shape 2873"/>
              <p:cNvSpPr/>
              <p:nvPr/>
            </p:nvSpPr>
            <p:spPr>
              <a:xfrm flipH="1">
                <a:off x="1242494" y="2997306"/>
                <a:ext cx="272340" cy="46436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874" name="Shape 2874"/>
              <p:cNvSpPr/>
              <p:nvPr/>
            </p:nvSpPr>
            <p:spPr>
              <a:xfrm>
                <a:off x="654693" y="3006305"/>
                <a:ext cx="228400" cy="49669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875" name="Shape 2875"/>
              <p:cNvSpPr/>
              <p:nvPr/>
            </p:nvSpPr>
            <p:spPr>
              <a:xfrm>
                <a:off x="2582988" y="1858720"/>
                <a:ext cx="244646" cy="42143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876" name="Shape 2876"/>
              <p:cNvSpPr/>
              <p:nvPr/>
            </p:nvSpPr>
            <p:spPr>
              <a:xfrm>
                <a:off x="4272180" y="3046733"/>
                <a:ext cx="1" cy="41053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877" name="Shape 2877"/>
              <p:cNvSpPr/>
              <p:nvPr/>
            </p:nvSpPr>
            <p:spPr>
              <a:xfrm>
                <a:off x="4272180" y="4243079"/>
                <a:ext cx="1" cy="38673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878" name="Shape 2878"/>
              <p:cNvSpPr/>
              <p:nvPr/>
            </p:nvSpPr>
            <p:spPr>
              <a:xfrm>
                <a:off x="4272180" y="5413237"/>
                <a:ext cx="1" cy="4226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879" name="Shape 2879"/>
              <p:cNvSpPr/>
              <p:nvPr/>
            </p:nvSpPr>
            <p:spPr>
              <a:xfrm>
                <a:off x="1452951" y="4052716"/>
                <a:ext cx="1137768" cy="70911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880" name="Shape 2880"/>
              <p:cNvSpPr/>
              <p:nvPr/>
            </p:nvSpPr>
            <p:spPr>
              <a:xfrm>
                <a:off x="2939853" y="5413237"/>
                <a:ext cx="1" cy="4226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881" name="Shape 2881"/>
              <p:cNvSpPr/>
              <p:nvPr/>
            </p:nvSpPr>
            <p:spPr>
              <a:xfrm flipH="1" flipV="1">
                <a:off x="1346597" y="4169191"/>
                <a:ext cx="1157980" cy="74192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882" name="Shape 2882"/>
              <p:cNvSpPr/>
              <p:nvPr/>
            </p:nvSpPr>
            <p:spPr>
              <a:xfrm>
                <a:off x="1538434" y="3734506"/>
                <a:ext cx="979495" cy="629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883" name="Shape 2883"/>
              <p:cNvSpPr/>
              <p:nvPr/>
            </p:nvSpPr>
            <p:spPr>
              <a:xfrm flipH="1">
                <a:off x="1560705" y="3915948"/>
                <a:ext cx="94024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884" name="Shape 2884"/>
              <p:cNvSpPr/>
              <p:nvPr/>
            </p:nvSpPr>
            <p:spPr>
              <a:xfrm flipH="1">
                <a:off x="1416438" y="2757181"/>
                <a:ext cx="1112337" cy="77860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885" name="Shape 2885"/>
              <p:cNvSpPr/>
              <p:nvPr/>
            </p:nvSpPr>
            <p:spPr>
              <a:xfrm flipV="1">
                <a:off x="1514648" y="2918635"/>
                <a:ext cx="1074381" cy="71814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886" name="Shape 2886"/>
              <p:cNvSpPr/>
              <p:nvPr/>
            </p:nvSpPr>
            <p:spPr>
              <a:xfrm flipH="1" flipV="1">
                <a:off x="3279819" y="2896369"/>
                <a:ext cx="708424" cy="64825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887" name="Shape 2887"/>
              <p:cNvSpPr/>
              <p:nvPr/>
            </p:nvSpPr>
            <p:spPr>
              <a:xfrm flipH="1">
                <a:off x="3368882" y="3866735"/>
                <a:ext cx="458584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888" name="Shape 2888"/>
              <p:cNvSpPr/>
              <p:nvPr/>
            </p:nvSpPr>
            <p:spPr>
              <a:xfrm flipH="1">
                <a:off x="3215347" y="4130567"/>
                <a:ext cx="763583" cy="56832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grpSp>
            <p:nvGrpSpPr>
              <p:cNvPr id="2891" name="Group 2891"/>
              <p:cNvGrpSpPr/>
              <p:nvPr/>
            </p:nvGrpSpPr>
            <p:grpSpPr>
              <a:xfrm>
                <a:off x="2467962" y="5886092"/>
                <a:ext cx="943783" cy="887008"/>
                <a:chOff x="0" y="0"/>
                <a:chExt cx="943782" cy="887006"/>
              </a:xfrm>
            </p:grpSpPr>
            <p:sp>
              <p:nvSpPr>
                <p:cNvPr id="2889" name="Shape 2889"/>
                <p:cNvSpPr/>
                <p:nvPr/>
              </p:nvSpPr>
              <p:spPr>
                <a:xfrm>
                  <a:off x="0" y="0"/>
                  <a:ext cx="943783" cy="887007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lnSpc>
                      <a:spcPct val="40000"/>
                    </a:lnSpc>
                  </a:pPr>
                  <a:endParaRPr/>
                </a:p>
              </p:txBody>
            </p:sp>
            <p:sp>
              <p:nvSpPr>
                <p:cNvPr id="2890" name="Shape 2890"/>
                <p:cNvSpPr/>
                <p:nvPr/>
              </p:nvSpPr>
              <p:spPr>
                <a:xfrm>
                  <a:off x="34872" y="47029"/>
                  <a:ext cx="874038" cy="792948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algn="ctr">
                    <a:lnSpc>
                      <a:spcPct val="40000"/>
                    </a:lnSpc>
                    <a:defRPr sz="1900"/>
                  </a:lvl1pPr>
                </a:lstStyle>
                <a:p>
                  <a:r>
                    <a:t>(W, -, 4)</a:t>
                  </a:r>
                </a:p>
              </p:txBody>
            </p:sp>
          </p:grpSp>
          <p:grpSp>
            <p:nvGrpSpPr>
              <p:cNvPr id="2894" name="Group 2894"/>
              <p:cNvGrpSpPr/>
              <p:nvPr/>
            </p:nvGrpSpPr>
            <p:grpSpPr>
              <a:xfrm>
                <a:off x="3800289" y="5886092"/>
                <a:ext cx="943784" cy="887008"/>
                <a:chOff x="0" y="0"/>
                <a:chExt cx="943782" cy="887006"/>
              </a:xfrm>
            </p:grpSpPr>
            <p:sp>
              <p:nvSpPr>
                <p:cNvPr id="2892" name="Shape 2892"/>
                <p:cNvSpPr/>
                <p:nvPr/>
              </p:nvSpPr>
              <p:spPr>
                <a:xfrm>
                  <a:off x="0" y="0"/>
                  <a:ext cx="943783" cy="887007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lnSpc>
                      <a:spcPct val="40000"/>
                    </a:lnSpc>
                  </a:pPr>
                  <a:endParaRPr/>
                </a:p>
              </p:txBody>
            </p:sp>
            <p:sp>
              <p:nvSpPr>
                <p:cNvPr id="2893" name="Shape 2893"/>
                <p:cNvSpPr/>
                <p:nvPr/>
              </p:nvSpPr>
              <p:spPr>
                <a:xfrm>
                  <a:off x="34872" y="47029"/>
                  <a:ext cx="874038" cy="792948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algn="ctr">
                    <a:lnSpc>
                      <a:spcPct val="40000"/>
                    </a:lnSpc>
                    <a:defRPr sz="1900"/>
                  </a:lvl1pPr>
                </a:lstStyle>
                <a:p>
                  <a:r>
                    <a:t>(W,5, -)</a:t>
                  </a:r>
                </a:p>
              </p:txBody>
            </p:sp>
          </p:grpSp>
          <p:sp>
            <p:nvSpPr>
              <p:cNvPr id="2895" name="Shape 2895"/>
              <p:cNvSpPr/>
              <p:nvPr/>
            </p:nvSpPr>
            <p:spPr>
              <a:xfrm flipH="1">
                <a:off x="3910351" y="6739447"/>
                <a:ext cx="169746" cy="31706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896" name="Shape 2896"/>
              <p:cNvSpPr/>
              <p:nvPr/>
            </p:nvSpPr>
            <p:spPr>
              <a:xfrm>
                <a:off x="3102106" y="6749466"/>
                <a:ext cx="175096" cy="29672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</p:grpSp>
        <p:sp>
          <p:nvSpPr>
            <p:cNvPr id="2898" name="Shape 2898"/>
            <p:cNvSpPr/>
            <p:nvPr/>
          </p:nvSpPr>
          <p:spPr>
            <a:xfrm flipH="1" flipV="1">
              <a:off x="504672" y="3046980"/>
              <a:ext cx="251622" cy="5494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BGP Protocol</a:t>
            </a:r>
          </a:p>
        </p:txBody>
      </p:sp>
      <p:sp>
        <p:nvSpPr>
          <p:cNvPr id="105" name="Shape 105"/>
          <p:cNvSpPr>
            <a:spLocks noGrp="1"/>
          </p:cNvSpPr>
          <p:nvPr>
            <p:ph type="sldNum" sz="quarter" idx="2"/>
          </p:nvPr>
        </p:nvSpPr>
        <p:spPr>
          <a:xfrm>
            <a:off x="12553949" y="9194800"/>
            <a:ext cx="2286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997514" y="5178137"/>
            <a:ext cx="264013" cy="290061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2531222" y="5178137"/>
            <a:ext cx="264013" cy="290061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1120257" y="5345884"/>
            <a:ext cx="16039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1327263" y="4365280"/>
            <a:ext cx="264013" cy="290062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1452019" y="4537144"/>
            <a:ext cx="1170315" cy="6793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1" name="Shape 111"/>
          <p:cNvSpPr>
            <a:spLocks noGrp="1"/>
          </p:cNvSpPr>
          <p:nvPr>
            <p:ph type="body" sz="half" idx="1"/>
          </p:nvPr>
        </p:nvSpPr>
        <p:spPr>
          <a:xfrm>
            <a:off x="5698226" y="3008643"/>
            <a:ext cx="6840947" cy="4240999"/>
          </a:xfrm>
          <a:prstGeom prst="rect">
            <a:avLst/>
          </a:prstGeom>
        </p:spPr>
        <p:txBody>
          <a:bodyPr/>
          <a:lstStyle/>
          <a:p>
            <a:r>
              <a:t>BGP Nodes:</a:t>
            </a:r>
          </a:p>
          <a:p>
            <a:pPr lvl="1"/>
            <a:r>
              <a:t>receive and filter announcements</a:t>
            </a:r>
          </a:p>
          <a:p>
            <a:pPr lvl="2"/>
            <a:r>
              <a:t>modifying attributes</a:t>
            </a:r>
          </a:p>
          <a:p>
            <a:pPr lvl="1">
              <a:defRPr>
                <a:solidFill>
                  <a:srgbClr val="A6AAA9"/>
                </a:solidFill>
              </a:defRPr>
            </a:pPr>
            <a:r>
              <a:t>decide on the best route per prefix using announcement attributes:</a:t>
            </a:r>
          </a:p>
          <a:p>
            <a:pPr lvl="2">
              <a:defRPr>
                <a:solidFill>
                  <a:srgbClr val="A6AAA9"/>
                </a:solidFill>
              </a:defRPr>
            </a:pPr>
            <a:r>
              <a:t>local preference, AS path length, …</a:t>
            </a:r>
          </a:p>
          <a:p>
            <a:pPr lvl="1">
              <a:defRPr>
                <a:solidFill>
                  <a:srgbClr val="A6AAA9"/>
                </a:solidFill>
              </a:defRPr>
            </a:pPr>
            <a:r>
              <a:t>export and filter routes to neighbors</a:t>
            </a:r>
          </a:p>
        </p:txBody>
      </p:sp>
      <p:sp>
        <p:nvSpPr>
          <p:cNvPr id="112" name="Shape 112"/>
          <p:cNvSpPr/>
          <p:nvPr/>
        </p:nvSpPr>
        <p:spPr>
          <a:xfrm flipV="1">
            <a:off x="2715780" y="4983739"/>
            <a:ext cx="1177373" cy="29080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2715780" y="5371747"/>
            <a:ext cx="966021" cy="96602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3414068" y="6058294"/>
            <a:ext cx="264013" cy="290061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3829424" y="4768686"/>
            <a:ext cx="264012" cy="290062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2480194" y="5499331"/>
            <a:ext cx="3810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D</a:t>
            </a:r>
          </a:p>
        </p:txBody>
      </p:sp>
      <p:sp>
        <p:nvSpPr>
          <p:cNvPr id="117" name="Shape 117"/>
          <p:cNvSpPr/>
          <p:nvPr/>
        </p:nvSpPr>
        <p:spPr>
          <a:xfrm>
            <a:off x="3770929" y="5949324"/>
            <a:ext cx="28116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F</a:t>
            </a:r>
          </a:p>
        </p:txBody>
      </p:sp>
      <p:sp>
        <p:nvSpPr>
          <p:cNvPr id="118" name="Shape 118"/>
          <p:cNvSpPr/>
          <p:nvPr/>
        </p:nvSpPr>
        <p:spPr>
          <a:xfrm>
            <a:off x="4203307" y="4659717"/>
            <a:ext cx="2921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E</a:t>
            </a:r>
          </a:p>
        </p:txBody>
      </p:sp>
      <p:sp>
        <p:nvSpPr>
          <p:cNvPr id="119" name="Shape 119"/>
          <p:cNvSpPr/>
          <p:nvPr/>
        </p:nvSpPr>
        <p:spPr>
          <a:xfrm>
            <a:off x="934327" y="4253317"/>
            <a:ext cx="31450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B</a:t>
            </a:r>
          </a:p>
        </p:txBody>
      </p:sp>
      <p:sp>
        <p:nvSpPr>
          <p:cNvPr id="120" name="Shape 120"/>
          <p:cNvSpPr/>
          <p:nvPr/>
        </p:nvSpPr>
        <p:spPr>
          <a:xfrm>
            <a:off x="596207" y="5069167"/>
            <a:ext cx="35148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A</a:t>
            </a:r>
          </a:p>
        </p:txBody>
      </p:sp>
      <p:sp>
        <p:nvSpPr>
          <p:cNvPr id="121" name="Shape 121"/>
          <p:cNvSpPr/>
          <p:nvPr/>
        </p:nvSpPr>
        <p:spPr>
          <a:xfrm>
            <a:off x="3066784" y="3879173"/>
            <a:ext cx="264013" cy="290062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22" name="Shape 122"/>
          <p:cNvSpPr/>
          <p:nvPr/>
        </p:nvSpPr>
        <p:spPr>
          <a:xfrm flipV="1">
            <a:off x="2657100" y="4042673"/>
            <a:ext cx="518961" cy="126470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2759331" y="3471081"/>
            <a:ext cx="36606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C</a:t>
            </a:r>
          </a:p>
        </p:txBody>
      </p:sp>
      <p:sp>
        <p:nvSpPr>
          <p:cNvPr id="124" name="Shape 124"/>
          <p:cNvSpPr/>
          <p:nvPr/>
        </p:nvSpPr>
        <p:spPr>
          <a:xfrm>
            <a:off x="347822" y="2501526"/>
            <a:ext cx="276098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Prefix = 1.2.3.4/32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1" animBg="1" advAuto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3" name="Shape 29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Product Graph IR</a:t>
            </a:r>
          </a:p>
        </p:txBody>
      </p:sp>
      <p:sp>
        <p:nvSpPr>
          <p:cNvPr id="2904" name="Shape 2904"/>
          <p:cNvSpPr>
            <a:spLocks noGrp="1"/>
          </p:cNvSpPr>
          <p:nvPr>
            <p:ph type="sldNum" sz="quarter" idx="2"/>
          </p:nvPr>
        </p:nvSpPr>
        <p:spPr>
          <a:xfrm>
            <a:off x="12530174" y="9194800"/>
            <a:ext cx="276152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80</a:t>
            </a:fld>
            <a:endParaRPr/>
          </a:p>
        </p:txBody>
      </p:sp>
      <p:grpSp>
        <p:nvGrpSpPr>
          <p:cNvPr id="2929" name="Group 2929"/>
          <p:cNvGrpSpPr/>
          <p:nvPr/>
        </p:nvGrpSpPr>
        <p:grpSpPr>
          <a:xfrm>
            <a:off x="115736" y="2004928"/>
            <a:ext cx="6470442" cy="4025202"/>
            <a:chOff x="0" y="0"/>
            <a:chExt cx="6470441" cy="4025201"/>
          </a:xfrm>
        </p:grpSpPr>
        <p:sp>
          <p:nvSpPr>
            <p:cNvPr id="2905" name="Shape 2905"/>
            <p:cNvSpPr/>
            <p:nvPr/>
          </p:nvSpPr>
          <p:spPr>
            <a:xfrm flipH="1" flipV="1">
              <a:off x="4023362" y="922009"/>
              <a:ext cx="1164688" cy="64743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906" name="Shape 2906"/>
            <p:cNvSpPr/>
            <p:nvPr/>
          </p:nvSpPr>
          <p:spPr>
            <a:xfrm flipV="1">
              <a:off x="5198835" y="643183"/>
              <a:ext cx="294455" cy="89235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907" name="Shape 2907"/>
            <p:cNvSpPr/>
            <p:nvPr/>
          </p:nvSpPr>
          <p:spPr>
            <a:xfrm flipH="1" flipV="1">
              <a:off x="5596251" y="2608020"/>
              <a:ext cx="215347" cy="9884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908" name="Shape 2908"/>
            <p:cNvSpPr/>
            <p:nvPr/>
          </p:nvSpPr>
          <p:spPr>
            <a:xfrm flipH="1" flipV="1">
              <a:off x="433335" y="484814"/>
              <a:ext cx="752623" cy="181489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909" name="Shape 2909"/>
            <p:cNvSpPr/>
            <p:nvPr/>
          </p:nvSpPr>
          <p:spPr>
            <a:xfrm flipH="1" flipV="1">
              <a:off x="982085" y="519987"/>
              <a:ext cx="1122751" cy="11227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910" name="Shape 2910"/>
            <p:cNvSpPr/>
            <p:nvPr/>
          </p:nvSpPr>
          <p:spPr>
            <a:xfrm>
              <a:off x="1066456" y="1443811"/>
              <a:ext cx="5241472" cy="1310689"/>
            </a:xfrm>
            <a:prstGeom prst="ellipse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911" name="Shape 2911"/>
            <p:cNvSpPr/>
            <p:nvPr/>
          </p:nvSpPr>
          <p:spPr>
            <a:xfrm>
              <a:off x="5164461" y="91273"/>
              <a:ext cx="1305981" cy="901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Y</a:t>
              </a:r>
            </a:p>
          </p:txBody>
        </p:sp>
        <p:sp>
          <p:nvSpPr>
            <p:cNvPr id="2912" name="Shape 2912"/>
            <p:cNvSpPr/>
            <p:nvPr/>
          </p:nvSpPr>
          <p:spPr>
            <a:xfrm>
              <a:off x="5051990" y="3032504"/>
              <a:ext cx="1176988" cy="992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Z</a:t>
              </a:r>
            </a:p>
          </p:txBody>
        </p:sp>
        <p:sp>
          <p:nvSpPr>
            <p:cNvPr id="2913" name="Shape 2913"/>
            <p:cNvSpPr/>
            <p:nvPr/>
          </p:nvSpPr>
          <p:spPr>
            <a:xfrm>
              <a:off x="-1" y="217008"/>
              <a:ext cx="1619294" cy="1057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W</a:t>
              </a:r>
            </a:p>
          </p:txBody>
        </p:sp>
        <p:sp>
          <p:nvSpPr>
            <p:cNvPr id="2914" name="Shape 2914"/>
            <p:cNvSpPr/>
            <p:nvPr/>
          </p:nvSpPr>
          <p:spPr>
            <a:xfrm>
              <a:off x="603288" y="1856377"/>
              <a:ext cx="803996" cy="7180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B</a:t>
              </a:r>
            </a:p>
          </p:txBody>
        </p:sp>
        <p:sp>
          <p:nvSpPr>
            <p:cNvPr id="2915" name="Shape 2915"/>
            <p:cNvSpPr/>
            <p:nvPr/>
          </p:nvSpPr>
          <p:spPr>
            <a:xfrm>
              <a:off x="1519940" y="1464756"/>
              <a:ext cx="612813" cy="7685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A</a:t>
              </a:r>
            </a:p>
          </p:txBody>
        </p:sp>
        <p:sp>
          <p:nvSpPr>
            <p:cNvPr id="2916" name="Shape 2916"/>
            <p:cNvSpPr/>
            <p:nvPr/>
          </p:nvSpPr>
          <p:spPr>
            <a:xfrm>
              <a:off x="5199602" y="1562035"/>
              <a:ext cx="702623" cy="7395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D</a:t>
              </a:r>
            </a:p>
          </p:txBody>
        </p:sp>
        <p:sp>
          <p:nvSpPr>
            <p:cNvPr id="2917" name="Shape 2917"/>
            <p:cNvSpPr/>
            <p:nvPr/>
          </p:nvSpPr>
          <p:spPr>
            <a:xfrm>
              <a:off x="5512454" y="2021397"/>
              <a:ext cx="633406" cy="7685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E</a:t>
              </a:r>
            </a:p>
          </p:txBody>
        </p:sp>
        <p:sp>
          <p:nvSpPr>
            <p:cNvPr id="2918" name="Shape 2918"/>
            <p:cNvSpPr/>
            <p:nvPr/>
          </p:nvSpPr>
          <p:spPr>
            <a:xfrm>
              <a:off x="1008489" y="1945103"/>
              <a:ext cx="214964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919" name="Shape 2919"/>
            <p:cNvSpPr/>
            <p:nvPr/>
          </p:nvSpPr>
          <p:spPr>
            <a:xfrm>
              <a:off x="2005267" y="1481097"/>
              <a:ext cx="214964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920" name="Shape 2920"/>
            <p:cNvSpPr/>
            <p:nvPr/>
          </p:nvSpPr>
          <p:spPr>
            <a:xfrm>
              <a:off x="5050677" y="1441796"/>
              <a:ext cx="214965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921" name="Shape 2921"/>
            <p:cNvSpPr/>
            <p:nvPr/>
          </p:nvSpPr>
          <p:spPr>
            <a:xfrm>
              <a:off x="5486181" y="2458947"/>
              <a:ext cx="214965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922" name="Shape 2922"/>
            <p:cNvSpPr/>
            <p:nvPr/>
          </p:nvSpPr>
          <p:spPr>
            <a:xfrm>
              <a:off x="3920010" y="1706564"/>
              <a:ext cx="214964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923" name="Shape 2923"/>
            <p:cNvSpPr/>
            <p:nvPr/>
          </p:nvSpPr>
          <p:spPr>
            <a:xfrm>
              <a:off x="3671054" y="1939171"/>
              <a:ext cx="712876" cy="7685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C</a:t>
              </a:r>
            </a:p>
          </p:txBody>
        </p:sp>
        <p:sp>
          <p:nvSpPr>
            <p:cNvPr id="2924" name="Shape 2924"/>
            <p:cNvSpPr/>
            <p:nvPr/>
          </p:nvSpPr>
          <p:spPr>
            <a:xfrm>
              <a:off x="3997833" y="1856982"/>
              <a:ext cx="1610274" cy="69642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925" name="Shape 2925"/>
            <p:cNvSpPr/>
            <p:nvPr/>
          </p:nvSpPr>
          <p:spPr>
            <a:xfrm flipV="1">
              <a:off x="1236498" y="1826297"/>
              <a:ext cx="2839043" cy="2223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926" name="Shape 2926"/>
            <p:cNvSpPr/>
            <p:nvPr/>
          </p:nvSpPr>
          <p:spPr>
            <a:xfrm>
              <a:off x="2125234" y="1591598"/>
              <a:ext cx="1853913" cy="19672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927" name="Shape 2927"/>
            <p:cNvSpPr/>
            <p:nvPr/>
          </p:nvSpPr>
          <p:spPr>
            <a:xfrm flipV="1">
              <a:off x="3949533" y="1531615"/>
              <a:ext cx="1312346" cy="31669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928" name="Shape 2928"/>
            <p:cNvSpPr/>
            <p:nvPr/>
          </p:nvSpPr>
          <p:spPr>
            <a:xfrm>
              <a:off x="3251717" y="-1"/>
              <a:ext cx="1176987" cy="992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X</a:t>
              </a:r>
            </a:p>
          </p:txBody>
        </p:sp>
      </p:grpSp>
      <p:grpSp>
        <p:nvGrpSpPr>
          <p:cNvPr id="2948" name="Group 2948"/>
          <p:cNvGrpSpPr/>
          <p:nvPr/>
        </p:nvGrpSpPr>
        <p:grpSpPr>
          <a:xfrm>
            <a:off x="129604" y="6561857"/>
            <a:ext cx="7816643" cy="1111502"/>
            <a:chOff x="0" y="0"/>
            <a:chExt cx="7816641" cy="1111500"/>
          </a:xfrm>
        </p:grpSpPr>
        <p:sp>
          <p:nvSpPr>
            <p:cNvPr id="2930" name="Shape 2930"/>
            <p:cNvSpPr/>
            <p:nvPr/>
          </p:nvSpPr>
          <p:spPr>
            <a:xfrm>
              <a:off x="0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0</a:t>
              </a:r>
            </a:p>
          </p:txBody>
        </p:sp>
        <p:sp>
          <p:nvSpPr>
            <p:cNvPr id="2931" name="Shape 2931"/>
            <p:cNvSpPr/>
            <p:nvPr/>
          </p:nvSpPr>
          <p:spPr>
            <a:xfrm>
              <a:off x="1376476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1</a:t>
              </a:r>
            </a:p>
          </p:txBody>
        </p:sp>
        <p:sp>
          <p:nvSpPr>
            <p:cNvPr id="2932" name="Shape 2932"/>
            <p:cNvSpPr/>
            <p:nvPr/>
          </p:nvSpPr>
          <p:spPr>
            <a:xfrm>
              <a:off x="2752953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2</a:t>
              </a:r>
            </a:p>
          </p:txBody>
        </p:sp>
        <p:sp>
          <p:nvSpPr>
            <p:cNvPr id="2933" name="Shape 2933"/>
            <p:cNvSpPr/>
            <p:nvPr/>
          </p:nvSpPr>
          <p:spPr>
            <a:xfrm>
              <a:off x="4129430" y="271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3</a:t>
              </a:r>
            </a:p>
          </p:txBody>
        </p:sp>
        <p:sp>
          <p:nvSpPr>
            <p:cNvPr id="2934" name="Shape 2934"/>
            <p:cNvSpPr/>
            <p:nvPr/>
          </p:nvSpPr>
          <p:spPr>
            <a:xfrm>
              <a:off x="5505908" y="271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4</a:t>
              </a:r>
            </a:p>
          </p:txBody>
        </p:sp>
        <p:grpSp>
          <p:nvGrpSpPr>
            <p:cNvPr id="2937" name="Group 2937"/>
            <p:cNvGrpSpPr/>
            <p:nvPr/>
          </p:nvGrpSpPr>
          <p:grpSpPr>
            <a:xfrm>
              <a:off x="6872859" y="224494"/>
              <a:ext cx="943783" cy="887007"/>
              <a:chOff x="0" y="0"/>
              <a:chExt cx="943782" cy="887006"/>
            </a:xfrm>
          </p:grpSpPr>
          <p:sp>
            <p:nvSpPr>
              <p:cNvPr id="2935" name="Shape 2935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  <a:endParaRPr/>
              </a:p>
            </p:txBody>
          </p:sp>
          <p:sp>
            <p:nvSpPr>
              <p:cNvPr id="2936" name="Shape 2936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r>
                  <a:t>5</a:t>
                </a:r>
              </a:p>
            </p:txBody>
          </p:sp>
        </p:grpSp>
        <p:sp>
          <p:nvSpPr>
            <p:cNvPr id="2938" name="Shape 2938"/>
            <p:cNvSpPr/>
            <p:nvPr/>
          </p:nvSpPr>
          <p:spPr>
            <a:xfrm>
              <a:off x="876126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939" name="Shape 2939"/>
            <p:cNvSpPr/>
            <p:nvPr/>
          </p:nvSpPr>
          <p:spPr>
            <a:xfrm>
              <a:off x="2246500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940" name="Shape 2940"/>
            <p:cNvSpPr/>
            <p:nvPr/>
          </p:nvSpPr>
          <p:spPr>
            <a:xfrm>
              <a:off x="3622978" y="667997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941" name="Shape 2941"/>
            <p:cNvSpPr/>
            <p:nvPr/>
          </p:nvSpPr>
          <p:spPr>
            <a:xfrm>
              <a:off x="4999455" y="667997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942" name="Shape 2942"/>
            <p:cNvSpPr/>
            <p:nvPr/>
          </p:nvSpPr>
          <p:spPr>
            <a:xfrm>
              <a:off x="6369829" y="667997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943" name="Shape 2943"/>
            <p:cNvSpPr/>
            <p:nvPr/>
          </p:nvSpPr>
          <p:spPr>
            <a:xfrm>
              <a:off x="360931" y="0"/>
              <a:ext cx="1215647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out</a:t>
              </a:r>
            </a:p>
          </p:txBody>
        </p:sp>
        <p:sp>
          <p:nvSpPr>
            <p:cNvPr id="2944" name="Shape 2944"/>
            <p:cNvSpPr/>
            <p:nvPr/>
          </p:nvSpPr>
          <p:spPr>
            <a:xfrm>
              <a:off x="1873340" y="0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D</a:t>
              </a:r>
            </a:p>
          </p:txBody>
        </p:sp>
        <p:sp>
          <p:nvSpPr>
            <p:cNvPr id="2945" name="Shape 2945"/>
            <p:cNvSpPr/>
            <p:nvPr/>
          </p:nvSpPr>
          <p:spPr>
            <a:xfrm>
              <a:off x="3300512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C</a:t>
              </a:r>
            </a:p>
          </p:txBody>
        </p:sp>
        <p:sp>
          <p:nvSpPr>
            <p:cNvPr id="2946" name="Shape 2946"/>
            <p:cNvSpPr/>
            <p:nvPr/>
          </p:nvSpPr>
          <p:spPr>
            <a:xfrm>
              <a:off x="4559369" y="0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</a:t>
              </a:r>
            </a:p>
          </p:txBody>
        </p:sp>
        <p:sp>
          <p:nvSpPr>
            <p:cNvPr id="2947" name="Shape 2947"/>
            <p:cNvSpPr/>
            <p:nvPr/>
          </p:nvSpPr>
          <p:spPr>
            <a:xfrm>
              <a:off x="5968229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W</a:t>
              </a:r>
            </a:p>
          </p:txBody>
        </p:sp>
      </p:grpSp>
      <p:grpSp>
        <p:nvGrpSpPr>
          <p:cNvPr id="2970" name="Group 2970"/>
          <p:cNvGrpSpPr/>
          <p:nvPr/>
        </p:nvGrpSpPr>
        <p:grpSpPr>
          <a:xfrm>
            <a:off x="129604" y="7686621"/>
            <a:ext cx="6470443" cy="2255902"/>
            <a:chOff x="0" y="0"/>
            <a:chExt cx="6470441" cy="2255901"/>
          </a:xfrm>
        </p:grpSpPr>
        <p:sp>
          <p:nvSpPr>
            <p:cNvPr id="2949" name="Shape 2949"/>
            <p:cNvSpPr/>
            <p:nvPr/>
          </p:nvSpPr>
          <p:spPr>
            <a:xfrm>
              <a:off x="0" y="717618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0</a:t>
              </a:r>
            </a:p>
          </p:txBody>
        </p:sp>
        <p:sp>
          <p:nvSpPr>
            <p:cNvPr id="2950" name="Shape 2950"/>
            <p:cNvSpPr/>
            <p:nvPr/>
          </p:nvSpPr>
          <p:spPr>
            <a:xfrm>
              <a:off x="1376476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1</a:t>
              </a:r>
            </a:p>
          </p:txBody>
        </p:sp>
        <p:sp>
          <p:nvSpPr>
            <p:cNvPr id="2951" name="Shape 2951"/>
            <p:cNvSpPr/>
            <p:nvPr/>
          </p:nvSpPr>
          <p:spPr>
            <a:xfrm>
              <a:off x="2752953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2</a:t>
              </a:r>
            </a:p>
          </p:txBody>
        </p:sp>
        <p:sp>
          <p:nvSpPr>
            <p:cNvPr id="2952" name="Shape 2952"/>
            <p:cNvSpPr/>
            <p:nvPr/>
          </p:nvSpPr>
          <p:spPr>
            <a:xfrm>
              <a:off x="4129430" y="717618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</a:lvl1pPr>
            </a:lstStyle>
            <a:p>
              <a:r>
                <a:t>3</a:t>
              </a:r>
            </a:p>
          </p:txBody>
        </p:sp>
        <p:grpSp>
          <p:nvGrpSpPr>
            <p:cNvPr id="2955" name="Group 2955"/>
            <p:cNvGrpSpPr/>
            <p:nvPr/>
          </p:nvGrpSpPr>
          <p:grpSpPr>
            <a:xfrm>
              <a:off x="5526659" y="670588"/>
              <a:ext cx="943783" cy="887008"/>
              <a:chOff x="0" y="0"/>
              <a:chExt cx="943782" cy="887006"/>
            </a:xfrm>
          </p:grpSpPr>
          <p:sp>
            <p:nvSpPr>
              <p:cNvPr id="2953" name="Shape 2953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  <a:endParaRPr/>
              </a:p>
            </p:txBody>
          </p:sp>
          <p:sp>
            <p:nvSpPr>
              <p:cNvPr id="2954" name="Shape 2954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</a:lvl1pPr>
              </a:lstStyle>
              <a:p>
                <a:r>
                  <a:t>4</a:t>
                </a:r>
              </a:p>
            </p:txBody>
          </p:sp>
        </p:grpSp>
        <p:sp>
          <p:nvSpPr>
            <p:cNvPr id="2956" name="Shape 2956"/>
            <p:cNvSpPr/>
            <p:nvPr/>
          </p:nvSpPr>
          <p:spPr>
            <a:xfrm>
              <a:off x="876126" y="1114092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957" name="Shape 2957"/>
            <p:cNvSpPr/>
            <p:nvPr/>
          </p:nvSpPr>
          <p:spPr>
            <a:xfrm>
              <a:off x="2246500" y="1114092"/>
              <a:ext cx="510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958" name="Shape 2958"/>
            <p:cNvSpPr/>
            <p:nvPr/>
          </p:nvSpPr>
          <p:spPr>
            <a:xfrm>
              <a:off x="3622978" y="1114092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959" name="Shape 2959"/>
            <p:cNvSpPr/>
            <p:nvPr/>
          </p:nvSpPr>
          <p:spPr>
            <a:xfrm>
              <a:off x="4999455" y="1114092"/>
              <a:ext cx="5104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960" name="Shape 2960"/>
            <p:cNvSpPr/>
            <p:nvPr/>
          </p:nvSpPr>
          <p:spPr>
            <a:xfrm>
              <a:off x="360931" y="446094"/>
              <a:ext cx="1215647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out</a:t>
              </a:r>
            </a:p>
          </p:txBody>
        </p:sp>
        <p:sp>
          <p:nvSpPr>
            <p:cNvPr id="2961" name="Shape 2961"/>
            <p:cNvSpPr/>
            <p:nvPr/>
          </p:nvSpPr>
          <p:spPr>
            <a:xfrm>
              <a:off x="1873340" y="446094"/>
              <a:ext cx="94378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in</a:t>
              </a:r>
            </a:p>
          </p:txBody>
        </p:sp>
        <p:sp>
          <p:nvSpPr>
            <p:cNvPr id="2962" name="Shape 2962"/>
            <p:cNvSpPr/>
            <p:nvPr/>
          </p:nvSpPr>
          <p:spPr>
            <a:xfrm>
              <a:off x="3300512" y="446094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</a:t>
              </a:r>
            </a:p>
          </p:txBody>
        </p:sp>
        <p:sp>
          <p:nvSpPr>
            <p:cNvPr id="2963" name="Shape 2963"/>
            <p:cNvSpPr/>
            <p:nvPr/>
          </p:nvSpPr>
          <p:spPr>
            <a:xfrm>
              <a:off x="4566449" y="446094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W</a:t>
              </a:r>
            </a:p>
          </p:txBody>
        </p:sp>
        <p:cxnSp>
          <p:nvCxnSpPr>
            <p:cNvPr id="2964" name="Connector 2964"/>
            <p:cNvCxnSpPr>
              <a:stCxn id="2951" idx="0"/>
              <a:endCxn id="2952" idx="0"/>
            </p:cNvCxnSpPr>
            <p:nvPr/>
          </p:nvCxnSpPr>
          <p:spPr>
            <a:xfrm>
              <a:off x="3189972" y="1114091"/>
              <a:ext cx="1376478" cy="1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sp>
          <p:nvSpPr>
            <p:cNvPr id="2965" name="Shape 2965"/>
            <p:cNvSpPr/>
            <p:nvPr/>
          </p:nvSpPr>
          <p:spPr>
            <a:xfrm>
              <a:off x="2691496" y="1619457"/>
              <a:ext cx="2133204" cy="636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ACDE</a:t>
              </a:r>
            </a:p>
          </p:txBody>
        </p:sp>
        <p:sp>
          <p:nvSpPr>
            <p:cNvPr id="3023" name="Shape 3023"/>
            <p:cNvSpPr/>
            <p:nvPr/>
          </p:nvSpPr>
          <p:spPr>
            <a:xfrm>
              <a:off x="4360776" y="429055"/>
              <a:ext cx="401818" cy="33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16200"/>
                  </a:moveTo>
                  <a:cubicBezTo>
                    <a:pt x="5645" y="-5358"/>
                    <a:pt x="12845" y="-5400"/>
                    <a:pt x="21600" y="16074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2967" name="Shape 2967"/>
            <p:cNvSpPr/>
            <p:nvPr/>
          </p:nvSpPr>
          <p:spPr>
            <a:xfrm>
              <a:off x="3942210" y="0"/>
              <a:ext cx="943783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</a:t>
              </a:r>
            </a:p>
          </p:txBody>
        </p:sp>
        <p:sp>
          <p:nvSpPr>
            <p:cNvPr id="3024" name="Shape 3024"/>
            <p:cNvSpPr/>
            <p:nvPr/>
          </p:nvSpPr>
          <p:spPr>
            <a:xfrm>
              <a:off x="3004585" y="429055"/>
              <a:ext cx="401818" cy="33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16200"/>
                  </a:moveTo>
                  <a:cubicBezTo>
                    <a:pt x="5645" y="-5358"/>
                    <a:pt x="12845" y="-5400"/>
                    <a:pt x="21600" y="16074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2969" name="Shape 2969"/>
            <p:cNvSpPr/>
            <p:nvPr/>
          </p:nvSpPr>
          <p:spPr>
            <a:xfrm>
              <a:off x="2008609" y="30263"/>
              <a:ext cx="2133204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ACDE</a:t>
              </a:r>
            </a:p>
          </p:txBody>
        </p:sp>
      </p:grpSp>
      <p:sp>
        <p:nvSpPr>
          <p:cNvPr id="2971" name="Shape 2971"/>
          <p:cNvSpPr/>
          <p:nvPr/>
        </p:nvSpPr>
        <p:spPr>
          <a:xfrm>
            <a:off x="6926390" y="1339678"/>
            <a:ext cx="3054012" cy="72137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29" h="21600" extrusionOk="0">
                <a:moveTo>
                  <a:pt x="21029" y="21600"/>
                </a:moveTo>
                <a:cubicBezTo>
                  <a:pt x="20960" y="21515"/>
                  <a:pt x="20881" y="21432"/>
                  <a:pt x="20794" y="21350"/>
                </a:cubicBezTo>
                <a:cubicBezTo>
                  <a:pt x="20238" y="20831"/>
                  <a:pt x="19346" y="20402"/>
                  <a:pt x="18512" y="19960"/>
                </a:cubicBezTo>
                <a:cubicBezTo>
                  <a:pt x="17407" y="19375"/>
                  <a:pt x="16380" y="18703"/>
                  <a:pt x="16660" y="17961"/>
                </a:cubicBezTo>
                <a:cubicBezTo>
                  <a:pt x="16891" y="17351"/>
                  <a:pt x="18023" y="16866"/>
                  <a:pt x="18157" y="16248"/>
                </a:cubicBezTo>
                <a:cubicBezTo>
                  <a:pt x="18315" y="15524"/>
                  <a:pt x="17160" y="14913"/>
                  <a:pt x="15830" y="14454"/>
                </a:cubicBezTo>
                <a:cubicBezTo>
                  <a:pt x="13596" y="13682"/>
                  <a:pt x="10907" y="13219"/>
                  <a:pt x="8452" y="12590"/>
                </a:cubicBezTo>
                <a:cubicBezTo>
                  <a:pt x="4500" y="11577"/>
                  <a:pt x="1122" y="10090"/>
                  <a:pt x="225" y="8141"/>
                </a:cubicBezTo>
                <a:cubicBezTo>
                  <a:pt x="-571" y="6410"/>
                  <a:pt x="787" y="4636"/>
                  <a:pt x="3649" y="3381"/>
                </a:cubicBezTo>
                <a:cubicBezTo>
                  <a:pt x="5927" y="2382"/>
                  <a:pt x="8942" y="1810"/>
                  <a:pt x="11846" y="1195"/>
                </a:cubicBezTo>
                <a:cubicBezTo>
                  <a:pt x="13619" y="819"/>
                  <a:pt x="15365" y="421"/>
                  <a:pt x="17082" y="0"/>
                </a:cubicBezTo>
              </a:path>
            </a:pathLst>
          </a:custGeom>
          <a:ln w="1016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972" name="Shape 2972"/>
          <p:cNvSpPr/>
          <p:nvPr/>
        </p:nvSpPr>
        <p:spPr>
          <a:xfrm>
            <a:off x="540875" y="2912886"/>
            <a:ext cx="3863587" cy="16595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00" h="19004" extrusionOk="0">
                <a:moveTo>
                  <a:pt x="6578" y="0"/>
                </a:moveTo>
                <a:cubicBezTo>
                  <a:pt x="7078" y="624"/>
                  <a:pt x="7551" y="1341"/>
                  <a:pt x="7990" y="2142"/>
                </a:cubicBezTo>
                <a:cubicBezTo>
                  <a:pt x="8595" y="3247"/>
                  <a:pt x="9143" y="4518"/>
                  <a:pt x="9857" y="5294"/>
                </a:cubicBezTo>
                <a:cubicBezTo>
                  <a:pt x="13419" y="9169"/>
                  <a:pt x="21551" y="-81"/>
                  <a:pt x="21080" y="12293"/>
                </a:cubicBezTo>
                <a:cubicBezTo>
                  <a:pt x="20814" y="19271"/>
                  <a:pt x="16640" y="17003"/>
                  <a:pt x="13004" y="16534"/>
                </a:cubicBezTo>
                <a:cubicBezTo>
                  <a:pt x="9450" y="16077"/>
                  <a:pt x="5665" y="21519"/>
                  <a:pt x="2249" y="17540"/>
                </a:cubicBezTo>
                <a:cubicBezTo>
                  <a:pt x="1117" y="16221"/>
                  <a:pt x="254" y="14035"/>
                  <a:pt x="49" y="11359"/>
                </a:cubicBezTo>
                <a:cubicBezTo>
                  <a:pt x="-49" y="10085"/>
                  <a:pt x="12" y="8791"/>
                  <a:pt x="118" y="7521"/>
                </a:cubicBezTo>
                <a:cubicBezTo>
                  <a:pt x="200" y="6531"/>
                  <a:pt x="309" y="5552"/>
                  <a:pt x="444" y="4588"/>
                </a:cubicBezTo>
              </a:path>
            </a:pathLst>
          </a:custGeom>
          <a:ln w="1016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3022" name="Group 3022"/>
          <p:cNvGrpSpPr/>
          <p:nvPr/>
        </p:nvGrpSpPr>
        <p:grpSpPr>
          <a:xfrm>
            <a:off x="7009910" y="1076726"/>
            <a:ext cx="5392822" cy="7733472"/>
            <a:chOff x="0" y="0"/>
            <a:chExt cx="5392821" cy="7733470"/>
          </a:xfrm>
        </p:grpSpPr>
        <p:grpSp>
          <p:nvGrpSpPr>
            <p:cNvPr id="3020" name="Group 3020"/>
            <p:cNvGrpSpPr/>
            <p:nvPr/>
          </p:nvGrpSpPr>
          <p:grpSpPr>
            <a:xfrm>
              <a:off x="0" y="0"/>
              <a:ext cx="5392822" cy="7733471"/>
              <a:chOff x="0" y="0"/>
              <a:chExt cx="5392821" cy="7733470"/>
            </a:xfrm>
          </p:grpSpPr>
          <p:sp>
            <p:nvSpPr>
              <p:cNvPr id="2973" name="Shape 2973"/>
              <p:cNvSpPr/>
              <p:nvPr/>
            </p:nvSpPr>
            <p:spPr>
              <a:xfrm>
                <a:off x="2548203" y="0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start</a:t>
                </a:r>
              </a:p>
            </p:txBody>
          </p:sp>
          <p:sp>
            <p:nvSpPr>
              <p:cNvPr id="2974" name="Shape 2974"/>
              <p:cNvSpPr/>
              <p:nvPr/>
            </p:nvSpPr>
            <p:spPr>
              <a:xfrm>
                <a:off x="665360" y="1108548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(W,1,1)</a:t>
                </a:r>
              </a:p>
            </p:txBody>
          </p:sp>
          <p:sp>
            <p:nvSpPr>
              <p:cNvPr id="2975" name="Shape 2975"/>
              <p:cNvSpPr/>
              <p:nvPr/>
            </p:nvSpPr>
            <p:spPr>
              <a:xfrm>
                <a:off x="1949228" y="1108548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(Z,1,1)</a:t>
                </a:r>
              </a:p>
            </p:txBody>
          </p:sp>
          <p:sp>
            <p:nvSpPr>
              <p:cNvPr id="2976" name="Shape 2976"/>
              <p:cNvSpPr/>
              <p:nvPr/>
            </p:nvSpPr>
            <p:spPr>
              <a:xfrm>
                <a:off x="3234006" y="1108548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(Y,1,1)</a:t>
                </a:r>
              </a:p>
            </p:txBody>
          </p:sp>
          <p:sp>
            <p:nvSpPr>
              <p:cNvPr id="2977" name="Shape 2977"/>
              <p:cNvSpPr/>
              <p:nvPr/>
            </p:nvSpPr>
            <p:spPr>
              <a:xfrm>
                <a:off x="4518783" y="1124577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(X,1,1)</a:t>
                </a:r>
              </a:p>
            </p:txBody>
          </p:sp>
          <p:sp>
            <p:nvSpPr>
              <p:cNvPr id="2978" name="Shape 2978"/>
              <p:cNvSpPr/>
              <p:nvPr/>
            </p:nvSpPr>
            <p:spPr>
              <a:xfrm>
                <a:off x="0" y="2255196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(A, -,2)</a:t>
                </a:r>
              </a:p>
            </p:txBody>
          </p:sp>
          <p:sp>
            <p:nvSpPr>
              <p:cNvPr id="2979" name="Shape 2979"/>
              <p:cNvSpPr/>
              <p:nvPr/>
            </p:nvSpPr>
            <p:spPr>
              <a:xfrm>
                <a:off x="1307294" y="2267896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(B, -,2)</a:t>
                </a:r>
              </a:p>
            </p:txBody>
          </p:sp>
          <p:sp>
            <p:nvSpPr>
              <p:cNvPr id="2980" name="Shape 2980"/>
              <p:cNvSpPr/>
              <p:nvPr/>
            </p:nvSpPr>
            <p:spPr>
              <a:xfrm>
                <a:off x="665360" y="3432967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(C, -,2)</a:t>
                </a:r>
              </a:p>
            </p:txBody>
          </p:sp>
          <p:sp>
            <p:nvSpPr>
              <p:cNvPr id="2981" name="Shape 2981"/>
              <p:cNvSpPr/>
              <p:nvPr/>
            </p:nvSpPr>
            <p:spPr>
              <a:xfrm>
                <a:off x="2502834" y="2255196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(E, -,2)</a:t>
                </a:r>
              </a:p>
            </p:txBody>
          </p:sp>
          <p:sp>
            <p:nvSpPr>
              <p:cNvPr id="2982" name="Shape 2982"/>
              <p:cNvSpPr/>
              <p:nvPr/>
            </p:nvSpPr>
            <p:spPr>
              <a:xfrm>
                <a:off x="3835162" y="2242615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(D,2,2)</a:t>
                </a:r>
              </a:p>
            </p:txBody>
          </p:sp>
          <p:sp>
            <p:nvSpPr>
              <p:cNvPr id="2983" name="Shape 2983"/>
              <p:cNvSpPr/>
              <p:nvPr/>
            </p:nvSpPr>
            <p:spPr>
              <a:xfrm>
                <a:off x="3835162" y="3445667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(C,3,2)</a:t>
                </a:r>
              </a:p>
            </p:txBody>
          </p:sp>
          <p:sp>
            <p:nvSpPr>
              <p:cNvPr id="2984" name="Shape 2984"/>
              <p:cNvSpPr/>
              <p:nvPr/>
            </p:nvSpPr>
            <p:spPr>
              <a:xfrm>
                <a:off x="2502834" y="3445667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(D, -,2)</a:t>
                </a:r>
              </a:p>
            </p:txBody>
          </p:sp>
          <p:sp>
            <p:nvSpPr>
              <p:cNvPr id="2985" name="Shape 2985"/>
              <p:cNvSpPr/>
              <p:nvPr/>
            </p:nvSpPr>
            <p:spPr>
              <a:xfrm>
                <a:off x="3835162" y="462331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(A,4,2)</a:t>
                </a:r>
              </a:p>
            </p:txBody>
          </p:sp>
          <p:sp>
            <p:nvSpPr>
              <p:cNvPr id="2986" name="Shape 2986"/>
              <p:cNvSpPr/>
              <p:nvPr/>
            </p:nvSpPr>
            <p:spPr>
              <a:xfrm>
                <a:off x="2506560" y="4623319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(B, -,3)</a:t>
                </a:r>
              </a:p>
            </p:txBody>
          </p:sp>
          <p:sp>
            <p:nvSpPr>
              <p:cNvPr id="2987" name="Shape 2987"/>
              <p:cNvSpPr/>
              <p:nvPr/>
            </p:nvSpPr>
            <p:spPr>
              <a:xfrm>
                <a:off x="3147849" y="6940523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end</a:t>
                </a:r>
              </a:p>
            </p:txBody>
          </p:sp>
          <p:sp>
            <p:nvSpPr>
              <p:cNvPr id="2988" name="Shape 2988"/>
              <p:cNvSpPr/>
              <p:nvPr/>
            </p:nvSpPr>
            <p:spPr>
              <a:xfrm flipH="1">
                <a:off x="1231442" y="378086"/>
                <a:ext cx="1304043" cy="7433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989" name="Shape 2989"/>
              <p:cNvSpPr/>
              <p:nvPr/>
            </p:nvSpPr>
            <p:spPr>
              <a:xfrm flipH="1">
                <a:off x="2528388" y="691937"/>
                <a:ext cx="163252" cy="46757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990" name="Shape 2990"/>
              <p:cNvSpPr/>
              <p:nvPr/>
            </p:nvSpPr>
            <p:spPr>
              <a:xfrm>
                <a:off x="3236059" y="710943"/>
                <a:ext cx="228400" cy="4322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991" name="Shape 2991"/>
              <p:cNvSpPr/>
              <p:nvPr/>
            </p:nvSpPr>
            <p:spPr>
              <a:xfrm>
                <a:off x="3418818" y="341434"/>
                <a:ext cx="1284001" cy="83112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992" name="Shape 2992"/>
              <p:cNvSpPr/>
              <p:nvPr/>
            </p:nvSpPr>
            <p:spPr>
              <a:xfrm>
                <a:off x="3871059" y="1853943"/>
                <a:ext cx="228400" cy="4322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993" name="Shape 2993"/>
              <p:cNvSpPr/>
              <p:nvPr/>
            </p:nvSpPr>
            <p:spPr>
              <a:xfrm>
                <a:off x="1303329" y="1856332"/>
                <a:ext cx="212824" cy="47497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994" name="Shape 2994"/>
              <p:cNvSpPr/>
              <p:nvPr/>
            </p:nvSpPr>
            <p:spPr>
              <a:xfrm flipH="1">
                <a:off x="4458627" y="1826404"/>
                <a:ext cx="211309" cy="47489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995" name="Shape 2995"/>
              <p:cNvSpPr/>
              <p:nvPr/>
            </p:nvSpPr>
            <p:spPr>
              <a:xfrm flipH="1">
                <a:off x="649595" y="1855561"/>
                <a:ext cx="211309" cy="47489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996" name="Shape 2996"/>
              <p:cNvSpPr/>
              <p:nvPr/>
            </p:nvSpPr>
            <p:spPr>
              <a:xfrm flipH="1">
                <a:off x="1242494" y="2997306"/>
                <a:ext cx="272340" cy="46436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997" name="Shape 2997"/>
              <p:cNvSpPr/>
              <p:nvPr/>
            </p:nvSpPr>
            <p:spPr>
              <a:xfrm>
                <a:off x="654693" y="3006305"/>
                <a:ext cx="228400" cy="49669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998" name="Shape 2998"/>
              <p:cNvSpPr/>
              <p:nvPr/>
            </p:nvSpPr>
            <p:spPr>
              <a:xfrm>
                <a:off x="2582988" y="1858720"/>
                <a:ext cx="244646" cy="42143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999" name="Shape 2999"/>
              <p:cNvSpPr/>
              <p:nvPr/>
            </p:nvSpPr>
            <p:spPr>
              <a:xfrm>
                <a:off x="4272180" y="3046733"/>
                <a:ext cx="1" cy="41053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000" name="Shape 3000"/>
              <p:cNvSpPr/>
              <p:nvPr/>
            </p:nvSpPr>
            <p:spPr>
              <a:xfrm>
                <a:off x="4272180" y="4243079"/>
                <a:ext cx="1" cy="38673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001" name="Shape 3001"/>
              <p:cNvSpPr/>
              <p:nvPr/>
            </p:nvSpPr>
            <p:spPr>
              <a:xfrm>
                <a:off x="4272180" y="5413237"/>
                <a:ext cx="1" cy="4226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002" name="Shape 3002"/>
              <p:cNvSpPr/>
              <p:nvPr/>
            </p:nvSpPr>
            <p:spPr>
              <a:xfrm>
                <a:off x="1452951" y="4052716"/>
                <a:ext cx="1137768" cy="70911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003" name="Shape 3003"/>
              <p:cNvSpPr/>
              <p:nvPr/>
            </p:nvSpPr>
            <p:spPr>
              <a:xfrm>
                <a:off x="2939853" y="5413237"/>
                <a:ext cx="1" cy="4226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004" name="Shape 3004"/>
              <p:cNvSpPr/>
              <p:nvPr/>
            </p:nvSpPr>
            <p:spPr>
              <a:xfrm flipH="1" flipV="1">
                <a:off x="1346597" y="4169191"/>
                <a:ext cx="1157980" cy="74192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005" name="Shape 3005"/>
              <p:cNvSpPr/>
              <p:nvPr/>
            </p:nvSpPr>
            <p:spPr>
              <a:xfrm>
                <a:off x="1538434" y="3734506"/>
                <a:ext cx="979495" cy="629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006" name="Shape 3006"/>
              <p:cNvSpPr/>
              <p:nvPr/>
            </p:nvSpPr>
            <p:spPr>
              <a:xfrm flipH="1">
                <a:off x="1560705" y="3915948"/>
                <a:ext cx="94024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007" name="Shape 3007"/>
              <p:cNvSpPr/>
              <p:nvPr/>
            </p:nvSpPr>
            <p:spPr>
              <a:xfrm flipH="1">
                <a:off x="1416438" y="2757181"/>
                <a:ext cx="1112337" cy="77860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008" name="Shape 3008"/>
              <p:cNvSpPr/>
              <p:nvPr/>
            </p:nvSpPr>
            <p:spPr>
              <a:xfrm flipV="1">
                <a:off x="1514648" y="2918635"/>
                <a:ext cx="1074381" cy="71814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009" name="Shape 3009"/>
              <p:cNvSpPr/>
              <p:nvPr/>
            </p:nvSpPr>
            <p:spPr>
              <a:xfrm flipH="1" flipV="1">
                <a:off x="3279819" y="2896369"/>
                <a:ext cx="708424" cy="64825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010" name="Shape 3010"/>
              <p:cNvSpPr/>
              <p:nvPr/>
            </p:nvSpPr>
            <p:spPr>
              <a:xfrm flipH="1">
                <a:off x="3368882" y="3866735"/>
                <a:ext cx="458584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011" name="Shape 3011"/>
              <p:cNvSpPr/>
              <p:nvPr/>
            </p:nvSpPr>
            <p:spPr>
              <a:xfrm flipH="1">
                <a:off x="3215347" y="4130567"/>
                <a:ext cx="763583" cy="56832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grpSp>
            <p:nvGrpSpPr>
              <p:cNvPr id="3014" name="Group 3014"/>
              <p:cNvGrpSpPr/>
              <p:nvPr/>
            </p:nvGrpSpPr>
            <p:grpSpPr>
              <a:xfrm>
                <a:off x="2467962" y="5886092"/>
                <a:ext cx="943783" cy="887008"/>
                <a:chOff x="0" y="0"/>
                <a:chExt cx="943782" cy="887006"/>
              </a:xfrm>
            </p:grpSpPr>
            <p:sp>
              <p:nvSpPr>
                <p:cNvPr id="3012" name="Shape 3012"/>
                <p:cNvSpPr/>
                <p:nvPr/>
              </p:nvSpPr>
              <p:spPr>
                <a:xfrm>
                  <a:off x="0" y="0"/>
                  <a:ext cx="943783" cy="887007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lnSpc>
                      <a:spcPct val="40000"/>
                    </a:lnSpc>
                  </a:pPr>
                  <a:endParaRPr/>
                </a:p>
              </p:txBody>
            </p:sp>
            <p:sp>
              <p:nvSpPr>
                <p:cNvPr id="3013" name="Shape 3013"/>
                <p:cNvSpPr/>
                <p:nvPr/>
              </p:nvSpPr>
              <p:spPr>
                <a:xfrm>
                  <a:off x="34872" y="47029"/>
                  <a:ext cx="874038" cy="792948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algn="ctr">
                    <a:lnSpc>
                      <a:spcPct val="40000"/>
                    </a:lnSpc>
                    <a:defRPr sz="1900"/>
                  </a:lvl1pPr>
                </a:lstStyle>
                <a:p>
                  <a:r>
                    <a:t>(W, -, 4)</a:t>
                  </a:r>
                </a:p>
              </p:txBody>
            </p:sp>
          </p:grpSp>
          <p:grpSp>
            <p:nvGrpSpPr>
              <p:cNvPr id="3017" name="Group 3017"/>
              <p:cNvGrpSpPr/>
              <p:nvPr/>
            </p:nvGrpSpPr>
            <p:grpSpPr>
              <a:xfrm>
                <a:off x="3800289" y="5886092"/>
                <a:ext cx="943784" cy="887008"/>
                <a:chOff x="0" y="0"/>
                <a:chExt cx="943782" cy="887006"/>
              </a:xfrm>
            </p:grpSpPr>
            <p:sp>
              <p:nvSpPr>
                <p:cNvPr id="3015" name="Shape 3015"/>
                <p:cNvSpPr/>
                <p:nvPr/>
              </p:nvSpPr>
              <p:spPr>
                <a:xfrm>
                  <a:off x="0" y="0"/>
                  <a:ext cx="943783" cy="887007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lnSpc>
                      <a:spcPct val="40000"/>
                    </a:lnSpc>
                  </a:pPr>
                  <a:endParaRPr/>
                </a:p>
              </p:txBody>
            </p:sp>
            <p:sp>
              <p:nvSpPr>
                <p:cNvPr id="3016" name="Shape 3016"/>
                <p:cNvSpPr/>
                <p:nvPr/>
              </p:nvSpPr>
              <p:spPr>
                <a:xfrm>
                  <a:off x="34872" y="47029"/>
                  <a:ext cx="874038" cy="792948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algn="ctr">
                    <a:lnSpc>
                      <a:spcPct val="40000"/>
                    </a:lnSpc>
                    <a:defRPr sz="1900"/>
                  </a:lvl1pPr>
                </a:lstStyle>
                <a:p>
                  <a:r>
                    <a:t>(W,5, -)</a:t>
                  </a:r>
                </a:p>
              </p:txBody>
            </p:sp>
          </p:grpSp>
          <p:sp>
            <p:nvSpPr>
              <p:cNvPr id="3018" name="Shape 3018"/>
              <p:cNvSpPr/>
              <p:nvPr/>
            </p:nvSpPr>
            <p:spPr>
              <a:xfrm flipH="1">
                <a:off x="3910351" y="6739447"/>
                <a:ext cx="169746" cy="31706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019" name="Shape 3019"/>
              <p:cNvSpPr/>
              <p:nvPr/>
            </p:nvSpPr>
            <p:spPr>
              <a:xfrm>
                <a:off x="3102106" y="6749466"/>
                <a:ext cx="175096" cy="29672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</p:grpSp>
        <p:sp>
          <p:nvSpPr>
            <p:cNvPr id="3021" name="Shape 3021"/>
            <p:cNvSpPr/>
            <p:nvPr/>
          </p:nvSpPr>
          <p:spPr>
            <a:xfrm flipH="1" flipV="1">
              <a:off x="504672" y="3046980"/>
              <a:ext cx="251622" cy="5494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</p:spTree>
  </p:cSld>
  <p:clrMapOvr>
    <a:masterClrMapping/>
  </p:clrMapOvr>
  <p:transition spd="slow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6" name="Shape 30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Product Graph Minimization</a:t>
            </a:r>
          </a:p>
        </p:txBody>
      </p:sp>
      <p:sp>
        <p:nvSpPr>
          <p:cNvPr id="3027" name="Shape 3027"/>
          <p:cNvSpPr>
            <a:spLocks noGrp="1"/>
          </p:cNvSpPr>
          <p:nvPr>
            <p:ph type="sldNum" sz="quarter" idx="2"/>
          </p:nvPr>
        </p:nvSpPr>
        <p:spPr>
          <a:xfrm>
            <a:off x="12530174" y="9194800"/>
            <a:ext cx="276152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81</a:t>
            </a:fld>
            <a:endParaRPr/>
          </a:p>
        </p:txBody>
      </p:sp>
      <p:sp>
        <p:nvSpPr>
          <p:cNvPr id="3028" name="Shape 3028"/>
          <p:cNvSpPr/>
          <p:nvPr/>
        </p:nvSpPr>
        <p:spPr>
          <a:xfrm>
            <a:off x="792199" y="2139950"/>
            <a:ext cx="5824027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Goal:  </a:t>
            </a:r>
            <a:r>
              <a:rPr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rPr>
              <a:t>Improve failure safety analysis precision by removing nodes/edges not on any </a:t>
            </a:r>
            <a:r>
              <a:rPr i="1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simple</a:t>
            </a:r>
            <a:r>
              <a:rPr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rPr>
              <a:t> path</a:t>
            </a:r>
          </a:p>
        </p:txBody>
      </p:sp>
      <p:sp>
        <p:nvSpPr>
          <p:cNvPr id="3029" name="Shape 3029"/>
          <p:cNvSpPr/>
          <p:nvPr/>
        </p:nvSpPr>
        <p:spPr>
          <a:xfrm>
            <a:off x="792199" y="4127499"/>
            <a:ext cx="6574964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Graph dominators as a cheap approximation</a:t>
            </a:r>
          </a:p>
          <a:p>
            <a:r>
              <a:t>(D,2,2) dominates (A,4,2)</a:t>
            </a:r>
          </a:p>
        </p:txBody>
      </p:sp>
      <p:sp>
        <p:nvSpPr>
          <p:cNvPr id="3030" name="Shape 3030"/>
          <p:cNvSpPr/>
          <p:nvPr/>
        </p:nvSpPr>
        <p:spPr>
          <a:xfrm>
            <a:off x="804899" y="6069409"/>
            <a:ext cx="9151421" cy="2224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Repeatedly remove:</a:t>
            </a:r>
          </a:p>
          <a:p>
            <a:pPr marL="673100" indent="-228600">
              <a:buSzPct val="75000"/>
              <a:buChar char="•"/>
            </a:pPr>
            <a:r>
              <a:t>Any nodes </a:t>
            </a:r>
            <a:r>
              <a:rPr i="1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start</a:t>
            </a:r>
            <a:r>
              <a:t> can’t reach</a:t>
            </a:r>
          </a:p>
          <a:p>
            <a:pPr marL="673100" indent="-228600">
              <a:buSzPct val="75000"/>
              <a:buChar char="•"/>
            </a:pPr>
            <a:r>
              <a:t>Any nodes that can’t reach </a:t>
            </a:r>
            <a:r>
              <a:rPr i="1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end</a:t>
            </a:r>
          </a:p>
          <a:p>
            <a:pPr marL="673100" indent="-228600">
              <a:buSzPct val="75000"/>
              <a:buChar char="•"/>
            </a:pPr>
            <a:r>
              <a:t>Any node X where some X′ </a:t>
            </a:r>
            <a:r>
              <a:rPr i="1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postdominates</a:t>
            </a:r>
            <a:r>
              <a:t> X</a:t>
            </a:r>
          </a:p>
          <a:p>
            <a:pPr marL="673100" indent="-228600">
              <a:buSzPct val="75000"/>
              <a:buChar char="•"/>
            </a:pPr>
            <a:r>
              <a:t>Any edge from X to Y where some X′ </a:t>
            </a:r>
            <a:r>
              <a:rPr i="1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postdominates</a:t>
            </a:r>
            <a:r>
              <a:t> Y</a:t>
            </a:r>
          </a:p>
        </p:txBody>
      </p:sp>
      <p:grpSp>
        <p:nvGrpSpPr>
          <p:cNvPr id="3080" name="Group 3080"/>
          <p:cNvGrpSpPr/>
          <p:nvPr/>
        </p:nvGrpSpPr>
        <p:grpSpPr>
          <a:xfrm>
            <a:off x="7009910" y="1076726"/>
            <a:ext cx="5392822" cy="7733472"/>
            <a:chOff x="0" y="0"/>
            <a:chExt cx="5392821" cy="7733470"/>
          </a:xfrm>
        </p:grpSpPr>
        <p:grpSp>
          <p:nvGrpSpPr>
            <p:cNvPr id="3078" name="Group 3078"/>
            <p:cNvGrpSpPr/>
            <p:nvPr/>
          </p:nvGrpSpPr>
          <p:grpSpPr>
            <a:xfrm>
              <a:off x="0" y="0"/>
              <a:ext cx="5392822" cy="7733471"/>
              <a:chOff x="0" y="0"/>
              <a:chExt cx="5392821" cy="7733470"/>
            </a:xfrm>
          </p:grpSpPr>
          <p:sp>
            <p:nvSpPr>
              <p:cNvPr id="3031" name="Shape 3031"/>
              <p:cNvSpPr/>
              <p:nvPr/>
            </p:nvSpPr>
            <p:spPr>
              <a:xfrm>
                <a:off x="2548203" y="0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start</a:t>
                </a:r>
              </a:p>
            </p:txBody>
          </p:sp>
          <p:sp>
            <p:nvSpPr>
              <p:cNvPr id="3032" name="Shape 3032"/>
              <p:cNvSpPr/>
              <p:nvPr/>
            </p:nvSpPr>
            <p:spPr>
              <a:xfrm>
                <a:off x="665360" y="1108548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(W,1,1)</a:t>
                </a:r>
              </a:p>
            </p:txBody>
          </p:sp>
          <p:sp>
            <p:nvSpPr>
              <p:cNvPr id="3033" name="Shape 3033"/>
              <p:cNvSpPr/>
              <p:nvPr/>
            </p:nvSpPr>
            <p:spPr>
              <a:xfrm>
                <a:off x="1949228" y="1108548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(Z,1,1)</a:t>
                </a:r>
              </a:p>
            </p:txBody>
          </p:sp>
          <p:sp>
            <p:nvSpPr>
              <p:cNvPr id="3034" name="Shape 3034"/>
              <p:cNvSpPr/>
              <p:nvPr/>
            </p:nvSpPr>
            <p:spPr>
              <a:xfrm>
                <a:off x="3234006" y="1108548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(Y,1,1)</a:t>
                </a:r>
              </a:p>
            </p:txBody>
          </p:sp>
          <p:sp>
            <p:nvSpPr>
              <p:cNvPr id="3035" name="Shape 3035"/>
              <p:cNvSpPr/>
              <p:nvPr/>
            </p:nvSpPr>
            <p:spPr>
              <a:xfrm>
                <a:off x="4518783" y="1124577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(X,1,1)</a:t>
                </a:r>
              </a:p>
            </p:txBody>
          </p:sp>
          <p:sp>
            <p:nvSpPr>
              <p:cNvPr id="3036" name="Shape 3036"/>
              <p:cNvSpPr/>
              <p:nvPr/>
            </p:nvSpPr>
            <p:spPr>
              <a:xfrm>
                <a:off x="0" y="2255196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(A, -,2)</a:t>
                </a:r>
              </a:p>
            </p:txBody>
          </p:sp>
          <p:sp>
            <p:nvSpPr>
              <p:cNvPr id="3037" name="Shape 3037"/>
              <p:cNvSpPr/>
              <p:nvPr/>
            </p:nvSpPr>
            <p:spPr>
              <a:xfrm>
                <a:off x="1307294" y="2267896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(B, -,2)</a:t>
                </a:r>
              </a:p>
            </p:txBody>
          </p:sp>
          <p:sp>
            <p:nvSpPr>
              <p:cNvPr id="3038" name="Shape 3038"/>
              <p:cNvSpPr/>
              <p:nvPr/>
            </p:nvSpPr>
            <p:spPr>
              <a:xfrm>
                <a:off x="665360" y="3432967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(C, -,2)</a:t>
                </a:r>
              </a:p>
            </p:txBody>
          </p:sp>
          <p:sp>
            <p:nvSpPr>
              <p:cNvPr id="3039" name="Shape 3039"/>
              <p:cNvSpPr/>
              <p:nvPr/>
            </p:nvSpPr>
            <p:spPr>
              <a:xfrm>
                <a:off x="2502834" y="2255196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(E, -,2)</a:t>
                </a:r>
              </a:p>
            </p:txBody>
          </p:sp>
          <p:sp>
            <p:nvSpPr>
              <p:cNvPr id="3040" name="Shape 3040"/>
              <p:cNvSpPr/>
              <p:nvPr/>
            </p:nvSpPr>
            <p:spPr>
              <a:xfrm>
                <a:off x="3835162" y="2242615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(D,2,2)</a:t>
                </a:r>
              </a:p>
            </p:txBody>
          </p:sp>
          <p:sp>
            <p:nvSpPr>
              <p:cNvPr id="3041" name="Shape 3041"/>
              <p:cNvSpPr/>
              <p:nvPr/>
            </p:nvSpPr>
            <p:spPr>
              <a:xfrm>
                <a:off x="3835162" y="3445667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(C,3,2)</a:t>
                </a:r>
              </a:p>
            </p:txBody>
          </p:sp>
          <p:sp>
            <p:nvSpPr>
              <p:cNvPr id="3042" name="Shape 3042"/>
              <p:cNvSpPr/>
              <p:nvPr/>
            </p:nvSpPr>
            <p:spPr>
              <a:xfrm>
                <a:off x="2502834" y="3445667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(D, -,2)</a:t>
                </a:r>
              </a:p>
            </p:txBody>
          </p:sp>
          <p:sp>
            <p:nvSpPr>
              <p:cNvPr id="3043" name="Shape 3043"/>
              <p:cNvSpPr/>
              <p:nvPr/>
            </p:nvSpPr>
            <p:spPr>
              <a:xfrm>
                <a:off x="3835162" y="462331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(A,4,2)</a:t>
                </a:r>
              </a:p>
            </p:txBody>
          </p:sp>
          <p:sp>
            <p:nvSpPr>
              <p:cNvPr id="3044" name="Shape 3044"/>
              <p:cNvSpPr/>
              <p:nvPr/>
            </p:nvSpPr>
            <p:spPr>
              <a:xfrm>
                <a:off x="2506560" y="4623319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(B, -,3)</a:t>
                </a:r>
              </a:p>
            </p:txBody>
          </p:sp>
          <p:sp>
            <p:nvSpPr>
              <p:cNvPr id="3045" name="Shape 3045"/>
              <p:cNvSpPr/>
              <p:nvPr/>
            </p:nvSpPr>
            <p:spPr>
              <a:xfrm>
                <a:off x="3147849" y="6940523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end</a:t>
                </a:r>
              </a:p>
            </p:txBody>
          </p:sp>
          <p:sp>
            <p:nvSpPr>
              <p:cNvPr id="3046" name="Shape 3046"/>
              <p:cNvSpPr/>
              <p:nvPr/>
            </p:nvSpPr>
            <p:spPr>
              <a:xfrm flipH="1">
                <a:off x="1231442" y="378086"/>
                <a:ext cx="1304043" cy="7433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047" name="Shape 3047"/>
              <p:cNvSpPr/>
              <p:nvPr/>
            </p:nvSpPr>
            <p:spPr>
              <a:xfrm flipH="1">
                <a:off x="2528388" y="691937"/>
                <a:ext cx="163252" cy="46757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048" name="Shape 3048"/>
              <p:cNvSpPr/>
              <p:nvPr/>
            </p:nvSpPr>
            <p:spPr>
              <a:xfrm>
                <a:off x="3236059" y="710943"/>
                <a:ext cx="228400" cy="4322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049" name="Shape 3049"/>
              <p:cNvSpPr/>
              <p:nvPr/>
            </p:nvSpPr>
            <p:spPr>
              <a:xfrm>
                <a:off x="3418818" y="341434"/>
                <a:ext cx="1284001" cy="83112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050" name="Shape 3050"/>
              <p:cNvSpPr/>
              <p:nvPr/>
            </p:nvSpPr>
            <p:spPr>
              <a:xfrm>
                <a:off x="3871059" y="1853943"/>
                <a:ext cx="228400" cy="4322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051" name="Shape 3051"/>
              <p:cNvSpPr/>
              <p:nvPr/>
            </p:nvSpPr>
            <p:spPr>
              <a:xfrm>
                <a:off x="1303329" y="1856332"/>
                <a:ext cx="212824" cy="47497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052" name="Shape 3052"/>
              <p:cNvSpPr/>
              <p:nvPr/>
            </p:nvSpPr>
            <p:spPr>
              <a:xfrm flipH="1">
                <a:off x="4458627" y="1826404"/>
                <a:ext cx="211309" cy="47489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053" name="Shape 3053"/>
              <p:cNvSpPr/>
              <p:nvPr/>
            </p:nvSpPr>
            <p:spPr>
              <a:xfrm flipH="1">
                <a:off x="649595" y="1855561"/>
                <a:ext cx="211309" cy="47489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054" name="Shape 3054"/>
              <p:cNvSpPr/>
              <p:nvPr/>
            </p:nvSpPr>
            <p:spPr>
              <a:xfrm flipH="1">
                <a:off x="1242494" y="2997306"/>
                <a:ext cx="272340" cy="46436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055" name="Shape 3055"/>
              <p:cNvSpPr/>
              <p:nvPr/>
            </p:nvSpPr>
            <p:spPr>
              <a:xfrm>
                <a:off x="654693" y="3006305"/>
                <a:ext cx="228400" cy="49669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056" name="Shape 3056"/>
              <p:cNvSpPr/>
              <p:nvPr/>
            </p:nvSpPr>
            <p:spPr>
              <a:xfrm>
                <a:off x="2582988" y="1858720"/>
                <a:ext cx="244646" cy="42143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057" name="Shape 3057"/>
              <p:cNvSpPr/>
              <p:nvPr/>
            </p:nvSpPr>
            <p:spPr>
              <a:xfrm>
                <a:off x="4272180" y="3046733"/>
                <a:ext cx="1" cy="41053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058" name="Shape 3058"/>
              <p:cNvSpPr/>
              <p:nvPr/>
            </p:nvSpPr>
            <p:spPr>
              <a:xfrm>
                <a:off x="4272180" y="4243079"/>
                <a:ext cx="1" cy="38673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059" name="Shape 3059"/>
              <p:cNvSpPr/>
              <p:nvPr/>
            </p:nvSpPr>
            <p:spPr>
              <a:xfrm>
                <a:off x="4272180" y="5413237"/>
                <a:ext cx="1" cy="4226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060" name="Shape 3060"/>
              <p:cNvSpPr/>
              <p:nvPr/>
            </p:nvSpPr>
            <p:spPr>
              <a:xfrm>
                <a:off x="1452951" y="4052716"/>
                <a:ext cx="1137768" cy="70911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061" name="Shape 3061"/>
              <p:cNvSpPr/>
              <p:nvPr/>
            </p:nvSpPr>
            <p:spPr>
              <a:xfrm>
                <a:off x="2939853" y="5413237"/>
                <a:ext cx="1" cy="4226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062" name="Shape 3062"/>
              <p:cNvSpPr/>
              <p:nvPr/>
            </p:nvSpPr>
            <p:spPr>
              <a:xfrm flipH="1" flipV="1">
                <a:off x="1346597" y="4169191"/>
                <a:ext cx="1157980" cy="74192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063" name="Shape 3063"/>
              <p:cNvSpPr/>
              <p:nvPr/>
            </p:nvSpPr>
            <p:spPr>
              <a:xfrm>
                <a:off x="1538434" y="3734506"/>
                <a:ext cx="979495" cy="629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064" name="Shape 3064"/>
              <p:cNvSpPr/>
              <p:nvPr/>
            </p:nvSpPr>
            <p:spPr>
              <a:xfrm flipH="1">
                <a:off x="1560705" y="3915948"/>
                <a:ext cx="94024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065" name="Shape 3065"/>
              <p:cNvSpPr/>
              <p:nvPr/>
            </p:nvSpPr>
            <p:spPr>
              <a:xfrm flipH="1">
                <a:off x="1416438" y="2757181"/>
                <a:ext cx="1112337" cy="77860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066" name="Shape 3066"/>
              <p:cNvSpPr/>
              <p:nvPr/>
            </p:nvSpPr>
            <p:spPr>
              <a:xfrm flipV="1">
                <a:off x="1514648" y="2918635"/>
                <a:ext cx="1074381" cy="71814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067" name="Shape 3067"/>
              <p:cNvSpPr/>
              <p:nvPr/>
            </p:nvSpPr>
            <p:spPr>
              <a:xfrm flipH="1" flipV="1">
                <a:off x="3279819" y="2896369"/>
                <a:ext cx="708424" cy="64825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068" name="Shape 3068"/>
              <p:cNvSpPr/>
              <p:nvPr/>
            </p:nvSpPr>
            <p:spPr>
              <a:xfrm flipH="1">
                <a:off x="3368882" y="3866735"/>
                <a:ext cx="458584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069" name="Shape 3069"/>
              <p:cNvSpPr/>
              <p:nvPr/>
            </p:nvSpPr>
            <p:spPr>
              <a:xfrm flipH="1">
                <a:off x="3215347" y="4130567"/>
                <a:ext cx="763583" cy="56832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grpSp>
            <p:nvGrpSpPr>
              <p:cNvPr id="3072" name="Group 3072"/>
              <p:cNvGrpSpPr/>
              <p:nvPr/>
            </p:nvGrpSpPr>
            <p:grpSpPr>
              <a:xfrm>
                <a:off x="2467962" y="5886092"/>
                <a:ext cx="943783" cy="887008"/>
                <a:chOff x="0" y="0"/>
                <a:chExt cx="943782" cy="887006"/>
              </a:xfrm>
            </p:grpSpPr>
            <p:sp>
              <p:nvSpPr>
                <p:cNvPr id="3070" name="Shape 3070"/>
                <p:cNvSpPr/>
                <p:nvPr/>
              </p:nvSpPr>
              <p:spPr>
                <a:xfrm>
                  <a:off x="0" y="0"/>
                  <a:ext cx="943783" cy="887007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lnSpc>
                      <a:spcPct val="40000"/>
                    </a:lnSpc>
                  </a:pPr>
                  <a:endParaRPr/>
                </a:p>
              </p:txBody>
            </p:sp>
            <p:sp>
              <p:nvSpPr>
                <p:cNvPr id="3071" name="Shape 3071"/>
                <p:cNvSpPr/>
                <p:nvPr/>
              </p:nvSpPr>
              <p:spPr>
                <a:xfrm>
                  <a:off x="34872" y="47029"/>
                  <a:ext cx="874038" cy="792948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algn="ctr">
                    <a:lnSpc>
                      <a:spcPct val="40000"/>
                    </a:lnSpc>
                    <a:defRPr sz="1900"/>
                  </a:lvl1pPr>
                </a:lstStyle>
                <a:p>
                  <a:r>
                    <a:t>(W, -, 4)</a:t>
                  </a:r>
                </a:p>
              </p:txBody>
            </p:sp>
          </p:grpSp>
          <p:grpSp>
            <p:nvGrpSpPr>
              <p:cNvPr id="3075" name="Group 3075"/>
              <p:cNvGrpSpPr/>
              <p:nvPr/>
            </p:nvGrpSpPr>
            <p:grpSpPr>
              <a:xfrm>
                <a:off x="3800289" y="5886092"/>
                <a:ext cx="943784" cy="887008"/>
                <a:chOff x="0" y="0"/>
                <a:chExt cx="943782" cy="887006"/>
              </a:xfrm>
            </p:grpSpPr>
            <p:sp>
              <p:nvSpPr>
                <p:cNvPr id="3073" name="Shape 3073"/>
                <p:cNvSpPr/>
                <p:nvPr/>
              </p:nvSpPr>
              <p:spPr>
                <a:xfrm>
                  <a:off x="0" y="0"/>
                  <a:ext cx="943783" cy="887007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lnSpc>
                      <a:spcPct val="40000"/>
                    </a:lnSpc>
                  </a:pPr>
                  <a:endParaRPr/>
                </a:p>
              </p:txBody>
            </p:sp>
            <p:sp>
              <p:nvSpPr>
                <p:cNvPr id="3074" name="Shape 3074"/>
                <p:cNvSpPr/>
                <p:nvPr/>
              </p:nvSpPr>
              <p:spPr>
                <a:xfrm>
                  <a:off x="34872" y="47029"/>
                  <a:ext cx="874038" cy="792948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algn="ctr">
                    <a:lnSpc>
                      <a:spcPct val="40000"/>
                    </a:lnSpc>
                    <a:defRPr sz="1900"/>
                  </a:lvl1pPr>
                </a:lstStyle>
                <a:p>
                  <a:r>
                    <a:t>(W,5, -)</a:t>
                  </a:r>
                </a:p>
              </p:txBody>
            </p:sp>
          </p:grpSp>
          <p:sp>
            <p:nvSpPr>
              <p:cNvPr id="3076" name="Shape 3076"/>
              <p:cNvSpPr/>
              <p:nvPr/>
            </p:nvSpPr>
            <p:spPr>
              <a:xfrm flipH="1">
                <a:off x="3910351" y="6739447"/>
                <a:ext cx="169746" cy="31706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077" name="Shape 3077"/>
              <p:cNvSpPr/>
              <p:nvPr/>
            </p:nvSpPr>
            <p:spPr>
              <a:xfrm>
                <a:off x="3102106" y="6749466"/>
                <a:ext cx="175096" cy="29672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</p:grpSp>
        <p:sp>
          <p:nvSpPr>
            <p:cNvPr id="3079" name="Shape 3079"/>
            <p:cNvSpPr/>
            <p:nvPr/>
          </p:nvSpPr>
          <p:spPr>
            <a:xfrm flipH="1" flipV="1">
              <a:off x="504672" y="3046980"/>
              <a:ext cx="251622" cy="5494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</p:spTree>
  </p:cSld>
  <p:clrMapOvr>
    <a:masterClrMapping/>
  </p:clrMapOvr>
  <p:transition spd="slow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Shape 30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Product Graph Minimization</a:t>
            </a:r>
          </a:p>
        </p:txBody>
      </p:sp>
      <p:sp>
        <p:nvSpPr>
          <p:cNvPr id="3083" name="Shape 3083"/>
          <p:cNvSpPr>
            <a:spLocks noGrp="1"/>
          </p:cNvSpPr>
          <p:nvPr>
            <p:ph type="sldNum" sz="quarter" idx="2"/>
          </p:nvPr>
        </p:nvSpPr>
        <p:spPr>
          <a:xfrm>
            <a:off x="12530174" y="9194800"/>
            <a:ext cx="276152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82</a:t>
            </a:fld>
            <a:endParaRPr/>
          </a:p>
        </p:txBody>
      </p:sp>
      <p:sp>
        <p:nvSpPr>
          <p:cNvPr id="3084" name="Shape 3084"/>
          <p:cNvSpPr/>
          <p:nvPr/>
        </p:nvSpPr>
        <p:spPr>
          <a:xfrm>
            <a:off x="792199" y="2139950"/>
            <a:ext cx="5824027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Goal:  </a:t>
            </a:r>
            <a:r>
              <a:rPr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rPr>
              <a:t>Improve failure safety analysis precision by removing nodes/edges not on any </a:t>
            </a:r>
            <a:r>
              <a:rPr i="1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simple</a:t>
            </a:r>
            <a:r>
              <a:rPr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rPr>
              <a:t> path</a:t>
            </a:r>
          </a:p>
        </p:txBody>
      </p:sp>
      <p:sp>
        <p:nvSpPr>
          <p:cNvPr id="3085" name="Shape 3085"/>
          <p:cNvSpPr/>
          <p:nvPr/>
        </p:nvSpPr>
        <p:spPr>
          <a:xfrm>
            <a:off x="792199" y="4127499"/>
            <a:ext cx="6574964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Graph dominators as a cheap approximation</a:t>
            </a:r>
          </a:p>
          <a:p>
            <a:r>
              <a:t>(D,2,2) dominates (A,4,2)</a:t>
            </a:r>
          </a:p>
        </p:txBody>
      </p:sp>
      <p:grpSp>
        <p:nvGrpSpPr>
          <p:cNvPr id="3135" name="Group 3135"/>
          <p:cNvGrpSpPr/>
          <p:nvPr/>
        </p:nvGrpSpPr>
        <p:grpSpPr>
          <a:xfrm>
            <a:off x="7009910" y="1076726"/>
            <a:ext cx="5392822" cy="7733472"/>
            <a:chOff x="0" y="0"/>
            <a:chExt cx="5392821" cy="7733470"/>
          </a:xfrm>
        </p:grpSpPr>
        <p:grpSp>
          <p:nvGrpSpPr>
            <p:cNvPr id="3133" name="Group 3133"/>
            <p:cNvGrpSpPr/>
            <p:nvPr/>
          </p:nvGrpSpPr>
          <p:grpSpPr>
            <a:xfrm>
              <a:off x="0" y="0"/>
              <a:ext cx="5392822" cy="7733471"/>
              <a:chOff x="0" y="0"/>
              <a:chExt cx="5392821" cy="7733470"/>
            </a:xfrm>
          </p:grpSpPr>
          <p:sp>
            <p:nvSpPr>
              <p:cNvPr id="3086" name="Shape 3086"/>
              <p:cNvSpPr/>
              <p:nvPr/>
            </p:nvSpPr>
            <p:spPr>
              <a:xfrm>
                <a:off x="2548203" y="0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start</a:t>
                </a:r>
              </a:p>
            </p:txBody>
          </p:sp>
          <p:sp>
            <p:nvSpPr>
              <p:cNvPr id="3087" name="Shape 3087"/>
              <p:cNvSpPr/>
              <p:nvPr/>
            </p:nvSpPr>
            <p:spPr>
              <a:xfrm>
                <a:off x="665360" y="1108548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(W,1,1)</a:t>
                </a:r>
              </a:p>
            </p:txBody>
          </p:sp>
          <p:sp>
            <p:nvSpPr>
              <p:cNvPr id="3088" name="Shape 3088"/>
              <p:cNvSpPr/>
              <p:nvPr/>
            </p:nvSpPr>
            <p:spPr>
              <a:xfrm>
                <a:off x="1949228" y="1108548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(Z,1,1)</a:t>
                </a:r>
              </a:p>
            </p:txBody>
          </p:sp>
          <p:sp>
            <p:nvSpPr>
              <p:cNvPr id="3089" name="Shape 3089"/>
              <p:cNvSpPr/>
              <p:nvPr/>
            </p:nvSpPr>
            <p:spPr>
              <a:xfrm>
                <a:off x="3234006" y="1108548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(Y,1,1)</a:t>
                </a:r>
              </a:p>
            </p:txBody>
          </p:sp>
          <p:sp>
            <p:nvSpPr>
              <p:cNvPr id="3090" name="Shape 3090"/>
              <p:cNvSpPr/>
              <p:nvPr/>
            </p:nvSpPr>
            <p:spPr>
              <a:xfrm>
                <a:off x="4518783" y="1124577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(X,1,1)</a:t>
                </a:r>
              </a:p>
            </p:txBody>
          </p:sp>
          <p:sp>
            <p:nvSpPr>
              <p:cNvPr id="3091" name="Shape 3091"/>
              <p:cNvSpPr/>
              <p:nvPr/>
            </p:nvSpPr>
            <p:spPr>
              <a:xfrm>
                <a:off x="0" y="2255196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(A, -,2)</a:t>
                </a:r>
              </a:p>
            </p:txBody>
          </p:sp>
          <p:sp>
            <p:nvSpPr>
              <p:cNvPr id="3092" name="Shape 3092"/>
              <p:cNvSpPr/>
              <p:nvPr/>
            </p:nvSpPr>
            <p:spPr>
              <a:xfrm>
                <a:off x="1307294" y="2267896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(B, -,2)</a:t>
                </a:r>
              </a:p>
            </p:txBody>
          </p:sp>
          <p:sp>
            <p:nvSpPr>
              <p:cNvPr id="3093" name="Shape 3093"/>
              <p:cNvSpPr/>
              <p:nvPr/>
            </p:nvSpPr>
            <p:spPr>
              <a:xfrm>
                <a:off x="665360" y="3432967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(C, -,2)</a:t>
                </a:r>
              </a:p>
            </p:txBody>
          </p:sp>
          <p:sp>
            <p:nvSpPr>
              <p:cNvPr id="3094" name="Shape 3094"/>
              <p:cNvSpPr/>
              <p:nvPr/>
            </p:nvSpPr>
            <p:spPr>
              <a:xfrm>
                <a:off x="2502834" y="2255196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(E, -,2)</a:t>
                </a:r>
              </a:p>
            </p:txBody>
          </p:sp>
          <p:sp>
            <p:nvSpPr>
              <p:cNvPr id="3095" name="Shape 3095"/>
              <p:cNvSpPr/>
              <p:nvPr/>
            </p:nvSpPr>
            <p:spPr>
              <a:xfrm>
                <a:off x="3835162" y="2242615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(D,2,2)</a:t>
                </a:r>
              </a:p>
            </p:txBody>
          </p:sp>
          <p:sp>
            <p:nvSpPr>
              <p:cNvPr id="3096" name="Shape 3096"/>
              <p:cNvSpPr/>
              <p:nvPr/>
            </p:nvSpPr>
            <p:spPr>
              <a:xfrm>
                <a:off x="3835162" y="3445667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(C,3,2)</a:t>
                </a:r>
              </a:p>
            </p:txBody>
          </p:sp>
          <p:sp>
            <p:nvSpPr>
              <p:cNvPr id="3097" name="Shape 3097"/>
              <p:cNvSpPr/>
              <p:nvPr/>
            </p:nvSpPr>
            <p:spPr>
              <a:xfrm>
                <a:off x="2502834" y="3445667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(D, -,2)</a:t>
                </a:r>
              </a:p>
            </p:txBody>
          </p:sp>
          <p:sp>
            <p:nvSpPr>
              <p:cNvPr id="3098" name="Shape 3098"/>
              <p:cNvSpPr/>
              <p:nvPr/>
            </p:nvSpPr>
            <p:spPr>
              <a:xfrm>
                <a:off x="3835162" y="462331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(A,4,2)</a:t>
                </a:r>
              </a:p>
            </p:txBody>
          </p:sp>
          <p:sp>
            <p:nvSpPr>
              <p:cNvPr id="3099" name="Shape 3099"/>
              <p:cNvSpPr/>
              <p:nvPr/>
            </p:nvSpPr>
            <p:spPr>
              <a:xfrm>
                <a:off x="2506560" y="4623319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(B, -,3)</a:t>
                </a:r>
              </a:p>
            </p:txBody>
          </p:sp>
          <p:sp>
            <p:nvSpPr>
              <p:cNvPr id="3100" name="Shape 3100"/>
              <p:cNvSpPr/>
              <p:nvPr/>
            </p:nvSpPr>
            <p:spPr>
              <a:xfrm>
                <a:off x="3147849" y="6940523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end</a:t>
                </a:r>
              </a:p>
            </p:txBody>
          </p:sp>
          <p:sp>
            <p:nvSpPr>
              <p:cNvPr id="3101" name="Shape 3101"/>
              <p:cNvSpPr/>
              <p:nvPr/>
            </p:nvSpPr>
            <p:spPr>
              <a:xfrm flipH="1">
                <a:off x="1231442" y="378086"/>
                <a:ext cx="1304043" cy="7433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102" name="Shape 3102"/>
              <p:cNvSpPr/>
              <p:nvPr/>
            </p:nvSpPr>
            <p:spPr>
              <a:xfrm flipH="1">
                <a:off x="2528388" y="691937"/>
                <a:ext cx="163252" cy="46757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103" name="Shape 3103"/>
              <p:cNvSpPr/>
              <p:nvPr/>
            </p:nvSpPr>
            <p:spPr>
              <a:xfrm>
                <a:off x="3236059" y="710943"/>
                <a:ext cx="228400" cy="4322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104" name="Shape 3104"/>
              <p:cNvSpPr/>
              <p:nvPr/>
            </p:nvSpPr>
            <p:spPr>
              <a:xfrm>
                <a:off x="3418818" y="341434"/>
                <a:ext cx="1284001" cy="83112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105" name="Shape 3105"/>
              <p:cNvSpPr/>
              <p:nvPr/>
            </p:nvSpPr>
            <p:spPr>
              <a:xfrm>
                <a:off x="3871059" y="1853943"/>
                <a:ext cx="228400" cy="4322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106" name="Shape 3106"/>
              <p:cNvSpPr/>
              <p:nvPr/>
            </p:nvSpPr>
            <p:spPr>
              <a:xfrm>
                <a:off x="1303329" y="1856332"/>
                <a:ext cx="212824" cy="47497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107" name="Shape 3107"/>
              <p:cNvSpPr/>
              <p:nvPr/>
            </p:nvSpPr>
            <p:spPr>
              <a:xfrm flipH="1">
                <a:off x="4458627" y="1826404"/>
                <a:ext cx="211309" cy="47489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108" name="Shape 3108"/>
              <p:cNvSpPr/>
              <p:nvPr/>
            </p:nvSpPr>
            <p:spPr>
              <a:xfrm flipH="1">
                <a:off x="649595" y="1855561"/>
                <a:ext cx="211309" cy="47489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109" name="Shape 3109"/>
              <p:cNvSpPr/>
              <p:nvPr/>
            </p:nvSpPr>
            <p:spPr>
              <a:xfrm flipH="1">
                <a:off x="1242494" y="2997306"/>
                <a:ext cx="272340" cy="46436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110" name="Shape 3110"/>
              <p:cNvSpPr/>
              <p:nvPr/>
            </p:nvSpPr>
            <p:spPr>
              <a:xfrm>
                <a:off x="654693" y="3006305"/>
                <a:ext cx="228400" cy="49669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111" name="Shape 3111"/>
              <p:cNvSpPr/>
              <p:nvPr/>
            </p:nvSpPr>
            <p:spPr>
              <a:xfrm>
                <a:off x="2582988" y="1858720"/>
                <a:ext cx="244646" cy="42143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112" name="Shape 3112"/>
              <p:cNvSpPr/>
              <p:nvPr/>
            </p:nvSpPr>
            <p:spPr>
              <a:xfrm>
                <a:off x="4272180" y="3046733"/>
                <a:ext cx="1" cy="41053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113" name="Shape 3113"/>
              <p:cNvSpPr/>
              <p:nvPr/>
            </p:nvSpPr>
            <p:spPr>
              <a:xfrm>
                <a:off x="4272180" y="4243079"/>
                <a:ext cx="1" cy="38673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114" name="Shape 3114"/>
              <p:cNvSpPr/>
              <p:nvPr/>
            </p:nvSpPr>
            <p:spPr>
              <a:xfrm>
                <a:off x="4272180" y="5413237"/>
                <a:ext cx="1" cy="4226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115" name="Shape 3115"/>
              <p:cNvSpPr/>
              <p:nvPr/>
            </p:nvSpPr>
            <p:spPr>
              <a:xfrm>
                <a:off x="1452951" y="4052716"/>
                <a:ext cx="1137768" cy="70911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116" name="Shape 3116"/>
              <p:cNvSpPr/>
              <p:nvPr/>
            </p:nvSpPr>
            <p:spPr>
              <a:xfrm>
                <a:off x="2939853" y="5413237"/>
                <a:ext cx="1" cy="4226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117" name="Shape 3117"/>
              <p:cNvSpPr/>
              <p:nvPr/>
            </p:nvSpPr>
            <p:spPr>
              <a:xfrm flipH="1" flipV="1">
                <a:off x="1346597" y="4169191"/>
                <a:ext cx="1157980" cy="741921"/>
              </a:xfrm>
              <a:prstGeom prst="line">
                <a:avLst/>
              </a:prstGeom>
              <a:noFill/>
              <a:ln w="25400" cap="flat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118" name="Shape 3118"/>
              <p:cNvSpPr/>
              <p:nvPr/>
            </p:nvSpPr>
            <p:spPr>
              <a:xfrm>
                <a:off x="1538434" y="3734506"/>
                <a:ext cx="979495" cy="6291"/>
              </a:xfrm>
              <a:prstGeom prst="line">
                <a:avLst/>
              </a:prstGeom>
              <a:noFill/>
              <a:ln w="25400" cap="flat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119" name="Shape 3119"/>
              <p:cNvSpPr/>
              <p:nvPr/>
            </p:nvSpPr>
            <p:spPr>
              <a:xfrm flipH="1">
                <a:off x="1560705" y="3915948"/>
                <a:ext cx="94024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120" name="Shape 3120"/>
              <p:cNvSpPr/>
              <p:nvPr/>
            </p:nvSpPr>
            <p:spPr>
              <a:xfrm flipH="1">
                <a:off x="1416438" y="2757181"/>
                <a:ext cx="1112337" cy="77860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121" name="Shape 3121"/>
              <p:cNvSpPr/>
              <p:nvPr/>
            </p:nvSpPr>
            <p:spPr>
              <a:xfrm flipV="1">
                <a:off x="1514648" y="2918635"/>
                <a:ext cx="1074381" cy="718140"/>
              </a:xfrm>
              <a:prstGeom prst="line">
                <a:avLst/>
              </a:prstGeom>
              <a:noFill/>
              <a:ln w="25400" cap="flat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122" name="Shape 3122"/>
              <p:cNvSpPr/>
              <p:nvPr/>
            </p:nvSpPr>
            <p:spPr>
              <a:xfrm flipH="1" flipV="1">
                <a:off x="3279819" y="2896369"/>
                <a:ext cx="708424" cy="648258"/>
              </a:xfrm>
              <a:prstGeom prst="line">
                <a:avLst/>
              </a:prstGeom>
              <a:noFill/>
              <a:ln w="25400" cap="flat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123" name="Shape 3123"/>
              <p:cNvSpPr/>
              <p:nvPr/>
            </p:nvSpPr>
            <p:spPr>
              <a:xfrm flipH="1">
                <a:off x="3368882" y="3866735"/>
                <a:ext cx="458584" cy="1"/>
              </a:xfrm>
              <a:prstGeom prst="line">
                <a:avLst/>
              </a:prstGeom>
              <a:noFill/>
              <a:ln w="25400" cap="flat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124" name="Shape 3124"/>
              <p:cNvSpPr/>
              <p:nvPr/>
            </p:nvSpPr>
            <p:spPr>
              <a:xfrm flipH="1">
                <a:off x="3215347" y="4130567"/>
                <a:ext cx="763583" cy="56832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grpSp>
            <p:nvGrpSpPr>
              <p:cNvPr id="3127" name="Group 3127"/>
              <p:cNvGrpSpPr/>
              <p:nvPr/>
            </p:nvGrpSpPr>
            <p:grpSpPr>
              <a:xfrm>
                <a:off x="2467962" y="5886092"/>
                <a:ext cx="943783" cy="887008"/>
                <a:chOff x="0" y="0"/>
                <a:chExt cx="943782" cy="887006"/>
              </a:xfrm>
            </p:grpSpPr>
            <p:sp>
              <p:nvSpPr>
                <p:cNvPr id="3125" name="Shape 3125"/>
                <p:cNvSpPr/>
                <p:nvPr/>
              </p:nvSpPr>
              <p:spPr>
                <a:xfrm>
                  <a:off x="0" y="0"/>
                  <a:ext cx="943783" cy="887007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lnSpc>
                      <a:spcPct val="40000"/>
                    </a:lnSpc>
                  </a:pPr>
                  <a:endParaRPr/>
                </a:p>
              </p:txBody>
            </p:sp>
            <p:sp>
              <p:nvSpPr>
                <p:cNvPr id="3126" name="Shape 3126"/>
                <p:cNvSpPr/>
                <p:nvPr/>
              </p:nvSpPr>
              <p:spPr>
                <a:xfrm>
                  <a:off x="34872" y="47029"/>
                  <a:ext cx="874038" cy="792948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algn="ctr">
                    <a:lnSpc>
                      <a:spcPct val="40000"/>
                    </a:lnSpc>
                    <a:defRPr sz="1900"/>
                  </a:lvl1pPr>
                </a:lstStyle>
                <a:p>
                  <a:r>
                    <a:t>(W, -, 4)</a:t>
                  </a:r>
                </a:p>
              </p:txBody>
            </p:sp>
          </p:grpSp>
          <p:grpSp>
            <p:nvGrpSpPr>
              <p:cNvPr id="3130" name="Group 3130"/>
              <p:cNvGrpSpPr/>
              <p:nvPr/>
            </p:nvGrpSpPr>
            <p:grpSpPr>
              <a:xfrm>
                <a:off x="3800289" y="5886092"/>
                <a:ext cx="943784" cy="887008"/>
                <a:chOff x="0" y="0"/>
                <a:chExt cx="943782" cy="887006"/>
              </a:xfrm>
            </p:grpSpPr>
            <p:sp>
              <p:nvSpPr>
                <p:cNvPr id="3128" name="Shape 3128"/>
                <p:cNvSpPr/>
                <p:nvPr/>
              </p:nvSpPr>
              <p:spPr>
                <a:xfrm>
                  <a:off x="0" y="0"/>
                  <a:ext cx="943783" cy="887007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lnSpc>
                      <a:spcPct val="40000"/>
                    </a:lnSpc>
                  </a:pPr>
                  <a:endParaRPr/>
                </a:p>
              </p:txBody>
            </p:sp>
            <p:sp>
              <p:nvSpPr>
                <p:cNvPr id="3129" name="Shape 3129"/>
                <p:cNvSpPr/>
                <p:nvPr/>
              </p:nvSpPr>
              <p:spPr>
                <a:xfrm>
                  <a:off x="34872" y="47029"/>
                  <a:ext cx="874038" cy="792948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algn="ctr">
                    <a:lnSpc>
                      <a:spcPct val="40000"/>
                    </a:lnSpc>
                    <a:defRPr sz="1900"/>
                  </a:lvl1pPr>
                </a:lstStyle>
                <a:p>
                  <a:r>
                    <a:t>(W,5, -)</a:t>
                  </a:r>
                </a:p>
              </p:txBody>
            </p:sp>
          </p:grpSp>
          <p:sp>
            <p:nvSpPr>
              <p:cNvPr id="3131" name="Shape 3131"/>
              <p:cNvSpPr/>
              <p:nvPr/>
            </p:nvSpPr>
            <p:spPr>
              <a:xfrm flipH="1">
                <a:off x="3910351" y="6739447"/>
                <a:ext cx="169746" cy="31706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132" name="Shape 3132"/>
              <p:cNvSpPr/>
              <p:nvPr/>
            </p:nvSpPr>
            <p:spPr>
              <a:xfrm>
                <a:off x="3102106" y="6749466"/>
                <a:ext cx="175096" cy="29672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</p:grpSp>
        <p:sp>
          <p:nvSpPr>
            <p:cNvPr id="3134" name="Shape 3134"/>
            <p:cNvSpPr/>
            <p:nvPr/>
          </p:nvSpPr>
          <p:spPr>
            <a:xfrm flipH="1" flipV="1">
              <a:off x="504672" y="3046980"/>
              <a:ext cx="251622" cy="549465"/>
            </a:xfrm>
            <a:prstGeom prst="line">
              <a:avLst/>
            </a:prstGeom>
            <a:noFill/>
            <a:ln w="25400" cap="flat"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3136" name="Shape 3136"/>
          <p:cNvSpPr/>
          <p:nvPr/>
        </p:nvSpPr>
        <p:spPr>
          <a:xfrm>
            <a:off x="804899" y="6069409"/>
            <a:ext cx="9005445" cy="2224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Repeatedly remove:</a:t>
            </a:r>
          </a:p>
          <a:p>
            <a:pPr marL="673100" indent="-228600">
              <a:buSzPct val="75000"/>
              <a:buChar char="•"/>
              <a:defRPr>
                <a:solidFill>
                  <a:srgbClr val="A6AAA9"/>
                </a:solidFill>
              </a:defRPr>
            </a:pPr>
            <a:r>
              <a:t>Any nodes </a:t>
            </a:r>
            <a:r>
              <a:rPr i="1">
                <a:latin typeface="Gill Sans SemiBold"/>
                <a:ea typeface="Gill Sans SemiBold"/>
                <a:cs typeface="Gill Sans SemiBold"/>
                <a:sym typeface="Gill Sans SemiBold"/>
              </a:rPr>
              <a:t>start</a:t>
            </a:r>
            <a:r>
              <a:t> can’t reach</a:t>
            </a:r>
          </a:p>
          <a:p>
            <a:pPr marL="673100" indent="-228600">
              <a:buSzPct val="75000"/>
              <a:buChar char="•"/>
              <a:defRPr>
                <a:solidFill>
                  <a:srgbClr val="A6AAA9"/>
                </a:solidFill>
              </a:defRPr>
            </a:pPr>
            <a:r>
              <a:t>Any nodes that can’t reach </a:t>
            </a:r>
            <a:r>
              <a:rPr i="1">
                <a:latin typeface="Gill Sans SemiBold"/>
                <a:ea typeface="Gill Sans SemiBold"/>
                <a:cs typeface="Gill Sans SemiBold"/>
                <a:sym typeface="Gill Sans SemiBold"/>
              </a:rPr>
              <a:t>end</a:t>
            </a:r>
          </a:p>
          <a:p>
            <a:pPr marL="673100" indent="-228600">
              <a:buSzPct val="75000"/>
              <a:buChar char="•"/>
              <a:defRPr>
                <a:solidFill>
                  <a:srgbClr val="A6AAA9"/>
                </a:solidFill>
              </a:defRPr>
            </a:pPr>
            <a:r>
              <a:t>Any node X where some X′ </a:t>
            </a:r>
            <a:r>
              <a:rPr i="1">
                <a:latin typeface="Gill Sans SemiBold"/>
                <a:ea typeface="Gill Sans SemiBold"/>
                <a:cs typeface="Gill Sans SemiBold"/>
                <a:sym typeface="Gill Sans SemiBold"/>
              </a:rPr>
              <a:t>postdominates</a:t>
            </a:r>
            <a:r>
              <a:t> X</a:t>
            </a:r>
          </a:p>
          <a:p>
            <a:pPr marL="673100" indent="-228600">
              <a:buSzPct val="75000"/>
              <a:buChar char="•"/>
            </a:pPr>
            <a:r>
              <a:t>Any edge from X to Y where some X′ </a:t>
            </a:r>
            <a:r>
              <a:rPr i="1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postdominates</a:t>
            </a:r>
            <a:r>
              <a:t> Y</a:t>
            </a:r>
          </a:p>
        </p:txBody>
      </p:sp>
    </p:spTree>
  </p:cSld>
  <p:clrMapOvr>
    <a:masterClrMapping/>
  </p:clrMapOvr>
  <p:transition spd="slow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Shape 31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Product Graph Minimization</a:t>
            </a:r>
          </a:p>
        </p:txBody>
      </p:sp>
      <p:sp>
        <p:nvSpPr>
          <p:cNvPr id="3139" name="Shape 3139"/>
          <p:cNvSpPr>
            <a:spLocks noGrp="1"/>
          </p:cNvSpPr>
          <p:nvPr>
            <p:ph type="sldNum" sz="quarter" idx="2"/>
          </p:nvPr>
        </p:nvSpPr>
        <p:spPr>
          <a:xfrm>
            <a:off x="12530174" y="9194800"/>
            <a:ext cx="276152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83</a:t>
            </a:fld>
            <a:endParaRPr/>
          </a:p>
        </p:txBody>
      </p:sp>
      <p:sp>
        <p:nvSpPr>
          <p:cNvPr id="3140" name="Shape 3140"/>
          <p:cNvSpPr/>
          <p:nvPr/>
        </p:nvSpPr>
        <p:spPr>
          <a:xfrm>
            <a:off x="792199" y="2139950"/>
            <a:ext cx="5824027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Goal:  </a:t>
            </a:r>
            <a:r>
              <a:rPr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rPr>
              <a:t>Improve failure safety analysis precision by removing nodes/edges not on any </a:t>
            </a:r>
            <a:r>
              <a:rPr i="1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simple</a:t>
            </a:r>
            <a:r>
              <a:rPr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rPr>
              <a:t> path</a:t>
            </a:r>
          </a:p>
        </p:txBody>
      </p:sp>
      <p:sp>
        <p:nvSpPr>
          <p:cNvPr id="3141" name="Shape 3141"/>
          <p:cNvSpPr/>
          <p:nvPr/>
        </p:nvSpPr>
        <p:spPr>
          <a:xfrm>
            <a:off x="792199" y="4127499"/>
            <a:ext cx="6574964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Graph dominators as a cheap approximation</a:t>
            </a:r>
          </a:p>
          <a:p>
            <a:r>
              <a:t>(D,2,2) dominates (A,4,2)</a:t>
            </a:r>
          </a:p>
        </p:txBody>
      </p:sp>
      <p:grpSp>
        <p:nvGrpSpPr>
          <p:cNvPr id="3184" name="Group 3184"/>
          <p:cNvGrpSpPr/>
          <p:nvPr/>
        </p:nvGrpSpPr>
        <p:grpSpPr>
          <a:xfrm>
            <a:off x="7009910" y="1076726"/>
            <a:ext cx="5392822" cy="7733472"/>
            <a:chOff x="0" y="0"/>
            <a:chExt cx="5392821" cy="7733470"/>
          </a:xfrm>
        </p:grpSpPr>
        <p:sp>
          <p:nvSpPr>
            <p:cNvPr id="3142" name="Shape 3142"/>
            <p:cNvSpPr/>
            <p:nvPr/>
          </p:nvSpPr>
          <p:spPr>
            <a:xfrm>
              <a:off x="2548203" y="0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start</a:t>
              </a:r>
            </a:p>
          </p:txBody>
        </p:sp>
        <p:sp>
          <p:nvSpPr>
            <p:cNvPr id="3143" name="Shape 3143"/>
            <p:cNvSpPr/>
            <p:nvPr/>
          </p:nvSpPr>
          <p:spPr>
            <a:xfrm>
              <a:off x="665360" y="1108548"/>
              <a:ext cx="874039" cy="792948"/>
            </a:xfrm>
            <a:prstGeom prst="ellipse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(W,1,1)</a:t>
              </a:r>
            </a:p>
          </p:txBody>
        </p:sp>
        <p:sp>
          <p:nvSpPr>
            <p:cNvPr id="3144" name="Shape 3144"/>
            <p:cNvSpPr/>
            <p:nvPr/>
          </p:nvSpPr>
          <p:spPr>
            <a:xfrm>
              <a:off x="1949228" y="1108548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(Z,1,1)</a:t>
              </a:r>
            </a:p>
          </p:txBody>
        </p:sp>
        <p:sp>
          <p:nvSpPr>
            <p:cNvPr id="3145" name="Shape 3145"/>
            <p:cNvSpPr/>
            <p:nvPr/>
          </p:nvSpPr>
          <p:spPr>
            <a:xfrm>
              <a:off x="3234006" y="1108548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(Y,1,1)</a:t>
              </a:r>
            </a:p>
          </p:txBody>
        </p:sp>
        <p:sp>
          <p:nvSpPr>
            <p:cNvPr id="3146" name="Shape 3146"/>
            <p:cNvSpPr/>
            <p:nvPr/>
          </p:nvSpPr>
          <p:spPr>
            <a:xfrm>
              <a:off x="4518783" y="1124577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(X,1,1)</a:t>
              </a:r>
            </a:p>
          </p:txBody>
        </p:sp>
        <p:sp>
          <p:nvSpPr>
            <p:cNvPr id="3147" name="Shape 3147"/>
            <p:cNvSpPr/>
            <p:nvPr/>
          </p:nvSpPr>
          <p:spPr>
            <a:xfrm>
              <a:off x="0" y="2255196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(A, -,2)</a:t>
              </a:r>
            </a:p>
          </p:txBody>
        </p:sp>
        <p:sp>
          <p:nvSpPr>
            <p:cNvPr id="3148" name="Shape 3148"/>
            <p:cNvSpPr/>
            <p:nvPr/>
          </p:nvSpPr>
          <p:spPr>
            <a:xfrm>
              <a:off x="1307294" y="2267896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(B, -,2)</a:t>
              </a:r>
            </a:p>
          </p:txBody>
        </p:sp>
        <p:sp>
          <p:nvSpPr>
            <p:cNvPr id="3149" name="Shape 3149"/>
            <p:cNvSpPr/>
            <p:nvPr/>
          </p:nvSpPr>
          <p:spPr>
            <a:xfrm>
              <a:off x="665360" y="3432967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(C, -,2)</a:t>
              </a:r>
            </a:p>
          </p:txBody>
        </p:sp>
        <p:sp>
          <p:nvSpPr>
            <p:cNvPr id="3150" name="Shape 3150"/>
            <p:cNvSpPr/>
            <p:nvPr/>
          </p:nvSpPr>
          <p:spPr>
            <a:xfrm>
              <a:off x="2502834" y="2255196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(E, -,2)</a:t>
              </a:r>
            </a:p>
          </p:txBody>
        </p:sp>
        <p:sp>
          <p:nvSpPr>
            <p:cNvPr id="3151" name="Shape 3151"/>
            <p:cNvSpPr/>
            <p:nvPr/>
          </p:nvSpPr>
          <p:spPr>
            <a:xfrm>
              <a:off x="3835162" y="2242615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(D,2,2)</a:t>
              </a:r>
            </a:p>
          </p:txBody>
        </p:sp>
        <p:sp>
          <p:nvSpPr>
            <p:cNvPr id="3152" name="Shape 3152"/>
            <p:cNvSpPr/>
            <p:nvPr/>
          </p:nvSpPr>
          <p:spPr>
            <a:xfrm>
              <a:off x="3835162" y="3445667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(C,3,2)</a:t>
              </a:r>
            </a:p>
          </p:txBody>
        </p:sp>
        <p:sp>
          <p:nvSpPr>
            <p:cNvPr id="3153" name="Shape 3153"/>
            <p:cNvSpPr/>
            <p:nvPr/>
          </p:nvSpPr>
          <p:spPr>
            <a:xfrm>
              <a:off x="2502834" y="3445667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(D, -,2)</a:t>
              </a:r>
            </a:p>
          </p:txBody>
        </p:sp>
        <p:sp>
          <p:nvSpPr>
            <p:cNvPr id="3154" name="Shape 3154"/>
            <p:cNvSpPr/>
            <p:nvPr/>
          </p:nvSpPr>
          <p:spPr>
            <a:xfrm>
              <a:off x="3835162" y="462331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(A,4,2)</a:t>
              </a:r>
            </a:p>
          </p:txBody>
        </p:sp>
        <p:sp>
          <p:nvSpPr>
            <p:cNvPr id="3155" name="Shape 3155"/>
            <p:cNvSpPr/>
            <p:nvPr/>
          </p:nvSpPr>
          <p:spPr>
            <a:xfrm>
              <a:off x="2506560" y="4623319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(B, -,3)</a:t>
              </a:r>
            </a:p>
          </p:txBody>
        </p:sp>
        <p:sp>
          <p:nvSpPr>
            <p:cNvPr id="3156" name="Shape 3156"/>
            <p:cNvSpPr/>
            <p:nvPr/>
          </p:nvSpPr>
          <p:spPr>
            <a:xfrm>
              <a:off x="3147849" y="6940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end</a:t>
              </a:r>
            </a:p>
          </p:txBody>
        </p:sp>
        <p:sp>
          <p:nvSpPr>
            <p:cNvPr id="3157" name="Shape 3157"/>
            <p:cNvSpPr/>
            <p:nvPr/>
          </p:nvSpPr>
          <p:spPr>
            <a:xfrm flipH="1">
              <a:off x="1231442" y="378086"/>
              <a:ext cx="1304043" cy="74336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158" name="Shape 3158"/>
            <p:cNvSpPr/>
            <p:nvPr/>
          </p:nvSpPr>
          <p:spPr>
            <a:xfrm flipH="1">
              <a:off x="2528388" y="691937"/>
              <a:ext cx="163252" cy="46757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159" name="Shape 3159"/>
            <p:cNvSpPr/>
            <p:nvPr/>
          </p:nvSpPr>
          <p:spPr>
            <a:xfrm>
              <a:off x="3236059" y="710943"/>
              <a:ext cx="228400" cy="43226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160" name="Shape 3160"/>
            <p:cNvSpPr/>
            <p:nvPr/>
          </p:nvSpPr>
          <p:spPr>
            <a:xfrm>
              <a:off x="3418818" y="341434"/>
              <a:ext cx="1284001" cy="83112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161" name="Shape 3161"/>
            <p:cNvSpPr/>
            <p:nvPr/>
          </p:nvSpPr>
          <p:spPr>
            <a:xfrm>
              <a:off x="3871059" y="1853943"/>
              <a:ext cx="228400" cy="43226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162" name="Shape 3162"/>
            <p:cNvSpPr/>
            <p:nvPr/>
          </p:nvSpPr>
          <p:spPr>
            <a:xfrm>
              <a:off x="1303329" y="1856332"/>
              <a:ext cx="212824" cy="4749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163" name="Shape 3163"/>
            <p:cNvSpPr/>
            <p:nvPr/>
          </p:nvSpPr>
          <p:spPr>
            <a:xfrm flipH="1">
              <a:off x="4458627" y="1826404"/>
              <a:ext cx="211309" cy="47489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164" name="Shape 3164"/>
            <p:cNvSpPr/>
            <p:nvPr/>
          </p:nvSpPr>
          <p:spPr>
            <a:xfrm flipH="1">
              <a:off x="649595" y="1855561"/>
              <a:ext cx="211309" cy="47489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165" name="Shape 3165"/>
            <p:cNvSpPr/>
            <p:nvPr/>
          </p:nvSpPr>
          <p:spPr>
            <a:xfrm flipH="1">
              <a:off x="1242494" y="2997306"/>
              <a:ext cx="272340" cy="46436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166" name="Shape 3166"/>
            <p:cNvSpPr/>
            <p:nvPr/>
          </p:nvSpPr>
          <p:spPr>
            <a:xfrm>
              <a:off x="654693" y="3006305"/>
              <a:ext cx="228400" cy="49669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167" name="Shape 3167"/>
            <p:cNvSpPr/>
            <p:nvPr/>
          </p:nvSpPr>
          <p:spPr>
            <a:xfrm>
              <a:off x="2582988" y="1858720"/>
              <a:ext cx="244646" cy="4214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168" name="Shape 3168"/>
            <p:cNvSpPr/>
            <p:nvPr/>
          </p:nvSpPr>
          <p:spPr>
            <a:xfrm>
              <a:off x="4272180" y="3046733"/>
              <a:ext cx="1" cy="41053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169" name="Shape 3169"/>
            <p:cNvSpPr/>
            <p:nvPr/>
          </p:nvSpPr>
          <p:spPr>
            <a:xfrm>
              <a:off x="4272180" y="4243079"/>
              <a:ext cx="1" cy="3867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170" name="Shape 3170"/>
            <p:cNvSpPr/>
            <p:nvPr/>
          </p:nvSpPr>
          <p:spPr>
            <a:xfrm>
              <a:off x="4272180" y="5413237"/>
              <a:ext cx="1" cy="42266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171" name="Shape 3171"/>
            <p:cNvSpPr/>
            <p:nvPr/>
          </p:nvSpPr>
          <p:spPr>
            <a:xfrm>
              <a:off x="1452951" y="4052716"/>
              <a:ext cx="1137768" cy="70911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172" name="Shape 3172"/>
            <p:cNvSpPr/>
            <p:nvPr/>
          </p:nvSpPr>
          <p:spPr>
            <a:xfrm>
              <a:off x="2939853" y="5413237"/>
              <a:ext cx="1" cy="42266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173" name="Shape 3173"/>
            <p:cNvSpPr/>
            <p:nvPr/>
          </p:nvSpPr>
          <p:spPr>
            <a:xfrm flipH="1">
              <a:off x="1560705" y="3915948"/>
              <a:ext cx="94024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174" name="Shape 3174"/>
            <p:cNvSpPr/>
            <p:nvPr/>
          </p:nvSpPr>
          <p:spPr>
            <a:xfrm flipH="1">
              <a:off x="1416438" y="2757181"/>
              <a:ext cx="1112337" cy="77860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175" name="Shape 3175"/>
            <p:cNvSpPr/>
            <p:nvPr/>
          </p:nvSpPr>
          <p:spPr>
            <a:xfrm flipH="1">
              <a:off x="3215347" y="4130567"/>
              <a:ext cx="763583" cy="5683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grpSp>
          <p:nvGrpSpPr>
            <p:cNvPr id="3178" name="Group 3178"/>
            <p:cNvGrpSpPr/>
            <p:nvPr/>
          </p:nvGrpSpPr>
          <p:grpSpPr>
            <a:xfrm>
              <a:off x="2467962" y="5886092"/>
              <a:ext cx="943783" cy="887008"/>
              <a:chOff x="0" y="0"/>
              <a:chExt cx="943782" cy="887006"/>
            </a:xfrm>
          </p:grpSpPr>
          <p:sp>
            <p:nvSpPr>
              <p:cNvPr id="3176" name="Shape 3176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  <a:endParaRPr/>
              </a:p>
            </p:txBody>
          </p:sp>
          <p:sp>
            <p:nvSpPr>
              <p:cNvPr id="3177" name="Shape 3177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(W, -, 4)</a:t>
                </a:r>
              </a:p>
            </p:txBody>
          </p:sp>
        </p:grpSp>
        <p:grpSp>
          <p:nvGrpSpPr>
            <p:cNvPr id="3181" name="Group 3181"/>
            <p:cNvGrpSpPr/>
            <p:nvPr/>
          </p:nvGrpSpPr>
          <p:grpSpPr>
            <a:xfrm>
              <a:off x="3800289" y="5886092"/>
              <a:ext cx="943784" cy="887008"/>
              <a:chOff x="0" y="0"/>
              <a:chExt cx="943782" cy="887006"/>
            </a:xfrm>
          </p:grpSpPr>
          <p:sp>
            <p:nvSpPr>
              <p:cNvPr id="3179" name="Shape 3179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  <a:endParaRPr/>
              </a:p>
            </p:txBody>
          </p:sp>
          <p:sp>
            <p:nvSpPr>
              <p:cNvPr id="3180" name="Shape 3180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(W,5, -)</a:t>
                </a:r>
              </a:p>
            </p:txBody>
          </p:sp>
        </p:grpSp>
        <p:sp>
          <p:nvSpPr>
            <p:cNvPr id="3182" name="Shape 3182"/>
            <p:cNvSpPr/>
            <p:nvPr/>
          </p:nvSpPr>
          <p:spPr>
            <a:xfrm flipH="1">
              <a:off x="3910351" y="6739447"/>
              <a:ext cx="169746" cy="31706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183" name="Shape 3183"/>
            <p:cNvSpPr/>
            <p:nvPr/>
          </p:nvSpPr>
          <p:spPr>
            <a:xfrm>
              <a:off x="3102106" y="6749466"/>
              <a:ext cx="175096" cy="29672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3185" name="Shape 3185"/>
          <p:cNvSpPr/>
          <p:nvPr/>
        </p:nvSpPr>
        <p:spPr>
          <a:xfrm>
            <a:off x="804899" y="6069409"/>
            <a:ext cx="8893286" cy="2224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Repeatedly remove:</a:t>
            </a:r>
          </a:p>
          <a:p>
            <a:pPr marL="673100" indent="-228600">
              <a:buSzPct val="75000"/>
              <a:buChar char="•"/>
              <a:defRPr>
                <a:solidFill>
                  <a:srgbClr val="A6AAA9"/>
                </a:solidFill>
              </a:defRPr>
            </a:pPr>
            <a:r>
              <a:t>Any nodes </a:t>
            </a:r>
            <a:r>
              <a:rPr i="1">
                <a:latin typeface="Gill Sans SemiBold"/>
                <a:ea typeface="Gill Sans SemiBold"/>
                <a:cs typeface="Gill Sans SemiBold"/>
                <a:sym typeface="Gill Sans SemiBold"/>
              </a:rPr>
              <a:t>start</a:t>
            </a:r>
            <a:r>
              <a:t> can’t reach</a:t>
            </a:r>
          </a:p>
          <a:p>
            <a:pPr marL="673100" indent="-228600">
              <a:buSzPct val="75000"/>
              <a:buChar char="•"/>
              <a:defRPr>
                <a:solidFill>
                  <a:srgbClr val="A6AAA9"/>
                </a:solidFill>
              </a:defRPr>
            </a:pPr>
            <a:r>
              <a:t>Any nodes that can’t reach </a:t>
            </a:r>
            <a:r>
              <a:rPr i="1">
                <a:latin typeface="Gill Sans SemiBold"/>
                <a:ea typeface="Gill Sans SemiBold"/>
                <a:cs typeface="Gill Sans SemiBold"/>
                <a:sym typeface="Gill Sans SemiBold"/>
              </a:rPr>
              <a:t>end</a:t>
            </a:r>
          </a:p>
          <a:p>
            <a:pPr marL="673100" indent="-228600">
              <a:buSzPct val="75000"/>
              <a:buChar char="•"/>
            </a:pPr>
            <a:r>
              <a:t>Any node X where some X′ </a:t>
            </a:r>
            <a:r>
              <a:rPr i="1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postdominates</a:t>
            </a:r>
            <a:r>
              <a:t> X</a:t>
            </a:r>
          </a:p>
          <a:p>
            <a:pPr marL="673100" indent="-228600">
              <a:buSzPct val="75000"/>
              <a:buChar char="•"/>
              <a:defRPr>
                <a:solidFill>
                  <a:srgbClr val="A6AAA9"/>
                </a:solidFill>
              </a:defRPr>
            </a:pPr>
            <a:r>
              <a:t>Any edge from X to Y where some X′ </a:t>
            </a:r>
            <a:r>
              <a:rPr i="1">
                <a:latin typeface="Gill Sans SemiBold"/>
                <a:ea typeface="Gill Sans SemiBold"/>
                <a:cs typeface="Gill Sans SemiBold"/>
                <a:sym typeface="Gill Sans SemiBold"/>
              </a:rPr>
              <a:t>postdominates</a:t>
            </a:r>
            <a:r>
              <a:t> Y</a:t>
            </a:r>
          </a:p>
        </p:txBody>
      </p:sp>
    </p:spTree>
  </p:cSld>
  <p:clrMapOvr>
    <a:masterClrMapping/>
  </p:clrMapOvr>
  <p:transition spd="slow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7" name="Shape 31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Product Graph Minimization</a:t>
            </a:r>
          </a:p>
        </p:txBody>
      </p:sp>
      <p:sp>
        <p:nvSpPr>
          <p:cNvPr id="3188" name="Shape 3188"/>
          <p:cNvSpPr>
            <a:spLocks noGrp="1"/>
          </p:cNvSpPr>
          <p:nvPr>
            <p:ph type="sldNum" sz="quarter" idx="2"/>
          </p:nvPr>
        </p:nvSpPr>
        <p:spPr>
          <a:xfrm>
            <a:off x="12530174" y="9194800"/>
            <a:ext cx="276152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84</a:t>
            </a:fld>
            <a:endParaRPr/>
          </a:p>
        </p:txBody>
      </p:sp>
      <p:sp>
        <p:nvSpPr>
          <p:cNvPr id="3189" name="Shape 3189"/>
          <p:cNvSpPr/>
          <p:nvPr/>
        </p:nvSpPr>
        <p:spPr>
          <a:xfrm>
            <a:off x="792199" y="2139950"/>
            <a:ext cx="5824027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Goal:  </a:t>
            </a:r>
            <a:r>
              <a:rPr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rPr>
              <a:t>Improve failure safety analysis precision by removing nodes/edges not on any </a:t>
            </a:r>
            <a:r>
              <a:rPr i="1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simple</a:t>
            </a:r>
            <a:r>
              <a:rPr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rPr>
              <a:t> path</a:t>
            </a:r>
          </a:p>
        </p:txBody>
      </p:sp>
      <p:sp>
        <p:nvSpPr>
          <p:cNvPr id="3190" name="Shape 3190"/>
          <p:cNvSpPr/>
          <p:nvPr/>
        </p:nvSpPr>
        <p:spPr>
          <a:xfrm>
            <a:off x="792199" y="4127499"/>
            <a:ext cx="6574964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Graph dominators as a cheap approximation</a:t>
            </a:r>
          </a:p>
          <a:p>
            <a:r>
              <a:t>(D,2,2) dominates (A,4,2)</a:t>
            </a:r>
          </a:p>
        </p:txBody>
      </p:sp>
      <p:grpSp>
        <p:nvGrpSpPr>
          <p:cNvPr id="3229" name="Group 3229"/>
          <p:cNvGrpSpPr/>
          <p:nvPr/>
        </p:nvGrpSpPr>
        <p:grpSpPr>
          <a:xfrm>
            <a:off x="7009910" y="1076726"/>
            <a:ext cx="5392822" cy="7733472"/>
            <a:chOff x="0" y="0"/>
            <a:chExt cx="5392821" cy="7733470"/>
          </a:xfrm>
        </p:grpSpPr>
        <p:sp>
          <p:nvSpPr>
            <p:cNvPr id="3191" name="Shape 3191"/>
            <p:cNvSpPr/>
            <p:nvPr/>
          </p:nvSpPr>
          <p:spPr>
            <a:xfrm>
              <a:off x="2548203" y="0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start</a:t>
              </a:r>
            </a:p>
          </p:txBody>
        </p:sp>
        <p:sp>
          <p:nvSpPr>
            <p:cNvPr id="3192" name="Shape 3192"/>
            <p:cNvSpPr/>
            <p:nvPr/>
          </p:nvSpPr>
          <p:spPr>
            <a:xfrm>
              <a:off x="1949228" y="1108548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(Z,1,1)</a:t>
              </a:r>
            </a:p>
          </p:txBody>
        </p:sp>
        <p:sp>
          <p:nvSpPr>
            <p:cNvPr id="3193" name="Shape 3193"/>
            <p:cNvSpPr/>
            <p:nvPr/>
          </p:nvSpPr>
          <p:spPr>
            <a:xfrm>
              <a:off x="3234006" y="1108548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(Y,1,1)</a:t>
              </a:r>
            </a:p>
          </p:txBody>
        </p:sp>
        <p:sp>
          <p:nvSpPr>
            <p:cNvPr id="3194" name="Shape 3194"/>
            <p:cNvSpPr/>
            <p:nvPr/>
          </p:nvSpPr>
          <p:spPr>
            <a:xfrm>
              <a:off x="4518783" y="1124577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(X,1,1)</a:t>
              </a:r>
            </a:p>
          </p:txBody>
        </p:sp>
        <p:sp>
          <p:nvSpPr>
            <p:cNvPr id="3195" name="Shape 3195"/>
            <p:cNvSpPr/>
            <p:nvPr/>
          </p:nvSpPr>
          <p:spPr>
            <a:xfrm>
              <a:off x="0" y="2255196"/>
              <a:ext cx="874038" cy="792948"/>
            </a:xfrm>
            <a:prstGeom prst="ellipse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(A, -,2)</a:t>
              </a:r>
            </a:p>
          </p:txBody>
        </p:sp>
        <p:sp>
          <p:nvSpPr>
            <p:cNvPr id="3196" name="Shape 3196"/>
            <p:cNvSpPr/>
            <p:nvPr/>
          </p:nvSpPr>
          <p:spPr>
            <a:xfrm>
              <a:off x="1307294" y="2267896"/>
              <a:ext cx="874038" cy="792948"/>
            </a:xfrm>
            <a:prstGeom prst="ellipse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(B, -,2)</a:t>
              </a:r>
            </a:p>
          </p:txBody>
        </p:sp>
        <p:sp>
          <p:nvSpPr>
            <p:cNvPr id="3197" name="Shape 3197"/>
            <p:cNvSpPr/>
            <p:nvPr/>
          </p:nvSpPr>
          <p:spPr>
            <a:xfrm>
              <a:off x="665360" y="3432967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(C, -,2)</a:t>
              </a:r>
            </a:p>
          </p:txBody>
        </p:sp>
        <p:sp>
          <p:nvSpPr>
            <p:cNvPr id="3198" name="Shape 3198"/>
            <p:cNvSpPr/>
            <p:nvPr/>
          </p:nvSpPr>
          <p:spPr>
            <a:xfrm>
              <a:off x="2502834" y="2255196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(E, -,2)</a:t>
              </a:r>
            </a:p>
          </p:txBody>
        </p:sp>
        <p:sp>
          <p:nvSpPr>
            <p:cNvPr id="3199" name="Shape 3199"/>
            <p:cNvSpPr/>
            <p:nvPr/>
          </p:nvSpPr>
          <p:spPr>
            <a:xfrm>
              <a:off x="3835162" y="2242615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(D,2,2)</a:t>
              </a:r>
            </a:p>
          </p:txBody>
        </p:sp>
        <p:sp>
          <p:nvSpPr>
            <p:cNvPr id="3200" name="Shape 3200"/>
            <p:cNvSpPr/>
            <p:nvPr/>
          </p:nvSpPr>
          <p:spPr>
            <a:xfrm>
              <a:off x="3835162" y="3445667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(C,3,2)</a:t>
              </a:r>
            </a:p>
          </p:txBody>
        </p:sp>
        <p:sp>
          <p:nvSpPr>
            <p:cNvPr id="3201" name="Shape 3201"/>
            <p:cNvSpPr/>
            <p:nvPr/>
          </p:nvSpPr>
          <p:spPr>
            <a:xfrm>
              <a:off x="2502834" y="3445667"/>
              <a:ext cx="874039" cy="792948"/>
            </a:xfrm>
            <a:prstGeom prst="ellipse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(D, -,2)</a:t>
              </a:r>
            </a:p>
          </p:txBody>
        </p:sp>
        <p:sp>
          <p:nvSpPr>
            <p:cNvPr id="3202" name="Shape 3202"/>
            <p:cNvSpPr/>
            <p:nvPr/>
          </p:nvSpPr>
          <p:spPr>
            <a:xfrm>
              <a:off x="3835162" y="462331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(A,4,2)</a:t>
              </a:r>
            </a:p>
          </p:txBody>
        </p:sp>
        <p:sp>
          <p:nvSpPr>
            <p:cNvPr id="3203" name="Shape 3203"/>
            <p:cNvSpPr/>
            <p:nvPr/>
          </p:nvSpPr>
          <p:spPr>
            <a:xfrm>
              <a:off x="2506560" y="4623319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(B, -,3)</a:t>
              </a:r>
            </a:p>
          </p:txBody>
        </p:sp>
        <p:sp>
          <p:nvSpPr>
            <p:cNvPr id="3204" name="Shape 3204"/>
            <p:cNvSpPr/>
            <p:nvPr/>
          </p:nvSpPr>
          <p:spPr>
            <a:xfrm>
              <a:off x="3147849" y="6940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end</a:t>
              </a:r>
            </a:p>
          </p:txBody>
        </p:sp>
        <p:sp>
          <p:nvSpPr>
            <p:cNvPr id="3205" name="Shape 3205"/>
            <p:cNvSpPr/>
            <p:nvPr/>
          </p:nvSpPr>
          <p:spPr>
            <a:xfrm flipH="1">
              <a:off x="2528388" y="691937"/>
              <a:ext cx="163252" cy="46757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206" name="Shape 3206"/>
            <p:cNvSpPr/>
            <p:nvPr/>
          </p:nvSpPr>
          <p:spPr>
            <a:xfrm>
              <a:off x="3236059" y="710943"/>
              <a:ext cx="228400" cy="43226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207" name="Shape 3207"/>
            <p:cNvSpPr/>
            <p:nvPr/>
          </p:nvSpPr>
          <p:spPr>
            <a:xfrm>
              <a:off x="3418818" y="341434"/>
              <a:ext cx="1284001" cy="83112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208" name="Shape 3208"/>
            <p:cNvSpPr/>
            <p:nvPr/>
          </p:nvSpPr>
          <p:spPr>
            <a:xfrm>
              <a:off x="3871059" y="1853943"/>
              <a:ext cx="228400" cy="43226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209" name="Shape 3209"/>
            <p:cNvSpPr/>
            <p:nvPr/>
          </p:nvSpPr>
          <p:spPr>
            <a:xfrm flipH="1">
              <a:off x="4458627" y="1826404"/>
              <a:ext cx="211309" cy="47489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210" name="Shape 3210"/>
            <p:cNvSpPr/>
            <p:nvPr/>
          </p:nvSpPr>
          <p:spPr>
            <a:xfrm flipH="1">
              <a:off x="1242494" y="2997306"/>
              <a:ext cx="272340" cy="46436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211" name="Shape 3211"/>
            <p:cNvSpPr/>
            <p:nvPr/>
          </p:nvSpPr>
          <p:spPr>
            <a:xfrm>
              <a:off x="654693" y="3006305"/>
              <a:ext cx="228400" cy="49669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212" name="Shape 3212"/>
            <p:cNvSpPr/>
            <p:nvPr/>
          </p:nvSpPr>
          <p:spPr>
            <a:xfrm>
              <a:off x="2582988" y="1858720"/>
              <a:ext cx="244646" cy="4214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213" name="Shape 3213"/>
            <p:cNvSpPr/>
            <p:nvPr/>
          </p:nvSpPr>
          <p:spPr>
            <a:xfrm>
              <a:off x="4272180" y="3046733"/>
              <a:ext cx="1" cy="41053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214" name="Shape 3214"/>
            <p:cNvSpPr/>
            <p:nvPr/>
          </p:nvSpPr>
          <p:spPr>
            <a:xfrm>
              <a:off x="4272180" y="4243079"/>
              <a:ext cx="1" cy="3867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215" name="Shape 3215"/>
            <p:cNvSpPr/>
            <p:nvPr/>
          </p:nvSpPr>
          <p:spPr>
            <a:xfrm>
              <a:off x="4272180" y="5413237"/>
              <a:ext cx="1" cy="42266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216" name="Shape 3216"/>
            <p:cNvSpPr/>
            <p:nvPr/>
          </p:nvSpPr>
          <p:spPr>
            <a:xfrm>
              <a:off x="1452951" y="4052716"/>
              <a:ext cx="1137768" cy="70911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217" name="Shape 3217"/>
            <p:cNvSpPr/>
            <p:nvPr/>
          </p:nvSpPr>
          <p:spPr>
            <a:xfrm>
              <a:off x="2939853" y="5413237"/>
              <a:ext cx="1" cy="42266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218" name="Shape 3218"/>
            <p:cNvSpPr/>
            <p:nvPr/>
          </p:nvSpPr>
          <p:spPr>
            <a:xfrm flipH="1">
              <a:off x="1560705" y="3915948"/>
              <a:ext cx="94024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219" name="Shape 3219"/>
            <p:cNvSpPr/>
            <p:nvPr/>
          </p:nvSpPr>
          <p:spPr>
            <a:xfrm flipH="1">
              <a:off x="1416438" y="2757181"/>
              <a:ext cx="1112337" cy="77860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220" name="Shape 3220"/>
            <p:cNvSpPr/>
            <p:nvPr/>
          </p:nvSpPr>
          <p:spPr>
            <a:xfrm flipH="1">
              <a:off x="3215347" y="4130567"/>
              <a:ext cx="763583" cy="5683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grpSp>
          <p:nvGrpSpPr>
            <p:cNvPr id="3223" name="Group 3223"/>
            <p:cNvGrpSpPr/>
            <p:nvPr/>
          </p:nvGrpSpPr>
          <p:grpSpPr>
            <a:xfrm>
              <a:off x="2467962" y="5886092"/>
              <a:ext cx="943783" cy="887008"/>
              <a:chOff x="0" y="0"/>
              <a:chExt cx="943782" cy="887006"/>
            </a:xfrm>
          </p:grpSpPr>
          <p:sp>
            <p:nvSpPr>
              <p:cNvPr id="3221" name="Shape 3221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  <a:endParaRPr/>
              </a:p>
            </p:txBody>
          </p:sp>
          <p:sp>
            <p:nvSpPr>
              <p:cNvPr id="3222" name="Shape 3222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(W, -, 4)</a:t>
                </a:r>
              </a:p>
            </p:txBody>
          </p:sp>
        </p:grpSp>
        <p:grpSp>
          <p:nvGrpSpPr>
            <p:cNvPr id="3226" name="Group 3226"/>
            <p:cNvGrpSpPr/>
            <p:nvPr/>
          </p:nvGrpSpPr>
          <p:grpSpPr>
            <a:xfrm>
              <a:off x="3800289" y="5886092"/>
              <a:ext cx="943784" cy="887008"/>
              <a:chOff x="0" y="0"/>
              <a:chExt cx="943782" cy="887006"/>
            </a:xfrm>
          </p:grpSpPr>
          <p:sp>
            <p:nvSpPr>
              <p:cNvPr id="3224" name="Shape 3224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  <a:endParaRPr/>
              </a:p>
            </p:txBody>
          </p:sp>
          <p:sp>
            <p:nvSpPr>
              <p:cNvPr id="3225" name="Shape 3225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(W,5, -)</a:t>
                </a:r>
              </a:p>
            </p:txBody>
          </p:sp>
        </p:grpSp>
        <p:sp>
          <p:nvSpPr>
            <p:cNvPr id="3227" name="Shape 3227"/>
            <p:cNvSpPr/>
            <p:nvPr/>
          </p:nvSpPr>
          <p:spPr>
            <a:xfrm flipH="1">
              <a:off x="3910351" y="6739447"/>
              <a:ext cx="169746" cy="31706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228" name="Shape 3228"/>
            <p:cNvSpPr/>
            <p:nvPr/>
          </p:nvSpPr>
          <p:spPr>
            <a:xfrm>
              <a:off x="3102106" y="6749466"/>
              <a:ext cx="175096" cy="29672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3230" name="Shape 3230"/>
          <p:cNvSpPr/>
          <p:nvPr/>
        </p:nvSpPr>
        <p:spPr>
          <a:xfrm>
            <a:off x="804899" y="6069409"/>
            <a:ext cx="9021689" cy="2224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Repeatedly remove:</a:t>
            </a:r>
          </a:p>
          <a:p>
            <a:pPr marL="673100" indent="-228600">
              <a:buSzPct val="75000"/>
              <a:buChar char="•"/>
            </a:pPr>
            <a:r>
              <a:t>Any nodes </a:t>
            </a:r>
            <a:r>
              <a:rPr i="1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start</a:t>
            </a:r>
            <a:r>
              <a:t> can’t reach</a:t>
            </a:r>
          </a:p>
          <a:p>
            <a:pPr marL="673100" indent="-228600">
              <a:buSzPct val="75000"/>
              <a:buChar char="•"/>
              <a:defRPr>
                <a:solidFill>
                  <a:srgbClr val="A6AAA9"/>
                </a:solidFill>
              </a:defRPr>
            </a:pPr>
            <a:r>
              <a:t>Any nodes that can’t reach </a:t>
            </a:r>
            <a:r>
              <a:rPr i="1">
                <a:latin typeface="Gill Sans SemiBold"/>
                <a:ea typeface="Gill Sans SemiBold"/>
                <a:cs typeface="Gill Sans SemiBold"/>
                <a:sym typeface="Gill Sans SemiBold"/>
              </a:rPr>
              <a:t>end</a:t>
            </a:r>
          </a:p>
          <a:p>
            <a:pPr marL="673100" indent="-228600">
              <a:buSzPct val="75000"/>
              <a:buChar char="•"/>
              <a:defRPr>
                <a:solidFill>
                  <a:srgbClr val="A6AAA9"/>
                </a:solidFill>
              </a:defRPr>
            </a:pPr>
            <a:r>
              <a:t>Any node X where some X′ </a:t>
            </a:r>
            <a:r>
              <a:rPr i="1">
                <a:latin typeface="Gill Sans SemiBold"/>
                <a:ea typeface="Gill Sans SemiBold"/>
                <a:cs typeface="Gill Sans SemiBold"/>
                <a:sym typeface="Gill Sans SemiBold"/>
              </a:rPr>
              <a:t>postdominates</a:t>
            </a:r>
            <a:r>
              <a:t> X</a:t>
            </a:r>
          </a:p>
          <a:p>
            <a:pPr marL="673100" indent="-228600">
              <a:buSzPct val="75000"/>
              <a:buChar char="•"/>
              <a:defRPr>
                <a:solidFill>
                  <a:srgbClr val="A6AAA9"/>
                </a:solidFill>
              </a:defRPr>
            </a:pPr>
            <a:r>
              <a:t>Any edge from X to Y where some X′ </a:t>
            </a:r>
            <a:r>
              <a:rPr i="1">
                <a:latin typeface="Gill Sans SemiBold"/>
                <a:ea typeface="Gill Sans SemiBold"/>
                <a:cs typeface="Gill Sans SemiBold"/>
                <a:sym typeface="Gill Sans SemiBold"/>
              </a:rPr>
              <a:t>postdominates</a:t>
            </a:r>
            <a:r>
              <a:t> Y</a:t>
            </a:r>
          </a:p>
        </p:txBody>
      </p:sp>
    </p:spTree>
  </p:cSld>
  <p:clrMapOvr>
    <a:masterClrMapping/>
  </p:clrMapOvr>
  <p:transition spd="slow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2" name="Shape 32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Product Graph Minimization</a:t>
            </a:r>
          </a:p>
        </p:txBody>
      </p:sp>
      <p:sp>
        <p:nvSpPr>
          <p:cNvPr id="3233" name="Shape 3233"/>
          <p:cNvSpPr>
            <a:spLocks noGrp="1"/>
          </p:cNvSpPr>
          <p:nvPr>
            <p:ph type="sldNum" sz="quarter" idx="2"/>
          </p:nvPr>
        </p:nvSpPr>
        <p:spPr>
          <a:xfrm>
            <a:off x="12530174" y="9194800"/>
            <a:ext cx="276152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85</a:t>
            </a:fld>
            <a:endParaRPr/>
          </a:p>
        </p:txBody>
      </p:sp>
      <p:sp>
        <p:nvSpPr>
          <p:cNvPr id="3234" name="Shape 3234"/>
          <p:cNvSpPr/>
          <p:nvPr/>
        </p:nvSpPr>
        <p:spPr>
          <a:xfrm>
            <a:off x="792199" y="2139950"/>
            <a:ext cx="5824027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Goal:  </a:t>
            </a:r>
            <a:r>
              <a:rPr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rPr>
              <a:t>Improve failure safety analysis precision by removing nodes/edges not on any </a:t>
            </a:r>
            <a:r>
              <a:rPr i="1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simple</a:t>
            </a:r>
            <a:r>
              <a:rPr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rPr>
              <a:t> path</a:t>
            </a:r>
          </a:p>
        </p:txBody>
      </p:sp>
      <p:sp>
        <p:nvSpPr>
          <p:cNvPr id="3235" name="Shape 3235"/>
          <p:cNvSpPr/>
          <p:nvPr/>
        </p:nvSpPr>
        <p:spPr>
          <a:xfrm>
            <a:off x="792199" y="4127499"/>
            <a:ext cx="6574964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Graph dominators as a cheap approximation</a:t>
            </a:r>
          </a:p>
          <a:p>
            <a:r>
              <a:t>(D,2,2) dominates (A,4,2)</a:t>
            </a:r>
          </a:p>
        </p:txBody>
      </p:sp>
      <p:grpSp>
        <p:nvGrpSpPr>
          <p:cNvPr id="3268" name="Group 3268"/>
          <p:cNvGrpSpPr/>
          <p:nvPr/>
        </p:nvGrpSpPr>
        <p:grpSpPr>
          <a:xfrm>
            <a:off x="7675271" y="1076726"/>
            <a:ext cx="4727461" cy="7733472"/>
            <a:chOff x="0" y="0"/>
            <a:chExt cx="4727460" cy="7733470"/>
          </a:xfrm>
        </p:grpSpPr>
        <p:sp>
          <p:nvSpPr>
            <p:cNvPr id="3236" name="Shape 3236"/>
            <p:cNvSpPr/>
            <p:nvPr/>
          </p:nvSpPr>
          <p:spPr>
            <a:xfrm>
              <a:off x="1882842" y="0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start</a:t>
              </a:r>
            </a:p>
          </p:txBody>
        </p:sp>
        <p:sp>
          <p:nvSpPr>
            <p:cNvPr id="3237" name="Shape 3237"/>
            <p:cNvSpPr/>
            <p:nvPr/>
          </p:nvSpPr>
          <p:spPr>
            <a:xfrm>
              <a:off x="1283867" y="1108548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(Z,1,1)</a:t>
              </a:r>
            </a:p>
          </p:txBody>
        </p:sp>
        <p:sp>
          <p:nvSpPr>
            <p:cNvPr id="3238" name="Shape 3238"/>
            <p:cNvSpPr/>
            <p:nvPr/>
          </p:nvSpPr>
          <p:spPr>
            <a:xfrm>
              <a:off x="2568645" y="1108548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(Y,1,1)</a:t>
              </a:r>
            </a:p>
          </p:txBody>
        </p:sp>
        <p:sp>
          <p:nvSpPr>
            <p:cNvPr id="3239" name="Shape 3239"/>
            <p:cNvSpPr/>
            <p:nvPr/>
          </p:nvSpPr>
          <p:spPr>
            <a:xfrm>
              <a:off x="3853422" y="1124577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(X,1,1)</a:t>
              </a:r>
            </a:p>
          </p:txBody>
        </p:sp>
        <p:sp>
          <p:nvSpPr>
            <p:cNvPr id="3240" name="Shape 3240"/>
            <p:cNvSpPr/>
            <p:nvPr/>
          </p:nvSpPr>
          <p:spPr>
            <a:xfrm>
              <a:off x="0" y="3432967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(C, -,2)</a:t>
              </a:r>
            </a:p>
          </p:txBody>
        </p:sp>
        <p:sp>
          <p:nvSpPr>
            <p:cNvPr id="3241" name="Shape 3241"/>
            <p:cNvSpPr/>
            <p:nvPr/>
          </p:nvSpPr>
          <p:spPr>
            <a:xfrm>
              <a:off x="1837473" y="2255196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(E, -,2)</a:t>
              </a:r>
            </a:p>
          </p:txBody>
        </p:sp>
        <p:sp>
          <p:nvSpPr>
            <p:cNvPr id="3242" name="Shape 3242"/>
            <p:cNvSpPr/>
            <p:nvPr/>
          </p:nvSpPr>
          <p:spPr>
            <a:xfrm>
              <a:off x="3169801" y="2242615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(D,2,2)</a:t>
              </a:r>
            </a:p>
          </p:txBody>
        </p:sp>
        <p:sp>
          <p:nvSpPr>
            <p:cNvPr id="3243" name="Shape 3243"/>
            <p:cNvSpPr/>
            <p:nvPr/>
          </p:nvSpPr>
          <p:spPr>
            <a:xfrm>
              <a:off x="3169801" y="3445667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(C,3,2)</a:t>
              </a:r>
            </a:p>
          </p:txBody>
        </p:sp>
        <p:sp>
          <p:nvSpPr>
            <p:cNvPr id="3244" name="Shape 3244"/>
            <p:cNvSpPr/>
            <p:nvPr/>
          </p:nvSpPr>
          <p:spPr>
            <a:xfrm>
              <a:off x="3169801" y="462331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(A,4,2)</a:t>
              </a:r>
            </a:p>
          </p:txBody>
        </p:sp>
        <p:sp>
          <p:nvSpPr>
            <p:cNvPr id="3245" name="Shape 3245"/>
            <p:cNvSpPr/>
            <p:nvPr/>
          </p:nvSpPr>
          <p:spPr>
            <a:xfrm>
              <a:off x="1841200" y="462331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(B, -,3)</a:t>
              </a:r>
            </a:p>
          </p:txBody>
        </p:sp>
        <p:sp>
          <p:nvSpPr>
            <p:cNvPr id="3246" name="Shape 3246"/>
            <p:cNvSpPr/>
            <p:nvPr/>
          </p:nvSpPr>
          <p:spPr>
            <a:xfrm>
              <a:off x="2482488" y="6940523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end</a:t>
              </a:r>
            </a:p>
          </p:txBody>
        </p:sp>
        <p:sp>
          <p:nvSpPr>
            <p:cNvPr id="3247" name="Shape 3247"/>
            <p:cNvSpPr/>
            <p:nvPr/>
          </p:nvSpPr>
          <p:spPr>
            <a:xfrm flipH="1">
              <a:off x="1863027" y="691937"/>
              <a:ext cx="163252" cy="46757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248" name="Shape 3248"/>
            <p:cNvSpPr/>
            <p:nvPr/>
          </p:nvSpPr>
          <p:spPr>
            <a:xfrm>
              <a:off x="2570698" y="710943"/>
              <a:ext cx="228400" cy="43226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249" name="Shape 3249"/>
            <p:cNvSpPr/>
            <p:nvPr/>
          </p:nvSpPr>
          <p:spPr>
            <a:xfrm>
              <a:off x="2753457" y="341434"/>
              <a:ext cx="1284001" cy="83112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250" name="Shape 3250"/>
            <p:cNvSpPr/>
            <p:nvPr/>
          </p:nvSpPr>
          <p:spPr>
            <a:xfrm>
              <a:off x="3205698" y="1853943"/>
              <a:ext cx="228400" cy="43226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251" name="Shape 3251"/>
            <p:cNvSpPr/>
            <p:nvPr/>
          </p:nvSpPr>
          <p:spPr>
            <a:xfrm flipH="1">
              <a:off x="3793266" y="1826404"/>
              <a:ext cx="211310" cy="47489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252" name="Shape 3252"/>
            <p:cNvSpPr/>
            <p:nvPr/>
          </p:nvSpPr>
          <p:spPr>
            <a:xfrm>
              <a:off x="1917627" y="1858720"/>
              <a:ext cx="244646" cy="4214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253" name="Shape 3253"/>
            <p:cNvSpPr/>
            <p:nvPr/>
          </p:nvSpPr>
          <p:spPr>
            <a:xfrm>
              <a:off x="3606819" y="3046733"/>
              <a:ext cx="1" cy="41053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254" name="Shape 3254"/>
            <p:cNvSpPr/>
            <p:nvPr/>
          </p:nvSpPr>
          <p:spPr>
            <a:xfrm>
              <a:off x="3606819" y="4243079"/>
              <a:ext cx="1" cy="3867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255" name="Shape 3255"/>
            <p:cNvSpPr/>
            <p:nvPr/>
          </p:nvSpPr>
          <p:spPr>
            <a:xfrm>
              <a:off x="3606819" y="5413237"/>
              <a:ext cx="1" cy="42266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256" name="Shape 3256"/>
            <p:cNvSpPr/>
            <p:nvPr/>
          </p:nvSpPr>
          <p:spPr>
            <a:xfrm>
              <a:off x="787590" y="4052716"/>
              <a:ext cx="1137768" cy="70911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257" name="Shape 3257"/>
            <p:cNvSpPr/>
            <p:nvPr/>
          </p:nvSpPr>
          <p:spPr>
            <a:xfrm>
              <a:off x="2274492" y="5413237"/>
              <a:ext cx="1" cy="42266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258" name="Shape 3258"/>
            <p:cNvSpPr/>
            <p:nvPr/>
          </p:nvSpPr>
          <p:spPr>
            <a:xfrm flipH="1">
              <a:off x="751077" y="2757181"/>
              <a:ext cx="1112337" cy="77860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259" name="Shape 3259"/>
            <p:cNvSpPr/>
            <p:nvPr/>
          </p:nvSpPr>
          <p:spPr>
            <a:xfrm flipH="1">
              <a:off x="2549986" y="4130567"/>
              <a:ext cx="763583" cy="5683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grpSp>
          <p:nvGrpSpPr>
            <p:cNvPr id="3262" name="Group 3262"/>
            <p:cNvGrpSpPr/>
            <p:nvPr/>
          </p:nvGrpSpPr>
          <p:grpSpPr>
            <a:xfrm>
              <a:off x="1802601" y="5886092"/>
              <a:ext cx="943783" cy="887008"/>
              <a:chOff x="0" y="0"/>
              <a:chExt cx="943782" cy="887006"/>
            </a:xfrm>
          </p:grpSpPr>
          <p:sp>
            <p:nvSpPr>
              <p:cNvPr id="3260" name="Shape 3260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  <a:endParaRPr/>
              </a:p>
            </p:txBody>
          </p:sp>
          <p:sp>
            <p:nvSpPr>
              <p:cNvPr id="3261" name="Shape 3261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(W, -, 4)</a:t>
                </a:r>
              </a:p>
            </p:txBody>
          </p:sp>
        </p:grpSp>
        <p:grpSp>
          <p:nvGrpSpPr>
            <p:cNvPr id="3265" name="Group 3265"/>
            <p:cNvGrpSpPr/>
            <p:nvPr/>
          </p:nvGrpSpPr>
          <p:grpSpPr>
            <a:xfrm>
              <a:off x="3134928" y="5886092"/>
              <a:ext cx="943784" cy="887008"/>
              <a:chOff x="0" y="0"/>
              <a:chExt cx="943782" cy="887006"/>
            </a:xfrm>
          </p:grpSpPr>
          <p:sp>
            <p:nvSpPr>
              <p:cNvPr id="3263" name="Shape 3263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  <a:endParaRPr/>
              </a:p>
            </p:txBody>
          </p:sp>
          <p:sp>
            <p:nvSpPr>
              <p:cNvPr id="3264" name="Shape 3264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(W,5, -)</a:t>
                </a:r>
              </a:p>
            </p:txBody>
          </p:sp>
        </p:grpSp>
        <p:sp>
          <p:nvSpPr>
            <p:cNvPr id="3266" name="Shape 3266"/>
            <p:cNvSpPr/>
            <p:nvPr/>
          </p:nvSpPr>
          <p:spPr>
            <a:xfrm flipH="1">
              <a:off x="3244990" y="6739447"/>
              <a:ext cx="169746" cy="31706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267" name="Shape 3267"/>
            <p:cNvSpPr/>
            <p:nvPr/>
          </p:nvSpPr>
          <p:spPr>
            <a:xfrm>
              <a:off x="2436745" y="6749466"/>
              <a:ext cx="175096" cy="29672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3269" name="Shape 3269"/>
          <p:cNvSpPr/>
          <p:nvPr/>
        </p:nvSpPr>
        <p:spPr>
          <a:xfrm>
            <a:off x="804899" y="6082109"/>
            <a:ext cx="8804829" cy="2224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Repeatedly remove:</a:t>
            </a:r>
          </a:p>
          <a:p>
            <a:pPr marL="673100" indent="-228600">
              <a:buSzPct val="75000"/>
              <a:buChar char="•"/>
            </a:pPr>
            <a:r>
              <a:t>Any nodes </a:t>
            </a:r>
            <a:r>
              <a:rPr i="1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start</a:t>
            </a:r>
            <a:r>
              <a:t> can’t reach</a:t>
            </a:r>
          </a:p>
          <a:p>
            <a:pPr marL="673100" indent="-228600">
              <a:buSzPct val="75000"/>
              <a:buChar char="•"/>
            </a:pPr>
            <a:r>
              <a:t>Any nodes that can’t reach </a:t>
            </a:r>
            <a:r>
              <a:rPr i="1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end</a:t>
            </a:r>
          </a:p>
          <a:p>
            <a:pPr marL="673100" indent="-228600">
              <a:buSzPct val="75000"/>
              <a:buChar char="•"/>
            </a:pPr>
            <a:r>
              <a:t>Any node X where some X′ </a:t>
            </a:r>
            <a:r>
              <a:rPr i="1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postdominates</a:t>
            </a:r>
            <a:r>
              <a:t> X</a:t>
            </a:r>
          </a:p>
          <a:p>
            <a:pPr marL="673100" indent="-228600">
              <a:buSzPct val="75000"/>
              <a:buChar char="•"/>
            </a:pPr>
            <a:r>
              <a:t>Any edge from X to Y where some X′ </a:t>
            </a:r>
            <a:r>
              <a:rPr i="1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postdominates</a:t>
            </a:r>
            <a:r>
              <a:t> Y</a:t>
            </a:r>
          </a:p>
        </p:txBody>
      </p:sp>
    </p:spTree>
  </p:cSld>
  <p:clrMapOvr>
    <a:masterClrMapping/>
  </p:clrMapOvr>
  <p:transition spd="slow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1" name="Shape 32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Failure Safety</a:t>
            </a:r>
          </a:p>
        </p:txBody>
      </p:sp>
      <p:sp>
        <p:nvSpPr>
          <p:cNvPr id="3272" name="Shape 3272"/>
          <p:cNvSpPr>
            <a:spLocks noGrp="1"/>
          </p:cNvSpPr>
          <p:nvPr>
            <p:ph type="sldNum" sz="quarter" idx="2"/>
          </p:nvPr>
        </p:nvSpPr>
        <p:spPr>
          <a:xfrm>
            <a:off x="12530174" y="9194800"/>
            <a:ext cx="276152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86</a:t>
            </a:fld>
            <a:endParaRPr/>
          </a:p>
        </p:txBody>
      </p:sp>
      <p:grpSp>
        <p:nvGrpSpPr>
          <p:cNvPr id="3307" name="Group 3307"/>
          <p:cNvGrpSpPr/>
          <p:nvPr/>
        </p:nvGrpSpPr>
        <p:grpSpPr>
          <a:xfrm>
            <a:off x="1372177" y="1483126"/>
            <a:ext cx="4243070" cy="7733472"/>
            <a:chOff x="0" y="0"/>
            <a:chExt cx="4243068" cy="7733470"/>
          </a:xfrm>
        </p:grpSpPr>
        <p:sp>
          <p:nvSpPr>
            <p:cNvPr id="3273" name="Shape 3273"/>
            <p:cNvSpPr/>
            <p:nvPr/>
          </p:nvSpPr>
          <p:spPr>
            <a:xfrm>
              <a:off x="1251735" y="0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start</a:t>
              </a:r>
            </a:p>
          </p:txBody>
        </p:sp>
        <p:sp>
          <p:nvSpPr>
            <p:cNvPr id="3274" name="Shape 3274"/>
            <p:cNvSpPr/>
            <p:nvPr/>
          </p:nvSpPr>
          <p:spPr>
            <a:xfrm>
              <a:off x="0" y="1100291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(Z,1,1)</a:t>
              </a:r>
            </a:p>
          </p:txBody>
        </p:sp>
        <p:sp>
          <p:nvSpPr>
            <p:cNvPr id="3275" name="Shape 3275"/>
            <p:cNvSpPr/>
            <p:nvPr/>
          </p:nvSpPr>
          <p:spPr>
            <a:xfrm>
              <a:off x="1270000" y="1100291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(Y,1,1)</a:t>
              </a:r>
            </a:p>
          </p:txBody>
        </p:sp>
        <p:sp>
          <p:nvSpPr>
            <p:cNvPr id="3276" name="Shape 3276"/>
            <p:cNvSpPr/>
            <p:nvPr/>
          </p:nvSpPr>
          <p:spPr>
            <a:xfrm>
              <a:off x="2572888" y="11219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(X,1,1)</a:t>
              </a:r>
            </a:p>
          </p:txBody>
        </p:sp>
        <p:sp>
          <p:nvSpPr>
            <p:cNvPr id="3277" name="Shape 3277"/>
            <p:cNvSpPr/>
            <p:nvPr/>
          </p:nvSpPr>
          <p:spPr>
            <a:xfrm>
              <a:off x="0" y="3459525"/>
              <a:ext cx="874038" cy="792948"/>
            </a:xfrm>
            <a:prstGeom prst="ellipse">
              <a:avLst/>
            </a:prstGeom>
            <a:solidFill>
              <a:schemeClr val="accent3">
                <a:satOff val="18648"/>
                <a:lumOff val="5971"/>
              </a:schemeClr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(C, -,2)</a:t>
              </a:r>
            </a:p>
          </p:txBody>
        </p:sp>
        <p:sp>
          <p:nvSpPr>
            <p:cNvPr id="3278" name="Shape 3278"/>
            <p:cNvSpPr/>
            <p:nvPr/>
          </p:nvSpPr>
          <p:spPr>
            <a:xfrm>
              <a:off x="0" y="22793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(E, -,2)</a:t>
              </a:r>
            </a:p>
          </p:txBody>
        </p:sp>
        <p:sp>
          <p:nvSpPr>
            <p:cNvPr id="3279" name="Shape 3279"/>
            <p:cNvSpPr/>
            <p:nvPr/>
          </p:nvSpPr>
          <p:spPr>
            <a:xfrm>
              <a:off x="2538694" y="2242615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(D,2,2)</a:t>
              </a:r>
            </a:p>
          </p:txBody>
        </p:sp>
        <p:sp>
          <p:nvSpPr>
            <p:cNvPr id="3280" name="Shape 3280"/>
            <p:cNvSpPr/>
            <p:nvPr/>
          </p:nvSpPr>
          <p:spPr>
            <a:xfrm>
              <a:off x="2538694" y="3445667"/>
              <a:ext cx="874038" cy="792948"/>
            </a:xfrm>
            <a:prstGeom prst="ellipse">
              <a:avLst/>
            </a:prstGeom>
            <a:solidFill>
              <a:schemeClr val="accent3">
                <a:satOff val="18648"/>
                <a:lumOff val="5971"/>
              </a:schemeClr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(C,3,2)</a:t>
              </a:r>
            </a:p>
          </p:txBody>
        </p:sp>
        <p:sp>
          <p:nvSpPr>
            <p:cNvPr id="3281" name="Shape 3281"/>
            <p:cNvSpPr/>
            <p:nvPr/>
          </p:nvSpPr>
          <p:spPr>
            <a:xfrm>
              <a:off x="2538694" y="462331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(A,4,2)</a:t>
              </a:r>
            </a:p>
          </p:txBody>
        </p:sp>
        <p:sp>
          <p:nvSpPr>
            <p:cNvPr id="3282" name="Shape 3282"/>
            <p:cNvSpPr/>
            <p:nvPr/>
          </p:nvSpPr>
          <p:spPr>
            <a:xfrm>
              <a:off x="1210093" y="4623319"/>
              <a:ext cx="874038" cy="792948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(B, -,3)</a:t>
              </a:r>
            </a:p>
          </p:txBody>
        </p:sp>
        <p:sp>
          <p:nvSpPr>
            <p:cNvPr id="3283" name="Shape 3283"/>
            <p:cNvSpPr/>
            <p:nvPr/>
          </p:nvSpPr>
          <p:spPr>
            <a:xfrm>
              <a:off x="1851382" y="6940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end</a:t>
              </a:r>
            </a:p>
          </p:txBody>
        </p:sp>
        <p:sp>
          <p:nvSpPr>
            <p:cNvPr id="3284" name="Shape 3284"/>
            <p:cNvSpPr/>
            <p:nvPr/>
          </p:nvSpPr>
          <p:spPr>
            <a:xfrm flipH="1">
              <a:off x="699909" y="691937"/>
              <a:ext cx="695264" cy="4852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285" name="Shape 3285"/>
            <p:cNvSpPr/>
            <p:nvPr/>
          </p:nvSpPr>
          <p:spPr>
            <a:xfrm>
              <a:off x="1691396" y="789971"/>
              <a:ext cx="4959" cy="30898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286" name="Shape 3286"/>
            <p:cNvSpPr/>
            <p:nvPr/>
          </p:nvSpPr>
          <p:spPr>
            <a:xfrm>
              <a:off x="2025612" y="679819"/>
              <a:ext cx="698859" cy="5579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287" name="Shape 3287"/>
            <p:cNvSpPr/>
            <p:nvPr/>
          </p:nvSpPr>
          <p:spPr>
            <a:xfrm>
              <a:off x="1995765" y="1811470"/>
              <a:ext cx="625373" cy="56174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288" name="Shape 3288"/>
            <p:cNvSpPr/>
            <p:nvPr/>
          </p:nvSpPr>
          <p:spPr>
            <a:xfrm flipH="1">
              <a:off x="2981929" y="1906027"/>
              <a:ext cx="7811" cy="3477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289" name="Shape 3289"/>
            <p:cNvSpPr/>
            <p:nvPr/>
          </p:nvSpPr>
          <p:spPr>
            <a:xfrm>
              <a:off x="425211" y="1895084"/>
              <a:ext cx="4784" cy="39206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290" name="Shape 3290"/>
            <p:cNvSpPr/>
            <p:nvPr/>
          </p:nvSpPr>
          <p:spPr>
            <a:xfrm>
              <a:off x="2975713" y="3046733"/>
              <a:ext cx="1" cy="41053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291" name="Shape 3291"/>
            <p:cNvSpPr/>
            <p:nvPr/>
          </p:nvSpPr>
          <p:spPr>
            <a:xfrm>
              <a:off x="2975713" y="4243079"/>
              <a:ext cx="1" cy="3867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292" name="Shape 3292"/>
            <p:cNvSpPr/>
            <p:nvPr/>
          </p:nvSpPr>
          <p:spPr>
            <a:xfrm>
              <a:off x="2975712" y="5413237"/>
              <a:ext cx="1" cy="48016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293" name="Shape 3293"/>
            <p:cNvSpPr/>
            <p:nvPr/>
          </p:nvSpPr>
          <p:spPr>
            <a:xfrm>
              <a:off x="689883" y="4185214"/>
              <a:ext cx="691532" cy="53007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294" name="Shape 3294"/>
            <p:cNvSpPr/>
            <p:nvPr/>
          </p:nvSpPr>
          <p:spPr>
            <a:xfrm>
              <a:off x="1643386" y="5413237"/>
              <a:ext cx="1" cy="4752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295" name="Shape 3295"/>
            <p:cNvSpPr/>
            <p:nvPr/>
          </p:nvSpPr>
          <p:spPr>
            <a:xfrm flipH="1">
              <a:off x="430823" y="3072697"/>
              <a:ext cx="5353" cy="39160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296" name="Shape 3296"/>
            <p:cNvSpPr/>
            <p:nvPr/>
          </p:nvSpPr>
          <p:spPr>
            <a:xfrm flipH="1">
              <a:off x="1918880" y="4130567"/>
              <a:ext cx="763582" cy="5683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grpSp>
          <p:nvGrpSpPr>
            <p:cNvPr id="3299" name="Group 3299"/>
            <p:cNvGrpSpPr/>
            <p:nvPr/>
          </p:nvGrpSpPr>
          <p:grpSpPr>
            <a:xfrm>
              <a:off x="1171494" y="5886092"/>
              <a:ext cx="943784" cy="887008"/>
              <a:chOff x="0" y="0"/>
              <a:chExt cx="943782" cy="887006"/>
            </a:xfrm>
          </p:grpSpPr>
          <p:sp>
            <p:nvSpPr>
              <p:cNvPr id="3297" name="Shape 3297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  <a:endParaRPr/>
              </a:p>
            </p:txBody>
          </p:sp>
          <p:sp>
            <p:nvSpPr>
              <p:cNvPr id="3298" name="Shape 3298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chemeClr val="accent1">
                  <a:satOff val="-3355"/>
                  <a:lumOff val="26614"/>
                </a:schemeClr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(W, -, 4)</a:t>
                </a:r>
              </a:p>
            </p:txBody>
          </p:sp>
        </p:grpSp>
        <p:grpSp>
          <p:nvGrpSpPr>
            <p:cNvPr id="3302" name="Group 3302"/>
            <p:cNvGrpSpPr/>
            <p:nvPr/>
          </p:nvGrpSpPr>
          <p:grpSpPr>
            <a:xfrm>
              <a:off x="2503822" y="5886092"/>
              <a:ext cx="943783" cy="887008"/>
              <a:chOff x="0" y="0"/>
              <a:chExt cx="943782" cy="887006"/>
            </a:xfrm>
          </p:grpSpPr>
          <p:sp>
            <p:nvSpPr>
              <p:cNvPr id="3300" name="Shape 3300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  <a:endParaRPr/>
              </a:p>
            </p:txBody>
          </p:sp>
          <p:sp>
            <p:nvSpPr>
              <p:cNvPr id="3301" name="Shape 3301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(W,5, -)</a:t>
                </a:r>
              </a:p>
            </p:txBody>
          </p:sp>
        </p:grpSp>
        <p:sp>
          <p:nvSpPr>
            <p:cNvPr id="3303" name="Shape 3303"/>
            <p:cNvSpPr/>
            <p:nvPr/>
          </p:nvSpPr>
          <p:spPr>
            <a:xfrm flipH="1">
              <a:off x="2613884" y="6739447"/>
              <a:ext cx="169746" cy="31706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304" name="Shape 3304"/>
            <p:cNvSpPr/>
            <p:nvPr/>
          </p:nvSpPr>
          <p:spPr>
            <a:xfrm>
              <a:off x="1805638" y="6749466"/>
              <a:ext cx="175097" cy="29672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305" name="Shape 3305"/>
            <p:cNvSpPr/>
            <p:nvPr/>
          </p:nvSpPr>
          <p:spPr>
            <a:xfrm>
              <a:off x="164268" y="6097553"/>
              <a:ext cx="1107002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{2}</a:t>
              </a:r>
            </a:p>
          </p:txBody>
        </p:sp>
        <p:sp>
          <p:nvSpPr>
            <p:cNvPr id="3306" name="Shape 3306"/>
            <p:cNvSpPr/>
            <p:nvPr/>
          </p:nvSpPr>
          <p:spPr>
            <a:xfrm>
              <a:off x="3136068" y="6097553"/>
              <a:ext cx="1107001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{1}</a:t>
              </a:r>
            </a:p>
          </p:txBody>
        </p:sp>
      </p:grpSp>
      <p:sp>
        <p:nvSpPr>
          <p:cNvPr id="3308" name="Shape 3308"/>
          <p:cNvSpPr/>
          <p:nvPr/>
        </p:nvSpPr>
        <p:spPr>
          <a:xfrm>
            <a:off x="6375279" y="5271601"/>
            <a:ext cx="5831170" cy="256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Case I:</a:t>
            </a:r>
          </a:p>
          <a:p>
            <a:pPr marL="673100" indent="-228600">
              <a:buSzPct val="75000"/>
              <a:buChar char="•"/>
            </a:pPr>
            <a:r>
              <a:t>Decision point (C, -, 2) and (C,3,2)</a:t>
            </a:r>
          </a:p>
          <a:p>
            <a:pPr marL="673100" indent="-228600">
              <a:buSzPct val="75000"/>
              <a:buChar char="•"/>
            </a:pPr>
            <a:r>
              <a:t>Only prefer one state if we are </a:t>
            </a:r>
            <a:r>
              <a:rPr i="1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always</a:t>
            </a:r>
            <a:r>
              <a:t> better off</a:t>
            </a:r>
          </a:p>
          <a:p>
            <a:pPr marL="673100" indent="-228600">
              <a:buSzPct val="75000"/>
              <a:buChar char="•"/>
            </a:pPr>
            <a:r>
              <a:t>Can each step from (C,-,2) be simulated by a step from (C,3,2)? </a:t>
            </a:r>
          </a:p>
        </p:txBody>
      </p:sp>
      <p:grpSp>
        <p:nvGrpSpPr>
          <p:cNvPr id="3333" name="Group 3333"/>
          <p:cNvGrpSpPr/>
          <p:nvPr/>
        </p:nvGrpSpPr>
        <p:grpSpPr>
          <a:xfrm>
            <a:off x="5500290" y="375392"/>
            <a:ext cx="6470442" cy="4025202"/>
            <a:chOff x="0" y="0"/>
            <a:chExt cx="6470441" cy="4025201"/>
          </a:xfrm>
        </p:grpSpPr>
        <p:sp>
          <p:nvSpPr>
            <p:cNvPr id="3309" name="Shape 3309"/>
            <p:cNvSpPr/>
            <p:nvPr/>
          </p:nvSpPr>
          <p:spPr>
            <a:xfrm flipH="1" flipV="1">
              <a:off x="4023362" y="922009"/>
              <a:ext cx="1164688" cy="64743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310" name="Shape 3310"/>
            <p:cNvSpPr/>
            <p:nvPr/>
          </p:nvSpPr>
          <p:spPr>
            <a:xfrm flipV="1">
              <a:off x="5198835" y="643183"/>
              <a:ext cx="294455" cy="89235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311" name="Shape 3311"/>
            <p:cNvSpPr/>
            <p:nvPr/>
          </p:nvSpPr>
          <p:spPr>
            <a:xfrm flipH="1" flipV="1">
              <a:off x="5596251" y="2608020"/>
              <a:ext cx="215347" cy="9884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312" name="Shape 3312"/>
            <p:cNvSpPr/>
            <p:nvPr/>
          </p:nvSpPr>
          <p:spPr>
            <a:xfrm flipH="1" flipV="1">
              <a:off x="433335" y="484814"/>
              <a:ext cx="752623" cy="181489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313" name="Shape 3313"/>
            <p:cNvSpPr/>
            <p:nvPr/>
          </p:nvSpPr>
          <p:spPr>
            <a:xfrm flipH="1" flipV="1">
              <a:off x="982085" y="519987"/>
              <a:ext cx="1122751" cy="11227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314" name="Shape 3314"/>
            <p:cNvSpPr/>
            <p:nvPr/>
          </p:nvSpPr>
          <p:spPr>
            <a:xfrm>
              <a:off x="1066456" y="1443811"/>
              <a:ext cx="5241472" cy="1310689"/>
            </a:xfrm>
            <a:prstGeom prst="ellipse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3315" name="Shape 3315"/>
            <p:cNvSpPr/>
            <p:nvPr/>
          </p:nvSpPr>
          <p:spPr>
            <a:xfrm>
              <a:off x="5164461" y="91273"/>
              <a:ext cx="1305981" cy="901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Y</a:t>
              </a:r>
            </a:p>
          </p:txBody>
        </p:sp>
        <p:sp>
          <p:nvSpPr>
            <p:cNvPr id="3316" name="Shape 3316"/>
            <p:cNvSpPr/>
            <p:nvPr/>
          </p:nvSpPr>
          <p:spPr>
            <a:xfrm>
              <a:off x="5051990" y="3032504"/>
              <a:ext cx="1176988" cy="992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Z</a:t>
              </a:r>
            </a:p>
          </p:txBody>
        </p:sp>
        <p:sp>
          <p:nvSpPr>
            <p:cNvPr id="3317" name="Shape 3317"/>
            <p:cNvSpPr/>
            <p:nvPr/>
          </p:nvSpPr>
          <p:spPr>
            <a:xfrm>
              <a:off x="-1" y="217008"/>
              <a:ext cx="1619294" cy="1057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W</a:t>
              </a:r>
            </a:p>
          </p:txBody>
        </p:sp>
        <p:sp>
          <p:nvSpPr>
            <p:cNvPr id="3318" name="Shape 3318"/>
            <p:cNvSpPr/>
            <p:nvPr/>
          </p:nvSpPr>
          <p:spPr>
            <a:xfrm>
              <a:off x="603288" y="1856377"/>
              <a:ext cx="803996" cy="7180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B</a:t>
              </a:r>
            </a:p>
          </p:txBody>
        </p:sp>
        <p:sp>
          <p:nvSpPr>
            <p:cNvPr id="3319" name="Shape 3319"/>
            <p:cNvSpPr/>
            <p:nvPr/>
          </p:nvSpPr>
          <p:spPr>
            <a:xfrm>
              <a:off x="1519940" y="1464756"/>
              <a:ext cx="612813" cy="7685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A</a:t>
              </a:r>
            </a:p>
          </p:txBody>
        </p:sp>
        <p:sp>
          <p:nvSpPr>
            <p:cNvPr id="3320" name="Shape 3320"/>
            <p:cNvSpPr/>
            <p:nvPr/>
          </p:nvSpPr>
          <p:spPr>
            <a:xfrm>
              <a:off x="5199602" y="1562035"/>
              <a:ext cx="702623" cy="7395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D</a:t>
              </a:r>
            </a:p>
          </p:txBody>
        </p:sp>
        <p:sp>
          <p:nvSpPr>
            <p:cNvPr id="3321" name="Shape 3321"/>
            <p:cNvSpPr/>
            <p:nvPr/>
          </p:nvSpPr>
          <p:spPr>
            <a:xfrm>
              <a:off x="5512454" y="2021397"/>
              <a:ext cx="633406" cy="7685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E</a:t>
              </a:r>
            </a:p>
          </p:txBody>
        </p:sp>
        <p:sp>
          <p:nvSpPr>
            <p:cNvPr id="3322" name="Shape 3322"/>
            <p:cNvSpPr/>
            <p:nvPr/>
          </p:nvSpPr>
          <p:spPr>
            <a:xfrm>
              <a:off x="1008489" y="1945103"/>
              <a:ext cx="214964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323" name="Shape 3323"/>
            <p:cNvSpPr/>
            <p:nvPr/>
          </p:nvSpPr>
          <p:spPr>
            <a:xfrm>
              <a:off x="2005267" y="1481097"/>
              <a:ext cx="214964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324" name="Shape 3324"/>
            <p:cNvSpPr/>
            <p:nvPr/>
          </p:nvSpPr>
          <p:spPr>
            <a:xfrm>
              <a:off x="5050677" y="1441796"/>
              <a:ext cx="214965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325" name="Shape 3325"/>
            <p:cNvSpPr/>
            <p:nvPr/>
          </p:nvSpPr>
          <p:spPr>
            <a:xfrm>
              <a:off x="5486181" y="2458947"/>
              <a:ext cx="214965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326" name="Shape 3326"/>
            <p:cNvSpPr/>
            <p:nvPr/>
          </p:nvSpPr>
          <p:spPr>
            <a:xfrm>
              <a:off x="3920010" y="1706564"/>
              <a:ext cx="214964" cy="23617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327" name="Shape 3327"/>
            <p:cNvSpPr/>
            <p:nvPr/>
          </p:nvSpPr>
          <p:spPr>
            <a:xfrm>
              <a:off x="3671054" y="1939171"/>
              <a:ext cx="712876" cy="7685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C</a:t>
              </a:r>
            </a:p>
          </p:txBody>
        </p:sp>
        <p:sp>
          <p:nvSpPr>
            <p:cNvPr id="3328" name="Shape 3328"/>
            <p:cNvSpPr/>
            <p:nvPr/>
          </p:nvSpPr>
          <p:spPr>
            <a:xfrm>
              <a:off x="3997833" y="1856982"/>
              <a:ext cx="1610274" cy="69642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329" name="Shape 3329"/>
            <p:cNvSpPr/>
            <p:nvPr/>
          </p:nvSpPr>
          <p:spPr>
            <a:xfrm flipV="1">
              <a:off x="1236498" y="1826297"/>
              <a:ext cx="2839043" cy="2223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330" name="Shape 3330"/>
            <p:cNvSpPr/>
            <p:nvPr/>
          </p:nvSpPr>
          <p:spPr>
            <a:xfrm>
              <a:off x="2125234" y="1591598"/>
              <a:ext cx="1853913" cy="19672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331" name="Shape 3331"/>
            <p:cNvSpPr/>
            <p:nvPr/>
          </p:nvSpPr>
          <p:spPr>
            <a:xfrm flipV="1">
              <a:off x="3949533" y="1531615"/>
              <a:ext cx="1312346" cy="31669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332" name="Shape 3332"/>
            <p:cNvSpPr/>
            <p:nvPr/>
          </p:nvSpPr>
          <p:spPr>
            <a:xfrm>
              <a:off x="3251717" y="-1"/>
              <a:ext cx="1176987" cy="992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lnTo>
                    <a:pt x="1901" y="6800"/>
                  </a:lnTo>
                  <a:close/>
                </a:path>
              </a:pathLst>
            </a:cu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X</a:t>
              </a:r>
            </a:p>
          </p:txBody>
        </p:sp>
      </p:grpSp>
      <p:sp>
        <p:nvSpPr>
          <p:cNvPr id="3334" name="Shape 3334"/>
          <p:cNvSpPr/>
          <p:nvPr/>
        </p:nvSpPr>
        <p:spPr>
          <a:xfrm>
            <a:off x="7143783" y="1294642"/>
            <a:ext cx="2949818" cy="693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583" extrusionOk="0">
                <a:moveTo>
                  <a:pt x="17200" y="1990"/>
                </a:moveTo>
                <a:cubicBezTo>
                  <a:pt x="17783" y="4208"/>
                  <a:pt x="18413" y="6154"/>
                  <a:pt x="19092" y="7812"/>
                </a:cubicBezTo>
                <a:cubicBezTo>
                  <a:pt x="19351" y="8445"/>
                  <a:pt x="19621" y="9096"/>
                  <a:pt x="19894" y="9695"/>
                </a:cubicBezTo>
                <a:cubicBezTo>
                  <a:pt x="20181" y="10135"/>
                  <a:pt x="20456" y="10682"/>
                  <a:pt x="20708" y="11285"/>
                </a:cubicBezTo>
                <a:cubicBezTo>
                  <a:pt x="21191" y="12441"/>
                  <a:pt x="21600" y="13997"/>
                  <a:pt x="21595" y="16377"/>
                </a:cubicBezTo>
                <a:cubicBezTo>
                  <a:pt x="21588" y="20212"/>
                  <a:pt x="20706" y="21540"/>
                  <a:pt x="19722" y="21570"/>
                </a:cubicBezTo>
                <a:cubicBezTo>
                  <a:pt x="18704" y="21600"/>
                  <a:pt x="17441" y="21600"/>
                  <a:pt x="16155" y="21348"/>
                </a:cubicBezTo>
                <a:cubicBezTo>
                  <a:pt x="12247" y="20585"/>
                  <a:pt x="8275" y="20551"/>
                  <a:pt x="4690" y="13687"/>
                </a:cubicBezTo>
                <a:cubicBezTo>
                  <a:pt x="3871" y="12118"/>
                  <a:pt x="3107" y="10105"/>
                  <a:pt x="2369" y="7929"/>
                </a:cubicBezTo>
                <a:cubicBezTo>
                  <a:pt x="1543" y="5493"/>
                  <a:pt x="751" y="2843"/>
                  <a:pt x="0" y="0"/>
                </a:cubicBezTo>
              </a:path>
            </a:pathLst>
          </a:custGeom>
          <a:ln w="101600">
            <a:solidFill>
              <a:schemeClr val="accent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335" name="Shape 3335"/>
          <p:cNvSpPr/>
          <p:nvPr/>
        </p:nvSpPr>
        <p:spPr>
          <a:xfrm>
            <a:off x="6491243" y="1492899"/>
            <a:ext cx="2666612" cy="8033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3" h="21362" extrusionOk="0">
                <a:moveTo>
                  <a:pt x="21593" y="13819"/>
                </a:moveTo>
                <a:cubicBezTo>
                  <a:pt x="20963" y="15685"/>
                  <a:pt x="20293" y="17134"/>
                  <a:pt x="19521" y="18256"/>
                </a:cubicBezTo>
                <a:cubicBezTo>
                  <a:pt x="17222" y="21600"/>
                  <a:pt x="14554" y="21490"/>
                  <a:pt x="11932" y="21266"/>
                </a:cubicBezTo>
                <a:cubicBezTo>
                  <a:pt x="8960" y="21012"/>
                  <a:pt x="5984" y="20903"/>
                  <a:pt x="3028" y="19848"/>
                </a:cubicBezTo>
                <a:cubicBezTo>
                  <a:pt x="2160" y="19538"/>
                  <a:pt x="1257" y="19074"/>
                  <a:pt x="633" y="17067"/>
                </a:cubicBezTo>
                <a:cubicBezTo>
                  <a:pt x="221" y="15742"/>
                  <a:pt x="-7" y="13913"/>
                  <a:pt x="1" y="12019"/>
                </a:cubicBezTo>
                <a:cubicBezTo>
                  <a:pt x="7" y="10285"/>
                  <a:pt x="202" y="8383"/>
                  <a:pt x="328" y="6600"/>
                </a:cubicBezTo>
                <a:cubicBezTo>
                  <a:pt x="481" y="4428"/>
                  <a:pt x="460" y="2163"/>
                  <a:pt x="296" y="0"/>
                </a:cubicBezTo>
              </a:path>
            </a:pathLst>
          </a:custGeom>
          <a:ln w="101600">
            <a:solidFill>
              <a:schemeClr val="accent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336" name="Shape 3336"/>
          <p:cNvSpPr/>
          <p:nvPr/>
        </p:nvSpPr>
        <p:spPr>
          <a:xfrm>
            <a:off x="7335674" y="820549"/>
            <a:ext cx="2921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1</a:t>
            </a:r>
          </a:p>
        </p:txBody>
      </p:sp>
      <p:sp>
        <p:nvSpPr>
          <p:cNvPr id="3337" name="Shape 3337"/>
          <p:cNvSpPr/>
          <p:nvPr/>
        </p:nvSpPr>
        <p:spPr>
          <a:xfrm>
            <a:off x="5974837" y="1666011"/>
            <a:ext cx="2921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9" name="Shape 33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Failure Safety</a:t>
            </a:r>
          </a:p>
        </p:txBody>
      </p:sp>
      <p:sp>
        <p:nvSpPr>
          <p:cNvPr id="3340" name="Shape 3340"/>
          <p:cNvSpPr>
            <a:spLocks noGrp="1"/>
          </p:cNvSpPr>
          <p:nvPr>
            <p:ph type="sldNum" sz="quarter" idx="2"/>
          </p:nvPr>
        </p:nvSpPr>
        <p:spPr>
          <a:xfrm>
            <a:off x="12530174" y="9194800"/>
            <a:ext cx="276152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87</a:t>
            </a:fld>
            <a:endParaRPr/>
          </a:p>
        </p:txBody>
      </p:sp>
      <p:grpSp>
        <p:nvGrpSpPr>
          <p:cNvPr id="3375" name="Group 3375"/>
          <p:cNvGrpSpPr/>
          <p:nvPr/>
        </p:nvGrpSpPr>
        <p:grpSpPr>
          <a:xfrm>
            <a:off x="1372177" y="1483126"/>
            <a:ext cx="4243070" cy="7733472"/>
            <a:chOff x="0" y="0"/>
            <a:chExt cx="4243068" cy="7733470"/>
          </a:xfrm>
        </p:grpSpPr>
        <p:sp>
          <p:nvSpPr>
            <p:cNvPr id="3341" name="Shape 3341"/>
            <p:cNvSpPr/>
            <p:nvPr/>
          </p:nvSpPr>
          <p:spPr>
            <a:xfrm>
              <a:off x="1251735" y="0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start</a:t>
              </a:r>
            </a:p>
          </p:txBody>
        </p:sp>
        <p:sp>
          <p:nvSpPr>
            <p:cNvPr id="3342" name="Shape 3342"/>
            <p:cNvSpPr/>
            <p:nvPr/>
          </p:nvSpPr>
          <p:spPr>
            <a:xfrm>
              <a:off x="0" y="1100291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(Z,1,1)</a:t>
              </a:r>
            </a:p>
          </p:txBody>
        </p:sp>
        <p:sp>
          <p:nvSpPr>
            <p:cNvPr id="3343" name="Shape 3343"/>
            <p:cNvSpPr/>
            <p:nvPr/>
          </p:nvSpPr>
          <p:spPr>
            <a:xfrm>
              <a:off x="1270000" y="1100291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(Y,1,1)</a:t>
              </a:r>
            </a:p>
          </p:txBody>
        </p:sp>
        <p:sp>
          <p:nvSpPr>
            <p:cNvPr id="3344" name="Shape 3344"/>
            <p:cNvSpPr/>
            <p:nvPr/>
          </p:nvSpPr>
          <p:spPr>
            <a:xfrm>
              <a:off x="2572888" y="11219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(X,1,1)</a:t>
              </a:r>
            </a:p>
          </p:txBody>
        </p:sp>
        <p:sp>
          <p:nvSpPr>
            <p:cNvPr id="3345" name="Shape 3345"/>
            <p:cNvSpPr/>
            <p:nvPr/>
          </p:nvSpPr>
          <p:spPr>
            <a:xfrm>
              <a:off x="0" y="3459525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(C, -,2)</a:t>
              </a:r>
            </a:p>
          </p:txBody>
        </p:sp>
        <p:sp>
          <p:nvSpPr>
            <p:cNvPr id="3346" name="Shape 3346"/>
            <p:cNvSpPr/>
            <p:nvPr/>
          </p:nvSpPr>
          <p:spPr>
            <a:xfrm>
              <a:off x="0" y="22793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(E, -,2)</a:t>
              </a:r>
            </a:p>
          </p:txBody>
        </p:sp>
        <p:sp>
          <p:nvSpPr>
            <p:cNvPr id="3347" name="Shape 3347"/>
            <p:cNvSpPr/>
            <p:nvPr/>
          </p:nvSpPr>
          <p:spPr>
            <a:xfrm>
              <a:off x="2538694" y="2242615"/>
              <a:ext cx="874038" cy="792948"/>
            </a:xfrm>
            <a:prstGeom prst="ellipse">
              <a:avLst/>
            </a:prstGeom>
            <a:solidFill>
              <a:schemeClr val="accent3">
                <a:satOff val="18648"/>
                <a:lumOff val="5971"/>
              </a:schemeClr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(D,2,2)</a:t>
              </a:r>
            </a:p>
          </p:txBody>
        </p:sp>
        <p:sp>
          <p:nvSpPr>
            <p:cNvPr id="3348" name="Shape 3348"/>
            <p:cNvSpPr/>
            <p:nvPr/>
          </p:nvSpPr>
          <p:spPr>
            <a:xfrm>
              <a:off x="2538694" y="3445667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(C,3,2)</a:t>
              </a:r>
            </a:p>
          </p:txBody>
        </p:sp>
        <p:sp>
          <p:nvSpPr>
            <p:cNvPr id="3349" name="Shape 3349"/>
            <p:cNvSpPr/>
            <p:nvPr/>
          </p:nvSpPr>
          <p:spPr>
            <a:xfrm>
              <a:off x="2538694" y="462331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(A,4,2)</a:t>
              </a:r>
            </a:p>
          </p:txBody>
        </p:sp>
        <p:sp>
          <p:nvSpPr>
            <p:cNvPr id="3350" name="Shape 3350"/>
            <p:cNvSpPr/>
            <p:nvPr/>
          </p:nvSpPr>
          <p:spPr>
            <a:xfrm>
              <a:off x="1210093" y="462331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(B, -,3)</a:t>
              </a:r>
            </a:p>
          </p:txBody>
        </p:sp>
        <p:sp>
          <p:nvSpPr>
            <p:cNvPr id="3351" name="Shape 3351"/>
            <p:cNvSpPr/>
            <p:nvPr/>
          </p:nvSpPr>
          <p:spPr>
            <a:xfrm>
              <a:off x="1851382" y="6940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end</a:t>
              </a:r>
            </a:p>
          </p:txBody>
        </p:sp>
        <p:sp>
          <p:nvSpPr>
            <p:cNvPr id="3352" name="Shape 3352"/>
            <p:cNvSpPr/>
            <p:nvPr/>
          </p:nvSpPr>
          <p:spPr>
            <a:xfrm flipH="1">
              <a:off x="699909" y="691937"/>
              <a:ext cx="695264" cy="4852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353" name="Shape 3353"/>
            <p:cNvSpPr/>
            <p:nvPr/>
          </p:nvSpPr>
          <p:spPr>
            <a:xfrm>
              <a:off x="1691396" y="789971"/>
              <a:ext cx="4959" cy="30898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354" name="Shape 3354"/>
            <p:cNvSpPr/>
            <p:nvPr/>
          </p:nvSpPr>
          <p:spPr>
            <a:xfrm>
              <a:off x="2025612" y="679819"/>
              <a:ext cx="698859" cy="5579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355" name="Shape 3355"/>
            <p:cNvSpPr/>
            <p:nvPr/>
          </p:nvSpPr>
          <p:spPr>
            <a:xfrm>
              <a:off x="1995765" y="1811470"/>
              <a:ext cx="625373" cy="56174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356" name="Shape 3356"/>
            <p:cNvSpPr/>
            <p:nvPr/>
          </p:nvSpPr>
          <p:spPr>
            <a:xfrm flipH="1">
              <a:off x="2981929" y="1906027"/>
              <a:ext cx="7811" cy="3477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357" name="Shape 3357"/>
            <p:cNvSpPr/>
            <p:nvPr/>
          </p:nvSpPr>
          <p:spPr>
            <a:xfrm>
              <a:off x="425211" y="1895084"/>
              <a:ext cx="4784" cy="39206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358" name="Shape 3358"/>
            <p:cNvSpPr/>
            <p:nvPr/>
          </p:nvSpPr>
          <p:spPr>
            <a:xfrm>
              <a:off x="2975713" y="3046733"/>
              <a:ext cx="1" cy="41053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359" name="Shape 3359"/>
            <p:cNvSpPr/>
            <p:nvPr/>
          </p:nvSpPr>
          <p:spPr>
            <a:xfrm>
              <a:off x="2975713" y="4243079"/>
              <a:ext cx="1" cy="3867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360" name="Shape 3360"/>
            <p:cNvSpPr/>
            <p:nvPr/>
          </p:nvSpPr>
          <p:spPr>
            <a:xfrm>
              <a:off x="2975712" y="5413237"/>
              <a:ext cx="1" cy="48016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361" name="Shape 3361"/>
            <p:cNvSpPr/>
            <p:nvPr/>
          </p:nvSpPr>
          <p:spPr>
            <a:xfrm>
              <a:off x="689883" y="4185214"/>
              <a:ext cx="691532" cy="53007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362" name="Shape 3362"/>
            <p:cNvSpPr/>
            <p:nvPr/>
          </p:nvSpPr>
          <p:spPr>
            <a:xfrm>
              <a:off x="1643386" y="5413237"/>
              <a:ext cx="1" cy="4752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363" name="Shape 3363"/>
            <p:cNvSpPr/>
            <p:nvPr/>
          </p:nvSpPr>
          <p:spPr>
            <a:xfrm flipH="1">
              <a:off x="430823" y="3072697"/>
              <a:ext cx="5353" cy="39160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364" name="Shape 3364"/>
            <p:cNvSpPr/>
            <p:nvPr/>
          </p:nvSpPr>
          <p:spPr>
            <a:xfrm flipH="1">
              <a:off x="1918880" y="4130567"/>
              <a:ext cx="763582" cy="5683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grpSp>
          <p:nvGrpSpPr>
            <p:cNvPr id="3367" name="Group 3367"/>
            <p:cNvGrpSpPr/>
            <p:nvPr/>
          </p:nvGrpSpPr>
          <p:grpSpPr>
            <a:xfrm>
              <a:off x="1171494" y="5886092"/>
              <a:ext cx="943784" cy="887008"/>
              <a:chOff x="0" y="0"/>
              <a:chExt cx="943782" cy="887006"/>
            </a:xfrm>
          </p:grpSpPr>
          <p:sp>
            <p:nvSpPr>
              <p:cNvPr id="3365" name="Shape 3365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  <a:endParaRPr/>
              </a:p>
            </p:txBody>
          </p:sp>
          <p:sp>
            <p:nvSpPr>
              <p:cNvPr id="3366" name="Shape 3366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(W, -, 4)</a:t>
                </a:r>
              </a:p>
            </p:txBody>
          </p:sp>
        </p:grpSp>
        <p:grpSp>
          <p:nvGrpSpPr>
            <p:cNvPr id="3370" name="Group 3370"/>
            <p:cNvGrpSpPr/>
            <p:nvPr/>
          </p:nvGrpSpPr>
          <p:grpSpPr>
            <a:xfrm>
              <a:off x="2503822" y="5886092"/>
              <a:ext cx="943783" cy="887008"/>
              <a:chOff x="0" y="0"/>
              <a:chExt cx="943782" cy="887006"/>
            </a:xfrm>
          </p:grpSpPr>
          <p:sp>
            <p:nvSpPr>
              <p:cNvPr id="3368" name="Shape 3368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  <a:endParaRPr/>
              </a:p>
            </p:txBody>
          </p:sp>
          <p:sp>
            <p:nvSpPr>
              <p:cNvPr id="3369" name="Shape 3369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(W,5, -)</a:t>
                </a:r>
              </a:p>
            </p:txBody>
          </p:sp>
        </p:grpSp>
        <p:sp>
          <p:nvSpPr>
            <p:cNvPr id="3371" name="Shape 3371"/>
            <p:cNvSpPr/>
            <p:nvPr/>
          </p:nvSpPr>
          <p:spPr>
            <a:xfrm flipH="1">
              <a:off x="2613884" y="6739447"/>
              <a:ext cx="169746" cy="31706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372" name="Shape 3372"/>
            <p:cNvSpPr/>
            <p:nvPr/>
          </p:nvSpPr>
          <p:spPr>
            <a:xfrm>
              <a:off x="1805638" y="6749466"/>
              <a:ext cx="175097" cy="29672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373" name="Shape 3373"/>
            <p:cNvSpPr/>
            <p:nvPr/>
          </p:nvSpPr>
          <p:spPr>
            <a:xfrm>
              <a:off x="164268" y="6097553"/>
              <a:ext cx="1107002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{2}</a:t>
              </a:r>
            </a:p>
          </p:txBody>
        </p:sp>
        <p:sp>
          <p:nvSpPr>
            <p:cNvPr id="3374" name="Shape 3374"/>
            <p:cNvSpPr/>
            <p:nvPr/>
          </p:nvSpPr>
          <p:spPr>
            <a:xfrm>
              <a:off x="3136068" y="6097553"/>
              <a:ext cx="1107001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{1}</a:t>
              </a:r>
            </a:p>
          </p:txBody>
        </p:sp>
      </p:grpSp>
      <p:sp>
        <p:nvSpPr>
          <p:cNvPr id="3376" name="Shape 3376"/>
          <p:cNvSpPr/>
          <p:nvPr/>
        </p:nvSpPr>
        <p:spPr>
          <a:xfrm>
            <a:off x="6088099" y="3105150"/>
            <a:ext cx="5831171" cy="255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Case 1I:</a:t>
            </a:r>
          </a:p>
          <a:p>
            <a:pPr marL="673100" indent="-228600">
              <a:buSzPct val="75000"/>
              <a:buChar char="•"/>
            </a:pPr>
            <a:r>
              <a:t>Unique topology node (D,2,2)</a:t>
            </a:r>
          </a:p>
          <a:p>
            <a:pPr marL="673100" indent="-228600">
              <a:buSzPct val="75000"/>
              <a:buChar char="•"/>
            </a:pPr>
            <a:r>
              <a:t>Same paths and preferences node (D,2,2) regardless of failures</a:t>
            </a:r>
          </a:p>
          <a:p>
            <a:pPr marL="673100" indent="-228600">
              <a:buSzPct val="75000"/>
              <a:buChar char="•"/>
            </a:pPr>
            <a:r>
              <a:t>Can prefer X and Y equally and let the shortest path decide</a:t>
            </a:r>
          </a:p>
        </p:txBody>
      </p:sp>
    </p:spTree>
  </p:cSld>
  <p:clrMapOvr>
    <a:masterClrMapping/>
  </p:clrMapOvr>
  <p:transition spd="slow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8" name="Shape 33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Configuration Minimization</a:t>
            </a:r>
          </a:p>
        </p:txBody>
      </p:sp>
      <p:sp>
        <p:nvSpPr>
          <p:cNvPr id="3379" name="Shape 3379"/>
          <p:cNvSpPr>
            <a:spLocks noGrp="1"/>
          </p:cNvSpPr>
          <p:nvPr>
            <p:ph type="sldNum" sz="quarter" idx="2"/>
          </p:nvPr>
        </p:nvSpPr>
        <p:spPr>
          <a:xfrm>
            <a:off x="12530174" y="9194800"/>
            <a:ext cx="276152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88</a:t>
            </a:fld>
            <a:endParaRPr/>
          </a:p>
        </p:txBody>
      </p:sp>
      <p:grpSp>
        <p:nvGrpSpPr>
          <p:cNvPr id="3414" name="Group 3414"/>
          <p:cNvGrpSpPr/>
          <p:nvPr/>
        </p:nvGrpSpPr>
        <p:grpSpPr>
          <a:xfrm>
            <a:off x="914977" y="1483126"/>
            <a:ext cx="4243070" cy="7733472"/>
            <a:chOff x="0" y="0"/>
            <a:chExt cx="4243068" cy="7733470"/>
          </a:xfrm>
        </p:grpSpPr>
        <p:sp>
          <p:nvSpPr>
            <p:cNvPr id="3380" name="Shape 3380"/>
            <p:cNvSpPr/>
            <p:nvPr/>
          </p:nvSpPr>
          <p:spPr>
            <a:xfrm>
              <a:off x="1251735" y="0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start</a:t>
              </a:r>
            </a:p>
          </p:txBody>
        </p:sp>
        <p:sp>
          <p:nvSpPr>
            <p:cNvPr id="3381" name="Shape 3381"/>
            <p:cNvSpPr/>
            <p:nvPr/>
          </p:nvSpPr>
          <p:spPr>
            <a:xfrm>
              <a:off x="0" y="1100291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(Z,1,1)</a:t>
              </a:r>
            </a:p>
          </p:txBody>
        </p:sp>
        <p:sp>
          <p:nvSpPr>
            <p:cNvPr id="3382" name="Shape 3382"/>
            <p:cNvSpPr/>
            <p:nvPr/>
          </p:nvSpPr>
          <p:spPr>
            <a:xfrm>
              <a:off x="1270000" y="1100291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(Y,1,1)</a:t>
              </a:r>
            </a:p>
          </p:txBody>
        </p:sp>
        <p:sp>
          <p:nvSpPr>
            <p:cNvPr id="3383" name="Shape 3383"/>
            <p:cNvSpPr/>
            <p:nvPr/>
          </p:nvSpPr>
          <p:spPr>
            <a:xfrm>
              <a:off x="2572888" y="11219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(X,1,1)</a:t>
              </a:r>
            </a:p>
          </p:txBody>
        </p:sp>
        <p:sp>
          <p:nvSpPr>
            <p:cNvPr id="3384" name="Shape 3384"/>
            <p:cNvSpPr/>
            <p:nvPr/>
          </p:nvSpPr>
          <p:spPr>
            <a:xfrm>
              <a:off x="0" y="3459525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(C, -,2)</a:t>
              </a:r>
            </a:p>
          </p:txBody>
        </p:sp>
        <p:sp>
          <p:nvSpPr>
            <p:cNvPr id="3385" name="Shape 3385"/>
            <p:cNvSpPr/>
            <p:nvPr/>
          </p:nvSpPr>
          <p:spPr>
            <a:xfrm>
              <a:off x="0" y="22793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(E, -,2)</a:t>
              </a:r>
            </a:p>
          </p:txBody>
        </p:sp>
        <p:sp>
          <p:nvSpPr>
            <p:cNvPr id="3386" name="Shape 3386"/>
            <p:cNvSpPr/>
            <p:nvPr/>
          </p:nvSpPr>
          <p:spPr>
            <a:xfrm>
              <a:off x="2538694" y="2242615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(D,2,2)</a:t>
              </a:r>
            </a:p>
          </p:txBody>
        </p:sp>
        <p:sp>
          <p:nvSpPr>
            <p:cNvPr id="3387" name="Shape 3387"/>
            <p:cNvSpPr/>
            <p:nvPr/>
          </p:nvSpPr>
          <p:spPr>
            <a:xfrm>
              <a:off x="2538694" y="3445667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(C,3,2)</a:t>
              </a:r>
            </a:p>
          </p:txBody>
        </p:sp>
        <p:sp>
          <p:nvSpPr>
            <p:cNvPr id="3388" name="Shape 3388"/>
            <p:cNvSpPr/>
            <p:nvPr/>
          </p:nvSpPr>
          <p:spPr>
            <a:xfrm>
              <a:off x="2538694" y="462331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(A,4,2)</a:t>
              </a:r>
            </a:p>
          </p:txBody>
        </p:sp>
        <p:sp>
          <p:nvSpPr>
            <p:cNvPr id="3389" name="Shape 3389"/>
            <p:cNvSpPr/>
            <p:nvPr/>
          </p:nvSpPr>
          <p:spPr>
            <a:xfrm>
              <a:off x="1210093" y="462331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(B, -,3)</a:t>
              </a:r>
            </a:p>
          </p:txBody>
        </p:sp>
        <p:sp>
          <p:nvSpPr>
            <p:cNvPr id="3390" name="Shape 3390"/>
            <p:cNvSpPr/>
            <p:nvPr/>
          </p:nvSpPr>
          <p:spPr>
            <a:xfrm>
              <a:off x="1851382" y="6940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end</a:t>
              </a:r>
            </a:p>
          </p:txBody>
        </p:sp>
        <p:sp>
          <p:nvSpPr>
            <p:cNvPr id="3391" name="Shape 3391"/>
            <p:cNvSpPr/>
            <p:nvPr/>
          </p:nvSpPr>
          <p:spPr>
            <a:xfrm flipH="1">
              <a:off x="699909" y="691937"/>
              <a:ext cx="695264" cy="4852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392" name="Shape 3392"/>
            <p:cNvSpPr/>
            <p:nvPr/>
          </p:nvSpPr>
          <p:spPr>
            <a:xfrm>
              <a:off x="1691396" y="789971"/>
              <a:ext cx="4959" cy="30898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393" name="Shape 3393"/>
            <p:cNvSpPr/>
            <p:nvPr/>
          </p:nvSpPr>
          <p:spPr>
            <a:xfrm>
              <a:off x="2025612" y="679819"/>
              <a:ext cx="698859" cy="5579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394" name="Shape 3394"/>
            <p:cNvSpPr/>
            <p:nvPr/>
          </p:nvSpPr>
          <p:spPr>
            <a:xfrm>
              <a:off x="1995765" y="1811470"/>
              <a:ext cx="625373" cy="56174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395" name="Shape 3395"/>
            <p:cNvSpPr/>
            <p:nvPr/>
          </p:nvSpPr>
          <p:spPr>
            <a:xfrm flipH="1">
              <a:off x="2981929" y="1906027"/>
              <a:ext cx="7811" cy="3477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396" name="Shape 3396"/>
            <p:cNvSpPr/>
            <p:nvPr/>
          </p:nvSpPr>
          <p:spPr>
            <a:xfrm>
              <a:off x="425211" y="1895084"/>
              <a:ext cx="4784" cy="39206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397" name="Shape 3397"/>
            <p:cNvSpPr/>
            <p:nvPr/>
          </p:nvSpPr>
          <p:spPr>
            <a:xfrm>
              <a:off x="2975713" y="3046733"/>
              <a:ext cx="1" cy="41053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398" name="Shape 3398"/>
            <p:cNvSpPr/>
            <p:nvPr/>
          </p:nvSpPr>
          <p:spPr>
            <a:xfrm>
              <a:off x="2975713" y="4243079"/>
              <a:ext cx="1" cy="3867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399" name="Shape 3399"/>
            <p:cNvSpPr/>
            <p:nvPr/>
          </p:nvSpPr>
          <p:spPr>
            <a:xfrm>
              <a:off x="2975712" y="5413237"/>
              <a:ext cx="1" cy="48016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400" name="Shape 3400"/>
            <p:cNvSpPr/>
            <p:nvPr/>
          </p:nvSpPr>
          <p:spPr>
            <a:xfrm>
              <a:off x="689883" y="4185214"/>
              <a:ext cx="691532" cy="53007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401" name="Shape 3401"/>
            <p:cNvSpPr/>
            <p:nvPr/>
          </p:nvSpPr>
          <p:spPr>
            <a:xfrm>
              <a:off x="1643386" y="5413237"/>
              <a:ext cx="1" cy="4752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402" name="Shape 3402"/>
            <p:cNvSpPr/>
            <p:nvPr/>
          </p:nvSpPr>
          <p:spPr>
            <a:xfrm flipH="1">
              <a:off x="430823" y="3072697"/>
              <a:ext cx="5353" cy="39160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403" name="Shape 3403"/>
            <p:cNvSpPr/>
            <p:nvPr/>
          </p:nvSpPr>
          <p:spPr>
            <a:xfrm flipH="1">
              <a:off x="1918880" y="4130567"/>
              <a:ext cx="763582" cy="5683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grpSp>
          <p:nvGrpSpPr>
            <p:cNvPr id="3406" name="Group 3406"/>
            <p:cNvGrpSpPr/>
            <p:nvPr/>
          </p:nvGrpSpPr>
          <p:grpSpPr>
            <a:xfrm>
              <a:off x="1171494" y="5886092"/>
              <a:ext cx="943784" cy="887008"/>
              <a:chOff x="0" y="0"/>
              <a:chExt cx="943782" cy="887006"/>
            </a:xfrm>
          </p:grpSpPr>
          <p:sp>
            <p:nvSpPr>
              <p:cNvPr id="3404" name="Shape 3404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  <a:endParaRPr/>
              </a:p>
            </p:txBody>
          </p:sp>
          <p:sp>
            <p:nvSpPr>
              <p:cNvPr id="3405" name="Shape 3405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(W, -, 4)</a:t>
                </a:r>
              </a:p>
            </p:txBody>
          </p:sp>
        </p:grpSp>
        <p:grpSp>
          <p:nvGrpSpPr>
            <p:cNvPr id="3409" name="Group 3409"/>
            <p:cNvGrpSpPr/>
            <p:nvPr/>
          </p:nvGrpSpPr>
          <p:grpSpPr>
            <a:xfrm>
              <a:off x="2503822" y="5886092"/>
              <a:ext cx="943783" cy="887008"/>
              <a:chOff x="0" y="0"/>
              <a:chExt cx="943782" cy="887006"/>
            </a:xfrm>
          </p:grpSpPr>
          <p:sp>
            <p:nvSpPr>
              <p:cNvPr id="3407" name="Shape 3407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  <a:endParaRPr/>
              </a:p>
            </p:txBody>
          </p:sp>
          <p:sp>
            <p:nvSpPr>
              <p:cNvPr id="3408" name="Shape 3408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(W,5, -)</a:t>
                </a:r>
              </a:p>
            </p:txBody>
          </p:sp>
        </p:grpSp>
        <p:sp>
          <p:nvSpPr>
            <p:cNvPr id="3410" name="Shape 3410"/>
            <p:cNvSpPr/>
            <p:nvPr/>
          </p:nvSpPr>
          <p:spPr>
            <a:xfrm flipH="1">
              <a:off x="2613884" y="6739447"/>
              <a:ext cx="169746" cy="31706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411" name="Shape 3411"/>
            <p:cNvSpPr/>
            <p:nvPr/>
          </p:nvSpPr>
          <p:spPr>
            <a:xfrm>
              <a:off x="1805638" y="6749466"/>
              <a:ext cx="175097" cy="29672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412" name="Shape 3412"/>
            <p:cNvSpPr/>
            <p:nvPr/>
          </p:nvSpPr>
          <p:spPr>
            <a:xfrm>
              <a:off x="164268" y="6097553"/>
              <a:ext cx="1107002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{2}</a:t>
              </a:r>
            </a:p>
          </p:txBody>
        </p:sp>
        <p:sp>
          <p:nvSpPr>
            <p:cNvPr id="3413" name="Shape 3413"/>
            <p:cNvSpPr/>
            <p:nvPr/>
          </p:nvSpPr>
          <p:spPr>
            <a:xfrm>
              <a:off x="3136068" y="6097553"/>
              <a:ext cx="1107001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{1}</a:t>
              </a:r>
            </a:p>
          </p:txBody>
        </p:sp>
      </p:grpSp>
      <p:sp>
        <p:nvSpPr>
          <p:cNvPr id="3415" name="Shape 3415"/>
          <p:cNvSpPr/>
          <p:nvPr/>
        </p:nvSpPr>
        <p:spPr>
          <a:xfrm>
            <a:off x="5954610" y="1632333"/>
            <a:ext cx="6082664" cy="7435058"/>
          </a:xfrm>
          <a:prstGeom prst="rect">
            <a:avLst/>
          </a:prstGeom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A</a:t>
            </a:r>
          </a:p>
          <a:p>
            <a:pPr>
              <a:defRPr sz="2400"/>
            </a:pPr>
            <a:r>
              <a:t>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match</a:t>
            </a:r>
            <a:r>
              <a:t> peer=C </a:t>
            </a:r>
            <a:r>
              <a:rPr>
                <a:solidFill>
                  <a:schemeClr val="accent5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comm=(3,2)</a:t>
            </a:r>
          </a:p>
          <a:p>
            <a:pPr>
              <a:defRPr sz="2400"/>
            </a:pPr>
            <a:r>
              <a:t>    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export</a:t>
            </a:r>
            <a:r>
              <a:t> </a:t>
            </a:r>
            <a:r>
              <a:rPr>
                <a:solidFill>
                  <a:schemeClr val="accent5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comm←(4,2),</a:t>
            </a:r>
            <a:r>
              <a:t> comm← noexport</a:t>
            </a:r>
          </a:p>
          <a:p>
            <a:pPr>
              <a:defRPr sz="2400"/>
            </a:pPr>
            <a:r>
              <a:t>                    MED←80, peer←W</a:t>
            </a:r>
          </a:p>
          <a:p>
            <a:pPr>
              <a:defRPr sz="2400"/>
            </a:pPr>
            <a:endParaRPr/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B</a:t>
            </a:r>
          </a:p>
          <a:p>
            <a:pPr>
              <a:defRPr sz="2400"/>
            </a:pPr>
            <a:r>
              <a:t>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match</a:t>
            </a:r>
            <a:r>
              <a:t> peer=C</a:t>
            </a:r>
          </a:p>
          <a:p>
            <a:pPr>
              <a:defRPr sz="2400"/>
            </a:pPr>
            <a:r>
              <a:t>       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export</a:t>
            </a:r>
            <a:r>
              <a:t> </a:t>
            </a:r>
            <a:r>
              <a:rPr>
                <a:solidFill>
                  <a:schemeClr val="accent5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comm←(-,2), </a:t>
            </a:r>
            <a:r>
              <a:t> comm←noexport</a:t>
            </a:r>
          </a:p>
          <a:p>
            <a:pPr>
              <a:defRPr sz="2400"/>
            </a:pPr>
            <a:r>
              <a:t>                    MED←81, peer←W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/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C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    match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[lp=99] peer=E</a:t>
            </a:r>
            <a:r>
              <a:rPr>
                <a:solidFill>
                  <a:schemeClr val="accent5"/>
                </a:solidFill>
              </a:rPr>
              <a:t>, comm=(-,2)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>
                <a:solidFill>
                  <a:schemeClr val="accent5"/>
                </a:solidFill>
              </a:rPr>
              <a:t>comm←(-,2),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peer←B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</a:t>
            </a:r>
            <a:r>
              <a:t>match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peer=D</a:t>
            </a:r>
            <a:r>
              <a:rPr>
                <a:solidFill>
                  <a:schemeClr val="accent5"/>
                </a:solidFill>
              </a:rPr>
              <a:t>, comm=(2,2)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>
                <a:solidFill>
                  <a:schemeClr val="accent5"/>
                </a:solidFill>
              </a:rPr>
              <a:t>comm←(3,2),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peer←A,B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Router D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    match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regex=(X + Y)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        </a:t>
            </a:r>
            <a:r>
              <a:t>export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>
                <a:solidFill>
                  <a:schemeClr val="accent5"/>
                </a:solidFill>
              </a:rPr>
              <a:t>comm←(2,2),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peer←C</a:t>
            </a:r>
          </a:p>
          <a:p>
            <a: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…</a:t>
            </a:r>
          </a:p>
        </p:txBody>
      </p:sp>
    </p:spTree>
  </p:cSld>
  <p:clrMapOvr>
    <a:masterClrMapping/>
  </p:clrMapOvr>
  <p:transition spd="slow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7" name="Shape 34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Failure Safety</a:t>
            </a:r>
          </a:p>
        </p:txBody>
      </p:sp>
      <p:sp>
        <p:nvSpPr>
          <p:cNvPr id="3418" name="Shape 3418"/>
          <p:cNvSpPr>
            <a:spLocks noGrp="1"/>
          </p:cNvSpPr>
          <p:nvPr>
            <p:ph type="sldNum" sz="quarter" idx="2"/>
          </p:nvPr>
        </p:nvSpPr>
        <p:spPr>
          <a:xfrm>
            <a:off x="12530174" y="9194800"/>
            <a:ext cx="276152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89</a:t>
            </a:fld>
            <a:endParaRPr/>
          </a:p>
        </p:txBody>
      </p:sp>
      <p:grpSp>
        <p:nvGrpSpPr>
          <p:cNvPr id="3452" name="Group 3452"/>
          <p:cNvGrpSpPr/>
          <p:nvPr/>
        </p:nvGrpSpPr>
        <p:grpSpPr>
          <a:xfrm>
            <a:off x="1372177" y="1483126"/>
            <a:ext cx="4243070" cy="7733472"/>
            <a:chOff x="0" y="0"/>
            <a:chExt cx="4243068" cy="7733470"/>
          </a:xfrm>
        </p:grpSpPr>
        <p:sp>
          <p:nvSpPr>
            <p:cNvPr id="3419" name="Shape 3419"/>
            <p:cNvSpPr/>
            <p:nvPr/>
          </p:nvSpPr>
          <p:spPr>
            <a:xfrm>
              <a:off x="1251735" y="0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start</a:t>
              </a:r>
            </a:p>
          </p:txBody>
        </p:sp>
        <p:sp>
          <p:nvSpPr>
            <p:cNvPr id="3420" name="Shape 3420"/>
            <p:cNvSpPr/>
            <p:nvPr/>
          </p:nvSpPr>
          <p:spPr>
            <a:xfrm>
              <a:off x="0" y="1100291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A6AAA9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>
                  <a:solidFill>
                    <a:srgbClr val="A6AAA9"/>
                  </a:solidFill>
                </a:defRPr>
              </a:lvl1pPr>
            </a:lstStyle>
            <a:p>
              <a:r>
                <a:t>(Z,1,1)</a:t>
              </a:r>
            </a:p>
          </p:txBody>
        </p:sp>
        <p:sp>
          <p:nvSpPr>
            <p:cNvPr id="3421" name="Shape 3421"/>
            <p:cNvSpPr/>
            <p:nvPr/>
          </p:nvSpPr>
          <p:spPr>
            <a:xfrm>
              <a:off x="1270000" y="1100291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(Y,1,1)</a:t>
              </a:r>
            </a:p>
          </p:txBody>
        </p:sp>
        <p:sp>
          <p:nvSpPr>
            <p:cNvPr id="3422" name="Shape 3422"/>
            <p:cNvSpPr/>
            <p:nvPr/>
          </p:nvSpPr>
          <p:spPr>
            <a:xfrm>
              <a:off x="2572888" y="11219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(X,1,1)</a:t>
              </a:r>
            </a:p>
          </p:txBody>
        </p:sp>
        <p:sp>
          <p:nvSpPr>
            <p:cNvPr id="3423" name="Shape 3423"/>
            <p:cNvSpPr/>
            <p:nvPr/>
          </p:nvSpPr>
          <p:spPr>
            <a:xfrm>
              <a:off x="0" y="3459525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A6AAA9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>
                  <a:solidFill>
                    <a:srgbClr val="A6AAA9"/>
                  </a:solidFill>
                </a:defRPr>
              </a:lvl1pPr>
            </a:lstStyle>
            <a:p>
              <a:r>
                <a:t>(C, -,2)</a:t>
              </a:r>
            </a:p>
          </p:txBody>
        </p:sp>
        <p:sp>
          <p:nvSpPr>
            <p:cNvPr id="3424" name="Shape 3424"/>
            <p:cNvSpPr/>
            <p:nvPr/>
          </p:nvSpPr>
          <p:spPr>
            <a:xfrm>
              <a:off x="0" y="22793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A6AAA9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>
                  <a:solidFill>
                    <a:srgbClr val="A6AAA9"/>
                  </a:solidFill>
                </a:defRPr>
              </a:lvl1pPr>
            </a:lstStyle>
            <a:p>
              <a:r>
                <a:t>(E, -,2)</a:t>
              </a:r>
            </a:p>
          </p:txBody>
        </p:sp>
        <p:sp>
          <p:nvSpPr>
            <p:cNvPr id="3425" name="Shape 3425"/>
            <p:cNvSpPr/>
            <p:nvPr/>
          </p:nvSpPr>
          <p:spPr>
            <a:xfrm>
              <a:off x="2538694" y="2242615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(D,2,2)</a:t>
              </a:r>
            </a:p>
          </p:txBody>
        </p:sp>
        <p:sp>
          <p:nvSpPr>
            <p:cNvPr id="3426" name="Shape 3426"/>
            <p:cNvSpPr/>
            <p:nvPr/>
          </p:nvSpPr>
          <p:spPr>
            <a:xfrm>
              <a:off x="2538694" y="3445667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(C,3,2)</a:t>
              </a:r>
            </a:p>
          </p:txBody>
        </p:sp>
        <p:sp>
          <p:nvSpPr>
            <p:cNvPr id="3427" name="Shape 3427"/>
            <p:cNvSpPr/>
            <p:nvPr/>
          </p:nvSpPr>
          <p:spPr>
            <a:xfrm>
              <a:off x="2538694" y="462331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(A,4,2)</a:t>
              </a:r>
            </a:p>
          </p:txBody>
        </p:sp>
        <p:sp>
          <p:nvSpPr>
            <p:cNvPr id="3428" name="Shape 3428"/>
            <p:cNvSpPr/>
            <p:nvPr/>
          </p:nvSpPr>
          <p:spPr>
            <a:xfrm>
              <a:off x="1210093" y="462331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A6AAA9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>
                  <a:solidFill>
                    <a:srgbClr val="A6AAA9"/>
                  </a:solidFill>
                </a:defRPr>
              </a:lvl1pPr>
            </a:lstStyle>
            <a:p>
              <a:r>
                <a:t>(B, -,3)</a:t>
              </a:r>
            </a:p>
          </p:txBody>
        </p:sp>
        <p:sp>
          <p:nvSpPr>
            <p:cNvPr id="3429" name="Shape 3429"/>
            <p:cNvSpPr/>
            <p:nvPr/>
          </p:nvSpPr>
          <p:spPr>
            <a:xfrm>
              <a:off x="1851382" y="6940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end</a:t>
              </a:r>
            </a:p>
          </p:txBody>
        </p:sp>
        <p:sp>
          <p:nvSpPr>
            <p:cNvPr id="3430" name="Shape 3430"/>
            <p:cNvSpPr/>
            <p:nvPr/>
          </p:nvSpPr>
          <p:spPr>
            <a:xfrm flipH="1">
              <a:off x="699909" y="691937"/>
              <a:ext cx="695264" cy="485233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431" name="Shape 3431"/>
            <p:cNvSpPr/>
            <p:nvPr/>
          </p:nvSpPr>
          <p:spPr>
            <a:xfrm>
              <a:off x="1691396" y="789971"/>
              <a:ext cx="4959" cy="30898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432" name="Shape 3432"/>
            <p:cNvSpPr/>
            <p:nvPr/>
          </p:nvSpPr>
          <p:spPr>
            <a:xfrm>
              <a:off x="2025612" y="679819"/>
              <a:ext cx="698859" cy="5579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433" name="Shape 3433"/>
            <p:cNvSpPr/>
            <p:nvPr/>
          </p:nvSpPr>
          <p:spPr>
            <a:xfrm>
              <a:off x="1995765" y="1811470"/>
              <a:ext cx="625373" cy="56174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434" name="Shape 3434"/>
            <p:cNvSpPr/>
            <p:nvPr/>
          </p:nvSpPr>
          <p:spPr>
            <a:xfrm flipH="1">
              <a:off x="2981929" y="1906027"/>
              <a:ext cx="7811" cy="3477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435" name="Shape 3435"/>
            <p:cNvSpPr/>
            <p:nvPr/>
          </p:nvSpPr>
          <p:spPr>
            <a:xfrm>
              <a:off x="425211" y="1895084"/>
              <a:ext cx="4784" cy="392064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436" name="Shape 3436"/>
            <p:cNvSpPr/>
            <p:nvPr/>
          </p:nvSpPr>
          <p:spPr>
            <a:xfrm>
              <a:off x="2975713" y="3046733"/>
              <a:ext cx="1" cy="41053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437" name="Shape 3437"/>
            <p:cNvSpPr/>
            <p:nvPr/>
          </p:nvSpPr>
          <p:spPr>
            <a:xfrm>
              <a:off x="2975713" y="4243079"/>
              <a:ext cx="1" cy="3867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438" name="Shape 3438"/>
            <p:cNvSpPr/>
            <p:nvPr/>
          </p:nvSpPr>
          <p:spPr>
            <a:xfrm>
              <a:off x="2975712" y="5413237"/>
              <a:ext cx="1" cy="48016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439" name="Shape 3439"/>
            <p:cNvSpPr/>
            <p:nvPr/>
          </p:nvSpPr>
          <p:spPr>
            <a:xfrm>
              <a:off x="689883" y="4185214"/>
              <a:ext cx="691532" cy="530075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440" name="Shape 3440"/>
            <p:cNvSpPr/>
            <p:nvPr/>
          </p:nvSpPr>
          <p:spPr>
            <a:xfrm>
              <a:off x="1643386" y="5413237"/>
              <a:ext cx="1" cy="475201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441" name="Shape 3441"/>
            <p:cNvSpPr/>
            <p:nvPr/>
          </p:nvSpPr>
          <p:spPr>
            <a:xfrm flipH="1">
              <a:off x="430823" y="3072697"/>
              <a:ext cx="5353" cy="391606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442" name="Shape 3442"/>
            <p:cNvSpPr/>
            <p:nvPr/>
          </p:nvSpPr>
          <p:spPr>
            <a:xfrm flipH="1">
              <a:off x="1918880" y="4130567"/>
              <a:ext cx="763582" cy="568320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443" name="Shape 3443"/>
            <p:cNvSpPr/>
            <p:nvPr/>
          </p:nvSpPr>
          <p:spPr>
            <a:xfrm>
              <a:off x="1171494" y="5886092"/>
              <a:ext cx="943784" cy="88700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  <a:endParaRPr/>
            </a:p>
          </p:txBody>
        </p:sp>
        <p:sp>
          <p:nvSpPr>
            <p:cNvPr id="3444" name="Shape 3444"/>
            <p:cNvSpPr/>
            <p:nvPr/>
          </p:nvSpPr>
          <p:spPr>
            <a:xfrm>
              <a:off x="1206367" y="5933122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A6AAA9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>
                  <a:solidFill>
                    <a:srgbClr val="A6AAA9"/>
                  </a:solidFill>
                </a:defRPr>
              </a:lvl1pPr>
            </a:lstStyle>
            <a:p>
              <a:r>
                <a:t>(W, -, 4)</a:t>
              </a:r>
            </a:p>
          </p:txBody>
        </p:sp>
        <p:grpSp>
          <p:nvGrpSpPr>
            <p:cNvPr id="3447" name="Group 3447"/>
            <p:cNvGrpSpPr/>
            <p:nvPr/>
          </p:nvGrpSpPr>
          <p:grpSpPr>
            <a:xfrm>
              <a:off x="2503822" y="5886092"/>
              <a:ext cx="943783" cy="887008"/>
              <a:chOff x="0" y="0"/>
              <a:chExt cx="943782" cy="887006"/>
            </a:xfrm>
          </p:grpSpPr>
          <p:sp>
            <p:nvSpPr>
              <p:cNvPr id="3445" name="Shape 3445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  <a:endParaRPr/>
              </a:p>
            </p:txBody>
          </p:sp>
          <p:sp>
            <p:nvSpPr>
              <p:cNvPr id="3446" name="Shape 3446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(W,5, -)</a:t>
                </a:r>
              </a:p>
            </p:txBody>
          </p:sp>
        </p:grpSp>
        <p:sp>
          <p:nvSpPr>
            <p:cNvPr id="3448" name="Shape 3448"/>
            <p:cNvSpPr/>
            <p:nvPr/>
          </p:nvSpPr>
          <p:spPr>
            <a:xfrm flipH="1">
              <a:off x="2613884" y="6739447"/>
              <a:ext cx="169746" cy="31706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449" name="Shape 3449"/>
            <p:cNvSpPr/>
            <p:nvPr/>
          </p:nvSpPr>
          <p:spPr>
            <a:xfrm>
              <a:off x="1805638" y="6749466"/>
              <a:ext cx="175097" cy="296723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450" name="Shape 3450"/>
            <p:cNvSpPr/>
            <p:nvPr/>
          </p:nvSpPr>
          <p:spPr>
            <a:xfrm>
              <a:off x="164268" y="6097553"/>
              <a:ext cx="1107002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{2}</a:t>
              </a:r>
            </a:p>
          </p:txBody>
        </p:sp>
        <p:sp>
          <p:nvSpPr>
            <p:cNvPr id="3451" name="Shape 3451"/>
            <p:cNvSpPr/>
            <p:nvPr/>
          </p:nvSpPr>
          <p:spPr>
            <a:xfrm>
              <a:off x="3136068" y="6097553"/>
              <a:ext cx="1107001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{1}</a:t>
              </a:r>
            </a:p>
          </p:txBody>
        </p:sp>
      </p:grpSp>
      <p:sp>
        <p:nvSpPr>
          <p:cNvPr id="3453" name="Shape 3453"/>
          <p:cNvSpPr/>
          <p:nvPr/>
        </p:nvSpPr>
        <p:spPr>
          <a:xfrm>
            <a:off x="6088099" y="3308349"/>
            <a:ext cx="5831171" cy="214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Definition:</a:t>
            </a:r>
          </a:p>
          <a:p>
            <a:r>
              <a:t>Restricted graph G</a:t>
            </a:r>
            <a:r>
              <a:rPr baseline="-5999"/>
              <a:t>i</a:t>
            </a:r>
            <a:r>
              <a:t> — the product graph restricted to nodes that can reach an accepting state of i or better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sldNum" sz="quarter" idx="2"/>
          </p:nvPr>
        </p:nvSpPr>
        <p:spPr>
          <a:xfrm>
            <a:off x="12553949" y="9194800"/>
            <a:ext cx="2286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997514" y="5178137"/>
            <a:ext cx="264013" cy="290061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2531222" y="5178137"/>
            <a:ext cx="264013" cy="290061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1120257" y="5345884"/>
            <a:ext cx="16039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1330969" y="5463794"/>
            <a:ext cx="113174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1500746" y="5529199"/>
            <a:ext cx="455138" cy="31546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327263" y="4365280"/>
            <a:ext cx="264013" cy="290062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1452019" y="4537144"/>
            <a:ext cx="1170315" cy="6793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1738570" y="4579850"/>
            <a:ext cx="872408" cy="50379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5" name="Shape 135"/>
          <p:cNvSpPr/>
          <p:nvPr/>
        </p:nvSpPr>
        <p:spPr>
          <a:xfrm rot="12600000">
            <a:off x="1965070" y="4403380"/>
            <a:ext cx="455137" cy="31546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36" name="Shape 136"/>
          <p:cNvSpPr>
            <a:spLocks noGrp="1"/>
          </p:cNvSpPr>
          <p:nvPr>
            <p:ph type="body" sz="half" idx="1"/>
          </p:nvPr>
        </p:nvSpPr>
        <p:spPr>
          <a:xfrm>
            <a:off x="5698226" y="3008643"/>
            <a:ext cx="6840947" cy="4240999"/>
          </a:xfrm>
          <a:prstGeom prst="rect">
            <a:avLst/>
          </a:prstGeom>
        </p:spPr>
        <p:txBody>
          <a:bodyPr/>
          <a:lstStyle/>
          <a:p>
            <a:r>
              <a:t>BGP Nodes:</a:t>
            </a:r>
          </a:p>
          <a:p>
            <a:pPr lvl="1"/>
            <a:r>
              <a:t>receive and filter announcements</a:t>
            </a:r>
          </a:p>
          <a:p>
            <a:pPr lvl="2"/>
            <a:r>
              <a:t>modifying attributes</a:t>
            </a:r>
          </a:p>
          <a:p>
            <a:pPr lvl="1">
              <a:defRPr>
                <a:solidFill>
                  <a:srgbClr val="A6AAA9"/>
                </a:solidFill>
              </a:defRPr>
            </a:pPr>
            <a:r>
              <a:t>decide on the best route per prefix using announcement attributes:</a:t>
            </a:r>
          </a:p>
          <a:p>
            <a:pPr lvl="2">
              <a:defRPr>
                <a:solidFill>
                  <a:srgbClr val="A6AAA9"/>
                </a:solidFill>
              </a:defRPr>
            </a:pPr>
            <a:r>
              <a:t>local preference, AS path length, …</a:t>
            </a:r>
          </a:p>
          <a:p>
            <a:pPr lvl="1">
              <a:defRPr>
                <a:solidFill>
                  <a:srgbClr val="A6AAA9"/>
                </a:solidFill>
              </a:defRPr>
            </a:pPr>
            <a:r>
              <a:t>export and filter routes to neighbors</a:t>
            </a:r>
          </a:p>
        </p:txBody>
      </p:sp>
      <p:sp>
        <p:nvSpPr>
          <p:cNvPr id="137" name="Shape 137"/>
          <p:cNvSpPr/>
          <p:nvPr/>
        </p:nvSpPr>
        <p:spPr>
          <a:xfrm flipV="1">
            <a:off x="2715780" y="4983739"/>
            <a:ext cx="1177373" cy="29080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2715780" y="5371747"/>
            <a:ext cx="966021" cy="96602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414068" y="6058294"/>
            <a:ext cx="264013" cy="290061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3829424" y="4768686"/>
            <a:ext cx="264012" cy="290062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710769" y="8011335"/>
            <a:ext cx="455137" cy="31546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710769" y="8702309"/>
            <a:ext cx="455137" cy="31546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2480194" y="5499331"/>
            <a:ext cx="3810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D</a:t>
            </a:r>
          </a:p>
        </p:txBody>
      </p:sp>
      <p:sp>
        <p:nvSpPr>
          <p:cNvPr id="144" name="Shape 144"/>
          <p:cNvSpPr/>
          <p:nvPr/>
        </p:nvSpPr>
        <p:spPr>
          <a:xfrm>
            <a:off x="3770929" y="5949324"/>
            <a:ext cx="28116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F</a:t>
            </a:r>
          </a:p>
        </p:txBody>
      </p:sp>
      <p:sp>
        <p:nvSpPr>
          <p:cNvPr id="145" name="Shape 145"/>
          <p:cNvSpPr/>
          <p:nvPr/>
        </p:nvSpPr>
        <p:spPr>
          <a:xfrm>
            <a:off x="4203307" y="4659717"/>
            <a:ext cx="2921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E</a:t>
            </a:r>
          </a:p>
        </p:txBody>
      </p:sp>
      <p:sp>
        <p:nvSpPr>
          <p:cNvPr id="146" name="Shape 146"/>
          <p:cNvSpPr/>
          <p:nvPr/>
        </p:nvSpPr>
        <p:spPr>
          <a:xfrm>
            <a:off x="934327" y="4253317"/>
            <a:ext cx="31450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B</a:t>
            </a:r>
          </a:p>
        </p:txBody>
      </p:sp>
      <p:sp>
        <p:nvSpPr>
          <p:cNvPr id="147" name="Shape 147"/>
          <p:cNvSpPr/>
          <p:nvPr/>
        </p:nvSpPr>
        <p:spPr>
          <a:xfrm>
            <a:off x="596207" y="5069167"/>
            <a:ext cx="35148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A</a:t>
            </a:r>
          </a:p>
        </p:txBody>
      </p:sp>
      <p:sp>
        <p:nvSpPr>
          <p:cNvPr id="148" name="Shape 148"/>
          <p:cNvSpPr/>
          <p:nvPr/>
        </p:nvSpPr>
        <p:spPr>
          <a:xfrm>
            <a:off x="3066784" y="3879173"/>
            <a:ext cx="264013" cy="290062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49" name="Shape 149"/>
          <p:cNvSpPr/>
          <p:nvPr/>
        </p:nvSpPr>
        <p:spPr>
          <a:xfrm flipV="1">
            <a:off x="2657100" y="4042673"/>
            <a:ext cx="518961" cy="126470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0" name="Shape 150"/>
          <p:cNvSpPr/>
          <p:nvPr/>
        </p:nvSpPr>
        <p:spPr>
          <a:xfrm flipH="1">
            <a:off x="2865319" y="4271076"/>
            <a:ext cx="332001" cy="79244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2759331" y="3471081"/>
            <a:ext cx="36606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C</a:t>
            </a:r>
          </a:p>
        </p:txBody>
      </p:sp>
      <p:sp>
        <p:nvSpPr>
          <p:cNvPr id="152" name="Shape 152"/>
          <p:cNvSpPr/>
          <p:nvPr/>
        </p:nvSpPr>
        <p:spPr>
          <a:xfrm rot="6720000" flipH="1">
            <a:off x="3082977" y="4439928"/>
            <a:ext cx="455137" cy="315462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710769" y="7320362"/>
            <a:ext cx="455137" cy="315462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347822" y="2501526"/>
            <a:ext cx="276098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Prefix = 1.2.3.4/32</a:t>
            </a:r>
          </a:p>
        </p:txBody>
      </p:sp>
      <p:sp>
        <p:nvSpPr>
          <p:cNvPr id="155" name="Shape 155"/>
          <p:cNvSpPr/>
          <p:nvPr/>
        </p:nvSpPr>
        <p:spPr>
          <a:xfrm>
            <a:off x="1377260" y="7236793"/>
            <a:ext cx="3876130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2600"/>
            </a:lvl1pPr>
          </a:lstStyle>
          <a:p>
            <a:r>
              <a:t>{Path=C X,  Comm={},  … }</a:t>
            </a:r>
          </a:p>
        </p:txBody>
      </p:sp>
      <p:sp>
        <p:nvSpPr>
          <p:cNvPr id="156" name="Shape 156"/>
          <p:cNvSpPr/>
          <p:nvPr/>
        </p:nvSpPr>
        <p:spPr>
          <a:xfrm>
            <a:off x="1372480" y="7927766"/>
            <a:ext cx="5132922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2600"/>
            </a:lvl1pPr>
          </a:lstStyle>
          <a:p>
            <a:r>
              <a:t>{Path=B Y X,  Comm={6054:10},  … }</a:t>
            </a:r>
          </a:p>
        </p:txBody>
      </p:sp>
      <p:sp>
        <p:nvSpPr>
          <p:cNvPr id="157" name="Shape 157"/>
          <p:cNvSpPr/>
          <p:nvPr/>
        </p:nvSpPr>
        <p:spPr>
          <a:xfrm>
            <a:off x="1372480" y="8609437"/>
            <a:ext cx="4925580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2600"/>
            </a:lvl1pPr>
          </a:lstStyle>
          <a:p>
            <a:r>
              <a:t>{Path=A X,  Comm={6054:10},  … }</a:t>
            </a:r>
          </a:p>
        </p:txBody>
      </p:sp>
      <p:sp>
        <p:nvSpPr>
          <p:cNvPr id="158" name="Shape 1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BGP Protocol</a:t>
            </a:r>
          </a:p>
        </p:txBody>
      </p:sp>
    </p:spTree>
  </p:cSld>
  <p:clrMapOvr>
    <a:masterClrMapping/>
  </p:clrMapOvr>
  <p:transition spd="slow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5" name="Shape 34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Failure Safety</a:t>
            </a:r>
          </a:p>
        </p:txBody>
      </p:sp>
      <p:sp>
        <p:nvSpPr>
          <p:cNvPr id="3456" name="Shape 3456"/>
          <p:cNvSpPr>
            <a:spLocks noGrp="1"/>
          </p:cNvSpPr>
          <p:nvPr>
            <p:ph type="sldNum" sz="quarter" idx="2"/>
          </p:nvPr>
        </p:nvSpPr>
        <p:spPr>
          <a:xfrm>
            <a:off x="12530174" y="9194800"/>
            <a:ext cx="276152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90</a:t>
            </a:fld>
            <a:endParaRPr/>
          </a:p>
        </p:txBody>
      </p:sp>
      <p:grpSp>
        <p:nvGrpSpPr>
          <p:cNvPr id="3491" name="Group 3491"/>
          <p:cNvGrpSpPr/>
          <p:nvPr/>
        </p:nvGrpSpPr>
        <p:grpSpPr>
          <a:xfrm>
            <a:off x="1372177" y="1483126"/>
            <a:ext cx="4243070" cy="7733472"/>
            <a:chOff x="0" y="0"/>
            <a:chExt cx="4243068" cy="7733470"/>
          </a:xfrm>
        </p:grpSpPr>
        <p:sp>
          <p:nvSpPr>
            <p:cNvPr id="3457" name="Shape 3457"/>
            <p:cNvSpPr/>
            <p:nvPr/>
          </p:nvSpPr>
          <p:spPr>
            <a:xfrm>
              <a:off x="1251735" y="0"/>
              <a:ext cx="874039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start</a:t>
              </a:r>
            </a:p>
          </p:txBody>
        </p:sp>
        <p:sp>
          <p:nvSpPr>
            <p:cNvPr id="3458" name="Shape 3458"/>
            <p:cNvSpPr/>
            <p:nvPr/>
          </p:nvSpPr>
          <p:spPr>
            <a:xfrm>
              <a:off x="0" y="1100291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(Z,1,1)</a:t>
              </a:r>
            </a:p>
          </p:txBody>
        </p:sp>
        <p:sp>
          <p:nvSpPr>
            <p:cNvPr id="3459" name="Shape 3459"/>
            <p:cNvSpPr/>
            <p:nvPr/>
          </p:nvSpPr>
          <p:spPr>
            <a:xfrm>
              <a:off x="1270000" y="1100291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(Y,1,1)</a:t>
              </a:r>
            </a:p>
          </p:txBody>
        </p:sp>
        <p:sp>
          <p:nvSpPr>
            <p:cNvPr id="3460" name="Shape 3460"/>
            <p:cNvSpPr/>
            <p:nvPr/>
          </p:nvSpPr>
          <p:spPr>
            <a:xfrm>
              <a:off x="2572888" y="11219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(X,1,1)</a:t>
              </a:r>
            </a:p>
          </p:txBody>
        </p:sp>
        <p:sp>
          <p:nvSpPr>
            <p:cNvPr id="3461" name="Shape 3461"/>
            <p:cNvSpPr/>
            <p:nvPr/>
          </p:nvSpPr>
          <p:spPr>
            <a:xfrm>
              <a:off x="0" y="3459525"/>
              <a:ext cx="874038" cy="792948"/>
            </a:xfrm>
            <a:prstGeom prst="ellipse">
              <a:avLst/>
            </a:prstGeom>
            <a:solidFill>
              <a:schemeClr val="accent3">
                <a:satOff val="18648"/>
                <a:lumOff val="5971"/>
              </a:schemeClr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(C, -,2)</a:t>
              </a:r>
            </a:p>
          </p:txBody>
        </p:sp>
        <p:sp>
          <p:nvSpPr>
            <p:cNvPr id="3462" name="Shape 3462"/>
            <p:cNvSpPr/>
            <p:nvPr/>
          </p:nvSpPr>
          <p:spPr>
            <a:xfrm>
              <a:off x="0" y="22793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(E, -,2)</a:t>
              </a:r>
            </a:p>
          </p:txBody>
        </p:sp>
        <p:sp>
          <p:nvSpPr>
            <p:cNvPr id="3463" name="Shape 3463"/>
            <p:cNvSpPr/>
            <p:nvPr/>
          </p:nvSpPr>
          <p:spPr>
            <a:xfrm>
              <a:off x="2538694" y="2242615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(D,2,2)</a:t>
              </a:r>
            </a:p>
          </p:txBody>
        </p:sp>
        <p:sp>
          <p:nvSpPr>
            <p:cNvPr id="3464" name="Shape 3464"/>
            <p:cNvSpPr/>
            <p:nvPr/>
          </p:nvSpPr>
          <p:spPr>
            <a:xfrm>
              <a:off x="2538694" y="3445667"/>
              <a:ext cx="874038" cy="792948"/>
            </a:xfrm>
            <a:prstGeom prst="ellipse">
              <a:avLst/>
            </a:prstGeom>
            <a:solidFill>
              <a:schemeClr val="accent3">
                <a:satOff val="18648"/>
                <a:lumOff val="5971"/>
              </a:schemeClr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(C,3,2)</a:t>
              </a:r>
            </a:p>
          </p:txBody>
        </p:sp>
        <p:sp>
          <p:nvSpPr>
            <p:cNvPr id="3465" name="Shape 3465"/>
            <p:cNvSpPr/>
            <p:nvPr/>
          </p:nvSpPr>
          <p:spPr>
            <a:xfrm>
              <a:off x="2538694" y="462331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(A,4,2)</a:t>
              </a:r>
            </a:p>
          </p:txBody>
        </p:sp>
        <p:sp>
          <p:nvSpPr>
            <p:cNvPr id="3466" name="Shape 3466"/>
            <p:cNvSpPr/>
            <p:nvPr/>
          </p:nvSpPr>
          <p:spPr>
            <a:xfrm>
              <a:off x="1210093" y="462331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(B, -,3)</a:t>
              </a:r>
            </a:p>
          </p:txBody>
        </p:sp>
        <p:sp>
          <p:nvSpPr>
            <p:cNvPr id="3467" name="Shape 3467"/>
            <p:cNvSpPr/>
            <p:nvPr/>
          </p:nvSpPr>
          <p:spPr>
            <a:xfrm>
              <a:off x="1851382" y="6940523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end</a:t>
              </a:r>
            </a:p>
          </p:txBody>
        </p:sp>
        <p:sp>
          <p:nvSpPr>
            <p:cNvPr id="3468" name="Shape 3468"/>
            <p:cNvSpPr/>
            <p:nvPr/>
          </p:nvSpPr>
          <p:spPr>
            <a:xfrm flipH="1">
              <a:off x="699909" y="691937"/>
              <a:ext cx="695264" cy="4852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469" name="Shape 3469"/>
            <p:cNvSpPr/>
            <p:nvPr/>
          </p:nvSpPr>
          <p:spPr>
            <a:xfrm>
              <a:off x="1691396" y="789971"/>
              <a:ext cx="4959" cy="30898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470" name="Shape 3470"/>
            <p:cNvSpPr/>
            <p:nvPr/>
          </p:nvSpPr>
          <p:spPr>
            <a:xfrm>
              <a:off x="2025612" y="679819"/>
              <a:ext cx="698859" cy="5579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471" name="Shape 3471"/>
            <p:cNvSpPr/>
            <p:nvPr/>
          </p:nvSpPr>
          <p:spPr>
            <a:xfrm>
              <a:off x="1995765" y="1811470"/>
              <a:ext cx="625373" cy="56174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472" name="Shape 3472"/>
            <p:cNvSpPr/>
            <p:nvPr/>
          </p:nvSpPr>
          <p:spPr>
            <a:xfrm flipH="1">
              <a:off x="2981929" y="1906027"/>
              <a:ext cx="7811" cy="3477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473" name="Shape 3473"/>
            <p:cNvSpPr/>
            <p:nvPr/>
          </p:nvSpPr>
          <p:spPr>
            <a:xfrm>
              <a:off x="425211" y="1895084"/>
              <a:ext cx="4784" cy="39206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474" name="Shape 3474"/>
            <p:cNvSpPr/>
            <p:nvPr/>
          </p:nvSpPr>
          <p:spPr>
            <a:xfrm>
              <a:off x="2975713" y="3046733"/>
              <a:ext cx="1" cy="41053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475" name="Shape 3475"/>
            <p:cNvSpPr/>
            <p:nvPr/>
          </p:nvSpPr>
          <p:spPr>
            <a:xfrm>
              <a:off x="2975713" y="4243079"/>
              <a:ext cx="1" cy="3867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476" name="Shape 3476"/>
            <p:cNvSpPr/>
            <p:nvPr/>
          </p:nvSpPr>
          <p:spPr>
            <a:xfrm>
              <a:off x="2975712" y="5413237"/>
              <a:ext cx="1" cy="48016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477" name="Shape 3477"/>
            <p:cNvSpPr/>
            <p:nvPr/>
          </p:nvSpPr>
          <p:spPr>
            <a:xfrm>
              <a:off x="689883" y="4185214"/>
              <a:ext cx="691532" cy="53007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478" name="Shape 3478"/>
            <p:cNvSpPr/>
            <p:nvPr/>
          </p:nvSpPr>
          <p:spPr>
            <a:xfrm>
              <a:off x="1643386" y="5413237"/>
              <a:ext cx="1" cy="4752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479" name="Shape 3479"/>
            <p:cNvSpPr/>
            <p:nvPr/>
          </p:nvSpPr>
          <p:spPr>
            <a:xfrm flipH="1">
              <a:off x="430823" y="3072697"/>
              <a:ext cx="5353" cy="39160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480" name="Shape 3480"/>
            <p:cNvSpPr/>
            <p:nvPr/>
          </p:nvSpPr>
          <p:spPr>
            <a:xfrm flipH="1">
              <a:off x="1918880" y="4130567"/>
              <a:ext cx="763582" cy="5683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grpSp>
          <p:nvGrpSpPr>
            <p:cNvPr id="3483" name="Group 3483"/>
            <p:cNvGrpSpPr/>
            <p:nvPr/>
          </p:nvGrpSpPr>
          <p:grpSpPr>
            <a:xfrm>
              <a:off x="1171494" y="5886092"/>
              <a:ext cx="943784" cy="887008"/>
              <a:chOff x="0" y="0"/>
              <a:chExt cx="943782" cy="887006"/>
            </a:xfrm>
          </p:grpSpPr>
          <p:sp>
            <p:nvSpPr>
              <p:cNvPr id="3481" name="Shape 3481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  <a:endParaRPr/>
              </a:p>
            </p:txBody>
          </p:sp>
          <p:sp>
            <p:nvSpPr>
              <p:cNvPr id="3482" name="Shape 3482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(W, -, 4)</a:t>
                </a:r>
              </a:p>
            </p:txBody>
          </p:sp>
        </p:grpSp>
        <p:grpSp>
          <p:nvGrpSpPr>
            <p:cNvPr id="3486" name="Group 3486"/>
            <p:cNvGrpSpPr/>
            <p:nvPr/>
          </p:nvGrpSpPr>
          <p:grpSpPr>
            <a:xfrm>
              <a:off x="2503822" y="5886092"/>
              <a:ext cx="943783" cy="887008"/>
              <a:chOff x="0" y="0"/>
              <a:chExt cx="943782" cy="887006"/>
            </a:xfrm>
          </p:grpSpPr>
          <p:sp>
            <p:nvSpPr>
              <p:cNvPr id="3484" name="Shape 3484"/>
              <p:cNvSpPr/>
              <p:nvPr/>
            </p:nvSpPr>
            <p:spPr>
              <a:xfrm>
                <a:off x="0" y="0"/>
                <a:ext cx="943783" cy="88700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40000"/>
                  </a:lnSpc>
                </a:pPr>
                <a:endParaRPr/>
              </a:p>
            </p:txBody>
          </p:sp>
          <p:sp>
            <p:nvSpPr>
              <p:cNvPr id="3485" name="Shape 3485"/>
              <p:cNvSpPr/>
              <p:nvPr/>
            </p:nvSpPr>
            <p:spPr>
              <a:xfrm>
                <a:off x="34872" y="47029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(W,5, -)</a:t>
                </a:r>
              </a:p>
            </p:txBody>
          </p:sp>
        </p:grpSp>
        <p:sp>
          <p:nvSpPr>
            <p:cNvPr id="3487" name="Shape 3487"/>
            <p:cNvSpPr/>
            <p:nvPr/>
          </p:nvSpPr>
          <p:spPr>
            <a:xfrm flipH="1">
              <a:off x="2613884" y="6739447"/>
              <a:ext cx="169746" cy="31706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488" name="Shape 3488"/>
            <p:cNvSpPr/>
            <p:nvPr/>
          </p:nvSpPr>
          <p:spPr>
            <a:xfrm>
              <a:off x="1805638" y="6749466"/>
              <a:ext cx="175097" cy="29672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489" name="Shape 3489"/>
            <p:cNvSpPr/>
            <p:nvPr/>
          </p:nvSpPr>
          <p:spPr>
            <a:xfrm>
              <a:off x="164268" y="6097553"/>
              <a:ext cx="1107002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{2}</a:t>
              </a:r>
            </a:p>
          </p:txBody>
        </p:sp>
        <p:sp>
          <p:nvSpPr>
            <p:cNvPr id="3490" name="Shape 3490"/>
            <p:cNvSpPr/>
            <p:nvPr/>
          </p:nvSpPr>
          <p:spPr>
            <a:xfrm>
              <a:off x="3136068" y="6097553"/>
              <a:ext cx="1107001" cy="63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lvl="1"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{1}</a:t>
              </a:r>
            </a:p>
          </p:txBody>
        </p:sp>
      </p:grpSp>
      <p:sp>
        <p:nvSpPr>
          <p:cNvPr id="3492" name="Shape 3492"/>
          <p:cNvSpPr/>
          <p:nvPr/>
        </p:nvSpPr>
        <p:spPr>
          <a:xfrm>
            <a:off x="6088099" y="3498254"/>
            <a:ext cx="6453036" cy="1766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High-level Idea:</a:t>
            </a:r>
          </a:p>
          <a:p>
            <a:r>
              <a:t>Can prefer C</a:t>
            </a:r>
            <a:r>
              <a:rPr baseline="-5999"/>
              <a:t>1</a:t>
            </a:r>
            <a:r>
              <a:t> to C</a:t>
            </a:r>
            <a:r>
              <a:rPr baseline="-5999"/>
              <a:t>2</a:t>
            </a:r>
            <a:r>
              <a:t> when:</a:t>
            </a:r>
          </a:p>
          <a:p>
            <a:endParaRPr/>
          </a:p>
          <a:p>
            <a:r>
              <a:t>∀i, ∃j,  j≤i ∧ protect(G</a:t>
            </a:r>
            <a:r>
              <a:rPr baseline="-5999"/>
              <a:t>j</a:t>
            </a:r>
            <a:r>
              <a:t>, C</a:t>
            </a:r>
            <a:r>
              <a:rPr baseline="-5999"/>
              <a:t>1</a:t>
            </a:r>
            <a:r>
              <a:t>, G</a:t>
            </a:r>
            <a:r>
              <a:rPr baseline="-5999"/>
              <a:t>i</a:t>
            </a:r>
            <a:r>
              <a:t>, C</a:t>
            </a:r>
            <a:r>
              <a:rPr baseline="-5999"/>
              <a:t>2</a:t>
            </a:r>
            <a:r>
              <a:t>) </a:t>
            </a:r>
          </a:p>
        </p:txBody>
      </p:sp>
      <p:sp>
        <p:nvSpPr>
          <p:cNvPr id="3493" name="Shape 3493"/>
          <p:cNvSpPr/>
          <p:nvPr/>
        </p:nvSpPr>
        <p:spPr>
          <a:xfrm flipV="1">
            <a:off x="8285791" y="5511080"/>
            <a:ext cx="294086" cy="102095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494" name="Shape 3494"/>
          <p:cNvSpPr/>
          <p:nvPr/>
        </p:nvSpPr>
        <p:spPr>
          <a:xfrm>
            <a:off x="6117656" y="6781880"/>
            <a:ext cx="5489285" cy="214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Simulation Relation:</a:t>
            </a:r>
          </a:p>
          <a:p>
            <a:pPr marL="345722" indent="-345722">
              <a:buSzPct val="75000"/>
              <a:buChar char="-"/>
            </a:pPr>
            <a:r>
              <a:t>For each step C2 can take, C1 can take an equivalent next step</a:t>
            </a:r>
          </a:p>
          <a:p>
            <a:pPr marL="345722" indent="-345722">
              <a:buSzPct val="75000"/>
              <a:buChar char="-"/>
            </a:pPr>
            <a:r>
              <a:t>If no equivalent next step, see if an equivalent dominator exists</a:t>
            </a:r>
          </a:p>
        </p:txBody>
      </p:sp>
    </p:spTree>
  </p:cSld>
  <p:clrMapOvr>
    <a:masterClrMapping/>
  </p:clrMapOvr>
  <p:transition spd="slow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6" name="Shape 34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Failure Safety: Example</a:t>
            </a:r>
          </a:p>
        </p:txBody>
      </p:sp>
      <p:sp>
        <p:nvSpPr>
          <p:cNvPr id="3497" name="Shape 3497"/>
          <p:cNvSpPr>
            <a:spLocks noGrp="1"/>
          </p:cNvSpPr>
          <p:nvPr>
            <p:ph type="sldNum" sz="quarter" idx="2"/>
          </p:nvPr>
        </p:nvSpPr>
        <p:spPr>
          <a:xfrm>
            <a:off x="12530174" y="9194800"/>
            <a:ext cx="276152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91</a:t>
            </a:fld>
            <a:endParaRPr/>
          </a:p>
        </p:txBody>
      </p:sp>
      <p:sp>
        <p:nvSpPr>
          <p:cNvPr id="3498" name="Shape 3498"/>
          <p:cNvSpPr/>
          <p:nvPr/>
        </p:nvSpPr>
        <p:spPr>
          <a:xfrm>
            <a:off x="3187272" y="2616891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F</a:t>
            </a:r>
          </a:p>
        </p:txBody>
      </p:sp>
      <p:sp>
        <p:nvSpPr>
          <p:cNvPr id="3499" name="Shape 3499"/>
          <p:cNvSpPr/>
          <p:nvPr/>
        </p:nvSpPr>
        <p:spPr>
          <a:xfrm>
            <a:off x="8307899" y="2621352"/>
            <a:ext cx="874039" cy="792948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A</a:t>
            </a:r>
          </a:p>
        </p:txBody>
      </p:sp>
      <p:sp>
        <p:nvSpPr>
          <p:cNvPr id="3500" name="Shape 3500"/>
          <p:cNvSpPr/>
          <p:nvPr/>
        </p:nvSpPr>
        <p:spPr>
          <a:xfrm>
            <a:off x="2106103" y="4962266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B</a:t>
            </a:r>
          </a:p>
        </p:txBody>
      </p:sp>
      <p:sp>
        <p:nvSpPr>
          <p:cNvPr id="3501" name="Shape 3501"/>
          <p:cNvSpPr/>
          <p:nvPr/>
        </p:nvSpPr>
        <p:spPr>
          <a:xfrm>
            <a:off x="3187272" y="3821781"/>
            <a:ext cx="874039" cy="792948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A</a:t>
            </a:r>
          </a:p>
        </p:txBody>
      </p:sp>
      <p:sp>
        <p:nvSpPr>
          <p:cNvPr id="3502" name="Shape 3502"/>
          <p:cNvSpPr/>
          <p:nvPr/>
        </p:nvSpPr>
        <p:spPr>
          <a:xfrm>
            <a:off x="7415277" y="3784276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B</a:t>
            </a:r>
          </a:p>
        </p:txBody>
      </p:sp>
      <p:sp>
        <p:nvSpPr>
          <p:cNvPr id="3503" name="Shape 3503"/>
          <p:cNvSpPr/>
          <p:nvPr/>
        </p:nvSpPr>
        <p:spPr>
          <a:xfrm>
            <a:off x="4184608" y="4962266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C</a:t>
            </a:r>
          </a:p>
        </p:txBody>
      </p:sp>
      <p:sp>
        <p:nvSpPr>
          <p:cNvPr id="3504" name="Shape 3504"/>
          <p:cNvSpPr/>
          <p:nvPr/>
        </p:nvSpPr>
        <p:spPr>
          <a:xfrm>
            <a:off x="7415277" y="5078461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D</a:t>
            </a:r>
          </a:p>
        </p:txBody>
      </p:sp>
      <p:sp>
        <p:nvSpPr>
          <p:cNvPr id="3505" name="Shape 3505"/>
          <p:cNvSpPr/>
          <p:nvPr/>
        </p:nvSpPr>
        <p:spPr>
          <a:xfrm>
            <a:off x="3127366" y="6139919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D</a:t>
            </a:r>
          </a:p>
        </p:txBody>
      </p:sp>
      <p:sp>
        <p:nvSpPr>
          <p:cNvPr id="3506" name="Shape 3506"/>
          <p:cNvSpPr/>
          <p:nvPr/>
        </p:nvSpPr>
        <p:spPr>
          <a:xfrm>
            <a:off x="3628111" y="3411848"/>
            <a:ext cx="1050" cy="4185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507" name="Shape 3507"/>
          <p:cNvSpPr/>
          <p:nvPr/>
        </p:nvSpPr>
        <p:spPr>
          <a:xfrm flipH="1">
            <a:off x="7979840" y="3295968"/>
            <a:ext cx="453616" cy="5084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508" name="Shape 3508"/>
          <p:cNvSpPr/>
          <p:nvPr/>
        </p:nvSpPr>
        <p:spPr>
          <a:xfrm>
            <a:off x="3929367" y="3300235"/>
            <a:ext cx="672200" cy="5578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509" name="Shape 3509"/>
          <p:cNvSpPr/>
          <p:nvPr/>
        </p:nvSpPr>
        <p:spPr>
          <a:xfrm>
            <a:off x="3958010" y="4478689"/>
            <a:ext cx="441142" cy="52607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510" name="Shape 3510"/>
          <p:cNvSpPr/>
          <p:nvPr/>
        </p:nvSpPr>
        <p:spPr>
          <a:xfrm flipH="1">
            <a:off x="3848241" y="5642863"/>
            <a:ext cx="469455" cy="60655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511" name="Shape 3511"/>
          <p:cNvSpPr/>
          <p:nvPr/>
        </p:nvSpPr>
        <p:spPr>
          <a:xfrm>
            <a:off x="7852295" y="5868379"/>
            <a:ext cx="1" cy="48016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512" name="Shape 3512"/>
          <p:cNvSpPr/>
          <p:nvPr/>
        </p:nvSpPr>
        <p:spPr>
          <a:xfrm>
            <a:off x="2818309" y="5660495"/>
            <a:ext cx="450356" cy="59289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513" name="Shape 3513"/>
          <p:cNvSpPr/>
          <p:nvPr/>
        </p:nvSpPr>
        <p:spPr>
          <a:xfrm>
            <a:off x="3560658" y="6929836"/>
            <a:ext cx="1" cy="47520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514" name="Shape 3514"/>
          <p:cNvSpPr/>
          <p:nvPr/>
        </p:nvSpPr>
        <p:spPr>
          <a:xfrm flipH="1">
            <a:off x="2756437" y="4474315"/>
            <a:ext cx="534224" cy="54448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3517" name="Group 3517"/>
          <p:cNvGrpSpPr/>
          <p:nvPr/>
        </p:nvGrpSpPr>
        <p:grpSpPr>
          <a:xfrm>
            <a:off x="3088767" y="7402692"/>
            <a:ext cx="943783" cy="887008"/>
            <a:chOff x="0" y="0"/>
            <a:chExt cx="943782" cy="887006"/>
          </a:xfrm>
        </p:grpSpPr>
        <p:sp>
          <p:nvSpPr>
            <p:cNvPr id="3515" name="Shape 3515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  <a:endParaRPr/>
            </a:p>
          </p:txBody>
        </p:sp>
        <p:sp>
          <p:nvSpPr>
            <p:cNvPr id="3516" name="Shape 3516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E</a:t>
              </a:r>
            </a:p>
          </p:txBody>
        </p:sp>
      </p:grpSp>
      <p:grpSp>
        <p:nvGrpSpPr>
          <p:cNvPr id="3520" name="Group 3520"/>
          <p:cNvGrpSpPr/>
          <p:nvPr/>
        </p:nvGrpSpPr>
        <p:grpSpPr>
          <a:xfrm>
            <a:off x="7380405" y="6341234"/>
            <a:ext cx="943783" cy="887008"/>
            <a:chOff x="0" y="0"/>
            <a:chExt cx="943782" cy="887006"/>
          </a:xfrm>
        </p:grpSpPr>
        <p:sp>
          <p:nvSpPr>
            <p:cNvPr id="3518" name="Shape 3518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  <a:endParaRPr/>
            </a:p>
          </p:txBody>
        </p:sp>
        <p:sp>
          <p:nvSpPr>
            <p:cNvPr id="3519" name="Shape 3519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E</a:t>
              </a:r>
            </a:p>
          </p:txBody>
        </p:sp>
      </p:grpSp>
      <p:grpSp>
        <p:nvGrpSpPr>
          <p:cNvPr id="3523" name="Group 3523"/>
          <p:cNvGrpSpPr/>
          <p:nvPr/>
        </p:nvGrpSpPr>
        <p:grpSpPr>
          <a:xfrm>
            <a:off x="4421094" y="3774751"/>
            <a:ext cx="943783" cy="887008"/>
            <a:chOff x="0" y="0"/>
            <a:chExt cx="943782" cy="887006"/>
          </a:xfrm>
        </p:grpSpPr>
        <p:sp>
          <p:nvSpPr>
            <p:cNvPr id="3521" name="Shape 3521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  <a:endParaRPr/>
            </a:p>
          </p:txBody>
        </p:sp>
        <p:sp>
          <p:nvSpPr>
            <p:cNvPr id="3522" name="Shape 3522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H</a:t>
              </a:r>
            </a:p>
          </p:txBody>
        </p:sp>
      </p:grpSp>
      <p:sp>
        <p:nvSpPr>
          <p:cNvPr id="3524" name="Shape 3524"/>
          <p:cNvSpPr/>
          <p:nvPr/>
        </p:nvSpPr>
        <p:spPr>
          <a:xfrm>
            <a:off x="9260574" y="3784276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C</a:t>
            </a:r>
          </a:p>
        </p:txBody>
      </p:sp>
      <p:sp>
        <p:nvSpPr>
          <p:cNvPr id="3525" name="Shape 3525"/>
          <p:cNvSpPr/>
          <p:nvPr/>
        </p:nvSpPr>
        <p:spPr>
          <a:xfrm>
            <a:off x="9057072" y="3286258"/>
            <a:ext cx="493547" cy="51384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526" name="Shape 3526"/>
          <p:cNvSpPr/>
          <p:nvPr/>
        </p:nvSpPr>
        <p:spPr>
          <a:xfrm>
            <a:off x="7851241" y="4593130"/>
            <a:ext cx="1" cy="48016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527" name="Shape 3527"/>
          <p:cNvSpPr/>
          <p:nvPr/>
        </p:nvSpPr>
        <p:spPr>
          <a:xfrm>
            <a:off x="9260574" y="5078461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D</a:t>
            </a:r>
          </a:p>
        </p:txBody>
      </p:sp>
      <p:sp>
        <p:nvSpPr>
          <p:cNvPr id="3528" name="Shape 3528"/>
          <p:cNvSpPr/>
          <p:nvPr/>
        </p:nvSpPr>
        <p:spPr>
          <a:xfrm>
            <a:off x="9260574" y="6388264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F</a:t>
            </a:r>
          </a:p>
        </p:txBody>
      </p:sp>
      <p:grpSp>
        <p:nvGrpSpPr>
          <p:cNvPr id="3531" name="Group 3531"/>
          <p:cNvGrpSpPr/>
          <p:nvPr/>
        </p:nvGrpSpPr>
        <p:grpSpPr>
          <a:xfrm>
            <a:off x="9240104" y="7688543"/>
            <a:ext cx="943783" cy="887008"/>
            <a:chOff x="0" y="0"/>
            <a:chExt cx="943782" cy="887006"/>
          </a:xfrm>
        </p:grpSpPr>
        <p:sp>
          <p:nvSpPr>
            <p:cNvPr id="3529" name="Shape 3529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  <a:endParaRPr/>
            </a:p>
          </p:txBody>
        </p:sp>
        <p:sp>
          <p:nvSpPr>
            <p:cNvPr id="3530" name="Shape 3530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G</a:t>
              </a:r>
            </a:p>
          </p:txBody>
        </p:sp>
      </p:grpSp>
      <p:grpSp>
        <p:nvGrpSpPr>
          <p:cNvPr id="3534" name="Group 3534"/>
          <p:cNvGrpSpPr/>
          <p:nvPr/>
        </p:nvGrpSpPr>
        <p:grpSpPr>
          <a:xfrm>
            <a:off x="1892833" y="3737246"/>
            <a:ext cx="943784" cy="887008"/>
            <a:chOff x="0" y="0"/>
            <a:chExt cx="943782" cy="887006"/>
          </a:xfrm>
        </p:grpSpPr>
        <p:sp>
          <p:nvSpPr>
            <p:cNvPr id="3532" name="Shape 3532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  <a:endParaRPr/>
            </a:p>
          </p:txBody>
        </p:sp>
        <p:sp>
          <p:nvSpPr>
            <p:cNvPr id="3533" name="Shape 3533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G</a:t>
              </a:r>
            </a:p>
          </p:txBody>
        </p:sp>
      </p:grpSp>
      <p:sp>
        <p:nvSpPr>
          <p:cNvPr id="3535" name="Shape 3535"/>
          <p:cNvSpPr/>
          <p:nvPr/>
        </p:nvSpPr>
        <p:spPr>
          <a:xfrm flipH="1">
            <a:off x="2633128" y="3292548"/>
            <a:ext cx="682257" cy="4958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536" name="Shape 3536"/>
          <p:cNvSpPr/>
          <p:nvPr/>
        </p:nvSpPr>
        <p:spPr>
          <a:xfrm>
            <a:off x="9707805" y="4585690"/>
            <a:ext cx="5616" cy="48048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537" name="Shape 3537"/>
          <p:cNvSpPr/>
          <p:nvPr/>
        </p:nvSpPr>
        <p:spPr>
          <a:xfrm>
            <a:off x="9693402" y="5868291"/>
            <a:ext cx="5616" cy="50925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538" name="Shape 3538"/>
          <p:cNvSpPr/>
          <p:nvPr/>
        </p:nvSpPr>
        <p:spPr>
          <a:xfrm flipH="1">
            <a:off x="9697479" y="7179842"/>
            <a:ext cx="1967" cy="4958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539" name="Shape 3539"/>
          <p:cNvSpPr/>
          <p:nvPr/>
        </p:nvSpPr>
        <p:spPr>
          <a:xfrm>
            <a:off x="3264303" y="1880526"/>
            <a:ext cx="71997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C</a:t>
            </a:r>
            <a:r>
              <a:rPr baseline="-5999"/>
              <a:t>1</a:t>
            </a:r>
          </a:p>
        </p:txBody>
      </p:sp>
      <p:sp>
        <p:nvSpPr>
          <p:cNvPr id="3540" name="Shape 3540"/>
          <p:cNvSpPr/>
          <p:nvPr/>
        </p:nvSpPr>
        <p:spPr>
          <a:xfrm>
            <a:off x="8384930" y="1880526"/>
            <a:ext cx="71997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C</a:t>
            </a:r>
            <a:r>
              <a:rPr baseline="-5999"/>
              <a:t>2</a:t>
            </a:r>
          </a:p>
        </p:txBody>
      </p:sp>
    </p:spTree>
  </p:cSld>
  <p:clrMapOvr>
    <a:masterClrMapping/>
  </p:clrMapOvr>
  <p:transition spd="slow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2" name="Shape 3542"/>
          <p:cNvSpPr>
            <a:spLocks noGrp="1"/>
          </p:cNvSpPr>
          <p:nvPr>
            <p:ph type="sldNum" sz="quarter" idx="2"/>
          </p:nvPr>
        </p:nvSpPr>
        <p:spPr>
          <a:xfrm>
            <a:off x="12530174" y="9194800"/>
            <a:ext cx="276152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92</a:t>
            </a:fld>
            <a:endParaRPr/>
          </a:p>
        </p:txBody>
      </p:sp>
      <p:sp>
        <p:nvSpPr>
          <p:cNvPr id="3543" name="Shape 3543"/>
          <p:cNvSpPr/>
          <p:nvPr/>
        </p:nvSpPr>
        <p:spPr>
          <a:xfrm>
            <a:off x="3187272" y="2616891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F</a:t>
            </a:r>
          </a:p>
        </p:txBody>
      </p:sp>
      <p:sp>
        <p:nvSpPr>
          <p:cNvPr id="3544" name="Shape 3544"/>
          <p:cNvSpPr/>
          <p:nvPr/>
        </p:nvSpPr>
        <p:spPr>
          <a:xfrm>
            <a:off x="8307899" y="2621352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A</a:t>
            </a:r>
          </a:p>
        </p:txBody>
      </p:sp>
      <p:sp>
        <p:nvSpPr>
          <p:cNvPr id="3545" name="Shape 3545"/>
          <p:cNvSpPr/>
          <p:nvPr/>
        </p:nvSpPr>
        <p:spPr>
          <a:xfrm>
            <a:off x="2106103" y="4962266"/>
            <a:ext cx="874038" cy="792948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B</a:t>
            </a:r>
          </a:p>
        </p:txBody>
      </p:sp>
      <p:sp>
        <p:nvSpPr>
          <p:cNvPr id="3546" name="Shape 3546"/>
          <p:cNvSpPr/>
          <p:nvPr/>
        </p:nvSpPr>
        <p:spPr>
          <a:xfrm>
            <a:off x="3187272" y="3821781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A</a:t>
            </a:r>
          </a:p>
        </p:txBody>
      </p:sp>
      <p:sp>
        <p:nvSpPr>
          <p:cNvPr id="3547" name="Shape 3547"/>
          <p:cNvSpPr/>
          <p:nvPr/>
        </p:nvSpPr>
        <p:spPr>
          <a:xfrm>
            <a:off x="7415277" y="3784276"/>
            <a:ext cx="874038" cy="792948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B</a:t>
            </a:r>
          </a:p>
        </p:txBody>
      </p:sp>
      <p:sp>
        <p:nvSpPr>
          <p:cNvPr id="3548" name="Shape 3548"/>
          <p:cNvSpPr/>
          <p:nvPr/>
        </p:nvSpPr>
        <p:spPr>
          <a:xfrm>
            <a:off x="4184608" y="4962266"/>
            <a:ext cx="874039" cy="792948"/>
          </a:xfrm>
          <a:prstGeom prst="ellipse">
            <a:avLst/>
          </a:prstGeom>
          <a:solidFill>
            <a:schemeClr val="accent2">
              <a:hueOff val="-2473792"/>
              <a:satOff val="-50209"/>
              <a:lumOff val="23543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C</a:t>
            </a:r>
          </a:p>
        </p:txBody>
      </p:sp>
      <p:sp>
        <p:nvSpPr>
          <p:cNvPr id="3549" name="Shape 3549"/>
          <p:cNvSpPr/>
          <p:nvPr/>
        </p:nvSpPr>
        <p:spPr>
          <a:xfrm>
            <a:off x="7415277" y="5078461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D</a:t>
            </a:r>
          </a:p>
        </p:txBody>
      </p:sp>
      <p:sp>
        <p:nvSpPr>
          <p:cNvPr id="3550" name="Shape 3550"/>
          <p:cNvSpPr/>
          <p:nvPr/>
        </p:nvSpPr>
        <p:spPr>
          <a:xfrm>
            <a:off x="3127366" y="6139919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D</a:t>
            </a:r>
          </a:p>
        </p:txBody>
      </p:sp>
      <p:sp>
        <p:nvSpPr>
          <p:cNvPr id="3551" name="Shape 3551"/>
          <p:cNvSpPr/>
          <p:nvPr/>
        </p:nvSpPr>
        <p:spPr>
          <a:xfrm>
            <a:off x="3628111" y="3411848"/>
            <a:ext cx="1050" cy="4185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552" name="Shape 3552"/>
          <p:cNvSpPr/>
          <p:nvPr/>
        </p:nvSpPr>
        <p:spPr>
          <a:xfrm flipH="1">
            <a:off x="7979840" y="3295968"/>
            <a:ext cx="453616" cy="5084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553" name="Shape 3553"/>
          <p:cNvSpPr/>
          <p:nvPr/>
        </p:nvSpPr>
        <p:spPr>
          <a:xfrm>
            <a:off x="3929367" y="3300235"/>
            <a:ext cx="672200" cy="5578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554" name="Shape 3554"/>
          <p:cNvSpPr/>
          <p:nvPr/>
        </p:nvSpPr>
        <p:spPr>
          <a:xfrm>
            <a:off x="3958010" y="4478689"/>
            <a:ext cx="441142" cy="52607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555" name="Shape 3555"/>
          <p:cNvSpPr/>
          <p:nvPr/>
        </p:nvSpPr>
        <p:spPr>
          <a:xfrm flipH="1">
            <a:off x="3848241" y="5642863"/>
            <a:ext cx="469455" cy="60655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556" name="Shape 3556"/>
          <p:cNvSpPr/>
          <p:nvPr/>
        </p:nvSpPr>
        <p:spPr>
          <a:xfrm>
            <a:off x="7852295" y="5868379"/>
            <a:ext cx="1" cy="48016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557" name="Shape 3557"/>
          <p:cNvSpPr/>
          <p:nvPr/>
        </p:nvSpPr>
        <p:spPr>
          <a:xfrm>
            <a:off x="2818309" y="5660495"/>
            <a:ext cx="450356" cy="59289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558" name="Shape 3558"/>
          <p:cNvSpPr/>
          <p:nvPr/>
        </p:nvSpPr>
        <p:spPr>
          <a:xfrm>
            <a:off x="3560658" y="6929836"/>
            <a:ext cx="1" cy="47520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559" name="Shape 3559"/>
          <p:cNvSpPr/>
          <p:nvPr/>
        </p:nvSpPr>
        <p:spPr>
          <a:xfrm flipH="1">
            <a:off x="2756437" y="4474315"/>
            <a:ext cx="534224" cy="54448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3562" name="Group 3562"/>
          <p:cNvGrpSpPr/>
          <p:nvPr/>
        </p:nvGrpSpPr>
        <p:grpSpPr>
          <a:xfrm>
            <a:off x="3088767" y="7402692"/>
            <a:ext cx="943783" cy="887008"/>
            <a:chOff x="0" y="0"/>
            <a:chExt cx="943782" cy="887006"/>
          </a:xfrm>
        </p:grpSpPr>
        <p:sp>
          <p:nvSpPr>
            <p:cNvPr id="3560" name="Shape 3560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  <a:endParaRPr/>
            </a:p>
          </p:txBody>
        </p:sp>
        <p:sp>
          <p:nvSpPr>
            <p:cNvPr id="3561" name="Shape 3561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E</a:t>
              </a:r>
            </a:p>
          </p:txBody>
        </p:sp>
      </p:grpSp>
      <p:grpSp>
        <p:nvGrpSpPr>
          <p:cNvPr id="3565" name="Group 3565"/>
          <p:cNvGrpSpPr/>
          <p:nvPr/>
        </p:nvGrpSpPr>
        <p:grpSpPr>
          <a:xfrm>
            <a:off x="7380405" y="6341234"/>
            <a:ext cx="943783" cy="887008"/>
            <a:chOff x="0" y="0"/>
            <a:chExt cx="943782" cy="887006"/>
          </a:xfrm>
        </p:grpSpPr>
        <p:sp>
          <p:nvSpPr>
            <p:cNvPr id="3563" name="Shape 3563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  <a:endParaRPr/>
            </a:p>
          </p:txBody>
        </p:sp>
        <p:sp>
          <p:nvSpPr>
            <p:cNvPr id="3564" name="Shape 3564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E</a:t>
              </a:r>
            </a:p>
          </p:txBody>
        </p:sp>
      </p:grpSp>
      <p:grpSp>
        <p:nvGrpSpPr>
          <p:cNvPr id="3568" name="Group 3568"/>
          <p:cNvGrpSpPr/>
          <p:nvPr/>
        </p:nvGrpSpPr>
        <p:grpSpPr>
          <a:xfrm>
            <a:off x="4421094" y="3774751"/>
            <a:ext cx="943783" cy="887008"/>
            <a:chOff x="0" y="0"/>
            <a:chExt cx="943782" cy="887006"/>
          </a:xfrm>
        </p:grpSpPr>
        <p:sp>
          <p:nvSpPr>
            <p:cNvPr id="3566" name="Shape 3566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  <a:endParaRPr/>
            </a:p>
          </p:txBody>
        </p:sp>
        <p:sp>
          <p:nvSpPr>
            <p:cNvPr id="3567" name="Shape 3567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H</a:t>
              </a:r>
            </a:p>
          </p:txBody>
        </p:sp>
      </p:grpSp>
      <p:sp>
        <p:nvSpPr>
          <p:cNvPr id="3569" name="Shape 3569"/>
          <p:cNvSpPr/>
          <p:nvPr/>
        </p:nvSpPr>
        <p:spPr>
          <a:xfrm>
            <a:off x="9260574" y="3784276"/>
            <a:ext cx="874038" cy="792948"/>
          </a:xfrm>
          <a:prstGeom prst="ellipse">
            <a:avLst/>
          </a:prstGeom>
          <a:solidFill>
            <a:schemeClr val="accent2">
              <a:hueOff val="-2473792"/>
              <a:satOff val="-50209"/>
              <a:lumOff val="23543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C</a:t>
            </a:r>
          </a:p>
        </p:txBody>
      </p:sp>
      <p:sp>
        <p:nvSpPr>
          <p:cNvPr id="3570" name="Shape 3570"/>
          <p:cNvSpPr/>
          <p:nvPr/>
        </p:nvSpPr>
        <p:spPr>
          <a:xfrm>
            <a:off x="9057072" y="3286258"/>
            <a:ext cx="493547" cy="51384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571" name="Shape 3571"/>
          <p:cNvSpPr/>
          <p:nvPr/>
        </p:nvSpPr>
        <p:spPr>
          <a:xfrm>
            <a:off x="7851241" y="4593130"/>
            <a:ext cx="1" cy="48016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572" name="Shape 3572"/>
          <p:cNvSpPr/>
          <p:nvPr/>
        </p:nvSpPr>
        <p:spPr>
          <a:xfrm>
            <a:off x="9260574" y="5078461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D</a:t>
            </a:r>
          </a:p>
        </p:txBody>
      </p:sp>
      <p:sp>
        <p:nvSpPr>
          <p:cNvPr id="3573" name="Shape 3573"/>
          <p:cNvSpPr/>
          <p:nvPr/>
        </p:nvSpPr>
        <p:spPr>
          <a:xfrm>
            <a:off x="9260574" y="6388264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F</a:t>
            </a:r>
          </a:p>
        </p:txBody>
      </p:sp>
      <p:grpSp>
        <p:nvGrpSpPr>
          <p:cNvPr id="3576" name="Group 3576"/>
          <p:cNvGrpSpPr/>
          <p:nvPr/>
        </p:nvGrpSpPr>
        <p:grpSpPr>
          <a:xfrm>
            <a:off x="9240104" y="7688543"/>
            <a:ext cx="943783" cy="887008"/>
            <a:chOff x="0" y="0"/>
            <a:chExt cx="943782" cy="887006"/>
          </a:xfrm>
        </p:grpSpPr>
        <p:sp>
          <p:nvSpPr>
            <p:cNvPr id="3574" name="Shape 3574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  <a:endParaRPr/>
            </a:p>
          </p:txBody>
        </p:sp>
        <p:sp>
          <p:nvSpPr>
            <p:cNvPr id="3575" name="Shape 3575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G</a:t>
              </a:r>
            </a:p>
          </p:txBody>
        </p:sp>
      </p:grpSp>
      <p:grpSp>
        <p:nvGrpSpPr>
          <p:cNvPr id="3579" name="Group 3579"/>
          <p:cNvGrpSpPr/>
          <p:nvPr/>
        </p:nvGrpSpPr>
        <p:grpSpPr>
          <a:xfrm>
            <a:off x="1892833" y="3737246"/>
            <a:ext cx="943784" cy="887008"/>
            <a:chOff x="0" y="0"/>
            <a:chExt cx="943782" cy="887006"/>
          </a:xfrm>
        </p:grpSpPr>
        <p:sp>
          <p:nvSpPr>
            <p:cNvPr id="3577" name="Shape 3577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  <a:endParaRPr/>
            </a:p>
          </p:txBody>
        </p:sp>
        <p:sp>
          <p:nvSpPr>
            <p:cNvPr id="3578" name="Shape 3578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G</a:t>
              </a:r>
            </a:p>
          </p:txBody>
        </p:sp>
      </p:grpSp>
      <p:sp>
        <p:nvSpPr>
          <p:cNvPr id="3580" name="Shape 3580"/>
          <p:cNvSpPr/>
          <p:nvPr/>
        </p:nvSpPr>
        <p:spPr>
          <a:xfrm flipH="1">
            <a:off x="2633128" y="3292548"/>
            <a:ext cx="682257" cy="4958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581" name="Shape 3581"/>
          <p:cNvSpPr/>
          <p:nvPr/>
        </p:nvSpPr>
        <p:spPr>
          <a:xfrm>
            <a:off x="9707805" y="4585690"/>
            <a:ext cx="5616" cy="48048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582" name="Shape 3582"/>
          <p:cNvSpPr/>
          <p:nvPr/>
        </p:nvSpPr>
        <p:spPr>
          <a:xfrm>
            <a:off x="9693402" y="5868291"/>
            <a:ext cx="5616" cy="50925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583" name="Shape 3583"/>
          <p:cNvSpPr/>
          <p:nvPr/>
        </p:nvSpPr>
        <p:spPr>
          <a:xfrm flipH="1">
            <a:off x="9697479" y="7179842"/>
            <a:ext cx="1967" cy="4958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584" name="Shape 35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Failure Safety: Example</a:t>
            </a:r>
          </a:p>
        </p:txBody>
      </p:sp>
      <p:sp>
        <p:nvSpPr>
          <p:cNvPr id="3585" name="Shape 3585"/>
          <p:cNvSpPr/>
          <p:nvPr/>
        </p:nvSpPr>
        <p:spPr>
          <a:xfrm>
            <a:off x="3264303" y="1880526"/>
            <a:ext cx="71997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C</a:t>
            </a:r>
            <a:r>
              <a:rPr baseline="-5999"/>
              <a:t>1</a:t>
            </a:r>
          </a:p>
        </p:txBody>
      </p:sp>
      <p:sp>
        <p:nvSpPr>
          <p:cNvPr id="3586" name="Shape 3586"/>
          <p:cNvSpPr/>
          <p:nvPr/>
        </p:nvSpPr>
        <p:spPr>
          <a:xfrm>
            <a:off x="8384930" y="1880526"/>
            <a:ext cx="71997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C</a:t>
            </a:r>
            <a:r>
              <a:rPr baseline="-5999"/>
              <a:t>2</a:t>
            </a:r>
          </a:p>
        </p:txBody>
      </p:sp>
    </p:spTree>
  </p:cSld>
  <p:clrMapOvr>
    <a:masterClrMapping/>
  </p:clrMapOvr>
  <p:transition spd="slow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8" name="Shape 3588"/>
          <p:cNvSpPr>
            <a:spLocks noGrp="1"/>
          </p:cNvSpPr>
          <p:nvPr>
            <p:ph type="sldNum" sz="quarter" idx="2"/>
          </p:nvPr>
        </p:nvSpPr>
        <p:spPr>
          <a:xfrm>
            <a:off x="12530174" y="9194800"/>
            <a:ext cx="276152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93</a:t>
            </a:fld>
            <a:endParaRPr/>
          </a:p>
        </p:txBody>
      </p:sp>
      <p:sp>
        <p:nvSpPr>
          <p:cNvPr id="3589" name="Shape 3589"/>
          <p:cNvSpPr/>
          <p:nvPr/>
        </p:nvSpPr>
        <p:spPr>
          <a:xfrm>
            <a:off x="3187272" y="2616891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F</a:t>
            </a:r>
          </a:p>
        </p:txBody>
      </p:sp>
      <p:sp>
        <p:nvSpPr>
          <p:cNvPr id="3590" name="Shape 3590"/>
          <p:cNvSpPr/>
          <p:nvPr/>
        </p:nvSpPr>
        <p:spPr>
          <a:xfrm>
            <a:off x="8307899" y="2621352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A</a:t>
            </a:r>
          </a:p>
        </p:txBody>
      </p:sp>
      <p:sp>
        <p:nvSpPr>
          <p:cNvPr id="3591" name="Shape 3591"/>
          <p:cNvSpPr/>
          <p:nvPr/>
        </p:nvSpPr>
        <p:spPr>
          <a:xfrm>
            <a:off x="2106103" y="4962266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B</a:t>
            </a:r>
          </a:p>
        </p:txBody>
      </p:sp>
      <p:sp>
        <p:nvSpPr>
          <p:cNvPr id="3592" name="Shape 3592"/>
          <p:cNvSpPr/>
          <p:nvPr/>
        </p:nvSpPr>
        <p:spPr>
          <a:xfrm>
            <a:off x="3187272" y="3821781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A</a:t>
            </a:r>
          </a:p>
        </p:txBody>
      </p:sp>
      <p:sp>
        <p:nvSpPr>
          <p:cNvPr id="3593" name="Shape 3593"/>
          <p:cNvSpPr/>
          <p:nvPr/>
        </p:nvSpPr>
        <p:spPr>
          <a:xfrm>
            <a:off x="7415277" y="3784276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B</a:t>
            </a:r>
          </a:p>
        </p:txBody>
      </p:sp>
      <p:sp>
        <p:nvSpPr>
          <p:cNvPr id="3594" name="Shape 3594"/>
          <p:cNvSpPr/>
          <p:nvPr/>
        </p:nvSpPr>
        <p:spPr>
          <a:xfrm>
            <a:off x="4184608" y="4962266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C</a:t>
            </a:r>
          </a:p>
        </p:txBody>
      </p:sp>
      <p:sp>
        <p:nvSpPr>
          <p:cNvPr id="3595" name="Shape 3595"/>
          <p:cNvSpPr/>
          <p:nvPr/>
        </p:nvSpPr>
        <p:spPr>
          <a:xfrm>
            <a:off x="7415277" y="5078461"/>
            <a:ext cx="874038" cy="792948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D</a:t>
            </a:r>
          </a:p>
        </p:txBody>
      </p:sp>
      <p:sp>
        <p:nvSpPr>
          <p:cNvPr id="3596" name="Shape 3596"/>
          <p:cNvSpPr/>
          <p:nvPr/>
        </p:nvSpPr>
        <p:spPr>
          <a:xfrm>
            <a:off x="3127366" y="6139919"/>
            <a:ext cx="874038" cy="792948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D</a:t>
            </a:r>
          </a:p>
        </p:txBody>
      </p:sp>
      <p:sp>
        <p:nvSpPr>
          <p:cNvPr id="3597" name="Shape 3597"/>
          <p:cNvSpPr/>
          <p:nvPr/>
        </p:nvSpPr>
        <p:spPr>
          <a:xfrm>
            <a:off x="3628111" y="3411848"/>
            <a:ext cx="1050" cy="4185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598" name="Shape 3598"/>
          <p:cNvSpPr/>
          <p:nvPr/>
        </p:nvSpPr>
        <p:spPr>
          <a:xfrm flipH="1">
            <a:off x="7979840" y="3295968"/>
            <a:ext cx="453616" cy="5084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599" name="Shape 3599"/>
          <p:cNvSpPr/>
          <p:nvPr/>
        </p:nvSpPr>
        <p:spPr>
          <a:xfrm>
            <a:off x="3929367" y="3300235"/>
            <a:ext cx="672200" cy="5578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600" name="Shape 3600"/>
          <p:cNvSpPr/>
          <p:nvPr/>
        </p:nvSpPr>
        <p:spPr>
          <a:xfrm>
            <a:off x="3958010" y="4478689"/>
            <a:ext cx="441142" cy="52607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601" name="Shape 3601"/>
          <p:cNvSpPr/>
          <p:nvPr/>
        </p:nvSpPr>
        <p:spPr>
          <a:xfrm flipH="1">
            <a:off x="3848241" y="5642863"/>
            <a:ext cx="469455" cy="60655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602" name="Shape 3602"/>
          <p:cNvSpPr/>
          <p:nvPr/>
        </p:nvSpPr>
        <p:spPr>
          <a:xfrm>
            <a:off x="7852295" y="5868379"/>
            <a:ext cx="1" cy="48016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603" name="Shape 3603"/>
          <p:cNvSpPr/>
          <p:nvPr/>
        </p:nvSpPr>
        <p:spPr>
          <a:xfrm>
            <a:off x="2818309" y="5660495"/>
            <a:ext cx="450356" cy="59289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604" name="Shape 3604"/>
          <p:cNvSpPr/>
          <p:nvPr/>
        </p:nvSpPr>
        <p:spPr>
          <a:xfrm>
            <a:off x="3560658" y="6929836"/>
            <a:ext cx="1" cy="47520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605" name="Shape 3605"/>
          <p:cNvSpPr/>
          <p:nvPr/>
        </p:nvSpPr>
        <p:spPr>
          <a:xfrm flipH="1">
            <a:off x="2756437" y="4474315"/>
            <a:ext cx="534224" cy="54448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3608" name="Group 3608"/>
          <p:cNvGrpSpPr/>
          <p:nvPr/>
        </p:nvGrpSpPr>
        <p:grpSpPr>
          <a:xfrm>
            <a:off x="3088767" y="7402692"/>
            <a:ext cx="943783" cy="887008"/>
            <a:chOff x="0" y="0"/>
            <a:chExt cx="943782" cy="887006"/>
          </a:xfrm>
        </p:grpSpPr>
        <p:sp>
          <p:nvSpPr>
            <p:cNvPr id="3606" name="Shape 3606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  <a:endParaRPr/>
            </a:p>
          </p:txBody>
        </p:sp>
        <p:sp>
          <p:nvSpPr>
            <p:cNvPr id="3607" name="Shape 3607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E</a:t>
              </a:r>
            </a:p>
          </p:txBody>
        </p:sp>
      </p:grpSp>
      <p:grpSp>
        <p:nvGrpSpPr>
          <p:cNvPr id="3611" name="Group 3611"/>
          <p:cNvGrpSpPr/>
          <p:nvPr/>
        </p:nvGrpSpPr>
        <p:grpSpPr>
          <a:xfrm>
            <a:off x="7380405" y="6341234"/>
            <a:ext cx="943783" cy="887008"/>
            <a:chOff x="0" y="0"/>
            <a:chExt cx="943782" cy="887006"/>
          </a:xfrm>
        </p:grpSpPr>
        <p:sp>
          <p:nvSpPr>
            <p:cNvPr id="3609" name="Shape 3609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  <a:endParaRPr/>
            </a:p>
          </p:txBody>
        </p:sp>
        <p:sp>
          <p:nvSpPr>
            <p:cNvPr id="3610" name="Shape 3610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E</a:t>
              </a:r>
            </a:p>
          </p:txBody>
        </p:sp>
      </p:grpSp>
      <p:grpSp>
        <p:nvGrpSpPr>
          <p:cNvPr id="3614" name="Group 3614"/>
          <p:cNvGrpSpPr/>
          <p:nvPr/>
        </p:nvGrpSpPr>
        <p:grpSpPr>
          <a:xfrm>
            <a:off x="4421094" y="3774751"/>
            <a:ext cx="943783" cy="887008"/>
            <a:chOff x="0" y="0"/>
            <a:chExt cx="943782" cy="887006"/>
          </a:xfrm>
        </p:grpSpPr>
        <p:sp>
          <p:nvSpPr>
            <p:cNvPr id="3612" name="Shape 3612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  <a:endParaRPr/>
            </a:p>
          </p:txBody>
        </p:sp>
        <p:sp>
          <p:nvSpPr>
            <p:cNvPr id="3613" name="Shape 3613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H</a:t>
              </a:r>
            </a:p>
          </p:txBody>
        </p:sp>
      </p:grpSp>
      <p:sp>
        <p:nvSpPr>
          <p:cNvPr id="3615" name="Shape 3615"/>
          <p:cNvSpPr/>
          <p:nvPr/>
        </p:nvSpPr>
        <p:spPr>
          <a:xfrm>
            <a:off x="9260574" y="3784276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C</a:t>
            </a:r>
          </a:p>
        </p:txBody>
      </p:sp>
      <p:sp>
        <p:nvSpPr>
          <p:cNvPr id="3616" name="Shape 3616"/>
          <p:cNvSpPr/>
          <p:nvPr/>
        </p:nvSpPr>
        <p:spPr>
          <a:xfrm>
            <a:off x="9057072" y="3286258"/>
            <a:ext cx="493547" cy="51384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617" name="Shape 3617"/>
          <p:cNvSpPr/>
          <p:nvPr/>
        </p:nvSpPr>
        <p:spPr>
          <a:xfrm>
            <a:off x="7851241" y="4593130"/>
            <a:ext cx="1" cy="48016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618" name="Shape 3618"/>
          <p:cNvSpPr/>
          <p:nvPr/>
        </p:nvSpPr>
        <p:spPr>
          <a:xfrm>
            <a:off x="9260574" y="5078461"/>
            <a:ext cx="874038" cy="792948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D</a:t>
            </a:r>
          </a:p>
        </p:txBody>
      </p:sp>
      <p:sp>
        <p:nvSpPr>
          <p:cNvPr id="3619" name="Shape 3619"/>
          <p:cNvSpPr/>
          <p:nvPr/>
        </p:nvSpPr>
        <p:spPr>
          <a:xfrm>
            <a:off x="9260574" y="6388264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F</a:t>
            </a:r>
          </a:p>
        </p:txBody>
      </p:sp>
      <p:grpSp>
        <p:nvGrpSpPr>
          <p:cNvPr id="3622" name="Group 3622"/>
          <p:cNvGrpSpPr/>
          <p:nvPr/>
        </p:nvGrpSpPr>
        <p:grpSpPr>
          <a:xfrm>
            <a:off x="9240104" y="7688543"/>
            <a:ext cx="943783" cy="887008"/>
            <a:chOff x="0" y="0"/>
            <a:chExt cx="943782" cy="887006"/>
          </a:xfrm>
        </p:grpSpPr>
        <p:sp>
          <p:nvSpPr>
            <p:cNvPr id="3620" name="Shape 3620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  <a:endParaRPr/>
            </a:p>
          </p:txBody>
        </p:sp>
        <p:sp>
          <p:nvSpPr>
            <p:cNvPr id="3621" name="Shape 3621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G</a:t>
              </a:r>
            </a:p>
          </p:txBody>
        </p:sp>
      </p:grpSp>
      <p:grpSp>
        <p:nvGrpSpPr>
          <p:cNvPr id="3625" name="Group 3625"/>
          <p:cNvGrpSpPr/>
          <p:nvPr/>
        </p:nvGrpSpPr>
        <p:grpSpPr>
          <a:xfrm>
            <a:off x="1892833" y="3737246"/>
            <a:ext cx="943784" cy="887008"/>
            <a:chOff x="0" y="0"/>
            <a:chExt cx="943782" cy="887006"/>
          </a:xfrm>
        </p:grpSpPr>
        <p:sp>
          <p:nvSpPr>
            <p:cNvPr id="3623" name="Shape 3623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  <a:endParaRPr/>
            </a:p>
          </p:txBody>
        </p:sp>
        <p:sp>
          <p:nvSpPr>
            <p:cNvPr id="3624" name="Shape 3624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G</a:t>
              </a:r>
            </a:p>
          </p:txBody>
        </p:sp>
      </p:grpSp>
      <p:sp>
        <p:nvSpPr>
          <p:cNvPr id="3626" name="Shape 3626"/>
          <p:cNvSpPr/>
          <p:nvPr/>
        </p:nvSpPr>
        <p:spPr>
          <a:xfrm flipH="1">
            <a:off x="2633128" y="3292548"/>
            <a:ext cx="682257" cy="4958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627" name="Shape 3627"/>
          <p:cNvSpPr/>
          <p:nvPr/>
        </p:nvSpPr>
        <p:spPr>
          <a:xfrm>
            <a:off x="9707805" y="4585690"/>
            <a:ext cx="5616" cy="48048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628" name="Shape 3628"/>
          <p:cNvSpPr/>
          <p:nvPr/>
        </p:nvSpPr>
        <p:spPr>
          <a:xfrm>
            <a:off x="9693402" y="5868291"/>
            <a:ext cx="5616" cy="50925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629" name="Shape 3629"/>
          <p:cNvSpPr/>
          <p:nvPr/>
        </p:nvSpPr>
        <p:spPr>
          <a:xfrm flipH="1">
            <a:off x="9697479" y="7179842"/>
            <a:ext cx="1967" cy="4958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630" name="Shape 36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Failure Safety: Example</a:t>
            </a:r>
          </a:p>
        </p:txBody>
      </p:sp>
      <p:sp>
        <p:nvSpPr>
          <p:cNvPr id="3631" name="Shape 3631"/>
          <p:cNvSpPr/>
          <p:nvPr/>
        </p:nvSpPr>
        <p:spPr>
          <a:xfrm>
            <a:off x="3264303" y="1880526"/>
            <a:ext cx="71997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C</a:t>
            </a:r>
            <a:r>
              <a:rPr baseline="-5999"/>
              <a:t>1</a:t>
            </a:r>
          </a:p>
        </p:txBody>
      </p:sp>
      <p:sp>
        <p:nvSpPr>
          <p:cNvPr id="3632" name="Shape 3632"/>
          <p:cNvSpPr/>
          <p:nvPr/>
        </p:nvSpPr>
        <p:spPr>
          <a:xfrm>
            <a:off x="8384930" y="1880526"/>
            <a:ext cx="71997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C</a:t>
            </a:r>
            <a:r>
              <a:rPr baseline="-5999"/>
              <a:t>2</a:t>
            </a:r>
          </a:p>
        </p:txBody>
      </p:sp>
    </p:spTree>
  </p:cSld>
  <p:clrMapOvr>
    <a:masterClrMapping/>
  </p:clrMapOvr>
  <p:transition spd="slow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4" name="Shape 3634"/>
          <p:cNvSpPr>
            <a:spLocks noGrp="1"/>
          </p:cNvSpPr>
          <p:nvPr>
            <p:ph type="sldNum" sz="quarter" idx="2"/>
          </p:nvPr>
        </p:nvSpPr>
        <p:spPr>
          <a:xfrm>
            <a:off x="12530174" y="9194800"/>
            <a:ext cx="276152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94</a:t>
            </a:fld>
            <a:endParaRPr/>
          </a:p>
        </p:txBody>
      </p:sp>
      <p:sp>
        <p:nvSpPr>
          <p:cNvPr id="3635" name="Shape 3635"/>
          <p:cNvSpPr/>
          <p:nvPr/>
        </p:nvSpPr>
        <p:spPr>
          <a:xfrm>
            <a:off x="3187272" y="2616891"/>
            <a:ext cx="874039" cy="792948"/>
          </a:xfrm>
          <a:prstGeom prst="ellipse">
            <a:avLst/>
          </a:prstGeom>
          <a:solidFill>
            <a:schemeClr val="accent2">
              <a:hueOff val="-2473792"/>
              <a:satOff val="-50209"/>
              <a:lumOff val="23543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F</a:t>
            </a:r>
          </a:p>
        </p:txBody>
      </p:sp>
      <p:sp>
        <p:nvSpPr>
          <p:cNvPr id="3636" name="Shape 3636"/>
          <p:cNvSpPr/>
          <p:nvPr/>
        </p:nvSpPr>
        <p:spPr>
          <a:xfrm>
            <a:off x="8307899" y="2621352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A</a:t>
            </a:r>
          </a:p>
        </p:txBody>
      </p:sp>
      <p:sp>
        <p:nvSpPr>
          <p:cNvPr id="3637" name="Shape 3637"/>
          <p:cNvSpPr/>
          <p:nvPr/>
        </p:nvSpPr>
        <p:spPr>
          <a:xfrm>
            <a:off x="2106103" y="4962266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B</a:t>
            </a:r>
          </a:p>
        </p:txBody>
      </p:sp>
      <p:sp>
        <p:nvSpPr>
          <p:cNvPr id="3638" name="Shape 3638"/>
          <p:cNvSpPr/>
          <p:nvPr/>
        </p:nvSpPr>
        <p:spPr>
          <a:xfrm>
            <a:off x="3187272" y="3821781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A</a:t>
            </a:r>
          </a:p>
        </p:txBody>
      </p:sp>
      <p:sp>
        <p:nvSpPr>
          <p:cNvPr id="3639" name="Shape 3639"/>
          <p:cNvSpPr/>
          <p:nvPr/>
        </p:nvSpPr>
        <p:spPr>
          <a:xfrm>
            <a:off x="7415277" y="3784276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B</a:t>
            </a:r>
          </a:p>
        </p:txBody>
      </p:sp>
      <p:sp>
        <p:nvSpPr>
          <p:cNvPr id="3640" name="Shape 3640"/>
          <p:cNvSpPr/>
          <p:nvPr/>
        </p:nvSpPr>
        <p:spPr>
          <a:xfrm>
            <a:off x="4184608" y="4962266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C</a:t>
            </a:r>
          </a:p>
        </p:txBody>
      </p:sp>
      <p:sp>
        <p:nvSpPr>
          <p:cNvPr id="3641" name="Shape 3641"/>
          <p:cNvSpPr/>
          <p:nvPr/>
        </p:nvSpPr>
        <p:spPr>
          <a:xfrm>
            <a:off x="7415277" y="5078461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D</a:t>
            </a:r>
          </a:p>
        </p:txBody>
      </p:sp>
      <p:sp>
        <p:nvSpPr>
          <p:cNvPr id="3642" name="Shape 3642"/>
          <p:cNvSpPr/>
          <p:nvPr/>
        </p:nvSpPr>
        <p:spPr>
          <a:xfrm>
            <a:off x="3127366" y="6139919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D</a:t>
            </a:r>
          </a:p>
        </p:txBody>
      </p:sp>
      <p:sp>
        <p:nvSpPr>
          <p:cNvPr id="3643" name="Shape 3643"/>
          <p:cNvSpPr/>
          <p:nvPr/>
        </p:nvSpPr>
        <p:spPr>
          <a:xfrm>
            <a:off x="3628111" y="3411848"/>
            <a:ext cx="1050" cy="4185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644" name="Shape 3644"/>
          <p:cNvSpPr/>
          <p:nvPr/>
        </p:nvSpPr>
        <p:spPr>
          <a:xfrm flipH="1">
            <a:off x="7979840" y="3295968"/>
            <a:ext cx="453616" cy="5084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645" name="Shape 3645"/>
          <p:cNvSpPr/>
          <p:nvPr/>
        </p:nvSpPr>
        <p:spPr>
          <a:xfrm>
            <a:off x="3929367" y="3300235"/>
            <a:ext cx="672200" cy="5578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646" name="Shape 3646"/>
          <p:cNvSpPr/>
          <p:nvPr/>
        </p:nvSpPr>
        <p:spPr>
          <a:xfrm>
            <a:off x="3958010" y="4478689"/>
            <a:ext cx="441142" cy="52607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647" name="Shape 3647"/>
          <p:cNvSpPr/>
          <p:nvPr/>
        </p:nvSpPr>
        <p:spPr>
          <a:xfrm flipH="1">
            <a:off x="3848241" y="5642863"/>
            <a:ext cx="469455" cy="60655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648" name="Shape 3648"/>
          <p:cNvSpPr/>
          <p:nvPr/>
        </p:nvSpPr>
        <p:spPr>
          <a:xfrm>
            <a:off x="7852295" y="5868379"/>
            <a:ext cx="1" cy="48016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649" name="Shape 3649"/>
          <p:cNvSpPr/>
          <p:nvPr/>
        </p:nvSpPr>
        <p:spPr>
          <a:xfrm>
            <a:off x="2818309" y="5660495"/>
            <a:ext cx="450356" cy="59289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650" name="Shape 3650"/>
          <p:cNvSpPr/>
          <p:nvPr/>
        </p:nvSpPr>
        <p:spPr>
          <a:xfrm>
            <a:off x="3560658" y="6929836"/>
            <a:ext cx="1" cy="47520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651" name="Shape 3651"/>
          <p:cNvSpPr/>
          <p:nvPr/>
        </p:nvSpPr>
        <p:spPr>
          <a:xfrm flipH="1">
            <a:off x="2756437" y="4474315"/>
            <a:ext cx="534224" cy="54448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3654" name="Group 3654"/>
          <p:cNvGrpSpPr/>
          <p:nvPr/>
        </p:nvGrpSpPr>
        <p:grpSpPr>
          <a:xfrm>
            <a:off x="3088767" y="7402692"/>
            <a:ext cx="943783" cy="887008"/>
            <a:chOff x="0" y="0"/>
            <a:chExt cx="943782" cy="887006"/>
          </a:xfrm>
        </p:grpSpPr>
        <p:sp>
          <p:nvSpPr>
            <p:cNvPr id="3652" name="Shape 3652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  <a:endParaRPr/>
            </a:p>
          </p:txBody>
        </p:sp>
        <p:sp>
          <p:nvSpPr>
            <p:cNvPr id="3653" name="Shape 3653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chemeClr val="accent3">
                <a:satOff val="18648"/>
                <a:lumOff val="5971"/>
              </a:schemeClr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E</a:t>
              </a:r>
            </a:p>
          </p:txBody>
        </p:sp>
      </p:grpSp>
      <p:grpSp>
        <p:nvGrpSpPr>
          <p:cNvPr id="3657" name="Group 3657"/>
          <p:cNvGrpSpPr/>
          <p:nvPr/>
        </p:nvGrpSpPr>
        <p:grpSpPr>
          <a:xfrm>
            <a:off x="7380405" y="6341234"/>
            <a:ext cx="943783" cy="887008"/>
            <a:chOff x="0" y="0"/>
            <a:chExt cx="943782" cy="887006"/>
          </a:xfrm>
        </p:grpSpPr>
        <p:sp>
          <p:nvSpPr>
            <p:cNvPr id="3655" name="Shape 3655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  <a:endParaRPr/>
            </a:p>
          </p:txBody>
        </p:sp>
        <p:sp>
          <p:nvSpPr>
            <p:cNvPr id="3656" name="Shape 3656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chemeClr val="accent3">
                <a:satOff val="18648"/>
                <a:lumOff val="5971"/>
              </a:schemeClr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E</a:t>
              </a:r>
            </a:p>
          </p:txBody>
        </p:sp>
      </p:grpSp>
      <p:grpSp>
        <p:nvGrpSpPr>
          <p:cNvPr id="3660" name="Group 3660"/>
          <p:cNvGrpSpPr/>
          <p:nvPr/>
        </p:nvGrpSpPr>
        <p:grpSpPr>
          <a:xfrm>
            <a:off x="4421094" y="3774751"/>
            <a:ext cx="943783" cy="887008"/>
            <a:chOff x="0" y="0"/>
            <a:chExt cx="943782" cy="887006"/>
          </a:xfrm>
        </p:grpSpPr>
        <p:sp>
          <p:nvSpPr>
            <p:cNvPr id="3658" name="Shape 3658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  <a:endParaRPr/>
            </a:p>
          </p:txBody>
        </p:sp>
        <p:sp>
          <p:nvSpPr>
            <p:cNvPr id="3659" name="Shape 3659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H</a:t>
              </a:r>
            </a:p>
          </p:txBody>
        </p:sp>
      </p:grpSp>
      <p:sp>
        <p:nvSpPr>
          <p:cNvPr id="3661" name="Shape 3661"/>
          <p:cNvSpPr/>
          <p:nvPr/>
        </p:nvSpPr>
        <p:spPr>
          <a:xfrm>
            <a:off x="9260574" y="3784276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C</a:t>
            </a:r>
          </a:p>
        </p:txBody>
      </p:sp>
      <p:sp>
        <p:nvSpPr>
          <p:cNvPr id="3662" name="Shape 3662"/>
          <p:cNvSpPr/>
          <p:nvPr/>
        </p:nvSpPr>
        <p:spPr>
          <a:xfrm>
            <a:off x="9057072" y="3286258"/>
            <a:ext cx="493547" cy="51384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663" name="Shape 3663"/>
          <p:cNvSpPr/>
          <p:nvPr/>
        </p:nvSpPr>
        <p:spPr>
          <a:xfrm>
            <a:off x="7851241" y="4593130"/>
            <a:ext cx="1" cy="48016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664" name="Shape 3664"/>
          <p:cNvSpPr/>
          <p:nvPr/>
        </p:nvSpPr>
        <p:spPr>
          <a:xfrm>
            <a:off x="9260574" y="5078461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D</a:t>
            </a:r>
          </a:p>
        </p:txBody>
      </p:sp>
      <p:sp>
        <p:nvSpPr>
          <p:cNvPr id="3665" name="Shape 3665"/>
          <p:cNvSpPr/>
          <p:nvPr/>
        </p:nvSpPr>
        <p:spPr>
          <a:xfrm>
            <a:off x="9260574" y="6388264"/>
            <a:ext cx="874038" cy="792948"/>
          </a:xfrm>
          <a:prstGeom prst="ellipse">
            <a:avLst/>
          </a:prstGeom>
          <a:solidFill>
            <a:schemeClr val="accent2">
              <a:hueOff val="-2473792"/>
              <a:satOff val="-50209"/>
              <a:lumOff val="23543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F</a:t>
            </a:r>
          </a:p>
        </p:txBody>
      </p:sp>
      <p:grpSp>
        <p:nvGrpSpPr>
          <p:cNvPr id="3668" name="Group 3668"/>
          <p:cNvGrpSpPr/>
          <p:nvPr/>
        </p:nvGrpSpPr>
        <p:grpSpPr>
          <a:xfrm>
            <a:off x="9240104" y="7688543"/>
            <a:ext cx="943783" cy="887008"/>
            <a:chOff x="0" y="0"/>
            <a:chExt cx="943782" cy="887006"/>
          </a:xfrm>
        </p:grpSpPr>
        <p:sp>
          <p:nvSpPr>
            <p:cNvPr id="3666" name="Shape 3666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  <a:endParaRPr/>
            </a:p>
          </p:txBody>
        </p:sp>
        <p:sp>
          <p:nvSpPr>
            <p:cNvPr id="3667" name="Shape 3667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G</a:t>
              </a:r>
            </a:p>
          </p:txBody>
        </p:sp>
      </p:grpSp>
      <p:grpSp>
        <p:nvGrpSpPr>
          <p:cNvPr id="3671" name="Group 3671"/>
          <p:cNvGrpSpPr/>
          <p:nvPr/>
        </p:nvGrpSpPr>
        <p:grpSpPr>
          <a:xfrm>
            <a:off x="1892833" y="3737246"/>
            <a:ext cx="943784" cy="887008"/>
            <a:chOff x="0" y="0"/>
            <a:chExt cx="943782" cy="887006"/>
          </a:xfrm>
        </p:grpSpPr>
        <p:sp>
          <p:nvSpPr>
            <p:cNvPr id="3669" name="Shape 3669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  <a:endParaRPr/>
            </a:p>
          </p:txBody>
        </p:sp>
        <p:sp>
          <p:nvSpPr>
            <p:cNvPr id="3670" name="Shape 3670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G</a:t>
              </a:r>
            </a:p>
          </p:txBody>
        </p:sp>
      </p:grpSp>
      <p:sp>
        <p:nvSpPr>
          <p:cNvPr id="3672" name="Shape 3672"/>
          <p:cNvSpPr/>
          <p:nvPr/>
        </p:nvSpPr>
        <p:spPr>
          <a:xfrm flipH="1">
            <a:off x="2633128" y="3292548"/>
            <a:ext cx="682257" cy="4958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673" name="Shape 3673"/>
          <p:cNvSpPr/>
          <p:nvPr/>
        </p:nvSpPr>
        <p:spPr>
          <a:xfrm>
            <a:off x="9707805" y="4585690"/>
            <a:ext cx="5616" cy="48048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674" name="Shape 3674"/>
          <p:cNvSpPr/>
          <p:nvPr/>
        </p:nvSpPr>
        <p:spPr>
          <a:xfrm>
            <a:off x="9693402" y="5868291"/>
            <a:ext cx="5616" cy="50925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675" name="Shape 3675"/>
          <p:cNvSpPr/>
          <p:nvPr/>
        </p:nvSpPr>
        <p:spPr>
          <a:xfrm flipH="1">
            <a:off x="9697479" y="7179842"/>
            <a:ext cx="1967" cy="4958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676" name="Shape 36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Failure Safety: Example</a:t>
            </a:r>
          </a:p>
        </p:txBody>
      </p:sp>
      <p:sp>
        <p:nvSpPr>
          <p:cNvPr id="3677" name="Shape 3677"/>
          <p:cNvSpPr/>
          <p:nvPr/>
        </p:nvSpPr>
        <p:spPr>
          <a:xfrm>
            <a:off x="3264303" y="1880526"/>
            <a:ext cx="71997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C</a:t>
            </a:r>
            <a:r>
              <a:rPr baseline="-5999"/>
              <a:t>1</a:t>
            </a:r>
          </a:p>
        </p:txBody>
      </p:sp>
      <p:sp>
        <p:nvSpPr>
          <p:cNvPr id="3678" name="Shape 3678"/>
          <p:cNvSpPr/>
          <p:nvPr/>
        </p:nvSpPr>
        <p:spPr>
          <a:xfrm>
            <a:off x="8384930" y="1880526"/>
            <a:ext cx="71997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C</a:t>
            </a:r>
            <a:r>
              <a:rPr baseline="-5999"/>
              <a:t>2</a:t>
            </a:r>
          </a:p>
        </p:txBody>
      </p:sp>
    </p:spTree>
  </p:cSld>
  <p:clrMapOvr>
    <a:masterClrMapping/>
  </p:clrMapOvr>
  <p:transition spd="slow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0" name="Shape 3680"/>
          <p:cNvSpPr>
            <a:spLocks noGrp="1"/>
          </p:cNvSpPr>
          <p:nvPr>
            <p:ph type="sldNum" sz="quarter" idx="2"/>
          </p:nvPr>
        </p:nvSpPr>
        <p:spPr>
          <a:xfrm>
            <a:off x="12530174" y="9194800"/>
            <a:ext cx="276152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95</a:t>
            </a:fld>
            <a:endParaRPr/>
          </a:p>
        </p:txBody>
      </p:sp>
      <p:sp>
        <p:nvSpPr>
          <p:cNvPr id="3681" name="Shape 3681"/>
          <p:cNvSpPr/>
          <p:nvPr/>
        </p:nvSpPr>
        <p:spPr>
          <a:xfrm>
            <a:off x="3187272" y="2616891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F</a:t>
            </a:r>
          </a:p>
        </p:txBody>
      </p:sp>
      <p:sp>
        <p:nvSpPr>
          <p:cNvPr id="3682" name="Shape 3682"/>
          <p:cNvSpPr/>
          <p:nvPr/>
        </p:nvSpPr>
        <p:spPr>
          <a:xfrm>
            <a:off x="8307899" y="2621352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A</a:t>
            </a:r>
          </a:p>
        </p:txBody>
      </p:sp>
      <p:sp>
        <p:nvSpPr>
          <p:cNvPr id="3683" name="Shape 3683"/>
          <p:cNvSpPr/>
          <p:nvPr/>
        </p:nvSpPr>
        <p:spPr>
          <a:xfrm>
            <a:off x="2106103" y="4962266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B</a:t>
            </a:r>
          </a:p>
        </p:txBody>
      </p:sp>
      <p:sp>
        <p:nvSpPr>
          <p:cNvPr id="3684" name="Shape 3684"/>
          <p:cNvSpPr/>
          <p:nvPr/>
        </p:nvSpPr>
        <p:spPr>
          <a:xfrm>
            <a:off x="3187272" y="3821781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A</a:t>
            </a:r>
          </a:p>
        </p:txBody>
      </p:sp>
      <p:sp>
        <p:nvSpPr>
          <p:cNvPr id="3685" name="Shape 3685"/>
          <p:cNvSpPr/>
          <p:nvPr/>
        </p:nvSpPr>
        <p:spPr>
          <a:xfrm>
            <a:off x="7415277" y="3784276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B</a:t>
            </a:r>
          </a:p>
        </p:txBody>
      </p:sp>
      <p:sp>
        <p:nvSpPr>
          <p:cNvPr id="3686" name="Shape 3686"/>
          <p:cNvSpPr/>
          <p:nvPr/>
        </p:nvSpPr>
        <p:spPr>
          <a:xfrm>
            <a:off x="4184608" y="4962266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C</a:t>
            </a:r>
          </a:p>
        </p:txBody>
      </p:sp>
      <p:sp>
        <p:nvSpPr>
          <p:cNvPr id="3687" name="Shape 3687"/>
          <p:cNvSpPr/>
          <p:nvPr/>
        </p:nvSpPr>
        <p:spPr>
          <a:xfrm>
            <a:off x="7415277" y="5078461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D</a:t>
            </a:r>
          </a:p>
        </p:txBody>
      </p:sp>
      <p:sp>
        <p:nvSpPr>
          <p:cNvPr id="3688" name="Shape 3688"/>
          <p:cNvSpPr/>
          <p:nvPr/>
        </p:nvSpPr>
        <p:spPr>
          <a:xfrm>
            <a:off x="3127366" y="6139919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D</a:t>
            </a:r>
          </a:p>
        </p:txBody>
      </p:sp>
      <p:sp>
        <p:nvSpPr>
          <p:cNvPr id="3689" name="Shape 3689"/>
          <p:cNvSpPr/>
          <p:nvPr/>
        </p:nvSpPr>
        <p:spPr>
          <a:xfrm>
            <a:off x="3628111" y="3411848"/>
            <a:ext cx="1050" cy="4185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690" name="Shape 3690"/>
          <p:cNvSpPr/>
          <p:nvPr/>
        </p:nvSpPr>
        <p:spPr>
          <a:xfrm flipH="1">
            <a:off x="7979840" y="3295968"/>
            <a:ext cx="453616" cy="5084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691" name="Shape 3691"/>
          <p:cNvSpPr/>
          <p:nvPr/>
        </p:nvSpPr>
        <p:spPr>
          <a:xfrm>
            <a:off x="3929367" y="3300235"/>
            <a:ext cx="672200" cy="5578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692" name="Shape 3692"/>
          <p:cNvSpPr/>
          <p:nvPr/>
        </p:nvSpPr>
        <p:spPr>
          <a:xfrm>
            <a:off x="3958010" y="4478689"/>
            <a:ext cx="441142" cy="52607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693" name="Shape 3693"/>
          <p:cNvSpPr/>
          <p:nvPr/>
        </p:nvSpPr>
        <p:spPr>
          <a:xfrm flipH="1">
            <a:off x="3848241" y="5642863"/>
            <a:ext cx="469455" cy="60655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694" name="Shape 3694"/>
          <p:cNvSpPr/>
          <p:nvPr/>
        </p:nvSpPr>
        <p:spPr>
          <a:xfrm>
            <a:off x="7852295" y="5868379"/>
            <a:ext cx="1" cy="48016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695" name="Shape 3695"/>
          <p:cNvSpPr/>
          <p:nvPr/>
        </p:nvSpPr>
        <p:spPr>
          <a:xfrm>
            <a:off x="2818309" y="5660495"/>
            <a:ext cx="450356" cy="59289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696" name="Shape 3696"/>
          <p:cNvSpPr/>
          <p:nvPr/>
        </p:nvSpPr>
        <p:spPr>
          <a:xfrm>
            <a:off x="3560658" y="6929836"/>
            <a:ext cx="1" cy="47520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697" name="Shape 3697"/>
          <p:cNvSpPr/>
          <p:nvPr/>
        </p:nvSpPr>
        <p:spPr>
          <a:xfrm flipH="1">
            <a:off x="2756437" y="4474315"/>
            <a:ext cx="534224" cy="54448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3700" name="Group 3700"/>
          <p:cNvGrpSpPr/>
          <p:nvPr/>
        </p:nvGrpSpPr>
        <p:grpSpPr>
          <a:xfrm>
            <a:off x="3088767" y="7402692"/>
            <a:ext cx="943783" cy="887008"/>
            <a:chOff x="0" y="0"/>
            <a:chExt cx="943782" cy="887006"/>
          </a:xfrm>
        </p:grpSpPr>
        <p:sp>
          <p:nvSpPr>
            <p:cNvPr id="3698" name="Shape 3698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  <a:endParaRPr/>
            </a:p>
          </p:txBody>
        </p:sp>
        <p:sp>
          <p:nvSpPr>
            <p:cNvPr id="3699" name="Shape 3699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E</a:t>
              </a:r>
            </a:p>
          </p:txBody>
        </p:sp>
      </p:grpSp>
      <p:grpSp>
        <p:nvGrpSpPr>
          <p:cNvPr id="3703" name="Group 3703"/>
          <p:cNvGrpSpPr/>
          <p:nvPr/>
        </p:nvGrpSpPr>
        <p:grpSpPr>
          <a:xfrm>
            <a:off x="7380405" y="6341234"/>
            <a:ext cx="943783" cy="887008"/>
            <a:chOff x="0" y="0"/>
            <a:chExt cx="943782" cy="887006"/>
          </a:xfrm>
        </p:grpSpPr>
        <p:sp>
          <p:nvSpPr>
            <p:cNvPr id="3701" name="Shape 3701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  <a:endParaRPr/>
            </a:p>
          </p:txBody>
        </p:sp>
        <p:sp>
          <p:nvSpPr>
            <p:cNvPr id="3702" name="Shape 3702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E</a:t>
              </a:r>
            </a:p>
          </p:txBody>
        </p:sp>
      </p:grpSp>
      <p:grpSp>
        <p:nvGrpSpPr>
          <p:cNvPr id="3706" name="Group 3706"/>
          <p:cNvGrpSpPr/>
          <p:nvPr/>
        </p:nvGrpSpPr>
        <p:grpSpPr>
          <a:xfrm>
            <a:off x="4421094" y="3774751"/>
            <a:ext cx="943783" cy="887008"/>
            <a:chOff x="0" y="0"/>
            <a:chExt cx="943782" cy="887006"/>
          </a:xfrm>
        </p:grpSpPr>
        <p:sp>
          <p:nvSpPr>
            <p:cNvPr id="3704" name="Shape 3704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  <a:endParaRPr/>
            </a:p>
          </p:txBody>
        </p:sp>
        <p:sp>
          <p:nvSpPr>
            <p:cNvPr id="3705" name="Shape 3705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H</a:t>
              </a:r>
            </a:p>
          </p:txBody>
        </p:sp>
      </p:grpSp>
      <p:sp>
        <p:nvSpPr>
          <p:cNvPr id="3707" name="Shape 3707"/>
          <p:cNvSpPr/>
          <p:nvPr/>
        </p:nvSpPr>
        <p:spPr>
          <a:xfrm>
            <a:off x="9260574" y="3784276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C</a:t>
            </a:r>
          </a:p>
        </p:txBody>
      </p:sp>
      <p:sp>
        <p:nvSpPr>
          <p:cNvPr id="3708" name="Shape 3708"/>
          <p:cNvSpPr/>
          <p:nvPr/>
        </p:nvSpPr>
        <p:spPr>
          <a:xfrm>
            <a:off x="9057072" y="3286258"/>
            <a:ext cx="493547" cy="51384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709" name="Shape 3709"/>
          <p:cNvSpPr/>
          <p:nvPr/>
        </p:nvSpPr>
        <p:spPr>
          <a:xfrm>
            <a:off x="7851241" y="4593130"/>
            <a:ext cx="1" cy="48016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710" name="Shape 3710"/>
          <p:cNvSpPr/>
          <p:nvPr/>
        </p:nvSpPr>
        <p:spPr>
          <a:xfrm>
            <a:off x="9260574" y="5078461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D</a:t>
            </a:r>
          </a:p>
        </p:txBody>
      </p:sp>
      <p:sp>
        <p:nvSpPr>
          <p:cNvPr id="3711" name="Shape 3711"/>
          <p:cNvSpPr/>
          <p:nvPr/>
        </p:nvSpPr>
        <p:spPr>
          <a:xfrm>
            <a:off x="9260574" y="6388264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40000"/>
              </a:lnSpc>
              <a:defRPr sz="1900"/>
            </a:lvl1pPr>
          </a:lstStyle>
          <a:p>
            <a:r>
              <a:t>F</a:t>
            </a:r>
          </a:p>
        </p:txBody>
      </p:sp>
      <p:grpSp>
        <p:nvGrpSpPr>
          <p:cNvPr id="3714" name="Group 3714"/>
          <p:cNvGrpSpPr/>
          <p:nvPr/>
        </p:nvGrpSpPr>
        <p:grpSpPr>
          <a:xfrm>
            <a:off x="9240104" y="7688543"/>
            <a:ext cx="943783" cy="887008"/>
            <a:chOff x="0" y="0"/>
            <a:chExt cx="943782" cy="887006"/>
          </a:xfrm>
        </p:grpSpPr>
        <p:sp>
          <p:nvSpPr>
            <p:cNvPr id="3712" name="Shape 3712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  <a:endParaRPr/>
            </a:p>
          </p:txBody>
        </p:sp>
        <p:sp>
          <p:nvSpPr>
            <p:cNvPr id="3713" name="Shape 3713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chemeClr val="accent3">
                <a:satOff val="18648"/>
                <a:lumOff val="5971"/>
              </a:schemeClr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G</a:t>
              </a:r>
            </a:p>
          </p:txBody>
        </p:sp>
      </p:grpSp>
      <p:grpSp>
        <p:nvGrpSpPr>
          <p:cNvPr id="3717" name="Group 3717"/>
          <p:cNvGrpSpPr/>
          <p:nvPr/>
        </p:nvGrpSpPr>
        <p:grpSpPr>
          <a:xfrm>
            <a:off x="1892833" y="3737246"/>
            <a:ext cx="943784" cy="887008"/>
            <a:chOff x="0" y="0"/>
            <a:chExt cx="943782" cy="887006"/>
          </a:xfrm>
        </p:grpSpPr>
        <p:sp>
          <p:nvSpPr>
            <p:cNvPr id="3715" name="Shape 3715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40000"/>
                </a:lnSpc>
              </a:pPr>
              <a:endParaRPr/>
            </a:p>
          </p:txBody>
        </p:sp>
        <p:sp>
          <p:nvSpPr>
            <p:cNvPr id="3716" name="Shape 3716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chemeClr val="accent3">
                <a:satOff val="18648"/>
                <a:lumOff val="5971"/>
              </a:schemeClr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40000"/>
                </a:lnSpc>
                <a:defRPr sz="1900"/>
              </a:lvl1pPr>
            </a:lstStyle>
            <a:p>
              <a:r>
                <a:t>G</a:t>
              </a:r>
            </a:p>
          </p:txBody>
        </p:sp>
      </p:grpSp>
      <p:sp>
        <p:nvSpPr>
          <p:cNvPr id="3718" name="Shape 3718"/>
          <p:cNvSpPr/>
          <p:nvPr/>
        </p:nvSpPr>
        <p:spPr>
          <a:xfrm flipH="1">
            <a:off x="2633128" y="3292548"/>
            <a:ext cx="682257" cy="4958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719" name="Shape 3719"/>
          <p:cNvSpPr/>
          <p:nvPr/>
        </p:nvSpPr>
        <p:spPr>
          <a:xfrm>
            <a:off x="9707805" y="4585690"/>
            <a:ext cx="5616" cy="48048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720" name="Shape 3720"/>
          <p:cNvSpPr/>
          <p:nvPr/>
        </p:nvSpPr>
        <p:spPr>
          <a:xfrm>
            <a:off x="9693402" y="5868291"/>
            <a:ext cx="5616" cy="50925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721" name="Shape 3721"/>
          <p:cNvSpPr/>
          <p:nvPr/>
        </p:nvSpPr>
        <p:spPr>
          <a:xfrm flipH="1">
            <a:off x="9697479" y="7179842"/>
            <a:ext cx="1967" cy="4958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722" name="Shape 37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Failure Safety: Example</a:t>
            </a:r>
          </a:p>
        </p:txBody>
      </p:sp>
      <p:sp>
        <p:nvSpPr>
          <p:cNvPr id="3723" name="Shape 3723"/>
          <p:cNvSpPr/>
          <p:nvPr/>
        </p:nvSpPr>
        <p:spPr>
          <a:xfrm>
            <a:off x="3264303" y="1880526"/>
            <a:ext cx="71997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C</a:t>
            </a:r>
            <a:r>
              <a:rPr baseline="-5999"/>
              <a:t>1</a:t>
            </a:r>
          </a:p>
        </p:txBody>
      </p:sp>
      <p:sp>
        <p:nvSpPr>
          <p:cNvPr id="3724" name="Shape 3724"/>
          <p:cNvSpPr/>
          <p:nvPr/>
        </p:nvSpPr>
        <p:spPr>
          <a:xfrm>
            <a:off x="8384930" y="1880526"/>
            <a:ext cx="71997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C</a:t>
            </a:r>
            <a:r>
              <a:rPr baseline="-5999"/>
              <a:t>2</a:t>
            </a:r>
          </a:p>
        </p:txBody>
      </p:sp>
    </p:spTree>
  </p:cSld>
  <p:clrMapOvr>
    <a:masterClrMapping/>
  </p:clrMapOvr>
  <p:transition spd="slow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6" name="Shape 3726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Aggregation Safety</a:t>
            </a:r>
          </a:p>
        </p:txBody>
      </p:sp>
      <p:grpSp>
        <p:nvGrpSpPr>
          <p:cNvPr id="3767" name="Group 3767"/>
          <p:cNvGrpSpPr/>
          <p:nvPr/>
        </p:nvGrpSpPr>
        <p:grpSpPr>
          <a:xfrm>
            <a:off x="1173971" y="2806623"/>
            <a:ext cx="4137744" cy="5555884"/>
            <a:chOff x="0" y="0"/>
            <a:chExt cx="4137742" cy="5555882"/>
          </a:xfrm>
        </p:grpSpPr>
        <p:sp>
          <p:nvSpPr>
            <p:cNvPr id="3727" name="Shape 3727"/>
            <p:cNvSpPr/>
            <p:nvPr/>
          </p:nvSpPr>
          <p:spPr>
            <a:xfrm>
              <a:off x="423546" y="4641482"/>
              <a:ext cx="1295525" cy="914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algn="ctr"/>
              <a:r>
                <a:t>Global</a:t>
              </a:r>
            </a:p>
            <a:p>
              <a:pPr algn="ctr"/>
              <a:r>
                <a:t>Services</a:t>
              </a:r>
            </a:p>
          </p:txBody>
        </p:sp>
        <p:sp>
          <p:nvSpPr>
            <p:cNvPr id="3728" name="Shape 3728"/>
            <p:cNvSpPr/>
            <p:nvPr/>
          </p:nvSpPr>
          <p:spPr>
            <a:xfrm>
              <a:off x="2545974" y="4641482"/>
              <a:ext cx="1295525" cy="914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algn="ctr"/>
              <a:r>
                <a:t>Local</a:t>
              </a:r>
            </a:p>
            <a:p>
              <a:pPr algn="ctr"/>
              <a:r>
                <a:t>Services</a:t>
              </a:r>
            </a:p>
          </p:txBody>
        </p:sp>
        <p:sp>
          <p:nvSpPr>
            <p:cNvPr id="3729" name="Shape 3729"/>
            <p:cNvSpPr/>
            <p:nvPr/>
          </p:nvSpPr>
          <p:spPr>
            <a:xfrm>
              <a:off x="0" y="1554283"/>
              <a:ext cx="1969428" cy="291831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  <p:sp>
          <p:nvSpPr>
            <p:cNvPr id="3730" name="Shape 3730"/>
            <p:cNvSpPr/>
            <p:nvPr/>
          </p:nvSpPr>
          <p:spPr>
            <a:xfrm>
              <a:off x="277418" y="3908650"/>
              <a:ext cx="7366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r>
                <a:t>PG1</a:t>
              </a:r>
            </a:p>
          </p:txBody>
        </p:sp>
        <p:sp>
          <p:nvSpPr>
            <p:cNvPr id="3731" name="Shape 3731"/>
            <p:cNvSpPr/>
            <p:nvPr/>
          </p:nvSpPr>
          <p:spPr>
            <a:xfrm>
              <a:off x="1123405" y="3908650"/>
              <a:ext cx="7366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r>
                <a:t>PG2</a:t>
              </a:r>
            </a:p>
          </p:txBody>
        </p:sp>
        <p:sp>
          <p:nvSpPr>
            <p:cNvPr id="3732" name="Shape 3732"/>
            <p:cNvSpPr/>
            <p:nvPr/>
          </p:nvSpPr>
          <p:spPr>
            <a:xfrm>
              <a:off x="2168315" y="1554283"/>
              <a:ext cx="1969428" cy="291831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  <p:sp>
          <p:nvSpPr>
            <p:cNvPr id="3733" name="Shape 3733"/>
            <p:cNvSpPr/>
            <p:nvPr/>
          </p:nvSpPr>
          <p:spPr>
            <a:xfrm>
              <a:off x="614802" y="634583"/>
              <a:ext cx="632498" cy="637596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X</a:t>
              </a:r>
            </a:p>
          </p:txBody>
        </p:sp>
        <p:sp>
          <p:nvSpPr>
            <p:cNvPr id="3734" name="Shape 3734"/>
            <p:cNvSpPr/>
            <p:nvPr/>
          </p:nvSpPr>
          <p:spPr>
            <a:xfrm>
              <a:off x="2933433" y="633039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Y</a:t>
              </a:r>
            </a:p>
          </p:txBody>
        </p:sp>
        <p:sp>
          <p:nvSpPr>
            <p:cNvPr id="3735" name="Shape 3735"/>
            <p:cNvSpPr/>
            <p:nvPr/>
          </p:nvSpPr>
          <p:spPr>
            <a:xfrm>
              <a:off x="215540" y="1945341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C</a:t>
              </a:r>
            </a:p>
          </p:txBody>
        </p:sp>
        <p:sp>
          <p:nvSpPr>
            <p:cNvPr id="3736" name="Shape 3736"/>
            <p:cNvSpPr/>
            <p:nvPr/>
          </p:nvSpPr>
          <p:spPr>
            <a:xfrm>
              <a:off x="1061527" y="1945341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D</a:t>
              </a:r>
            </a:p>
          </p:txBody>
        </p:sp>
        <p:sp>
          <p:nvSpPr>
            <p:cNvPr id="3737" name="Shape 3737"/>
            <p:cNvSpPr/>
            <p:nvPr/>
          </p:nvSpPr>
          <p:spPr>
            <a:xfrm>
              <a:off x="215540" y="3044679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A</a:t>
              </a:r>
            </a:p>
          </p:txBody>
        </p:sp>
        <p:sp>
          <p:nvSpPr>
            <p:cNvPr id="3738" name="Shape 3738"/>
            <p:cNvSpPr/>
            <p:nvPr/>
          </p:nvSpPr>
          <p:spPr>
            <a:xfrm>
              <a:off x="1061527" y="3044679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B</a:t>
              </a:r>
            </a:p>
          </p:txBody>
        </p:sp>
        <p:sp>
          <p:nvSpPr>
            <p:cNvPr id="3739" name="Shape 3739"/>
            <p:cNvSpPr/>
            <p:nvPr/>
          </p:nvSpPr>
          <p:spPr>
            <a:xfrm>
              <a:off x="2453336" y="1946885"/>
              <a:ext cx="632498" cy="637596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G</a:t>
              </a:r>
            </a:p>
          </p:txBody>
        </p:sp>
        <p:sp>
          <p:nvSpPr>
            <p:cNvPr id="3740" name="Shape 3740"/>
            <p:cNvSpPr/>
            <p:nvPr/>
          </p:nvSpPr>
          <p:spPr>
            <a:xfrm>
              <a:off x="3299323" y="1946885"/>
              <a:ext cx="632498" cy="637596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H</a:t>
              </a:r>
            </a:p>
          </p:txBody>
        </p:sp>
        <p:sp>
          <p:nvSpPr>
            <p:cNvPr id="3741" name="Shape 3741"/>
            <p:cNvSpPr/>
            <p:nvPr/>
          </p:nvSpPr>
          <p:spPr>
            <a:xfrm>
              <a:off x="2453336" y="3046223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E</a:t>
              </a:r>
            </a:p>
          </p:txBody>
        </p:sp>
        <p:sp>
          <p:nvSpPr>
            <p:cNvPr id="3742" name="Shape 3742"/>
            <p:cNvSpPr/>
            <p:nvPr/>
          </p:nvSpPr>
          <p:spPr>
            <a:xfrm>
              <a:off x="3299323" y="3046223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/>
            </a:lstStyle>
            <a:p>
              <a:r>
                <a:t>F</a:t>
              </a:r>
            </a:p>
          </p:txBody>
        </p:sp>
        <p:sp>
          <p:nvSpPr>
            <p:cNvPr id="3743" name="Shape 3743"/>
            <p:cNvSpPr/>
            <p:nvPr/>
          </p:nvSpPr>
          <p:spPr>
            <a:xfrm>
              <a:off x="2445734" y="3908650"/>
              <a:ext cx="6477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r>
                <a:t>PL1</a:t>
              </a:r>
            </a:p>
          </p:txBody>
        </p:sp>
        <p:sp>
          <p:nvSpPr>
            <p:cNvPr id="3744" name="Shape 3744"/>
            <p:cNvSpPr/>
            <p:nvPr/>
          </p:nvSpPr>
          <p:spPr>
            <a:xfrm>
              <a:off x="3291721" y="3908650"/>
              <a:ext cx="6477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r>
                <a:t>PL2</a:t>
              </a:r>
            </a:p>
          </p:txBody>
        </p:sp>
        <p:sp>
          <p:nvSpPr>
            <p:cNvPr id="3745" name="Shape 3745"/>
            <p:cNvSpPr/>
            <p:nvPr/>
          </p:nvSpPr>
          <p:spPr>
            <a:xfrm flipV="1">
              <a:off x="2834801" y="2607327"/>
              <a:ext cx="717871" cy="45337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746" name="Shape 3746"/>
            <p:cNvSpPr/>
            <p:nvPr/>
          </p:nvSpPr>
          <p:spPr>
            <a:xfrm flipH="1" flipV="1">
              <a:off x="2810442" y="2590414"/>
              <a:ext cx="766589" cy="48659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747" name="Shape 3747"/>
            <p:cNvSpPr/>
            <p:nvPr/>
          </p:nvSpPr>
          <p:spPr>
            <a:xfrm flipV="1">
              <a:off x="2799943" y="2613662"/>
              <a:ext cx="1" cy="4732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748" name="Shape 3748"/>
            <p:cNvSpPr/>
            <p:nvPr/>
          </p:nvSpPr>
          <p:spPr>
            <a:xfrm flipV="1">
              <a:off x="3587529" y="2613662"/>
              <a:ext cx="1" cy="4732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pic>
          <p:nvPicPr>
            <p:cNvPr id="3749" name="Picture 3748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rot="18134857">
              <a:off x="257091" y="1570660"/>
              <a:ext cx="777256" cy="76201"/>
            </a:xfrm>
            <a:prstGeom prst="rect">
              <a:avLst/>
            </a:prstGeom>
            <a:effectLst/>
          </p:spPr>
        </p:pic>
        <p:sp>
          <p:nvSpPr>
            <p:cNvPr id="3751" name="Shape 3751"/>
            <p:cNvSpPr/>
            <p:nvPr/>
          </p:nvSpPr>
          <p:spPr>
            <a:xfrm flipH="1" flipV="1">
              <a:off x="832752" y="1312301"/>
              <a:ext cx="614538" cy="61453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752" name="Shape 3752"/>
            <p:cNvSpPr/>
            <p:nvPr/>
          </p:nvSpPr>
          <p:spPr>
            <a:xfrm flipH="1" flipV="1">
              <a:off x="909615" y="1317551"/>
              <a:ext cx="1783944" cy="60536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753" name="Shape 3753"/>
            <p:cNvSpPr/>
            <p:nvPr/>
          </p:nvSpPr>
          <p:spPr>
            <a:xfrm flipH="1" flipV="1">
              <a:off x="918509" y="1317928"/>
              <a:ext cx="2743864" cy="6038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754" name="Shape 3754"/>
            <p:cNvSpPr/>
            <p:nvPr/>
          </p:nvSpPr>
          <p:spPr>
            <a:xfrm>
              <a:off x="3296647" y="1312301"/>
              <a:ext cx="374070" cy="59291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755" name="Shape 3755"/>
            <p:cNvSpPr/>
            <p:nvPr/>
          </p:nvSpPr>
          <p:spPr>
            <a:xfrm flipH="1">
              <a:off x="2682110" y="1312301"/>
              <a:ext cx="614538" cy="61453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756" name="Shape 3756"/>
            <p:cNvSpPr/>
            <p:nvPr/>
          </p:nvSpPr>
          <p:spPr>
            <a:xfrm flipH="1">
              <a:off x="1435841" y="1316220"/>
              <a:ext cx="1790539" cy="6067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757" name="Shape 3757"/>
            <p:cNvSpPr/>
            <p:nvPr/>
          </p:nvSpPr>
          <p:spPr>
            <a:xfrm flipH="1">
              <a:off x="467027" y="1317928"/>
              <a:ext cx="2743865" cy="60383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758" name="Shape 3758"/>
            <p:cNvSpPr/>
            <p:nvPr/>
          </p:nvSpPr>
          <p:spPr>
            <a:xfrm flipV="1">
              <a:off x="3248986" y="30483"/>
              <a:ext cx="1" cy="61453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759" name="Shape 3759"/>
            <p:cNvSpPr/>
            <p:nvPr/>
          </p:nvSpPr>
          <p:spPr>
            <a:xfrm flipV="1">
              <a:off x="931050" y="0"/>
              <a:ext cx="1" cy="61453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pic>
          <p:nvPicPr>
            <p:cNvPr id="3760" name="Picture 3759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19663519">
              <a:off x="522088" y="2789980"/>
              <a:ext cx="925251" cy="76201"/>
            </a:xfrm>
            <a:prstGeom prst="rect">
              <a:avLst/>
            </a:prstGeom>
            <a:effectLst/>
          </p:spPr>
        </p:pic>
        <p:sp>
          <p:nvSpPr>
            <p:cNvPr id="3762" name="Shape 3762"/>
            <p:cNvSpPr/>
            <p:nvPr/>
          </p:nvSpPr>
          <p:spPr>
            <a:xfrm flipH="1" flipV="1">
              <a:off x="601419" y="2584481"/>
              <a:ext cx="766588" cy="48659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763" name="Shape 3763"/>
            <p:cNvSpPr/>
            <p:nvPr/>
          </p:nvSpPr>
          <p:spPr>
            <a:xfrm flipV="1">
              <a:off x="590920" y="2607727"/>
              <a:ext cx="1" cy="4732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764" name="Shape 3764"/>
            <p:cNvSpPr/>
            <p:nvPr/>
          </p:nvSpPr>
          <p:spPr>
            <a:xfrm flipV="1">
              <a:off x="1378506" y="2607727"/>
              <a:ext cx="1" cy="4732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765" name="Shape 3765"/>
            <p:cNvSpPr/>
            <p:nvPr/>
          </p:nvSpPr>
          <p:spPr>
            <a:xfrm>
              <a:off x="252388" y="169183"/>
              <a:ext cx="5588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r>
                <a:t>PG</a:t>
              </a:r>
            </a:p>
          </p:txBody>
        </p:sp>
        <p:sp>
          <p:nvSpPr>
            <p:cNvPr id="3766" name="Shape 3766"/>
            <p:cNvSpPr/>
            <p:nvPr/>
          </p:nvSpPr>
          <p:spPr>
            <a:xfrm>
              <a:off x="2520543" y="169183"/>
              <a:ext cx="5588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r>
                <a:t>PG</a:t>
              </a:r>
            </a:p>
          </p:txBody>
        </p:sp>
      </p:grpSp>
      <p:grpSp>
        <p:nvGrpSpPr>
          <p:cNvPr id="3809" name="Group 3809"/>
          <p:cNvGrpSpPr/>
          <p:nvPr/>
        </p:nvGrpSpPr>
        <p:grpSpPr>
          <a:xfrm>
            <a:off x="7129114" y="2835689"/>
            <a:ext cx="5223493" cy="5497751"/>
            <a:chOff x="0" y="0"/>
            <a:chExt cx="5223491" cy="5497750"/>
          </a:xfrm>
        </p:grpSpPr>
        <p:grpSp>
          <p:nvGrpSpPr>
            <p:cNvPr id="3806" name="Group 3806"/>
            <p:cNvGrpSpPr/>
            <p:nvPr/>
          </p:nvGrpSpPr>
          <p:grpSpPr>
            <a:xfrm>
              <a:off x="0" y="619808"/>
              <a:ext cx="5223492" cy="4877943"/>
              <a:chOff x="0" y="0"/>
              <a:chExt cx="5223491" cy="4877941"/>
            </a:xfrm>
          </p:grpSpPr>
          <p:sp>
            <p:nvSpPr>
              <p:cNvPr id="3768" name="Shape 3768"/>
              <p:cNvSpPr/>
              <p:nvPr/>
            </p:nvSpPr>
            <p:spPr>
              <a:xfrm>
                <a:off x="0" y="4084994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start</a:t>
                </a:r>
              </a:p>
            </p:txBody>
          </p:sp>
          <p:sp>
            <p:nvSpPr>
              <p:cNvPr id="3769" name="Shape 3769"/>
              <p:cNvSpPr/>
              <p:nvPr/>
            </p:nvSpPr>
            <p:spPr>
              <a:xfrm>
                <a:off x="0" y="2796482"/>
                <a:ext cx="874038" cy="792948"/>
              </a:xfrm>
              <a:prstGeom prst="ellipse">
                <a:avLst/>
              </a:prstGeom>
              <a:solidFill>
                <a:srgbClr val="A6AAA9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A</a:t>
                </a:r>
              </a:p>
            </p:txBody>
          </p:sp>
          <p:sp>
            <p:nvSpPr>
              <p:cNvPr id="3770" name="Shape 3770"/>
              <p:cNvSpPr/>
              <p:nvPr/>
            </p:nvSpPr>
            <p:spPr>
              <a:xfrm>
                <a:off x="724799" y="0"/>
                <a:ext cx="874039" cy="792948"/>
              </a:xfrm>
              <a:prstGeom prst="ellipse">
                <a:avLst/>
              </a:prstGeom>
              <a:solidFill>
                <a:srgbClr val="A6AAA9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X</a:t>
                </a:r>
              </a:p>
            </p:txBody>
          </p:sp>
          <p:sp>
            <p:nvSpPr>
              <p:cNvPr id="3771" name="Shape 3771"/>
              <p:cNvSpPr/>
              <p:nvPr/>
            </p:nvSpPr>
            <p:spPr>
              <a:xfrm>
                <a:off x="0" y="1507971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C</a:t>
                </a:r>
              </a:p>
            </p:txBody>
          </p:sp>
          <p:sp>
            <p:nvSpPr>
              <p:cNvPr id="3772" name="Shape 3772"/>
              <p:cNvSpPr/>
              <p:nvPr/>
            </p:nvSpPr>
            <p:spPr>
              <a:xfrm>
                <a:off x="1411360" y="1507971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D</a:t>
                </a:r>
              </a:p>
            </p:txBody>
          </p:sp>
          <p:sp>
            <p:nvSpPr>
              <p:cNvPr id="3773" name="Shape 3773"/>
              <p:cNvSpPr/>
              <p:nvPr/>
            </p:nvSpPr>
            <p:spPr>
              <a:xfrm>
                <a:off x="2820480" y="1507971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G</a:t>
                </a:r>
              </a:p>
            </p:txBody>
          </p:sp>
          <p:sp>
            <p:nvSpPr>
              <p:cNvPr id="3774" name="Shape 3774"/>
              <p:cNvSpPr/>
              <p:nvPr/>
            </p:nvSpPr>
            <p:spPr>
              <a:xfrm>
                <a:off x="4236656" y="1507971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H</a:t>
                </a:r>
              </a:p>
            </p:txBody>
          </p:sp>
          <p:sp>
            <p:nvSpPr>
              <p:cNvPr id="3775" name="Shape 3775"/>
              <p:cNvSpPr/>
              <p:nvPr/>
            </p:nvSpPr>
            <p:spPr>
              <a:xfrm>
                <a:off x="2828818" y="4084994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end</a:t>
                </a:r>
              </a:p>
            </p:txBody>
          </p:sp>
          <p:sp>
            <p:nvSpPr>
              <p:cNvPr id="3776" name="Shape 3776"/>
              <p:cNvSpPr/>
              <p:nvPr/>
            </p:nvSpPr>
            <p:spPr>
              <a:xfrm flipV="1">
                <a:off x="433723" y="2298145"/>
                <a:ext cx="4784" cy="488968"/>
              </a:xfrm>
              <a:prstGeom prst="line">
                <a:avLst/>
              </a:prstGeom>
              <a:noFill/>
              <a:ln w="50800" cap="flat">
                <a:solidFill>
                  <a:schemeClr val="accent5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777" name="Shape 3777"/>
              <p:cNvSpPr/>
              <p:nvPr/>
            </p:nvSpPr>
            <p:spPr>
              <a:xfrm>
                <a:off x="747807" y="2196399"/>
                <a:ext cx="771327" cy="73159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778" name="Shape 3778"/>
              <p:cNvSpPr/>
              <p:nvPr/>
            </p:nvSpPr>
            <p:spPr>
              <a:xfrm flipH="1" flipV="1">
                <a:off x="435352" y="3574627"/>
                <a:ext cx="5354" cy="50101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grpSp>
            <p:nvGrpSpPr>
              <p:cNvPr id="3781" name="Group 3781"/>
              <p:cNvGrpSpPr/>
              <p:nvPr/>
            </p:nvGrpSpPr>
            <p:grpSpPr>
              <a:xfrm>
                <a:off x="2751490" y="2773240"/>
                <a:ext cx="943784" cy="887008"/>
                <a:chOff x="0" y="0"/>
                <a:chExt cx="943782" cy="887006"/>
              </a:xfrm>
            </p:grpSpPr>
            <p:sp>
              <p:nvSpPr>
                <p:cNvPr id="3779" name="Shape 3779"/>
                <p:cNvSpPr/>
                <p:nvPr/>
              </p:nvSpPr>
              <p:spPr>
                <a:xfrm>
                  <a:off x="0" y="0"/>
                  <a:ext cx="943783" cy="887007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lnSpc>
                      <a:spcPct val="40000"/>
                    </a:lnSpc>
                  </a:pPr>
                  <a:endParaRPr/>
                </a:p>
              </p:txBody>
            </p:sp>
            <p:sp>
              <p:nvSpPr>
                <p:cNvPr id="3780" name="Shape 3780"/>
                <p:cNvSpPr/>
                <p:nvPr/>
              </p:nvSpPr>
              <p:spPr>
                <a:xfrm>
                  <a:off x="34872" y="47029"/>
                  <a:ext cx="874038" cy="792948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algn="ctr">
                    <a:lnSpc>
                      <a:spcPct val="40000"/>
                    </a:lnSpc>
                    <a:defRPr sz="1900"/>
                  </a:lvl1pPr>
                </a:lstStyle>
                <a:p>
                  <a:r>
                    <a:t>E</a:t>
                  </a:r>
                </a:p>
              </p:txBody>
            </p:sp>
          </p:grpSp>
          <p:grpSp>
            <p:nvGrpSpPr>
              <p:cNvPr id="3784" name="Group 3784"/>
              <p:cNvGrpSpPr/>
              <p:nvPr/>
            </p:nvGrpSpPr>
            <p:grpSpPr>
              <a:xfrm>
                <a:off x="4279709" y="2788904"/>
                <a:ext cx="943783" cy="887008"/>
                <a:chOff x="0" y="0"/>
                <a:chExt cx="943782" cy="887006"/>
              </a:xfrm>
            </p:grpSpPr>
            <p:sp>
              <p:nvSpPr>
                <p:cNvPr id="3782" name="Shape 3782"/>
                <p:cNvSpPr/>
                <p:nvPr/>
              </p:nvSpPr>
              <p:spPr>
                <a:xfrm>
                  <a:off x="0" y="0"/>
                  <a:ext cx="943783" cy="887007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lnSpc>
                      <a:spcPct val="40000"/>
                    </a:lnSpc>
                  </a:pPr>
                  <a:endParaRPr/>
                </a:p>
              </p:txBody>
            </p:sp>
            <p:sp>
              <p:nvSpPr>
                <p:cNvPr id="3783" name="Shape 3783"/>
                <p:cNvSpPr/>
                <p:nvPr/>
              </p:nvSpPr>
              <p:spPr>
                <a:xfrm>
                  <a:off x="34872" y="47029"/>
                  <a:ext cx="874038" cy="792948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algn="ctr">
                    <a:lnSpc>
                      <a:spcPct val="40000"/>
                    </a:lnSpc>
                    <a:defRPr sz="1900"/>
                  </a:lvl1pPr>
                </a:lstStyle>
                <a:p>
                  <a:r>
                    <a:t>F</a:t>
                  </a:r>
                </a:p>
              </p:txBody>
            </p:sp>
          </p:grpSp>
          <p:sp>
            <p:nvSpPr>
              <p:cNvPr id="3785" name="Shape 3785"/>
              <p:cNvSpPr/>
              <p:nvPr/>
            </p:nvSpPr>
            <p:spPr>
              <a:xfrm>
                <a:off x="3491268" y="0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40000"/>
                  </a:lnSpc>
                  <a:defRPr sz="1900"/>
                </a:lvl1pPr>
              </a:lstStyle>
              <a:p>
                <a:r>
                  <a:t>Y</a:t>
                </a:r>
              </a:p>
            </p:txBody>
          </p:sp>
          <p:sp>
            <p:nvSpPr>
              <p:cNvPr id="3786" name="Shape 3786"/>
              <p:cNvSpPr/>
              <p:nvPr/>
            </p:nvSpPr>
            <p:spPr>
              <a:xfrm flipV="1">
                <a:off x="734583" y="2204242"/>
                <a:ext cx="826413" cy="698280"/>
              </a:xfrm>
              <a:prstGeom prst="line">
                <a:avLst/>
              </a:prstGeom>
              <a:noFill/>
              <a:ln w="50800" cap="flat">
                <a:solidFill>
                  <a:schemeClr val="accent6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787" name="Shape 3787"/>
              <p:cNvSpPr/>
              <p:nvPr/>
            </p:nvSpPr>
            <p:spPr>
              <a:xfrm flipV="1">
                <a:off x="444317" y="741366"/>
                <a:ext cx="485256" cy="769772"/>
              </a:xfrm>
              <a:prstGeom prst="line">
                <a:avLst/>
              </a:prstGeom>
              <a:noFill/>
              <a:ln w="50800" cap="flat">
                <a:solidFill>
                  <a:schemeClr val="accent5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788" name="Shape 3788"/>
              <p:cNvSpPr/>
              <p:nvPr/>
            </p:nvSpPr>
            <p:spPr>
              <a:xfrm flipH="1" flipV="1">
                <a:off x="1372476" y="739624"/>
                <a:ext cx="473822" cy="759425"/>
              </a:xfrm>
              <a:prstGeom prst="line">
                <a:avLst/>
              </a:prstGeom>
              <a:noFill/>
              <a:ln w="50800" cap="flat">
                <a:solidFill>
                  <a:schemeClr val="accent6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789" name="Shape 3789"/>
              <p:cNvSpPr/>
              <p:nvPr/>
            </p:nvSpPr>
            <p:spPr>
              <a:xfrm flipH="1">
                <a:off x="1844805" y="2300218"/>
                <a:ext cx="3623" cy="47849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790" name="Shape 3790"/>
              <p:cNvSpPr/>
              <p:nvPr/>
            </p:nvSpPr>
            <p:spPr>
              <a:xfrm>
                <a:off x="1534765" y="587639"/>
                <a:ext cx="1377712" cy="105568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791" name="Shape 3791"/>
              <p:cNvSpPr/>
              <p:nvPr/>
            </p:nvSpPr>
            <p:spPr>
              <a:xfrm>
                <a:off x="1603812" y="436461"/>
                <a:ext cx="2722099" cy="122469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792" name="Shape 3792"/>
              <p:cNvSpPr/>
              <p:nvPr/>
            </p:nvSpPr>
            <p:spPr>
              <a:xfrm flipH="1">
                <a:off x="3265112" y="2297183"/>
                <a:ext cx="1450" cy="49067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triangle" w="med" len="med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793" name="Shape 3793"/>
              <p:cNvSpPr/>
              <p:nvPr/>
            </p:nvSpPr>
            <p:spPr>
              <a:xfrm flipH="1">
                <a:off x="4700493" y="2299568"/>
                <a:ext cx="1450" cy="49067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triangle" w="med" len="med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794" name="Shape 3794"/>
              <p:cNvSpPr/>
              <p:nvPr/>
            </p:nvSpPr>
            <p:spPr>
              <a:xfrm>
                <a:off x="3583379" y="2141595"/>
                <a:ext cx="816656" cy="79139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triangle" w="med" len="med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795" name="Shape 3795"/>
              <p:cNvSpPr/>
              <p:nvPr/>
            </p:nvSpPr>
            <p:spPr>
              <a:xfrm flipH="1">
                <a:off x="3552422" y="2143090"/>
                <a:ext cx="776703" cy="74352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triangle" w="med" len="med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796" name="Shape 3796"/>
              <p:cNvSpPr/>
              <p:nvPr/>
            </p:nvSpPr>
            <p:spPr>
              <a:xfrm flipV="1">
                <a:off x="3283988" y="761171"/>
                <a:ext cx="446631" cy="74024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triangle" w="med" len="med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797" name="Shape 3797"/>
              <p:cNvSpPr/>
              <p:nvPr/>
            </p:nvSpPr>
            <p:spPr>
              <a:xfrm flipH="1" flipV="1">
                <a:off x="4198424" y="729697"/>
                <a:ext cx="459862" cy="78043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triangle" w="med" len="med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798" name="Shape 3798"/>
              <p:cNvSpPr/>
              <p:nvPr/>
            </p:nvSpPr>
            <p:spPr>
              <a:xfrm flipV="1">
                <a:off x="712096" y="545517"/>
                <a:ext cx="2813160" cy="106138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799" name="Shape 3799"/>
              <p:cNvSpPr/>
              <p:nvPr/>
            </p:nvSpPr>
            <p:spPr>
              <a:xfrm flipV="1">
                <a:off x="2095198" y="654597"/>
                <a:ext cx="1483791" cy="93072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grpSp>
            <p:nvGrpSpPr>
              <p:cNvPr id="3802" name="Group 3802"/>
              <p:cNvGrpSpPr/>
              <p:nvPr/>
            </p:nvGrpSpPr>
            <p:grpSpPr>
              <a:xfrm>
                <a:off x="1405390" y="2781962"/>
                <a:ext cx="943783" cy="887008"/>
                <a:chOff x="0" y="0"/>
                <a:chExt cx="943782" cy="887006"/>
              </a:xfrm>
            </p:grpSpPr>
            <p:sp>
              <p:nvSpPr>
                <p:cNvPr id="3800" name="Shape 3800"/>
                <p:cNvSpPr/>
                <p:nvPr/>
              </p:nvSpPr>
              <p:spPr>
                <a:xfrm>
                  <a:off x="0" y="0"/>
                  <a:ext cx="943783" cy="887007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lnSpc>
                      <a:spcPct val="40000"/>
                    </a:lnSpc>
                  </a:pPr>
                  <a:endParaRPr/>
                </a:p>
              </p:txBody>
            </p:sp>
            <p:sp>
              <p:nvSpPr>
                <p:cNvPr id="3801" name="Shape 3801"/>
                <p:cNvSpPr/>
                <p:nvPr/>
              </p:nvSpPr>
              <p:spPr>
                <a:xfrm>
                  <a:off x="34872" y="47029"/>
                  <a:ext cx="874038" cy="792948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algn="ctr">
                    <a:lnSpc>
                      <a:spcPct val="40000"/>
                    </a:lnSpc>
                    <a:defRPr sz="1900"/>
                  </a:lvl1pPr>
                </a:lstStyle>
                <a:p>
                  <a:r>
                    <a:t>B</a:t>
                  </a:r>
                </a:p>
              </p:txBody>
            </p:sp>
          </p:grpSp>
          <p:sp>
            <p:nvSpPr>
              <p:cNvPr id="3803" name="Shape 3803"/>
              <p:cNvSpPr/>
              <p:nvPr/>
            </p:nvSpPr>
            <p:spPr>
              <a:xfrm>
                <a:off x="2184620" y="3560148"/>
                <a:ext cx="756567" cy="67313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804" name="Shape 3804"/>
              <p:cNvSpPr/>
              <p:nvPr/>
            </p:nvSpPr>
            <p:spPr>
              <a:xfrm>
                <a:off x="3250438" y="3656276"/>
                <a:ext cx="1669" cy="43544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805" name="Shape 3805"/>
              <p:cNvSpPr/>
              <p:nvPr/>
            </p:nvSpPr>
            <p:spPr>
              <a:xfrm flipH="1">
                <a:off x="3580522" y="3516557"/>
                <a:ext cx="804183" cy="69257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24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</p:grpSp>
        <p:sp>
          <p:nvSpPr>
            <p:cNvPr id="3807" name="Shape 3807"/>
            <p:cNvSpPr/>
            <p:nvPr/>
          </p:nvSpPr>
          <p:spPr>
            <a:xfrm flipV="1">
              <a:off x="1155411" y="0"/>
              <a:ext cx="1" cy="61453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808" name="Shape 3808"/>
            <p:cNvSpPr/>
            <p:nvPr/>
          </p:nvSpPr>
          <p:spPr>
            <a:xfrm flipV="1">
              <a:off x="3932064" y="0"/>
              <a:ext cx="1" cy="61453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3810" name="Shape 3810"/>
          <p:cNvSpPr/>
          <p:nvPr/>
        </p:nvSpPr>
        <p:spPr>
          <a:xfrm>
            <a:off x="7520268" y="2981756"/>
            <a:ext cx="5588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PG</a:t>
            </a:r>
          </a:p>
        </p:txBody>
      </p:sp>
      <p:sp>
        <p:nvSpPr>
          <p:cNvPr id="3811" name="Shape 3811"/>
          <p:cNvSpPr/>
          <p:nvPr/>
        </p:nvSpPr>
        <p:spPr>
          <a:xfrm>
            <a:off x="6380717" y="6699908"/>
            <a:ext cx="7366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PG1</a:t>
            </a:r>
          </a:p>
        </p:txBody>
      </p:sp>
    </p:spTree>
  </p:cSld>
  <p:clrMapOvr>
    <a:masterClrMapping/>
  </p:clrMapOvr>
  <p:transition spd="slow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315904" y="2098858"/>
            <a:ext cx="3716281" cy="5555884"/>
            <a:chOff x="8315904" y="2098858"/>
            <a:chExt cx="3716281" cy="5555884"/>
          </a:xfrm>
        </p:grpSpPr>
        <p:sp>
          <p:nvSpPr>
            <p:cNvPr id="3" name="Shape 683"/>
            <p:cNvSpPr/>
            <p:nvPr/>
          </p:nvSpPr>
          <p:spPr>
            <a:xfrm>
              <a:off x="8523910" y="6740341"/>
              <a:ext cx="1295525" cy="9144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>
              <a:spAutoFit/>
            </a:bodyPr>
            <a:lstStyle/>
            <a:p>
              <a:pPr algn="ctr"/>
              <a:r>
                <a:rPr dirty="0"/>
                <a:t>Global</a:t>
              </a:r>
            </a:p>
            <a:p>
              <a:pPr algn="ctr"/>
              <a:r>
                <a:rPr dirty="0"/>
                <a:t>Services</a:t>
              </a:r>
            </a:p>
          </p:txBody>
        </p:sp>
        <p:sp>
          <p:nvSpPr>
            <p:cNvPr id="4" name="Shape 684"/>
            <p:cNvSpPr/>
            <p:nvPr/>
          </p:nvSpPr>
          <p:spPr>
            <a:xfrm>
              <a:off x="10646338" y="6740341"/>
              <a:ext cx="1295525" cy="9144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>
              <a:spAutoFit/>
            </a:bodyPr>
            <a:lstStyle/>
            <a:p>
              <a:pPr algn="ctr"/>
              <a:r>
                <a:rPr dirty="0"/>
                <a:t>Local</a:t>
              </a:r>
            </a:p>
            <a:p>
              <a:pPr algn="ctr"/>
              <a:r>
                <a:rPr dirty="0"/>
                <a:t>Services</a:t>
              </a:r>
            </a:p>
          </p:txBody>
        </p:sp>
        <p:sp>
          <p:nvSpPr>
            <p:cNvPr id="5" name="Shape 686"/>
            <p:cNvSpPr/>
            <p:nvPr/>
          </p:nvSpPr>
          <p:spPr>
            <a:xfrm>
              <a:off x="8377783" y="6007509"/>
              <a:ext cx="102657" cy="53347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>
              <a:spAutoFit/>
            </a:bodyPr>
            <a:lstStyle/>
            <a:p>
              <a:endParaRPr dirty="0"/>
            </a:p>
          </p:txBody>
        </p:sp>
        <p:sp>
          <p:nvSpPr>
            <p:cNvPr id="6" name="Shape 687"/>
            <p:cNvSpPr/>
            <p:nvPr/>
          </p:nvSpPr>
          <p:spPr>
            <a:xfrm>
              <a:off x="9223770" y="6007509"/>
              <a:ext cx="102657" cy="53347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>
              <a:spAutoFit/>
            </a:bodyPr>
            <a:lstStyle/>
            <a:p>
              <a:endParaRPr dirty="0"/>
            </a:p>
          </p:txBody>
        </p:sp>
        <p:sp>
          <p:nvSpPr>
            <p:cNvPr id="7" name="Shape 689"/>
            <p:cNvSpPr/>
            <p:nvPr/>
          </p:nvSpPr>
          <p:spPr>
            <a:xfrm>
              <a:off x="8715166" y="2733442"/>
              <a:ext cx="632498" cy="637596"/>
            </a:xfrm>
            <a:prstGeom prst="rect">
              <a:avLst/>
            </a:prstGeom>
            <a:solidFill>
              <a:srgbClr val="FFD479"/>
            </a:solidFill>
            <a:ln w="12700"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 algn="ctr"/>
            </a:lstStyle>
            <a:p>
              <a:endParaRPr dirty="0"/>
            </a:p>
          </p:txBody>
        </p:sp>
        <p:sp>
          <p:nvSpPr>
            <p:cNvPr id="8" name="Shape 690"/>
            <p:cNvSpPr/>
            <p:nvPr/>
          </p:nvSpPr>
          <p:spPr>
            <a:xfrm>
              <a:off x="11033797" y="2731898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 algn="ctr"/>
            </a:lstStyle>
            <a:p>
              <a:endParaRPr dirty="0"/>
            </a:p>
          </p:txBody>
        </p:sp>
        <p:sp>
          <p:nvSpPr>
            <p:cNvPr id="9" name="Shape 691"/>
            <p:cNvSpPr/>
            <p:nvPr/>
          </p:nvSpPr>
          <p:spPr>
            <a:xfrm>
              <a:off x="8315904" y="4044200"/>
              <a:ext cx="632498" cy="637596"/>
            </a:xfrm>
            <a:prstGeom prst="rect">
              <a:avLst/>
            </a:prstGeom>
            <a:solidFill>
              <a:srgbClr val="FFD479"/>
            </a:solidFill>
            <a:ln w="12700"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 algn="ctr"/>
            </a:lstStyle>
            <a:p>
              <a:endParaRPr dirty="0"/>
            </a:p>
          </p:txBody>
        </p:sp>
        <p:sp>
          <p:nvSpPr>
            <p:cNvPr id="10" name="Shape 692"/>
            <p:cNvSpPr/>
            <p:nvPr/>
          </p:nvSpPr>
          <p:spPr>
            <a:xfrm>
              <a:off x="9161891" y="4044200"/>
              <a:ext cx="632499" cy="637596"/>
            </a:xfrm>
            <a:prstGeom prst="rect">
              <a:avLst/>
            </a:prstGeom>
            <a:solidFill>
              <a:srgbClr val="FFD479"/>
            </a:solidFill>
            <a:ln w="12700"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 algn="ctr"/>
            </a:lstStyle>
            <a:p>
              <a:endParaRPr dirty="0"/>
            </a:p>
          </p:txBody>
        </p:sp>
        <p:sp>
          <p:nvSpPr>
            <p:cNvPr id="11" name="Shape 693"/>
            <p:cNvSpPr/>
            <p:nvPr/>
          </p:nvSpPr>
          <p:spPr>
            <a:xfrm>
              <a:off x="8315904" y="5143537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 algn="ctr"/>
            </a:lstStyle>
            <a:p>
              <a:endParaRPr dirty="0"/>
            </a:p>
          </p:txBody>
        </p:sp>
        <p:sp>
          <p:nvSpPr>
            <p:cNvPr id="12" name="Shape 694"/>
            <p:cNvSpPr/>
            <p:nvPr/>
          </p:nvSpPr>
          <p:spPr>
            <a:xfrm>
              <a:off x="9161891" y="5143537"/>
              <a:ext cx="632499" cy="637597"/>
            </a:xfrm>
            <a:prstGeom prst="rect">
              <a:avLst/>
            </a:prstGeom>
            <a:solidFill>
              <a:srgbClr val="FFD479"/>
            </a:solidFill>
            <a:ln w="12700"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 algn="ctr"/>
            </a:lstStyle>
            <a:p>
              <a:endParaRPr dirty="0"/>
            </a:p>
          </p:txBody>
        </p:sp>
        <p:sp>
          <p:nvSpPr>
            <p:cNvPr id="13" name="Shape 695"/>
            <p:cNvSpPr/>
            <p:nvPr/>
          </p:nvSpPr>
          <p:spPr>
            <a:xfrm>
              <a:off x="10553700" y="4045743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 algn="ctr"/>
            </a:lstStyle>
            <a:p>
              <a:endParaRPr dirty="0"/>
            </a:p>
          </p:txBody>
        </p:sp>
        <p:sp>
          <p:nvSpPr>
            <p:cNvPr id="14" name="Shape 696"/>
            <p:cNvSpPr/>
            <p:nvPr/>
          </p:nvSpPr>
          <p:spPr>
            <a:xfrm>
              <a:off x="11399687" y="4045743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 algn="ctr"/>
            </a:lstStyle>
            <a:p>
              <a:endParaRPr dirty="0"/>
            </a:p>
          </p:txBody>
        </p:sp>
        <p:sp>
          <p:nvSpPr>
            <p:cNvPr id="15" name="Shape 697"/>
            <p:cNvSpPr/>
            <p:nvPr/>
          </p:nvSpPr>
          <p:spPr>
            <a:xfrm>
              <a:off x="10553700" y="5145081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 algn="ctr"/>
            </a:lstStyle>
            <a:p>
              <a:endParaRPr dirty="0"/>
            </a:p>
          </p:txBody>
        </p:sp>
        <p:sp>
          <p:nvSpPr>
            <p:cNvPr id="16" name="Shape 698"/>
            <p:cNvSpPr/>
            <p:nvPr/>
          </p:nvSpPr>
          <p:spPr>
            <a:xfrm>
              <a:off x="11399687" y="5145081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 algn="ctr"/>
            </a:lstStyle>
            <a:p>
              <a:endParaRPr dirty="0"/>
            </a:p>
          </p:txBody>
        </p:sp>
        <p:sp>
          <p:nvSpPr>
            <p:cNvPr id="17" name="Shape 699"/>
            <p:cNvSpPr/>
            <p:nvPr/>
          </p:nvSpPr>
          <p:spPr>
            <a:xfrm>
              <a:off x="10546098" y="6007509"/>
              <a:ext cx="102657" cy="53347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>
              <a:spAutoFit/>
            </a:bodyPr>
            <a:lstStyle/>
            <a:p>
              <a:endParaRPr dirty="0"/>
            </a:p>
          </p:txBody>
        </p:sp>
        <p:sp>
          <p:nvSpPr>
            <p:cNvPr id="18" name="Shape 700"/>
            <p:cNvSpPr/>
            <p:nvPr/>
          </p:nvSpPr>
          <p:spPr>
            <a:xfrm>
              <a:off x="11392086" y="6007509"/>
              <a:ext cx="102657" cy="53347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>
              <a:spAutoFit/>
            </a:bodyPr>
            <a:lstStyle/>
            <a:p>
              <a:endParaRPr dirty="0"/>
            </a:p>
          </p:txBody>
        </p:sp>
        <p:sp>
          <p:nvSpPr>
            <p:cNvPr id="19" name="Shape 701"/>
            <p:cNvSpPr/>
            <p:nvPr/>
          </p:nvSpPr>
          <p:spPr>
            <a:xfrm flipV="1">
              <a:off x="10935166" y="4706185"/>
              <a:ext cx="717870" cy="453376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0" name="Shape 702"/>
            <p:cNvSpPr/>
            <p:nvPr/>
          </p:nvSpPr>
          <p:spPr>
            <a:xfrm flipH="1" flipV="1">
              <a:off x="10910806" y="4689273"/>
              <a:ext cx="766589" cy="486599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1" name="Shape 703"/>
            <p:cNvSpPr/>
            <p:nvPr/>
          </p:nvSpPr>
          <p:spPr>
            <a:xfrm flipV="1">
              <a:off x="10900308" y="4712520"/>
              <a:ext cx="1" cy="473220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2" name="Shape 704"/>
            <p:cNvSpPr/>
            <p:nvPr/>
          </p:nvSpPr>
          <p:spPr>
            <a:xfrm flipV="1">
              <a:off x="11687894" y="4712520"/>
              <a:ext cx="1" cy="473220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3" name="Shape 705"/>
            <p:cNvSpPr/>
            <p:nvPr/>
          </p:nvSpPr>
          <p:spPr>
            <a:xfrm flipV="1">
              <a:off x="8559048" y="3411160"/>
              <a:ext cx="374070" cy="592918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4" name="Shape 706"/>
            <p:cNvSpPr/>
            <p:nvPr/>
          </p:nvSpPr>
          <p:spPr>
            <a:xfrm flipH="1" flipV="1">
              <a:off x="8933117" y="3411160"/>
              <a:ext cx="614537" cy="614538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pic>
          <p:nvPicPr>
            <p:cNvPr id="25" name="Picture 24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rot="11924658">
              <a:off x="8921922" y="3680994"/>
              <a:ext cx="1960059" cy="76201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11544665">
              <a:off x="8947945" y="3680604"/>
              <a:ext cx="2885721" cy="76201"/>
            </a:xfrm>
            <a:prstGeom prst="rect">
              <a:avLst/>
            </a:prstGeom>
          </p:spPr>
        </p:pic>
        <p:sp>
          <p:nvSpPr>
            <p:cNvPr id="27" name="Shape 711"/>
            <p:cNvSpPr/>
            <p:nvPr/>
          </p:nvSpPr>
          <p:spPr>
            <a:xfrm>
              <a:off x="11397012" y="3411160"/>
              <a:ext cx="374069" cy="592918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8" name="Shape 712"/>
            <p:cNvSpPr/>
            <p:nvPr/>
          </p:nvSpPr>
          <p:spPr>
            <a:xfrm flipH="1">
              <a:off x="10782475" y="3411160"/>
              <a:ext cx="614538" cy="614538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9" name="Shape 713"/>
            <p:cNvSpPr/>
            <p:nvPr/>
          </p:nvSpPr>
          <p:spPr>
            <a:xfrm flipH="1">
              <a:off x="9536206" y="3415078"/>
              <a:ext cx="1790539" cy="606701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0" name="Shape 714"/>
            <p:cNvSpPr/>
            <p:nvPr/>
          </p:nvSpPr>
          <p:spPr>
            <a:xfrm flipH="1">
              <a:off x="8567391" y="3416787"/>
              <a:ext cx="2743865" cy="603834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1" name="Shape 715"/>
            <p:cNvSpPr/>
            <p:nvPr/>
          </p:nvSpPr>
          <p:spPr>
            <a:xfrm flipV="1">
              <a:off x="11349350" y="2129342"/>
              <a:ext cx="1" cy="614538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2" name="Shape 716"/>
            <p:cNvSpPr/>
            <p:nvPr/>
          </p:nvSpPr>
          <p:spPr>
            <a:xfrm flipV="1">
              <a:off x="9031414" y="2098858"/>
              <a:ext cx="1" cy="614538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3" name="Shape 717"/>
            <p:cNvSpPr/>
            <p:nvPr/>
          </p:nvSpPr>
          <p:spPr>
            <a:xfrm flipV="1">
              <a:off x="8726142" y="4700251"/>
              <a:ext cx="717871" cy="453376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4" name="Shape 718"/>
            <p:cNvSpPr/>
            <p:nvPr/>
          </p:nvSpPr>
          <p:spPr>
            <a:xfrm flipH="1" flipV="1">
              <a:off x="8701783" y="4683339"/>
              <a:ext cx="766589" cy="486599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5" name="Shape 719"/>
            <p:cNvSpPr/>
            <p:nvPr/>
          </p:nvSpPr>
          <p:spPr>
            <a:xfrm flipV="1">
              <a:off x="8691284" y="4706586"/>
              <a:ext cx="1" cy="473220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6" name="Shape 720"/>
            <p:cNvSpPr/>
            <p:nvPr/>
          </p:nvSpPr>
          <p:spPr>
            <a:xfrm flipV="1">
              <a:off x="9478870" y="4706586"/>
              <a:ext cx="1" cy="473220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778039" y="2165254"/>
            <a:ext cx="3716281" cy="5555884"/>
            <a:chOff x="8315904" y="2098858"/>
            <a:chExt cx="3716281" cy="5555884"/>
          </a:xfrm>
        </p:grpSpPr>
        <p:sp>
          <p:nvSpPr>
            <p:cNvPr id="38" name="Shape 908"/>
            <p:cNvSpPr/>
            <p:nvPr/>
          </p:nvSpPr>
          <p:spPr>
            <a:xfrm>
              <a:off x="8523910" y="6740341"/>
              <a:ext cx="1295525" cy="9144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>
              <a:spAutoFit/>
            </a:bodyPr>
            <a:lstStyle/>
            <a:p>
              <a:pPr algn="ctr"/>
              <a:r>
                <a:t>Global</a:t>
              </a:r>
            </a:p>
            <a:p>
              <a:pPr algn="ctr"/>
              <a:r>
                <a:t>Services</a:t>
              </a:r>
            </a:p>
          </p:txBody>
        </p:sp>
        <p:sp>
          <p:nvSpPr>
            <p:cNvPr id="39" name="Shape 909"/>
            <p:cNvSpPr/>
            <p:nvPr/>
          </p:nvSpPr>
          <p:spPr>
            <a:xfrm>
              <a:off x="10646338" y="6740341"/>
              <a:ext cx="1295525" cy="9144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>
              <a:spAutoFit/>
            </a:bodyPr>
            <a:lstStyle/>
            <a:p>
              <a:pPr algn="ctr"/>
              <a:r>
                <a:t>Local</a:t>
              </a:r>
            </a:p>
            <a:p>
              <a:pPr algn="ctr"/>
              <a:r>
                <a:t>Services</a:t>
              </a:r>
            </a:p>
          </p:txBody>
        </p:sp>
        <p:sp>
          <p:nvSpPr>
            <p:cNvPr id="40" name="Shape 911"/>
            <p:cNvSpPr/>
            <p:nvPr/>
          </p:nvSpPr>
          <p:spPr>
            <a:xfrm>
              <a:off x="8377783" y="6007509"/>
              <a:ext cx="102657" cy="53347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>
              <a:spAutoFit/>
            </a:bodyPr>
            <a:lstStyle/>
            <a:p>
              <a:endParaRPr dirty="0"/>
            </a:p>
          </p:txBody>
        </p:sp>
        <p:sp>
          <p:nvSpPr>
            <p:cNvPr id="41" name="Shape 912"/>
            <p:cNvSpPr/>
            <p:nvPr/>
          </p:nvSpPr>
          <p:spPr>
            <a:xfrm>
              <a:off x="9223770" y="6007509"/>
              <a:ext cx="102657" cy="53347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>
              <a:spAutoFit/>
            </a:bodyPr>
            <a:lstStyle/>
            <a:p>
              <a:endParaRPr dirty="0"/>
            </a:p>
          </p:txBody>
        </p:sp>
        <p:sp>
          <p:nvSpPr>
            <p:cNvPr id="42" name="Shape 914"/>
            <p:cNvSpPr/>
            <p:nvPr/>
          </p:nvSpPr>
          <p:spPr>
            <a:xfrm>
              <a:off x="8715166" y="2733442"/>
              <a:ext cx="632498" cy="637596"/>
            </a:xfrm>
            <a:prstGeom prst="rect">
              <a:avLst/>
            </a:prstGeom>
            <a:solidFill>
              <a:srgbClr val="FFD479"/>
            </a:solidFill>
            <a:ln w="12700"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 algn="ctr"/>
            </a:lstStyle>
            <a:p>
              <a:r>
                <a:rPr dirty="0"/>
                <a:t>X</a:t>
              </a:r>
            </a:p>
          </p:txBody>
        </p:sp>
        <p:sp>
          <p:nvSpPr>
            <p:cNvPr id="43" name="Shape 915"/>
            <p:cNvSpPr/>
            <p:nvPr/>
          </p:nvSpPr>
          <p:spPr>
            <a:xfrm>
              <a:off x="11033797" y="2731898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 algn="ctr"/>
            </a:lstStyle>
            <a:p>
              <a:r>
                <a:t>Y</a:t>
              </a:r>
            </a:p>
          </p:txBody>
        </p:sp>
        <p:sp>
          <p:nvSpPr>
            <p:cNvPr id="44" name="Shape 916"/>
            <p:cNvSpPr/>
            <p:nvPr/>
          </p:nvSpPr>
          <p:spPr>
            <a:xfrm>
              <a:off x="8315904" y="4044200"/>
              <a:ext cx="632498" cy="637596"/>
            </a:xfrm>
            <a:prstGeom prst="rect">
              <a:avLst/>
            </a:prstGeom>
            <a:solidFill>
              <a:srgbClr val="FFD479"/>
            </a:solidFill>
            <a:ln w="12700"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 algn="ctr"/>
            </a:lstStyle>
            <a:p>
              <a:endParaRPr dirty="0"/>
            </a:p>
          </p:txBody>
        </p:sp>
        <p:sp>
          <p:nvSpPr>
            <p:cNvPr id="45" name="Shape 917"/>
            <p:cNvSpPr/>
            <p:nvPr/>
          </p:nvSpPr>
          <p:spPr>
            <a:xfrm>
              <a:off x="9161891" y="4044200"/>
              <a:ext cx="632499" cy="637596"/>
            </a:xfrm>
            <a:prstGeom prst="rect">
              <a:avLst/>
            </a:prstGeom>
            <a:solidFill>
              <a:srgbClr val="FFD479"/>
            </a:solidFill>
            <a:ln w="12700"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 algn="ctr"/>
            </a:lstStyle>
            <a:p>
              <a:endParaRPr dirty="0"/>
            </a:p>
          </p:txBody>
        </p:sp>
        <p:sp>
          <p:nvSpPr>
            <p:cNvPr id="46" name="Shape 918"/>
            <p:cNvSpPr/>
            <p:nvPr/>
          </p:nvSpPr>
          <p:spPr>
            <a:xfrm>
              <a:off x="8315904" y="5143537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 algn="ctr"/>
            </a:lstStyle>
            <a:p>
              <a:endParaRPr dirty="0"/>
            </a:p>
          </p:txBody>
        </p:sp>
        <p:sp>
          <p:nvSpPr>
            <p:cNvPr id="47" name="Shape 919"/>
            <p:cNvSpPr/>
            <p:nvPr/>
          </p:nvSpPr>
          <p:spPr>
            <a:xfrm>
              <a:off x="9161891" y="5143537"/>
              <a:ext cx="632499" cy="637597"/>
            </a:xfrm>
            <a:prstGeom prst="rect">
              <a:avLst/>
            </a:prstGeom>
            <a:solidFill>
              <a:srgbClr val="FFD479"/>
            </a:solidFill>
            <a:ln w="12700"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 algn="ctr"/>
            </a:lstStyle>
            <a:p>
              <a:endParaRPr dirty="0"/>
            </a:p>
          </p:txBody>
        </p:sp>
        <p:sp>
          <p:nvSpPr>
            <p:cNvPr id="48" name="Shape 920"/>
            <p:cNvSpPr/>
            <p:nvPr/>
          </p:nvSpPr>
          <p:spPr>
            <a:xfrm>
              <a:off x="10553700" y="4045743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 algn="ctr"/>
            </a:lstStyle>
            <a:p>
              <a:endParaRPr dirty="0"/>
            </a:p>
          </p:txBody>
        </p:sp>
        <p:sp>
          <p:nvSpPr>
            <p:cNvPr id="49" name="Shape 921"/>
            <p:cNvSpPr/>
            <p:nvPr/>
          </p:nvSpPr>
          <p:spPr>
            <a:xfrm>
              <a:off x="11399687" y="4045743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 algn="ctr"/>
            </a:lstStyle>
            <a:p>
              <a:endParaRPr dirty="0"/>
            </a:p>
          </p:txBody>
        </p:sp>
        <p:sp>
          <p:nvSpPr>
            <p:cNvPr id="50" name="Shape 922"/>
            <p:cNvSpPr/>
            <p:nvPr/>
          </p:nvSpPr>
          <p:spPr>
            <a:xfrm>
              <a:off x="10553700" y="5145081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 algn="ctr"/>
            </a:lstStyle>
            <a:p>
              <a:endParaRPr dirty="0"/>
            </a:p>
          </p:txBody>
        </p:sp>
        <p:sp>
          <p:nvSpPr>
            <p:cNvPr id="51" name="Shape 923"/>
            <p:cNvSpPr/>
            <p:nvPr/>
          </p:nvSpPr>
          <p:spPr>
            <a:xfrm>
              <a:off x="11399687" y="5145081"/>
              <a:ext cx="632498" cy="637597"/>
            </a:xfrm>
            <a:prstGeom prst="rect">
              <a:avLst/>
            </a:prstGeom>
            <a:solidFill>
              <a:srgbClr val="FFD479"/>
            </a:solidFill>
            <a:ln w="12700">
              <a:miter lim="400000"/>
            </a:ln>
            <a:effectLst>
              <a:outerShdw blurRad="254000" dist="62670" dir="3756168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 algn="ctr"/>
            </a:lstStyle>
            <a:p>
              <a:endParaRPr dirty="0"/>
            </a:p>
          </p:txBody>
        </p:sp>
        <p:sp>
          <p:nvSpPr>
            <p:cNvPr id="52" name="Shape 924"/>
            <p:cNvSpPr/>
            <p:nvPr/>
          </p:nvSpPr>
          <p:spPr>
            <a:xfrm>
              <a:off x="10546098" y="6007509"/>
              <a:ext cx="102657" cy="53347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>
              <a:spAutoFit/>
            </a:bodyPr>
            <a:lstStyle/>
            <a:p>
              <a:endParaRPr dirty="0"/>
            </a:p>
          </p:txBody>
        </p:sp>
        <p:sp>
          <p:nvSpPr>
            <p:cNvPr id="53" name="Shape 925"/>
            <p:cNvSpPr/>
            <p:nvPr/>
          </p:nvSpPr>
          <p:spPr>
            <a:xfrm>
              <a:off x="11392086" y="6007509"/>
              <a:ext cx="102657" cy="53347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>
              <a:spAutoFit/>
            </a:bodyPr>
            <a:lstStyle/>
            <a:p>
              <a:endParaRPr dirty="0"/>
            </a:p>
          </p:txBody>
        </p:sp>
        <p:sp>
          <p:nvSpPr>
            <p:cNvPr id="54" name="Shape 926"/>
            <p:cNvSpPr/>
            <p:nvPr/>
          </p:nvSpPr>
          <p:spPr>
            <a:xfrm flipV="1">
              <a:off x="10935166" y="4706185"/>
              <a:ext cx="717870" cy="453376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5" name="Shape 927"/>
            <p:cNvSpPr/>
            <p:nvPr/>
          </p:nvSpPr>
          <p:spPr>
            <a:xfrm flipH="1" flipV="1">
              <a:off x="10910806" y="4689273"/>
              <a:ext cx="766589" cy="486599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6" name="Shape 928"/>
            <p:cNvSpPr/>
            <p:nvPr/>
          </p:nvSpPr>
          <p:spPr>
            <a:xfrm flipV="1">
              <a:off x="10900308" y="4712520"/>
              <a:ext cx="1" cy="473220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7" name="Shape 929"/>
            <p:cNvSpPr/>
            <p:nvPr/>
          </p:nvSpPr>
          <p:spPr>
            <a:xfrm flipV="1">
              <a:off x="11687894" y="4712520"/>
              <a:ext cx="1" cy="473220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pic>
          <p:nvPicPr>
            <p:cNvPr id="58" name="Picture 57"/>
            <p:cNvPicPr>
              <a:picLocks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18134857">
              <a:off x="8357455" y="3669519"/>
              <a:ext cx="777256" cy="76201"/>
            </a:xfrm>
            <a:prstGeom prst="rect">
              <a:avLst/>
            </a:prstGeom>
          </p:spPr>
        </p:pic>
        <p:sp>
          <p:nvSpPr>
            <p:cNvPr id="59" name="Shape 932"/>
            <p:cNvSpPr/>
            <p:nvPr/>
          </p:nvSpPr>
          <p:spPr>
            <a:xfrm flipH="1" flipV="1">
              <a:off x="8933117" y="3411160"/>
              <a:ext cx="614537" cy="614538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60" name="Shape 933"/>
            <p:cNvSpPr/>
            <p:nvPr/>
          </p:nvSpPr>
          <p:spPr>
            <a:xfrm flipH="1" flipV="1">
              <a:off x="9009980" y="3416409"/>
              <a:ext cx="1783943" cy="605370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61" name="Shape 934"/>
            <p:cNvSpPr/>
            <p:nvPr/>
          </p:nvSpPr>
          <p:spPr>
            <a:xfrm flipH="1" flipV="1">
              <a:off x="9018873" y="3416786"/>
              <a:ext cx="2743865" cy="603836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62" name="Shape 935"/>
            <p:cNvSpPr/>
            <p:nvPr/>
          </p:nvSpPr>
          <p:spPr>
            <a:xfrm>
              <a:off x="11397012" y="3411160"/>
              <a:ext cx="374069" cy="592918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63" name="Shape 936"/>
            <p:cNvSpPr/>
            <p:nvPr/>
          </p:nvSpPr>
          <p:spPr>
            <a:xfrm flipH="1">
              <a:off x="10782475" y="3411160"/>
              <a:ext cx="614538" cy="614538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64" name="Shape 937"/>
            <p:cNvSpPr/>
            <p:nvPr/>
          </p:nvSpPr>
          <p:spPr>
            <a:xfrm flipH="1">
              <a:off x="9536206" y="3415078"/>
              <a:ext cx="1790539" cy="606701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65" name="Shape 938"/>
            <p:cNvSpPr/>
            <p:nvPr/>
          </p:nvSpPr>
          <p:spPr>
            <a:xfrm flipH="1">
              <a:off x="8567391" y="3416787"/>
              <a:ext cx="2743865" cy="603834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66" name="Shape 939"/>
            <p:cNvSpPr/>
            <p:nvPr/>
          </p:nvSpPr>
          <p:spPr>
            <a:xfrm flipV="1">
              <a:off x="11349350" y="2129342"/>
              <a:ext cx="1" cy="614538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67" name="Shape 940"/>
            <p:cNvSpPr/>
            <p:nvPr/>
          </p:nvSpPr>
          <p:spPr>
            <a:xfrm flipV="1">
              <a:off x="9031414" y="2098858"/>
              <a:ext cx="1" cy="614538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pic>
          <p:nvPicPr>
            <p:cNvPr id="68" name="Picture 67"/>
            <p:cNvPicPr>
              <a:picLocks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 rot="19663519">
              <a:off x="8622452" y="4888838"/>
              <a:ext cx="925251" cy="76201"/>
            </a:xfrm>
            <a:prstGeom prst="rect">
              <a:avLst/>
            </a:prstGeom>
          </p:spPr>
        </p:pic>
        <p:sp>
          <p:nvSpPr>
            <p:cNvPr id="69" name="Shape 943"/>
            <p:cNvSpPr/>
            <p:nvPr/>
          </p:nvSpPr>
          <p:spPr>
            <a:xfrm flipH="1" flipV="1">
              <a:off x="8701783" y="4683339"/>
              <a:ext cx="766589" cy="486599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70" name="Shape 944"/>
            <p:cNvSpPr/>
            <p:nvPr/>
          </p:nvSpPr>
          <p:spPr>
            <a:xfrm flipV="1">
              <a:off x="8691284" y="4706586"/>
              <a:ext cx="1" cy="473220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71" name="Shape 945"/>
            <p:cNvSpPr/>
            <p:nvPr/>
          </p:nvSpPr>
          <p:spPr>
            <a:xfrm flipV="1">
              <a:off x="9478870" y="4706586"/>
              <a:ext cx="1" cy="473220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defRPr sz="2400"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1988800" y="3064933"/>
            <a:ext cx="102657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811729" y="2784958"/>
            <a:ext cx="7359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1160646" y="2785877"/>
            <a:ext cx="7359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758216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7915</Words>
  <Application>Microsoft Macintosh PowerPoint</Application>
  <PresentationFormat>Custom</PresentationFormat>
  <Paragraphs>2384</Paragraphs>
  <Slides>97</Slides>
  <Notes>4</Notes>
  <HiddenSlides>30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104" baseType="lpstr">
      <vt:lpstr>Arial Black</vt:lpstr>
      <vt:lpstr>Avenir Roman</vt:lpstr>
      <vt:lpstr>Courier New</vt:lpstr>
      <vt:lpstr>Gill Sans</vt:lpstr>
      <vt:lpstr>Gill Sans SemiBold</vt:lpstr>
      <vt:lpstr>Helvetica Light</vt:lpstr>
      <vt:lpstr>White</vt:lpstr>
      <vt:lpstr>PowerPoint Presentation</vt:lpstr>
      <vt:lpstr>Configuring Networks is Error-Prone</vt:lpstr>
      <vt:lpstr>Configuring Networks is Error-Prone</vt:lpstr>
      <vt:lpstr>Objectives                                            Mechanisms</vt:lpstr>
      <vt:lpstr>Recent Developments in Network Programming</vt:lpstr>
      <vt:lpstr>Propane: Programming a Distributed Control Plane</vt:lpstr>
      <vt:lpstr>This Talk</vt:lpstr>
      <vt:lpstr>BGP Protocol</vt:lpstr>
      <vt:lpstr>BGP Protocol</vt:lpstr>
      <vt:lpstr>BGP Protocol</vt:lpstr>
      <vt:lpstr>BGP Protocol</vt:lpstr>
      <vt:lpstr>BGP Protocol</vt:lpstr>
      <vt:lpstr>Example I: A Backbone Network</vt:lpstr>
      <vt:lpstr>A Backbone Network</vt:lpstr>
      <vt:lpstr>A Backbone Network</vt:lpstr>
      <vt:lpstr>A Backbone Network</vt:lpstr>
      <vt:lpstr>A Backbone Network</vt:lpstr>
      <vt:lpstr>A Backbone Network</vt:lpstr>
      <vt:lpstr>A Backbone Network</vt:lpstr>
      <vt:lpstr>Propane</vt:lpstr>
      <vt:lpstr>Propane</vt:lpstr>
      <vt:lpstr>Propane</vt:lpstr>
      <vt:lpstr>Propane</vt:lpstr>
      <vt:lpstr>Propane</vt:lpstr>
      <vt:lpstr>Example II: A Data Center Network</vt:lpstr>
      <vt:lpstr>A Data Center Network</vt:lpstr>
      <vt:lpstr>A Data Center Network</vt:lpstr>
      <vt:lpstr>A Data Center Network</vt:lpstr>
      <vt:lpstr>A Data Center Network</vt:lpstr>
      <vt:lpstr>A Data Center Network</vt:lpstr>
      <vt:lpstr>A Data Center Network</vt:lpstr>
      <vt:lpstr>A Data Center Network</vt:lpstr>
      <vt:lpstr>A Data Center Network</vt:lpstr>
      <vt:lpstr>A Data Center Network</vt:lpstr>
      <vt:lpstr>A Data Center Network</vt:lpstr>
      <vt:lpstr>A Data Center Network</vt:lpstr>
      <vt:lpstr>A Data Center Network</vt:lpstr>
      <vt:lpstr>A Data Center Network</vt:lpstr>
      <vt:lpstr>Propane Language Summary</vt:lpstr>
      <vt:lpstr>Compiling Propane</vt:lpstr>
      <vt:lpstr>Propane Compiler</vt:lpstr>
      <vt:lpstr>Propane Regular IR</vt:lpstr>
      <vt:lpstr>Compilation:  An Idealized Example</vt:lpstr>
      <vt:lpstr>Reversed Automata from Policies</vt:lpstr>
      <vt:lpstr>Constructing the Product Graph (PG)</vt:lpstr>
      <vt:lpstr>Constructing the Product Graph (PG)</vt:lpstr>
      <vt:lpstr>Constructing the Product Graph (PG)</vt:lpstr>
      <vt:lpstr>Constructing the Product Graph (PG)</vt:lpstr>
      <vt:lpstr>Constructing the Product Graph (PG)</vt:lpstr>
      <vt:lpstr>Constructing the Product Graph (PG)</vt:lpstr>
      <vt:lpstr>Constructing the Product Graph (PG)</vt:lpstr>
      <vt:lpstr>Constructing the Product Graph (PG)</vt:lpstr>
      <vt:lpstr>Product Graph Mimization</vt:lpstr>
      <vt:lpstr>Compilation to BGP:</vt:lpstr>
      <vt:lpstr>Compilation to BGP:</vt:lpstr>
      <vt:lpstr>Compilation to BGP:</vt:lpstr>
      <vt:lpstr>Compilation to BGP:</vt:lpstr>
      <vt:lpstr>Compilation to BGP:</vt:lpstr>
      <vt:lpstr>Compilation to BGP:</vt:lpstr>
      <vt:lpstr>Compilation to BGP:</vt:lpstr>
      <vt:lpstr>Compilation to BGP:</vt:lpstr>
      <vt:lpstr>Compilation to BGP:</vt:lpstr>
      <vt:lpstr>Compilation to BGP:</vt:lpstr>
      <vt:lpstr>Compilation to BGP:</vt:lpstr>
      <vt:lpstr>Compilation to BGP:</vt:lpstr>
      <vt:lpstr>Compilation to BGP:</vt:lpstr>
      <vt:lpstr>Implementation (5,500 lines of F#)</vt:lpstr>
      <vt:lpstr>Wrap-Up</vt:lpstr>
      <vt:lpstr>Ongoing &amp; Future Work</vt:lpstr>
      <vt:lpstr>Summary</vt:lpstr>
      <vt:lpstr>Propane Team</vt:lpstr>
      <vt:lpstr>PowerPoint Presentation</vt:lpstr>
      <vt:lpstr>Failure Analysis</vt:lpstr>
      <vt:lpstr>Compilation: The Issue</vt:lpstr>
      <vt:lpstr>Compilation: The Issue</vt:lpstr>
      <vt:lpstr>Compilation: The Issue</vt:lpstr>
      <vt:lpstr>Compilation: The Issue</vt:lpstr>
      <vt:lpstr>Compilation: The Issue</vt:lpstr>
      <vt:lpstr>Product Graph IR</vt:lpstr>
      <vt:lpstr>Product Graph IR</vt:lpstr>
      <vt:lpstr>Product Graph Minimization</vt:lpstr>
      <vt:lpstr>Product Graph Minimization</vt:lpstr>
      <vt:lpstr>Product Graph Minimization</vt:lpstr>
      <vt:lpstr>Product Graph Minimization</vt:lpstr>
      <vt:lpstr>Product Graph Minimization</vt:lpstr>
      <vt:lpstr>Failure Safety</vt:lpstr>
      <vt:lpstr>Failure Safety</vt:lpstr>
      <vt:lpstr>Configuration Minimization</vt:lpstr>
      <vt:lpstr>Failure Safety</vt:lpstr>
      <vt:lpstr>Failure Safety</vt:lpstr>
      <vt:lpstr>Failure Safety: Example</vt:lpstr>
      <vt:lpstr>Failure Safety: Example</vt:lpstr>
      <vt:lpstr>Failure Safety: Example</vt:lpstr>
      <vt:lpstr>Failure Safety: Example</vt:lpstr>
      <vt:lpstr>Failure Safety: Example</vt:lpstr>
      <vt:lpstr>Aggregation Safety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1</cp:revision>
  <dcterms:modified xsi:type="dcterms:W3CDTF">2016-03-29T17:15:24Z</dcterms:modified>
</cp:coreProperties>
</file>