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Summary</a:t>
            </a:r>
          </a:p>
        </p:txBody>
      </p:sp>
      <p:sp>
        <p:nvSpPr>
          <p:cNvPr id="120" name="Shape 1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3559"/>
            </a:pPr>
            <a:r>
              <a:t>Traditional BGP encoding</a:t>
            </a:r>
          </a:p>
          <a:p>
            <a:pPr marL="395604" indent="-395604" defTabSz="519937">
              <a:spcBef>
                <a:spcPts val="3700"/>
              </a:spcBef>
              <a:defRPr sz="3559"/>
            </a:pPr>
            <a:r>
              <a:t>Constructing PG from existing BGP configs (verification, synthesis?)</a:t>
            </a:r>
          </a:p>
          <a:p>
            <a:pPr marL="395604" indent="-395604" defTabSz="519937">
              <a:spcBef>
                <a:spcPts val="3700"/>
              </a:spcBef>
              <a:defRPr sz="3559"/>
            </a:pPr>
            <a:r>
              <a:t>Abstract topology safety analysis</a:t>
            </a:r>
          </a:p>
          <a:p>
            <a:pPr lvl="1" marL="791209" indent="-395604" defTabSz="519937">
              <a:spcBef>
                <a:spcPts val="3700"/>
              </a:spcBef>
              <a:buChar char="-"/>
              <a:defRPr sz="3559"/>
            </a:pPr>
            <a:r>
              <a:t>Reachability under k-failures</a:t>
            </a:r>
          </a:p>
          <a:p>
            <a:pPr lvl="1" marL="791209" indent="-395604" defTabSz="519937">
              <a:spcBef>
                <a:spcPts val="3700"/>
              </a:spcBef>
              <a:buChar char="-"/>
              <a:defRPr sz="3559"/>
            </a:pPr>
            <a:r>
              <a:t>Aggregation safety</a:t>
            </a:r>
          </a:p>
          <a:p>
            <a:pPr marL="395604" indent="-395604" defTabSz="519937">
              <a:spcBef>
                <a:spcPts val="3700"/>
              </a:spcBef>
              <a:defRPr sz="3559"/>
            </a:pPr>
            <a:r>
              <a:t>Proof of compilation correctness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Regex Filters</a:t>
            </a:r>
          </a:p>
        </p:txBody>
      </p:sp>
      <p:grpSp>
        <p:nvGrpSpPr>
          <p:cNvPr id="369" name="Group 369"/>
          <p:cNvGrpSpPr/>
          <p:nvPr/>
        </p:nvGrpSpPr>
        <p:grpSpPr>
          <a:xfrm>
            <a:off x="88667" y="2443880"/>
            <a:ext cx="5552623" cy="5651446"/>
            <a:chOff x="0" y="0"/>
            <a:chExt cx="5552621" cy="5651445"/>
          </a:xfrm>
        </p:grpSpPr>
        <p:sp>
          <p:nvSpPr>
            <p:cNvPr id="330" name="Shape 330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331" name="Shape 331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2" name="Shape 332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3" name="Shape 333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5" name="Shape 335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336" name="Shape 336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61" name="Group 361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337" name="Shape 337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8" name="Shape 338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hape 342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Shape 343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4" name="Shape 344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5" name="Shape 345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6" name="Shape 346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7" name="Shape 347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8" name="Shape 348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49" name="Shape 349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0" name="Shape 350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2" name="Shape 352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354" name="Shape 354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355" name="Shape 355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356" name="Shape 356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357" name="Shape 357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359" name="Shape 359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360" name="Shape 360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362" name="Shape 362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370" name="Shape 370"/>
          <p:cNvSpPr/>
          <p:nvPr/>
        </p:nvSpPr>
        <p:spPr>
          <a:xfrm>
            <a:off x="6210363" y="4279900"/>
            <a:ext cx="612648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Track the truth of each </a:t>
            </a:r>
          </a:p>
          <a:p>
            <a:pPr algn="l"/>
            <a:r>
              <a:t>regex filter while building PG!</a:t>
            </a:r>
          </a:p>
        </p:txBody>
      </p:sp>
      <p:sp>
        <p:nvSpPr>
          <p:cNvPr id="371" name="Shape 371"/>
          <p:cNvSpPr/>
          <p:nvPr/>
        </p:nvSpPr>
        <p:spPr>
          <a:xfrm>
            <a:off x="6210363" y="5892441"/>
            <a:ext cx="562813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Same as when we usually </a:t>
            </a:r>
          </a:p>
          <a:p>
            <a:pPr algn="l"/>
            <a:r>
              <a:t>build PG from automata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74" name="Shape 37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Regex Filters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375" name="Shape 37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hape 376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380" name="Group 380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378" name="Shape 3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Shape 37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381" name="Shape 381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84" name="Group 384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382" name="Shape 38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Shape 383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385" name="Shape 385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86" name="Shape 386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89" name="Group 389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387" name="Shape 3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Shape 388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390" name="Shape 390"/>
          <p:cNvSpPr/>
          <p:nvPr/>
        </p:nvSpPr>
        <p:spPr>
          <a:xfrm flipH="1" flipV="1">
            <a:off x="8010226" y="4060033"/>
            <a:ext cx="725617" cy="1126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1" name="Shape 391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2" name="Shape 392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3" name="Shape 393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96" name="Group 396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394" name="Shape 3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397" name="Shape 397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8" name="Shape 398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99" name="Shape 399"/>
          <p:cNvSpPr/>
          <p:nvPr/>
        </p:nvSpPr>
        <p:spPr>
          <a:xfrm flipV="1">
            <a:off x="9361772" y="4272104"/>
            <a:ext cx="1060589" cy="8707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00" name="Shape 400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03" name="Group 403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401" name="Shape 40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6545750" y="6659724"/>
            <a:ext cx="719761" cy="678129"/>
            <a:chOff x="-24112" y="0"/>
            <a:chExt cx="719759" cy="678128"/>
          </a:xfrm>
        </p:grpSpPr>
        <p:sp>
          <p:nvSpPr>
            <p:cNvPr id="404" name="Shape 40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409" name="Group 409"/>
          <p:cNvGrpSpPr/>
          <p:nvPr/>
        </p:nvGrpSpPr>
        <p:grpSpPr>
          <a:xfrm>
            <a:off x="8997564" y="6671194"/>
            <a:ext cx="719761" cy="678129"/>
            <a:chOff x="-24112" y="0"/>
            <a:chExt cx="719759" cy="678128"/>
          </a:xfrm>
        </p:grpSpPr>
        <p:sp>
          <p:nvSpPr>
            <p:cNvPr id="407" name="Shape 40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Shape 408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412" name="Group 412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410" name="Shape 41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413" name="Shape 41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416" name="Shape 416"/>
          <p:cNvSpPr/>
          <p:nvPr/>
        </p:nvSpPr>
        <p:spPr>
          <a:xfrm flipV="1">
            <a:off x="6941564" y="5512841"/>
            <a:ext cx="267260" cy="1032300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7" name="Shape 417"/>
          <p:cNvSpPr/>
          <p:nvPr/>
        </p:nvSpPr>
        <p:spPr>
          <a:xfrm flipH="1" flipV="1">
            <a:off x="9044268" y="5530747"/>
            <a:ext cx="243614" cy="101779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8" name="Shape 418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419" name="Shape 419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22" name="Group 422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420" name="Shape 42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8690327" y="5129894"/>
            <a:ext cx="704114" cy="678129"/>
            <a:chOff x="-16289" y="0"/>
            <a:chExt cx="704113" cy="678128"/>
          </a:xfrm>
        </p:grpSpPr>
        <p:sp>
          <p:nvSpPr>
            <p:cNvPr id="423" name="Shape 42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426" name="Shape 426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427" name="Shape 427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428" name="Shape 428"/>
          <p:cNvSpPr/>
          <p:nvPr/>
        </p:nvSpPr>
        <p:spPr>
          <a:xfrm>
            <a:off x="8339275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29" name="Shape 429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30" name="Shape 430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31" name="Shape 431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32" name="Shape 432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33" name="Shape 433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34" name="Shape 434"/>
          <p:cNvSpPr/>
          <p:nvPr/>
        </p:nvSpPr>
        <p:spPr>
          <a:xfrm>
            <a:off x="86674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35" name="Shape 435"/>
          <p:cNvSpPr/>
          <p:nvPr/>
        </p:nvSpPr>
        <p:spPr>
          <a:xfrm>
            <a:off x="61836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475" name="Group 475"/>
          <p:cNvGrpSpPr/>
          <p:nvPr/>
        </p:nvGrpSpPr>
        <p:grpSpPr>
          <a:xfrm>
            <a:off x="88667" y="1961280"/>
            <a:ext cx="5552623" cy="5651446"/>
            <a:chOff x="0" y="0"/>
            <a:chExt cx="5552621" cy="5651445"/>
          </a:xfrm>
        </p:grpSpPr>
        <p:sp>
          <p:nvSpPr>
            <p:cNvPr id="436" name="Shape 436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437" name="Shape 437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8" name="Shape 438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39" name="Shape 439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40" name="Shape 440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Shape 441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442" name="Shape 442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467" name="Group 467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443" name="Shape 443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5" name="Shape 445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49" name="Shape 449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0" name="Shape 450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1" name="Shape 451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2" name="Shape 452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3" name="Shape 453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4" name="Shape 454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5" name="Shape 455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6" name="Shape 456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460" name="Shape 460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461" name="Shape 461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463" name="Shape 463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464" name="Shape 464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466" name="Shape 466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468" name="Shape 468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Shape 469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471" name="Shape 471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476" name="Shape 476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477" name="Shape 477"/>
          <p:cNvSpPr/>
          <p:nvPr/>
        </p:nvSpPr>
        <p:spPr>
          <a:xfrm flipH="1" flipV="1">
            <a:off x="7317255" y="5398441"/>
            <a:ext cx="356266" cy="110012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480" name="Group 480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478" name="Shape 4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Shape 47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481" name="Shape 481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484" name="Group 484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482" name="Shape 48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Shape 483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grpSp>
        <p:nvGrpSpPr>
          <p:cNvPr id="495" name="Group 495"/>
          <p:cNvGrpSpPr/>
          <p:nvPr/>
        </p:nvGrpSpPr>
        <p:grpSpPr>
          <a:xfrm>
            <a:off x="384052" y="7945685"/>
            <a:ext cx="4232323" cy="1744100"/>
            <a:chOff x="0" y="0"/>
            <a:chExt cx="4232322" cy="1744099"/>
          </a:xfrm>
        </p:grpSpPr>
        <p:sp>
          <p:nvSpPr>
            <p:cNvPr id="485" name="Shape 485"/>
            <p:cNvSpPr/>
            <p:nvPr/>
          </p:nvSpPr>
          <p:spPr>
            <a:xfrm>
              <a:off x="793316" y="672123"/>
              <a:ext cx="1069728" cy="1071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Shape 486"/>
            <p:cNvSpPr/>
            <p:nvPr/>
          </p:nvSpPr>
          <p:spPr>
            <a:xfrm>
              <a:off x="2769249" y="672123"/>
              <a:ext cx="1069729" cy="1071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Shape 487"/>
            <p:cNvSpPr/>
            <p:nvPr/>
          </p:nvSpPr>
          <p:spPr>
            <a:xfrm>
              <a:off x="1143928" y="884260"/>
              <a:ext cx="3685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488" name="Shape 488"/>
            <p:cNvSpPr/>
            <p:nvPr/>
          </p:nvSpPr>
          <p:spPr>
            <a:xfrm>
              <a:off x="3119861" y="884260"/>
              <a:ext cx="3685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1880909" y="1241767"/>
              <a:ext cx="854369" cy="73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0" name="Shape 490"/>
            <p:cNvSpPr/>
            <p:nvPr/>
          </p:nvSpPr>
          <p:spPr>
            <a:xfrm>
              <a:off x="2061490" y="614973"/>
              <a:ext cx="39365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838561" y="0"/>
              <a:ext cx="980965" cy="767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4" h="20040" fill="norm" stroke="1" extrusionOk="0">
                  <a:moveTo>
                    <a:pt x="18195" y="20040"/>
                  </a:moveTo>
                  <a:cubicBezTo>
                    <a:pt x="20868" y="15410"/>
                    <a:pt x="20704" y="9050"/>
                    <a:pt x="17798" y="4654"/>
                  </a:cubicBezTo>
                  <a:cubicBezTo>
                    <a:pt x="13700" y="-1545"/>
                    <a:pt x="6211" y="-1560"/>
                    <a:pt x="2175" y="4664"/>
                  </a:cubicBezTo>
                  <a:cubicBezTo>
                    <a:pt x="-624" y="8981"/>
                    <a:pt x="-732" y="15182"/>
                    <a:pt x="1915" y="1965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2" name="Shape 492"/>
            <p:cNvSpPr/>
            <p:nvPr/>
          </p:nvSpPr>
          <p:spPr>
            <a:xfrm>
              <a:off x="2817088" y="0"/>
              <a:ext cx="980965" cy="767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4" h="20040" fill="norm" stroke="1" extrusionOk="0">
                  <a:moveTo>
                    <a:pt x="18195" y="20040"/>
                  </a:moveTo>
                  <a:cubicBezTo>
                    <a:pt x="20868" y="15410"/>
                    <a:pt x="20704" y="9050"/>
                    <a:pt x="17798" y="4654"/>
                  </a:cubicBezTo>
                  <a:cubicBezTo>
                    <a:pt x="13700" y="-1545"/>
                    <a:pt x="6211" y="-1560"/>
                    <a:pt x="2175" y="4664"/>
                  </a:cubicBezTo>
                  <a:cubicBezTo>
                    <a:pt x="-624" y="8981"/>
                    <a:pt x="-732" y="15182"/>
                    <a:pt x="1915" y="1965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493" name="Shape 493"/>
            <p:cNvSpPr/>
            <p:nvPr/>
          </p:nvSpPr>
          <p:spPr>
            <a:xfrm>
              <a:off x="3860618" y="64427"/>
              <a:ext cx="3717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Σ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-1" y="64427"/>
              <a:ext cx="6954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¬Y</a:t>
              </a:r>
            </a:p>
          </p:txBody>
        </p:sp>
      </p:grpSp>
      <p:grpSp>
        <p:nvGrpSpPr>
          <p:cNvPr id="498" name="Group 498"/>
          <p:cNvGrpSpPr/>
          <p:nvPr/>
        </p:nvGrpSpPr>
        <p:grpSpPr>
          <a:xfrm>
            <a:off x="7725392" y="6671194"/>
            <a:ext cx="719761" cy="678129"/>
            <a:chOff x="-24112" y="0"/>
            <a:chExt cx="719759" cy="678128"/>
          </a:xfrm>
        </p:grpSpPr>
        <p:sp>
          <p:nvSpPr>
            <p:cNvPr id="496" name="Shape 49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Shape 497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(B,2)</a:t>
              </a:r>
            </a:p>
          </p:txBody>
        </p:sp>
      </p:grpSp>
      <p:sp>
        <p:nvSpPr>
          <p:cNvPr id="499" name="Shape 499"/>
          <p:cNvSpPr/>
          <p:nvPr/>
        </p:nvSpPr>
        <p:spPr>
          <a:xfrm>
            <a:off x="739523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00" name="Shape 500"/>
          <p:cNvSpPr/>
          <p:nvPr/>
        </p:nvSpPr>
        <p:spPr>
          <a:xfrm>
            <a:off x="6252698" y="7670537"/>
            <a:ext cx="6287394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Filter encoded by (E,2) (A,2)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edge, which knows that </a:t>
            </a: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the regex is satisfied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03" name="Shape 503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Regex Filters</a:t>
            </a:r>
          </a:p>
        </p:txBody>
      </p:sp>
      <p:grpSp>
        <p:nvGrpSpPr>
          <p:cNvPr id="506" name="Group 506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504" name="Shape 50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Shape 505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509" name="Group 509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507" name="Shape 50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 50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510" name="Shape 510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13" name="Group 513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511" name="Shape 51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Shape 512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514" name="Shape 514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15" name="Shape 515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18" name="Group 518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516" name="Shape 51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Shape 517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519" name="Shape 519"/>
          <p:cNvSpPr/>
          <p:nvPr/>
        </p:nvSpPr>
        <p:spPr>
          <a:xfrm flipH="1" flipV="1">
            <a:off x="8010226" y="4060033"/>
            <a:ext cx="725617" cy="1126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0" name="Shape 520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1" name="Shape 521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2" name="Shape 522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25" name="Group 525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523" name="Shape 52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Shape 52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526" name="Shape 526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7" name="Shape 527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8" name="Shape 528"/>
          <p:cNvSpPr/>
          <p:nvPr/>
        </p:nvSpPr>
        <p:spPr>
          <a:xfrm flipV="1">
            <a:off x="9361772" y="4272104"/>
            <a:ext cx="1060589" cy="8707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29" name="Shape 529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32" name="Group 532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530" name="Shape 53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1" name="Shape 531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535" name="Group 535"/>
          <p:cNvGrpSpPr/>
          <p:nvPr/>
        </p:nvGrpSpPr>
        <p:grpSpPr>
          <a:xfrm>
            <a:off x="6545750" y="6659724"/>
            <a:ext cx="719761" cy="678129"/>
            <a:chOff x="-24112" y="0"/>
            <a:chExt cx="719759" cy="678128"/>
          </a:xfrm>
        </p:grpSpPr>
        <p:sp>
          <p:nvSpPr>
            <p:cNvPr id="533" name="Shape 53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4" name="Shape 534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538" name="Group 538"/>
          <p:cNvGrpSpPr/>
          <p:nvPr/>
        </p:nvGrpSpPr>
        <p:grpSpPr>
          <a:xfrm>
            <a:off x="8997564" y="6671194"/>
            <a:ext cx="719761" cy="678129"/>
            <a:chOff x="-24112" y="0"/>
            <a:chExt cx="719759" cy="678128"/>
          </a:xfrm>
        </p:grpSpPr>
        <p:sp>
          <p:nvSpPr>
            <p:cNvPr id="536" name="Shape 53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7" name="Shape 537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541" name="Group 541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539" name="Shape 5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Shape 540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544" name="Group 544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542" name="Shape 54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Shape 543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545" name="Shape 545"/>
          <p:cNvSpPr/>
          <p:nvPr/>
        </p:nvSpPr>
        <p:spPr>
          <a:xfrm flipV="1">
            <a:off x="6992484" y="5512842"/>
            <a:ext cx="216341" cy="100081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46" name="Shape 546"/>
          <p:cNvSpPr/>
          <p:nvPr/>
        </p:nvSpPr>
        <p:spPr>
          <a:xfrm flipH="1" flipV="1">
            <a:off x="9044268" y="5530747"/>
            <a:ext cx="243614" cy="101779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47" name="Shape 547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548" name="Shape 548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551" name="Group 551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549" name="Shape 54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Shape 550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554" name="Group 554"/>
          <p:cNvGrpSpPr/>
          <p:nvPr/>
        </p:nvGrpSpPr>
        <p:grpSpPr>
          <a:xfrm>
            <a:off x="8690327" y="5129894"/>
            <a:ext cx="704114" cy="678129"/>
            <a:chOff x="-16289" y="0"/>
            <a:chExt cx="704113" cy="678128"/>
          </a:xfrm>
        </p:grpSpPr>
        <p:sp>
          <p:nvSpPr>
            <p:cNvPr id="552" name="Shape 5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Shape 55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555" name="Shape 555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556" name="Shape 556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557" name="Shape 557"/>
          <p:cNvSpPr/>
          <p:nvPr/>
        </p:nvSpPr>
        <p:spPr>
          <a:xfrm>
            <a:off x="8339275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58" name="Shape 558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59" name="Shape 559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60" name="Shape 560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61" name="Shape 561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62" name="Shape 562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63" name="Shape 563"/>
          <p:cNvSpPr/>
          <p:nvPr/>
        </p:nvSpPr>
        <p:spPr>
          <a:xfrm>
            <a:off x="86674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564" name="Shape 564"/>
          <p:cNvSpPr/>
          <p:nvPr/>
        </p:nvSpPr>
        <p:spPr>
          <a:xfrm>
            <a:off x="61836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604" name="Group 604"/>
          <p:cNvGrpSpPr/>
          <p:nvPr/>
        </p:nvGrpSpPr>
        <p:grpSpPr>
          <a:xfrm>
            <a:off x="88667" y="1961280"/>
            <a:ext cx="5552623" cy="5651446"/>
            <a:chOff x="0" y="0"/>
            <a:chExt cx="5552621" cy="5651445"/>
          </a:xfrm>
        </p:grpSpPr>
        <p:sp>
          <p:nvSpPr>
            <p:cNvPr id="565" name="Shape 565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566" name="Shape 566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7" name="Shape 567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8" name="Shape 568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569" name="Shape 569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Shape 570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571" name="Shape 571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596" name="Group 596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572" name="Shape 572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8" name="Shape 578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79" name="Shape 579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0" name="Shape 580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1" name="Shape 581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2" name="Shape 582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3" name="Shape 583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4" name="Shape 584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5" name="Shape 585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597" name="Shape 597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8" name="Shape 598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599" name="Shape 599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600" name="Shape 600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603" name="Shape 603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605" name="Shape 605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606" name="Shape 606"/>
          <p:cNvSpPr/>
          <p:nvPr/>
        </p:nvSpPr>
        <p:spPr>
          <a:xfrm flipH="1" flipV="1">
            <a:off x="7317255" y="5398441"/>
            <a:ext cx="1584377" cy="124802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609" name="Group 609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607" name="Shape 60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Shape 60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610" name="Shape 610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613" name="Group 613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611" name="Shape 61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Shape 612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grpSp>
        <p:nvGrpSpPr>
          <p:cNvPr id="624" name="Group 624"/>
          <p:cNvGrpSpPr/>
          <p:nvPr/>
        </p:nvGrpSpPr>
        <p:grpSpPr>
          <a:xfrm>
            <a:off x="384052" y="7945685"/>
            <a:ext cx="4232323" cy="1744100"/>
            <a:chOff x="0" y="0"/>
            <a:chExt cx="4232322" cy="1744099"/>
          </a:xfrm>
        </p:grpSpPr>
        <p:sp>
          <p:nvSpPr>
            <p:cNvPr id="614" name="Shape 614"/>
            <p:cNvSpPr/>
            <p:nvPr/>
          </p:nvSpPr>
          <p:spPr>
            <a:xfrm>
              <a:off x="793316" y="672123"/>
              <a:ext cx="1069728" cy="1071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5" name="Shape 615"/>
            <p:cNvSpPr/>
            <p:nvPr/>
          </p:nvSpPr>
          <p:spPr>
            <a:xfrm>
              <a:off x="2769249" y="672123"/>
              <a:ext cx="1069729" cy="1071977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Shape 616"/>
            <p:cNvSpPr/>
            <p:nvPr/>
          </p:nvSpPr>
          <p:spPr>
            <a:xfrm>
              <a:off x="1143928" y="884260"/>
              <a:ext cx="3685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3119861" y="884260"/>
              <a:ext cx="3685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2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1880909" y="1241767"/>
              <a:ext cx="854369" cy="7364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19" name="Shape 619"/>
            <p:cNvSpPr/>
            <p:nvPr/>
          </p:nvSpPr>
          <p:spPr>
            <a:xfrm>
              <a:off x="2061490" y="614973"/>
              <a:ext cx="39365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838561" y="0"/>
              <a:ext cx="980965" cy="767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4" h="20040" fill="norm" stroke="1" extrusionOk="0">
                  <a:moveTo>
                    <a:pt x="18195" y="20040"/>
                  </a:moveTo>
                  <a:cubicBezTo>
                    <a:pt x="20868" y="15410"/>
                    <a:pt x="20704" y="9050"/>
                    <a:pt x="17798" y="4654"/>
                  </a:cubicBezTo>
                  <a:cubicBezTo>
                    <a:pt x="13700" y="-1545"/>
                    <a:pt x="6211" y="-1560"/>
                    <a:pt x="2175" y="4664"/>
                  </a:cubicBezTo>
                  <a:cubicBezTo>
                    <a:pt x="-624" y="8981"/>
                    <a:pt x="-732" y="15182"/>
                    <a:pt x="1915" y="1965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1" name="Shape 621"/>
            <p:cNvSpPr/>
            <p:nvPr/>
          </p:nvSpPr>
          <p:spPr>
            <a:xfrm>
              <a:off x="2817088" y="0"/>
              <a:ext cx="980965" cy="767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4" h="20040" fill="norm" stroke="1" extrusionOk="0">
                  <a:moveTo>
                    <a:pt x="18195" y="20040"/>
                  </a:moveTo>
                  <a:cubicBezTo>
                    <a:pt x="20868" y="15410"/>
                    <a:pt x="20704" y="9050"/>
                    <a:pt x="17798" y="4654"/>
                  </a:cubicBezTo>
                  <a:cubicBezTo>
                    <a:pt x="13700" y="-1545"/>
                    <a:pt x="6211" y="-1560"/>
                    <a:pt x="2175" y="4664"/>
                  </a:cubicBezTo>
                  <a:cubicBezTo>
                    <a:pt x="-624" y="8981"/>
                    <a:pt x="-732" y="15182"/>
                    <a:pt x="1915" y="19652"/>
                  </a:cubicBez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22" name="Shape 622"/>
            <p:cNvSpPr/>
            <p:nvPr/>
          </p:nvSpPr>
          <p:spPr>
            <a:xfrm>
              <a:off x="3860618" y="64427"/>
              <a:ext cx="371705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Σ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-1" y="64427"/>
              <a:ext cx="69540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¬Y</a:t>
              </a:r>
            </a:p>
          </p:txBody>
        </p:sp>
      </p:grpSp>
      <p:grpSp>
        <p:nvGrpSpPr>
          <p:cNvPr id="627" name="Group 627"/>
          <p:cNvGrpSpPr/>
          <p:nvPr/>
        </p:nvGrpSpPr>
        <p:grpSpPr>
          <a:xfrm>
            <a:off x="7725392" y="6671194"/>
            <a:ext cx="719761" cy="678129"/>
            <a:chOff x="-24112" y="0"/>
            <a:chExt cx="719759" cy="678128"/>
          </a:xfrm>
        </p:grpSpPr>
        <p:sp>
          <p:nvSpPr>
            <p:cNvPr id="625" name="Shape 62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Shape 626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(B,2)</a:t>
              </a:r>
            </a:p>
          </p:txBody>
        </p:sp>
      </p:grpSp>
      <p:sp>
        <p:nvSpPr>
          <p:cNvPr id="628" name="Shape 628"/>
          <p:cNvSpPr/>
          <p:nvPr/>
        </p:nvSpPr>
        <p:spPr>
          <a:xfrm>
            <a:off x="739523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629" name="Shape 629"/>
          <p:cNvSpPr/>
          <p:nvPr/>
        </p:nvSpPr>
        <p:spPr>
          <a:xfrm>
            <a:off x="7749480" y="6452688"/>
            <a:ext cx="66490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630" name="Shape 630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1" name="Shape 631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32" name="Shape 632"/>
          <p:cNvSpPr/>
          <p:nvPr/>
        </p:nvSpPr>
        <p:spPr>
          <a:xfrm>
            <a:off x="5957681" y="7817233"/>
            <a:ext cx="6644031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Possible Optimization: </a:t>
            </a:r>
          </a:p>
          <a:p>
            <a:pPr algn="l"/>
            <a:r>
              <a:t>merge nodes when tracking </a:t>
            </a:r>
          </a:p>
          <a:p>
            <a:pPr algn="l"/>
            <a:r>
              <a:t>information becomes irrelevant?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grpSp>
        <p:nvGrpSpPr>
          <p:cNvPr id="674" name="Group 674"/>
          <p:cNvGrpSpPr/>
          <p:nvPr/>
        </p:nvGrpSpPr>
        <p:grpSpPr>
          <a:xfrm>
            <a:off x="88667" y="2443880"/>
            <a:ext cx="5552623" cy="5651446"/>
            <a:chOff x="0" y="0"/>
            <a:chExt cx="5552621" cy="5651445"/>
          </a:xfrm>
        </p:grpSpPr>
        <p:sp>
          <p:nvSpPr>
            <p:cNvPr id="635" name="Shape 635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636" name="Shape 636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7" name="Shape 637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8" name="Shape 638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639" name="Shape 639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Shape 640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641" name="Shape 641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666" name="Group 666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642" name="Shape 642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3" name="Shape 643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5" name="Shape 645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6" name="Shape 646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7" name="Shape 647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8" name="Shape 648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49" name="Shape 649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0" name="Shape 650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1" name="Shape 651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2" name="Shape 652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3" name="Shape 653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4" name="Shape 654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5" name="Shape 655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656" name="Shape 656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7" name="Shape 657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659" name="Shape 659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660" name="Shape 660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661" name="Shape 661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662" name="Shape 662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663" name="Shape 663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664" name="Shape 664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665" name="Shape 665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667" name="Shape 667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Shape 668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675" name="Shape 675"/>
          <p:cNvSpPr/>
          <p:nvPr/>
        </p:nvSpPr>
        <p:spPr>
          <a:xfrm>
            <a:off x="6210363" y="4279900"/>
            <a:ext cx="617037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Track which community tags </a:t>
            </a:r>
          </a:p>
          <a:p>
            <a:pPr algn="l"/>
            <a:r>
              <a:t>are attached in PG</a:t>
            </a:r>
          </a:p>
        </p:txBody>
      </p:sp>
      <p:sp>
        <p:nvSpPr>
          <p:cNvPr id="676" name="Shape 676"/>
          <p:cNvSpPr/>
          <p:nvPr/>
        </p:nvSpPr>
        <p:spPr>
          <a:xfrm>
            <a:off x="6210363" y="6165491"/>
            <a:ext cx="45015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Same idea as before!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79" name="Shape 67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grpSp>
        <p:nvGrpSpPr>
          <p:cNvPr id="682" name="Group 682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680" name="Shape 68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1" name="Shape 681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685" name="Group 685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683" name="Shape 68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Shape 68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686" name="Shape 686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689" name="Group 689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687" name="Shape 6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8" name="Shape 688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690" name="Shape 690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91" name="Shape 691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694" name="Group 694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692" name="Shape 69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3" name="Shape 693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695" name="Shape 695"/>
          <p:cNvSpPr/>
          <p:nvPr/>
        </p:nvSpPr>
        <p:spPr>
          <a:xfrm flipH="1" flipV="1">
            <a:off x="8010226" y="4060033"/>
            <a:ext cx="725617" cy="1126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96" name="Shape 696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97" name="Shape 697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698" name="Shape 698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01" name="Group 701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699" name="Shape 69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Shape 70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702" name="Shape 702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03" name="Shape 703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04" name="Shape 704"/>
          <p:cNvSpPr/>
          <p:nvPr/>
        </p:nvSpPr>
        <p:spPr>
          <a:xfrm flipV="1">
            <a:off x="9361772" y="4272104"/>
            <a:ext cx="1060589" cy="8707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05" name="Shape 705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08" name="Group 708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706" name="Shape 7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7" name="Shape 707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711" name="Group 711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709" name="Shape 7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0" name="Shape 710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714" name="Group 714"/>
          <p:cNvGrpSpPr/>
          <p:nvPr/>
        </p:nvGrpSpPr>
        <p:grpSpPr>
          <a:xfrm>
            <a:off x="8629264" y="6671194"/>
            <a:ext cx="719761" cy="678129"/>
            <a:chOff x="-24112" y="0"/>
            <a:chExt cx="719759" cy="678128"/>
          </a:xfrm>
        </p:grpSpPr>
        <p:sp>
          <p:nvSpPr>
            <p:cNvPr id="712" name="Shape 7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Shape 713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717" name="Group 717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715" name="Shape 71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Shape 716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720" name="Group 720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718" name="Shape 71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9" name="Shape 719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721" name="Shape 721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22" name="Shape 722"/>
          <p:cNvSpPr/>
          <p:nvPr/>
        </p:nvSpPr>
        <p:spPr>
          <a:xfrm flipV="1">
            <a:off x="8946743" y="5530747"/>
            <a:ext cx="97526" cy="1011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23" name="Shape 723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24" name="Shape 724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27" name="Group 727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725" name="Shape 72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6" name="Shape 726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730" name="Group 730"/>
          <p:cNvGrpSpPr/>
          <p:nvPr/>
        </p:nvGrpSpPr>
        <p:grpSpPr>
          <a:xfrm>
            <a:off x="8690327" y="5129894"/>
            <a:ext cx="704114" cy="678129"/>
            <a:chOff x="-16289" y="0"/>
            <a:chExt cx="704113" cy="678128"/>
          </a:xfrm>
        </p:grpSpPr>
        <p:sp>
          <p:nvSpPr>
            <p:cNvPr id="728" name="Shape 72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9" name="Shape 72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731" name="Shape 731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732" name="Shape 732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733" name="Shape 733"/>
          <p:cNvSpPr/>
          <p:nvPr/>
        </p:nvSpPr>
        <p:spPr>
          <a:xfrm>
            <a:off x="8339275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34" name="Shape 734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35" name="Shape 735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36" name="Shape 736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37" name="Shape 737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38" name="Shape 738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39" name="Shape 739"/>
          <p:cNvSpPr/>
          <p:nvPr/>
        </p:nvSpPr>
        <p:spPr>
          <a:xfrm>
            <a:off x="82991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40" name="Shape 740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780" name="Group 780"/>
          <p:cNvGrpSpPr/>
          <p:nvPr/>
        </p:nvGrpSpPr>
        <p:grpSpPr>
          <a:xfrm>
            <a:off x="88667" y="1961280"/>
            <a:ext cx="5552623" cy="5651446"/>
            <a:chOff x="0" y="0"/>
            <a:chExt cx="5552621" cy="5651445"/>
          </a:xfrm>
        </p:grpSpPr>
        <p:sp>
          <p:nvSpPr>
            <p:cNvPr id="741" name="Shape 741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742" name="Shape 742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3" name="Shape 743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4" name="Shape 744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745" name="Shape 745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46" name="Shape 746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747" name="Shape 747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772" name="Group 772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748" name="Shape 748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49" name="Shape 749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1" name="Shape 751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2" name="Shape 752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3" name="Shape 753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54" name="Shape 754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55" name="Shape 755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56" name="Shape 756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57" name="Shape 757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58" name="Shape 758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59" name="Shape 759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60" name="Shape 760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61" name="Shape 761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762" name="Shape 762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3" name="Shape 763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64" name="Shape 764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765" name="Shape 765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766" name="Shape 766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767" name="Shape 767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768" name="Shape 768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769" name="Shape 769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770" name="Shape 770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771" name="Shape 771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773" name="Shape 773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Shape 774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775" name="Shape 775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776" name="Shape 776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777" name="Shape 777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778" name="Shape 778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779" name="Shape 779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781" name="Shape 781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782" name="Shape 782"/>
          <p:cNvSpPr/>
          <p:nvPr/>
        </p:nvSpPr>
        <p:spPr>
          <a:xfrm flipH="1" flipV="1">
            <a:off x="7317255" y="5398441"/>
            <a:ext cx="1223872" cy="1248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85" name="Group 785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783" name="Shape 78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4" name="Shape 78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786" name="Shape 786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789" name="Group 789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787" name="Shape 7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8" name="Shape 788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790" name="Shape 790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791" name="Shape 791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796" name="Group 796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794" name="Shape 7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799" name="Group 799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797" name="Shape 79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8" name="Shape 79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800" name="Shape 800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03" name="Group 803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801" name="Shape 80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804" name="Shape 804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05" name="Shape 805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08" name="Group 808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806" name="Shape 8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7" name="Shape 807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809" name="Shape 809"/>
          <p:cNvSpPr/>
          <p:nvPr/>
        </p:nvSpPr>
        <p:spPr>
          <a:xfrm flipH="1" flipV="1">
            <a:off x="8010226" y="4060033"/>
            <a:ext cx="725617" cy="1126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10" name="Shape 810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11" name="Shape 811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12" name="Shape 812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15" name="Group 815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813" name="Shape 81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Shape 81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816" name="Shape 816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17" name="Shape 817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18" name="Shape 818"/>
          <p:cNvSpPr/>
          <p:nvPr/>
        </p:nvSpPr>
        <p:spPr>
          <a:xfrm flipV="1">
            <a:off x="9361772" y="4272104"/>
            <a:ext cx="1060589" cy="8707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19" name="Shape 819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22" name="Group 822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820" name="Shape 82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Shape 821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825" name="Group 825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823" name="Shape 82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Shape 824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828" name="Group 828"/>
          <p:cNvGrpSpPr/>
          <p:nvPr/>
        </p:nvGrpSpPr>
        <p:grpSpPr>
          <a:xfrm>
            <a:off x="8629264" y="6671194"/>
            <a:ext cx="719761" cy="678129"/>
            <a:chOff x="-24112" y="0"/>
            <a:chExt cx="719759" cy="678128"/>
          </a:xfrm>
        </p:grpSpPr>
        <p:sp>
          <p:nvSpPr>
            <p:cNvPr id="826" name="Shape 82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7" name="Shape 827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831" name="Group 831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829" name="Shape 82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0" name="Shape 830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834" name="Group 834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832" name="Shape 83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33" name="Shape 833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835" name="Shape 835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6" name="Shape 836"/>
          <p:cNvSpPr/>
          <p:nvPr/>
        </p:nvSpPr>
        <p:spPr>
          <a:xfrm flipV="1">
            <a:off x="8946743" y="5530747"/>
            <a:ext cx="97526" cy="1011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7" name="Shape 837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838" name="Shape 838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41" name="Group 841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839" name="Shape 8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0" name="Shape 840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844" name="Group 844"/>
          <p:cNvGrpSpPr/>
          <p:nvPr/>
        </p:nvGrpSpPr>
        <p:grpSpPr>
          <a:xfrm>
            <a:off x="8690327" y="5129894"/>
            <a:ext cx="704114" cy="678129"/>
            <a:chOff x="-16289" y="0"/>
            <a:chExt cx="704113" cy="678128"/>
          </a:xfrm>
        </p:grpSpPr>
        <p:sp>
          <p:nvSpPr>
            <p:cNvPr id="842" name="Shape 84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3" name="Shape 84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845" name="Shape 845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846" name="Shape 846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847" name="Shape 847"/>
          <p:cNvSpPr/>
          <p:nvPr/>
        </p:nvSpPr>
        <p:spPr>
          <a:xfrm>
            <a:off x="8339275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48" name="Shape 848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49" name="Shape 849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50" name="Shape 850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51" name="Shape 851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52" name="Shape 852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53" name="Shape 853"/>
          <p:cNvSpPr/>
          <p:nvPr/>
        </p:nvSpPr>
        <p:spPr>
          <a:xfrm>
            <a:off x="82991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54" name="Shape 854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894" name="Group 894"/>
          <p:cNvGrpSpPr/>
          <p:nvPr/>
        </p:nvGrpSpPr>
        <p:grpSpPr>
          <a:xfrm>
            <a:off x="88667" y="1961280"/>
            <a:ext cx="5552623" cy="5651446"/>
            <a:chOff x="0" y="0"/>
            <a:chExt cx="5552621" cy="5651445"/>
          </a:xfrm>
        </p:grpSpPr>
        <p:sp>
          <p:nvSpPr>
            <p:cNvPr id="855" name="Shape 855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856" name="Shape 856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7" name="Shape 857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8" name="Shape 858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859" name="Shape 859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0" name="Shape 860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861" name="Shape 861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886" name="Group 886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862" name="Shape 862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3" name="Shape 863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Shape 864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5" name="Shape 865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6" name="Shape 866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7" name="Shape 867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8" name="Shape 868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69" name="Shape 869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0" name="Shape 870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1" name="Shape 871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2" name="Shape 872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3" name="Shape 873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4" name="Shape 874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5" name="Shape 875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876" name="Shape 876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7" name="Shape 877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8" name="Shape 878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879" name="Shape 879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880" name="Shape 880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881" name="Shape 881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882" name="Shape 882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883" name="Shape 883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884" name="Shape 884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885" name="Shape 885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887" name="Shape 887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88" name="Shape 888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889" name="Shape 889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891" name="Shape 891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892" name="Shape 892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895" name="Shape 895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896" name="Shape 896"/>
          <p:cNvSpPr/>
          <p:nvPr/>
        </p:nvSpPr>
        <p:spPr>
          <a:xfrm flipH="1" flipV="1">
            <a:off x="7317255" y="5398441"/>
            <a:ext cx="1223872" cy="1248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899" name="Group 899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897" name="Shape 89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98" name="Shape 89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900" name="Shape 900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903" name="Group 903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901" name="Shape 90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2" name="Shape 902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904" name="Shape 904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05" name="Shape 905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06" name="Shape 906"/>
          <p:cNvSpPr/>
          <p:nvPr/>
        </p:nvSpPr>
        <p:spPr>
          <a:xfrm>
            <a:off x="1049230" y="7883113"/>
            <a:ext cx="36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“foo” X —&gt; E</a:t>
            </a:r>
          </a:p>
        </p:txBody>
      </p:sp>
      <p:sp>
        <p:nvSpPr>
          <p:cNvPr id="907" name="Shape 907"/>
          <p:cNvSpPr/>
          <p:nvPr/>
        </p:nvSpPr>
        <p:spPr>
          <a:xfrm>
            <a:off x="1048991" y="8404698"/>
            <a:ext cx="8014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“bar” E —&gt; B when “foo” attached</a:t>
            </a:r>
          </a:p>
        </p:txBody>
      </p:sp>
      <p:sp>
        <p:nvSpPr>
          <p:cNvPr id="908" name="Shape 908"/>
          <p:cNvSpPr/>
          <p:nvPr/>
        </p:nvSpPr>
        <p:spPr>
          <a:xfrm>
            <a:off x="1071456" y="9013622"/>
            <a:ext cx="56921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 for “bar” from B &lt;— E</a:t>
            </a:r>
          </a:p>
        </p:txBody>
      </p:sp>
      <p:sp>
        <p:nvSpPr>
          <p:cNvPr id="909" name="Shape 90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Shape 911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14" name="Group 914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912" name="Shape 9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3" name="Shape 913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917" name="Group 917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915" name="Shape 91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6" name="Shape 91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918" name="Shape 918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21" name="Group 921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919" name="Shape 91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0" name="Shape 92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922" name="Shape 922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3" name="Shape 923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26" name="Group 926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924" name="Shape 92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5" name="Shape 92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927" name="Shape 927"/>
          <p:cNvSpPr/>
          <p:nvPr/>
        </p:nvSpPr>
        <p:spPr>
          <a:xfrm flipH="1" flipV="1">
            <a:off x="8010226" y="4060033"/>
            <a:ext cx="725617" cy="112608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8" name="Shape 928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29" name="Shape 929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0" name="Shape 930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33" name="Group 933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931" name="Shape 93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2" name="Shape 932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934" name="Shape 934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5" name="Shape 935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6" name="Shape 936"/>
          <p:cNvSpPr/>
          <p:nvPr/>
        </p:nvSpPr>
        <p:spPr>
          <a:xfrm flipV="1">
            <a:off x="9361772" y="4272104"/>
            <a:ext cx="1060589" cy="8707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37" name="Shape 937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40" name="Group 940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938" name="Shape 93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9" name="Shape 939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943" name="Group 943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941" name="Shape 94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2" name="Shape 942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946" name="Group 946"/>
          <p:cNvGrpSpPr/>
          <p:nvPr/>
        </p:nvGrpSpPr>
        <p:grpSpPr>
          <a:xfrm>
            <a:off x="8629264" y="6671194"/>
            <a:ext cx="719761" cy="678129"/>
            <a:chOff x="-24112" y="0"/>
            <a:chExt cx="719759" cy="678128"/>
          </a:xfrm>
        </p:grpSpPr>
        <p:sp>
          <p:nvSpPr>
            <p:cNvPr id="944" name="Shape 94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5" name="Shape 945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949" name="Group 949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947" name="Shape 94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8" name="Shape 94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952" name="Group 952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950" name="Shape 95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1" name="Shape 951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953" name="Shape 953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54" name="Shape 954"/>
          <p:cNvSpPr/>
          <p:nvPr/>
        </p:nvSpPr>
        <p:spPr>
          <a:xfrm flipV="1">
            <a:off x="8946743" y="5530747"/>
            <a:ext cx="97526" cy="1011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55" name="Shape 955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56" name="Shape 956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59" name="Group 959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957" name="Shape 95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8" name="Shape 958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962" name="Group 962"/>
          <p:cNvGrpSpPr/>
          <p:nvPr/>
        </p:nvGrpSpPr>
        <p:grpSpPr>
          <a:xfrm>
            <a:off x="8690327" y="5129894"/>
            <a:ext cx="704114" cy="678129"/>
            <a:chOff x="-16289" y="0"/>
            <a:chExt cx="704113" cy="678128"/>
          </a:xfrm>
        </p:grpSpPr>
        <p:sp>
          <p:nvSpPr>
            <p:cNvPr id="960" name="Shape 96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1" name="Shape 96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963" name="Shape 963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964" name="Shape 964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965" name="Shape 965"/>
          <p:cNvSpPr/>
          <p:nvPr/>
        </p:nvSpPr>
        <p:spPr>
          <a:xfrm>
            <a:off x="8339275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66" name="Shape 966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67" name="Shape 967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68" name="Shape 968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69" name="Shape 969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70" name="Shape 970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71" name="Shape 971"/>
          <p:cNvSpPr/>
          <p:nvPr/>
        </p:nvSpPr>
        <p:spPr>
          <a:xfrm>
            <a:off x="82991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72" name="Shape 972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73" name="Shape 973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974" name="Shape 974"/>
          <p:cNvSpPr/>
          <p:nvPr/>
        </p:nvSpPr>
        <p:spPr>
          <a:xfrm flipH="1" flipV="1">
            <a:off x="7317255" y="5398441"/>
            <a:ext cx="1223872" cy="12480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77" name="Group 977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975" name="Shape 97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6" name="Shape 97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978" name="Shape 978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981" name="Group 981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979" name="Shape 97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0" name="Shape 980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982" name="Shape 982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83" name="Shape 983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984" name="Shape 984"/>
          <p:cNvSpPr/>
          <p:nvPr/>
        </p:nvSpPr>
        <p:spPr>
          <a:xfrm>
            <a:off x="1049230" y="7883113"/>
            <a:ext cx="36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“foo” X —&gt; E</a:t>
            </a:r>
          </a:p>
        </p:txBody>
      </p:sp>
      <p:sp>
        <p:nvSpPr>
          <p:cNvPr id="985" name="Shape 985"/>
          <p:cNvSpPr/>
          <p:nvPr/>
        </p:nvSpPr>
        <p:spPr>
          <a:xfrm>
            <a:off x="1048991" y="8404698"/>
            <a:ext cx="8014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“bar” E —&gt; B when “foo” attached</a:t>
            </a:r>
          </a:p>
        </p:txBody>
      </p:sp>
      <p:sp>
        <p:nvSpPr>
          <p:cNvPr id="986" name="Shape 986"/>
          <p:cNvSpPr/>
          <p:nvPr/>
        </p:nvSpPr>
        <p:spPr>
          <a:xfrm>
            <a:off x="1071456" y="9013622"/>
            <a:ext cx="56921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 for “bar” from B &lt;— E</a:t>
            </a:r>
          </a:p>
        </p:txBody>
      </p:sp>
      <p:sp>
        <p:nvSpPr>
          <p:cNvPr id="987" name="Shape 987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Shape 989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92" name="Group 992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990" name="Shape 99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1" name="Shape 991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995" name="Group 995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993" name="Shape 99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4" name="Shape 99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996" name="Shape 996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999" name="Group 999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997" name="Shape 99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8" name="Shape 998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000" name="Shape 1000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01" name="Shape 1001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04" name="Group 1004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002" name="Shape 100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3" name="Shape 1003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005" name="Shape 1005"/>
          <p:cNvSpPr/>
          <p:nvPr/>
        </p:nvSpPr>
        <p:spPr>
          <a:xfrm flipV="1">
            <a:off x="5590085" y="4060033"/>
            <a:ext cx="2420142" cy="1068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06" name="Shape 1006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07" name="Shape 1007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08" name="Shape 1008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11" name="Group 1011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009" name="Shape 10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0" name="Shape 101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012" name="Shape 1012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13" name="Shape 1013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14" name="Shape 1014"/>
          <p:cNvSpPr/>
          <p:nvPr/>
        </p:nvSpPr>
        <p:spPr>
          <a:xfrm flipV="1">
            <a:off x="5609611" y="4272104"/>
            <a:ext cx="4812750" cy="96898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15" name="Shape 1015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18" name="Group 1018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016" name="Shape 101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7" name="Shape 1017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021" name="Group 1021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1019" name="Shape 101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0" name="Shape 1020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024" name="Group 1024"/>
          <p:cNvGrpSpPr/>
          <p:nvPr/>
        </p:nvGrpSpPr>
        <p:grpSpPr>
          <a:xfrm>
            <a:off x="8629264" y="6671194"/>
            <a:ext cx="719761" cy="678129"/>
            <a:chOff x="-24112" y="0"/>
            <a:chExt cx="719759" cy="678128"/>
          </a:xfrm>
        </p:grpSpPr>
        <p:sp>
          <p:nvSpPr>
            <p:cNvPr id="1022" name="Shape 102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3" name="Shape 1023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1027" name="Group 1027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025" name="Shape 102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6" name="Shape 1026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030" name="Group 1030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028" name="Shape 102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9" name="Shape 1029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031" name="Shape 1031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32" name="Shape 1032"/>
          <p:cNvSpPr/>
          <p:nvPr/>
        </p:nvSpPr>
        <p:spPr>
          <a:xfrm flipV="1">
            <a:off x="5216206" y="56261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33" name="Shape 1033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34" name="Shape 1034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37" name="Group 1037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035" name="Shape 103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6" name="Shape 1036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040" name="Group 1040"/>
          <p:cNvGrpSpPr/>
          <p:nvPr/>
        </p:nvGrpSpPr>
        <p:grpSpPr>
          <a:xfrm>
            <a:off x="4921876" y="5129894"/>
            <a:ext cx="704114" cy="678129"/>
            <a:chOff x="-16289" y="0"/>
            <a:chExt cx="704113" cy="678128"/>
          </a:xfrm>
        </p:grpSpPr>
        <p:sp>
          <p:nvSpPr>
            <p:cNvPr id="1038" name="Shape 103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9" name="Shape 103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041" name="Shape 1041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042" name="Shape 1042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043" name="Shape 1043"/>
          <p:cNvSpPr/>
          <p:nvPr/>
        </p:nvSpPr>
        <p:spPr>
          <a:xfrm>
            <a:off x="4570825" y="5221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44" name="Shape 1044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45" name="Shape 1045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46" name="Shape 1046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47" name="Shape 1047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48" name="Shape 1048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49" name="Shape 1049"/>
          <p:cNvSpPr/>
          <p:nvPr/>
        </p:nvSpPr>
        <p:spPr>
          <a:xfrm>
            <a:off x="82991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50" name="Shape 1050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51" name="Shape 1051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52" name="Shape 1052"/>
          <p:cNvSpPr/>
          <p:nvPr/>
        </p:nvSpPr>
        <p:spPr>
          <a:xfrm flipH="1" flipV="1">
            <a:off x="7317255" y="5398441"/>
            <a:ext cx="1223872" cy="124802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55" name="Group 1055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1053" name="Shape 105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4" name="Shape 105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056" name="Shape 1056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059" name="Group 1059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057" name="Shape 105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58" name="Shape 1058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060" name="Shape 1060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1" name="Shape 1061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62" name="Shape 1062"/>
          <p:cNvSpPr/>
          <p:nvPr/>
        </p:nvSpPr>
        <p:spPr>
          <a:xfrm>
            <a:off x="1049230" y="7883113"/>
            <a:ext cx="36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“foo” X —&gt; E</a:t>
            </a:r>
          </a:p>
        </p:txBody>
      </p:sp>
      <p:sp>
        <p:nvSpPr>
          <p:cNvPr id="1063" name="Shape 1063"/>
          <p:cNvSpPr/>
          <p:nvPr/>
        </p:nvSpPr>
        <p:spPr>
          <a:xfrm>
            <a:off x="1048991" y="8404698"/>
            <a:ext cx="8014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“bar” E —&gt; B when “foo” attached</a:t>
            </a:r>
          </a:p>
        </p:txBody>
      </p:sp>
      <p:sp>
        <p:nvSpPr>
          <p:cNvPr id="1064" name="Shape 1064"/>
          <p:cNvSpPr/>
          <p:nvPr/>
        </p:nvSpPr>
        <p:spPr>
          <a:xfrm>
            <a:off x="1071456" y="9013622"/>
            <a:ext cx="56921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 for “bar” from B &lt;— E</a:t>
            </a:r>
          </a:p>
        </p:txBody>
      </p:sp>
      <p:sp>
        <p:nvSpPr>
          <p:cNvPr id="1065" name="Shape 106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066" name="Shape 1066"/>
          <p:cNvSpPr/>
          <p:nvPr/>
        </p:nvSpPr>
        <p:spPr>
          <a:xfrm>
            <a:off x="4832798" y="46291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069" name="Group 1069"/>
          <p:cNvGrpSpPr/>
          <p:nvPr/>
        </p:nvGrpSpPr>
        <p:grpSpPr>
          <a:xfrm>
            <a:off x="4861321" y="6659724"/>
            <a:ext cx="719760" cy="678129"/>
            <a:chOff x="-24112" y="0"/>
            <a:chExt cx="719759" cy="678128"/>
          </a:xfrm>
        </p:grpSpPr>
        <p:sp>
          <p:nvSpPr>
            <p:cNvPr id="1067" name="Shape 106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8" name="Shape 1068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070" name="Shape 1070"/>
          <p:cNvSpPr/>
          <p:nvPr/>
        </p:nvSpPr>
        <p:spPr>
          <a:xfrm>
            <a:off x="4531161" y="67396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071" name="Shape 1071"/>
          <p:cNvSpPr/>
          <p:nvPr/>
        </p:nvSpPr>
        <p:spPr>
          <a:xfrm>
            <a:off x="5204582" y="6147383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072" name="Shape 1072"/>
          <p:cNvSpPr/>
          <p:nvPr/>
        </p:nvSpPr>
        <p:spPr>
          <a:xfrm>
            <a:off x="8822037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073" name="Shape 1073"/>
          <p:cNvSpPr/>
          <p:nvPr/>
        </p:nvSpPr>
        <p:spPr>
          <a:xfrm>
            <a:off x="7418471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074" name="Shape 1074"/>
          <p:cNvSpPr/>
          <p:nvPr/>
        </p:nvSpPr>
        <p:spPr>
          <a:xfrm>
            <a:off x="7585578" y="5297068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Shape 1076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79" name="Group 1079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077" name="Shape 107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78" name="Shape 1078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082" name="Group 1082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080" name="Shape 108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1" name="Shape 108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083" name="Shape 1083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86" name="Group 1086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084" name="Shape 108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5" name="Shape 108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087" name="Shape 1087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88" name="Shape 1088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91" name="Group 1091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089" name="Shape 108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0" name="Shape 109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092" name="Shape 1092"/>
          <p:cNvSpPr/>
          <p:nvPr/>
        </p:nvSpPr>
        <p:spPr>
          <a:xfrm flipV="1">
            <a:off x="5590085" y="4060033"/>
            <a:ext cx="2420142" cy="1068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93" name="Shape 1093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94" name="Shape 1094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095" name="Shape 1095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098" name="Group 1098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096" name="Shape 109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099" name="Shape 1099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00" name="Shape 1100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01" name="Shape 1101"/>
          <p:cNvSpPr/>
          <p:nvPr/>
        </p:nvSpPr>
        <p:spPr>
          <a:xfrm flipV="1">
            <a:off x="5609611" y="4272104"/>
            <a:ext cx="4812750" cy="96898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02" name="Shape 1102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05" name="Group 1105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103" name="Shape 110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4" name="Shape 1104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108" name="Group 1108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1106" name="Shape 11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7" name="Shape 1107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111" name="Group 1111"/>
          <p:cNvGrpSpPr/>
          <p:nvPr/>
        </p:nvGrpSpPr>
        <p:grpSpPr>
          <a:xfrm>
            <a:off x="8629264" y="6671194"/>
            <a:ext cx="719761" cy="678129"/>
            <a:chOff x="-24112" y="0"/>
            <a:chExt cx="719759" cy="678128"/>
          </a:xfrm>
        </p:grpSpPr>
        <p:sp>
          <p:nvSpPr>
            <p:cNvPr id="1109" name="Shape 11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0" name="Shape 1110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1114" name="Group 1114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112" name="Shape 11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3" name="Shape 1113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117" name="Group 1117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115" name="Shape 111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6" name="Shape 1116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118" name="Shape 1118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19" name="Shape 1119"/>
          <p:cNvSpPr/>
          <p:nvPr/>
        </p:nvSpPr>
        <p:spPr>
          <a:xfrm flipV="1">
            <a:off x="5216206" y="56261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20" name="Shape 1120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21" name="Shape 1121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24" name="Group 1124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122" name="Shape 112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Shape 1123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127" name="Group 1127"/>
          <p:cNvGrpSpPr/>
          <p:nvPr/>
        </p:nvGrpSpPr>
        <p:grpSpPr>
          <a:xfrm>
            <a:off x="4921876" y="5129894"/>
            <a:ext cx="704114" cy="678129"/>
            <a:chOff x="-16289" y="0"/>
            <a:chExt cx="704113" cy="678128"/>
          </a:xfrm>
        </p:grpSpPr>
        <p:sp>
          <p:nvSpPr>
            <p:cNvPr id="1125" name="Shape 112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128" name="Shape 1128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129" name="Shape 1129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130" name="Shape 1130"/>
          <p:cNvSpPr/>
          <p:nvPr/>
        </p:nvSpPr>
        <p:spPr>
          <a:xfrm>
            <a:off x="4570825" y="5221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1" name="Shape 1131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2" name="Shape 1132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3" name="Shape 1133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4" name="Shape 1134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5" name="Shape 1135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6" name="Shape 1136"/>
          <p:cNvSpPr/>
          <p:nvPr/>
        </p:nvSpPr>
        <p:spPr>
          <a:xfrm>
            <a:off x="82991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7" name="Shape 1137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8" name="Shape 1138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39" name="Shape 1139"/>
          <p:cNvSpPr/>
          <p:nvPr/>
        </p:nvSpPr>
        <p:spPr>
          <a:xfrm flipH="1" flipV="1">
            <a:off x="7317255" y="5398441"/>
            <a:ext cx="1223872" cy="124802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42" name="Group 1142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1140" name="Shape 114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1" name="Shape 114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143" name="Shape 1143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146" name="Group 1146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144" name="Shape 114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45" name="Shape 1145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147" name="Shape 1147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48" name="Shape 1148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49" name="Shape 1149"/>
          <p:cNvSpPr/>
          <p:nvPr/>
        </p:nvSpPr>
        <p:spPr>
          <a:xfrm>
            <a:off x="1049230" y="7883113"/>
            <a:ext cx="36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“foo” X —&gt; E</a:t>
            </a:r>
          </a:p>
        </p:txBody>
      </p:sp>
      <p:sp>
        <p:nvSpPr>
          <p:cNvPr id="1150" name="Shape 1150"/>
          <p:cNvSpPr/>
          <p:nvPr/>
        </p:nvSpPr>
        <p:spPr>
          <a:xfrm>
            <a:off x="1048991" y="8404698"/>
            <a:ext cx="801426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Tag “bar” E —&gt; B when “foo” attached</a:t>
            </a:r>
          </a:p>
        </p:txBody>
      </p:sp>
      <p:sp>
        <p:nvSpPr>
          <p:cNvPr id="1151" name="Shape 1151"/>
          <p:cNvSpPr/>
          <p:nvPr/>
        </p:nvSpPr>
        <p:spPr>
          <a:xfrm>
            <a:off x="1071456" y="9013622"/>
            <a:ext cx="56921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Filter for “bar” from B &lt;— E</a:t>
            </a:r>
          </a:p>
        </p:txBody>
      </p:sp>
      <p:sp>
        <p:nvSpPr>
          <p:cNvPr id="1152" name="Shape 1152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4832798" y="46291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156" name="Group 1156"/>
          <p:cNvGrpSpPr/>
          <p:nvPr/>
        </p:nvGrpSpPr>
        <p:grpSpPr>
          <a:xfrm>
            <a:off x="4861321" y="6659724"/>
            <a:ext cx="719760" cy="678129"/>
            <a:chOff x="-24112" y="0"/>
            <a:chExt cx="719759" cy="678128"/>
          </a:xfrm>
        </p:grpSpPr>
        <p:sp>
          <p:nvSpPr>
            <p:cNvPr id="1154" name="Shape 115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157" name="Shape 1157"/>
          <p:cNvSpPr/>
          <p:nvPr/>
        </p:nvSpPr>
        <p:spPr>
          <a:xfrm>
            <a:off x="4531161" y="67396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158" name="Shape 1158"/>
          <p:cNvSpPr/>
          <p:nvPr/>
        </p:nvSpPr>
        <p:spPr>
          <a:xfrm>
            <a:off x="5204582" y="6147383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159" name="Shape 1159"/>
          <p:cNvSpPr/>
          <p:nvPr/>
        </p:nvSpPr>
        <p:spPr>
          <a:xfrm>
            <a:off x="8822037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160" name="Shape 1160"/>
          <p:cNvSpPr/>
          <p:nvPr/>
        </p:nvSpPr>
        <p:spPr>
          <a:xfrm>
            <a:off x="7418471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161" name="Shape 1161"/>
          <p:cNvSpPr/>
          <p:nvPr/>
        </p:nvSpPr>
        <p:spPr>
          <a:xfrm>
            <a:off x="7585578" y="5297068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162" name="Shape 1162"/>
          <p:cNvSpPr/>
          <p:nvPr/>
        </p:nvSpPr>
        <p:spPr>
          <a:xfrm>
            <a:off x="2940587" y="5564406"/>
            <a:ext cx="1558306" cy="376585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63" name="Shape 1163"/>
          <p:cNvSpPr/>
          <p:nvPr/>
        </p:nvSpPr>
        <p:spPr>
          <a:xfrm>
            <a:off x="-18674" y="3546504"/>
            <a:ext cx="453634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Edge allowed </a:t>
            </a:r>
          </a:p>
          <a:p>
            <a:pPr algn="l"/>
            <a:r>
              <a:t>since “bar” </a:t>
            </a:r>
          </a:p>
          <a:p>
            <a:pPr algn="l"/>
            <a:r>
              <a:t>known to be attached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Shape 1165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68" name="Group 1168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166" name="Shape 116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7" name="Shape 1167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171" name="Group 1171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169" name="Shape 116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0" name="Shape 117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172" name="Shape 1172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75" name="Group 1175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173" name="Shape 117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4" name="Shape 1174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176" name="Shape 1176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77" name="Shape 1177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80" name="Group 1180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178" name="Shape 11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9" name="Shape 1179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181" name="Shape 1181"/>
          <p:cNvSpPr/>
          <p:nvPr/>
        </p:nvSpPr>
        <p:spPr>
          <a:xfrm flipV="1">
            <a:off x="5590085" y="4060033"/>
            <a:ext cx="2420142" cy="1068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82" name="Shape 1182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83" name="Shape 1183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84" name="Shape 1184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87" name="Group 1187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185" name="Shape 118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6" name="Shape 118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188" name="Shape 1188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89" name="Shape 1189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90" name="Shape 1190"/>
          <p:cNvSpPr/>
          <p:nvPr/>
        </p:nvSpPr>
        <p:spPr>
          <a:xfrm flipV="1">
            <a:off x="5609611" y="4272104"/>
            <a:ext cx="4812750" cy="96898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191" name="Shape 1191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194" name="Group 1194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192" name="Shape 119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Shape 1193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197" name="Group 1197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1195" name="Shape 119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Shape 1196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200" name="Group 1200"/>
          <p:cNvGrpSpPr/>
          <p:nvPr/>
        </p:nvGrpSpPr>
        <p:grpSpPr>
          <a:xfrm>
            <a:off x="8629264" y="6671194"/>
            <a:ext cx="719761" cy="678129"/>
            <a:chOff x="-24112" y="0"/>
            <a:chExt cx="719759" cy="678128"/>
          </a:xfrm>
        </p:grpSpPr>
        <p:sp>
          <p:nvSpPr>
            <p:cNvPr id="1198" name="Shape 119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Shape 1199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grpSp>
        <p:nvGrpSpPr>
          <p:cNvPr id="1203" name="Group 1203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201" name="Shape 120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206" name="Group 1206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204" name="Shape 120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207" name="Shape 1207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8" name="Shape 1208"/>
          <p:cNvSpPr/>
          <p:nvPr/>
        </p:nvSpPr>
        <p:spPr>
          <a:xfrm flipV="1">
            <a:off x="5216206" y="56261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09" name="Shape 1209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10" name="Shape 1210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13" name="Group 1213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211" name="Shape 121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216" name="Group 1216"/>
          <p:cNvGrpSpPr/>
          <p:nvPr/>
        </p:nvGrpSpPr>
        <p:grpSpPr>
          <a:xfrm>
            <a:off x="4921876" y="5129894"/>
            <a:ext cx="704114" cy="678129"/>
            <a:chOff x="-16289" y="0"/>
            <a:chExt cx="704113" cy="678128"/>
          </a:xfrm>
        </p:grpSpPr>
        <p:sp>
          <p:nvSpPr>
            <p:cNvPr id="1214" name="Shape 121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217" name="Shape 1217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218" name="Shape 1218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219" name="Shape 1219"/>
          <p:cNvSpPr/>
          <p:nvPr/>
        </p:nvSpPr>
        <p:spPr>
          <a:xfrm>
            <a:off x="4570825" y="5221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0" name="Shape 1220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1" name="Shape 1221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2" name="Shape 1222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3" name="Shape 1223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4" name="Shape 1224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5" name="Shape 1225"/>
          <p:cNvSpPr/>
          <p:nvPr/>
        </p:nvSpPr>
        <p:spPr>
          <a:xfrm>
            <a:off x="8299104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6" name="Shape 1226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7" name="Shape 1227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28" name="Shape 1228"/>
          <p:cNvSpPr/>
          <p:nvPr/>
        </p:nvSpPr>
        <p:spPr>
          <a:xfrm flipH="1" flipV="1">
            <a:off x="7317255" y="5398441"/>
            <a:ext cx="1223872" cy="124802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31" name="Group 1231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1229" name="Shape 122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232" name="Shape 1232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235" name="Group 1235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233" name="Shape 123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236" name="Shape 1236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7" name="Shape 1237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38" name="Shape 1238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239" name="Shape 1239"/>
          <p:cNvSpPr/>
          <p:nvPr/>
        </p:nvSpPr>
        <p:spPr>
          <a:xfrm>
            <a:off x="4832798" y="46291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242" name="Group 1242"/>
          <p:cNvGrpSpPr/>
          <p:nvPr/>
        </p:nvGrpSpPr>
        <p:grpSpPr>
          <a:xfrm>
            <a:off x="4861321" y="6659724"/>
            <a:ext cx="719760" cy="678129"/>
            <a:chOff x="-24112" y="0"/>
            <a:chExt cx="719759" cy="678128"/>
          </a:xfrm>
        </p:grpSpPr>
        <p:sp>
          <p:nvSpPr>
            <p:cNvPr id="1240" name="Shape 124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243" name="Shape 1243"/>
          <p:cNvSpPr/>
          <p:nvPr/>
        </p:nvSpPr>
        <p:spPr>
          <a:xfrm>
            <a:off x="4531161" y="67396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244" name="Shape 1244"/>
          <p:cNvSpPr/>
          <p:nvPr/>
        </p:nvSpPr>
        <p:spPr>
          <a:xfrm>
            <a:off x="5204582" y="6147383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245" name="Shape 1245"/>
          <p:cNvSpPr/>
          <p:nvPr/>
        </p:nvSpPr>
        <p:spPr>
          <a:xfrm>
            <a:off x="8822037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246" name="Shape 1246"/>
          <p:cNvSpPr/>
          <p:nvPr/>
        </p:nvSpPr>
        <p:spPr>
          <a:xfrm>
            <a:off x="7418471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247" name="Shape 1247"/>
          <p:cNvSpPr/>
          <p:nvPr/>
        </p:nvSpPr>
        <p:spPr>
          <a:xfrm>
            <a:off x="7585578" y="5297068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248" name="Shape 1248"/>
          <p:cNvSpPr/>
          <p:nvPr/>
        </p:nvSpPr>
        <p:spPr>
          <a:xfrm flipV="1">
            <a:off x="7710658" y="6691195"/>
            <a:ext cx="480574" cy="1746919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49" name="Shape 1249"/>
          <p:cNvSpPr/>
          <p:nvPr/>
        </p:nvSpPr>
        <p:spPr>
          <a:xfrm>
            <a:off x="4188053" y="8614758"/>
            <a:ext cx="462869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No edge allowed here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49148">
              <a:defRPr sz="7519"/>
            </a:lvl1pPr>
          </a:lstStyle>
          <a:p>
            <a:pPr/>
            <a:r>
              <a:t>Traditional BGP Encoding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54" name="Group 1254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252" name="Shape 12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257" name="Group 1257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255" name="Shape 125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258" name="Shape 1258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61" name="Group 1261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259" name="Shape 125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262" name="Shape 1262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3" name="Shape 1263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66" name="Group 1266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264" name="Shape 126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267" name="Shape 1267"/>
          <p:cNvSpPr/>
          <p:nvPr/>
        </p:nvSpPr>
        <p:spPr>
          <a:xfrm flipV="1">
            <a:off x="5590085" y="4060033"/>
            <a:ext cx="2420142" cy="106863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8" name="Shape 1268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69" name="Shape 1269"/>
          <p:cNvSpPr/>
          <p:nvPr/>
        </p:nvSpPr>
        <p:spPr>
          <a:xfrm flipV="1">
            <a:off x="7662066" y="4314372"/>
            <a:ext cx="4048935" cy="929226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0" name="Shape 1270"/>
          <p:cNvSpPr/>
          <p:nvPr/>
        </p:nvSpPr>
        <p:spPr>
          <a:xfrm flipV="1">
            <a:off x="7516476" y="4035411"/>
            <a:ext cx="1705000" cy="112783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73" name="Group 1273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271" name="Shape 127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274" name="Shape 1274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5" name="Shape 1275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6" name="Shape 1276"/>
          <p:cNvSpPr/>
          <p:nvPr/>
        </p:nvSpPr>
        <p:spPr>
          <a:xfrm flipV="1">
            <a:off x="5609611" y="4272104"/>
            <a:ext cx="4812750" cy="96898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77" name="Shape 1277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80" name="Group 1280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278" name="Shape 12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283" name="Group 1283"/>
          <p:cNvGrpSpPr/>
          <p:nvPr/>
        </p:nvGrpSpPr>
        <p:grpSpPr>
          <a:xfrm>
            <a:off x="7015650" y="6659724"/>
            <a:ext cx="719761" cy="678129"/>
            <a:chOff x="-24112" y="0"/>
            <a:chExt cx="719759" cy="678128"/>
          </a:xfrm>
        </p:grpSpPr>
        <p:sp>
          <p:nvSpPr>
            <p:cNvPr id="1281" name="Shape 128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286" name="Group 1286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284" name="Shape 128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5" name="Shape 1285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289" name="Group 1289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287" name="Shape 12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8" name="Shape 128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290" name="Shape 1290"/>
          <p:cNvSpPr/>
          <p:nvPr/>
        </p:nvSpPr>
        <p:spPr>
          <a:xfrm flipH="1" flipV="1">
            <a:off x="7208824" y="5512842"/>
            <a:ext cx="65682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1" name="Shape 1291"/>
          <p:cNvSpPr/>
          <p:nvPr/>
        </p:nvSpPr>
        <p:spPr>
          <a:xfrm flipV="1">
            <a:off x="5216206" y="56261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2" name="Shape 1292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293" name="Shape 1293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296" name="Group 1296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294" name="Shape 12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5" name="Shape 1295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299" name="Group 1299"/>
          <p:cNvGrpSpPr/>
          <p:nvPr/>
        </p:nvGrpSpPr>
        <p:grpSpPr>
          <a:xfrm>
            <a:off x="4921876" y="5129894"/>
            <a:ext cx="704114" cy="678129"/>
            <a:chOff x="-16289" y="0"/>
            <a:chExt cx="704113" cy="678128"/>
          </a:xfrm>
        </p:grpSpPr>
        <p:sp>
          <p:nvSpPr>
            <p:cNvPr id="1297" name="Shape 129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8" name="Shape 129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300" name="Shape 1300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301" name="Shape 1301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302" name="Shape 1302"/>
          <p:cNvSpPr/>
          <p:nvPr/>
        </p:nvSpPr>
        <p:spPr>
          <a:xfrm>
            <a:off x="4570825" y="5221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3" name="Shape 1303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4" name="Shape 1304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5" name="Shape 1305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6" name="Shape 1306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7" name="Shape 1307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8" name="Shape 1308"/>
          <p:cNvSpPr/>
          <p:nvPr/>
        </p:nvSpPr>
        <p:spPr>
          <a:xfrm>
            <a:off x="66535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09" name="Shape 1309"/>
          <p:cNvSpPr/>
          <p:nvPr/>
        </p:nvSpPr>
        <p:spPr>
          <a:xfrm>
            <a:off x="64792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312" name="Group 1312"/>
          <p:cNvGrpSpPr/>
          <p:nvPr/>
        </p:nvGrpSpPr>
        <p:grpSpPr>
          <a:xfrm>
            <a:off x="6875266" y="5124159"/>
            <a:ext cx="704114" cy="678129"/>
            <a:chOff x="-16289" y="0"/>
            <a:chExt cx="704113" cy="678128"/>
          </a:xfrm>
        </p:grpSpPr>
        <p:sp>
          <p:nvSpPr>
            <p:cNvPr id="1310" name="Shape 131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1" name="Shape 131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313" name="Shape 1313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316" name="Group 1316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314" name="Shape 131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15" name="Shape 1315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317" name="Shape 1317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8" name="Shape 1318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19" name="Shape 131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320" name="Shape 1320"/>
          <p:cNvSpPr/>
          <p:nvPr/>
        </p:nvSpPr>
        <p:spPr>
          <a:xfrm>
            <a:off x="4832798" y="46291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323" name="Group 1323"/>
          <p:cNvGrpSpPr/>
          <p:nvPr/>
        </p:nvGrpSpPr>
        <p:grpSpPr>
          <a:xfrm>
            <a:off x="4861321" y="6659724"/>
            <a:ext cx="719760" cy="678129"/>
            <a:chOff x="-24112" y="0"/>
            <a:chExt cx="719759" cy="678128"/>
          </a:xfrm>
        </p:grpSpPr>
        <p:sp>
          <p:nvSpPr>
            <p:cNvPr id="1321" name="Shape 132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22" name="Shape 1322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324" name="Shape 1324"/>
          <p:cNvSpPr/>
          <p:nvPr/>
        </p:nvSpPr>
        <p:spPr>
          <a:xfrm>
            <a:off x="4531161" y="67396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25" name="Shape 1325"/>
          <p:cNvSpPr/>
          <p:nvPr/>
        </p:nvSpPr>
        <p:spPr>
          <a:xfrm>
            <a:off x="5204582" y="6147383"/>
            <a:ext cx="138028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326" name="Shape 1326"/>
          <p:cNvSpPr/>
          <p:nvPr/>
        </p:nvSpPr>
        <p:spPr>
          <a:xfrm>
            <a:off x="7418471" y="6147383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327" name="Shape 1327"/>
          <p:cNvSpPr/>
          <p:nvPr/>
        </p:nvSpPr>
        <p:spPr>
          <a:xfrm>
            <a:off x="7585578" y="5297068"/>
            <a:ext cx="33421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{}</a:t>
            </a:r>
          </a:p>
        </p:txBody>
      </p:sp>
      <p:sp>
        <p:nvSpPr>
          <p:cNvPr id="1328" name="Shape 1328"/>
          <p:cNvSpPr/>
          <p:nvPr/>
        </p:nvSpPr>
        <p:spPr>
          <a:xfrm>
            <a:off x="2940587" y="5564406"/>
            <a:ext cx="1558306" cy="376585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29" name="Shape 1329"/>
          <p:cNvSpPr/>
          <p:nvPr/>
        </p:nvSpPr>
        <p:spPr>
          <a:xfrm>
            <a:off x="27118" y="3577773"/>
            <a:ext cx="4501135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Can support </a:t>
            </a:r>
          </a:p>
          <a:p>
            <a:pPr algn="l"/>
            <a:r>
              <a:t>removing community</a:t>
            </a:r>
          </a:p>
          <a:p>
            <a:pPr algn="l"/>
            <a:r>
              <a:t>tags as well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Shape 1331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34" name="Group 1334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332" name="Shape 133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3" name="Shape 1333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337" name="Group 1337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335" name="Shape 133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6" name="Shape 133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338" name="Shape 1338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41" name="Group 1341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339" name="Shape 13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0" name="Shape 134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342" name="Shape 1342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3" name="Shape 1343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46" name="Group 1346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344" name="Shape 134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5" name="Shape 134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347" name="Shape 1347"/>
          <p:cNvSpPr/>
          <p:nvPr/>
        </p:nvSpPr>
        <p:spPr>
          <a:xfrm flipV="1">
            <a:off x="7251599" y="4060033"/>
            <a:ext cx="758628" cy="856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8" name="Shape 1348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49" name="Shape 1349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0" name="Shape 1350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53" name="Group 1353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351" name="Shape 135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2" name="Shape 1352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354" name="Shape 1354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5" name="Shape 1355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6" name="Shape 1356"/>
          <p:cNvSpPr/>
          <p:nvPr/>
        </p:nvSpPr>
        <p:spPr>
          <a:xfrm flipV="1">
            <a:off x="7465160" y="4272104"/>
            <a:ext cx="2957201" cy="8630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57" name="Shape 1357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60" name="Group 1360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358" name="Shape 135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9" name="Shape 1359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363" name="Group 1363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361" name="Shape 136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2" name="Shape 1362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366" name="Group 1366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364" name="Shape 136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5" name="Shape 1365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369" name="Group 1369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367" name="Shape 136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8" name="Shape 136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370" name="Shape 1370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1" name="Shape 1371"/>
          <p:cNvSpPr/>
          <p:nvPr/>
        </p:nvSpPr>
        <p:spPr>
          <a:xfrm flipV="1">
            <a:off x="6854506" y="56134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2" name="Shape 1372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73" name="Shape 1373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376" name="Group 1376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374" name="Shape 137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5" name="Shape 1375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379" name="Group 1379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377" name="Shape 137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8" name="Shape 137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380" name="Shape 1380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381" name="Shape 1381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382" name="Shape 1382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3" name="Shape 1383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4" name="Shape 1384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5" name="Shape 1385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6" name="Shape 1386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7" name="Shape 1387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8" name="Shape 1388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389" name="Shape 1389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392" name="Group 1392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390" name="Shape 139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1" name="Shape 139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393" name="Shape 1393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396" name="Group 1396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394" name="Shape 13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5" name="Shape 1395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397" name="Shape 1397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8" name="Shape 1398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399" name="Shape 139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400" name="Shape 1400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403" name="Group 1403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401" name="Shape 140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2" name="Shape 1402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404" name="Shape 1404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05" name="Shape 1405"/>
          <p:cNvSpPr/>
          <p:nvPr/>
        </p:nvSpPr>
        <p:spPr>
          <a:xfrm>
            <a:off x="68428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406" name="Shape 1406"/>
          <p:cNvSpPr/>
          <p:nvPr/>
        </p:nvSpPr>
        <p:spPr>
          <a:xfrm>
            <a:off x="453320" y="4620016"/>
            <a:ext cx="493364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Does traffic sent from</a:t>
            </a:r>
          </a:p>
          <a:p>
            <a:pPr algn="l"/>
            <a:r>
              <a:t>B always go through X?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11" name="Group 1411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409" name="Shape 14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0" name="Shape 1410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414" name="Group 1414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412" name="Shape 14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3" name="Shape 141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415" name="Shape 1415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18" name="Group 1418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416" name="Shape 141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7" name="Shape 1417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419" name="Shape 1419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0" name="Shape 1420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23" name="Group 1423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421" name="Shape 142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424" name="Shape 1424"/>
          <p:cNvSpPr/>
          <p:nvPr/>
        </p:nvSpPr>
        <p:spPr>
          <a:xfrm flipV="1">
            <a:off x="7251599" y="4060033"/>
            <a:ext cx="758628" cy="856833"/>
          </a:xfrm>
          <a:prstGeom prst="line">
            <a:avLst/>
          </a:prstGeom>
          <a:ln w="1143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5" name="Shape 1425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6" name="Shape 1426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27" name="Shape 1427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30" name="Group 1430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428" name="Shape 142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9" name="Shape 142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431" name="Shape 1431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2" name="Shape 1432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3" name="Shape 1433"/>
          <p:cNvSpPr/>
          <p:nvPr/>
        </p:nvSpPr>
        <p:spPr>
          <a:xfrm flipV="1">
            <a:off x="7465160" y="4272104"/>
            <a:ext cx="2957201" cy="863005"/>
          </a:xfrm>
          <a:prstGeom prst="line">
            <a:avLst/>
          </a:prstGeom>
          <a:ln w="1143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34" name="Shape 1434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37" name="Group 1437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435" name="Shape 143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6" name="Shape 1436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440" name="Group 1440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438" name="Shape 143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9" name="Shape 1439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443" name="Group 1443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441" name="Shape 144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2" name="Shape 1442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446" name="Group 1446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444" name="Shape 144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5" name="Shape 1445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447" name="Shape 1447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8" name="Shape 1448"/>
          <p:cNvSpPr/>
          <p:nvPr/>
        </p:nvSpPr>
        <p:spPr>
          <a:xfrm flipV="1">
            <a:off x="6854506" y="5613432"/>
            <a:ext cx="30213" cy="953090"/>
          </a:xfrm>
          <a:prstGeom prst="line">
            <a:avLst/>
          </a:prstGeom>
          <a:ln w="1143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49" name="Shape 1449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50" name="Shape 1450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53" name="Group 1453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451" name="Shape 145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456" name="Group 1456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454" name="Shape 145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457" name="Shape 1457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458" name="Shape 1458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459" name="Shape 1459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0" name="Shape 1460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1" name="Shape 1461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2" name="Shape 1462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3" name="Shape 1463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4" name="Shape 1464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469" name="Group 1469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467" name="Shape 146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470" name="Shape 1470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473" name="Group 1473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471" name="Shape 147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474" name="Shape 1474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5" name="Shape 1475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76" name="Shape 1476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477" name="Shape 1477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480" name="Group 1480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478" name="Shape 14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481" name="Shape 1481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482" name="Shape 1482"/>
          <p:cNvSpPr/>
          <p:nvPr/>
        </p:nvSpPr>
        <p:spPr>
          <a:xfrm>
            <a:off x="69571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483" name="Shape 1483"/>
          <p:cNvSpPr/>
          <p:nvPr/>
        </p:nvSpPr>
        <p:spPr>
          <a:xfrm>
            <a:off x="476057" y="6650769"/>
            <a:ext cx="10550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Yes!</a:t>
            </a:r>
          </a:p>
        </p:txBody>
      </p:sp>
      <p:sp>
        <p:nvSpPr>
          <p:cNvPr id="1484" name="Shape 1484"/>
          <p:cNvSpPr/>
          <p:nvPr/>
        </p:nvSpPr>
        <p:spPr>
          <a:xfrm>
            <a:off x="453320" y="4620016"/>
            <a:ext cx="493364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Does traffic sent from</a:t>
            </a:r>
          </a:p>
          <a:p>
            <a:pPr algn="l"/>
            <a:r>
              <a:t>B always go through X?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Shape 1486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89" name="Group 1489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487" name="Shape 148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492" name="Group 1492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490" name="Shape 149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493" name="Shape 1493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496" name="Group 1496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494" name="Shape 149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497" name="Shape 1497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498" name="Shape 1498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01" name="Group 1501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499" name="Shape 149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502" name="Shape 1502"/>
          <p:cNvSpPr/>
          <p:nvPr/>
        </p:nvSpPr>
        <p:spPr>
          <a:xfrm flipV="1">
            <a:off x="7251599" y="4060033"/>
            <a:ext cx="758628" cy="856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3" name="Shape 1503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4" name="Shape 1504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05" name="Shape 1505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08" name="Group 1508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506" name="Shape 15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509" name="Shape 1509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0" name="Shape 1510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1" name="Shape 1511"/>
          <p:cNvSpPr/>
          <p:nvPr/>
        </p:nvSpPr>
        <p:spPr>
          <a:xfrm flipV="1">
            <a:off x="7465160" y="4272104"/>
            <a:ext cx="2957201" cy="8630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12" name="Shape 1512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15" name="Group 1515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513" name="Shape 151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518" name="Group 1518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516" name="Shape 151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521" name="Group 1521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519" name="Shape 151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524" name="Group 1524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522" name="Shape 152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525" name="Shape 1525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6" name="Shape 1526"/>
          <p:cNvSpPr/>
          <p:nvPr/>
        </p:nvSpPr>
        <p:spPr>
          <a:xfrm flipV="1">
            <a:off x="6854506" y="56134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7" name="Shape 1527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28" name="Shape 1528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31" name="Group 1531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529" name="Shape 152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0" name="Shape 1530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534" name="Group 1534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532" name="Shape 153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3" name="Shape 153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535" name="Shape 1535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536" name="Shape 1536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537" name="Shape 1537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38" name="Shape 1538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39" name="Shape 1539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40" name="Shape 1540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41" name="Shape 1541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42" name="Shape 1542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43" name="Shape 1543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44" name="Shape 1544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547" name="Group 1547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545" name="Shape 154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6" name="Shape 154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548" name="Shape 1548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551" name="Group 1551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549" name="Shape 154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0" name="Shape 1550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552" name="Shape 1552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3" name="Shape 1553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54" name="Shape 155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555" name="Shape 1555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558" name="Group 1558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556" name="Shape 155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7" name="Shape 1557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559" name="Shape 1559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560" name="Shape 1560"/>
          <p:cNvSpPr/>
          <p:nvPr/>
        </p:nvSpPr>
        <p:spPr>
          <a:xfrm>
            <a:off x="68428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561" name="Shape 1561"/>
          <p:cNvSpPr/>
          <p:nvPr/>
        </p:nvSpPr>
        <p:spPr>
          <a:xfrm>
            <a:off x="453320" y="4346966"/>
            <a:ext cx="52390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Does traffic always </a:t>
            </a:r>
          </a:p>
          <a:p>
            <a:pPr algn="l"/>
            <a:r>
              <a:t>leave the DC through P1</a:t>
            </a:r>
          </a:p>
          <a:p>
            <a:pPr algn="l"/>
            <a:r>
              <a:t>when this is possible?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Shape 1563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66" name="Group 1566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564" name="Shape 156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5" name="Shape 1565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569" name="Group 1569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567" name="Shape 156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8" name="Shape 1568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570" name="Shape 1570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73" name="Group 1573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571" name="Shape 157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2" name="Shape 1572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574" name="Shape 1574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1143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75" name="Shape 1575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78" name="Group 1578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576" name="Shape 157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77" name="Shape 1577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579" name="Shape 1579"/>
          <p:cNvSpPr/>
          <p:nvPr/>
        </p:nvSpPr>
        <p:spPr>
          <a:xfrm flipV="1">
            <a:off x="7251599" y="4060033"/>
            <a:ext cx="758628" cy="856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0" name="Shape 1580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1" name="Shape 1581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2" name="Shape 1582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85" name="Group 1585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583" name="Shape 158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84" name="Shape 158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586" name="Shape 1586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7" name="Shape 1587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8" name="Shape 1588"/>
          <p:cNvSpPr/>
          <p:nvPr/>
        </p:nvSpPr>
        <p:spPr>
          <a:xfrm flipV="1">
            <a:off x="7465160" y="4272104"/>
            <a:ext cx="2957201" cy="863005"/>
          </a:xfrm>
          <a:prstGeom prst="line">
            <a:avLst/>
          </a:prstGeom>
          <a:ln w="1143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589" name="Shape 1589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592" name="Group 1592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590" name="Shape 159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1" name="Shape 1591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595" name="Group 1595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593" name="Shape 159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4" name="Shape 1594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598" name="Group 1598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596" name="Shape 159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7" name="Shape 1597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601" name="Group 1601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599" name="Shape 159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0" name="Shape 1600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602" name="Shape 1602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3" name="Shape 1603"/>
          <p:cNvSpPr/>
          <p:nvPr/>
        </p:nvSpPr>
        <p:spPr>
          <a:xfrm flipV="1">
            <a:off x="6854506" y="5613432"/>
            <a:ext cx="30213" cy="953090"/>
          </a:xfrm>
          <a:prstGeom prst="line">
            <a:avLst/>
          </a:prstGeom>
          <a:ln w="114300">
            <a:solidFill>
              <a:schemeClr val="accent2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4" name="Shape 1604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05" name="Shape 1605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08" name="Group 1608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606" name="Shape 160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7" name="Shape 1607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611" name="Group 1611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609" name="Shape 16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0" name="Shape 161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612" name="Shape 1612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613" name="Shape 1613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614" name="Shape 1614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15" name="Shape 1615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16" name="Shape 1616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17" name="Shape 1617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18" name="Shape 1618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19" name="Shape 1619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20" name="Shape 1620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21" name="Shape 1621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624" name="Group 1624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622" name="Shape 162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3" name="Shape 162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625" name="Shape 1625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628" name="Group 1628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626" name="Shape 162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7" name="Shape 1627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629" name="Shape 1629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0" name="Shape 1630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31" name="Shape 1631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632" name="Shape 1632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635" name="Group 1635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633" name="Shape 163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4" name="Shape 1634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636" name="Shape 1636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37" name="Shape 1637"/>
          <p:cNvSpPr/>
          <p:nvPr/>
        </p:nvSpPr>
        <p:spPr>
          <a:xfrm>
            <a:off x="69444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638" name="Shape 1638"/>
          <p:cNvSpPr/>
          <p:nvPr/>
        </p:nvSpPr>
        <p:spPr>
          <a:xfrm>
            <a:off x="453320" y="4346966"/>
            <a:ext cx="523905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Does traffic always </a:t>
            </a:r>
          </a:p>
          <a:p>
            <a:pPr algn="l"/>
            <a:r>
              <a:t>leave the DC through P1</a:t>
            </a:r>
          </a:p>
          <a:p>
            <a:pPr algn="l"/>
            <a:r>
              <a:t>when this is possible?</a:t>
            </a:r>
          </a:p>
        </p:txBody>
      </p:sp>
      <p:sp>
        <p:nvSpPr>
          <p:cNvPr id="1639" name="Shape 1639"/>
          <p:cNvSpPr/>
          <p:nvPr/>
        </p:nvSpPr>
        <p:spPr>
          <a:xfrm>
            <a:off x="8153589" y="2365802"/>
            <a:ext cx="664903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500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640" name="Shape 1640"/>
          <p:cNvSpPr/>
          <p:nvPr/>
        </p:nvSpPr>
        <p:spPr>
          <a:xfrm>
            <a:off x="461980" y="6650769"/>
            <a:ext cx="14095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Nope!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Shape 1642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45" name="Group 1645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643" name="Shape 164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648" name="Group 1648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646" name="Shape 164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7" name="Shape 1647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649" name="Shape 1649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52" name="Group 1652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650" name="Shape 165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653" name="Shape 1653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4" name="Shape 1654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57" name="Group 1657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655" name="Shape 165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6" name="Shape 1656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658" name="Shape 1658"/>
          <p:cNvSpPr/>
          <p:nvPr/>
        </p:nvSpPr>
        <p:spPr>
          <a:xfrm flipV="1">
            <a:off x="7251599" y="4060033"/>
            <a:ext cx="758628" cy="856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59" name="Shape 1659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0" name="Shape 1660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1" name="Shape 1661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64" name="Group 1664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662" name="Shape 166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63" name="Shape 166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665" name="Shape 1665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6" name="Shape 1666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7" name="Shape 1667"/>
          <p:cNvSpPr/>
          <p:nvPr/>
        </p:nvSpPr>
        <p:spPr>
          <a:xfrm flipV="1">
            <a:off x="7465160" y="4272104"/>
            <a:ext cx="2957201" cy="8630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68" name="Shape 1668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71" name="Group 1671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669" name="Shape 166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0" name="Shape 1670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674" name="Group 1674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672" name="Shape 167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3" name="Shape 1673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677" name="Group 1677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675" name="Shape 167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6" name="Shape 1676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680" name="Group 1680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678" name="Shape 16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79" name="Shape 1679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681" name="Shape 1681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2" name="Shape 1682"/>
          <p:cNvSpPr/>
          <p:nvPr/>
        </p:nvSpPr>
        <p:spPr>
          <a:xfrm flipV="1">
            <a:off x="6854506" y="5613432"/>
            <a:ext cx="30213" cy="95309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3" name="Shape 1683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684" name="Shape 1684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687" name="Group 1687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685" name="Shape 168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6" name="Shape 1686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690" name="Group 1690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688" name="Shape 168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89" name="Shape 168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691" name="Shape 1691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692" name="Shape 1692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693" name="Shape 1693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94" name="Shape 1694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95" name="Shape 1695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96" name="Shape 1696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97" name="Shape 1697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98" name="Shape 1698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699" name="Shape 1699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00" name="Shape 1700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703" name="Group 1703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701" name="Shape 170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2" name="Shape 1702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704" name="Shape 1704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707" name="Group 1707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705" name="Shape 170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6" name="Shape 1706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708" name="Shape 1708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09" name="Shape 1709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10" name="Shape 1710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711" name="Shape 1711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714" name="Group 1714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712" name="Shape 171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3" name="Shape 1713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715" name="Shape 1715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16" name="Shape 1716"/>
          <p:cNvSpPr/>
          <p:nvPr/>
        </p:nvSpPr>
        <p:spPr>
          <a:xfrm>
            <a:off x="68428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717" name="Shape 1717"/>
          <p:cNvSpPr/>
          <p:nvPr/>
        </p:nvSpPr>
        <p:spPr>
          <a:xfrm>
            <a:off x="453320" y="4620016"/>
            <a:ext cx="39931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</a:t>
            </a:r>
          </a:p>
          <a:p>
            <a:pPr algn="l"/>
            <a:r>
              <a:t>to disconnect B?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Shape 1719"/>
          <p:cNvSpPr/>
          <p:nvPr/>
        </p:nvSpPr>
        <p:spPr>
          <a:xfrm flipV="1">
            <a:off x="8102683" y="2153068"/>
            <a:ext cx="806495" cy="1408400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22" name="Group 1722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720" name="Shape 172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1" name="Shape 1721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725" name="Group 1725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723" name="Shape 172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4" name="Shape 1724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726" name="Shape 1726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29" name="Group 1729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727" name="Shape 17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8" name="Shape 1728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730" name="Shape 1730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1" name="Shape 1731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34" name="Group 1734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732" name="Shape 173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3" name="Shape 1733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735" name="Shape 1735"/>
          <p:cNvSpPr/>
          <p:nvPr/>
        </p:nvSpPr>
        <p:spPr>
          <a:xfrm flipV="1">
            <a:off x="7251599" y="4060033"/>
            <a:ext cx="758628" cy="856833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6" name="Shape 1736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7" name="Shape 1737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38" name="Shape 1738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41" name="Group 1741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739" name="Shape 17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0" name="Shape 174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742" name="Shape 1742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3" name="Shape 1743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4" name="Shape 1744"/>
          <p:cNvSpPr/>
          <p:nvPr/>
        </p:nvSpPr>
        <p:spPr>
          <a:xfrm flipV="1">
            <a:off x="7465160" y="4272104"/>
            <a:ext cx="2957201" cy="86300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45" name="Shape 1745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48" name="Group 1748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746" name="Shape 174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7" name="Shape 1747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751" name="Group 1751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749" name="Shape 174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0" name="Shape 1750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754" name="Group 1754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752" name="Shape 17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3" name="Shape 1753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757" name="Group 1757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755" name="Shape 175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758" name="Shape 1758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59" name="Shape 1759"/>
          <p:cNvSpPr/>
          <p:nvPr/>
        </p:nvSpPr>
        <p:spPr>
          <a:xfrm flipV="1">
            <a:off x="6854506" y="5613432"/>
            <a:ext cx="30213" cy="953090"/>
          </a:xfrm>
          <a:prstGeom prst="line">
            <a:avLst/>
          </a:prstGeom>
          <a:ln w="114300">
            <a:solidFill>
              <a:schemeClr val="accent5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0" name="Shape 1760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61" name="Shape 1761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764" name="Group 1764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762" name="Shape 176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3" name="Shape 1763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767" name="Group 1767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765" name="Shape 176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6" name="Shape 176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768" name="Shape 1768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769" name="Shape 1769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770" name="Shape 1770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1" name="Shape 1771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2" name="Shape 1772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3" name="Shape 1773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4" name="Shape 1774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5" name="Shape 1775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6" name="Shape 1776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77" name="Shape 1777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780" name="Group 1780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778" name="Shape 1778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9" name="Shape 1779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781" name="Shape 1781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784" name="Group 1784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782" name="Shape 178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3" name="Shape 1783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785" name="Shape 1785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6" name="Shape 1786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787" name="Shape 1787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788" name="Shape 1788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791" name="Group 1791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789" name="Shape 178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0" name="Shape 1790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792" name="Shape 1792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793" name="Shape 1793"/>
          <p:cNvSpPr/>
          <p:nvPr/>
        </p:nvSpPr>
        <p:spPr>
          <a:xfrm>
            <a:off x="69571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794" name="Shape 1794"/>
          <p:cNvSpPr/>
          <p:nvPr/>
        </p:nvSpPr>
        <p:spPr>
          <a:xfrm>
            <a:off x="453320" y="4620016"/>
            <a:ext cx="39931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</a:t>
            </a:r>
          </a:p>
          <a:p>
            <a:pPr algn="l"/>
            <a:r>
              <a:t>to disconnect B?</a:t>
            </a:r>
          </a:p>
        </p:txBody>
      </p:sp>
      <p:sp>
        <p:nvSpPr>
          <p:cNvPr id="1795" name="Shape 1795"/>
          <p:cNvSpPr/>
          <p:nvPr/>
        </p:nvSpPr>
        <p:spPr>
          <a:xfrm>
            <a:off x="525343" y="6460269"/>
            <a:ext cx="520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1!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9" name="Group 1799"/>
          <p:cNvGrpSpPr/>
          <p:nvPr/>
        </p:nvGrpSpPr>
        <p:grpSpPr>
          <a:xfrm>
            <a:off x="11605231" y="3588594"/>
            <a:ext cx="673101" cy="678129"/>
            <a:chOff x="-782" y="0"/>
            <a:chExt cx="673100" cy="678128"/>
          </a:xfrm>
        </p:grpSpPr>
        <p:sp>
          <p:nvSpPr>
            <p:cNvPr id="1797" name="Shape 179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8" name="Shape 1798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802" name="Group 1802"/>
          <p:cNvGrpSpPr/>
          <p:nvPr/>
        </p:nvGrpSpPr>
        <p:grpSpPr>
          <a:xfrm>
            <a:off x="10382084" y="3588594"/>
            <a:ext cx="704115" cy="678129"/>
            <a:chOff x="-16289" y="0"/>
            <a:chExt cx="704113" cy="678128"/>
          </a:xfrm>
        </p:grpSpPr>
        <p:sp>
          <p:nvSpPr>
            <p:cNvPr id="1800" name="Shape 180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1" name="Shape 1801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803" name="Shape 1803"/>
          <p:cNvSpPr/>
          <p:nvPr/>
        </p:nvSpPr>
        <p:spPr>
          <a:xfrm flipH="1" flipV="1">
            <a:off x="8886503" y="21904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06" name="Group 1806"/>
          <p:cNvGrpSpPr/>
          <p:nvPr/>
        </p:nvGrpSpPr>
        <p:grpSpPr>
          <a:xfrm>
            <a:off x="8586354" y="1812085"/>
            <a:ext cx="671537" cy="690830"/>
            <a:chOff x="0" y="0"/>
            <a:chExt cx="671535" cy="690828"/>
          </a:xfrm>
        </p:grpSpPr>
        <p:sp>
          <p:nvSpPr>
            <p:cNvPr id="1804" name="Shape 180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5" name="Shape 180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1807" name="Shape 1807"/>
          <p:cNvSpPr/>
          <p:nvPr/>
        </p:nvSpPr>
        <p:spPr>
          <a:xfrm flipV="1">
            <a:off x="10784692" y="21530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08" name="Shape 1808"/>
          <p:cNvSpPr/>
          <p:nvPr/>
        </p:nvSpPr>
        <p:spPr>
          <a:xfrm flipH="1" flipV="1">
            <a:off x="10954856" y="21524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11" name="Group 1811"/>
          <p:cNvGrpSpPr/>
          <p:nvPr/>
        </p:nvGrpSpPr>
        <p:grpSpPr>
          <a:xfrm>
            <a:off x="10545653" y="1815339"/>
            <a:ext cx="671537" cy="690830"/>
            <a:chOff x="0" y="0"/>
            <a:chExt cx="671535" cy="690828"/>
          </a:xfrm>
        </p:grpSpPr>
        <p:sp>
          <p:nvSpPr>
            <p:cNvPr id="1809" name="Shape 180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0" name="Shape 181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1812" name="Shape 1812"/>
          <p:cNvSpPr/>
          <p:nvPr/>
        </p:nvSpPr>
        <p:spPr>
          <a:xfrm flipH="1" flipV="1">
            <a:off x="8137225" y="41870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3" name="Shape 1813"/>
          <p:cNvSpPr/>
          <p:nvPr/>
        </p:nvSpPr>
        <p:spPr>
          <a:xfrm flipV="1">
            <a:off x="9071299" y="4314372"/>
            <a:ext cx="2639702" cy="79256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4" name="Shape 1814"/>
          <p:cNvSpPr/>
          <p:nvPr/>
        </p:nvSpPr>
        <p:spPr>
          <a:xfrm flipV="1">
            <a:off x="8714556" y="4035411"/>
            <a:ext cx="506920" cy="10065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17" name="Group 1817"/>
          <p:cNvGrpSpPr/>
          <p:nvPr/>
        </p:nvGrpSpPr>
        <p:grpSpPr>
          <a:xfrm>
            <a:off x="7651128" y="3588594"/>
            <a:ext cx="704114" cy="678129"/>
            <a:chOff x="-16289" y="0"/>
            <a:chExt cx="704113" cy="678128"/>
          </a:xfrm>
        </p:grpSpPr>
        <p:sp>
          <p:nvSpPr>
            <p:cNvPr id="1815" name="Shape 181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6" name="Shape 1816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(X,1)</a:t>
              </a:r>
            </a:p>
          </p:txBody>
        </p:sp>
      </p:grpSp>
      <p:sp>
        <p:nvSpPr>
          <p:cNvPr id="1818" name="Shape 1818"/>
          <p:cNvSpPr/>
          <p:nvPr/>
        </p:nvSpPr>
        <p:spPr>
          <a:xfrm flipH="1" flipV="1">
            <a:off x="9368579" y="4035411"/>
            <a:ext cx="2221385" cy="116105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19" name="Shape 1819"/>
          <p:cNvSpPr/>
          <p:nvPr/>
        </p:nvSpPr>
        <p:spPr>
          <a:xfrm flipH="1" flipV="1">
            <a:off x="10755530" y="43624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20" name="Shape 1820"/>
          <p:cNvSpPr/>
          <p:nvPr/>
        </p:nvSpPr>
        <p:spPr>
          <a:xfrm flipV="1">
            <a:off x="11946046" y="4421789"/>
            <a:ext cx="13457" cy="637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23" name="Group 1823"/>
          <p:cNvGrpSpPr/>
          <p:nvPr/>
        </p:nvGrpSpPr>
        <p:grpSpPr>
          <a:xfrm>
            <a:off x="8874275" y="3588594"/>
            <a:ext cx="673101" cy="678129"/>
            <a:chOff x="-782" y="0"/>
            <a:chExt cx="673100" cy="678128"/>
          </a:xfrm>
        </p:grpSpPr>
        <p:sp>
          <p:nvSpPr>
            <p:cNvPr id="1821" name="Shape 1821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2" name="Shape 1822"/>
            <p:cNvSpPr/>
            <p:nvPr/>
          </p:nvSpPr>
          <p:spPr>
            <a:xfrm>
              <a:off x="-783" y="123164"/>
              <a:ext cx="67310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(Y,2)</a:t>
              </a:r>
            </a:p>
          </p:txBody>
        </p:sp>
      </p:grpSp>
      <p:grpSp>
        <p:nvGrpSpPr>
          <p:cNvPr id="1826" name="Group 1826"/>
          <p:cNvGrpSpPr/>
          <p:nvPr/>
        </p:nvGrpSpPr>
        <p:grpSpPr>
          <a:xfrm>
            <a:off x="8374550" y="6659724"/>
            <a:ext cx="719761" cy="678129"/>
            <a:chOff x="-24112" y="0"/>
            <a:chExt cx="719759" cy="678128"/>
          </a:xfrm>
        </p:grpSpPr>
        <p:sp>
          <p:nvSpPr>
            <p:cNvPr id="1824" name="Shape 182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5" name="Shape 1825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(A,2)</a:t>
              </a:r>
            </a:p>
          </p:txBody>
        </p:sp>
      </p:grpSp>
      <p:grpSp>
        <p:nvGrpSpPr>
          <p:cNvPr id="1829" name="Group 1829"/>
          <p:cNvGrpSpPr/>
          <p:nvPr/>
        </p:nvGrpSpPr>
        <p:grpSpPr>
          <a:xfrm>
            <a:off x="10300506" y="6671194"/>
            <a:ext cx="735128" cy="678129"/>
            <a:chOff x="-31796" y="0"/>
            <a:chExt cx="735126" cy="678128"/>
          </a:xfrm>
        </p:grpSpPr>
        <p:sp>
          <p:nvSpPr>
            <p:cNvPr id="1827" name="Shape 18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28" name="Shape 1828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(C,1)</a:t>
              </a:r>
            </a:p>
          </p:txBody>
        </p:sp>
      </p:grpSp>
      <p:grpSp>
        <p:nvGrpSpPr>
          <p:cNvPr id="1832" name="Group 1832"/>
          <p:cNvGrpSpPr/>
          <p:nvPr/>
        </p:nvGrpSpPr>
        <p:grpSpPr>
          <a:xfrm>
            <a:off x="11418819" y="6682664"/>
            <a:ext cx="735128" cy="678129"/>
            <a:chOff x="-31796" y="0"/>
            <a:chExt cx="735126" cy="678128"/>
          </a:xfrm>
        </p:grpSpPr>
        <p:sp>
          <p:nvSpPr>
            <p:cNvPr id="1830" name="Shape 183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1" name="Shape 1831"/>
            <p:cNvSpPr/>
            <p:nvPr/>
          </p:nvSpPr>
          <p:spPr>
            <a:xfrm>
              <a:off x="-31797" y="123164"/>
              <a:ext cx="735128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(D,1)</a:t>
              </a:r>
            </a:p>
          </p:txBody>
        </p:sp>
      </p:grpSp>
      <p:sp>
        <p:nvSpPr>
          <p:cNvPr id="1833" name="Shape 1833"/>
          <p:cNvSpPr/>
          <p:nvPr/>
        </p:nvSpPr>
        <p:spPr>
          <a:xfrm flipV="1">
            <a:off x="8702817" y="5512842"/>
            <a:ext cx="4608" cy="1033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4" name="Shape 1834"/>
          <p:cNvSpPr/>
          <p:nvPr/>
        </p:nvSpPr>
        <p:spPr>
          <a:xfrm flipV="1">
            <a:off x="10695943" y="55649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35" name="Shape 1835"/>
          <p:cNvSpPr/>
          <p:nvPr/>
        </p:nvSpPr>
        <p:spPr>
          <a:xfrm flipH="1" flipV="1">
            <a:off x="10818700" y="54876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1838" name="Group 1838"/>
          <p:cNvGrpSpPr/>
          <p:nvPr/>
        </p:nvGrpSpPr>
        <p:grpSpPr>
          <a:xfrm>
            <a:off x="10398374" y="5129894"/>
            <a:ext cx="671536" cy="678129"/>
            <a:chOff x="0" y="0"/>
            <a:chExt cx="671535" cy="678128"/>
          </a:xfrm>
        </p:grpSpPr>
        <p:sp>
          <p:nvSpPr>
            <p:cNvPr id="1836" name="Shape 183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7" name="Shape 1837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(F,1)</a:t>
              </a:r>
            </a:p>
          </p:txBody>
        </p:sp>
      </p:grpSp>
      <p:grpSp>
        <p:nvGrpSpPr>
          <p:cNvPr id="1841" name="Group 1841"/>
          <p:cNvGrpSpPr/>
          <p:nvPr/>
        </p:nvGrpSpPr>
        <p:grpSpPr>
          <a:xfrm>
            <a:off x="6560176" y="5117194"/>
            <a:ext cx="704114" cy="678129"/>
            <a:chOff x="-16289" y="0"/>
            <a:chExt cx="704113" cy="678128"/>
          </a:xfrm>
        </p:grpSpPr>
        <p:sp>
          <p:nvSpPr>
            <p:cNvPr id="1839" name="Shape 18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40" name="Shape 1840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(E,1)</a:t>
              </a:r>
            </a:p>
          </p:txBody>
        </p:sp>
      </p:grpSp>
      <p:sp>
        <p:nvSpPr>
          <p:cNvPr id="1842" name="Shape 1842"/>
          <p:cNvSpPr/>
          <p:nvPr/>
        </p:nvSpPr>
        <p:spPr>
          <a:xfrm>
            <a:off x="7260185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843" name="Shape 1843"/>
          <p:cNvSpPr/>
          <p:nvPr/>
        </p:nvSpPr>
        <p:spPr>
          <a:xfrm>
            <a:off x="8539978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1844" name="Shape 1844"/>
          <p:cNvSpPr/>
          <p:nvPr/>
        </p:nvSpPr>
        <p:spPr>
          <a:xfrm>
            <a:off x="6209125" y="52086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45" name="Shape 1845"/>
          <p:cNvSpPr/>
          <p:nvPr/>
        </p:nvSpPr>
        <p:spPr>
          <a:xfrm>
            <a:off x="9952106" y="52213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46" name="Shape 1846"/>
          <p:cNvSpPr/>
          <p:nvPr/>
        </p:nvSpPr>
        <p:spPr>
          <a:xfrm>
            <a:off x="10047442" y="36645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47" name="Shape 1847"/>
          <p:cNvSpPr/>
          <p:nvPr/>
        </p:nvSpPr>
        <p:spPr>
          <a:xfrm>
            <a:off x="11252524" y="36800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48" name="Shape 1848"/>
          <p:cNvSpPr/>
          <p:nvPr/>
        </p:nvSpPr>
        <p:spPr>
          <a:xfrm>
            <a:off x="11181765" y="67511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49" name="Shape 1849"/>
          <p:cNvSpPr/>
          <p:nvPr/>
        </p:nvSpPr>
        <p:spPr>
          <a:xfrm>
            <a:off x="10047442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50" name="Shape 1850"/>
          <p:cNvSpPr/>
          <p:nvPr/>
        </p:nvSpPr>
        <p:spPr>
          <a:xfrm>
            <a:off x="8012476" y="67511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51" name="Shape 1851"/>
          <p:cNvSpPr/>
          <p:nvPr/>
        </p:nvSpPr>
        <p:spPr>
          <a:xfrm>
            <a:off x="7977834" y="5215573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854" name="Group 1854"/>
          <p:cNvGrpSpPr/>
          <p:nvPr/>
        </p:nvGrpSpPr>
        <p:grpSpPr>
          <a:xfrm>
            <a:off x="8373866" y="5124159"/>
            <a:ext cx="704114" cy="678129"/>
            <a:chOff x="-16289" y="0"/>
            <a:chExt cx="704113" cy="678128"/>
          </a:xfrm>
        </p:grpSpPr>
        <p:sp>
          <p:nvSpPr>
            <p:cNvPr id="1852" name="Shape 185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3" name="Shape 1853"/>
            <p:cNvSpPr/>
            <p:nvPr/>
          </p:nvSpPr>
          <p:spPr>
            <a:xfrm>
              <a:off x="-16290" y="123164"/>
              <a:ext cx="70411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(E,2)</a:t>
              </a:r>
            </a:p>
          </p:txBody>
        </p:sp>
      </p:grpSp>
      <p:sp>
        <p:nvSpPr>
          <p:cNvPr id="1855" name="Shape 1855"/>
          <p:cNvSpPr/>
          <p:nvPr/>
        </p:nvSpPr>
        <p:spPr>
          <a:xfrm>
            <a:off x="12326599" y="5215573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1858" name="Group 1858"/>
          <p:cNvGrpSpPr/>
          <p:nvPr/>
        </p:nvGrpSpPr>
        <p:grpSpPr>
          <a:xfrm>
            <a:off x="11614371" y="5124159"/>
            <a:ext cx="671537" cy="678129"/>
            <a:chOff x="0" y="0"/>
            <a:chExt cx="671535" cy="678128"/>
          </a:xfrm>
        </p:grpSpPr>
        <p:sp>
          <p:nvSpPr>
            <p:cNvPr id="1856" name="Shape 185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9415" y="123164"/>
              <a:ext cx="652705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(F,2)</a:t>
              </a:r>
            </a:p>
          </p:txBody>
        </p:sp>
      </p:grpSp>
      <p:sp>
        <p:nvSpPr>
          <p:cNvPr id="1859" name="Shape 1859"/>
          <p:cNvSpPr/>
          <p:nvPr/>
        </p:nvSpPr>
        <p:spPr>
          <a:xfrm flipV="1">
            <a:off x="10901986" y="5816948"/>
            <a:ext cx="848470" cy="84847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0" name="Shape 1860"/>
          <p:cNvSpPr/>
          <p:nvPr/>
        </p:nvSpPr>
        <p:spPr>
          <a:xfrm flipV="1">
            <a:off x="11890716" y="5888240"/>
            <a:ext cx="61017" cy="646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1861" name="Shape 1861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Community Tags</a:t>
            </a:r>
          </a:p>
        </p:txBody>
      </p:sp>
      <p:sp>
        <p:nvSpPr>
          <p:cNvPr id="1862" name="Shape 1862"/>
          <p:cNvSpPr/>
          <p:nvPr/>
        </p:nvSpPr>
        <p:spPr>
          <a:xfrm>
            <a:off x="6471098" y="4616450"/>
            <a:ext cx="7931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{foo}</a:t>
            </a:r>
          </a:p>
        </p:txBody>
      </p:sp>
      <p:grpSp>
        <p:nvGrpSpPr>
          <p:cNvPr id="1865" name="Group 1865"/>
          <p:cNvGrpSpPr/>
          <p:nvPr/>
        </p:nvGrpSpPr>
        <p:grpSpPr>
          <a:xfrm>
            <a:off x="6499620" y="6647024"/>
            <a:ext cx="719761" cy="678129"/>
            <a:chOff x="-24112" y="0"/>
            <a:chExt cx="719759" cy="678128"/>
          </a:xfrm>
        </p:grpSpPr>
        <p:sp>
          <p:nvSpPr>
            <p:cNvPr id="1863" name="Shape 186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4" name="Shape 1864"/>
            <p:cNvSpPr/>
            <p:nvPr/>
          </p:nvSpPr>
          <p:spPr>
            <a:xfrm>
              <a:off x="-24113" y="123164"/>
              <a:ext cx="719761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/>
              </a:lvl1pPr>
            </a:lstStyle>
            <a:p>
              <a:pPr/>
              <a:r>
                <a:t>(B,1)</a:t>
              </a:r>
            </a:p>
          </p:txBody>
        </p:sp>
      </p:grpSp>
      <p:sp>
        <p:nvSpPr>
          <p:cNvPr id="1866" name="Shape 1866"/>
          <p:cNvSpPr/>
          <p:nvPr/>
        </p:nvSpPr>
        <p:spPr>
          <a:xfrm>
            <a:off x="6169461" y="672696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1867" name="Shape 1867"/>
          <p:cNvSpPr/>
          <p:nvPr/>
        </p:nvSpPr>
        <p:spPr>
          <a:xfrm>
            <a:off x="6957182" y="6134683"/>
            <a:ext cx="1380287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{foo,bar}</a:t>
            </a:r>
          </a:p>
        </p:txBody>
      </p:sp>
      <p:sp>
        <p:nvSpPr>
          <p:cNvPr id="1868" name="Shape 1868"/>
          <p:cNvSpPr/>
          <p:nvPr/>
        </p:nvSpPr>
        <p:spPr>
          <a:xfrm>
            <a:off x="453320" y="4620016"/>
            <a:ext cx="3993186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</a:t>
            </a:r>
          </a:p>
          <a:p>
            <a:pPr algn="l"/>
            <a:r>
              <a:t>to disconnect B?</a:t>
            </a:r>
          </a:p>
        </p:txBody>
      </p:sp>
      <p:sp>
        <p:nvSpPr>
          <p:cNvPr id="1869" name="Shape 1869"/>
          <p:cNvSpPr/>
          <p:nvPr/>
        </p:nvSpPr>
        <p:spPr>
          <a:xfrm>
            <a:off x="525343" y="6460269"/>
            <a:ext cx="52082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1!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Shape 1871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pPr/>
            <a:r>
              <a:t>Abstract Safety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Shape 1873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1901" name="Group 1901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1874" name="Shape 1874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75" name="Shape 1875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76" name="Shape 1876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77" name="Shape 1877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880" name="Group 1880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1878" name="Shape 187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79" name="Shape 1879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883" name="Group 1883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1881" name="Shape 188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2" name="Shape 1882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884" name="Shape 1884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885" name="Shape 1885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888" name="Group 1888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1886" name="Shape 188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7" name="Shape 1887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891" name="Group 1891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1889" name="Shape 188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0" name="Shape 1890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892" name="Shape 1892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894" name="Shape 1894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895" name="Shape 1895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896" name="Shape 1896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897" name="Shape 1897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898" name="Shape 1898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899" name="Shape 1899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00" name="Shape 1900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1902" name="Shape 1902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1903" name="Shape 1903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52500" y="444500"/>
            <a:ext cx="11789402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BGP ranked paths</a:t>
            </a:r>
          </a:p>
        </p:txBody>
      </p:sp>
      <p:pic>
        <p:nvPicPr>
          <p:cNvPr id="125" name="ba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56" y="3731796"/>
            <a:ext cx="6010605" cy="4700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Shape 190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1933" name="Group 1933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1906" name="Shape 1906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07" name="Shape 1907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08" name="Shape 1908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09" name="Shape 1909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912" name="Group 1912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1910" name="Shape 191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1" name="Shape 191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915" name="Group 1915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1913" name="Shape 191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4" name="Shape 1914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916" name="Shape 1916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917" name="Shape 1917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920" name="Group 1920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1918" name="Shape 191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9" name="Shape 1919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923" name="Group 1923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1921" name="Shape 192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2" name="Shape 1922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924" name="Shape 1924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925" name="Shape 1925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926" name="Shape 1926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927" name="Shape 1927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28" name="Shape 1928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29" name="Shape 1929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30" name="Shape 1930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31" name="Shape 1931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1934" name="Shape 1934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1935" name="Shape 1935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1936" name="Shape 1936"/>
          <p:cNvSpPr/>
          <p:nvPr/>
        </p:nvSpPr>
        <p:spPr>
          <a:xfrm>
            <a:off x="6550272" y="4874116"/>
            <a:ext cx="642549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Abstract reachability tells </a:t>
            </a:r>
          </a:p>
          <a:p>
            <a:pPr algn="l"/>
            <a:r>
              <a:t>us that all nodes are reachable</a:t>
            </a:r>
          </a:p>
        </p:txBody>
      </p:sp>
      <p:sp>
        <p:nvSpPr>
          <p:cNvPr id="1937" name="Shape 1937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38" name="Shape 1938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Shape 1940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1968" name="Group 1968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1941" name="Shape 1941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2" name="Shape 1942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3" name="Shape 1943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944" name="Shape 1944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947" name="Group 1947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1945" name="Shape 194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6" name="Shape 1946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950" name="Group 1950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1948" name="Shape 194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9" name="Shape 1949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951" name="Shape 1951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952" name="Shape 1952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955" name="Group 1955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1953" name="Shape 195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4" name="Shape 1954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1958" name="Group 1958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1956" name="Shape 195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7" name="Shape 1957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1959" name="Shape 1959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1960" name="Shape 1960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961" name="Shape 1961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1962" name="Shape 1962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63" name="Shape 1963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64" name="Shape 1964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65" name="Shape 1965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66" name="Shape 1966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1967" name="Shape 1967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1969" name="Shape 1969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1970" name="Shape 1970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1971" name="Shape 1971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1972" name="Shape 1972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973" name="Shape 1973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Shape 197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Inference Rules:</a:t>
            </a:r>
          </a:p>
        </p:txBody>
      </p:sp>
      <p:grpSp>
        <p:nvGrpSpPr>
          <p:cNvPr id="1989" name="Group 1989"/>
          <p:cNvGrpSpPr/>
          <p:nvPr/>
        </p:nvGrpSpPr>
        <p:grpSpPr>
          <a:xfrm>
            <a:off x="1214699" y="3461085"/>
            <a:ext cx="1719599" cy="3837103"/>
            <a:chOff x="0" y="0"/>
            <a:chExt cx="1719598" cy="3837101"/>
          </a:xfrm>
        </p:grpSpPr>
        <p:grpSp>
          <p:nvGrpSpPr>
            <p:cNvPr id="1987" name="Group 1987"/>
            <p:cNvGrpSpPr/>
            <p:nvPr/>
          </p:nvGrpSpPr>
          <p:grpSpPr>
            <a:xfrm>
              <a:off x="-1" y="0"/>
              <a:ext cx="782782" cy="3837102"/>
              <a:chOff x="0" y="0"/>
              <a:chExt cx="782780" cy="3837101"/>
            </a:xfrm>
          </p:grpSpPr>
          <p:grpSp>
            <p:nvGrpSpPr>
              <p:cNvPr id="1984" name="Group 1984"/>
              <p:cNvGrpSpPr/>
              <p:nvPr/>
            </p:nvGrpSpPr>
            <p:grpSpPr>
              <a:xfrm>
                <a:off x="0" y="721302"/>
                <a:ext cx="782781" cy="2394498"/>
                <a:chOff x="0" y="0"/>
                <a:chExt cx="782780" cy="2394497"/>
              </a:xfrm>
            </p:grpSpPr>
            <p:sp>
              <p:nvSpPr>
                <p:cNvPr id="1976" name="Shape 1976"/>
                <p:cNvSpPr/>
                <p:nvPr/>
              </p:nvSpPr>
              <p:spPr>
                <a:xfrm flipV="1">
                  <a:off x="306839" y="341548"/>
                  <a:ext cx="20927" cy="160947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</a:p>
              </p:txBody>
            </p:sp>
            <p:grpSp>
              <p:nvGrpSpPr>
                <p:cNvPr id="1979" name="Group 1979"/>
                <p:cNvGrpSpPr/>
                <p:nvPr/>
              </p:nvGrpSpPr>
              <p:grpSpPr>
                <a:xfrm>
                  <a:off x="0" y="1716369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1977" name="Shape 1977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978" name="Shape 1978"/>
                  <p:cNvSpPr/>
                  <p:nvPr/>
                </p:nvSpPr>
                <p:spPr>
                  <a:xfrm>
                    <a:off x="52278" y="72364"/>
                    <a:ext cx="5669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m</a:t>
                    </a:r>
                    <a:r>
                      <a:rPr baseline="31999"/>
                      <a:t>+</a:t>
                    </a:r>
                  </a:p>
                </p:txBody>
              </p:sp>
            </p:grpSp>
            <p:grpSp>
              <p:nvGrpSpPr>
                <p:cNvPr id="1982" name="Group 1982"/>
                <p:cNvGrpSpPr/>
                <p:nvPr/>
              </p:nvGrpSpPr>
              <p:grpSpPr>
                <a:xfrm>
                  <a:off x="0" y="0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1980" name="Shape 1980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981" name="Shape 1981"/>
                  <p:cNvSpPr/>
                  <p:nvPr/>
                </p:nvSpPr>
                <p:spPr>
                  <a:xfrm>
                    <a:off x="101528" y="72363"/>
                    <a:ext cx="4684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n</a:t>
                    </a:r>
                    <a:r>
                      <a:rPr baseline="31999"/>
                      <a:t>+</a:t>
                    </a:r>
                  </a:p>
                </p:txBody>
              </p:sp>
            </p:grpSp>
            <p:sp>
              <p:nvSpPr>
                <p:cNvPr id="1983" name="Shape 1983"/>
                <p:cNvSpPr/>
                <p:nvPr/>
              </p:nvSpPr>
              <p:spPr>
                <a:xfrm>
                  <a:off x="334216" y="680165"/>
                  <a:ext cx="448565" cy="5334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>
                    <a:defRPr sz="2800"/>
                  </a:pPr>
                  <a:r>
                    <a:t>x</a:t>
                  </a:r>
                  <a:r>
                    <a:rPr baseline="31999"/>
                    <a:t>+</a:t>
                  </a:r>
                </a:p>
              </p:txBody>
            </p:sp>
          </p:grpSp>
          <p:sp>
            <p:nvSpPr>
              <p:cNvPr id="1985" name="Shape 1985"/>
              <p:cNvSpPr/>
              <p:nvPr/>
            </p:nvSpPr>
            <p:spPr>
              <a:xfrm>
                <a:off x="156409" y="3189401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L</a:t>
                </a:r>
              </a:p>
            </p:txBody>
          </p:sp>
          <p:sp>
            <p:nvSpPr>
              <p:cNvPr id="1986" name="Shape 1986"/>
              <p:cNvSpPr/>
              <p:nvPr/>
            </p:nvSpPr>
            <p:spPr>
              <a:xfrm>
                <a:off x="156409" y="0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L</a:t>
                </a:r>
              </a:p>
            </p:txBody>
          </p:sp>
        </p:grpSp>
        <p:sp>
          <p:nvSpPr>
            <p:cNvPr id="1988" name="Shape 1988"/>
            <p:cNvSpPr/>
            <p:nvPr/>
          </p:nvSpPr>
          <p:spPr>
            <a:xfrm>
              <a:off x="986554" y="1860214"/>
              <a:ext cx="73304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x≥1</a:t>
              </a:r>
            </a:p>
          </p:txBody>
        </p:sp>
      </p:grpSp>
      <p:grpSp>
        <p:nvGrpSpPr>
          <p:cNvPr id="2003" name="Group 2003"/>
          <p:cNvGrpSpPr/>
          <p:nvPr/>
        </p:nvGrpSpPr>
        <p:grpSpPr>
          <a:xfrm>
            <a:off x="7759702" y="3461085"/>
            <a:ext cx="2104509" cy="3837103"/>
            <a:chOff x="0" y="0"/>
            <a:chExt cx="2104508" cy="3837101"/>
          </a:xfrm>
        </p:grpSpPr>
        <p:grpSp>
          <p:nvGrpSpPr>
            <p:cNvPr id="2000" name="Group 2000"/>
            <p:cNvGrpSpPr/>
            <p:nvPr/>
          </p:nvGrpSpPr>
          <p:grpSpPr>
            <a:xfrm>
              <a:off x="0" y="0"/>
              <a:ext cx="671536" cy="3837102"/>
              <a:chOff x="0" y="0"/>
              <a:chExt cx="671535" cy="3837101"/>
            </a:xfrm>
          </p:grpSpPr>
          <p:grpSp>
            <p:nvGrpSpPr>
              <p:cNvPr id="1997" name="Group 1997"/>
              <p:cNvGrpSpPr/>
              <p:nvPr/>
            </p:nvGrpSpPr>
            <p:grpSpPr>
              <a:xfrm>
                <a:off x="0" y="721302"/>
                <a:ext cx="671536" cy="2394498"/>
                <a:chOff x="0" y="0"/>
                <a:chExt cx="671535" cy="2394497"/>
              </a:xfrm>
            </p:grpSpPr>
            <p:sp>
              <p:nvSpPr>
                <p:cNvPr id="1990" name="Shape 1990"/>
                <p:cNvSpPr/>
                <p:nvPr/>
              </p:nvSpPr>
              <p:spPr>
                <a:xfrm flipV="1">
                  <a:off x="306839" y="341548"/>
                  <a:ext cx="20927" cy="160947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</a:p>
              </p:txBody>
            </p:sp>
            <p:grpSp>
              <p:nvGrpSpPr>
                <p:cNvPr id="1993" name="Group 1993"/>
                <p:cNvGrpSpPr/>
                <p:nvPr/>
              </p:nvGrpSpPr>
              <p:grpSpPr>
                <a:xfrm>
                  <a:off x="0" y="1716369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1991" name="Shape 1991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992" name="Shape 1992"/>
                  <p:cNvSpPr/>
                  <p:nvPr/>
                </p:nvSpPr>
                <p:spPr>
                  <a:xfrm>
                    <a:off x="52278" y="72364"/>
                    <a:ext cx="5669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m</a:t>
                    </a:r>
                    <a:r>
                      <a:rPr baseline="31999"/>
                      <a:t>+</a:t>
                    </a:r>
                  </a:p>
                </p:txBody>
              </p:sp>
            </p:grpSp>
            <p:grpSp>
              <p:nvGrpSpPr>
                <p:cNvPr id="1996" name="Group 1996"/>
                <p:cNvGrpSpPr/>
                <p:nvPr/>
              </p:nvGrpSpPr>
              <p:grpSpPr>
                <a:xfrm>
                  <a:off x="0" y="0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1994" name="Shape 1994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1995" name="Shape 1995"/>
                  <p:cNvSpPr/>
                  <p:nvPr/>
                </p:nvSpPr>
                <p:spPr>
                  <a:xfrm>
                    <a:off x="101528" y="72363"/>
                    <a:ext cx="4684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n</a:t>
                    </a:r>
                    <a:r>
                      <a:rPr baseline="31999"/>
                      <a:t>+</a:t>
                    </a:r>
                  </a:p>
                </p:txBody>
              </p:sp>
            </p:grpSp>
          </p:grpSp>
          <p:sp>
            <p:nvSpPr>
              <p:cNvPr id="1998" name="Shape 1998"/>
              <p:cNvSpPr/>
              <p:nvPr/>
            </p:nvSpPr>
            <p:spPr>
              <a:xfrm>
                <a:off x="156409" y="3189401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L</a:t>
                </a:r>
              </a:p>
            </p:txBody>
          </p:sp>
          <p:sp>
            <p:nvSpPr>
              <p:cNvPr id="1999" name="Shape 1999"/>
              <p:cNvSpPr/>
              <p:nvPr/>
            </p:nvSpPr>
            <p:spPr>
              <a:xfrm>
                <a:off x="143836" y="0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S</a:t>
                </a:r>
              </a:p>
            </p:txBody>
          </p:sp>
        </p:grpSp>
        <p:sp>
          <p:nvSpPr>
            <p:cNvPr id="2001" name="Shape 2001"/>
            <p:cNvSpPr/>
            <p:nvPr/>
          </p:nvSpPr>
          <p:spPr>
            <a:xfrm>
              <a:off x="331231" y="1954828"/>
              <a:ext cx="44856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x</a:t>
              </a:r>
              <a:r>
                <a:rPr baseline="31999"/>
                <a:t>+</a:t>
              </a:r>
            </a:p>
          </p:txBody>
        </p:sp>
        <p:sp>
          <p:nvSpPr>
            <p:cNvPr id="2002" name="Shape 2002"/>
            <p:cNvSpPr/>
            <p:nvPr/>
          </p:nvSpPr>
          <p:spPr>
            <a:xfrm>
              <a:off x="1371464" y="1860214"/>
              <a:ext cx="73304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x≥1</a:t>
              </a:r>
            </a:p>
          </p:txBody>
        </p:sp>
      </p:grpSp>
      <p:grpSp>
        <p:nvGrpSpPr>
          <p:cNvPr id="2017" name="Group 2017"/>
          <p:cNvGrpSpPr/>
          <p:nvPr/>
        </p:nvGrpSpPr>
        <p:grpSpPr>
          <a:xfrm>
            <a:off x="4267482" y="3461085"/>
            <a:ext cx="2318631" cy="3837103"/>
            <a:chOff x="72190" y="0"/>
            <a:chExt cx="2318630" cy="3837101"/>
          </a:xfrm>
        </p:grpSpPr>
        <p:grpSp>
          <p:nvGrpSpPr>
            <p:cNvPr id="2014" name="Group 2014"/>
            <p:cNvGrpSpPr/>
            <p:nvPr/>
          </p:nvGrpSpPr>
          <p:grpSpPr>
            <a:xfrm>
              <a:off x="72190" y="0"/>
              <a:ext cx="671537" cy="3837102"/>
              <a:chOff x="0" y="0"/>
              <a:chExt cx="671535" cy="3837101"/>
            </a:xfrm>
          </p:grpSpPr>
          <p:grpSp>
            <p:nvGrpSpPr>
              <p:cNvPr id="2011" name="Group 2011"/>
              <p:cNvGrpSpPr/>
              <p:nvPr/>
            </p:nvGrpSpPr>
            <p:grpSpPr>
              <a:xfrm>
                <a:off x="0" y="721302"/>
                <a:ext cx="671536" cy="2394498"/>
                <a:chOff x="0" y="0"/>
                <a:chExt cx="671535" cy="2394497"/>
              </a:xfrm>
            </p:grpSpPr>
            <p:sp>
              <p:nvSpPr>
                <p:cNvPr id="2004" name="Shape 2004"/>
                <p:cNvSpPr/>
                <p:nvPr/>
              </p:nvSpPr>
              <p:spPr>
                <a:xfrm flipV="1">
                  <a:off x="306839" y="341548"/>
                  <a:ext cx="20927" cy="160947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</a:p>
              </p:txBody>
            </p:sp>
            <p:grpSp>
              <p:nvGrpSpPr>
                <p:cNvPr id="2007" name="Group 2007"/>
                <p:cNvGrpSpPr/>
                <p:nvPr/>
              </p:nvGrpSpPr>
              <p:grpSpPr>
                <a:xfrm>
                  <a:off x="0" y="1716369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2005" name="Shape 2005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006" name="Shape 2006"/>
                  <p:cNvSpPr/>
                  <p:nvPr/>
                </p:nvSpPr>
                <p:spPr>
                  <a:xfrm>
                    <a:off x="52278" y="72364"/>
                    <a:ext cx="5669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m</a:t>
                    </a:r>
                    <a:r>
                      <a:rPr baseline="31999"/>
                      <a:t>+</a:t>
                    </a:r>
                  </a:p>
                </p:txBody>
              </p:sp>
            </p:grpSp>
            <p:grpSp>
              <p:nvGrpSpPr>
                <p:cNvPr id="2010" name="Group 2010"/>
                <p:cNvGrpSpPr/>
                <p:nvPr/>
              </p:nvGrpSpPr>
              <p:grpSpPr>
                <a:xfrm>
                  <a:off x="0" y="0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2008" name="Shape 2008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009" name="Shape 2009"/>
                  <p:cNvSpPr/>
                  <p:nvPr/>
                </p:nvSpPr>
                <p:spPr>
                  <a:xfrm>
                    <a:off x="179760" y="72364"/>
                    <a:ext cx="312015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>
                    <a:lvl1pPr>
                      <a:defRPr sz="2800"/>
                    </a:lvl1pPr>
                  </a:lstStyle>
                  <a:p>
                    <a:pPr/>
                    <a:r>
                      <a:t>n</a:t>
                    </a:r>
                  </a:p>
                </p:txBody>
              </p:sp>
            </p:grpSp>
          </p:grpSp>
          <p:sp>
            <p:nvSpPr>
              <p:cNvPr id="2012" name="Shape 2012"/>
              <p:cNvSpPr/>
              <p:nvPr/>
            </p:nvSpPr>
            <p:spPr>
              <a:xfrm>
                <a:off x="156409" y="3189401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L</a:t>
                </a:r>
              </a:p>
            </p:txBody>
          </p:sp>
          <p:sp>
            <p:nvSpPr>
              <p:cNvPr id="2013" name="Shape 2013"/>
              <p:cNvSpPr/>
              <p:nvPr/>
            </p:nvSpPr>
            <p:spPr>
              <a:xfrm>
                <a:off x="131034" y="0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2015" name="Shape 2015"/>
            <p:cNvSpPr/>
            <p:nvPr/>
          </p:nvSpPr>
          <p:spPr>
            <a:xfrm>
              <a:off x="403422" y="1954828"/>
              <a:ext cx="44856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x</a:t>
              </a:r>
              <a:r>
                <a:rPr baseline="31999"/>
                <a:t>+</a:t>
              </a:r>
            </a:p>
          </p:txBody>
        </p:sp>
        <p:sp>
          <p:nvSpPr>
            <p:cNvPr id="2016" name="Shape 2016"/>
            <p:cNvSpPr/>
            <p:nvPr/>
          </p:nvSpPr>
          <p:spPr>
            <a:xfrm>
              <a:off x="1229533" y="1860214"/>
              <a:ext cx="1161289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/>
              </a:lvl1pPr>
            </a:lstStyle>
            <a:p>
              <a:pPr/>
              <a:r>
                <a:t>x≥n≥1</a:t>
              </a:r>
            </a:p>
          </p:txBody>
        </p:sp>
      </p:grpSp>
      <p:grpSp>
        <p:nvGrpSpPr>
          <p:cNvPr id="2031" name="Group 2031"/>
          <p:cNvGrpSpPr/>
          <p:nvPr/>
        </p:nvGrpSpPr>
        <p:grpSpPr>
          <a:xfrm>
            <a:off x="11037799" y="3461085"/>
            <a:ext cx="681829" cy="3837103"/>
            <a:chOff x="72190" y="0"/>
            <a:chExt cx="681827" cy="3837101"/>
          </a:xfrm>
        </p:grpSpPr>
        <p:grpSp>
          <p:nvGrpSpPr>
            <p:cNvPr id="2028" name="Group 2028"/>
            <p:cNvGrpSpPr/>
            <p:nvPr/>
          </p:nvGrpSpPr>
          <p:grpSpPr>
            <a:xfrm>
              <a:off x="72190" y="0"/>
              <a:ext cx="671537" cy="3837102"/>
              <a:chOff x="0" y="0"/>
              <a:chExt cx="671535" cy="3837101"/>
            </a:xfrm>
          </p:grpSpPr>
          <p:grpSp>
            <p:nvGrpSpPr>
              <p:cNvPr id="2025" name="Group 2025"/>
              <p:cNvGrpSpPr/>
              <p:nvPr/>
            </p:nvGrpSpPr>
            <p:grpSpPr>
              <a:xfrm>
                <a:off x="0" y="721302"/>
                <a:ext cx="671536" cy="2394498"/>
                <a:chOff x="0" y="0"/>
                <a:chExt cx="671535" cy="2394497"/>
              </a:xfrm>
            </p:grpSpPr>
            <p:sp>
              <p:nvSpPr>
                <p:cNvPr id="2018" name="Shape 2018"/>
                <p:cNvSpPr/>
                <p:nvPr/>
              </p:nvSpPr>
              <p:spPr>
                <a:xfrm flipV="1">
                  <a:off x="306839" y="341548"/>
                  <a:ext cx="20927" cy="160947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400"/>
                  </a:pPr>
                </a:p>
              </p:txBody>
            </p:sp>
            <p:grpSp>
              <p:nvGrpSpPr>
                <p:cNvPr id="2021" name="Group 2021"/>
                <p:cNvGrpSpPr/>
                <p:nvPr/>
              </p:nvGrpSpPr>
              <p:grpSpPr>
                <a:xfrm>
                  <a:off x="0" y="1716369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2019" name="Shape 2019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020" name="Shape 2020"/>
                  <p:cNvSpPr/>
                  <p:nvPr/>
                </p:nvSpPr>
                <p:spPr>
                  <a:xfrm>
                    <a:off x="52278" y="72364"/>
                    <a:ext cx="5669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m</a:t>
                    </a:r>
                    <a:r>
                      <a:rPr baseline="31999"/>
                      <a:t>+</a:t>
                    </a:r>
                  </a:p>
                </p:txBody>
              </p:sp>
            </p:grpSp>
            <p:grpSp>
              <p:nvGrpSpPr>
                <p:cNvPr id="2024" name="Group 2024"/>
                <p:cNvGrpSpPr/>
                <p:nvPr/>
              </p:nvGrpSpPr>
              <p:grpSpPr>
                <a:xfrm>
                  <a:off x="0" y="0"/>
                  <a:ext cx="671536" cy="678129"/>
                  <a:chOff x="0" y="0"/>
                  <a:chExt cx="671535" cy="678128"/>
                </a:xfrm>
              </p:grpSpPr>
              <p:sp>
                <p:nvSpPr>
                  <p:cNvPr id="2022" name="Shape 2022"/>
                  <p:cNvSpPr/>
                  <p:nvPr/>
                </p:nvSpPr>
                <p:spPr>
                  <a:xfrm>
                    <a:off x="0" y="0"/>
                    <a:ext cx="671536" cy="678129"/>
                  </a:xfrm>
                  <a:prstGeom prst="ellipse">
                    <a:avLst/>
                  </a:prstGeom>
                  <a:solidFill>
                    <a:srgbClr val="F9F6C7"/>
                  </a:solidFill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400"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2023" name="Shape 2023"/>
                  <p:cNvSpPr/>
                  <p:nvPr/>
                </p:nvSpPr>
                <p:spPr>
                  <a:xfrm>
                    <a:off x="101528" y="72363"/>
                    <a:ext cx="468479" cy="53340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>
                      <a:defRPr sz="2800"/>
                    </a:pPr>
                    <a:r>
                      <a:t>n</a:t>
                    </a:r>
                    <a:r>
                      <a:rPr baseline="31999"/>
                      <a:t>+</a:t>
                    </a:r>
                  </a:p>
                </p:txBody>
              </p:sp>
            </p:grpSp>
          </p:grpSp>
          <p:sp>
            <p:nvSpPr>
              <p:cNvPr id="2026" name="Shape 2026"/>
              <p:cNvSpPr/>
              <p:nvPr/>
            </p:nvSpPr>
            <p:spPr>
              <a:xfrm>
                <a:off x="156409" y="3189401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L</a:t>
                </a:r>
              </a:p>
            </p:txBody>
          </p:sp>
          <p:sp>
            <p:nvSpPr>
              <p:cNvPr id="2027" name="Shape 2027"/>
              <p:cNvSpPr/>
              <p:nvPr/>
            </p:nvSpPr>
            <p:spPr>
              <a:xfrm>
                <a:off x="131034" y="0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</p:grpSp>
        <p:sp>
          <p:nvSpPr>
            <p:cNvPr id="2029" name="Shape 2029"/>
            <p:cNvSpPr/>
            <p:nvPr/>
          </p:nvSpPr>
          <p:spPr>
            <a:xfrm>
              <a:off x="501390" y="1992928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501390" y="1431904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032" name="Shape 2032"/>
          <p:cNvSpPr/>
          <p:nvPr/>
        </p:nvSpPr>
        <p:spPr>
          <a:xfrm>
            <a:off x="5551384" y="8392215"/>
            <a:ext cx="1902032" cy="65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 ∈ {A,S}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Shape 203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062" name="Group 2062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035" name="Shape 2035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36" name="Shape 2036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37" name="Shape 2037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38" name="Shape 2038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41" name="Group 2041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039" name="Shape 203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0" name="Shape 2040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044" name="Group 2044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042" name="Shape 204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3" name="Shape 2043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045" name="Shape 2045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046" name="Shape 2046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49" name="Group 2049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047" name="Shape 204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48" name="Shape 2048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052" name="Group 2052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050" name="Shape 205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1" name="Shape 205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053" name="Shape 2053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054" name="Shape 2054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055" name="Shape 2055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056" name="Shape 2056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57" name="Shape 2057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58" name="Shape 2058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59" name="Shape 2059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60" name="Shape 2060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61" name="Shape 2061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063" name="Shape 2063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064" name="Shape 2064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065" name="Shape 2065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066" name="Shape 2066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067" name="Shape 2067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Shape 206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097" name="Group 2097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070" name="Shape 2070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71" name="Shape 2071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72" name="Shape 2072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073" name="Shape 2073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76" name="Group 2076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074" name="Shape 207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5" name="Shape 2075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079" name="Group 2079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077" name="Shape 207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8" name="Shape 2078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080" name="Shape 2080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081" name="Shape 2081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084" name="Group 2084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082" name="Shape 208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3" name="Shape 2083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087" name="Group 2087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085" name="Shape 208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86" name="Shape 2086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088" name="Shape 2088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089" name="Shape 2089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090" name="Shape 2090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091" name="Shape 2091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3" name="Shape 2093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4" name="Shape 2094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5" name="Shape 2095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096" name="Shape 2096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098" name="Shape 2098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099" name="Shape 2099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100" name="Shape 2100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101" name="Shape 2101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02" name="Shape 2102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03" name="Shape 2103"/>
          <p:cNvSpPr/>
          <p:nvPr/>
        </p:nvSpPr>
        <p:spPr>
          <a:xfrm>
            <a:off x="6550272" y="6605858"/>
            <a:ext cx="5670729" cy="119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order to infer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, a single</a:t>
            </a:r>
          </a:p>
          <a:p>
            <a:pPr algn="l"/>
            <a:r>
              <a:t>edge must result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Shape 210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133" name="Group 2133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106" name="Shape 2106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07" name="Shape 2107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08" name="Shape 2108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09" name="Shape 2109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112" name="Group 2112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110" name="Shape 211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1" name="Shape 211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115" name="Group 2115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113" name="Shape 211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4" name="Shape 2114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116" name="Shape 2116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117" name="Shape 2117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120" name="Group 2120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118" name="Shape 211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19" name="Shape 2119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123" name="Group 2123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121" name="Shape 212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22" name="Shape 2122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124" name="Shape 2124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125" name="Shape 2125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126" name="Shape 2126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127" name="Shape 2127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28" name="Shape 2128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29" name="Shape 2129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30" name="Shape 2130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31" name="Shape 2131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32" name="Shape 2132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134" name="Shape 2134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135" name="Shape 2135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136" name="Shape 2136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137" name="Shape 2137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38" name="Shape 2138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39" name="Shape 2139"/>
          <p:cNvSpPr/>
          <p:nvPr/>
        </p:nvSpPr>
        <p:spPr>
          <a:xfrm>
            <a:off x="6550272" y="6605858"/>
            <a:ext cx="5670729" cy="119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order to infer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, a single</a:t>
            </a:r>
          </a:p>
          <a:p>
            <a:pPr algn="l"/>
            <a:r>
              <a:t>edge must result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140" name="Shape 2140"/>
          <p:cNvSpPr/>
          <p:nvPr/>
        </p:nvSpPr>
        <p:spPr>
          <a:xfrm>
            <a:off x="6550272" y="8206668"/>
            <a:ext cx="60446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Edge-by-edge, how many </a:t>
            </a:r>
          </a:p>
          <a:p>
            <a:pPr algn="l"/>
            <a:r>
              <a:t>failures change the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Shape 2142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170" name="Group 2170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143" name="Shape 2143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44" name="Shape 2144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45" name="Shape 2145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46" name="Shape 2146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149" name="Group 2149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147" name="Shape 214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48" name="Shape 2148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152" name="Group 2152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150" name="Shape 215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51" name="Shape 2151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153" name="Shape 2153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154" name="Shape 2154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157" name="Group 2157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155" name="Shape 215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56" name="Shape 2156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160" name="Group 2160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158" name="Shape 215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59" name="Shape 2159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161" name="Shape 2161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164" name="Shape 2164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65" name="Shape 2165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66" name="Shape 2166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67" name="Shape 2167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68" name="Shape 2168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169" name="Shape 2169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171" name="Shape 2171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172" name="Shape 2172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173" name="Shape 2173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174" name="Shape 2174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175" name="Shape 2175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176" name="Shape 2176"/>
          <p:cNvSpPr/>
          <p:nvPr/>
        </p:nvSpPr>
        <p:spPr>
          <a:xfrm>
            <a:off x="6550272" y="6605858"/>
            <a:ext cx="5670729" cy="119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In order to infer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  <a:r>
              <a:t>, a single</a:t>
            </a:r>
          </a:p>
          <a:p>
            <a:pPr algn="l"/>
            <a:r>
              <a:t>edge must result in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177" name="Shape 2177"/>
          <p:cNvSpPr/>
          <p:nvPr/>
        </p:nvSpPr>
        <p:spPr>
          <a:xfrm>
            <a:off x="6550272" y="8206668"/>
            <a:ext cx="60446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Edge-by-edge, how many </a:t>
            </a:r>
          </a:p>
          <a:p>
            <a:pPr algn="l"/>
            <a:r>
              <a:t>failures change the inference</a:t>
            </a:r>
          </a:p>
        </p:txBody>
      </p:sp>
      <p:sp>
        <p:nvSpPr>
          <p:cNvPr id="2178" name="Shape 2178"/>
          <p:cNvSpPr/>
          <p:nvPr/>
        </p:nvSpPr>
        <p:spPr>
          <a:xfrm>
            <a:off x="2585690" y="4463343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79" name="Shape 2179"/>
          <p:cNvSpPr/>
          <p:nvPr/>
        </p:nvSpPr>
        <p:spPr>
          <a:xfrm>
            <a:off x="3569473" y="52768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180" name="Shape 2180"/>
          <p:cNvSpPr/>
          <p:nvPr/>
        </p:nvSpPr>
        <p:spPr>
          <a:xfrm>
            <a:off x="4517181" y="45148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81" name="Shape 2181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82" name="Shape 2182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183" name="Shape 2183"/>
          <p:cNvSpPr/>
          <p:nvPr/>
        </p:nvSpPr>
        <p:spPr>
          <a:xfrm>
            <a:off x="6542728" y="2868635"/>
            <a:ext cx="60597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/>
                </a:solidFill>
              </a:defRPr>
            </a:pPr>
            <a:r>
              <a:t>Conservatively assume only </a:t>
            </a:r>
          </a:p>
          <a:p>
            <a:pPr algn="l">
              <a:defRPr>
                <a:solidFill>
                  <a:schemeClr val="accent5"/>
                </a:solidFill>
              </a:defRPr>
            </a:pPr>
            <a:r>
              <a:t>S is reachable for each node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Shape 218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213" name="Group 2213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186" name="Shape 2186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87" name="Shape 2187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88" name="Shape 2188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189" name="Shape 2189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192" name="Group 2192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190" name="Shape 219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1" name="Shape 219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195" name="Group 2195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193" name="Shape 219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4" name="Shape 2194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196" name="Shape 2196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197" name="Shape 2197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200" name="Group 2200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198" name="Shape 219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9" name="Shape 2199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203" name="Group 2203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201" name="Shape 220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02" name="Shape 2202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204" name="Shape 2204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205" name="Shape 2205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206" name="Shape 2206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207" name="Shape 2207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08" name="Shape 2208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09" name="Shape 2209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10" name="Shape 2210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11" name="Shape 2211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12" name="Shape 2212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214" name="Shape 2214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215" name="Shape 2215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216" name="Shape 2216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2217" name="Shape 2217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18" name="Shape 2218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19" name="Shape 2219"/>
          <p:cNvSpPr/>
          <p:nvPr/>
        </p:nvSpPr>
        <p:spPr>
          <a:xfrm>
            <a:off x="2585690" y="4463343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20" name="Shape 2220"/>
          <p:cNvSpPr/>
          <p:nvPr/>
        </p:nvSpPr>
        <p:spPr>
          <a:xfrm>
            <a:off x="3569473" y="52768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21" name="Shape 2221"/>
          <p:cNvSpPr/>
          <p:nvPr/>
        </p:nvSpPr>
        <p:spPr>
          <a:xfrm>
            <a:off x="4517181" y="45148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22" name="Shape 2222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23" name="Shape 2223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24" name="Shape 2224"/>
          <p:cNvSpPr/>
          <p:nvPr/>
        </p:nvSpPr>
        <p:spPr>
          <a:xfrm>
            <a:off x="6542728" y="2868635"/>
            <a:ext cx="605973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/>
                </a:solidFill>
              </a:defRPr>
            </a:pPr>
            <a:r>
              <a:t>Conservatively assume only </a:t>
            </a:r>
          </a:p>
          <a:p>
            <a:pPr algn="l">
              <a:defRPr>
                <a:solidFill>
                  <a:schemeClr val="accent5"/>
                </a:solidFill>
              </a:defRPr>
            </a:pPr>
            <a:r>
              <a:t>S is reachable for each node</a:t>
            </a:r>
          </a:p>
        </p:txBody>
      </p:sp>
      <p:sp>
        <p:nvSpPr>
          <p:cNvPr id="2225" name="Shape 2225"/>
          <p:cNvSpPr/>
          <p:nvPr/>
        </p:nvSpPr>
        <p:spPr>
          <a:xfrm>
            <a:off x="6588372" y="6908258"/>
            <a:ext cx="2448834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/>
                </a:solidFill>
              </a:defRPr>
            </a:pPr>
            <a:r>
              <a:t>Min-cut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Shape 2227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255" name="Group 2255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228" name="Shape 2228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29" name="Shape 2229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30" name="Shape 2230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31" name="Shape 2231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234" name="Group 2234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232" name="Shape 223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33" name="Shape 2233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237" name="Group 2237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235" name="Shape 223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36" name="Shape 2236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238" name="Shape 2238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239" name="Shape 2239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242" name="Group 2242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240" name="Shape 224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1" name="Shape 2241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245" name="Group 2245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243" name="Shape 224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44" name="Shape 2244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246" name="Shape 2246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247" name="Shape 2247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248" name="Shape 2248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249" name="Shape 2249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50" name="Shape 2250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51" name="Shape 2251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52" name="Shape 2252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53" name="Shape 2253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54" name="Shape 2254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256" name="Shape 2256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257" name="Shape 2257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258" name="Shape 2258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259" name="Shape 2259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60" name="Shape 2260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Shape 2262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290" name="Group 2290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263" name="Shape 2263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64" name="Shape 2264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65" name="Shape 2265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266" name="Shape 2266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269" name="Group 2269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267" name="Shape 226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68" name="Shape 2268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272" name="Group 2272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270" name="Shape 227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1" name="Shape 2271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273" name="Shape 2273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274" name="Shape 2274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277" name="Group 2277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275" name="Shape 227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6" name="Shape 2276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280" name="Group 2280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278" name="Shape 227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79" name="Shape 2279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281" name="Shape 2281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282" name="Shape 2282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283" name="Shape 2283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284" name="Shape 2284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85" name="Shape 2285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88" name="Shape 2288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289" name="Shape 2289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291" name="Shape 2291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293" name="Shape 2293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294" name="Shape 2294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295" name="Shape 2295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96" name="Shape 2296"/>
          <p:cNvSpPr/>
          <p:nvPr/>
        </p:nvSpPr>
        <p:spPr>
          <a:xfrm>
            <a:off x="6550272" y="6878915"/>
            <a:ext cx="548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More challenging problem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52500" y="444500"/>
            <a:ext cx="11789402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BGP ranked paths</a:t>
            </a:r>
          </a:p>
        </p:txBody>
      </p:sp>
      <p:pic>
        <p:nvPicPr>
          <p:cNvPr id="128" name="ba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56" y="3731796"/>
            <a:ext cx="6010605" cy="470033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7725667" y="5262126"/>
            <a:ext cx="47388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Given as ranked paths</a:t>
            </a:r>
          </a:p>
        </p:txBody>
      </p:sp>
      <p:sp>
        <p:nvSpPr>
          <p:cNvPr id="130" name="Shape 130"/>
          <p:cNvSpPr/>
          <p:nvPr/>
        </p:nvSpPr>
        <p:spPr>
          <a:xfrm flipH="1" flipV="1">
            <a:off x="6360029" y="4601906"/>
            <a:ext cx="1232282" cy="632226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Shape 2298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326" name="Group 2326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299" name="Shape 2299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00" name="Shape 2300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01" name="Shape 2301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02" name="Shape 2302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05" name="Group 2305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303" name="Shape 230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4" name="Shape 2304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308" name="Group 2308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306" name="Shape 230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07" name="Shape 2307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309" name="Shape 2309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310" name="Shape 2310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13" name="Group 2313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311" name="Shape 231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2" name="Shape 2312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316" name="Group 2316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314" name="Shape 231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15" name="Shape 2315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317" name="Shape 2317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318" name="Shape 2318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319" name="Shape 2319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320" name="Shape 2320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21" name="Shape 2321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22" name="Shape 2322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23" name="Shape 2323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24" name="Shape 2324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25" name="Shape 2325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327" name="Shape 2327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328" name="Shape 2328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329" name="Shape 2329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330" name="Shape 2330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31" name="Shape 2331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32" name="Shape 2332"/>
          <p:cNvSpPr/>
          <p:nvPr/>
        </p:nvSpPr>
        <p:spPr>
          <a:xfrm>
            <a:off x="6550272" y="6878915"/>
            <a:ext cx="548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More challenging problem</a:t>
            </a:r>
          </a:p>
        </p:txBody>
      </p:sp>
      <p:sp>
        <p:nvSpPr>
          <p:cNvPr id="2333" name="Shape 2333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34" name="Shape 2334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Shape 2336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364" name="Group 2364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337" name="Shape 2337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38" name="Shape 2338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39" name="Shape 2339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40" name="Shape 2340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43" name="Group 2343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341" name="Shape 234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2" name="Shape 2342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346" name="Group 2346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344" name="Shape 234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45" name="Shape 2345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347" name="Shape 2347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348" name="Shape 2348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51" name="Group 2351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349" name="Shape 234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0" name="Shape 2350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354" name="Group 2354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352" name="Shape 235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53" name="Shape 2353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355" name="Shape 2355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356" name="Shape 2356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357" name="Shape 2357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358" name="Shape 2358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59" name="Shape 2359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60" name="Shape 2360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61" name="Shape 2361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62" name="Shape 2362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63" name="Shape 2363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365" name="Shape 2365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366" name="Shape 2366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367" name="Shape 2367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368" name="Shape 2368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369" name="Shape 2369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70" name="Shape 2370"/>
          <p:cNvSpPr/>
          <p:nvPr/>
        </p:nvSpPr>
        <p:spPr>
          <a:xfrm>
            <a:off x="6550272" y="6878915"/>
            <a:ext cx="548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More challenging problem</a:t>
            </a:r>
          </a:p>
        </p:txBody>
      </p:sp>
      <p:sp>
        <p:nvSpPr>
          <p:cNvPr id="2371" name="Shape 2371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2" name="Shape 2372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Shape 237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402" name="Group 2402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375" name="Shape 2375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76" name="Shape 2376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77" name="Shape 2377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378" name="Shape 2378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81" name="Group 2381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379" name="Shape 237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0" name="Shape 2380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384" name="Group 2384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382" name="Shape 238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3" name="Shape 2383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385" name="Shape 2385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386" name="Shape 2386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389" name="Group 2389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387" name="Shape 238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8" name="Shape 2388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392" name="Group 2392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390" name="Shape 239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1" name="Shape 239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393" name="Shape 2393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394" name="Shape 2394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395" name="Shape 2395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396" name="Shape 2396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97" name="Shape 2397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98" name="Shape 2398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399" name="Shape 2399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400" name="Shape 2400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401" name="Shape 2401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403" name="Shape 2403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404" name="Shape 2404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405" name="Shape 2405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406" name="Shape 2406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07" name="Shape 2407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08" name="Shape 2408"/>
          <p:cNvSpPr/>
          <p:nvPr/>
        </p:nvSpPr>
        <p:spPr>
          <a:xfrm>
            <a:off x="6550272" y="6878915"/>
            <a:ext cx="548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More challenging problem</a:t>
            </a:r>
          </a:p>
        </p:txBody>
      </p:sp>
      <p:sp>
        <p:nvSpPr>
          <p:cNvPr id="2409" name="Shape 2409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10" name="Shape 2410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11" name="Shape 2411"/>
          <p:cNvSpPr/>
          <p:nvPr/>
        </p:nvSpPr>
        <p:spPr>
          <a:xfrm>
            <a:off x="3569473" y="5341778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12" name="Shape 2412"/>
          <p:cNvSpPr/>
          <p:nvPr/>
        </p:nvSpPr>
        <p:spPr>
          <a:xfrm>
            <a:off x="2805148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13" name="Shape 2413"/>
          <p:cNvSpPr/>
          <p:nvPr/>
        </p:nvSpPr>
        <p:spPr>
          <a:xfrm>
            <a:off x="4547674" y="46056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Shape 241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439" name="Group 2439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416" name="Shape 2416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17" name="Shape 2417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18" name="Shape 2418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19" name="Shape 2419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422" name="Group 2422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420" name="Shape 242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1" name="Shape 242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425" name="Group 2425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423" name="Shape 242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4" name="Shape 2424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426" name="Shape 2426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427" name="Shape 2427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430" name="Group 2430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428" name="Shape 242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29" name="Shape 2429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433" name="Group 2433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431" name="Shape 243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32" name="Shape 2432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434" name="Shape 2434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435" name="Shape 2435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436" name="Shape 2436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437" name="Shape 2437"/>
            <p:cNvSpPr/>
            <p:nvPr/>
          </p:nvSpPr>
          <p:spPr>
            <a:xfrm>
              <a:off x="2131607" y="1499307"/>
              <a:ext cx="46847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2</a:t>
              </a:r>
              <a:r>
                <a:rPr baseline="31999"/>
                <a:t>+</a:t>
              </a:r>
            </a:p>
          </p:txBody>
        </p:sp>
        <p:sp>
          <p:nvSpPr>
            <p:cNvPr id="2438" name="Shape 2438"/>
            <p:cNvSpPr/>
            <p:nvPr/>
          </p:nvSpPr>
          <p:spPr>
            <a:xfrm>
              <a:off x="632303" y="1512007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</p:grpSp>
      <p:sp>
        <p:nvSpPr>
          <p:cNvPr id="2440" name="Shape 2440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441" name="Shape 2441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442" name="Shape 2442"/>
          <p:cNvSpPr/>
          <p:nvPr/>
        </p:nvSpPr>
        <p:spPr>
          <a:xfrm>
            <a:off x="6550272" y="4874112"/>
            <a:ext cx="6339536" cy="1193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How many failures required to</a:t>
            </a:r>
          </a:p>
          <a:p>
            <a:pPr algn="l"/>
            <a:r>
              <a:t>turn this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</a:t>
            </a:r>
            <a:r>
              <a:t> into an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  <p:sp>
        <p:nvSpPr>
          <p:cNvPr id="2443" name="Shape 2443"/>
          <p:cNvSpPr/>
          <p:nvPr/>
        </p:nvSpPr>
        <p:spPr>
          <a:xfrm>
            <a:off x="4646066" y="3929934"/>
            <a:ext cx="4444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2444" name="Shape 2444"/>
          <p:cNvSpPr/>
          <p:nvPr/>
        </p:nvSpPr>
        <p:spPr>
          <a:xfrm flipH="1" flipV="1">
            <a:off x="5279240" y="4455926"/>
            <a:ext cx="1200946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5" name="Shape 2445"/>
          <p:cNvSpPr/>
          <p:nvPr/>
        </p:nvSpPr>
        <p:spPr>
          <a:xfrm>
            <a:off x="6550272" y="6878915"/>
            <a:ext cx="548365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More challenging problem</a:t>
            </a:r>
          </a:p>
        </p:txBody>
      </p:sp>
      <p:sp>
        <p:nvSpPr>
          <p:cNvPr id="2446" name="Shape 2446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7" name="Shape 2447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8" name="Shape 2448"/>
          <p:cNvSpPr/>
          <p:nvPr/>
        </p:nvSpPr>
        <p:spPr>
          <a:xfrm>
            <a:off x="3569473" y="5341778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9" name="Shape 2449"/>
          <p:cNvSpPr/>
          <p:nvPr/>
        </p:nvSpPr>
        <p:spPr>
          <a:xfrm>
            <a:off x="2805148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50" name="Shape 2450"/>
          <p:cNvSpPr/>
          <p:nvPr/>
        </p:nvSpPr>
        <p:spPr>
          <a:xfrm>
            <a:off x="4547674" y="45802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51" name="Shape 2451"/>
          <p:cNvSpPr/>
          <p:nvPr/>
        </p:nvSpPr>
        <p:spPr>
          <a:xfrm>
            <a:off x="2419772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452" name="Shape 2452"/>
          <p:cNvSpPr/>
          <p:nvPr/>
        </p:nvSpPr>
        <p:spPr>
          <a:xfrm>
            <a:off x="3066712" y="4215998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2</a:t>
            </a:r>
            <a:r>
              <a:rPr baseline="31999"/>
              <a:t>+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634065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454" name="Shape 2454"/>
          <p:cNvSpPr/>
          <p:nvPr/>
        </p:nvSpPr>
        <p:spPr>
          <a:xfrm>
            <a:off x="4166849" y="4308844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3</a:t>
            </a:r>
            <a:r>
              <a:rPr baseline="31999"/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Shape 2456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480" name="Group 2480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457" name="Shape 2457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58" name="Shape 2458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59" name="Shape 2459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60" name="Shape 2460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463" name="Group 2463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461" name="Shape 246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2" name="Shape 2462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466" name="Group 2466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464" name="Shape 246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65" name="Shape 2465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467" name="Shape 2467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468" name="Shape 2468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471" name="Group 2471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469" name="Shape 246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70" name="Shape 2470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474" name="Group 2474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472" name="Shape 247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73" name="Shape 2473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475" name="Shape 2475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476" name="Shape 2476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477" name="Shape 2477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478" name="Shape 2478"/>
            <p:cNvSpPr/>
            <p:nvPr/>
          </p:nvSpPr>
          <p:spPr>
            <a:xfrm>
              <a:off x="2131607" y="1499307"/>
              <a:ext cx="46847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2</a:t>
              </a:r>
              <a:r>
                <a:rPr baseline="31999"/>
                <a:t>+</a:t>
              </a:r>
            </a:p>
          </p:txBody>
        </p:sp>
        <p:sp>
          <p:nvSpPr>
            <p:cNvPr id="2479" name="Shape 2479"/>
            <p:cNvSpPr/>
            <p:nvPr/>
          </p:nvSpPr>
          <p:spPr>
            <a:xfrm>
              <a:off x="632303" y="1512007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</p:grpSp>
      <p:sp>
        <p:nvSpPr>
          <p:cNvPr id="2481" name="Shape 2481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482" name="Shape 2482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483" name="Shape 2483"/>
          <p:cNvSpPr/>
          <p:nvPr/>
        </p:nvSpPr>
        <p:spPr>
          <a:xfrm>
            <a:off x="4658679" y="7162273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484" name="Shape 2484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5" name="Shape 2485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6" name="Shape 2486"/>
          <p:cNvSpPr/>
          <p:nvPr/>
        </p:nvSpPr>
        <p:spPr>
          <a:xfrm>
            <a:off x="3569473" y="5341778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7" name="Shape 2487"/>
          <p:cNvSpPr/>
          <p:nvPr/>
        </p:nvSpPr>
        <p:spPr>
          <a:xfrm>
            <a:off x="2805148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8" name="Shape 2488"/>
          <p:cNvSpPr/>
          <p:nvPr/>
        </p:nvSpPr>
        <p:spPr>
          <a:xfrm>
            <a:off x="4547674" y="45802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89" name="Shape 2489"/>
          <p:cNvSpPr/>
          <p:nvPr/>
        </p:nvSpPr>
        <p:spPr>
          <a:xfrm>
            <a:off x="2419772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490" name="Shape 2490"/>
          <p:cNvSpPr/>
          <p:nvPr/>
        </p:nvSpPr>
        <p:spPr>
          <a:xfrm>
            <a:off x="3066712" y="4215998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2</a:t>
            </a:r>
            <a:r>
              <a:rPr baseline="31999"/>
              <a:t>+</a:t>
            </a:r>
          </a:p>
        </p:txBody>
      </p:sp>
      <p:sp>
        <p:nvSpPr>
          <p:cNvPr id="2491" name="Shape 2491"/>
          <p:cNvSpPr/>
          <p:nvPr/>
        </p:nvSpPr>
        <p:spPr>
          <a:xfrm>
            <a:off x="4634065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492" name="Shape 2492"/>
          <p:cNvSpPr/>
          <p:nvPr/>
        </p:nvSpPr>
        <p:spPr>
          <a:xfrm>
            <a:off x="4166849" y="4308844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3</a:t>
            </a:r>
            <a:r>
              <a:rPr baseline="31999"/>
              <a:t>+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518" name="Group 2518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495" name="Shape 2495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96" name="Shape 2496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97" name="Shape 2497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498" name="Shape 2498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01" name="Group 2501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499" name="Shape 249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0" name="Shape 2500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504" name="Group 2504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502" name="Shape 250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3" name="Shape 2503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505" name="Shape 2505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506" name="Shape 2506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09" name="Group 2509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507" name="Shape 250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08" name="Shape 2508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512" name="Group 2512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510" name="Shape 251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11" name="Shape 251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513" name="Shape 2513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514" name="Shape 2514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515" name="Shape 2515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516" name="Shape 2516"/>
            <p:cNvSpPr/>
            <p:nvPr/>
          </p:nvSpPr>
          <p:spPr>
            <a:xfrm>
              <a:off x="2131607" y="1499307"/>
              <a:ext cx="46847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2</a:t>
              </a:r>
              <a:r>
                <a:rPr baseline="31999"/>
                <a:t>+</a:t>
              </a:r>
            </a:p>
          </p:txBody>
        </p:sp>
        <p:sp>
          <p:nvSpPr>
            <p:cNvPr id="2517" name="Shape 2517"/>
            <p:cNvSpPr/>
            <p:nvPr/>
          </p:nvSpPr>
          <p:spPr>
            <a:xfrm>
              <a:off x="632303" y="1512007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</p:grpSp>
      <p:sp>
        <p:nvSpPr>
          <p:cNvPr id="2519" name="Shape 2519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520" name="Shape 2520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521" name="Shape 2521"/>
          <p:cNvSpPr/>
          <p:nvPr/>
        </p:nvSpPr>
        <p:spPr>
          <a:xfrm>
            <a:off x="4658679" y="7162273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522" name="Shape 2522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3" name="Shape 2523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4" name="Shape 2524"/>
          <p:cNvSpPr/>
          <p:nvPr/>
        </p:nvSpPr>
        <p:spPr>
          <a:xfrm>
            <a:off x="3569473" y="5341778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5" name="Shape 2525"/>
          <p:cNvSpPr/>
          <p:nvPr/>
        </p:nvSpPr>
        <p:spPr>
          <a:xfrm>
            <a:off x="2805148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6" name="Shape 2526"/>
          <p:cNvSpPr/>
          <p:nvPr/>
        </p:nvSpPr>
        <p:spPr>
          <a:xfrm>
            <a:off x="4547674" y="45802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27" name="Shape 2527"/>
          <p:cNvSpPr/>
          <p:nvPr/>
        </p:nvSpPr>
        <p:spPr>
          <a:xfrm>
            <a:off x="2419772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528" name="Shape 2528"/>
          <p:cNvSpPr/>
          <p:nvPr/>
        </p:nvSpPr>
        <p:spPr>
          <a:xfrm>
            <a:off x="3066712" y="4215998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2</a:t>
            </a:r>
            <a:r>
              <a:rPr baseline="31999"/>
              <a:t>+</a:t>
            </a:r>
          </a:p>
        </p:txBody>
      </p:sp>
      <p:sp>
        <p:nvSpPr>
          <p:cNvPr id="2529" name="Shape 2529"/>
          <p:cNvSpPr/>
          <p:nvPr/>
        </p:nvSpPr>
        <p:spPr>
          <a:xfrm>
            <a:off x="4634065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530" name="Shape 2530"/>
          <p:cNvSpPr/>
          <p:nvPr/>
        </p:nvSpPr>
        <p:spPr>
          <a:xfrm>
            <a:off x="4166849" y="4308844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3</a:t>
            </a:r>
            <a:r>
              <a:rPr baseline="31999"/>
              <a:t>+</a:t>
            </a:r>
          </a:p>
        </p:txBody>
      </p:sp>
      <p:sp>
        <p:nvSpPr>
          <p:cNvPr id="2531" name="Shape 2531"/>
          <p:cNvSpPr/>
          <p:nvPr/>
        </p:nvSpPr>
        <p:spPr>
          <a:xfrm>
            <a:off x="5547019" y="5536819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Shape 2533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557" name="Group 2557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534" name="Shape 2534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35" name="Shape 2535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36" name="Shape 2536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37" name="Shape 2537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40" name="Group 2540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538" name="Shape 253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39" name="Shape 2539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543" name="Group 2543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541" name="Shape 254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2" name="Shape 2542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544" name="Shape 2544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545" name="Shape 2545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48" name="Group 2548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546" name="Shape 254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47" name="Shape 2547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551" name="Group 2551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549" name="Shape 254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50" name="Shape 2550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552" name="Shape 2552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0</a:t>
              </a:r>
              <a:r>
                <a:rPr baseline="31999"/>
                <a:t>+</a:t>
              </a:r>
            </a:p>
          </p:txBody>
        </p:sp>
        <p:sp>
          <p:nvSpPr>
            <p:cNvPr id="2553" name="Shape 2553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554" name="Shape 2554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  <p:sp>
          <p:nvSpPr>
            <p:cNvPr id="2555" name="Shape 2555"/>
            <p:cNvSpPr/>
            <p:nvPr/>
          </p:nvSpPr>
          <p:spPr>
            <a:xfrm>
              <a:off x="2131607" y="1499307"/>
              <a:ext cx="468478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2</a:t>
              </a:r>
              <a:r>
                <a:rPr baseline="31999"/>
                <a:t>+</a:t>
              </a:r>
            </a:p>
          </p:txBody>
        </p:sp>
        <p:sp>
          <p:nvSpPr>
            <p:cNvPr id="2556" name="Shape 2556"/>
            <p:cNvSpPr/>
            <p:nvPr/>
          </p:nvSpPr>
          <p:spPr>
            <a:xfrm>
              <a:off x="632303" y="1512007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3</a:t>
              </a:r>
              <a:r>
                <a:rPr baseline="31999"/>
                <a:t>+</a:t>
              </a:r>
            </a:p>
          </p:txBody>
        </p:sp>
      </p:grpSp>
      <p:sp>
        <p:nvSpPr>
          <p:cNvPr id="2558" name="Shape 2558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559" name="Shape 2559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560" name="Shape 2560"/>
          <p:cNvSpPr/>
          <p:nvPr/>
        </p:nvSpPr>
        <p:spPr>
          <a:xfrm>
            <a:off x="4658679" y="7162273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561" name="Shape 2561"/>
          <p:cNvSpPr/>
          <p:nvPr/>
        </p:nvSpPr>
        <p:spPr>
          <a:xfrm>
            <a:off x="2636490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2" name="Shape 2562"/>
          <p:cNvSpPr/>
          <p:nvPr/>
        </p:nvSpPr>
        <p:spPr>
          <a:xfrm>
            <a:off x="4612431" y="659132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3" name="Shape 2563"/>
          <p:cNvSpPr/>
          <p:nvPr/>
        </p:nvSpPr>
        <p:spPr>
          <a:xfrm>
            <a:off x="3569473" y="5341778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4" name="Shape 2564"/>
          <p:cNvSpPr/>
          <p:nvPr/>
        </p:nvSpPr>
        <p:spPr>
          <a:xfrm>
            <a:off x="2805148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5" name="Shape 2565"/>
          <p:cNvSpPr/>
          <p:nvPr/>
        </p:nvSpPr>
        <p:spPr>
          <a:xfrm>
            <a:off x="4547674" y="4580272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66" name="Shape 2566"/>
          <p:cNvSpPr/>
          <p:nvPr/>
        </p:nvSpPr>
        <p:spPr>
          <a:xfrm>
            <a:off x="2419772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567" name="Shape 2567"/>
          <p:cNvSpPr/>
          <p:nvPr/>
        </p:nvSpPr>
        <p:spPr>
          <a:xfrm>
            <a:off x="3066712" y="4215998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2</a:t>
            </a:r>
            <a:r>
              <a:rPr baseline="31999"/>
              <a:t>+</a:t>
            </a:r>
          </a:p>
        </p:txBody>
      </p:sp>
      <p:sp>
        <p:nvSpPr>
          <p:cNvPr id="2568" name="Shape 2568"/>
          <p:cNvSpPr/>
          <p:nvPr/>
        </p:nvSpPr>
        <p:spPr>
          <a:xfrm>
            <a:off x="4634065" y="4961753"/>
            <a:ext cx="46847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1</a:t>
            </a:r>
            <a:r>
              <a:rPr baseline="31999"/>
              <a:t>+</a:t>
            </a:r>
          </a:p>
        </p:txBody>
      </p:sp>
      <p:sp>
        <p:nvSpPr>
          <p:cNvPr id="2569" name="Shape 2569"/>
          <p:cNvSpPr/>
          <p:nvPr/>
        </p:nvSpPr>
        <p:spPr>
          <a:xfrm>
            <a:off x="4166849" y="4308844"/>
            <a:ext cx="468478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/>
            </a:pPr>
            <a:r>
              <a:t>3</a:t>
            </a:r>
            <a:r>
              <a:rPr baseline="31999"/>
              <a:t>+</a:t>
            </a:r>
          </a:p>
        </p:txBody>
      </p:sp>
      <p:sp>
        <p:nvSpPr>
          <p:cNvPr id="2570" name="Shape 2570"/>
          <p:cNvSpPr/>
          <p:nvPr/>
        </p:nvSpPr>
        <p:spPr>
          <a:xfrm>
            <a:off x="5547019" y="5536819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571" name="Shape 2571"/>
          <p:cNvSpPr/>
          <p:nvPr/>
        </p:nvSpPr>
        <p:spPr>
          <a:xfrm>
            <a:off x="1541250" y="5536819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2572" name="Shape 2572"/>
          <p:cNvSpPr/>
          <p:nvPr/>
        </p:nvSpPr>
        <p:spPr>
          <a:xfrm>
            <a:off x="4191463" y="3753756"/>
            <a:ext cx="4192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Shape 257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602" name="Group 2602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575" name="Shape 2575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76" name="Shape 2576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77" name="Shape 2577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578" name="Shape 2578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81" name="Group 2581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579" name="Shape 257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0" name="Shape 2580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584" name="Group 2584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582" name="Shape 258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3" name="Shape 2583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585" name="Shape 2585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586" name="Shape 2586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589" name="Group 2589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587" name="Shape 258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88" name="Shape 2588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592" name="Group 2592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590" name="Shape 259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591" name="Shape 2591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593" name="Shape 2593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594" name="Shape 2594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595" name="Shape 2595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596" name="Shape 2596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597" name="Shape 2597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598" name="Shape 2598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599" name="Shape 2599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00" name="Shape 2600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01" name="Shape 2601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603" name="Shape 2603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604" name="Shape 2604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605" name="Shape 2605"/>
          <p:cNvSpPr/>
          <p:nvPr/>
        </p:nvSpPr>
        <p:spPr>
          <a:xfrm>
            <a:off x="6550272" y="4150212"/>
            <a:ext cx="6188660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Idea:</a:t>
            </a:r>
            <a:r>
              <a:t> generate a “worst”</a:t>
            </a:r>
          </a:p>
          <a:p>
            <a:pPr algn="l"/>
            <a:r>
              <a:t>case concrete topology, and </a:t>
            </a:r>
          </a:p>
          <a:p>
            <a:pPr algn="l"/>
            <a:r>
              <a:t>find a lower bound on the </a:t>
            </a:r>
          </a:p>
          <a:p>
            <a:pPr algn="l"/>
            <a:r>
              <a:t>min-cut of this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Shape 2607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635" name="Group 2635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608" name="Shape 2608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09" name="Shape 2609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10" name="Shape 2610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11" name="Shape 2611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614" name="Group 2614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612" name="Shape 261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3" name="Shape 2613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617" name="Group 2617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615" name="Shape 261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6" name="Shape 2616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618" name="Shape 2618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619" name="Shape 2619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622" name="Group 2622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620" name="Shape 262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1" name="Shape 2621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625" name="Group 2625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623" name="Shape 262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4" name="Shape 2624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626" name="Shape 2626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627" name="Shape 2627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628" name="Shape 2628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629" name="Shape 2629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30" name="Shape 2630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31" name="Shape 2631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32" name="Shape 2632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33" name="Shape 2633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34" name="Shape 2634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636" name="Shape 2636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637" name="Shape 2637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638" name="Shape 2638"/>
          <p:cNvSpPr/>
          <p:nvPr/>
        </p:nvSpPr>
        <p:spPr>
          <a:xfrm>
            <a:off x="6550272" y="4150212"/>
            <a:ext cx="6188660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Idea:</a:t>
            </a:r>
            <a:r>
              <a:t> generate a “worst”</a:t>
            </a:r>
          </a:p>
          <a:p>
            <a:pPr algn="l"/>
            <a:r>
              <a:t>case concrete topology, and </a:t>
            </a:r>
          </a:p>
          <a:p>
            <a:pPr algn="l"/>
            <a:r>
              <a:t>find a lower bound on the </a:t>
            </a:r>
          </a:p>
          <a:p>
            <a:pPr algn="l"/>
            <a:r>
              <a:t>min-cut of this topology</a:t>
            </a:r>
          </a:p>
        </p:txBody>
      </p:sp>
      <p:sp>
        <p:nvSpPr>
          <p:cNvPr id="2639" name="Shape 2639"/>
          <p:cNvSpPr/>
          <p:nvPr/>
        </p:nvSpPr>
        <p:spPr>
          <a:xfrm>
            <a:off x="6538131" y="7069437"/>
            <a:ext cx="593354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Keep the topology abstract </a:t>
            </a:r>
          </a:p>
          <a:p>
            <a:pPr algn="l"/>
            <a:r>
              <a:t>(small)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" name="Shape 2641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669" name="Group 2669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642" name="Shape 2642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3" name="Shape 2643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4" name="Shape 2644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45" name="Shape 2645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648" name="Group 2648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646" name="Shape 264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47" name="Shape 2647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651" name="Group 2651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649" name="Shape 264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0" name="Shape 2650"/>
              <p:cNvSpPr/>
              <p:nvPr/>
            </p:nvSpPr>
            <p:spPr>
              <a:xfrm>
                <a:off x="101528" y="72363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2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652" name="Shape 2652"/>
            <p:cNvSpPr/>
            <p:nvPr/>
          </p:nvSpPr>
          <p:spPr>
            <a:xfrm>
              <a:off x="239355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653" name="Shape 2653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656" name="Group 2656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654" name="Shape 265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5" name="Shape 2655"/>
              <p:cNvSpPr/>
              <p:nvPr/>
            </p:nvSpPr>
            <p:spPr>
              <a:xfrm>
                <a:off x="101529" y="72364"/>
                <a:ext cx="468478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4</a:t>
                </a:r>
                <a:r>
                  <a:rPr baseline="31999"/>
                  <a:t>+</a:t>
                </a:r>
              </a:p>
            </p:txBody>
          </p:sp>
        </p:grpSp>
        <p:grpSp>
          <p:nvGrpSpPr>
            <p:cNvPr id="2659" name="Group 2659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657" name="Shape 265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8" name="Shape 2658"/>
              <p:cNvSpPr/>
              <p:nvPr/>
            </p:nvSpPr>
            <p:spPr>
              <a:xfrm>
                <a:off x="101528" y="72364"/>
                <a:ext cx="46847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>
                  <a:defRPr sz="2800"/>
                </a:pPr>
                <a:r>
                  <a:t>3</a:t>
                </a:r>
                <a:r>
                  <a:rPr baseline="31999"/>
                  <a:t>+</a:t>
                </a:r>
              </a:p>
            </p:txBody>
          </p:sp>
        </p:grpSp>
        <p:sp>
          <p:nvSpPr>
            <p:cNvPr id="2660" name="Shape 2660"/>
            <p:cNvSpPr/>
            <p:nvPr/>
          </p:nvSpPr>
          <p:spPr>
            <a:xfrm>
              <a:off x="923433" y="30386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1</a:t>
              </a:r>
              <a:r>
                <a:rPr baseline="31999"/>
                <a:t>+</a:t>
              </a:r>
            </a:p>
          </p:txBody>
        </p:sp>
        <p:sp>
          <p:nvSpPr>
            <p:cNvPr id="2661" name="Shape 2661"/>
            <p:cNvSpPr/>
            <p:nvPr/>
          </p:nvSpPr>
          <p:spPr>
            <a:xfrm>
              <a:off x="2090698" y="3000533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662" name="Shape 2662"/>
            <p:cNvSpPr/>
            <p:nvPr/>
          </p:nvSpPr>
          <p:spPr>
            <a:xfrm>
              <a:off x="2584903" y="2243140"/>
              <a:ext cx="46847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800"/>
              </a:pPr>
              <a:r>
                <a:t>4</a:t>
              </a:r>
              <a:r>
                <a:rPr baseline="31999"/>
                <a:t>+</a:t>
              </a:r>
            </a:p>
          </p:txBody>
        </p:sp>
        <p:sp>
          <p:nvSpPr>
            <p:cNvPr id="2663" name="Shape 2663"/>
            <p:cNvSpPr/>
            <p:nvPr/>
          </p:nvSpPr>
          <p:spPr>
            <a:xfrm>
              <a:off x="2239531" y="1575507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64" name="Shape 2664"/>
            <p:cNvSpPr/>
            <p:nvPr/>
          </p:nvSpPr>
          <p:spPr>
            <a:xfrm>
              <a:off x="676728" y="1575507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65" name="Shape 2665"/>
            <p:cNvSpPr/>
            <p:nvPr/>
          </p:nvSpPr>
          <p:spPr>
            <a:xfrm>
              <a:off x="347280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1031358" y="375986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2692828" y="1133380"/>
              <a:ext cx="25262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  <p:sp>
          <p:nvSpPr>
            <p:cNvPr id="2668" name="Shape 2668"/>
            <p:cNvSpPr/>
            <p:nvPr/>
          </p:nvSpPr>
          <p:spPr>
            <a:xfrm>
              <a:off x="2145715" y="375986"/>
              <a:ext cx="25263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*</a:t>
              </a:r>
            </a:p>
          </p:txBody>
        </p:sp>
      </p:grpSp>
      <p:sp>
        <p:nvSpPr>
          <p:cNvPr id="2670" name="Shape 2670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671" name="Shape 2671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672" name="Shape 2672"/>
          <p:cNvSpPr/>
          <p:nvPr/>
        </p:nvSpPr>
        <p:spPr>
          <a:xfrm>
            <a:off x="6550272" y="4423262"/>
            <a:ext cx="609408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Claim:</a:t>
            </a:r>
            <a:r>
              <a:t> Take the min of every</a:t>
            </a:r>
          </a:p>
          <a:p>
            <a:pPr algn="l"/>
            <a:r>
              <a:t>edge/node, and this will</a:t>
            </a:r>
          </a:p>
          <a:p>
            <a:pPr algn="l"/>
            <a:r>
              <a:t>be the worst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bad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256" y="3731796"/>
            <a:ext cx="6010605" cy="4700335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>
            <p:ph type="title"/>
          </p:nvPr>
        </p:nvSpPr>
        <p:spPr>
          <a:xfrm>
            <a:off x="952500" y="444500"/>
            <a:ext cx="11789402" cy="2159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BGP ranked paths</a:t>
            </a:r>
          </a:p>
        </p:txBody>
      </p:sp>
      <p:sp>
        <p:nvSpPr>
          <p:cNvPr id="134" name="Shape 134"/>
          <p:cNvSpPr/>
          <p:nvPr/>
        </p:nvSpPr>
        <p:spPr>
          <a:xfrm>
            <a:off x="6941840" y="4249144"/>
            <a:ext cx="5980010" cy="65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(130 ∪ 210 	∪ 420 ∪ 3420) &gt;&gt;</a:t>
            </a:r>
          </a:p>
        </p:txBody>
      </p:sp>
      <p:sp>
        <p:nvSpPr>
          <p:cNvPr id="135" name="Shape 135"/>
          <p:cNvSpPr/>
          <p:nvPr/>
        </p:nvSpPr>
        <p:spPr>
          <a:xfrm>
            <a:off x="6953859" y="4954777"/>
            <a:ext cx="4927833" cy="65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(10 ∪ 20 ∪ 30 ∪ 430) &gt;&gt;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Shape 2674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702" name="Group 2702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675" name="Shape 2675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6" name="Shape 2676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7" name="Shape 2677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678" name="Shape 2678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681" name="Group 2681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679" name="Shape 267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80" name="Shape 2680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684" name="Group 2684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682" name="Shape 268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83" name="Shape 2683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685" name="Shape 2685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86" name="Shape 2686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689" name="Group 2689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687" name="Shape 268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88" name="Shape 2688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692" name="Group 2692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690" name="Shape 269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1" name="Shape 2691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693" name="Shape 2693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694" name="Shape 2694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95" name="Shape 2695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96" name="Shape 2696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697" name="Shape 2697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698" name="Shape 2698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699" name="Shape 2699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00" name="Shape 2700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01" name="Shape 2701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03" name="Shape 2703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704" name="Shape 2704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705" name="Shape 2705"/>
          <p:cNvSpPr/>
          <p:nvPr/>
        </p:nvSpPr>
        <p:spPr>
          <a:xfrm>
            <a:off x="6550272" y="4423262"/>
            <a:ext cx="609408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Claim:</a:t>
            </a:r>
            <a:r>
              <a:t> Take the min of every</a:t>
            </a:r>
          </a:p>
          <a:p>
            <a:pPr algn="l"/>
            <a:r>
              <a:t>edge/node, and this will</a:t>
            </a:r>
          </a:p>
          <a:p>
            <a:pPr algn="l"/>
            <a:r>
              <a:t>be the worst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Shape 2707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735" name="Group 2735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708" name="Shape 2708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09" name="Shape 2709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10" name="Shape 2710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11" name="Shape 2711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714" name="Group 2714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712" name="Shape 271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3" name="Shape 2713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717" name="Group 2717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715" name="Shape 271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16" name="Shape 2716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718" name="Shape 2718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19" name="Shape 2719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722" name="Group 2722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720" name="Shape 272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21" name="Shape 2721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725" name="Group 2725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723" name="Shape 272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24" name="Shape 2724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726" name="Shape 2726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7" name="Shape 2727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29" name="Shape 2729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30" name="Shape 2730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31" name="Shape 2731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32" name="Shape 2732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33" name="Shape 2733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34" name="Shape 2734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36" name="Shape 2736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737" name="Shape 2737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738" name="Shape 2738"/>
          <p:cNvSpPr/>
          <p:nvPr/>
        </p:nvSpPr>
        <p:spPr>
          <a:xfrm>
            <a:off x="6550272" y="4423262"/>
            <a:ext cx="609408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Claim:</a:t>
            </a:r>
            <a:r>
              <a:t> Take the min of every</a:t>
            </a:r>
          </a:p>
          <a:p>
            <a:pPr algn="l"/>
            <a:r>
              <a:t>edge/node, and this will</a:t>
            </a:r>
          </a:p>
          <a:p>
            <a:pPr algn="l"/>
            <a:r>
              <a:t>be the worst topology</a:t>
            </a:r>
          </a:p>
        </p:txBody>
      </p:sp>
      <p:sp>
        <p:nvSpPr>
          <p:cNvPr id="2739" name="Shape 2739"/>
          <p:cNvSpPr/>
          <p:nvPr/>
        </p:nvSpPr>
        <p:spPr>
          <a:xfrm>
            <a:off x="6550272" y="6766836"/>
            <a:ext cx="584751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Why:</a:t>
            </a:r>
            <a:r>
              <a:t> Can always fail more </a:t>
            </a:r>
          </a:p>
          <a:p>
            <a:pPr algn="l"/>
            <a:r>
              <a:t>nodes/edges to get </a:t>
            </a:r>
          </a:p>
          <a:p>
            <a:pPr algn="l"/>
            <a:r>
              <a:t>this topology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1" name="Shape 2741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769" name="Group 2769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742" name="Shape 2742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43" name="Shape 2743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44" name="Shape 2744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45" name="Shape 2745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748" name="Group 2748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746" name="Shape 274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47" name="Shape 2747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751" name="Group 2751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749" name="Shape 274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0" name="Shape 2750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752" name="Shape 2752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53" name="Shape 2753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756" name="Group 2756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754" name="Shape 275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5" name="Shape 2755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759" name="Group 2759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757" name="Shape 275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58" name="Shape 2758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760" name="Shape 2760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61" name="Shape 2761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62" name="Shape 2762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63" name="Shape 2763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67" name="Shape 2767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68" name="Shape 2768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70" name="Shape 2770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771" name="Shape 2771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772" name="Shape 2772"/>
          <p:cNvSpPr/>
          <p:nvPr/>
        </p:nvSpPr>
        <p:spPr>
          <a:xfrm>
            <a:off x="6550272" y="4423262"/>
            <a:ext cx="609408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Claim:</a:t>
            </a:r>
            <a:r>
              <a:t> Take the min of every</a:t>
            </a:r>
          </a:p>
          <a:p>
            <a:pPr algn="l"/>
            <a:r>
              <a:t>edge/node, and this will</a:t>
            </a:r>
          </a:p>
          <a:p>
            <a:pPr algn="l"/>
            <a:r>
              <a:t>be the worst topology</a:t>
            </a:r>
          </a:p>
        </p:txBody>
      </p:sp>
      <p:sp>
        <p:nvSpPr>
          <p:cNvPr id="2773" name="Shape 2773"/>
          <p:cNvSpPr/>
          <p:nvPr/>
        </p:nvSpPr>
        <p:spPr>
          <a:xfrm>
            <a:off x="6550272" y="6741436"/>
            <a:ext cx="6568593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Idea:</a:t>
            </a:r>
            <a:r>
              <a:t> Find a lower bound </a:t>
            </a:r>
          </a:p>
          <a:p>
            <a:pPr algn="l"/>
            <a:r>
              <a:t>on the number of disjoint paths</a:t>
            </a:r>
          </a:p>
          <a:p>
            <a:pPr algn="l"/>
            <a:r>
              <a:t>in the concrete topology.</a:t>
            </a:r>
          </a:p>
        </p:txBody>
      </p:sp>
      <p:sp>
        <p:nvSpPr>
          <p:cNvPr id="2774" name="Shape 2774"/>
          <p:cNvSpPr/>
          <p:nvPr/>
        </p:nvSpPr>
        <p:spPr>
          <a:xfrm>
            <a:off x="3569473" y="52768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Shape 2776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804" name="Group 2804"/>
          <p:cNvGrpSpPr/>
          <p:nvPr/>
        </p:nvGrpSpPr>
        <p:grpSpPr>
          <a:xfrm>
            <a:off x="2138204" y="3929934"/>
            <a:ext cx="3231111" cy="3861471"/>
            <a:chOff x="0" y="0"/>
            <a:chExt cx="3231109" cy="3861470"/>
          </a:xfrm>
        </p:grpSpPr>
        <p:sp>
          <p:nvSpPr>
            <p:cNvPr id="2777" name="Shape 2777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78" name="Shape 2778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79" name="Shape 2779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780" name="Shape 2780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783" name="Group 2783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781" name="Shape 278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2" name="Shape 2782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786" name="Group 2786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784" name="Shape 278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5" name="Shape 2785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787" name="Shape 2787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88" name="Shape 2788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791" name="Group 2791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789" name="Shape 278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0" name="Shape 2790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794" name="Group 2794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792" name="Shape 2792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3" name="Shape 2793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795" name="Shape 2795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96" name="Shape 2796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97" name="Shape 2797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98" name="Shape 2798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99" name="Shape 2799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01" name="Shape 2801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02" name="Shape 2802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03" name="Shape 2803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05" name="Shape 2805"/>
          <p:cNvSpPr/>
          <p:nvPr/>
        </p:nvSpPr>
        <p:spPr>
          <a:xfrm>
            <a:off x="30883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806" name="Shape 2806"/>
          <p:cNvSpPr/>
          <p:nvPr/>
        </p:nvSpPr>
        <p:spPr>
          <a:xfrm>
            <a:off x="26649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807" name="Shape 2807"/>
          <p:cNvSpPr/>
          <p:nvPr/>
        </p:nvSpPr>
        <p:spPr>
          <a:xfrm>
            <a:off x="6550272" y="4423262"/>
            <a:ext cx="6094089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Claim:</a:t>
            </a:r>
            <a:r>
              <a:t> Take the min of every</a:t>
            </a:r>
          </a:p>
          <a:p>
            <a:pPr algn="l"/>
            <a:r>
              <a:t>edge/node, and this will</a:t>
            </a:r>
          </a:p>
          <a:p>
            <a:pPr algn="l"/>
            <a:r>
              <a:t>be the worst topology</a:t>
            </a:r>
          </a:p>
        </p:txBody>
      </p:sp>
      <p:sp>
        <p:nvSpPr>
          <p:cNvPr id="2808" name="Shape 2808"/>
          <p:cNvSpPr/>
          <p:nvPr/>
        </p:nvSpPr>
        <p:spPr>
          <a:xfrm>
            <a:off x="6550272" y="6741436"/>
            <a:ext cx="6568593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 b="1">
                <a:latin typeface="Helvetica"/>
                <a:ea typeface="Helvetica"/>
                <a:cs typeface="Helvetica"/>
                <a:sym typeface="Helvetica"/>
              </a:rPr>
              <a:t>Idea:</a:t>
            </a:r>
            <a:r>
              <a:t> Find a lower bound </a:t>
            </a:r>
          </a:p>
          <a:p>
            <a:pPr algn="l"/>
            <a:r>
              <a:t>on the number of disjoint paths</a:t>
            </a:r>
          </a:p>
          <a:p>
            <a:pPr algn="l"/>
            <a:r>
              <a:t>in the concrete topology.</a:t>
            </a:r>
          </a:p>
        </p:txBody>
      </p:sp>
      <p:sp>
        <p:nvSpPr>
          <p:cNvPr id="2809" name="Shape 2809"/>
          <p:cNvSpPr/>
          <p:nvPr/>
        </p:nvSpPr>
        <p:spPr>
          <a:xfrm>
            <a:off x="2325332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10" name="Shape 2810"/>
          <p:cNvSpPr/>
          <p:nvPr/>
        </p:nvSpPr>
        <p:spPr>
          <a:xfrm>
            <a:off x="4866337" y="4552950"/>
            <a:ext cx="3685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Shape 2812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840" name="Group 2840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2813" name="Shape 2813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14" name="Shape 2814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15" name="Shape 2815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16" name="Shape 2816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819" name="Group 2819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817" name="Shape 281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18" name="Shape 2818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822" name="Group 2822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820" name="Shape 282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1" name="Shape 2821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823" name="Shape 2823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24" name="Shape 2824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827" name="Group 2827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825" name="Shape 282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6" name="Shape 2826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830" name="Group 2830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828" name="Shape 282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9" name="Shape 2829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831" name="Shape 2831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32" name="Shape 2832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33" name="Shape 2833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34" name="Shape 2834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35" name="Shape 2835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36" name="Shape 2836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37" name="Shape 2837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38" name="Shape 2838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39" name="Shape 2839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41" name="Shape 2841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842" name="Shape 2842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843" name="Shape 2843"/>
          <p:cNvSpPr/>
          <p:nvPr/>
        </p:nvSpPr>
        <p:spPr>
          <a:xfrm>
            <a:off x="1816873" y="52768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44" name="Shape 2844"/>
          <p:cNvSpPr/>
          <p:nvPr/>
        </p:nvSpPr>
        <p:spPr>
          <a:xfrm>
            <a:off x="6719697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5" name="Shape 2845"/>
          <p:cNvSpPr/>
          <p:nvPr/>
        </p:nvSpPr>
        <p:spPr>
          <a:xfrm>
            <a:off x="7700884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6" name="Shape 2846"/>
          <p:cNvSpPr/>
          <p:nvPr/>
        </p:nvSpPr>
        <p:spPr>
          <a:xfrm>
            <a:off x="8682070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7" name="Shape 2847"/>
          <p:cNvSpPr/>
          <p:nvPr/>
        </p:nvSpPr>
        <p:spPr>
          <a:xfrm>
            <a:off x="8827639" y="2491830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48" name="Shape 2848"/>
          <p:cNvSpPr/>
          <p:nvPr/>
        </p:nvSpPr>
        <p:spPr>
          <a:xfrm flipV="1">
            <a:off x="10008346" y="5868279"/>
            <a:ext cx="2181959" cy="265174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49" name="Shape 2849"/>
          <p:cNvSpPr/>
          <p:nvPr/>
        </p:nvSpPr>
        <p:spPr>
          <a:xfrm flipV="1">
            <a:off x="9986792" y="5862755"/>
            <a:ext cx="1243196" cy="27285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0" name="Shape 2850"/>
          <p:cNvSpPr/>
          <p:nvPr/>
        </p:nvSpPr>
        <p:spPr>
          <a:xfrm flipV="1">
            <a:off x="9983807" y="5863687"/>
            <a:ext cx="243066" cy="278035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1" name="Shape 2851"/>
          <p:cNvSpPr/>
          <p:nvPr/>
        </p:nvSpPr>
        <p:spPr>
          <a:xfrm flipH="1" flipV="1">
            <a:off x="9324801" y="5894721"/>
            <a:ext cx="656022" cy="2690623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2" name="Shape 2852"/>
          <p:cNvSpPr/>
          <p:nvPr/>
        </p:nvSpPr>
        <p:spPr>
          <a:xfrm flipV="1">
            <a:off x="6016613" y="2818066"/>
            <a:ext cx="2134303" cy="208160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3" name="Shape 2853"/>
          <p:cNvSpPr/>
          <p:nvPr/>
        </p:nvSpPr>
        <p:spPr>
          <a:xfrm>
            <a:off x="9663256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4" name="Shape 2854"/>
          <p:cNvSpPr/>
          <p:nvPr/>
        </p:nvSpPr>
        <p:spPr>
          <a:xfrm>
            <a:off x="7997934" y="4249551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855" name="Shape 2855"/>
          <p:cNvSpPr/>
          <p:nvPr/>
        </p:nvSpPr>
        <p:spPr>
          <a:xfrm flipV="1">
            <a:off x="6015297" y="5845639"/>
            <a:ext cx="3202990" cy="53937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6" name="Shape 2856"/>
          <p:cNvSpPr/>
          <p:nvPr/>
        </p:nvSpPr>
        <p:spPr>
          <a:xfrm>
            <a:off x="6033565" y="4873103"/>
            <a:ext cx="4203723" cy="75916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7" name="Shape 2857"/>
          <p:cNvSpPr/>
          <p:nvPr/>
        </p:nvSpPr>
        <p:spPr>
          <a:xfrm flipV="1">
            <a:off x="6034062" y="6130656"/>
            <a:ext cx="5221551" cy="80282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58" name="Shape 2858"/>
          <p:cNvSpPr/>
          <p:nvPr/>
        </p:nvSpPr>
        <p:spPr>
          <a:xfrm>
            <a:off x="8945024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59" name="Shape 2859"/>
          <p:cNvSpPr/>
          <p:nvPr/>
        </p:nvSpPr>
        <p:spPr>
          <a:xfrm>
            <a:off x="9926211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0" name="Shape 2860"/>
          <p:cNvSpPr/>
          <p:nvPr/>
        </p:nvSpPr>
        <p:spPr>
          <a:xfrm>
            <a:off x="10907397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1" name="Shape 2861"/>
          <p:cNvSpPr/>
          <p:nvPr/>
        </p:nvSpPr>
        <p:spPr>
          <a:xfrm flipV="1">
            <a:off x="5995059" y="2910901"/>
            <a:ext cx="2131837" cy="3972701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62" name="Shape 2862"/>
          <p:cNvSpPr/>
          <p:nvPr/>
        </p:nvSpPr>
        <p:spPr>
          <a:xfrm flipV="1">
            <a:off x="5917797" y="2804045"/>
            <a:ext cx="2233025" cy="316667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63" name="Shape 2863"/>
          <p:cNvSpPr/>
          <p:nvPr/>
        </p:nvSpPr>
        <p:spPr>
          <a:xfrm>
            <a:off x="7846452" y="2491830"/>
            <a:ext cx="671537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4" name="Shape 2864"/>
          <p:cNvSpPr/>
          <p:nvPr/>
        </p:nvSpPr>
        <p:spPr>
          <a:xfrm>
            <a:off x="5654742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5" name="Shape 2865"/>
          <p:cNvSpPr/>
          <p:nvPr/>
        </p:nvSpPr>
        <p:spPr>
          <a:xfrm>
            <a:off x="5654742" y="650547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6" name="Shape 2866"/>
          <p:cNvSpPr/>
          <p:nvPr/>
        </p:nvSpPr>
        <p:spPr>
          <a:xfrm>
            <a:off x="5974002" y="4794173"/>
            <a:ext cx="6262083" cy="7558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867" name="Shape 2867"/>
          <p:cNvSpPr/>
          <p:nvPr/>
        </p:nvSpPr>
        <p:spPr>
          <a:xfrm>
            <a:off x="11888583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868" name="Shape 2868"/>
          <p:cNvSpPr/>
          <p:nvPr/>
        </p:nvSpPr>
        <p:spPr>
          <a:xfrm>
            <a:off x="5654742" y="453773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Shape 2870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898" name="Group 2898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2871" name="Shape 2871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72" name="Shape 2872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73" name="Shape 2873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874" name="Shape 2874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877" name="Group 2877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875" name="Shape 287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6" name="Shape 2876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880" name="Group 2880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878" name="Shape 287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9" name="Shape 2879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881" name="Shape 2881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82" name="Shape 2882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885" name="Group 2885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883" name="Shape 288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4" name="Shape 2884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888" name="Group 2888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886" name="Shape 288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87" name="Shape 2887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889" name="Shape 2889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90" name="Shape 2890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91" name="Shape 2891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92" name="Shape 2892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93" name="Shape 2893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894" name="Shape 2894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5" name="Shape 2895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896" name="Shape 2896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7" name="Shape 2897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899" name="Shape 2899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900" name="Shape 2900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901" name="Shape 2901"/>
          <p:cNvSpPr/>
          <p:nvPr/>
        </p:nvSpPr>
        <p:spPr>
          <a:xfrm>
            <a:off x="572732" y="4552950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902" name="Shape 2902"/>
          <p:cNvSpPr/>
          <p:nvPr/>
        </p:nvSpPr>
        <p:spPr>
          <a:xfrm>
            <a:off x="3113737" y="4552950"/>
            <a:ext cx="3685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903" name="Shape 2903"/>
          <p:cNvSpPr/>
          <p:nvPr/>
        </p:nvSpPr>
        <p:spPr>
          <a:xfrm>
            <a:off x="6719697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4" name="Shape 2904"/>
          <p:cNvSpPr/>
          <p:nvPr/>
        </p:nvSpPr>
        <p:spPr>
          <a:xfrm>
            <a:off x="7700884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5" name="Shape 2905"/>
          <p:cNvSpPr/>
          <p:nvPr/>
        </p:nvSpPr>
        <p:spPr>
          <a:xfrm>
            <a:off x="8682070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6" name="Shape 2906"/>
          <p:cNvSpPr/>
          <p:nvPr/>
        </p:nvSpPr>
        <p:spPr>
          <a:xfrm>
            <a:off x="5654742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7" name="Shape 2907"/>
          <p:cNvSpPr/>
          <p:nvPr/>
        </p:nvSpPr>
        <p:spPr>
          <a:xfrm>
            <a:off x="5654742" y="650547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8" name="Shape 2908"/>
          <p:cNvSpPr/>
          <p:nvPr/>
        </p:nvSpPr>
        <p:spPr>
          <a:xfrm>
            <a:off x="8827639" y="2491830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09" name="Shape 2909"/>
          <p:cNvSpPr/>
          <p:nvPr/>
        </p:nvSpPr>
        <p:spPr>
          <a:xfrm flipV="1">
            <a:off x="10008346" y="5868279"/>
            <a:ext cx="2181959" cy="2651742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0" name="Shape 2910"/>
          <p:cNvSpPr/>
          <p:nvPr/>
        </p:nvSpPr>
        <p:spPr>
          <a:xfrm flipV="1">
            <a:off x="9986792" y="5862755"/>
            <a:ext cx="1243196" cy="272855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1" name="Shape 2911"/>
          <p:cNvSpPr/>
          <p:nvPr/>
        </p:nvSpPr>
        <p:spPr>
          <a:xfrm flipV="1">
            <a:off x="9983807" y="5863687"/>
            <a:ext cx="243066" cy="2780350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2" name="Shape 2912"/>
          <p:cNvSpPr/>
          <p:nvPr/>
        </p:nvSpPr>
        <p:spPr>
          <a:xfrm flipH="1" flipV="1">
            <a:off x="9324801" y="5894721"/>
            <a:ext cx="656022" cy="2690623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3" name="Shape 2913"/>
          <p:cNvSpPr/>
          <p:nvPr/>
        </p:nvSpPr>
        <p:spPr>
          <a:xfrm flipH="1" flipV="1">
            <a:off x="8194241" y="2863060"/>
            <a:ext cx="1040826" cy="2971048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4" name="Shape 2914"/>
          <p:cNvSpPr/>
          <p:nvPr/>
        </p:nvSpPr>
        <p:spPr>
          <a:xfrm flipH="1" flipV="1">
            <a:off x="8209825" y="2841506"/>
            <a:ext cx="2035298" cy="302363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5" name="Shape 2915"/>
          <p:cNvSpPr/>
          <p:nvPr/>
        </p:nvSpPr>
        <p:spPr>
          <a:xfrm flipH="1" flipV="1">
            <a:off x="8225410" y="2801383"/>
            <a:ext cx="3050006" cy="3023636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6" name="Shape 2916"/>
          <p:cNvSpPr/>
          <p:nvPr/>
        </p:nvSpPr>
        <p:spPr>
          <a:xfrm flipH="1" flipV="1">
            <a:off x="8129579" y="2779829"/>
            <a:ext cx="4079295" cy="3023635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7" name="Shape 2917"/>
          <p:cNvSpPr/>
          <p:nvPr/>
        </p:nvSpPr>
        <p:spPr>
          <a:xfrm flipH="1" flipV="1">
            <a:off x="6032289" y="4883835"/>
            <a:ext cx="3923995" cy="3769817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8" name="Shape 2918"/>
          <p:cNvSpPr/>
          <p:nvPr/>
        </p:nvSpPr>
        <p:spPr>
          <a:xfrm flipV="1">
            <a:off x="6016613" y="2818066"/>
            <a:ext cx="2134303" cy="2081609"/>
          </a:xfrm>
          <a:prstGeom prst="line">
            <a:avLst/>
          </a:prstGeom>
          <a:ln w="254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19" name="Shape 2919"/>
          <p:cNvSpPr/>
          <p:nvPr/>
        </p:nvSpPr>
        <p:spPr>
          <a:xfrm>
            <a:off x="5654742" y="453773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0" name="Shape 2920"/>
          <p:cNvSpPr/>
          <p:nvPr/>
        </p:nvSpPr>
        <p:spPr>
          <a:xfrm>
            <a:off x="9663256" y="8243017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1" name="Shape 2921"/>
          <p:cNvSpPr/>
          <p:nvPr/>
        </p:nvSpPr>
        <p:spPr>
          <a:xfrm>
            <a:off x="8945024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2" name="Shape 2922"/>
          <p:cNvSpPr/>
          <p:nvPr/>
        </p:nvSpPr>
        <p:spPr>
          <a:xfrm>
            <a:off x="9926211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3" name="Shape 2923"/>
          <p:cNvSpPr/>
          <p:nvPr/>
        </p:nvSpPr>
        <p:spPr>
          <a:xfrm>
            <a:off x="10907397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4" name="Shape 2924"/>
          <p:cNvSpPr/>
          <p:nvPr/>
        </p:nvSpPr>
        <p:spPr>
          <a:xfrm>
            <a:off x="11888583" y="5521605"/>
            <a:ext cx="671536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5" name="Shape 2925"/>
          <p:cNvSpPr/>
          <p:nvPr/>
        </p:nvSpPr>
        <p:spPr>
          <a:xfrm>
            <a:off x="7846452" y="2491830"/>
            <a:ext cx="671537" cy="678129"/>
          </a:xfrm>
          <a:prstGeom prst="ellipse">
            <a:avLst/>
          </a:prstGeom>
          <a:solidFill>
            <a:srgbClr val="D0E5F9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2926" name="Shape 2926"/>
          <p:cNvSpPr/>
          <p:nvPr/>
        </p:nvSpPr>
        <p:spPr>
          <a:xfrm>
            <a:off x="7852365" y="5382637"/>
            <a:ext cx="3685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Shape 2928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956" name="Group 2956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2929" name="Shape 2929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30" name="Shape 2930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31" name="Shape 2931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32" name="Shape 2932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935" name="Group 2935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933" name="Shape 293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4" name="Shape 2934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938" name="Group 2938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936" name="Shape 293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37" name="Shape 2937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2939" name="Shape 2939"/>
            <p:cNvSpPr/>
            <p:nvPr/>
          </p:nvSpPr>
          <p:spPr>
            <a:xfrm>
              <a:off x="317587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0" name="Shape 2940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943" name="Group 2943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941" name="Shape 294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2" name="Shape 2942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946" name="Group 2946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944" name="Shape 294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45" name="Shape 2945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947" name="Shape 2947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48" name="Shape 2948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49" name="Shape 2949"/>
            <p:cNvSpPr/>
            <p:nvPr/>
          </p:nvSpPr>
          <p:spPr>
            <a:xfrm>
              <a:off x="2663135" y="224314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50" name="Shape 2950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51" name="Shape 2951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52" name="Shape 2952"/>
            <p:cNvSpPr/>
            <p:nvPr/>
          </p:nvSpPr>
          <p:spPr>
            <a:xfrm>
              <a:off x="317587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53" name="Shape 2953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54" name="Shape 2954"/>
            <p:cNvSpPr/>
            <p:nvPr/>
          </p:nvSpPr>
          <p:spPr>
            <a:xfrm>
              <a:off x="2663135" y="1133380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955" name="Shape 2955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57" name="Shape 2957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958" name="Shape 2958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959" name="Shape 2959"/>
          <p:cNvSpPr/>
          <p:nvPr/>
        </p:nvSpPr>
        <p:spPr>
          <a:xfrm>
            <a:off x="4730484" y="4396804"/>
            <a:ext cx="761969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We care about disconnecting some </a:t>
            </a:r>
          </a:p>
          <a:p>
            <a:pPr algn="l"/>
            <a:r>
              <a:t>arbitrary node at the top from some </a:t>
            </a:r>
          </a:p>
          <a:p>
            <a:pPr algn="l"/>
            <a:r>
              <a:t>arbitrary node at the bottom</a:t>
            </a:r>
          </a:p>
        </p:txBody>
      </p:sp>
      <p:sp>
        <p:nvSpPr>
          <p:cNvPr id="2960" name="Shape 2960"/>
          <p:cNvSpPr/>
          <p:nvPr/>
        </p:nvSpPr>
        <p:spPr>
          <a:xfrm flipH="1" flipV="1">
            <a:off x="3069497" y="4288803"/>
            <a:ext cx="1200947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61" name="Shape 2961"/>
          <p:cNvSpPr/>
          <p:nvPr/>
        </p:nvSpPr>
        <p:spPr>
          <a:xfrm flipH="1">
            <a:off x="3193160" y="6047324"/>
            <a:ext cx="1315699" cy="120907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Shape 2963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2991" name="Group 2991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2964" name="Shape 2964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65" name="Shape 2965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66" name="Shape 2966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67" name="Shape 2967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970" name="Group 2970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2968" name="Shape 296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69" name="Shape 2969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973" name="Group 2973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2971" name="Shape 297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72" name="Shape 2972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974" name="Shape 2974"/>
            <p:cNvSpPr/>
            <p:nvPr/>
          </p:nvSpPr>
          <p:spPr>
            <a:xfrm>
              <a:off x="317560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975" name="Shape 2975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978" name="Group 2978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2976" name="Shape 297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77" name="Shape 2977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981" name="Group 2981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2979" name="Shape 297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0" name="Shape 2980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2982" name="Shape 2982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3" name="Shape 2983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84" name="Shape 2984"/>
            <p:cNvSpPr/>
            <p:nvPr/>
          </p:nvSpPr>
          <p:spPr>
            <a:xfrm>
              <a:off x="2663108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5" name="Shape 2985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86" name="Shape 2986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87" name="Shape 2987"/>
            <p:cNvSpPr/>
            <p:nvPr/>
          </p:nvSpPr>
          <p:spPr>
            <a:xfrm>
              <a:off x="317560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88" name="Shape 2988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89" name="Shape 2989"/>
            <p:cNvSpPr/>
            <p:nvPr/>
          </p:nvSpPr>
          <p:spPr>
            <a:xfrm>
              <a:off x="2663108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990" name="Shape 2990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992" name="Shape 2992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2993" name="Shape 2993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2994" name="Shape 2994"/>
          <p:cNvSpPr/>
          <p:nvPr/>
        </p:nvSpPr>
        <p:spPr>
          <a:xfrm>
            <a:off x="4730484" y="4396804"/>
            <a:ext cx="7619696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We care about disconnecting some </a:t>
            </a:r>
          </a:p>
          <a:p>
            <a:pPr algn="l"/>
            <a:r>
              <a:t>arbitrary node at the top from some </a:t>
            </a:r>
          </a:p>
          <a:p>
            <a:pPr algn="l"/>
            <a:r>
              <a:t>arbitrary node at the bottom</a:t>
            </a:r>
          </a:p>
        </p:txBody>
      </p:sp>
      <p:sp>
        <p:nvSpPr>
          <p:cNvPr id="2995" name="Shape 2995"/>
          <p:cNvSpPr/>
          <p:nvPr/>
        </p:nvSpPr>
        <p:spPr>
          <a:xfrm flipH="1" flipV="1">
            <a:off x="3069497" y="4288803"/>
            <a:ext cx="1200947" cy="62878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996" name="Shape 2996"/>
          <p:cNvSpPr/>
          <p:nvPr/>
        </p:nvSpPr>
        <p:spPr>
          <a:xfrm flipH="1">
            <a:off x="3193160" y="6047324"/>
            <a:ext cx="1315699" cy="1209070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Shape 2998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3026" name="Group 3026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2999" name="Shape 2999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00" name="Shape 3000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01" name="Shape 3001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02" name="Shape 3002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005" name="Group 3005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3003" name="Shape 300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4" name="Shape 3004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008" name="Group 3008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3006" name="Shape 300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7" name="Shape 3007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009" name="Shape 3009"/>
            <p:cNvSpPr/>
            <p:nvPr/>
          </p:nvSpPr>
          <p:spPr>
            <a:xfrm>
              <a:off x="317560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10" name="Shape 3010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013" name="Group 3013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3011" name="Shape 301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12" name="Shape 3012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016" name="Group 3016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3014" name="Shape 301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15" name="Shape 3015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017" name="Shape 3017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18" name="Shape 3018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19" name="Shape 3019"/>
            <p:cNvSpPr/>
            <p:nvPr/>
          </p:nvSpPr>
          <p:spPr>
            <a:xfrm>
              <a:off x="2663108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20" name="Shape 3020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21" name="Shape 3021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22" name="Shape 3022"/>
            <p:cNvSpPr/>
            <p:nvPr/>
          </p:nvSpPr>
          <p:spPr>
            <a:xfrm>
              <a:off x="317560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23" name="Shape 3023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24" name="Shape 3024"/>
            <p:cNvSpPr/>
            <p:nvPr/>
          </p:nvSpPr>
          <p:spPr>
            <a:xfrm>
              <a:off x="2663108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25" name="Shape 3025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27" name="Shape 3027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028" name="Shape 3028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3029" name="Shape 3029"/>
          <p:cNvSpPr/>
          <p:nvPr/>
        </p:nvSpPr>
        <p:spPr>
          <a:xfrm>
            <a:off x="4634819" y="6484153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4 disjoint nodes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Shape 3031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3059" name="Group 3059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3032" name="Shape 3032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33" name="Shape 3033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34" name="Shape 3034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35" name="Shape 3035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038" name="Group 3038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3036" name="Shape 303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7" name="Shape 3037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041" name="Group 3041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3039" name="Shape 3039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0" name="Shape 3040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042" name="Shape 3042"/>
            <p:cNvSpPr/>
            <p:nvPr/>
          </p:nvSpPr>
          <p:spPr>
            <a:xfrm>
              <a:off x="317560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43" name="Shape 3043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046" name="Group 3046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3044" name="Shape 3044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5" name="Shape 3045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049" name="Group 3049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3047" name="Shape 3047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8" name="Shape 3048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050" name="Shape 3050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51" name="Shape 3051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2" name="Shape 3052"/>
            <p:cNvSpPr/>
            <p:nvPr/>
          </p:nvSpPr>
          <p:spPr>
            <a:xfrm>
              <a:off x="2663108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53" name="Shape 3053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4" name="Shape 3054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55" name="Shape 3055"/>
            <p:cNvSpPr/>
            <p:nvPr/>
          </p:nvSpPr>
          <p:spPr>
            <a:xfrm>
              <a:off x="317560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56" name="Shape 3056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57" name="Shape 3057"/>
            <p:cNvSpPr/>
            <p:nvPr/>
          </p:nvSpPr>
          <p:spPr>
            <a:xfrm>
              <a:off x="2663108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58" name="Shape 3058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60" name="Shape 3060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061" name="Shape 3061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3062" name="Shape 3062"/>
          <p:cNvSpPr/>
          <p:nvPr/>
        </p:nvSpPr>
        <p:spPr>
          <a:xfrm>
            <a:off x="4634819" y="4977058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3 disjoint nodes</a:t>
            </a:r>
          </a:p>
        </p:txBody>
      </p:sp>
      <p:sp>
        <p:nvSpPr>
          <p:cNvPr id="3063" name="Shape 3063"/>
          <p:cNvSpPr/>
          <p:nvPr/>
        </p:nvSpPr>
        <p:spPr>
          <a:xfrm>
            <a:off x="4634819" y="6484153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4 disjoint nodes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From BGP to PG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5" name="Shape 3065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3093" name="Group 3093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3066" name="Shape 3066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67" name="Shape 3067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68" name="Shape 3068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069" name="Shape 3069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072" name="Group 3072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3070" name="Shape 3070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71" name="Shape 3071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075" name="Group 3075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3073" name="Shape 307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74" name="Shape 3074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076" name="Shape 3076"/>
            <p:cNvSpPr/>
            <p:nvPr/>
          </p:nvSpPr>
          <p:spPr>
            <a:xfrm>
              <a:off x="317560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077" name="Shape 3077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080" name="Group 3080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3078" name="Shape 307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79" name="Shape 3079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083" name="Group 3083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3081" name="Shape 3081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2" name="Shape 3082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084" name="Shape 3084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5" name="Shape 3085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86" name="Shape 3086"/>
            <p:cNvSpPr/>
            <p:nvPr/>
          </p:nvSpPr>
          <p:spPr>
            <a:xfrm>
              <a:off x="2663108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87" name="Shape 3087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88" name="Shape 3088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89" name="Shape 3089"/>
            <p:cNvSpPr/>
            <p:nvPr/>
          </p:nvSpPr>
          <p:spPr>
            <a:xfrm>
              <a:off x="317560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90" name="Shape 3090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91" name="Shape 3091"/>
            <p:cNvSpPr/>
            <p:nvPr/>
          </p:nvSpPr>
          <p:spPr>
            <a:xfrm>
              <a:off x="2663108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92" name="Shape 3092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94" name="Shape 3094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095" name="Shape 3095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3096" name="Shape 3096"/>
          <p:cNvSpPr/>
          <p:nvPr/>
        </p:nvSpPr>
        <p:spPr>
          <a:xfrm>
            <a:off x="4634819" y="3563647"/>
            <a:ext cx="54251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3 disjoint edges to 1 node</a:t>
            </a:r>
          </a:p>
        </p:txBody>
      </p:sp>
      <p:sp>
        <p:nvSpPr>
          <p:cNvPr id="3097" name="Shape 3097"/>
          <p:cNvSpPr/>
          <p:nvPr/>
        </p:nvSpPr>
        <p:spPr>
          <a:xfrm>
            <a:off x="4634819" y="4977058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3 disjoint nodes</a:t>
            </a:r>
          </a:p>
        </p:txBody>
      </p:sp>
      <p:sp>
        <p:nvSpPr>
          <p:cNvPr id="3098" name="Shape 3098"/>
          <p:cNvSpPr/>
          <p:nvPr/>
        </p:nvSpPr>
        <p:spPr>
          <a:xfrm>
            <a:off x="4634819" y="6484153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4 disjoint nodes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Shape 3100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Reachability under k-failures</a:t>
            </a:r>
          </a:p>
        </p:txBody>
      </p:sp>
      <p:grpSp>
        <p:nvGrpSpPr>
          <p:cNvPr id="3128" name="Group 3128"/>
          <p:cNvGrpSpPr/>
          <p:nvPr/>
        </p:nvGrpSpPr>
        <p:grpSpPr>
          <a:xfrm>
            <a:off x="385604" y="3929934"/>
            <a:ext cx="3231111" cy="3861471"/>
            <a:chOff x="0" y="0"/>
            <a:chExt cx="3231109" cy="3861470"/>
          </a:xfrm>
        </p:grpSpPr>
        <p:sp>
          <p:nvSpPr>
            <p:cNvPr id="3101" name="Shape 3101"/>
            <p:cNvSpPr/>
            <p:nvPr/>
          </p:nvSpPr>
          <p:spPr>
            <a:xfrm flipV="1">
              <a:off x="329351" y="341548"/>
              <a:ext cx="1358930" cy="1585243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02" name="Shape 3102"/>
            <p:cNvSpPr/>
            <p:nvPr/>
          </p:nvSpPr>
          <p:spPr>
            <a:xfrm flipV="1">
              <a:off x="1719061" y="1910278"/>
              <a:ext cx="1211754" cy="1751714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03" name="Shape 3103"/>
            <p:cNvSpPr/>
            <p:nvPr/>
          </p:nvSpPr>
          <p:spPr>
            <a:xfrm flipH="1" flipV="1">
              <a:off x="261431" y="1940090"/>
              <a:ext cx="1494769" cy="169208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3104" name="Shape 3104"/>
            <p:cNvSpPr/>
            <p:nvPr/>
          </p:nvSpPr>
          <p:spPr>
            <a:xfrm flipH="1" flipV="1">
              <a:off x="1669711" y="321579"/>
              <a:ext cx="1310454" cy="162518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107" name="Group 3107"/>
            <p:cNvGrpSpPr/>
            <p:nvPr/>
          </p:nvGrpSpPr>
          <p:grpSpPr>
            <a:xfrm>
              <a:off x="1379083" y="3183341"/>
              <a:ext cx="671536" cy="678130"/>
              <a:chOff x="0" y="0"/>
              <a:chExt cx="671535" cy="678128"/>
            </a:xfrm>
          </p:grpSpPr>
          <p:sp>
            <p:nvSpPr>
              <p:cNvPr id="3105" name="Shape 3105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6" name="Shape 3106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3110" name="Group 3110"/>
            <p:cNvGrpSpPr/>
            <p:nvPr/>
          </p:nvGrpSpPr>
          <p:grpSpPr>
            <a:xfrm>
              <a:off x="1379083" y="0"/>
              <a:ext cx="671536" cy="678129"/>
              <a:chOff x="0" y="0"/>
              <a:chExt cx="671535" cy="678128"/>
            </a:xfrm>
          </p:grpSpPr>
          <p:sp>
            <p:nvSpPr>
              <p:cNvPr id="3108" name="Shape 3108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9" name="Shape 3109"/>
              <p:cNvSpPr/>
              <p:nvPr/>
            </p:nvSpPr>
            <p:spPr>
              <a:xfrm>
                <a:off x="179733" y="72364"/>
                <a:ext cx="312069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b="1" sz="2800"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3111" name="Shape 3111"/>
            <p:cNvSpPr/>
            <p:nvPr/>
          </p:nvSpPr>
          <p:spPr>
            <a:xfrm>
              <a:off x="317560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3112" name="Shape 3112"/>
            <p:cNvSpPr/>
            <p:nvPr/>
          </p:nvSpPr>
          <p:spPr>
            <a:xfrm flipV="1">
              <a:off x="326366" y="1947235"/>
              <a:ext cx="2591061" cy="15451"/>
            </a:xfrm>
            <a:prstGeom prst="line">
              <a:avLst/>
            </a:prstGeom>
            <a:noFill/>
            <a:ln w="762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115" name="Group 3115"/>
            <p:cNvGrpSpPr/>
            <p:nvPr/>
          </p:nvGrpSpPr>
          <p:grpSpPr>
            <a:xfrm>
              <a:off x="2559574" y="1575899"/>
              <a:ext cx="671536" cy="678129"/>
              <a:chOff x="0" y="0"/>
              <a:chExt cx="671535" cy="678128"/>
            </a:xfrm>
          </p:grpSpPr>
          <p:sp>
            <p:nvSpPr>
              <p:cNvPr id="3113" name="Shape 3113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14" name="Shape 3114"/>
              <p:cNvSpPr/>
              <p:nvPr/>
            </p:nvSpPr>
            <p:spPr>
              <a:xfrm>
                <a:off x="179761" y="72364"/>
                <a:ext cx="312014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3118" name="Group 3118"/>
            <p:cNvGrpSpPr/>
            <p:nvPr/>
          </p:nvGrpSpPr>
          <p:grpSpPr>
            <a:xfrm>
              <a:off x="0" y="1575899"/>
              <a:ext cx="671536" cy="678129"/>
              <a:chOff x="0" y="0"/>
              <a:chExt cx="671535" cy="678128"/>
            </a:xfrm>
          </p:grpSpPr>
          <p:sp>
            <p:nvSpPr>
              <p:cNvPr id="3116" name="Shape 3116"/>
              <p:cNvSpPr/>
              <p:nvPr/>
            </p:nvSpPr>
            <p:spPr>
              <a:xfrm>
                <a:off x="0" y="0"/>
                <a:ext cx="671536" cy="678129"/>
              </a:xfrm>
              <a:prstGeom prst="ellipse">
                <a:avLst/>
              </a:prstGeom>
              <a:solidFill>
                <a:srgbClr val="F9F6C7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17" name="Shape 3117"/>
              <p:cNvSpPr/>
              <p:nvPr/>
            </p:nvSpPr>
            <p:spPr>
              <a:xfrm>
                <a:off x="179760" y="72364"/>
                <a:ext cx="312015" cy="533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2800"/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3119" name="Shape 3119"/>
            <p:cNvSpPr/>
            <p:nvPr/>
          </p:nvSpPr>
          <p:spPr>
            <a:xfrm>
              <a:off x="1001665" y="30386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20" name="Shape 3120"/>
            <p:cNvSpPr/>
            <p:nvPr/>
          </p:nvSpPr>
          <p:spPr>
            <a:xfrm>
              <a:off x="2168930" y="3000533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21" name="Shape 3121"/>
            <p:cNvSpPr/>
            <p:nvPr/>
          </p:nvSpPr>
          <p:spPr>
            <a:xfrm>
              <a:off x="2663108" y="224314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22" name="Shape 3122"/>
            <p:cNvSpPr/>
            <p:nvPr/>
          </p:nvSpPr>
          <p:spPr>
            <a:xfrm>
              <a:off x="2184439" y="1512007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23" name="Shape 3123"/>
            <p:cNvSpPr/>
            <p:nvPr/>
          </p:nvSpPr>
          <p:spPr>
            <a:xfrm>
              <a:off x="672435" y="1486607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124" name="Shape 3124"/>
            <p:cNvSpPr/>
            <p:nvPr/>
          </p:nvSpPr>
          <p:spPr>
            <a:xfrm>
              <a:off x="317560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25" name="Shape 3125"/>
            <p:cNvSpPr/>
            <p:nvPr/>
          </p:nvSpPr>
          <p:spPr>
            <a:xfrm>
              <a:off x="1001665" y="375986"/>
              <a:ext cx="312015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126" name="Shape 3126"/>
            <p:cNvSpPr/>
            <p:nvPr/>
          </p:nvSpPr>
          <p:spPr>
            <a:xfrm>
              <a:off x="2663108" y="1133380"/>
              <a:ext cx="312069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 sz="28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127" name="Shape 3127"/>
            <p:cNvSpPr/>
            <p:nvPr/>
          </p:nvSpPr>
          <p:spPr>
            <a:xfrm>
              <a:off x="2116023" y="375986"/>
              <a:ext cx="312014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800"/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129" name="Shape 3129"/>
          <p:cNvSpPr/>
          <p:nvPr/>
        </p:nvSpPr>
        <p:spPr>
          <a:xfrm>
            <a:off x="1335724" y="7931953"/>
            <a:ext cx="155448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Source</a:t>
            </a:r>
          </a:p>
        </p:txBody>
      </p:sp>
      <p:sp>
        <p:nvSpPr>
          <p:cNvPr id="3130" name="Shape 3130"/>
          <p:cNvSpPr/>
          <p:nvPr/>
        </p:nvSpPr>
        <p:spPr>
          <a:xfrm>
            <a:off x="912356" y="3141685"/>
            <a:ext cx="24012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Destination</a:t>
            </a:r>
          </a:p>
        </p:txBody>
      </p:sp>
      <p:sp>
        <p:nvSpPr>
          <p:cNvPr id="3131" name="Shape 3131"/>
          <p:cNvSpPr/>
          <p:nvPr/>
        </p:nvSpPr>
        <p:spPr>
          <a:xfrm>
            <a:off x="4634819" y="3563647"/>
            <a:ext cx="542513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3 disjoint edges to 1 node</a:t>
            </a:r>
          </a:p>
        </p:txBody>
      </p:sp>
      <p:sp>
        <p:nvSpPr>
          <p:cNvPr id="3132" name="Shape 3132"/>
          <p:cNvSpPr/>
          <p:nvPr/>
        </p:nvSpPr>
        <p:spPr>
          <a:xfrm>
            <a:off x="4634819" y="4977058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3 disjoint nodes</a:t>
            </a:r>
          </a:p>
        </p:txBody>
      </p:sp>
      <p:sp>
        <p:nvSpPr>
          <p:cNvPr id="3133" name="Shape 3133"/>
          <p:cNvSpPr/>
          <p:nvPr/>
        </p:nvSpPr>
        <p:spPr>
          <a:xfrm>
            <a:off x="4634819" y="6484153"/>
            <a:ext cx="722879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4 disjoint edges to 4 disjoint nodes</a:t>
            </a:r>
          </a:p>
        </p:txBody>
      </p:sp>
      <p:sp>
        <p:nvSpPr>
          <p:cNvPr id="3134" name="Shape 3134"/>
          <p:cNvSpPr/>
          <p:nvPr/>
        </p:nvSpPr>
        <p:spPr>
          <a:xfrm>
            <a:off x="4634819" y="7669448"/>
            <a:ext cx="7228790" cy="1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35" name="Shape 3135"/>
          <p:cNvSpPr/>
          <p:nvPr/>
        </p:nvSpPr>
        <p:spPr>
          <a:xfrm>
            <a:off x="4617842" y="7991245"/>
            <a:ext cx="2982387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min{3,4,4}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7" name="Shape 3137"/>
          <p:cNvSpPr/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>
            <a:lvl1pPr defTabSz="572516">
              <a:defRPr sz="7840"/>
            </a:lvl1pPr>
          </a:lstStyle>
          <a:p>
            <a:pPr/>
            <a:r>
              <a:t>Compilation Correctness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9" name="Shape 313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140" name="Shape 314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41" name="Shape 314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42" name="Shape 314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43" name="Shape 314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44" name="Shape 314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45" name="Shape 314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46" name="Shape 314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47" name="Shape 314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8" name="Shape 314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49" name="Shape 314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0" name="Shape 315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1" name="Shape 315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2" name="Shape 315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3" name="Shape 315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4" name="Shape 315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55" name="Shape 315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158" name="Group 315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156" name="Shape 315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57" name="Shape 315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161" name="Group 316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159" name="Shape 315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60" name="Shape 316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164" name="Group 316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162" name="Shape 316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63" name="Shape 316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165" name="Shape 316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66" name="Shape 316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67" name="Shape 316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68" name="Shape 316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69" name="Shape 316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3172" name="Group 317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170" name="Shape 317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1" name="Shape 317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175" name="Group 317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173" name="Shape 317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174" name="Shape 317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176" name="Shape 317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77" name="Shape 317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78" name="Shape 317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79" name="Shape 317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80" name="Shape 3180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181" name="Shape 3181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182" name="Shape 318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" name="Shape 3184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185" name="Shape 3185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86" name="Shape 3186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87" name="Shape 3187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188" name="Shape 3188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189" name="Shape 3189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190" name="Shape 3190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91" name="Shape 3191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192" name="Shape 3192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3" name="Shape 3193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4" name="Shape 3194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5" name="Shape 3195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6" name="Shape 3196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7" name="Shape 3197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8" name="Shape 3198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199" name="Shape 3199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00" name="Shape 3200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203" name="Group 3203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201" name="Shape 320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02" name="Shape 320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06" name="Group 3206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204" name="Shape 320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05" name="Shape 320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09" name="Group 3209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207" name="Shape 320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08" name="Shape 320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210" name="Shape 3210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11" name="Shape 3211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2" name="Shape 3212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13" name="Shape 3213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14" name="Shape 3214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3217" name="Group 3217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215" name="Shape 321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6" name="Shape 321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220" name="Group 3220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218" name="Shape 321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19" name="Shape 321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221" name="Shape 3221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2" name="Shape 3222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3" name="Shape 3223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4" name="Shape 3224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25" name="Shape 322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226" name="Shape 322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227" name="Shape 322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Shape 322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30" name="Shape 323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31" name="Shape 323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32" name="Shape 323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33" name="Shape 323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34" name="Shape 323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35" name="Shape 323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36" name="Shape 323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37" name="Shape 323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8" name="Shape 323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39" name="Shape 323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0" name="Shape 324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1" name="Shape 324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2" name="Shape 324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3" name="Shape 324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4" name="Shape 324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45" name="Shape 324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248" name="Group 324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246" name="Shape 324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47" name="Shape 324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51" name="Group 325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249" name="Shape 324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50" name="Shape 325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54" name="Group 325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252" name="Shape 325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53" name="Shape 325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255" name="Shape 325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56" name="Shape 325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57" name="Shape 325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58" name="Shape 325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chemeClr val="accent3">
              <a:satOff val="18648"/>
              <a:lumOff val="5971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59" name="Shape 325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3262" name="Group 326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260" name="Shape 326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61" name="Shape 326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265" name="Group 326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263" name="Shape 326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64" name="Shape 326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266" name="Shape 326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67" name="Shape 326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68" name="Shape 326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69" name="Shape 326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70" name="Shape 3270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271" name="Shape 3271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272" name="Shape 327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Shape 3274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275" name="Shape 3275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76" name="Shape 3276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77" name="Shape 3277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278" name="Shape 3278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79" name="Shape 3279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280" name="Shape 3280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81" name="Shape 3281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282" name="Shape 3282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3" name="Shape 3283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4" name="Shape 3284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5" name="Shape 3285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6" name="Shape 3286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7" name="Shape 3287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8" name="Shape 3288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89" name="Shape 3289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290" name="Shape 3290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293" name="Group 3293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291" name="Shape 329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2" name="Shape 329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96" name="Group 3296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294" name="Shape 329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5" name="Shape 329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299" name="Group 3299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297" name="Shape 329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298" name="Shape 329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300" name="Shape 3300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01" name="Shape 3301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02" name="Shape 3302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03" name="Shape 3303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04" name="Shape 3304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chemeClr val="accent2">
              <a:hueOff val="-2473793"/>
              <a:satOff val="-50209"/>
              <a:lumOff val="23543"/>
            </a:schemeClr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3307" name="Group 3307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305" name="Shape 330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06" name="Shape 330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310" name="Group 3310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308" name="Shape 330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09" name="Shape 330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311" name="Shape 3311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2" name="Shape 3312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3" name="Shape 3313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4" name="Shape 3314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15" name="Shape 3315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316" name="Shape 3316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317" name="Shape 3317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Shape 3319"/>
          <p:cNvSpPr/>
          <p:nvPr/>
        </p:nvSpPr>
        <p:spPr>
          <a:xfrm>
            <a:off x="3187272" y="261689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sp>
        <p:nvSpPr>
          <p:cNvPr id="3320" name="Shape 3320"/>
          <p:cNvSpPr/>
          <p:nvPr/>
        </p:nvSpPr>
        <p:spPr>
          <a:xfrm>
            <a:off x="8307899" y="2621352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21" name="Shape 3321"/>
          <p:cNvSpPr/>
          <p:nvPr/>
        </p:nvSpPr>
        <p:spPr>
          <a:xfrm>
            <a:off x="2106103" y="496226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22" name="Shape 3322"/>
          <p:cNvSpPr/>
          <p:nvPr/>
        </p:nvSpPr>
        <p:spPr>
          <a:xfrm>
            <a:off x="3187272" y="3821781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3323" name="Shape 3323"/>
          <p:cNvSpPr/>
          <p:nvPr/>
        </p:nvSpPr>
        <p:spPr>
          <a:xfrm>
            <a:off x="7415277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324" name="Shape 3324"/>
          <p:cNvSpPr/>
          <p:nvPr/>
        </p:nvSpPr>
        <p:spPr>
          <a:xfrm>
            <a:off x="4184608" y="496226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25" name="Shape 3325"/>
          <p:cNvSpPr/>
          <p:nvPr/>
        </p:nvSpPr>
        <p:spPr>
          <a:xfrm>
            <a:off x="7415277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26" name="Shape 3326"/>
          <p:cNvSpPr/>
          <p:nvPr/>
        </p:nvSpPr>
        <p:spPr>
          <a:xfrm>
            <a:off x="3127366" y="6139919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27" name="Shape 3327"/>
          <p:cNvSpPr/>
          <p:nvPr/>
        </p:nvSpPr>
        <p:spPr>
          <a:xfrm>
            <a:off x="3628111" y="3411848"/>
            <a:ext cx="1050" cy="4185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8" name="Shape 3328"/>
          <p:cNvSpPr/>
          <p:nvPr/>
        </p:nvSpPr>
        <p:spPr>
          <a:xfrm flipH="1">
            <a:off x="7979840" y="3295968"/>
            <a:ext cx="453616" cy="5084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29" name="Shape 3329"/>
          <p:cNvSpPr/>
          <p:nvPr/>
        </p:nvSpPr>
        <p:spPr>
          <a:xfrm>
            <a:off x="3929367" y="3300235"/>
            <a:ext cx="672200" cy="5578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0" name="Shape 3330"/>
          <p:cNvSpPr/>
          <p:nvPr/>
        </p:nvSpPr>
        <p:spPr>
          <a:xfrm>
            <a:off x="3958010" y="4478689"/>
            <a:ext cx="441142" cy="526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1" name="Shape 3331"/>
          <p:cNvSpPr/>
          <p:nvPr/>
        </p:nvSpPr>
        <p:spPr>
          <a:xfrm flipH="1">
            <a:off x="3848241" y="5642863"/>
            <a:ext cx="469455" cy="60655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2" name="Shape 3332"/>
          <p:cNvSpPr/>
          <p:nvPr/>
        </p:nvSpPr>
        <p:spPr>
          <a:xfrm>
            <a:off x="7852295" y="5868379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3" name="Shape 3333"/>
          <p:cNvSpPr/>
          <p:nvPr/>
        </p:nvSpPr>
        <p:spPr>
          <a:xfrm>
            <a:off x="2818309" y="5660495"/>
            <a:ext cx="450356" cy="59289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4" name="Shape 3334"/>
          <p:cNvSpPr/>
          <p:nvPr/>
        </p:nvSpPr>
        <p:spPr>
          <a:xfrm>
            <a:off x="3560658" y="6929836"/>
            <a:ext cx="1" cy="47520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35" name="Shape 3335"/>
          <p:cNvSpPr/>
          <p:nvPr/>
        </p:nvSpPr>
        <p:spPr>
          <a:xfrm flipH="1">
            <a:off x="2756437" y="4474315"/>
            <a:ext cx="534224" cy="5444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338" name="Group 3338"/>
          <p:cNvGrpSpPr/>
          <p:nvPr/>
        </p:nvGrpSpPr>
        <p:grpSpPr>
          <a:xfrm>
            <a:off x="3088767" y="7402692"/>
            <a:ext cx="943783" cy="887008"/>
            <a:chOff x="0" y="0"/>
            <a:chExt cx="943782" cy="887006"/>
          </a:xfrm>
        </p:grpSpPr>
        <p:sp>
          <p:nvSpPr>
            <p:cNvPr id="3336" name="Shape 333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37" name="Shape 333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341" name="Group 3341"/>
          <p:cNvGrpSpPr/>
          <p:nvPr/>
        </p:nvGrpSpPr>
        <p:grpSpPr>
          <a:xfrm>
            <a:off x="7380405" y="6341234"/>
            <a:ext cx="943783" cy="887008"/>
            <a:chOff x="0" y="0"/>
            <a:chExt cx="943782" cy="887006"/>
          </a:xfrm>
        </p:grpSpPr>
        <p:sp>
          <p:nvSpPr>
            <p:cNvPr id="3339" name="Shape 333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40" name="Shape 334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344" name="Group 3344"/>
          <p:cNvGrpSpPr/>
          <p:nvPr/>
        </p:nvGrpSpPr>
        <p:grpSpPr>
          <a:xfrm>
            <a:off x="4421094" y="3774751"/>
            <a:ext cx="943783" cy="887008"/>
            <a:chOff x="0" y="0"/>
            <a:chExt cx="943782" cy="887006"/>
          </a:xfrm>
        </p:grpSpPr>
        <p:sp>
          <p:nvSpPr>
            <p:cNvPr id="3342" name="Shape 334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43" name="Shape 334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H</a:t>
              </a:r>
            </a:p>
          </p:txBody>
        </p:sp>
      </p:grpSp>
      <p:sp>
        <p:nvSpPr>
          <p:cNvPr id="3345" name="Shape 3345"/>
          <p:cNvSpPr/>
          <p:nvPr/>
        </p:nvSpPr>
        <p:spPr>
          <a:xfrm>
            <a:off x="9260574" y="378427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346" name="Shape 3346"/>
          <p:cNvSpPr/>
          <p:nvPr/>
        </p:nvSpPr>
        <p:spPr>
          <a:xfrm>
            <a:off x="9057072" y="3286258"/>
            <a:ext cx="493547" cy="51384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47" name="Shape 3347"/>
          <p:cNvSpPr/>
          <p:nvPr/>
        </p:nvSpPr>
        <p:spPr>
          <a:xfrm>
            <a:off x="7851241" y="4593130"/>
            <a:ext cx="1" cy="4801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48" name="Shape 3348"/>
          <p:cNvSpPr/>
          <p:nvPr/>
        </p:nvSpPr>
        <p:spPr>
          <a:xfrm>
            <a:off x="9260574" y="5078461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3349" name="Shape 3349"/>
          <p:cNvSpPr/>
          <p:nvPr/>
        </p:nvSpPr>
        <p:spPr>
          <a:xfrm>
            <a:off x="9260574" y="638826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19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F</a:t>
            </a:r>
          </a:p>
        </p:txBody>
      </p:sp>
      <p:grpSp>
        <p:nvGrpSpPr>
          <p:cNvPr id="3352" name="Group 3352"/>
          <p:cNvGrpSpPr/>
          <p:nvPr/>
        </p:nvGrpSpPr>
        <p:grpSpPr>
          <a:xfrm>
            <a:off x="9240104" y="7688543"/>
            <a:ext cx="943783" cy="887008"/>
            <a:chOff x="0" y="0"/>
            <a:chExt cx="943782" cy="887006"/>
          </a:xfrm>
        </p:grpSpPr>
        <p:sp>
          <p:nvSpPr>
            <p:cNvPr id="3350" name="Shape 335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51" name="Shape 335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grpSp>
        <p:nvGrpSpPr>
          <p:cNvPr id="3355" name="Group 3355"/>
          <p:cNvGrpSpPr/>
          <p:nvPr/>
        </p:nvGrpSpPr>
        <p:grpSpPr>
          <a:xfrm>
            <a:off x="1892833" y="3737246"/>
            <a:ext cx="943784" cy="887008"/>
            <a:chOff x="0" y="0"/>
            <a:chExt cx="943782" cy="887006"/>
          </a:xfrm>
        </p:grpSpPr>
        <p:sp>
          <p:nvSpPr>
            <p:cNvPr id="3353" name="Shape 335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54" name="Shape 335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chemeClr val="accent3">
                <a:satOff val="18648"/>
                <a:lumOff val="5971"/>
              </a:schemeClr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G</a:t>
              </a:r>
            </a:p>
          </p:txBody>
        </p:sp>
      </p:grpSp>
      <p:sp>
        <p:nvSpPr>
          <p:cNvPr id="3356" name="Shape 3356"/>
          <p:cNvSpPr/>
          <p:nvPr/>
        </p:nvSpPr>
        <p:spPr>
          <a:xfrm flipH="1">
            <a:off x="2633128" y="3292548"/>
            <a:ext cx="682257" cy="49585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7" name="Shape 3357"/>
          <p:cNvSpPr/>
          <p:nvPr/>
        </p:nvSpPr>
        <p:spPr>
          <a:xfrm>
            <a:off x="9707805" y="4585690"/>
            <a:ext cx="5616" cy="48048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8" name="Shape 3358"/>
          <p:cNvSpPr/>
          <p:nvPr/>
        </p:nvSpPr>
        <p:spPr>
          <a:xfrm>
            <a:off x="9693402" y="5868291"/>
            <a:ext cx="5616" cy="5092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59" name="Shape 3359"/>
          <p:cNvSpPr/>
          <p:nvPr/>
        </p:nvSpPr>
        <p:spPr>
          <a:xfrm flipH="1">
            <a:off x="9697479" y="7179842"/>
            <a:ext cx="1967" cy="4958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360" name="Shape 3360"/>
          <p:cNvSpPr/>
          <p:nvPr/>
        </p:nvSpPr>
        <p:spPr>
          <a:xfrm>
            <a:off x="3264303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1</a:t>
            </a:r>
          </a:p>
        </p:txBody>
      </p:sp>
      <p:sp>
        <p:nvSpPr>
          <p:cNvPr id="3361" name="Shape 3361"/>
          <p:cNvSpPr/>
          <p:nvPr/>
        </p:nvSpPr>
        <p:spPr>
          <a:xfrm>
            <a:off x="8384930" y="1880526"/>
            <a:ext cx="719976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C</a:t>
            </a:r>
            <a:r>
              <a:rPr baseline="-5999"/>
              <a:t>2</a:t>
            </a:r>
          </a:p>
        </p:txBody>
      </p:sp>
      <p:sp>
        <p:nvSpPr>
          <p:cNvPr id="3362" name="Shape 3362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Shape 3364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502412">
              <a:defRPr sz="6880"/>
            </a:lvl1pPr>
          </a:lstStyle>
          <a:p>
            <a:pPr/>
            <a:r>
              <a:t>Failure Safety (Recap)</a:t>
            </a:r>
          </a:p>
        </p:txBody>
      </p:sp>
      <p:grpSp>
        <p:nvGrpSpPr>
          <p:cNvPr id="3382" name="Group 3382"/>
          <p:cNvGrpSpPr/>
          <p:nvPr/>
        </p:nvGrpSpPr>
        <p:grpSpPr>
          <a:xfrm>
            <a:off x="1985680" y="3633789"/>
            <a:ext cx="5525023" cy="4795700"/>
            <a:chOff x="0" y="0"/>
            <a:chExt cx="5525022" cy="4795699"/>
          </a:xfrm>
        </p:grpSpPr>
        <p:grpSp>
          <p:nvGrpSpPr>
            <p:cNvPr id="3380" name="Group 3380"/>
            <p:cNvGrpSpPr/>
            <p:nvPr/>
          </p:nvGrpSpPr>
          <p:grpSpPr>
            <a:xfrm>
              <a:off x="0" y="0"/>
              <a:ext cx="5525023" cy="4795700"/>
              <a:chOff x="0" y="0"/>
              <a:chExt cx="5525022" cy="4795699"/>
            </a:xfrm>
          </p:grpSpPr>
          <p:sp>
            <p:nvSpPr>
              <p:cNvPr id="3365" name="Shape 3365"/>
              <p:cNvSpPr/>
              <p:nvPr/>
            </p:nvSpPr>
            <p:spPr>
              <a:xfrm flipH="1">
                <a:off x="676867" y="371328"/>
                <a:ext cx="1396369" cy="124590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grpSp>
            <p:nvGrpSpPr>
              <p:cNvPr id="3368" name="Group 3368"/>
              <p:cNvGrpSpPr/>
              <p:nvPr/>
            </p:nvGrpSpPr>
            <p:grpSpPr>
              <a:xfrm>
                <a:off x="0" y="1709096"/>
                <a:ext cx="943783" cy="887008"/>
                <a:chOff x="0" y="0"/>
                <a:chExt cx="943782" cy="887006"/>
              </a:xfrm>
            </p:grpSpPr>
            <p:sp>
              <p:nvSpPr>
                <p:cNvPr id="3366" name="Shape 3366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40000"/>
                    </a:lnSpc>
                    <a:defRPr sz="28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367" name="Shape 3367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40000"/>
                    </a:lnSpc>
                    <a:defRPr sz="1900"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</p:grpSp>
          <p:grpSp>
            <p:nvGrpSpPr>
              <p:cNvPr id="3371" name="Group 3371"/>
              <p:cNvGrpSpPr/>
              <p:nvPr/>
            </p:nvGrpSpPr>
            <p:grpSpPr>
              <a:xfrm>
                <a:off x="1612541" y="1709096"/>
                <a:ext cx="943783" cy="887008"/>
                <a:chOff x="0" y="0"/>
                <a:chExt cx="943782" cy="887006"/>
              </a:xfrm>
            </p:grpSpPr>
            <p:sp>
              <p:nvSpPr>
                <p:cNvPr id="3369" name="Shape 3369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40000"/>
                    </a:lnSpc>
                    <a:defRPr sz="28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370" name="Shape 3370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40000"/>
                    </a:lnSpc>
                    <a:defRPr sz="1900"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Y</a:t>
                  </a:r>
                </a:p>
              </p:txBody>
            </p:sp>
          </p:grpSp>
          <p:sp>
            <p:nvSpPr>
              <p:cNvPr id="3372" name="Shape 3372"/>
              <p:cNvSpPr/>
              <p:nvPr/>
            </p:nvSpPr>
            <p:spPr>
              <a:xfrm flipH="1">
                <a:off x="2010869" y="465397"/>
                <a:ext cx="54232" cy="118598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373" name="Shape 3373"/>
              <p:cNvSpPr/>
              <p:nvPr/>
            </p:nvSpPr>
            <p:spPr>
              <a:xfrm>
                <a:off x="1647413" y="0"/>
                <a:ext cx="874039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40000"/>
                  </a:lnSpc>
                  <a:defRPr sz="1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3374" name="Shape 3374"/>
              <p:cNvSpPr/>
              <p:nvPr/>
            </p:nvSpPr>
            <p:spPr>
              <a:xfrm>
                <a:off x="2650761" y="516824"/>
                <a:ext cx="1923942" cy="2146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85" fill="norm" stroke="1" extrusionOk="0">
                    <a:moveTo>
                      <a:pt x="0" y="1171"/>
                    </a:moveTo>
                    <a:cubicBezTo>
                      <a:pt x="1329" y="183"/>
                      <a:pt x="3099" y="-215"/>
                      <a:pt x="4794" y="112"/>
                    </a:cubicBezTo>
                    <a:cubicBezTo>
                      <a:pt x="5742" y="296"/>
                      <a:pt x="6658" y="716"/>
                      <a:pt x="7009" y="1542"/>
                    </a:cubicBezTo>
                    <a:cubicBezTo>
                      <a:pt x="7767" y="3327"/>
                      <a:pt x="4654" y="5627"/>
                      <a:pt x="6678" y="7145"/>
                    </a:cubicBezTo>
                    <a:cubicBezTo>
                      <a:pt x="8366" y="8412"/>
                      <a:pt x="11789" y="5208"/>
                      <a:pt x="13077" y="7587"/>
                    </a:cubicBezTo>
                    <a:cubicBezTo>
                      <a:pt x="14053" y="9388"/>
                      <a:pt x="10270" y="10466"/>
                      <a:pt x="11026" y="12235"/>
                    </a:cubicBezTo>
                    <a:cubicBezTo>
                      <a:pt x="12201" y="14984"/>
                      <a:pt x="16440" y="11381"/>
                      <a:pt x="18005" y="13176"/>
                    </a:cubicBezTo>
                    <a:cubicBezTo>
                      <a:pt x="19182" y="14525"/>
                      <a:pt x="17152" y="16084"/>
                      <a:pt x="17406" y="17575"/>
                    </a:cubicBezTo>
                    <a:cubicBezTo>
                      <a:pt x="17587" y="18635"/>
                      <a:pt x="18628" y="19264"/>
                      <a:pt x="19531" y="19864"/>
                    </a:cubicBezTo>
                    <a:cubicBezTo>
                      <a:pt x="20242" y="20336"/>
                      <a:pt x="20932" y="20839"/>
                      <a:pt x="21600" y="21385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grpSp>
            <p:nvGrpSpPr>
              <p:cNvPr id="3377" name="Group 3377"/>
              <p:cNvGrpSpPr/>
              <p:nvPr/>
            </p:nvGrpSpPr>
            <p:grpSpPr>
              <a:xfrm>
                <a:off x="3525175" y="3908692"/>
                <a:ext cx="943784" cy="887008"/>
                <a:chOff x="0" y="0"/>
                <a:chExt cx="943782" cy="887006"/>
              </a:xfrm>
            </p:grpSpPr>
            <p:sp>
              <p:nvSpPr>
                <p:cNvPr id="3375" name="Shape 3375"/>
                <p:cNvSpPr/>
                <p:nvPr/>
              </p:nvSpPr>
              <p:spPr>
                <a:xfrm>
                  <a:off x="0" y="0"/>
                  <a:ext cx="943783" cy="887007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>
                    <a:lnSpc>
                      <a:spcPct val="40000"/>
                    </a:lnSpc>
                    <a:defRPr sz="2800"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sp>
              <p:nvSpPr>
                <p:cNvPr id="3376" name="Shape 3376"/>
                <p:cNvSpPr/>
                <p:nvPr/>
              </p:nvSpPr>
              <p:spPr>
                <a:xfrm>
                  <a:off x="34872" y="47029"/>
                  <a:ext cx="874038" cy="792948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lnSpc>
                      <a:spcPct val="40000"/>
                    </a:lnSpc>
                    <a:defRPr sz="1900">
                      <a:latin typeface="Gill Sans"/>
                      <a:ea typeface="Gill Sans"/>
                      <a:cs typeface="Gill Sans"/>
                      <a:sym typeface="Gill Sans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</p:grpSp>
          <p:sp>
            <p:nvSpPr>
              <p:cNvPr id="3378" name="Shape 3378"/>
              <p:cNvSpPr/>
              <p:nvPr/>
            </p:nvSpPr>
            <p:spPr>
              <a:xfrm flipH="1">
                <a:off x="4294890" y="3088434"/>
                <a:ext cx="813820" cy="8841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379" name="Shape 3379"/>
              <p:cNvSpPr/>
              <p:nvPr/>
            </p:nvSpPr>
            <p:spPr>
              <a:xfrm>
                <a:off x="4650985" y="2712145"/>
                <a:ext cx="874038" cy="792948"/>
              </a:xfrm>
              <a:prstGeom prst="ellipse">
                <a:avLst/>
              </a:pr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lnSpc>
                    <a:spcPct val="40000"/>
                  </a:lnSpc>
                  <a:defRPr sz="1900">
                    <a:latin typeface="Gill Sans"/>
                    <a:ea typeface="Gill Sans"/>
                    <a:cs typeface="Gill Sans"/>
                    <a:sym typeface="Gill Sans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3381" name="Shape 3381"/>
            <p:cNvSpPr/>
            <p:nvPr/>
          </p:nvSpPr>
          <p:spPr>
            <a:xfrm>
              <a:off x="4171340" y="909273"/>
              <a:ext cx="39365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</a:t>
              </a:r>
            </a:p>
          </p:txBody>
        </p:sp>
      </p:grpSp>
      <p:sp>
        <p:nvSpPr>
          <p:cNvPr id="3383" name="Shape 3383"/>
          <p:cNvSpPr/>
          <p:nvPr/>
        </p:nvSpPr>
        <p:spPr>
          <a:xfrm>
            <a:off x="2451004" y="2881715"/>
            <a:ext cx="31633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More preferred</a:t>
            </a:r>
          </a:p>
        </p:txBody>
      </p:sp>
      <p:sp>
        <p:nvSpPr>
          <p:cNvPr id="3384" name="Shape 3384"/>
          <p:cNvSpPr/>
          <p:nvPr/>
        </p:nvSpPr>
        <p:spPr>
          <a:xfrm>
            <a:off x="7272723" y="5707788"/>
            <a:ext cx="30957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Less preferred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Shape 3386"/>
          <p:cNvSpPr/>
          <p:nvPr>
            <p:ph type="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 anchor="b"/>
          <a:lstStyle>
            <a:lvl1pPr algn="l" defTabSz="490727">
              <a:defRPr sz="6719"/>
            </a:lvl1pPr>
          </a:lstStyle>
          <a:p>
            <a:pPr/>
            <a:r>
              <a:t>Proof of Correctness (High level)</a:t>
            </a:r>
          </a:p>
        </p:txBody>
      </p:sp>
      <p:sp>
        <p:nvSpPr>
          <p:cNvPr id="3387" name="Shape 3387"/>
          <p:cNvSpPr/>
          <p:nvPr/>
        </p:nvSpPr>
        <p:spPr>
          <a:xfrm>
            <a:off x="1165983" y="4567468"/>
            <a:ext cx="11066645" cy="173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Traffic always flows along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some</a:t>
            </a:r>
            <a:r>
              <a:rPr>
                <a:solidFill>
                  <a:schemeClr val="accent5"/>
                </a:solidFill>
              </a:rPr>
              <a:t> </a:t>
            </a:r>
            <a:r>
              <a:rPr b="1" i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best simple</a:t>
            </a:r>
            <a:r>
              <a:t> path to </a:t>
            </a:r>
          </a:p>
          <a:p>
            <a:pPr algn="l"/>
            <a:r>
              <a:t>source </a:t>
            </a:r>
            <a:r>
              <a:rPr i="1"/>
              <a:t>s </a:t>
            </a:r>
            <a:r>
              <a:t>when such a path exists in the network </a:t>
            </a:r>
          </a:p>
          <a:p>
            <a:pPr algn="l"/>
            <a:r>
              <a:t>(given failures)</a:t>
            </a:r>
          </a:p>
        </p:txBody>
      </p:sp>
      <p:sp>
        <p:nvSpPr>
          <p:cNvPr id="3388" name="Shape 3388"/>
          <p:cNvSpPr/>
          <p:nvPr/>
        </p:nvSpPr>
        <p:spPr>
          <a:xfrm>
            <a:off x="1160833" y="3799603"/>
            <a:ext cx="247687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Statement: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BGP Configs to PG</a:t>
            </a:r>
          </a:p>
        </p:txBody>
      </p:sp>
      <p:grpSp>
        <p:nvGrpSpPr>
          <p:cNvPr id="179" name="Group 179"/>
          <p:cNvGrpSpPr/>
          <p:nvPr/>
        </p:nvGrpSpPr>
        <p:grpSpPr>
          <a:xfrm>
            <a:off x="88667" y="2443880"/>
            <a:ext cx="5552623" cy="5651446"/>
            <a:chOff x="0" y="0"/>
            <a:chExt cx="5552621" cy="5651445"/>
          </a:xfrm>
        </p:grpSpPr>
        <p:sp>
          <p:nvSpPr>
            <p:cNvPr id="140" name="Shape 140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141" name="Shape 141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2" name="Shape 142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3" name="Shape 143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44" name="Shape 144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Shape 145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146" name="Shape 146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171" name="Group 171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9" name="Shape 149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2" name="Shape 152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3" name="Shape 153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59" name="Shape 159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60" name="Shape 160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164" name="Shape 164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165" name="Shape 165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169" name="Shape 169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172" name="Shape 172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Shape 173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178" name="Shape 178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180" name="Shape 180"/>
          <p:cNvSpPr/>
          <p:nvPr/>
        </p:nvSpPr>
        <p:spPr>
          <a:xfrm>
            <a:off x="5384949" y="2523174"/>
            <a:ext cx="7620571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Challenges:</a:t>
            </a:r>
          </a:p>
          <a:p>
            <a:pPr marL="635000" indent="-635000" algn="l">
              <a:buSzPct val="100000"/>
              <a:buAutoNum type="arabicPeriod" startAt="1"/>
            </a:pPr>
            <a:r>
              <a:t>Import export filters</a:t>
            </a:r>
          </a:p>
          <a:p>
            <a:pPr marL="635000" indent="-635000" algn="l">
              <a:buSzPct val="100000"/>
              <a:buAutoNum type="arabicPeriod" startAt="1"/>
            </a:pPr>
            <a:r>
              <a:t>Arbitrary local preferences</a:t>
            </a:r>
          </a:p>
          <a:p>
            <a:pPr marL="635000" indent="-635000" algn="l">
              <a:buSzPct val="100000"/>
              <a:buAutoNum type="arabicPeriod" startAt="1"/>
            </a:pPr>
            <a:r>
              <a:t>Regex filters can occur anywhere</a:t>
            </a:r>
          </a:p>
          <a:p>
            <a:pPr marL="635000" indent="-635000" algn="l">
              <a:buSzPct val="100000"/>
              <a:buAutoNum type="arabicPeriod" startAt="1"/>
            </a:pPr>
            <a:r>
              <a:t>Community tags are non-local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Shape 3390"/>
          <p:cNvSpPr/>
          <p:nvPr/>
        </p:nvSpPr>
        <p:spPr>
          <a:xfrm rot="4800000">
            <a:off x="2700280" y="3464168"/>
            <a:ext cx="1925377" cy="2248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393" name="Group 3393"/>
          <p:cNvGrpSpPr/>
          <p:nvPr/>
        </p:nvGrpSpPr>
        <p:grpSpPr>
          <a:xfrm>
            <a:off x="2057273" y="5842008"/>
            <a:ext cx="943784" cy="887008"/>
            <a:chOff x="0" y="0"/>
            <a:chExt cx="943782" cy="887006"/>
          </a:xfrm>
        </p:grpSpPr>
        <p:sp>
          <p:nvSpPr>
            <p:cNvPr id="3391" name="Shape 339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392" name="Shape 339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394" name="Shape 3394"/>
          <p:cNvSpPr/>
          <p:nvPr/>
        </p:nvSpPr>
        <p:spPr>
          <a:xfrm>
            <a:off x="1615695" y="5961662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395" name="Shape 3395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396" name="Shape 3396"/>
          <p:cNvSpPr/>
          <p:nvPr/>
        </p:nvSpPr>
        <p:spPr>
          <a:xfrm>
            <a:off x="2777715" y="4259188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397" name="Shape 3397"/>
          <p:cNvSpPr/>
          <p:nvPr/>
        </p:nvSpPr>
        <p:spPr>
          <a:xfrm>
            <a:off x="6036870" y="3176722"/>
            <a:ext cx="58311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Assume path P is one </a:t>
            </a:r>
          </a:p>
          <a:p>
            <a:pPr algn="l"/>
            <a:r>
              <a:t>of the highest rank</a:t>
            </a:r>
          </a:p>
          <a:p>
            <a:pPr algn="l"/>
            <a:r>
              <a:t>simple paths in the network</a:t>
            </a:r>
          </a:p>
          <a:p>
            <a:pPr algn="l"/>
            <a:r>
              <a:t>given the failures</a:t>
            </a:r>
          </a:p>
        </p:txBody>
      </p:sp>
      <p:sp>
        <p:nvSpPr>
          <p:cNvPr id="3398" name="Shape 3398"/>
          <p:cNvSpPr/>
          <p:nvPr/>
        </p:nvSpPr>
        <p:spPr>
          <a:xfrm>
            <a:off x="6036870" y="5948149"/>
            <a:ext cx="658505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Then path P exists in the PG</a:t>
            </a:r>
          </a:p>
          <a:p>
            <a:pPr algn="l"/>
            <a:r>
              <a:t>with (best) rank of r for source 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Shape 3400"/>
          <p:cNvSpPr/>
          <p:nvPr/>
        </p:nvSpPr>
        <p:spPr>
          <a:xfrm rot="4800000">
            <a:off x="2700280" y="3464168"/>
            <a:ext cx="1925377" cy="2248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03" name="Group 3403"/>
          <p:cNvGrpSpPr/>
          <p:nvPr/>
        </p:nvGrpSpPr>
        <p:grpSpPr>
          <a:xfrm>
            <a:off x="2057273" y="5842008"/>
            <a:ext cx="943784" cy="887008"/>
            <a:chOff x="0" y="0"/>
            <a:chExt cx="943782" cy="887006"/>
          </a:xfrm>
        </p:grpSpPr>
        <p:sp>
          <p:nvSpPr>
            <p:cNvPr id="3401" name="Shape 340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02" name="Shape 340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04" name="Shape 3404"/>
          <p:cNvSpPr/>
          <p:nvPr/>
        </p:nvSpPr>
        <p:spPr>
          <a:xfrm>
            <a:off x="1615695" y="5961662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405" name="Shape 3405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406" name="Shape 3406"/>
          <p:cNvSpPr/>
          <p:nvPr/>
        </p:nvSpPr>
        <p:spPr>
          <a:xfrm>
            <a:off x="2777715" y="4259188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407" name="Shape 3407"/>
          <p:cNvSpPr/>
          <p:nvPr/>
        </p:nvSpPr>
        <p:spPr>
          <a:xfrm>
            <a:off x="6036870" y="3176722"/>
            <a:ext cx="583113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Assume path P is one </a:t>
            </a:r>
          </a:p>
          <a:p>
            <a:pPr algn="l"/>
            <a:r>
              <a:t>of the highest rank</a:t>
            </a:r>
          </a:p>
          <a:p>
            <a:pPr algn="l"/>
            <a:r>
              <a:t>simple paths in the network</a:t>
            </a:r>
          </a:p>
          <a:p>
            <a:pPr algn="l"/>
            <a:r>
              <a:t>given the failures</a:t>
            </a:r>
          </a:p>
        </p:txBody>
      </p:sp>
      <p:sp>
        <p:nvSpPr>
          <p:cNvPr id="3408" name="Shape 3408"/>
          <p:cNvSpPr/>
          <p:nvPr/>
        </p:nvSpPr>
        <p:spPr>
          <a:xfrm>
            <a:off x="6036870" y="5948149"/>
            <a:ext cx="6585053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Then path P exists in the PG</a:t>
            </a:r>
          </a:p>
          <a:p>
            <a:pPr algn="l"/>
            <a:r>
              <a:t>with (best) rank of r for source 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Shape 3410"/>
          <p:cNvSpPr/>
          <p:nvPr/>
        </p:nvSpPr>
        <p:spPr>
          <a:xfrm rot="4800000">
            <a:off x="2700280" y="3464168"/>
            <a:ext cx="1925377" cy="22489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13" name="Group 3413"/>
          <p:cNvGrpSpPr/>
          <p:nvPr/>
        </p:nvGrpSpPr>
        <p:grpSpPr>
          <a:xfrm>
            <a:off x="2057273" y="5842008"/>
            <a:ext cx="943784" cy="887008"/>
            <a:chOff x="0" y="0"/>
            <a:chExt cx="943782" cy="887006"/>
          </a:xfrm>
        </p:grpSpPr>
        <p:sp>
          <p:nvSpPr>
            <p:cNvPr id="3411" name="Shape 341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14" name="Shape 3414"/>
          <p:cNvSpPr/>
          <p:nvPr/>
        </p:nvSpPr>
        <p:spPr>
          <a:xfrm>
            <a:off x="1615695" y="5961662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415" name="Shape 3415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416" name="Shape 3416"/>
          <p:cNvSpPr/>
          <p:nvPr/>
        </p:nvSpPr>
        <p:spPr>
          <a:xfrm>
            <a:off x="2777715" y="4259188"/>
            <a:ext cx="39365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417" name="Shape 3417"/>
          <p:cNvSpPr/>
          <p:nvPr/>
        </p:nvSpPr>
        <p:spPr>
          <a:xfrm>
            <a:off x="6036870" y="3176722"/>
            <a:ext cx="607801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only way traffic does not</a:t>
            </a:r>
          </a:p>
          <a:p>
            <a:pPr algn="l"/>
            <a:r>
              <a:t>flow along path P is if </a:t>
            </a:r>
          </a:p>
          <a:p>
            <a:pPr algn="l"/>
            <a:r>
              <a:t>some node on P prefers a </a:t>
            </a:r>
          </a:p>
          <a:p>
            <a:pPr algn="l"/>
            <a:r>
              <a:t>different advertisement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9" name="Shape 3419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22" name="Group 3422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420" name="Shape 3420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21" name="Shape 3421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23" name="Shape 3423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424" name="Shape 3424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425" name="Shape 3425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426" name="Shape 3426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427" name="Shape 3427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28" name="Shape 3428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29" name="Shape 3429"/>
          <p:cNvSpPr/>
          <p:nvPr/>
        </p:nvSpPr>
        <p:spPr>
          <a:xfrm>
            <a:off x="6036870" y="3176722"/>
            <a:ext cx="607801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The only way traffic does not</a:t>
            </a:r>
          </a:p>
          <a:p>
            <a:pPr algn="l"/>
            <a:r>
              <a:t>flow along path P is if </a:t>
            </a:r>
          </a:p>
          <a:p>
            <a:pPr algn="l"/>
            <a:r>
              <a:t>some node on P prefers a </a:t>
            </a:r>
          </a:p>
          <a:p>
            <a:pPr algn="l"/>
            <a:r>
              <a:t>different advertisement</a:t>
            </a:r>
          </a:p>
        </p:txBody>
      </p:sp>
      <p:sp>
        <p:nvSpPr>
          <p:cNvPr id="3430" name="Shape 3430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Shape 3432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35" name="Group 3435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433" name="Shape 3433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34" name="Shape 3434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36" name="Shape 3436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437" name="Shape 3437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438" name="Shape 3438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439" name="Shape 3439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440" name="Shape 3440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41" name="Shape 3441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42" name="Shape 3442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443" name="Shape 3443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46" name="Group 3446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3444" name="Shape 344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45" name="Shape 344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47" name="Shape 3447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448" name="Shape 3448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49" name="Shape 3449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3450" name="Shape 3450"/>
          <p:cNvSpPr/>
          <p:nvPr/>
        </p:nvSpPr>
        <p:spPr>
          <a:xfrm>
            <a:off x="5684054" y="381000"/>
            <a:ext cx="7081978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What we know:</a:t>
            </a:r>
          </a:p>
          <a:p>
            <a:pPr marL="635000" indent="-635000" algn="l">
              <a:buSzPct val="100000"/>
              <a:buAutoNum type="arabicParenR" startAt="1"/>
            </a:pPr>
            <a:r>
              <a:t>advertisement reaches N</a:t>
            </a:r>
            <a:r>
              <a:rPr baseline="-5999"/>
              <a:t>2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Failure analysis prefers N</a:t>
            </a:r>
            <a:r>
              <a:rPr baseline="-5999"/>
              <a:t>2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N</a:t>
            </a:r>
            <a:r>
              <a:rPr baseline="-5999"/>
              <a:t>2 </a:t>
            </a:r>
            <a:r>
              <a:t>has the same path b to r’ ≤ r</a:t>
            </a:r>
          </a:p>
        </p:txBody>
      </p:sp>
      <p:sp>
        <p:nvSpPr>
          <p:cNvPr id="3451" name="Shape 3451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Shape 3453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56" name="Group 3456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454" name="Shape 3454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55" name="Shape 3455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57" name="Shape 3457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458" name="Shape 3458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459" name="Shape 3459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460" name="Shape 3460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461" name="Shape 3461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62" name="Shape 3462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63" name="Shape 3463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464" name="Shape 3464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67" name="Group 3467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3465" name="Shape 346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68" name="Shape 3468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469" name="Shape 3469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70" name="Shape 3470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3471" name="Shape 3471"/>
          <p:cNvSpPr/>
          <p:nvPr/>
        </p:nvSpPr>
        <p:spPr>
          <a:xfrm>
            <a:off x="5684054" y="381000"/>
            <a:ext cx="718332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What we know:</a:t>
            </a:r>
          </a:p>
          <a:p>
            <a:pPr marL="635000" indent="-635000" algn="l">
              <a:buSzPct val="100000"/>
              <a:buAutoNum type="arabicParenR" startAt="1"/>
            </a:pPr>
            <a:r>
              <a:t>advertisement reaches N</a:t>
            </a:r>
            <a:r>
              <a:rPr baseline="-5999"/>
              <a:t>2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Failure analysis prefers N</a:t>
            </a:r>
            <a:r>
              <a:rPr baseline="-5999"/>
              <a:t>2</a:t>
            </a:r>
            <a:r>
              <a:t> ≥ N</a:t>
            </a:r>
            <a:r>
              <a:rPr baseline="-5999"/>
              <a:t>1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N</a:t>
            </a:r>
            <a:r>
              <a:rPr baseline="-5999"/>
              <a:t>2 </a:t>
            </a:r>
            <a:r>
              <a:t>has the same path b to r’ ≤ r</a:t>
            </a:r>
          </a:p>
        </p:txBody>
      </p:sp>
      <p:sp>
        <p:nvSpPr>
          <p:cNvPr id="3472" name="Shape 3472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Shape 3474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77" name="Group 3477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475" name="Shape 3475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76" name="Shape 3476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78" name="Shape 3478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479" name="Shape 3479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480" name="Shape 3480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481" name="Shape 3481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482" name="Shape 3482"/>
          <p:cNvSpPr/>
          <p:nvPr/>
        </p:nvSpPr>
        <p:spPr>
          <a:xfrm flipH="1" rot="17940000">
            <a:off x="5072569" y="3381179"/>
            <a:ext cx="1366526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483" name="Shape 3483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84" name="Shape 3484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485" name="Shape 3485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488" name="Group 3488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3486" name="Shape 348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87" name="Shape 348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489" name="Shape 3489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490" name="Shape 3490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491" name="Shape 3491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3492" name="Shape 3492"/>
          <p:cNvSpPr/>
          <p:nvPr/>
        </p:nvSpPr>
        <p:spPr>
          <a:xfrm>
            <a:off x="5684054" y="381000"/>
            <a:ext cx="7183324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What we know:</a:t>
            </a:r>
          </a:p>
          <a:p>
            <a:pPr marL="635000" indent="-635000" algn="l">
              <a:buSzPct val="100000"/>
              <a:buAutoNum type="arabicParenR" startAt="1"/>
            </a:pPr>
            <a:r>
              <a:t>advertisement reaches N</a:t>
            </a:r>
            <a:r>
              <a:rPr baseline="-5999"/>
              <a:t>2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Failure analysis prefers N</a:t>
            </a:r>
            <a:r>
              <a:rPr baseline="-5999"/>
              <a:t>2</a:t>
            </a:r>
            <a:r>
              <a:t> ≥ N</a:t>
            </a:r>
            <a:r>
              <a:rPr baseline="-5999"/>
              <a:t>1</a:t>
            </a:r>
            <a:endParaRPr baseline="-5999"/>
          </a:p>
          <a:p>
            <a:pPr marL="635000" indent="-635000" algn="l">
              <a:buSzPct val="100000"/>
              <a:buAutoNum type="arabicParenR" startAt="1"/>
            </a:pPr>
            <a:r>
              <a:t>N</a:t>
            </a:r>
            <a:r>
              <a:rPr baseline="-5999"/>
              <a:t>2 </a:t>
            </a:r>
            <a:r>
              <a:t>has the same path b to r’ ≤ r</a:t>
            </a:r>
          </a:p>
        </p:txBody>
      </p:sp>
      <p:sp>
        <p:nvSpPr>
          <p:cNvPr id="3493" name="Shape 3493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3494" name="Shape 3494"/>
          <p:cNvSpPr/>
          <p:nvPr/>
        </p:nvSpPr>
        <p:spPr>
          <a:xfrm>
            <a:off x="6100275" y="4023555"/>
            <a:ext cx="470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a’</a:t>
            </a:r>
          </a:p>
        </p:txBody>
      </p:sp>
      <p:sp>
        <p:nvSpPr>
          <p:cNvPr id="3495" name="Shape 3495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7" name="Shape 3497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00" name="Group 3500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498" name="Shape 3498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499" name="Shape 3499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01" name="Shape 3501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502" name="Shape 3502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03" name="Shape 3503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504" name="Shape 3504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505" name="Shape 3505"/>
          <p:cNvSpPr/>
          <p:nvPr/>
        </p:nvSpPr>
        <p:spPr>
          <a:xfrm flipH="1" rot="17940000">
            <a:off x="5072569" y="3381179"/>
            <a:ext cx="1366526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06" name="Shape 3506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507" name="Shape 3507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508" name="Shape 3508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11" name="Group 3511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3509" name="Shape 3509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10" name="Shape 3510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12" name="Shape 3512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513" name="Shape 3513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514" name="Shape 3514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3515" name="Shape 3515"/>
          <p:cNvSpPr/>
          <p:nvPr/>
        </p:nvSpPr>
        <p:spPr>
          <a:xfrm>
            <a:off x="6315409" y="380996"/>
            <a:ext cx="6262929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1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a simple path)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Proceed by induction on </a:t>
            </a:r>
            <a:endParaRPr b="0">
              <a:latin typeface="+mn-lt"/>
              <a:ea typeface="+mn-ea"/>
              <a:cs typeface="+mn-cs"/>
              <a:sym typeface="Helvetica Light"/>
            </a:endParaRPr>
          </a:p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rPr b="0">
                <a:latin typeface="+mn-lt"/>
                <a:ea typeface="+mn-ea"/>
                <a:cs typeface="+mn-cs"/>
                <a:sym typeface="Helvetica Light"/>
              </a:rPr>
              <a:t>path length of b</a:t>
            </a:r>
          </a:p>
        </p:txBody>
      </p:sp>
      <p:sp>
        <p:nvSpPr>
          <p:cNvPr id="3516" name="Shape 3516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3517" name="Shape 3517"/>
          <p:cNvSpPr/>
          <p:nvPr/>
        </p:nvSpPr>
        <p:spPr>
          <a:xfrm>
            <a:off x="6100275" y="4023555"/>
            <a:ext cx="470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a’</a:t>
            </a:r>
          </a:p>
        </p:txBody>
      </p:sp>
      <p:sp>
        <p:nvSpPr>
          <p:cNvPr id="3518" name="Shape 3518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Shape 3520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23" name="Group 3523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521" name="Shape 352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22" name="Shape 352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24" name="Shape 3524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525" name="Shape 3525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26" name="Shape 3526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527" name="Shape 3527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528" name="Shape 3528"/>
          <p:cNvSpPr/>
          <p:nvPr/>
        </p:nvSpPr>
        <p:spPr>
          <a:xfrm flipH="1" rot="17940000">
            <a:off x="5072569" y="3381179"/>
            <a:ext cx="1366526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29" name="Shape 3529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530" name="Shape 3530"/>
          <p:cNvSpPr/>
          <p:nvPr/>
        </p:nvSpPr>
        <p:spPr>
          <a:xfrm>
            <a:off x="5595767" y="535662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531" name="Shape 3531"/>
          <p:cNvSpPr/>
          <p:nvPr/>
        </p:nvSpPr>
        <p:spPr>
          <a:xfrm rot="4800000">
            <a:off x="4785066" y="6423901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34" name="Group 3534"/>
          <p:cNvGrpSpPr/>
          <p:nvPr/>
        </p:nvGrpSpPr>
        <p:grpSpPr>
          <a:xfrm>
            <a:off x="4431155" y="7788796"/>
            <a:ext cx="943783" cy="887008"/>
            <a:chOff x="0" y="0"/>
            <a:chExt cx="943782" cy="887006"/>
          </a:xfrm>
        </p:grpSpPr>
        <p:sp>
          <p:nvSpPr>
            <p:cNvPr id="3532" name="Shape 3532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33" name="Shape 3533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35" name="Shape 3535"/>
          <p:cNvSpPr/>
          <p:nvPr/>
        </p:nvSpPr>
        <p:spPr>
          <a:xfrm>
            <a:off x="3938827" y="7908449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536" name="Shape 3536"/>
          <p:cNvSpPr/>
          <p:nvPr/>
        </p:nvSpPr>
        <p:spPr>
          <a:xfrm>
            <a:off x="5779967" y="6834944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537" name="Shape 3537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3538" name="Shape 3538"/>
          <p:cNvSpPr/>
          <p:nvPr/>
        </p:nvSpPr>
        <p:spPr>
          <a:xfrm>
            <a:off x="6631087" y="865899"/>
            <a:ext cx="555046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2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</a:t>
            </a:r>
            <a:r>
              <a:t>not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simple)</a:t>
            </a:r>
          </a:p>
        </p:txBody>
      </p:sp>
      <p:sp>
        <p:nvSpPr>
          <p:cNvPr id="3539" name="Shape 3539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3540" name="Shape 3540"/>
          <p:cNvSpPr/>
          <p:nvPr/>
        </p:nvSpPr>
        <p:spPr>
          <a:xfrm>
            <a:off x="6100275" y="4023555"/>
            <a:ext cx="4700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a’</a:t>
            </a:r>
          </a:p>
        </p:txBody>
      </p:sp>
      <p:sp>
        <p:nvSpPr>
          <p:cNvPr id="3541" name="Shape 3541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42" name="Shape 3542"/>
          <p:cNvSpPr/>
          <p:nvPr/>
        </p:nvSpPr>
        <p:spPr>
          <a:xfrm>
            <a:off x="8302321" y="1796870"/>
            <a:ext cx="3975812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a’ must be simple </a:t>
            </a:r>
          </a:p>
          <a:p>
            <a:pPr algn="l"/>
            <a:r>
              <a:t>(advertisement)</a:t>
            </a:r>
          </a:p>
        </p:txBody>
      </p:sp>
      <p:sp>
        <p:nvSpPr>
          <p:cNvPr id="3543" name="Shape 3543"/>
          <p:cNvSpPr/>
          <p:nvPr/>
        </p:nvSpPr>
        <p:spPr>
          <a:xfrm>
            <a:off x="8302321" y="3427981"/>
            <a:ext cx="38994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b must be simple </a:t>
            </a:r>
          </a:p>
          <a:p>
            <a:pPr algn="l"/>
            <a:r>
              <a:t>(since P is simple)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" name="Shape 3545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48" name="Group 3548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546" name="Shape 354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47" name="Shape 354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49" name="Shape 3549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550" name="Shape 3550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51" name="Shape 3551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552" name="Shape 3552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553" name="Shape 3553"/>
          <p:cNvSpPr/>
          <p:nvPr/>
        </p:nvSpPr>
        <p:spPr>
          <a:xfrm flipH="1" rot="17940000">
            <a:off x="5156612" y="3331674"/>
            <a:ext cx="584856" cy="65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54" name="Shape 3554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555" name="Shape 3555"/>
          <p:cNvSpPr/>
          <p:nvPr/>
        </p:nvSpPr>
        <p:spPr>
          <a:xfrm>
            <a:off x="5816731" y="5672112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556" name="Shape 3556"/>
          <p:cNvSpPr/>
          <p:nvPr/>
        </p:nvSpPr>
        <p:spPr>
          <a:xfrm rot="4800000">
            <a:off x="5189982" y="8303570"/>
            <a:ext cx="485120" cy="336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59" name="Group 3559"/>
          <p:cNvGrpSpPr/>
          <p:nvPr/>
        </p:nvGrpSpPr>
        <p:grpSpPr>
          <a:xfrm>
            <a:off x="4628542" y="8754398"/>
            <a:ext cx="943783" cy="887008"/>
            <a:chOff x="0" y="0"/>
            <a:chExt cx="943782" cy="887006"/>
          </a:xfrm>
        </p:grpSpPr>
        <p:sp>
          <p:nvSpPr>
            <p:cNvPr id="3557" name="Shape 355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58" name="Shape 355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60" name="Shape 3560"/>
          <p:cNvSpPr/>
          <p:nvPr/>
        </p:nvSpPr>
        <p:spPr>
          <a:xfrm>
            <a:off x="4225114" y="8874052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561" name="Shape 3561"/>
          <p:cNvSpPr/>
          <p:nvPr/>
        </p:nvSpPr>
        <p:spPr>
          <a:xfrm>
            <a:off x="2343333" y="8874052"/>
            <a:ext cx="10341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 ≤ r</a:t>
            </a:r>
          </a:p>
        </p:txBody>
      </p:sp>
      <p:sp>
        <p:nvSpPr>
          <p:cNvPr id="3562" name="Shape 3562"/>
          <p:cNvSpPr/>
          <p:nvPr/>
        </p:nvSpPr>
        <p:spPr>
          <a:xfrm>
            <a:off x="6631087" y="865899"/>
            <a:ext cx="555046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2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</a:t>
            </a:r>
            <a:r>
              <a:t>not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simple)</a:t>
            </a:r>
          </a:p>
        </p:txBody>
      </p:sp>
      <p:sp>
        <p:nvSpPr>
          <p:cNvPr id="3563" name="Shape 3563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3564" name="Shape 3564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65" name="Shape 3565"/>
          <p:cNvSpPr/>
          <p:nvPr/>
        </p:nvSpPr>
        <p:spPr>
          <a:xfrm>
            <a:off x="5266540" y="408415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566" name="Shape 3566"/>
          <p:cNvSpPr/>
          <p:nvPr/>
        </p:nvSpPr>
        <p:spPr>
          <a:xfrm flipH="1" rot="17940000">
            <a:off x="5741774" y="4973686"/>
            <a:ext cx="549737" cy="585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67" name="Shape 3567"/>
          <p:cNvSpPr/>
          <p:nvPr/>
        </p:nvSpPr>
        <p:spPr>
          <a:xfrm>
            <a:off x="5340817" y="738831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568" name="Shape 3568"/>
          <p:cNvSpPr/>
          <p:nvPr/>
        </p:nvSpPr>
        <p:spPr>
          <a:xfrm rot="4800000">
            <a:off x="5685629" y="6749091"/>
            <a:ext cx="795218" cy="435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69" name="Shape 3569"/>
          <p:cNvSpPr/>
          <p:nvPr/>
        </p:nvSpPr>
        <p:spPr>
          <a:xfrm>
            <a:off x="6662786" y="2129988"/>
            <a:ext cx="59556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failure analysis, X</a:t>
            </a:r>
            <a:r>
              <a:rPr baseline="-5999"/>
              <a:t>1</a:t>
            </a:r>
            <a:r>
              <a:t> ≥ X</a:t>
            </a:r>
            <a:r>
              <a:rPr baseline="-5999"/>
              <a:t>2</a:t>
            </a:r>
          </a:p>
        </p:txBody>
      </p:sp>
      <p:sp>
        <p:nvSpPr>
          <p:cNvPr id="3570" name="Shape 3570"/>
          <p:cNvSpPr/>
          <p:nvPr/>
        </p:nvSpPr>
        <p:spPr>
          <a:xfrm>
            <a:off x="5832084" y="3330625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3571" name="Shape 3571"/>
          <p:cNvSpPr/>
          <p:nvPr/>
        </p:nvSpPr>
        <p:spPr>
          <a:xfrm>
            <a:off x="6325749" y="476322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3572" name="Shape 3572"/>
          <p:cNvSpPr/>
          <p:nvPr/>
        </p:nvSpPr>
        <p:spPr>
          <a:xfrm>
            <a:off x="6479023" y="6745083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3573" name="Shape 3573"/>
          <p:cNvSpPr/>
          <p:nvPr/>
        </p:nvSpPr>
        <p:spPr>
          <a:xfrm>
            <a:off x="5949319" y="8272815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Local Preferences</a:t>
            </a:r>
          </a:p>
        </p:txBody>
      </p:sp>
      <p:grpSp>
        <p:nvGrpSpPr>
          <p:cNvPr id="222" name="Group 222"/>
          <p:cNvGrpSpPr/>
          <p:nvPr/>
        </p:nvGrpSpPr>
        <p:grpSpPr>
          <a:xfrm>
            <a:off x="88667" y="2443880"/>
            <a:ext cx="5552623" cy="5651446"/>
            <a:chOff x="0" y="0"/>
            <a:chExt cx="5552621" cy="5651445"/>
          </a:xfrm>
        </p:grpSpPr>
        <p:sp>
          <p:nvSpPr>
            <p:cNvPr id="183" name="Shape 183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184" name="Shape 184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5" name="Shape 185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6" name="Shape 186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187" name="Shape 187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Shape 188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189" name="Shape 189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214" name="Group 214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190" name="Shape 190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1" name="Shape 191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3" name="Shape 193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Shape 194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Shape 196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97" name="Shape 197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98" name="Shape 198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199" name="Shape 199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02" name="Shape 202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03" name="Shape 203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204" name="Shape 204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5" name="Shape 205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207" name="Shape 207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208" name="Shape 208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210" name="Shape 210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212" name="Shape 212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213" name="Shape 213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215" name="Shape 215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Shape 216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  <p:sp>
        <p:nvSpPr>
          <p:cNvPr id="223" name="Shape 223"/>
          <p:cNvSpPr/>
          <p:nvPr/>
        </p:nvSpPr>
        <p:spPr>
          <a:xfrm>
            <a:off x="5793696" y="4279900"/>
            <a:ext cx="684840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Each unique LP value becomes </a:t>
            </a:r>
          </a:p>
          <a:p>
            <a:pPr algn="l"/>
            <a:r>
              <a:t>a unique PG preference!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Shape 3575"/>
          <p:cNvSpPr/>
          <p:nvPr/>
        </p:nvSpPr>
        <p:spPr>
          <a:xfrm rot="4800000">
            <a:off x="1371306" y="6334039"/>
            <a:ext cx="1394950" cy="105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78" name="Group 3578"/>
          <p:cNvGrpSpPr/>
          <p:nvPr/>
        </p:nvGrpSpPr>
        <p:grpSpPr>
          <a:xfrm>
            <a:off x="1017394" y="7698935"/>
            <a:ext cx="943784" cy="887008"/>
            <a:chOff x="0" y="0"/>
            <a:chExt cx="943782" cy="887006"/>
          </a:xfrm>
        </p:grpSpPr>
        <p:sp>
          <p:nvSpPr>
            <p:cNvPr id="3576" name="Shape 3576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77" name="Shape 3577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79" name="Shape 3579"/>
          <p:cNvSpPr/>
          <p:nvPr/>
        </p:nvSpPr>
        <p:spPr>
          <a:xfrm>
            <a:off x="575816" y="7818588"/>
            <a:ext cx="26654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</a:t>
            </a:r>
          </a:p>
        </p:txBody>
      </p:sp>
      <p:sp>
        <p:nvSpPr>
          <p:cNvPr id="3580" name="Shape 3580"/>
          <p:cNvSpPr/>
          <p:nvPr/>
        </p:nvSpPr>
        <p:spPr>
          <a:xfrm>
            <a:off x="4506150" y="2521596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3581" name="Shape 3581"/>
          <p:cNvSpPr/>
          <p:nvPr/>
        </p:nvSpPr>
        <p:spPr>
          <a:xfrm>
            <a:off x="865081" y="4797697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</a:t>
            </a:r>
          </a:p>
        </p:txBody>
      </p:sp>
      <p:sp>
        <p:nvSpPr>
          <p:cNvPr id="3582" name="Shape 3582"/>
          <p:cNvSpPr/>
          <p:nvPr/>
        </p:nvSpPr>
        <p:spPr>
          <a:xfrm>
            <a:off x="2423408" y="5356626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1</a:t>
            </a:r>
          </a:p>
        </p:txBody>
      </p:sp>
      <p:sp>
        <p:nvSpPr>
          <p:cNvPr id="3583" name="Shape 3583"/>
          <p:cNvSpPr/>
          <p:nvPr/>
        </p:nvSpPr>
        <p:spPr>
          <a:xfrm flipH="1" rot="17940000">
            <a:off x="5156612" y="3331674"/>
            <a:ext cx="584856" cy="656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84" name="Shape 3584"/>
          <p:cNvSpPr/>
          <p:nvPr/>
        </p:nvSpPr>
        <p:spPr>
          <a:xfrm>
            <a:off x="2366207" y="674508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3585" name="Shape 3585"/>
          <p:cNvSpPr/>
          <p:nvPr/>
        </p:nvSpPr>
        <p:spPr>
          <a:xfrm>
            <a:off x="5816731" y="5672112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N</a:t>
            </a:r>
            <a:r>
              <a:rPr baseline="-5999"/>
              <a:t>2</a:t>
            </a:r>
          </a:p>
        </p:txBody>
      </p:sp>
      <p:sp>
        <p:nvSpPr>
          <p:cNvPr id="3586" name="Shape 3586"/>
          <p:cNvSpPr/>
          <p:nvPr/>
        </p:nvSpPr>
        <p:spPr>
          <a:xfrm rot="4800000">
            <a:off x="5189982" y="8303570"/>
            <a:ext cx="485120" cy="336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589" name="Group 3589"/>
          <p:cNvGrpSpPr/>
          <p:nvPr/>
        </p:nvGrpSpPr>
        <p:grpSpPr>
          <a:xfrm>
            <a:off x="4628542" y="8754398"/>
            <a:ext cx="943783" cy="887008"/>
            <a:chOff x="0" y="0"/>
            <a:chExt cx="943782" cy="887006"/>
          </a:xfrm>
        </p:grpSpPr>
        <p:sp>
          <p:nvSpPr>
            <p:cNvPr id="3587" name="Shape 3587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588" name="Shape 3588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590" name="Shape 3590"/>
          <p:cNvSpPr/>
          <p:nvPr/>
        </p:nvSpPr>
        <p:spPr>
          <a:xfrm>
            <a:off x="4225114" y="8874052"/>
            <a:ext cx="3680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</a:t>
            </a:r>
          </a:p>
        </p:txBody>
      </p:sp>
      <p:sp>
        <p:nvSpPr>
          <p:cNvPr id="3591" name="Shape 3591"/>
          <p:cNvSpPr/>
          <p:nvPr/>
        </p:nvSpPr>
        <p:spPr>
          <a:xfrm>
            <a:off x="1831887" y="8874052"/>
            <a:ext cx="200627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r’’ ≤ r’ ≤ r</a:t>
            </a:r>
          </a:p>
        </p:txBody>
      </p:sp>
      <p:sp>
        <p:nvSpPr>
          <p:cNvPr id="3592" name="Shape 3592"/>
          <p:cNvSpPr/>
          <p:nvPr/>
        </p:nvSpPr>
        <p:spPr>
          <a:xfrm>
            <a:off x="6631087" y="865899"/>
            <a:ext cx="5550468" cy="6477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Case 2 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(a’.b is </a:t>
            </a:r>
            <a:r>
              <a:t>not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simple)</a:t>
            </a:r>
          </a:p>
        </p:txBody>
      </p:sp>
      <p:sp>
        <p:nvSpPr>
          <p:cNvPr id="3593" name="Shape 3593"/>
          <p:cNvSpPr/>
          <p:nvPr/>
        </p:nvSpPr>
        <p:spPr>
          <a:xfrm>
            <a:off x="4288429" y="4365232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3594" name="Shape 3594"/>
          <p:cNvSpPr/>
          <p:nvPr/>
        </p:nvSpPr>
        <p:spPr>
          <a:xfrm rot="4800000">
            <a:off x="3283331" y="3504909"/>
            <a:ext cx="1366527" cy="1791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95" name="Shape 3595"/>
          <p:cNvSpPr/>
          <p:nvPr/>
        </p:nvSpPr>
        <p:spPr>
          <a:xfrm>
            <a:off x="5266540" y="4084154"/>
            <a:ext cx="874038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596" name="Shape 3596"/>
          <p:cNvSpPr/>
          <p:nvPr/>
        </p:nvSpPr>
        <p:spPr>
          <a:xfrm flipH="1" rot="17940000">
            <a:off x="5741774" y="4973686"/>
            <a:ext cx="549737" cy="585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97" name="Shape 3597"/>
          <p:cNvSpPr/>
          <p:nvPr/>
        </p:nvSpPr>
        <p:spPr>
          <a:xfrm>
            <a:off x="5340817" y="7388310"/>
            <a:ext cx="874039" cy="79294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40000"/>
              </a:lnSpc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598" name="Shape 3598"/>
          <p:cNvSpPr/>
          <p:nvPr/>
        </p:nvSpPr>
        <p:spPr>
          <a:xfrm rot="4800000">
            <a:off x="5685629" y="6749091"/>
            <a:ext cx="795218" cy="435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599" name="Shape 3599"/>
          <p:cNvSpPr/>
          <p:nvPr/>
        </p:nvSpPr>
        <p:spPr>
          <a:xfrm>
            <a:off x="6662786" y="2129988"/>
            <a:ext cx="59556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From failure analysis, X</a:t>
            </a:r>
            <a:r>
              <a:rPr baseline="-5999"/>
              <a:t>1</a:t>
            </a:r>
            <a:r>
              <a:t> ≥ X</a:t>
            </a:r>
            <a:r>
              <a:rPr baseline="-5999"/>
              <a:t>2</a:t>
            </a:r>
          </a:p>
        </p:txBody>
      </p:sp>
      <p:sp>
        <p:nvSpPr>
          <p:cNvPr id="3600" name="Shape 3600"/>
          <p:cNvSpPr/>
          <p:nvPr/>
        </p:nvSpPr>
        <p:spPr>
          <a:xfrm rot="4800000">
            <a:off x="5057012" y="4920979"/>
            <a:ext cx="485120" cy="336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600" fill="norm" stroke="1" extrusionOk="0">
                <a:moveTo>
                  <a:pt x="16" y="0"/>
                </a:moveTo>
                <a:cubicBezTo>
                  <a:pt x="-178" y="1613"/>
                  <a:pt x="1418" y="2961"/>
                  <a:pt x="3282" y="2761"/>
                </a:cubicBezTo>
                <a:cubicBezTo>
                  <a:pt x="4572" y="2623"/>
                  <a:pt x="5913" y="1710"/>
                  <a:pt x="6962" y="2470"/>
                </a:cubicBezTo>
                <a:cubicBezTo>
                  <a:pt x="8998" y="3945"/>
                  <a:pt x="5037" y="6336"/>
                  <a:pt x="6633" y="7872"/>
                </a:cubicBezTo>
                <a:cubicBezTo>
                  <a:pt x="8197" y="9376"/>
                  <a:pt x="11638" y="6096"/>
                  <a:pt x="12975" y="8297"/>
                </a:cubicBezTo>
                <a:cubicBezTo>
                  <a:pt x="14034" y="10040"/>
                  <a:pt x="10221" y="11085"/>
                  <a:pt x="10942" y="12778"/>
                </a:cubicBezTo>
                <a:cubicBezTo>
                  <a:pt x="12084" y="15461"/>
                  <a:pt x="16311" y="11967"/>
                  <a:pt x="17860" y="13686"/>
                </a:cubicBezTo>
                <a:cubicBezTo>
                  <a:pt x="19030" y="14985"/>
                  <a:pt x="17015" y="16489"/>
                  <a:pt x="17266" y="17927"/>
                </a:cubicBezTo>
                <a:cubicBezTo>
                  <a:pt x="17444" y="18949"/>
                  <a:pt x="18476" y="19555"/>
                  <a:pt x="19372" y="20133"/>
                </a:cubicBezTo>
                <a:cubicBezTo>
                  <a:pt x="20077" y="20588"/>
                  <a:pt x="20760" y="21074"/>
                  <a:pt x="21422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3603" name="Group 3603"/>
          <p:cNvGrpSpPr/>
          <p:nvPr/>
        </p:nvGrpSpPr>
        <p:grpSpPr>
          <a:xfrm>
            <a:off x="4495572" y="5371807"/>
            <a:ext cx="943783" cy="887008"/>
            <a:chOff x="0" y="0"/>
            <a:chExt cx="943782" cy="887006"/>
          </a:xfrm>
        </p:grpSpPr>
        <p:sp>
          <p:nvSpPr>
            <p:cNvPr id="3601" name="Shape 3601"/>
            <p:cNvSpPr/>
            <p:nvPr/>
          </p:nvSpPr>
          <p:spPr>
            <a:xfrm>
              <a:off x="0" y="0"/>
              <a:ext cx="943783" cy="887007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40000"/>
                </a:lnSpc>
                <a:defRPr sz="2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602" name="Shape 3602"/>
            <p:cNvSpPr/>
            <p:nvPr/>
          </p:nvSpPr>
          <p:spPr>
            <a:xfrm>
              <a:off x="34872" y="47029"/>
              <a:ext cx="874038" cy="792948"/>
            </a:xfrm>
            <a:prstGeom prst="ellipse">
              <a:avLst/>
            </a:pr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lnSpc>
                  <a:spcPct val="40000"/>
                </a:lnSpc>
                <a:defRPr sz="19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S</a:t>
              </a:r>
            </a:p>
          </p:txBody>
        </p:sp>
      </p:grpSp>
      <p:sp>
        <p:nvSpPr>
          <p:cNvPr id="3604" name="Shape 3604"/>
          <p:cNvSpPr/>
          <p:nvPr/>
        </p:nvSpPr>
        <p:spPr>
          <a:xfrm>
            <a:off x="4045510" y="5491460"/>
            <a:ext cx="46131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r’’</a:t>
            </a:r>
          </a:p>
        </p:txBody>
      </p:sp>
      <p:sp>
        <p:nvSpPr>
          <p:cNvPr id="3605" name="Shape 3605"/>
          <p:cNvSpPr/>
          <p:nvPr/>
        </p:nvSpPr>
        <p:spPr>
          <a:xfrm>
            <a:off x="5832084" y="3330625"/>
            <a:ext cx="36850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</a:t>
            </a:r>
          </a:p>
        </p:txBody>
      </p:sp>
      <p:sp>
        <p:nvSpPr>
          <p:cNvPr id="3606" name="Shape 3606"/>
          <p:cNvSpPr/>
          <p:nvPr/>
        </p:nvSpPr>
        <p:spPr>
          <a:xfrm>
            <a:off x="6325749" y="4763223"/>
            <a:ext cx="3936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</a:t>
            </a:r>
          </a:p>
        </p:txBody>
      </p:sp>
      <p:sp>
        <p:nvSpPr>
          <p:cNvPr id="3607" name="Shape 3607"/>
          <p:cNvSpPr/>
          <p:nvPr/>
        </p:nvSpPr>
        <p:spPr>
          <a:xfrm>
            <a:off x="6479023" y="6745083"/>
            <a:ext cx="36850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</a:t>
            </a:r>
          </a:p>
        </p:txBody>
      </p:sp>
      <p:sp>
        <p:nvSpPr>
          <p:cNvPr id="3608" name="Shape 3608"/>
          <p:cNvSpPr/>
          <p:nvPr/>
        </p:nvSpPr>
        <p:spPr>
          <a:xfrm>
            <a:off x="5949319" y="8272815"/>
            <a:ext cx="241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3609" name="Shape 3609"/>
          <p:cNvSpPr/>
          <p:nvPr/>
        </p:nvSpPr>
        <p:spPr>
          <a:xfrm>
            <a:off x="4954332" y="4661848"/>
            <a:ext cx="241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</a:t>
            </a:r>
          </a:p>
        </p:txBody>
      </p:sp>
      <p:sp>
        <p:nvSpPr>
          <p:cNvPr id="3610" name="Shape 3610"/>
          <p:cNvSpPr/>
          <p:nvPr/>
        </p:nvSpPr>
        <p:spPr>
          <a:xfrm>
            <a:off x="6648435" y="2706597"/>
            <a:ext cx="61621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Induction on smaller paths c,f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/>
        </p:nvSpPr>
        <p:spPr>
          <a:xfrm flipV="1">
            <a:off x="7569283" y="2521368"/>
            <a:ext cx="806495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26" name="Shape 226"/>
          <p:cNvSpPr/>
          <p:nvPr>
            <p:ph type="ctrTitle"/>
          </p:nvPr>
        </p:nvSpPr>
        <p:spPr>
          <a:xfrm>
            <a:off x="406400" y="406400"/>
            <a:ext cx="12585813" cy="1157493"/>
          </a:xfrm>
          <a:prstGeom prst="rect">
            <a:avLst/>
          </a:prstGeom>
        </p:spPr>
        <p:txBody>
          <a:bodyPr/>
          <a:lstStyle>
            <a:lvl1pPr algn="l" defTabSz="578358">
              <a:defRPr sz="6930"/>
            </a:lvl1pPr>
          </a:lstStyle>
          <a:p>
            <a:pPr/>
            <a:r>
              <a:t>Local Preferences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11072614" y="3956894"/>
            <a:ext cx="671536" cy="678129"/>
            <a:chOff x="0" y="0"/>
            <a:chExt cx="671535" cy="678128"/>
          </a:xfrm>
        </p:grpSpPr>
        <p:sp>
          <p:nvSpPr>
            <p:cNvPr id="227" name="Shape 227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hape 228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9864974" y="3956894"/>
            <a:ext cx="671536" cy="678129"/>
            <a:chOff x="0" y="0"/>
            <a:chExt cx="671535" cy="678128"/>
          </a:xfrm>
        </p:grpSpPr>
        <p:sp>
          <p:nvSpPr>
            <p:cNvPr id="230" name="Shape 230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Shape 231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233" name="Shape 233"/>
          <p:cNvSpPr/>
          <p:nvPr/>
        </p:nvSpPr>
        <p:spPr>
          <a:xfrm flipH="1" flipV="1">
            <a:off x="8353103" y="2558741"/>
            <a:ext cx="290214" cy="13494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36" name="Group 236"/>
          <p:cNvGrpSpPr/>
          <p:nvPr/>
        </p:nvGrpSpPr>
        <p:grpSpPr>
          <a:xfrm>
            <a:off x="8052954" y="2180385"/>
            <a:ext cx="671537" cy="690830"/>
            <a:chOff x="0" y="0"/>
            <a:chExt cx="671535" cy="690828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Shape 235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</p:grpSp>
      <p:sp>
        <p:nvSpPr>
          <p:cNvPr id="237" name="Shape 237"/>
          <p:cNvSpPr/>
          <p:nvPr/>
        </p:nvSpPr>
        <p:spPr>
          <a:xfrm flipV="1">
            <a:off x="10251292" y="2521367"/>
            <a:ext cx="120013" cy="1408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38" name="Shape 238"/>
          <p:cNvSpPr/>
          <p:nvPr/>
        </p:nvSpPr>
        <p:spPr>
          <a:xfrm flipH="1" flipV="1">
            <a:off x="10421456" y="2520732"/>
            <a:ext cx="903870" cy="13874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41" name="Group 241"/>
          <p:cNvGrpSpPr/>
          <p:nvPr/>
        </p:nvGrpSpPr>
        <p:grpSpPr>
          <a:xfrm>
            <a:off x="10012253" y="2183639"/>
            <a:ext cx="671537" cy="690830"/>
            <a:chOff x="0" y="0"/>
            <a:chExt cx="671535" cy="690828"/>
          </a:xfrm>
        </p:grpSpPr>
        <p:sp>
          <p:nvSpPr>
            <p:cNvPr id="239" name="Shape 23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841" y="43128"/>
              <a:ext cx="6478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</p:grpSp>
      <p:sp>
        <p:nvSpPr>
          <p:cNvPr id="242" name="Shape 242"/>
          <p:cNvSpPr/>
          <p:nvPr/>
        </p:nvSpPr>
        <p:spPr>
          <a:xfrm flipH="1" flipV="1">
            <a:off x="7476825" y="4428333"/>
            <a:ext cx="776538" cy="1076837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3" name="Shape 243"/>
          <p:cNvSpPr/>
          <p:nvPr/>
        </p:nvSpPr>
        <p:spPr>
          <a:xfrm flipH="1" flipV="1">
            <a:off x="7603825" y="4555333"/>
            <a:ext cx="2290078" cy="101220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4" name="Shape 244"/>
          <p:cNvSpPr/>
          <p:nvPr/>
        </p:nvSpPr>
        <p:spPr>
          <a:xfrm flipV="1">
            <a:off x="10475268" y="4651868"/>
            <a:ext cx="644087" cy="827168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45" name="Shape 245"/>
          <p:cNvSpPr/>
          <p:nvPr/>
        </p:nvSpPr>
        <p:spPr>
          <a:xfrm flipV="1">
            <a:off x="8548479" y="4403711"/>
            <a:ext cx="139597" cy="104542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48" name="Group 248"/>
          <p:cNvGrpSpPr/>
          <p:nvPr/>
        </p:nvGrpSpPr>
        <p:grpSpPr>
          <a:xfrm>
            <a:off x="7134018" y="3956894"/>
            <a:ext cx="671536" cy="678129"/>
            <a:chOff x="0" y="0"/>
            <a:chExt cx="671535" cy="678128"/>
          </a:xfrm>
        </p:grpSpPr>
        <p:sp>
          <p:nvSpPr>
            <p:cNvPr id="246" name="Shape 24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Shape 247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</p:grpSp>
      <p:sp>
        <p:nvSpPr>
          <p:cNvPr id="249" name="Shape 249"/>
          <p:cNvSpPr/>
          <p:nvPr/>
        </p:nvSpPr>
        <p:spPr>
          <a:xfrm flipH="1" flipV="1">
            <a:off x="8835178" y="4403711"/>
            <a:ext cx="1104039" cy="1071325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0" name="Shape 250"/>
          <p:cNvSpPr/>
          <p:nvPr/>
        </p:nvSpPr>
        <p:spPr>
          <a:xfrm flipH="1" flipV="1">
            <a:off x="10222130" y="4730795"/>
            <a:ext cx="20492" cy="709079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1" name="Shape 251"/>
          <p:cNvSpPr/>
          <p:nvPr/>
        </p:nvSpPr>
        <p:spPr>
          <a:xfrm flipV="1">
            <a:off x="8828372" y="4640404"/>
            <a:ext cx="1060589" cy="87076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52" name="Shape 252"/>
          <p:cNvSpPr/>
          <p:nvPr/>
        </p:nvSpPr>
        <p:spPr>
          <a:xfrm flipV="1">
            <a:off x="8951493" y="4680124"/>
            <a:ext cx="1873067" cy="961360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55" name="Group 255"/>
          <p:cNvGrpSpPr/>
          <p:nvPr/>
        </p:nvGrpSpPr>
        <p:grpSpPr>
          <a:xfrm>
            <a:off x="8341657" y="3956894"/>
            <a:ext cx="671536" cy="678129"/>
            <a:chOff x="0" y="0"/>
            <a:chExt cx="671535" cy="678128"/>
          </a:xfrm>
        </p:grpSpPr>
        <p:sp>
          <p:nvSpPr>
            <p:cNvPr id="253" name="Shape 253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>
              <a:off x="138943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</a:t>
              </a:r>
            </a:p>
          </p:txBody>
        </p:sp>
      </p:grpSp>
      <p:grpSp>
        <p:nvGrpSpPr>
          <p:cNvPr id="258" name="Group 258"/>
          <p:cNvGrpSpPr/>
          <p:nvPr/>
        </p:nvGrpSpPr>
        <p:grpSpPr>
          <a:xfrm>
            <a:off x="7141363" y="7028024"/>
            <a:ext cx="671536" cy="678129"/>
            <a:chOff x="0" y="0"/>
            <a:chExt cx="671535" cy="678128"/>
          </a:xfrm>
        </p:grpSpPr>
        <p:sp>
          <p:nvSpPr>
            <p:cNvPr id="256" name="Shape 256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</a:t>
              </a:r>
            </a:p>
          </p:txBody>
        </p:sp>
      </p:grpSp>
      <p:grpSp>
        <p:nvGrpSpPr>
          <p:cNvPr id="261" name="Group 261"/>
          <p:cNvGrpSpPr/>
          <p:nvPr/>
        </p:nvGrpSpPr>
        <p:grpSpPr>
          <a:xfrm>
            <a:off x="8259677" y="7039494"/>
            <a:ext cx="671536" cy="678129"/>
            <a:chOff x="0" y="0"/>
            <a:chExt cx="671535" cy="678128"/>
          </a:xfrm>
        </p:grpSpPr>
        <p:sp>
          <p:nvSpPr>
            <p:cNvPr id="259" name="Shape 259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Shape 260"/>
            <p:cNvSpPr/>
            <p:nvPr/>
          </p:nvSpPr>
          <p:spPr>
            <a:xfrm>
              <a:off x="126140" y="15214"/>
              <a:ext cx="41925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B</a:t>
              </a:r>
            </a:p>
          </p:txBody>
        </p:sp>
      </p:grpSp>
      <p:grpSp>
        <p:nvGrpSpPr>
          <p:cNvPr id="264" name="Group 264"/>
          <p:cNvGrpSpPr/>
          <p:nvPr/>
        </p:nvGrpSpPr>
        <p:grpSpPr>
          <a:xfrm>
            <a:off x="9798902" y="7039494"/>
            <a:ext cx="671536" cy="678129"/>
            <a:chOff x="0" y="0"/>
            <a:chExt cx="671535" cy="678128"/>
          </a:xfrm>
        </p:grpSpPr>
        <p:sp>
          <p:nvSpPr>
            <p:cNvPr id="262" name="Shape 26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13567" y="15214"/>
              <a:ext cx="4444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C</a:t>
              </a:r>
            </a:p>
          </p:txBody>
        </p:sp>
      </p:grpSp>
      <p:grpSp>
        <p:nvGrpSpPr>
          <p:cNvPr id="267" name="Group 267"/>
          <p:cNvGrpSpPr/>
          <p:nvPr/>
        </p:nvGrpSpPr>
        <p:grpSpPr>
          <a:xfrm>
            <a:off x="10917215" y="7050964"/>
            <a:ext cx="671537" cy="678129"/>
            <a:chOff x="0" y="0"/>
            <a:chExt cx="671535" cy="678128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Shape 266"/>
            <p:cNvSpPr/>
            <p:nvPr/>
          </p:nvSpPr>
          <p:spPr>
            <a:xfrm>
              <a:off x="113567" y="15214"/>
              <a:ext cx="44440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</a:t>
              </a:r>
            </a:p>
          </p:txBody>
        </p:sp>
      </p:grpSp>
      <p:sp>
        <p:nvSpPr>
          <p:cNvPr id="268" name="Shape 268"/>
          <p:cNvSpPr/>
          <p:nvPr/>
        </p:nvSpPr>
        <p:spPr>
          <a:xfrm flipV="1">
            <a:off x="7606317" y="5772047"/>
            <a:ext cx="885849" cy="119971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69" name="Shape 269"/>
          <p:cNvSpPr/>
          <p:nvPr/>
        </p:nvSpPr>
        <p:spPr>
          <a:xfrm flipH="1" flipV="1">
            <a:off x="8600596" y="5899047"/>
            <a:ext cx="5114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0" name="Shape 270"/>
          <p:cNvSpPr/>
          <p:nvPr/>
        </p:nvSpPr>
        <p:spPr>
          <a:xfrm flipV="1">
            <a:off x="10162543" y="5933201"/>
            <a:ext cx="14327" cy="1049273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271" name="Shape 271"/>
          <p:cNvSpPr/>
          <p:nvPr/>
        </p:nvSpPr>
        <p:spPr>
          <a:xfrm flipH="1" flipV="1">
            <a:off x="10285300" y="5855939"/>
            <a:ext cx="794163" cy="1087282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grpSp>
        <p:nvGrpSpPr>
          <p:cNvPr id="274" name="Group 274"/>
          <p:cNvGrpSpPr/>
          <p:nvPr/>
        </p:nvGrpSpPr>
        <p:grpSpPr>
          <a:xfrm>
            <a:off x="9864974" y="5498194"/>
            <a:ext cx="671536" cy="678129"/>
            <a:chOff x="0" y="0"/>
            <a:chExt cx="671535" cy="678128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3" name="Shape 273"/>
            <p:cNvSpPr/>
            <p:nvPr/>
          </p:nvSpPr>
          <p:spPr>
            <a:xfrm>
              <a:off x="151515" y="15214"/>
              <a:ext cx="368504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F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8173216" y="5498194"/>
            <a:ext cx="671536" cy="678129"/>
            <a:chOff x="0" y="0"/>
            <a:chExt cx="671535" cy="678128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671536" cy="678129"/>
            </a:xfrm>
            <a:prstGeom prst="ellipse">
              <a:avLst/>
            </a:prstGeom>
            <a:solidFill>
              <a:srgbClr val="F9F6C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Shape 276"/>
            <p:cNvSpPr/>
            <p:nvPr/>
          </p:nvSpPr>
          <p:spPr>
            <a:xfrm>
              <a:off x="138942" y="15214"/>
              <a:ext cx="393650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E</a:t>
              </a:r>
            </a:p>
          </p:txBody>
        </p:sp>
      </p:grpSp>
      <p:sp>
        <p:nvSpPr>
          <p:cNvPr id="278" name="Shape 278"/>
          <p:cNvSpPr/>
          <p:nvPr/>
        </p:nvSpPr>
        <p:spPr>
          <a:xfrm>
            <a:off x="6726785" y="4048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79" name="Shape 279"/>
          <p:cNvSpPr/>
          <p:nvPr/>
        </p:nvSpPr>
        <p:spPr>
          <a:xfrm>
            <a:off x="8006578" y="4048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1</a:t>
            </a:r>
          </a:p>
        </p:txBody>
      </p:sp>
      <p:sp>
        <p:nvSpPr>
          <p:cNvPr id="280" name="Shape 280"/>
          <p:cNvSpPr/>
          <p:nvPr/>
        </p:nvSpPr>
        <p:spPr>
          <a:xfrm>
            <a:off x="7805875" y="55896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1" name="Shape 281"/>
          <p:cNvSpPr/>
          <p:nvPr/>
        </p:nvSpPr>
        <p:spPr>
          <a:xfrm>
            <a:off x="9418706" y="5589608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2" name="Shape 282"/>
          <p:cNvSpPr/>
          <p:nvPr/>
        </p:nvSpPr>
        <p:spPr>
          <a:xfrm>
            <a:off x="9514042" y="4032817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3" name="Shape 283"/>
          <p:cNvSpPr/>
          <p:nvPr/>
        </p:nvSpPr>
        <p:spPr>
          <a:xfrm>
            <a:off x="10719124" y="4048308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4" name="Shape 284"/>
          <p:cNvSpPr/>
          <p:nvPr/>
        </p:nvSpPr>
        <p:spPr>
          <a:xfrm>
            <a:off x="10648365" y="7119439"/>
            <a:ext cx="29789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5" name="Shape 285"/>
          <p:cNvSpPr/>
          <p:nvPr/>
        </p:nvSpPr>
        <p:spPr>
          <a:xfrm>
            <a:off x="9514042" y="71194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6" name="Shape 286"/>
          <p:cNvSpPr/>
          <p:nvPr/>
        </p:nvSpPr>
        <p:spPr>
          <a:xfrm>
            <a:off x="7905404" y="71194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sp>
        <p:nvSpPr>
          <p:cNvPr id="287" name="Shape 287"/>
          <p:cNvSpPr/>
          <p:nvPr/>
        </p:nvSpPr>
        <p:spPr>
          <a:xfrm>
            <a:off x="6755176" y="7119439"/>
            <a:ext cx="29789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/>
            <a:r>
              <a:t>2</a:t>
            </a:r>
          </a:p>
        </p:txBody>
      </p:sp>
      <p:grpSp>
        <p:nvGrpSpPr>
          <p:cNvPr id="327" name="Group 327"/>
          <p:cNvGrpSpPr/>
          <p:nvPr/>
        </p:nvGrpSpPr>
        <p:grpSpPr>
          <a:xfrm>
            <a:off x="88667" y="2443880"/>
            <a:ext cx="5552623" cy="5651446"/>
            <a:chOff x="0" y="0"/>
            <a:chExt cx="5552621" cy="5651445"/>
          </a:xfrm>
        </p:grpSpPr>
        <p:sp>
          <p:nvSpPr>
            <p:cNvPr id="288" name="Shape 288"/>
            <p:cNvSpPr/>
            <p:nvPr/>
          </p:nvSpPr>
          <p:spPr>
            <a:xfrm>
              <a:off x="847101" y="1062152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289" name="Shape 289"/>
            <p:cNvSpPr/>
            <p:nvPr/>
          </p:nvSpPr>
          <p:spPr>
            <a:xfrm flipV="1">
              <a:off x="2054277" y="369115"/>
              <a:ext cx="1343" cy="11892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0" name="Shape 290"/>
            <p:cNvSpPr/>
            <p:nvPr/>
          </p:nvSpPr>
          <p:spPr>
            <a:xfrm flipV="1">
              <a:off x="2088431" y="339219"/>
              <a:ext cx="2132602" cy="142044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1" name="Shape 291"/>
            <p:cNvSpPr/>
            <p:nvPr/>
          </p:nvSpPr>
          <p:spPr>
            <a:xfrm flipH="1" flipV="1">
              <a:off x="2085617" y="370170"/>
              <a:ext cx="2146891" cy="13897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sp>
          <p:nvSpPr>
            <p:cNvPr id="292" name="Shape 292"/>
            <p:cNvSpPr/>
            <p:nvPr/>
          </p:nvSpPr>
          <p:spPr>
            <a:xfrm>
              <a:off x="1712027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1723869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P1</a:t>
              </a:r>
            </a:p>
          </p:txBody>
        </p:sp>
        <p:sp>
          <p:nvSpPr>
            <p:cNvPr id="294" name="Shape 294"/>
            <p:cNvSpPr/>
            <p:nvPr/>
          </p:nvSpPr>
          <p:spPr>
            <a:xfrm flipH="1" flipV="1">
              <a:off x="4269040" y="315996"/>
              <a:ext cx="44719" cy="145924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</a:p>
          </p:txBody>
        </p:sp>
        <p:grpSp>
          <p:nvGrpSpPr>
            <p:cNvPr id="319" name="Group 319"/>
            <p:cNvGrpSpPr/>
            <p:nvPr/>
          </p:nvGrpSpPr>
          <p:grpSpPr>
            <a:xfrm>
              <a:off x="815112" y="1433871"/>
              <a:ext cx="4737510" cy="3694387"/>
              <a:chOff x="0" y="0"/>
              <a:chExt cx="4737508" cy="3694386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1351091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7" name="Shape 297"/>
              <p:cNvSpPr/>
              <p:nvPr/>
            </p:nvSpPr>
            <p:spPr>
              <a:xfrm>
                <a:off x="2689482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Shape 298"/>
              <p:cNvSpPr/>
              <p:nvPr/>
            </p:nvSpPr>
            <p:spPr>
              <a:xfrm>
                <a:off x="4065973" y="3016258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Shape 299"/>
              <p:cNvSpPr/>
              <p:nvPr/>
            </p:nvSpPr>
            <p:spPr>
              <a:xfrm>
                <a:off x="3396880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" name="Shape 300"/>
              <p:cNvSpPr/>
              <p:nvPr/>
            </p:nvSpPr>
            <p:spPr>
              <a:xfrm>
                <a:off x="674242" y="154940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1" name="Shape 301"/>
              <p:cNvSpPr/>
              <p:nvPr/>
            </p:nvSpPr>
            <p:spPr>
              <a:xfrm flipV="1">
                <a:off x="398096" y="2168535"/>
                <a:ext cx="437337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2" name="Shape 302"/>
              <p:cNvSpPr/>
              <p:nvPr/>
            </p:nvSpPr>
            <p:spPr>
              <a:xfrm flipV="1">
                <a:off x="3104437" y="2184082"/>
                <a:ext cx="437338" cy="84850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3" name="Shape 303"/>
              <p:cNvSpPr/>
              <p:nvPr/>
            </p:nvSpPr>
            <p:spPr>
              <a:xfrm flipH="1" flipV="1">
                <a:off x="1175760" y="2195904"/>
                <a:ext cx="447945" cy="820763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4" name="Shape 304"/>
              <p:cNvSpPr/>
              <p:nvPr/>
            </p:nvSpPr>
            <p:spPr>
              <a:xfrm flipH="1" flipV="1">
                <a:off x="3882102" y="2195529"/>
                <a:ext cx="447945" cy="82076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5" name="Shape 305"/>
              <p:cNvSpPr/>
              <p:nvPr/>
            </p:nvSpPr>
            <p:spPr>
              <a:xfrm flipH="1" flipV="1">
                <a:off x="1532941" y="440453"/>
                <a:ext cx="1952872" cy="120618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6" name="Shape 306"/>
              <p:cNvSpPr/>
              <p:nvPr/>
            </p:nvSpPr>
            <p:spPr>
              <a:xfrm flipH="1" flipV="1">
                <a:off x="3531569" y="620587"/>
                <a:ext cx="224541" cy="93014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7" name="Shape 307"/>
              <p:cNvSpPr/>
              <p:nvPr/>
            </p:nvSpPr>
            <p:spPr>
              <a:xfrm flipV="1">
                <a:off x="1049018" y="631349"/>
                <a:ext cx="141369" cy="919008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8" name="Shape 308"/>
              <p:cNvSpPr/>
              <p:nvPr/>
            </p:nvSpPr>
            <p:spPr>
              <a:xfrm flipV="1">
                <a:off x="1239705" y="493962"/>
                <a:ext cx="1949735" cy="115155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/>
                </a:pPr>
              </a:p>
            </p:txBody>
          </p:sp>
          <p:sp>
            <p:nvSpPr>
              <p:cNvPr id="309" name="Shape 309"/>
              <p:cNvSpPr/>
              <p:nvPr/>
            </p:nvSpPr>
            <p:spPr>
              <a:xfrm>
                <a:off x="896773" y="0"/>
                <a:ext cx="671536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" name="Shape 310"/>
              <p:cNvSpPr/>
              <p:nvPr/>
            </p:nvSpPr>
            <p:spPr>
              <a:xfrm>
                <a:off x="3125833" y="0"/>
                <a:ext cx="671537" cy="678129"/>
              </a:xfrm>
              <a:prstGeom prst="ellipse">
                <a:avLst/>
              </a:prstGeom>
              <a:solidFill>
                <a:srgbClr val="C3DEF9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1037831" y="65378"/>
                <a:ext cx="393651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sp>
            <p:nvSpPr>
              <p:cNvPr id="312" name="Shape 312"/>
              <p:cNvSpPr/>
              <p:nvPr/>
            </p:nvSpPr>
            <p:spPr>
              <a:xfrm>
                <a:off x="3244589" y="65378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Y</a:t>
                </a:r>
              </a:p>
            </p:txBody>
          </p:sp>
          <p:sp>
            <p:nvSpPr>
              <p:cNvPr id="313" name="Shape 313"/>
              <p:cNvSpPr/>
              <p:nvPr/>
            </p:nvSpPr>
            <p:spPr>
              <a:xfrm>
                <a:off x="786615" y="1590942"/>
                <a:ext cx="39365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E</a:t>
                </a:r>
              </a:p>
            </p:txBody>
          </p:sp>
          <p:sp>
            <p:nvSpPr>
              <p:cNvPr id="314" name="Shape 314"/>
              <p:cNvSpPr/>
              <p:nvPr/>
            </p:nvSpPr>
            <p:spPr>
              <a:xfrm>
                <a:off x="3544455" y="1590942"/>
                <a:ext cx="36850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F</a:t>
                </a:r>
              </a:p>
            </p:txBody>
          </p:sp>
          <p:sp>
            <p:nvSpPr>
              <p:cNvPr id="315" name="Shape 315"/>
              <p:cNvSpPr/>
              <p:nvPr/>
            </p:nvSpPr>
            <p:spPr>
              <a:xfrm>
                <a:off x="120905" y="3022699"/>
                <a:ext cx="419253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A</a:t>
                </a:r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1479345" y="3035399"/>
                <a:ext cx="419254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B</a:t>
                </a:r>
              </a:p>
            </p:txBody>
          </p:sp>
          <p:sp>
            <p:nvSpPr>
              <p:cNvPr id="317" name="Shape 317"/>
              <p:cNvSpPr/>
              <p:nvPr/>
            </p:nvSpPr>
            <p:spPr>
              <a:xfrm>
                <a:off x="2800775" y="3032414"/>
                <a:ext cx="444399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C</a:t>
                </a:r>
              </a:p>
            </p:txBody>
          </p:sp>
          <p:sp>
            <p:nvSpPr>
              <p:cNvPr id="318" name="Shape 318"/>
              <p:cNvSpPr/>
              <p:nvPr/>
            </p:nvSpPr>
            <p:spPr>
              <a:xfrm>
                <a:off x="4172750" y="3035399"/>
                <a:ext cx="444400" cy="647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D</a:t>
                </a:r>
              </a:p>
            </p:txBody>
          </p:sp>
        </p:grpSp>
        <p:sp>
          <p:nvSpPr>
            <p:cNvPr id="320" name="Shape 320"/>
            <p:cNvSpPr/>
            <p:nvPr/>
          </p:nvSpPr>
          <p:spPr>
            <a:xfrm>
              <a:off x="3910993" y="0"/>
              <a:ext cx="671536" cy="678129"/>
            </a:xfrm>
            <a:prstGeom prst="ellipse">
              <a:avLst/>
            </a:prstGeom>
            <a:solidFill>
              <a:srgbClr val="FB9D96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1" name="Shape 321"/>
            <p:cNvSpPr/>
            <p:nvPr/>
          </p:nvSpPr>
          <p:spPr>
            <a:xfrm>
              <a:off x="3922835" y="43128"/>
              <a:ext cx="64785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P2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2772705" y="1433871"/>
              <a:ext cx="1181406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lp←101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0" y="3863127"/>
              <a:ext cx="1384097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filter(_Y_)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4282" y="2170339"/>
              <a:ext cx="1926641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comm←”foo”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2033983" y="3448633"/>
              <a:ext cx="1960170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comm←”bar”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1659459" y="5181545"/>
              <a:ext cx="2008938" cy="469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400"/>
              </a:lvl1pPr>
            </a:lstStyle>
            <a:p>
              <a:pPr/>
              <a:r>
                <a:t>comm=”bar”?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