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5" r:id="rId2"/>
    <p:sldId id="408" r:id="rId3"/>
    <p:sldId id="409" r:id="rId4"/>
    <p:sldId id="411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3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7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8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09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5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2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7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FE12-02FD-40D2-9E73-08CF8D46514A}" type="datetimeFigureOut">
              <a:rPr lang="en-US" smtClean="0"/>
              <a:t>1/14/2016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553DD-9BD7-4D9E-9629-DC4132907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268954" y="1890251"/>
            <a:ext cx="7626161" cy="3802978"/>
            <a:chOff x="2268954" y="1890251"/>
            <a:chExt cx="7626161" cy="380297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85000"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45" name="Oval 44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41" name="Cloud 4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7" name="Straight Connector 6"/>
              <p:cNvCxnSpPr>
                <a:endCxn id="20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1" idx="0"/>
                <a:endCxn id="21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37" name="Cloud 36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39" name="Straight Connector 38"/>
              <p:cNvCxnSpPr>
                <a:endCxn id="45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0"/>
                <a:endCxn id="19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1" name="Cloud 5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53" name="Straight Connector 52"/>
              <p:cNvCxnSpPr>
                <a:endCxn id="22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5" name="Cloud 54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9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57" name="Straight Connector 56"/>
              <p:cNvCxnSpPr>
                <a:stCxn id="24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6"/>
                <a:endCxn id="55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1" idx="0"/>
                <a:endCxn id="73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loud 72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3" idx="1"/>
                <a:endCxn id="55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12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12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480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/>
          <p:cNvCxnSpPr/>
          <p:nvPr/>
        </p:nvCxnSpPr>
        <p:spPr>
          <a:xfrm flipH="1">
            <a:off x="3765333" y="2753408"/>
            <a:ext cx="886323" cy="7198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5052137" y="2819401"/>
            <a:ext cx="1" cy="62048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134230" y="4258865"/>
            <a:ext cx="7732" cy="4738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825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83186" y="2035629"/>
            <a:ext cx="3875315" cy="3341914"/>
            <a:chOff x="4422388" y="2231572"/>
            <a:chExt cx="3875315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H="1" flipV="1">
            <a:off x="8380444" y="4234541"/>
            <a:ext cx="11660" cy="52251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592531" y="2702375"/>
            <a:ext cx="2630843" cy="78921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61265" y="2841175"/>
            <a:ext cx="1491538" cy="73478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7472458" y="4201886"/>
            <a:ext cx="537870" cy="51162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36945" y="2035629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Valley-Free: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190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683186" y="2035629"/>
            <a:ext cx="3875315" cy="3341914"/>
            <a:chOff x="4422388" y="2231572"/>
            <a:chExt cx="3875315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H="1" flipV="1">
            <a:off x="7532717" y="4212771"/>
            <a:ext cx="459727" cy="47080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869144" y="2782661"/>
            <a:ext cx="1753185" cy="49938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314558" y="2950029"/>
            <a:ext cx="1121032" cy="57966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8324458" y="4249510"/>
            <a:ext cx="11951" cy="4708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36945" y="2035629"/>
            <a:ext cx="13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Valley-Free: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13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22571" y="1114885"/>
            <a:ext cx="51314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C1 </a:t>
            </a:r>
            <a:r>
              <a:rPr lang="en-US" dirty="0" smtClean="0"/>
              <a:t>prefixes, prefer R1 to R2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C2 </a:t>
            </a:r>
            <a:r>
              <a:rPr lang="en-US" dirty="0" smtClean="0"/>
              <a:t>prefixes, prefer R3 to R4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ISP prefixes, prefer certain links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other prefixes, prefer </a:t>
            </a:r>
            <a:r>
              <a:rPr lang="en-US" dirty="0" err="1" smtClean="0"/>
              <a:t>Cust</a:t>
            </a:r>
            <a:r>
              <a:rPr lang="en-US" dirty="0" smtClean="0"/>
              <a:t> -&gt; Peer -&gt; Paid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Always disallow transit traffic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Aggregate X’s prefix block as p0 to external worl</a:t>
            </a:r>
            <a:r>
              <a:rPr lang="en-US" dirty="0"/>
              <a:t>d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0453" y="1938068"/>
            <a:ext cx="6620184" cy="3492814"/>
            <a:chOff x="2268954" y="1890251"/>
            <a:chExt cx="7626161" cy="3802978"/>
          </a:xfrm>
        </p:grpSpPr>
        <p:grpSp>
          <p:nvGrpSpPr>
            <p:cNvPr id="47" name="Group 46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99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lnSpcReduction="1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sz="2000" dirty="0" smtClean="0"/>
                      <a:t>ISP X</a:t>
                    </a:r>
                    <a:endParaRPr lang="en-US" sz="2000" dirty="0"/>
                  </a:p>
                </p:txBody>
              </p:sp>
            </p:grpSp>
            <p:sp>
              <p:nvSpPr>
                <p:cNvPr id="91" name="Oval 90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743950" cy="39485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000" dirty="0" smtClean="0"/>
                    <a:t>C1</a:t>
                  </a:r>
                  <a:endParaRPr lang="en-US" sz="2000" dirty="0"/>
                </a:p>
              </p:txBody>
            </p:sp>
          </p:grpSp>
          <p:cxnSp>
            <p:nvCxnSpPr>
              <p:cNvPr id="66" name="Straight Connector 65"/>
              <p:cNvCxnSpPr>
                <a:endCxn id="93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88" idx="0"/>
                <a:endCxn id="94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6" name="Cloud 85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7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000" dirty="0" smtClean="0"/>
                    <a:t>C2</a:t>
                  </a:r>
                </a:p>
              </p:txBody>
            </p:sp>
          </p:grpSp>
          <p:cxnSp>
            <p:nvCxnSpPr>
              <p:cNvPr id="70" name="Straight Connector 69"/>
              <p:cNvCxnSpPr>
                <a:endCxn id="91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6" idx="0"/>
                <a:endCxn id="92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6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000" dirty="0" smtClean="0"/>
                    <a:t>Y</a:t>
                  </a:r>
                  <a:endParaRPr lang="en-US" sz="2000" dirty="0"/>
                </a:p>
              </p:txBody>
            </p:sp>
          </p:grpSp>
          <p:cxnSp>
            <p:nvCxnSpPr>
              <p:cNvPr id="74" name="Straight Connector 73"/>
              <p:cNvCxnSpPr>
                <a:endCxn id="95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62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000" dirty="0" smtClean="0"/>
                    <a:t>Z</a:t>
                  </a:r>
                  <a:endParaRPr lang="en-US" sz="2000" dirty="0"/>
                </a:p>
              </p:txBody>
            </p:sp>
          </p:grpSp>
          <p:cxnSp>
            <p:nvCxnSpPr>
              <p:cNvPr id="77" name="Straight Connector 76"/>
              <p:cNvCxnSpPr>
                <a:stCxn id="97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96" idx="6"/>
                <a:endCxn id="82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4" idx="0"/>
                <a:endCxn id="80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loud 79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cxnSp>
            <p:nvCxnSpPr>
              <p:cNvPr id="81" name="Straight Connector 80"/>
              <p:cNvCxnSpPr>
                <a:stCxn id="80" idx="1"/>
                <a:endCxn id="82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450225" y="3616880"/>
              <a:ext cx="643362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R1</a:t>
              </a:r>
              <a:endParaRPr lang="en-US" sz="20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169125" y="4000291"/>
              <a:ext cx="562203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R2</a:t>
              </a:r>
              <a:endParaRPr lang="en-US" sz="2000" dirty="0"/>
            </a:p>
          </p:txBody>
        </p:sp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4484952" y="4343726"/>
              <a:ext cx="598106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R3</a:t>
              </a:r>
              <a:endParaRPr lang="en-US" sz="2000" dirty="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4949139" y="4570383"/>
              <a:ext cx="621683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R4</a:t>
              </a:r>
              <a:endParaRPr lang="en-US" sz="2000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899272" y="3372662"/>
              <a:ext cx="518701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R5</a:t>
              </a:r>
              <a:endParaRPr lang="en-US" sz="2000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7335063" y="3792749"/>
              <a:ext cx="605423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R6</a:t>
              </a:r>
              <a:endParaRPr lang="en-US" sz="2000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297497" y="4316728"/>
              <a:ext cx="620172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2000" dirty="0" smtClean="0"/>
                <a:t>R7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18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22046" y="3352800"/>
            <a:ext cx="6620184" cy="3492814"/>
            <a:chOff x="2268954" y="1890251"/>
            <a:chExt cx="7626161" cy="3802978"/>
          </a:xfrm>
        </p:grpSpPr>
        <p:grpSp>
          <p:nvGrpSpPr>
            <p:cNvPr id="116" name="Group 115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28" name="Oval 2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70000" lnSpcReduction="2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45" name="Oval 44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41" name="Cloud 4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7" name="Straight Connector 6"/>
              <p:cNvCxnSpPr>
                <a:endCxn id="20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41" idx="0"/>
                <a:endCxn id="21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37" name="Cloud 36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39" name="Straight Connector 38"/>
              <p:cNvCxnSpPr>
                <a:endCxn id="45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37" idx="0"/>
                <a:endCxn id="19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1" name="Cloud 50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53" name="Straight Connector 52"/>
              <p:cNvCxnSpPr>
                <a:endCxn id="22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55" name="Cloud 54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57" name="Straight Connector 56"/>
              <p:cNvCxnSpPr>
                <a:stCxn id="24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23" idx="6"/>
                <a:endCxn id="55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1" idx="0"/>
                <a:endCxn id="73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Cloud 72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3" idx="1"/>
                <a:endCxn id="55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119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12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12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12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12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19566" y="605330"/>
            <a:ext cx="5259029" cy="2754971"/>
            <a:chOff x="6664499" y="228094"/>
            <a:chExt cx="5259029" cy="2754971"/>
          </a:xfrm>
        </p:grpSpPr>
        <p:grpSp>
          <p:nvGrpSpPr>
            <p:cNvPr id="10" name="Group 9"/>
            <p:cNvGrpSpPr/>
            <p:nvPr/>
          </p:nvGrpSpPr>
          <p:grpSpPr>
            <a:xfrm>
              <a:off x="6664885" y="228094"/>
              <a:ext cx="5258643" cy="2484205"/>
              <a:chOff x="6229457" y="1075099"/>
              <a:chExt cx="5258643" cy="24842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029572" y="1397068"/>
                    <a:ext cx="4444101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397068"/>
                    <a:ext cx="4444101" cy="31265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469" r="-412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029572" y="1741654"/>
                    <a:ext cx="4458528" cy="3126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≫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𝑒𝑥𝑖𝑡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741654"/>
                    <a:ext cx="4458528" cy="31265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62" r="-137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/>
                  <p:cNvSpPr txBox="1"/>
                  <p:nvPr/>
                </p:nvSpPr>
                <p:spPr>
                  <a:xfrm>
                    <a:off x="7029571" y="2110050"/>
                    <a:ext cx="17206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𝑋𝑃𝑓𝑥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1" y="2110050"/>
                    <a:ext cx="1720664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6383" t="-2174" r="-2482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7029570" y="2438133"/>
                    <a:ext cx="25138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0" y="2438133"/>
                    <a:ext cx="2513830" cy="27699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913" r="-24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7810488" y="2724840"/>
                    <a:ext cx="17329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2724840"/>
                    <a:ext cx="1732910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4930" r="-1056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7810488" y="3005306"/>
                    <a:ext cx="119750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3005306"/>
                    <a:ext cx="1197507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7107" r="-1523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810488" y="3282305"/>
                    <a:ext cx="173291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0488" y="3282305"/>
                    <a:ext cx="1732910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4930" r="-1056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6229457" y="1075099"/>
                    <a:ext cx="155279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𝑅𝑜𝑢𝑡𝑖𝑛𝑔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457" y="1075099"/>
                    <a:ext cx="1552797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150" t="-2174" r="-5512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664499" y="2706066"/>
                  <a:ext cx="142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2706066"/>
                  <a:ext cx="142667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65217" t="-4444" r="-60870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6765299" y="3505778"/>
            <a:ext cx="4223361" cy="849971"/>
            <a:chOff x="6664499" y="228094"/>
            <a:chExt cx="4223361" cy="849971"/>
          </a:xfrm>
        </p:grpSpPr>
        <p:grpSp>
          <p:nvGrpSpPr>
            <p:cNvPr id="64" name="Group 63"/>
            <p:cNvGrpSpPr/>
            <p:nvPr/>
          </p:nvGrpSpPr>
          <p:grpSpPr>
            <a:xfrm>
              <a:off x="6664885" y="228094"/>
              <a:ext cx="4222975" cy="598968"/>
              <a:chOff x="6229457" y="1075099"/>
              <a:chExt cx="4222975" cy="59896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029572" y="1397068"/>
                    <a:ext cx="34228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dirty="0"/>
                      <a:t>true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𝑒𝑛𝑡𝑒𝑟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𝑒𝑥𝑖𝑡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9572" y="1397068"/>
                    <a:ext cx="3422860" cy="27699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4093" t="-28889" r="-2135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6229457" y="1075099"/>
                    <a:ext cx="14919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𝑡𝑎𝑠𝑘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𝑇𝑟𝑎𝑛𝑠𝑖𝑡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{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457" y="1075099"/>
                    <a:ext cx="1491947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3673" t="-2174" r="-5306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6664499" y="801066"/>
                  <a:ext cx="1426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499" y="801066"/>
                  <a:ext cx="142667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65217" t="-2174" r="-60870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65299" y="4627972"/>
                <a:ext cx="19540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𝑅𝑜𝑢𝑡𝑖𝑛𝑔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𝑇𝑟𝑎𝑛𝑠𝑖𝑡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99" y="4627972"/>
                <a:ext cx="1954061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3750" t="-2174" r="-281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809357" y="124296"/>
                <a:ext cx="26452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𝑠𝑢𝑚𝑚𝑎𝑟𝑖𝑧𝑒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357" y="124296"/>
                <a:ext cx="2645211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843" t="-2174" r="-27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54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1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230" y="701228"/>
            <a:ext cx="5083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 magic constants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Filters inferred: e.g., on customers for their prefixes block X’s own prefixes from others, block customer prefixes from peers.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Global </a:t>
            </a:r>
            <a:r>
              <a:rPr lang="en-US" dirty="0" err="1" smtClean="0"/>
              <a:t>config</a:t>
            </a:r>
            <a:r>
              <a:rPr lang="en-US" dirty="0" smtClean="0"/>
              <a:t> means we get templates for free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Higher-level abstractions (e.g., transit routes)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More concise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Community tags generated automatically: e.g., to ensure no transit traffic. 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046" y="3352800"/>
            <a:ext cx="6620184" cy="3492814"/>
            <a:chOff x="2268954" y="1890251"/>
            <a:chExt cx="7626161" cy="3802978"/>
          </a:xfrm>
        </p:grpSpPr>
        <p:grpSp>
          <p:nvGrpSpPr>
            <p:cNvPr id="47" name="Group 46"/>
            <p:cNvGrpSpPr/>
            <p:nvPr/>
          </p:nvGrpSpPr>
          <p:grpSpPr>
            <a:xfrm>
              <a:off x="2268954" y="1890251"/>
              <a:ext cx="7626161" cy="3802978"/>
              <a:chOff x="1318993" y="2184165"/>
              <a:chExt cx="9465780" cy="4474737"/>
            </a:xfrm>
          </p:grpSpPr>
          <p:grpSp>
            <p:nvGrpSpPr>
              <p:cNvPr id="64" name="Group 63"/>
              <p:cNvGrpSpPr/>
              <p:nvPr/>
            </p:nvGrpSpPr>
            <p:grpSpPr>
              <a:xfrm>
                <a:off x="3695524" y="3765127"/>
                <a:ext cx="4712717" cy="2116807"/>
                <a:chOff x="4187205" y="4415318"/>
                <a:chExt cx="4712717" cy="2116807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4187206" y="4514473"/>
                  <a:ext cx="4712716" cy="2017652"/>
                  <a:chOff x="3644000" y="4410076"/>
                  <a:chExt cx="4712716" cy="2017652"/>
                </a:xfrm>
              </p:grpSpPr>
              <p:sp>
                <p:nvSpPr>
                  <p:cNvPr id="98" name="Oval 97"/>
                  <p:cNvSpPr/>
                  <p:nvPr/>
                </p:nvSpPr>
                <p:spPr>
                  <a:xfrm>
                    <a:off x="3644000" y="4410076"/>
                    <a:ext cx="4712716" cy="201765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" name="Content Placeholder 2"/>
                  <p:cNvSpPr txBox="1">
                    <a:spLocks/>
                  </p:cNvSpPr>
                  <p:nvPr/>
                </p:nvSpPr>
                <p:spPr>
                  <a:xfrm>
                    <a:off x="5484272" y="5187617"/>
                    <a:ext cx="1032171" cy="462570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 fontScale="70000" lnSpcReduction="20000"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>
                      <a:buFont typeface="Arial" panose="020B0604020202020204" pitchFamily="34" charset="0"/>
                      <a:buNone/>
                    </a:pPr>
                    <a:r>
                      <a:rPr lang="en-US" dirty="0" smtClean="0"/>
                      <a:t>ISP X</a:t>
                    </a:r>
                    <a:endParaRPr lang="en-US" dirty="0"/>
                  </a:p>
                </p:txBody>
              </p:sp>
            </p:grpSp>
            <p:sp>
              <p:nvSpPr>
                <p:cNvPr id="91" name="Oval 90"/>
                <p:cNvSpPr/>
                <p:nvPr/>
              </p:nvSpPr>
              <p:spPr>
                <a:xfrm>
                  <a:off x="4568251" y="603686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/>
                <p:cNvSpPr/>
                <p:nvPr/>
              </p:nvSpPr>
              <p:spPr>
                <a:xfrm>
                  <a:off x="5033040" y="6231407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187205" y="5195943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4428067" y="4929695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/>
                <p:cNvSpPr/>
                <p:nvPr/>
              </p:nvSpPr>
              <p:spPr>
                <a:xfrm>
                  <a:off x="6543563" y="4415318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8738198" y="5703960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8738199" y="5195942"/>
                  <a:ext cx="152791" cy="16007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318993" y="3087313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8" name="Cloud 87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C1</a:t>
                  </a:r>
                  <a:endParaRPr lang="en-US" sz="1600" dirty="0"/>
                </a:p>
              </p:txBody>
            </p:sp>
          </p:grpSp>
          <p:cxnSp>
            <p:nvCxnSpPr>
              <p:cNvPr id="66" name="Straight Connector 65"/>
              <p:cNvCxnSpPr>
                <a:endCxn id="93" idx="2"/>
              </p:cNvCxnSpPr>
              <p:nvPr/>
            </p:nvCxnSpPr>
            <p:spPr>
              <a:xfrm>
                <a:off x="2786743" y="4111911"/>
                <a:ext cx="908781" cy="51387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88" idx="0"/>
                <a:endCxn id="94" idx="1"/>
              </p:cNvCxnSpPr>
              <p:nvPr/>
            </p:nvCxnSpPr>
            <p:spPr>
              <a:xfrm>
                <a:off x="3185264" y="3683409"/>
                <a:ext cx="773498" cy="61953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9" name="Group 68"/>
              <p:cNvGrpSpPr/>
              <p:nvPr/>
            </p:nvGrpSpPr>
            <p:grpSpPr>
              <a:xfrm>
                <a:off x="1852829" y="5466711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6" name="Cloud 85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Content Placeholder 2"/>
                <p:cNvSpPr txBox="1">
                  <a:spLocks/>
                </p:cNvSpPr>
                <p:nvPr/>
              </p:nvSpPr>
              <p:spPr>
                <a:xfrm>
                  <a:off x="1390943" y="2869361"/>
                  <a:ext cx="429531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550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C2</a:t>
                  </a:r>
                </a:p>
              </p:txBody>
            </p:sp>
          </p:grpSp>
          <p:cxnSp>
            <p:nvCxnSpPr>
              <p:cNvPr id="70" name="Straight Connector 69"/>
              <p:cNvCxnSpPr>
                <a:endCxn id="91" idx="3"/>
              </p:cNvCxnSpPr>
              <p:nvPr/>
            </p:nvCxnSpPr>
            <p:spPr>
              <a:xfrm flipV="1">
                <a:off x="3511470" y="5523305"/>
                <a:ext cx="587476" cy="1034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86" idx="0"/>
                <a:endCxn id="92" idx="3"/>
              </p:cNvCxnSpPr>
              <p:nvPr/>
            </p:nvCxnSpPr>
            <p:spPr>
              <a:xfrm flipV="1">
                <a:off x="3719100" y="5717847"/>
                <a:ext cx="844635" cy="3449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71"/>
              <p:cNvGrpSpPr/>
              <p:nvPr/>
            </p:nvGrpSpPr>
            <p:grpSpPr>
              <a:xfrm>
                <a:off x="4900393" y="2184165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4" name="Cloud 83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Y</a:t>
                  </a:r>
                  <a:endParaRPr lang="en-US" sz="1600" dirty="0"/>
                </a:p>
              </p:txBody>
            </p:sp>
          </p:grpSp>
          <p:cxnSp>
            <p:nvCxnSpPr>
              <p:cNvPr id="74" name="Straight Connector 73"/>
              <p:cNvCxnSpPr>
                <a:endCxn id="95" idx="0"/>
              </p:cNvCxnSpPr>
              <p:nvPr/>
            </p:nvCxnSpPr>
            <p:spPr>
              <a:xfrm>
                <a:off x="6000358" y="3375637"/>
                <a:ext cx="127920" cy="389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/>
              <p:cNvGrpSpPr/>
              <p:nvPr/>
            </p:nvGrpSpPr>
            <p:grpSpPr>
              <a:xfrm>
                <a:off x="8916945" y="4354556"/>
                <a:ext cx="1867828" cy="1192191"/>
                <a:chOff x="667143" y="2426329"/>
                <a:chExt cx="1867828" cy="1192191"/>
              </a:xfrm>
            </p:grpSpPr>
            <p:sp>
              <p:nvSpPr>
                <p:cNvPr id="82" name="Cloud 81"/>
                <p:cNvSpPr/>
                <p:nvPr/>
              </p:nvSpPr>
              <p:spPr>
                <a:xfrm>
                  <a:off x="667143" y="2426329"/>
                  <a:ext cx="1867828" cy="1192191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Content Placeholder 2"/>
                <p:cNvSpPr txBox="1">
                  <a:spLocks/>
                </p:cNvSpPr>
                <p:nvPr/>
              </p:nvSpPr>
              <p:spPr>
                <a:xfrm>
                  <a:off x="1511702" y="2869361"/>
                  <a:ext cx="510812" cy="306126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 fontScale="77500" lnSpcReduction="2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1600" dirty="0" smtClean="0"/>
                    <a:t>Z</a:t>
                  </a:r>
                  <a:endParaRPr lang="en-US" sz="1600" dirty="0"/>
                </a:p>
              </p:txBody>
            </p:sp>
          </p:grpSp>
          <p:cxnSp>
            <p:nvCxnSpPr>
              <p:cNvPr id="77" name="Straight Connector 76"/>
              <p:cNvCxnSpPr>
                <a:stCxn id="97" idx="6"/>
              </p:cNvCxnSpPr>
              <p:nvPr/>
            </p:nvCxnSpPr>
            <p:spPr>
              <a:xfrm flipV="1">
                <a:off x="8399309" y="4625787"/>
                <a:ext cx="712034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96" idx="6"/>
                <a:endCxn id="82" idx="2"/>
              </p:cNvCxnSpPr>
              <p:nvPr/>
            </p:nvCxnSpPr>
            <p:spPr>
              <a:xfrm flipV="1">
                <a:off x="8399308" y="4950652"/>
                <a:ext cx="523431" cy="183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84" idx="0"/>
                <a:endCxn id="80" idx="2"/>
              </p:cNvCxnSpPr>
              <p:nvPr/>
            </p:nvCxnSpPr>
            <p:spPr>
              <a:xfrm>
                <a:off x="6766664" y="2780261"/>
                <a:ext cx="1388212" cy="4773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Cloud 79"/>
              <p:cNvSpPr/>
              <p:nvPr/>
            </p:nvSpPr>
            <p:spPr>
              <a:xfrm>
                <a:off x="8149082" y="2661523"/>
                <a:ext cx="1867828" cy="1192191"/>
              </a:xfrm>
              <a:prstGeom prst="cloud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/>
              <p:cNvCxnSpPr>
                <a:stCxn id="80" idx="1"/>
                <a:endCxn id="82" idx="3"/>
              </p:cNvCxnSpPr>
              <p:nvPr/>
            </p:nvCxnSpPr>
            <p:spPr>
              <a:xfrm>
                <a:off x="9082996" y="3852445"/>
                <a:ext cx="767863" cy="57027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4542856" y="3729507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R1</a:t>
              </a:r>
              <a:endParaRPr lang="en-US" sz="1600" dirty="0"/>
            </a:p>
          </p:txBody>
        </p:sp>
        <p:sp>
          <p:nvSpPr>
            <p:cNvPr id="49" name="Content Placeholder 2"/>
            <p:cNvSpPr txBox="1">
              <a:spLocks/>
            </p:cNvSpPr>
            <p:nvPr/>
          </p:nvSpPr>
          <p:spPr>
            <a:xfrm>
              <a:off x="4302869" y="4000179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R2</a:t>
              </a:r>
              <a:endParaRPr lang="en-US" sz="1600" dirty="0"/>
            </a:p>
          </p:txBody>
        </p:sp>
        <p:sp>
          <p:nvSpPr>
            <p:cNvPr id="58" name="Content Placeholder 2"/>
            <p:cNvSpPr txBox="1">
              <a:spLocks/>
            </p:cNvSpPr>
            <p:nvPr/>
          </p:nvSpPr>
          <p:spPr>
            <a:xfrm>
              <a:off x="4556224" y="4446813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R3</a:t>
              </a:r>
              <a:endParaRPr lang="en-US" sz="1600" dirty="0"/>
            </a:p>
          </p:txBody>
        </p:sp>
        <p:sp>
          <p:nvSpPr>
            <p:cNvPr id="60" name="Content Placeholder 2"/>
            <p:cNvSpPr txBox="1">
              <a:spLocks/>
            </p:cNvSpPr>
            <p:nvPr/>
          </p:nvSpPr>
          <p:spPr>
            <a:xfrm>
              <a:off x="4918479" y="4635572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R4</a:t>
              </a:r>
              <a:endParaRPr lang="en-US" sz="1600" dirty="0"/>
            </a:p>
          </p:txBody>
        </p:sp>
        <p:sp>
          <p:nvSpPr>
            <p:cNvPr id="61" name="Content Placeholder 2"/>
            <p:cNvSpPr txBox="1">
              <a:spLocks/>
            </p:cNvSpPr>
            <p:nvPr/>
          </p:nvSpPr>
          <p:spPr>
            <a:xfrm>
              <a:off x="5979120" y="34276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R5</a:t>
              </a:r>
              <a:endParaRPr lang="en-US" sz="1600" dirty="0"/>
            </a:p>
          </p:txBody>
        </p:sp>
        <p:sp>
          <p:nvSpPr>
            <p:cNvPr id="62" name="Content Placeholder 2"/>
            <p:cNvSpPr txBox="1">
              <a:spLocks/>
            </p:cNvSpPr>
            <p:nvPr/>
          </p:nvSpPr>
          <p:spPr>
            <a:xfrm>
              <a:off x="7500418" y="3894990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R6</a:t>
              </a:r>
              <a:endParaRPr lang="en-US" sz="1600" dirty="0"/>
            </a:p>
          </p:txBody>
        </p:sp>
        <p:sp>
          <p:nvSpPr>
            <p:cNvPr id="63" name="Content Placeholder 2"/>
            <p:cNvSpPr txBox="1">
              <a:spLocks/>
            </p:cNvSpPr>
            <p:nvPr/>
          </p:nvSpPr>
          <p:spPr>
            <a:xfrm>
              <a:off x="7506130" y="4316728"/>
              <a:ext cx="411539" cy="2601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7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600" dirty="0" smtClean="0"/>
                <a:t>R7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50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59" name="Rectangle 58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3" name="Straight Connector 72"/>
              <p:cNvCxnSpPr>
                <a:stCxn id="51" idx="2"/>
                <a:endCxn id="2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2" idx="2"/>
                <a:endCxn id="50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111" name="Rectangle 110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07" name="Straight Connector 106"/>
              <p:cNvCxnSpPr>
                <a:stCxn id="113" idx="2"/>
                <a:endCxn id="111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>
                <a:stCxn id="114" idx="2"/>
                <a:endCxn id="112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/>
            <p:cNvCxnSpPr>
              <a:stCxn id="59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6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59" idx="2"/>
              <a:endCxn id="52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6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>
              <a:stCxn id="67" idx="2"/>
              <a:endCxn id="113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6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59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59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34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22772" y="1255574"/>
            <a:ext cx="3679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For prefix p at F, prefer going through X over Y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36" name="Rectangle 35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66" name="Rectangle 65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2" name="Straight Connector 61"/>
              <p:cNvCxnSpPr>
                <a:stCxn id="69" idx="2"/>
                <a:endCxn id="66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>
                <a:stCxn id="70" idx="2"/>
                <a:endCxn id="68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Rectangle 59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49" name="Straight Connector 48"/>
              <p:cNvCxnSpPr>
                <a:stCxn id="58" idx="2"/>
                <a:endCxn id="56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60" idx="2"/>
                <a:endCxn id="57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/>
            <p:cNvCxnSpPr>
              <a:stCxn id="36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7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2"/>
              <a:endCxn id="70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7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7" idx="2"/>
              <a:endCxn id="58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7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6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330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72" name="Rectangle 71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5" name="Straight Connector 94"/>
              <p:cNvCxnSpPr>
                <a:stCxn id="102" idx="2"/>
                <a:endCxn id="99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23" idx="2"/>
                <a:endCxn id="10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stCxn id="92" idx="2"/>
                <a:endCxn id="90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93" idx="2"/>
                <a:endCxn id="9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>
              <a:stCxn id="72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2" idx="2"/>
              <a:endCxn id="123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2"/>
              <a:endCxn id="92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2" idx="2"/>
            </p:cNvCxnSpPr>
            <p:nvPr/>
          </p:nvCxnSpPr>
          <p:spPr>
            <a:xfrm>
              <a:off x="4738074" y="2852058"/>
              <a:ext cx="3243943" cy="94705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72" idx="2"/>
            </p:cNvCxnSpPr>
            <p:nvPr/>
          </p:nvCxnSpPr>
          <p:spPr>
            <a:xfrm>
              <a:off x="4738074" y="2852058"/>
              <a:ext cx="2002972" cy="925284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68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72" name="Rectangle 71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5" name="Straight Connector 94"/>
              <p:cNvCxnSpPr>
                <a:stCxn id="102" idx="2"/>
                <a:endCxn id="99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23" idx="2"/>
                <a:endCxn id="10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stCxn id="92" idx="2"/>
                <a:endCxn id="90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93" idx="2"/>
                <a:endCxn id="9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>
              <a:stCxn id="72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2" idx="2"/>
              <a:endCxn id="123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2"/>
              <a:endCxn id="92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V="1">
            <a:off x="8763001" y="3603171"/>
            <a:ext cx="0" cy="163285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7511143" y="4223658"/>
            <a:ext cx="511629" cy="4354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889029" y="2944587"/>
            <a:ext cx="511629" cy="4354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7076683" y="2901043"/>
            <a:ext cx="8165" cy="59871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367500" y="2634343"/>
            <a:ext cx="2159453" cy="653142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5396876" y="2917372"/>
            <a:ext cx="1393375" cy="67491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0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7637" y="-44719"/>
            <a:ext cx="6007995" cy="8528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accent1">
                    <a:lumMod val="50000"/>
                  </a:schemeClr>
                </a:solidFill>
              </a:rPr>
              <a:t>Example 2</a:t>
            </a:r>
            <a:endParaRPr lang="en-US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442215" y="2035629"/>
            <a:ext cx="5116286" cy="3341914"/>
            <a:chOff x="3181417" y="2231572"/>
            <a:chExt cx="5116286" cy="3341914"/>
          </a:xfrm>
        </p:grpSpPr>
        <p:sp>
          <p:nvSpPr>
            <p:cNvPr id="72" name="Rectangle 71"/>
            <p:cNvSpPr/>
            <p:nvPr/>
          </p:nvSpPr>
          <p:spPr>
            <a:xfrm>
              <a:off x="4422388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425360" y="2231572"/>
              <a:ext cx="631372" cy="62048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81417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B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C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D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95" name="Straight Connector 94"/>
              <p:cNvCxnSpPr>
                <a:stCxn id="102" idx="2"/>
                <a:endCxn id="99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>
                <a:stCxn id="123" idx="2"/>
                <a:endCxn id="10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/>
            <p:cNvGrpSpPr/>
            <p:nvPr/>
          </p:nvGrpSpPr>
          <p:grpSpPr>
            <a:xfrm>
              <a:off x="6425360" y="3788229"/>
              <a:ext cx="1872343" cy="1785257"/>
              <a:chOff x="3181417" y="3788229"/>
              <a:chExt cx="1872343" cy="1785257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3181417" y="3788229"/>
                <a:ext cx="1872343" cy="1785257"/>
                <a:chOff x="3181417" y="3788229"/>
                <a:chExt cx="1872343" cy="1785257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3181417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E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4422388" y="4953000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F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3181417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4422388" y="3788229"/>
                  <a:ext cx="631372" cy="62048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chemeClr val="tx1"/>
                      </a:solidFill>
                    </a:rPr>
                    <a:t>H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stCxn id="92" idx="2"/>
                <a:endCxn id="90" idx="0"/>
              </p:cNvCxnSpPr>
              <p:nvPr/>
            </p:nvCxnSpPr>
            <p:spPr>
              <a:xfrm>
                <a:off x="3497103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>
                <a:stCxn id="93" idx="2"/>
                <a:endCxn id="91" idx="0"/>
              </p:cNvCxnSpPr>
              <p:nvPr/>
            </p:nvCxnSpPr>
            <p:spPr>
              <a:xfrm>
                <a:off x="4738074" y="4408715"/>
                <a:ext cx="0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flipH="1">
                <a:off x="3812789" y="4419601"/>
                <a:ext cx="615043" cy="5333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3812789" y="4419601"/>
                <a:ext cx="609599" cy="544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/>
            <p:cNvCxnSpPr>
              <a:stCxn id="72" idx="2"/>
            </p:cNvCxnSpPr>
            <p:nvPr/>
          </p:nvCxnSpPr>
          <p:spPr>
            <a:xfrm flipH="1">
              <a:off x="3502546" y="2852058"/>
              <a:ext cx="1235528" cy="936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4" idx="2"/>
            </p:cNvCxnSpPr>
            <p:nvPr/>
          </p:nvCxnSpPr>
          <p:spPr>
            <a:xfrm flipH="1">
              <a:off x="3497104" y="2852058"/>
              <a:ext cx="3243942" cy="947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2" idx="2"/>
              <a:endCxn id="123" idx="0"/>
            </p:cNvCxnSpPr>
            <p:nvPr/>
          </p:nvCxnSpPr>
          <p:spPr>
            <a:xfrm>
              <a:off x="4738074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4" idx="2"/>
            </p:cNvCxnSpPr>
            <p:nvPr/>
          </p:nvCxnSpPr>
          <p:spPr>
            <a:xfrm flipH="1">
              <a:off x="4738075" y="2852058"/>
              <a:ext cx="2002971" cy="9252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4" idx="2"/>
              <a:endCxn id="92" idx="0"/>
            </p:cNvCxnSpPr>
            <p:nvPr/>
          </p:nvCxnSpPr>
          <p:spPr>
            <a:xfrm>
              <a:off x="6741046" y="2852058"/>
              <a:ext cx="0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4" idx="2"/>
            </p:cNvCxnSpPr>
            <p:nvPr/>
          </p:nvCxnSpPr>
          <p:spPr>
            <a:xfrm>
              <a:off x="6741046" y="2852058"/>
              <a:ext cx="1240971" cy="93617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 flipH="1">
            <a:off x="3626394" y="4272642"/>
            <a:ext cx="24686" cy="4680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3666535" y="2767692"/>
            <a:ext cx="916351" cy="73478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167572" y="4185556"/>
            <a:ext cx="537387" cy="44087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5078000" y="2786743"/>
            <a:ext cx="12239" cy="65314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53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12118</TotalTime>
  <Words>316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Beckett</dc:creator>
  <cp:lastModifiedBy>Ratul Mahajan</cp:lastModifiedBy>
  <cp:revision>1441</cp:revision>
  <dcterms:created xsi:type="dcterms:W3CDTF">2015-10-01T19:12:12Z</dcterms:created>
  <dcterms:modified xsi:type="dcterms:W3CDTF">2016-01-14T21:07:27Z</dcterms:modified>
</cp:coreProperties>
</file>