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9"/>
  </p:handoutMasterIdLst>
  <p:sldIdLst>
    <p:sldId id="279" r:id="rId2"/>
    <p:sldId id="290" r:id="rId3"/>
    <p:sldId id="291" r:id="rId4"/>
    <p:sldId id="294" r:id="rId5"/>
    <p:sldId id="292" r:id="rId6"/>
    <p:sldId id="293" r:id="rId7"/>
    <p:sldId id="295" r:id="rId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2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DCC3A07-C445-40F4-B2B8-EA06D3248952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90C9737-820A-4753-B859-6346C5B9B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915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730E-11F5-4F3B-8CCE-E47A86AA10BD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D67B4-BCEE-4B34-B33F-2E962B37D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63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730E-11F5-4F3B-8CCE-E47A86AA10BD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D67B4-BCEE-4B34-B33F-2E962B37D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8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730E-11F5-4F3B-8CCE-E47A86AA10BD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D67B4-BCEE-4B34-B33F-2E962B37D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35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730E-11F5-4F3B-8CCE-E47A86AA10BD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D67B4-BCEE-4B34-B33F-2E962B37D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4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730E-11F5-4F3B-8CCE-E47A86AA10BD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D67B4-BCEE-4B34-B33F-2E962B37D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20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730E-11F5-4F3B-8CCE-E47A86AA10BD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D67B4-BCEE-4B34-B33F-2E962B37D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97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730E-11F5-4F3B-8CCE-E47A86AA10BD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D67B4-BCEE-4B34-B33F-2E962B37D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67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730E-11F5-4F3B-8CCE-E47A86AA10BD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D67B4-BCEE-4B34-B33F-2E962B37D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63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730E-11F5-4F3B-8CCE-E47A86AA10BD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D67B4-BCEE-4B34-B33F-2E962B37D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730E-11F5-4F3B-8CCE-E47A86AA10BD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D67B4-BCEE-4B34-B33F-2E962B37D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71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730E-11F5-4F3B-8CCE-E47A86AA10BD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D67B4-BCEE-4B34-B33F-2E962B37D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22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2730E-11F5-4F3B-8CCE-E47A86AA10BD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D67B4-BCEE-4B34-B33F-2E962B37D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39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10" y="0"/>
            <a:ext cx="11003575" cy="120831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Network Device Manager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382" y="1882079"/>
            <a:ext cx="11199518" cy="4420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Design Principles: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Separate data (topology, devices) from configuration files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Reusable configuration templates for similar devices/roles</a:t>
            </a:r>
          </a:p>
          <a:p>
            <a:endParaRPr lang="en-US" dirty="0" smtClean="0"/>
          </a:p>
          <a:p>
            <a:r>
              <a:rPr lang="en-US" dirty="0" smtClean="0"/>
              <a:t>Promotes DRY (avoid some copy-paste, out-of-sync errors)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2262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938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NDM Overview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42888" y="1674486"/>
            <a:ext cx="2171700" cy="15675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NDM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331" y="5337972"/>
            <a:ext cx="1070167" cy="10976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09" y="4708484"/>
            <a:ext cx="1796143" cy="1796143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7513127" y="2891874"/>
            <a:ext cx="1262970" cy="1592713"/>
            <a:chOff x="7594770" y="2810231"/>
            <a:chExt cx="1262970" cy="159271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3770" y="2810231"/>
              <a:ext cx="624970" cy="62747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4770" y="3547569"/>
              <a:ext cx="1262970" cy="855375"/>
            </a:xfrm>
            <a:prstGeom prst="rect">
              <a:avLst/>
            </a:prstGeom>
          </p:spPr>
        </p:pic>
      </p:grpSp>
      <p:cxnSp>
        <p:nvCxnSpPr>
          <p:cNvPr id="10" name="Straight Arrow Connector 9"/>
          <p:cNvCxnSpPr>
            <a:stCxn id="7" idx="0"/>
          </p:cNvCxnSpPr>
          <p:nvPr/>
        </p:nvCxnSpPr>
        <p:spPr>
          <a:xfrm flipV="1">
            <a:off x="1574081" y="3242030"/>
            <a:ext cx="891535" cy="1466454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3335290" y="3242029"/>
            <a:ext cx="1302025" cy="1721856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014588" y="2500633"/>
            <a:ext cx="3498539" cy="17154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3980" y="6488668"/>
            <a:ext cx="1622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Network Graph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34742" y="6488668"/>
            <a:ext cx="179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Config</a:t>
            </a:r>
            <a:r>
              <a:rPr lang="en-US" dirty="0" smtClean="0"/>
              <a:t> Templates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066923" y="1406661"/>
            <a:ext cx="2323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Configs</a:t>
            </a:r>
            <a:r>
              <a:rPr lang="en-US" dirty="0" smtClean="0"/>
              <a:t> (Cisco/Juniper)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498" y="5337972"/>
            <a:ext cx="1070167" cy="109760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679" y="5343114"/>
            <a:ext cx="1070167" cy="1097606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8964042" y="1950373"/>
            <a:ext cx="1262970" cy="1592713"/>
            <a:chOff x="7594770" y="2810231"/>
            <a:chExt cx="1262970" cy="1592713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3770" y="2810231"/>
              <a:ext cx="624970" cy="62747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4770" y="3547569"/>
              <a:ext cx="1262970" cy="855375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10398027" y="4056899"/>
            <a:ext cx="1262970" cy="1592713"/>
            <a:chOff x="7594770" y="2810231"/>
            <a:chExt cx="1262970" cy="1592713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3770" y="2810231"/>
              <a:ext cx="624970" cy="62747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4770" y="3547569"/>
              <a:ext cx="1262970" cy="855375"/>
            </a:xfrm>
            <a:prstGeom prst="rect">
              <a:avLst/>
            </a:prstGeom>
          </p:spPr>
        </p:pic>
      </p:grpSp>
      <p:grpSp>
        <p:nvGrpSpPr>
          <p:cNvPr id="28" name="Group 27"/>
          <p:cNvGrpSpPr/>
          <p:nvPr/>
        </p:nvGrpSpPr>
        <p:grpSpPr>
          <a:xfrm>
            <a:off x="10699181" y="2220667"/>
            <a:ext cx="1262970" cy="1592713"/>
            <a:chOff x="7594770" y="2810231"/>
            <a:chExt cx="1262970" cy="1592713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3770" y="2810231"/>
              <a:ext cx="624970" cy="627470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4770" y="3547569"/>
              <a:ext cx="1262970" cy="855375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8542776" y="3973653"/>
            <a:ext cx="1262970" cy="1592713"/>
            <a:chOff x="7594770" y="2810231"/>
            <a:chExt cx="1262970" cy="1592713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3770" y="2810231"/>
              <a:ext cx="624970" cy="627470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4770" y="3547569"/>
              <a:ext cx="1262970" cy="855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1657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938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Network Graph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1256881" y="1919513"/>
            <a:ext cx="10702891" cy="4735286"/>
            <a:chOff x="466725" y="1378101"/>
            <a:chExt cx="10677525" cy="4735286"/>
          </a:xfrm>
        </p:grpSpPr>
        <p:grpSp>
          <p:nvGrpSpPr>
            <p:cNvPr id="16" name="Group 15"/>
            <p:cNvGrpSpPr/>
            <p:nvPr/>
          </p:nvGrpSpPr>
          <p:grpSpPr>
            <a:xfrm>
              <a:off x="466725" y="1378101"/>
              <a:ext cx="10677525" cy="4735286"/>
              <a:chOff x="656283" y="1861457"/>
              <a:chExt cx="10622646" cy="4735286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656283" y="1861457"/>
                <a:ext cx="10622646" cy="473528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3497098" y="2514600"/>
                <a:ext cx="7524688" cy="3869872"/>
                <a:chOff x="3497098" y="2547257"/>
                <a:chExt cx="7524688" cy="3869872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53" name="Rounded Rectangle 52"/>
                <p:cNvSpPr/>
                <p:nvPr/>
              </p:nvSpPr>
              <p:spPr>
                <a:xfrm>
                  <a:off x="3497098" y="2547257"/>
                  <a:ext cx="7524688" cy="3869872"/>
                </a:xfrm>
                <a:prstGeom prst="roundRect">
                  <a:avLst/>
                </a:prstGeom>
                <a:grpFill/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Rounded Rectangle 53"/>
                <p:cNvSpPr/>
                <p:nvPr/>
              </p:nvSpPr>
              <p:spPr>
                <a:xfrm>
                  <a:off x="3766451" y="3331029"/>
                  <a:ext cx="2201155" cy="2873830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 smtClean="0">
                      <a:solidFill>
                        <a:schemeClr val="tx1"/>
                      </a:solidFill>
                    </a:rPr>
                    <a:t>PNG</a:t>
                  </a:r>
                </a:p>
                <a:p>
                  <a:endParaRPr lang="en-US" sz="2800" b="1" dirty="0" smtClean="0">
                    <a:solidFill>
                      <a:schemeClr val="tx1"/>
                    </a:solidFill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600" dirty="0" smtClean="0">
                      <a:solidFill>
                        <a:schemeClr val="tx1"/>
                      </a:solidFill>
                    </a:rPr>
                    <a:t>physical hardware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600" dirty="0" smtClean="0">
                      <a:solidFill>
                        <a:schemeClr val="tx1"/>
                      </a:solidFill>
                    </a:rPr>
                    <a:t>interconnections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Rounded Rectangle 54"/>
                <p:cNvSpPr/>
                <p:nvPr/>
              </p:nvSpPr>
              <p:spPr>
                <a:xfrm>
                  <a:off x="6158864" y="3331029"/>
                  <a:ext cx="2201155" cy="287383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 smtClean="0">
                      <a:solidFill>
                        <a:schemeClr val="tx1"/>
                      </a:solidFill>
                    </a:rPr>
                    <a:t>DPG</a:t>
                  </a:r>
                </a:p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r>
                    <a:rPr lang="en-US" sz="1600" dirty="0" err="1">
                      <a:solidFill>
                        <a:schemeClr val="tx1"/>
                      </a:solidFill>
                    </a:rPr>
                    <a:t>i</a:t>
                  </a:r>
                  <a:r>
                    <a:rPr lang="en-US" sz="1600" dirty="0" err="1" smtClean="0">
                      <a:solidFill>
                        <a:schemeClr val="tx1"/>
                      </a:solidFill>
                    </a:rPr>
                    <a:t>p</a:t>
                  </a:r>
                  <a:r>
                    <a:rPr lang="en-US" sz="1600" dirty="0" smtClean="0">
                      <a:solidFill>
                        <a:schemeClr val="tx1"/>
                      </a:solidFill>
                    </a:rPr>
                    <a:t> interface map</a:t>
                  </a: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r>
                    <a:rPr lang="en-US" sz="1600" dirty="0" smtClean="0">
                      <a:solidFill>
                        <a:schemeClr val="tx1"/>
                      </a:solidFill>
                    </a:rPr>
                    <a:t>Interface ACLs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Rounded Rectangle 55"/>
                <p:cNvSpPr/>
                <p:nvPr/>
              </p:nvSpPr>
              <p:spPr>
                <a:xfrm>
                  <a:off x="8551277" y="3331029"/>
                  <a:ext cx="2201155" cy="2873830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 smtClean="0">
                      <a:solidFill>
                        <a:schemeClr val="tx1"/>
                      </a:solidFill>
                    </a:rPr>
                    <a:t>BGP</a:t>
                  </a:r>
                </a:p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r>
                    <a:rPr lang="en-US" sz="1600" dirty="0" smtClean="0">
                      <a:solidFill>
                        <a:schemeClr val="tx1"/>
                      </a:solidFill>
                    </a:rPr>
                    <a:t>address/router</a:t>
                  </a: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r>
                    <a:rPr lang="en-US" sz="1600" dirty="0" smtClean="0">
                      <a:solidFill>
                        <a:schemeClr val="tx1"/>
                      </a:solidFill>
                    </a:rPr>
                    <a:t>start/end peers</a:t>
                  </a: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r>
                    <a:rPr lang="en-US" sz="1600" dirty="0" smtClean="0">
                      <a:solidFill>
                        <a:schemeClr val="tx1"/>
                      </a:solidFill>
                    </a:rPr>
                    <a:t>keep alive, …</a:t>
                  </a: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r>
                    <a:rPr lang="en-US" sz="1600" dirty="0" smtClean="0">
                      <a:solidFill>
                        <a:schemeClr val="tx1"/>
                      </a:solidFill>
                    </a:rPr>
                    <a:t>route-map for peers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7" name="Rounded Rectangle 56"/>
              <p:cNvSpPr/>
              <p:nvPr/>
            </p:nvSpPr>
            <p:spPr>
              <a:xfrm>
                <a:off x="861409" y="2514600"/>
                <a:ext cx="2430563" cy="3869872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ACLS</a:t>
                </a:r>
              </a:p>
              <a:p>
                <a:pPr algn="ctr"/>
                <a:endParaRPr lang="en-US" sz="2800" b="1" dirty="0" smtClean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chemeClr val="tx1"/>
                    </a:solidFill>
                  </a:rPr>
                  <a:t>route-map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chemeClr val="tx1"/>
                    </a:solidFill>
                  </a:rPr>
                  <a:t>prefix-list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chemeClr val="tx1"/>
                    </a:solidFill>
                  </a:rPr>
                  <a:t>access-list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0" name="Freeform 69"/>
            <p:cNvSpPr/>
            <p:nvPr/>
          </p:nvSpPr>
          <p:spPr>
            <a:xfrm>
              <a:off x="1778672" y="4806929"/>
              <a:ext cx="5067300" cy="602243"/>
            </a:xfrm>
            <a:custGeom>
              <a:avLst/>
              <a:gdLst>
                <a:gd name="connsiteX0" fmla="*/ 5067300 w 5067300"/>
                <a:gd name="connsiteY0" fmla="*/ 257175 h 257175"/>
                <a:gd name="connsiteX1" fmla="*/ 0 w 5067300"/>
                <a:gd name="connsiteY1" fmla="*/ 0 h 257175"/>
                <a:gd name="connsiteX0" fmla="*/ 5067300 w 5067300"/>
                <a:gd name="connsiteY0" fmla="*/ 257175 h 399151"/>
                <a:gd name="connsiteX1" fmla="*/ 0 w 5067300"/>
                <a:gd name="connsiteY1" fmla="*/ 0 h 399151"/>
                <a:gd name="connsiteX0" fmla="*/ 5067300 w 5067300"/>
                <a:gd name="connsiteY0" fmla="*/ 257175 h 602243"/>
                <a:gd name="connsiteX1" fmla="*/ 0 w 5067300"/>
                <a:gd name="connsiteY1" fmla="*/ 0 h 602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7300" h="602243">
                  <a:moveTo>
                    <a:pt x="5067300" y="257175"/>
                  </a:moveTo>
                  <a:cubicBezTo>
                    <a:pt x="3725441" y="738610"/>
                    <a:pt x="1136650" y="771525"/>
                    <a:pt x="0" y="0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>
              <a:off x="1469986" y="4945509"/>
              <a:ext cx="7378377" cy="762316"/>
            </a:xfrm>
            <a:custGeom>
              <a:avLst/>
              <a:gdLst>
                <a:gd name="connsiteX0" fmla="*/ 5067300 w 5067300"/>
                <a:gd name="connsiteY0" fmla="*/ 257175 h 257175"/>
                <a:gd name="connsiteX1" fmla="*/ 0 w 5067300"/>
                <a:gd name="connsiteY1" fmla="*/ 0 h 257175"/>
                <a:gd name="connsiteX0" fmla="*/ 5067300 w 5067300"/>
                <a:gd name="connsiteY0" fmla="*/ 257175 h 399151"/>
                <a:gd name="connsiteX1" fmla="*/ 0 w 5067300"/>
                <a:gd name="connsiteY1" fmla="*/ 0 h 399151"/>
                <a:gd name="connsiteX0" fmla="*/ 5067300 w 5067300"/>
                <a:gd name="connsiteY0" fmla="*/ 257175 h 602243"/>
                <a:gd name="connsiteX1" fmla="*/ 0 w 5067300"/>
                <a:gd name="connsiteY1" fmla="*/ 0 h 602243"/>
                <a:gd name="connsiteX0" fmla="*/ 5346294 w 5346294"/>
                <a:gd name="connsiteY0" fmla="*/ 0 h 634746"/>
                <a:gd name="connsiteX1" fmla="*/ 0 w 5346294"/>
                <a:gd name="connsiteY1" fmla="*/ 246433 h 634746"/>
                <a:gd name="connsiteX0" fmla="*/ 5346294 w 5346294"/>
                <a:gd name="connsiteY0" fmla="*/ 0 h 749315"/>
                <a:gd name="connsiteX1" fmla="*/ 0 w 5346294"/>
                <a:gd name="connsiteY1" fmla="*/ 246433 h 749315"/>
                <a:gd name="connsiteX0" fmla="*/ 5346294 w 5346294"/>
                <a:gd name="connsiteY0" fmla="*/ 0 h 750908"/>
                <a:gd name="connsiteX1" fmla="*/ 0 w 5346294"/>
                <a:gd name="connsiteY1" fmla="*/ 246433 h 750908"/>
                <a:gd name="connsiteX0" fmla="*/ 6054944 w 6054944"/>
                <a:gd name="connsiteY0" fmla="*/ 261335 h 699056"/>
                <a:gd name="connsiteX1" fmla="*/ 0 w 6054944"/>
                <a:gd name="connsiteY1" fmla="*/ 0 h 699056"/>
                <a:gd name="connsiteX0" fmla="*/ 6054944 w 6054944"/>
                <a:gd name="connsiteY0" fmla="*/ 261335 h 930670"/>
                <a:gd name="connsiteX1" fmla="*/ 0 w 6054944"/>
                <a:gd name="connsiteY1" fmla="*/ 0 h 930670"/>
                <a:gd name="connsiteX0" fmla="*/ 5791471 w 5791471"/>
                <a:gd name="connsiteY0" fmla="*/ 192717 h 903835"/>
                <a:gd name="connsiteX1" fmla="*/ 0 w 5791471"/>
                <a:gd name="connsiteY1" fmla="*/ 0 h 903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91471" h="903835">
                  <a:moveTo>
                    <a:pt x="5791471" y="192717"/>
                  </a:moveTo>
                  <a:cubicBezTo>
                    <a:pt x="4449612" y="674152"/>
                    <a:pt x="644820" y="1610507"/>
                    <a:pt x="0" y="0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75504" y="1408265"/>
              <a:ext cx="13889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/>
                <a:t>Data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29411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938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Network Graph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236369" y="1857828"/>
            <a:ext cx="9578169" cy="4526183"/>
            <a:chOff x="675773" y="1930400"/>
            <a:chExt cx="9578169" cy="4526183"/>
          </a:xfrm>
        </p:grpSpPr>
        <p:grpSp>
          <p:nvGrpSpPr>
            <p:cNvPr id="12" name="Group 11"/>
            <p:cNvGrpSpPr/>
            <p:nvPr/>
          </p:nvGrpSpPr>
          <p:grpSpPr>
            <a:xfrm>
              <a:off x="675773" y="1930400"/>
              <a:ext cx="9578169" cy="4526183"/>
              <a:chOff x="2301909" y="2329622"/>
              <a:chExt cx="8170410" cy="4056084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2301909" y="2329622"/>
                <a:ext cx="8170410" cy="4056084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5294382" y="2590060"/>
                <a:ext cx="4513809" cy="1097606"/>
                <a:chOff x="3291411" y="2398366"/>
                <a:chExt cx="4513809" cy="1097606"/>
              </a:xfrm>
            </p:grpSpPr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35053" y="2398366"/>
                  <a:ext cx="1070167" cy="1097606"/>
                </a:xfrm>
                <a:prstGeom prst="rect">
                  <a:avLst/>
                </a:prstGeom>
              </p:spPr>
            </p:pic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91411" y="2557546"/>
                  <a:ext cx="1262970" cy="855375"/>
                </a:xfrm>
                <a:prstGeom prst="rect">
                  <a:avLst/>
                </a:prstGeom>
              </p:spPr>
            </p:pic>
            <p:cxnSp>
              <p:nvCxnSpPr>
                <p:cNvPr id="34" name="Straight Arrow Connector 33"/>
                <p:cNvCxnSpPr>
                  <a:endCxn id="23" idx="1"/>
                </p:cNvCxnSpPr>
                <p:nvPr/>
              </p:nvCxnSpPr>
              <p:spPr>
                <a:xfrm>
                  <a:off x="4610910" y="2947169"/>
                  <a:ext cx="2124143" cy="0"/>
                </a:xfrm>
                <a:prstGeom prst="straightConnector1">
                  <a:avLst/>
                </a:prstGeom>
                <a:ln w="76200">
                  <a:solidFill>
                    <a:schemeClr val="tx1">
                      <a:lumMod val="85000"/>
                      <a:lumOff val="15000"/>
                    </a:schemeClr>
                  </a:solidFill>
                  <a:headEnd type="oval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47"/>
              <p:cNvGrpSpPr/>
              <p:nvPr/>
            </p:nvGrpSpPr>
            <p:grpSpPr>
              <a:xfrm>
                <a:off x="5302804" y="3825141"/>
                <a:ext cx="4513809" cy="1097606"/>
                <a:chOff x="3291411" y="2398366"/>
                <a:chExt cx="4513809" cy="1097606"/>
              </a:xfrm>
            </p:grpSpPr>
            <p:pic>
              <p:nvPicPr>
                <p:cNvPr id="49" name="Picture 48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35053" y="2398366"/>
                  <a:ext cx="1070167" cy="1097606"/>
                </a:xfrm>
                <a:prstGeom prst="rect">
                  <a:avLst/>
                </a:prstGeom>
              </p:spPr>
            </p:pic>
            <p:pic>
              <p:nvPicPr>
                <p:cNvPr id="50" name="Picture 49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91411" y="2557546"/>
                  <a:ext cx="1262970" cy="855375"/>
                </a:xfrm>
                <a:prstGeom prst="rect">
                  <a:avLst/>
                </a:prstGeom>
              </p:spPr>
            </p:pic>
            <p:cxnSp>
              <p:nvCxnSpPr>
                <p:cNvPr id="58" name="Straight Arrow Connector 57"/>
                <p:cNvCxnSpPr>
                  <a:endCxn id="49" idx="1"/>
                </p:cNvCxnSpPr>
                <p:nvPr/>
              </p:nvCxnSpPr>
              <p:spPr>
                <a:xfrm>
                  <a:off x="4610910" y="2947169"/>
                  <a:ext cx="2124143" cy="0"/>
                </a:xfrm>
                <a:prstGeom prst="straightConnector1">
                  <a:avLst/>
                </a:prstGeom>
                <a:ln w="76200">
                  <a:solidFill>
                    <a:schemeClr val="tx1">
                      <a:lumMod val="85000"/>
                      <a:lumOff val="15000"/>
                    </a:schemeClr>
                  </a:solidFill>
                  <a:headEnd type="oval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 58"/>
              <p:cNvGrpSpPr/>
              <p:nvPr/>
            </p:nvGrpSpPr>
            <p:grpSpPr>
              <a:xfrm>
                <a:off x="5294382" y="5108891"/>
                <a:ext cx="4513809" cy="1097606"/>
                <a:chOff x="3291411" y="2398366"/>
                <a:chExt cx="4513809" cy="1097606"/>
              </a:xfrm>
            </p:grpSpPr>
            <p:pic>
              <p:nvPicPr>
                <p:cNvPr id="60" name="Picture 59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35053" y="2398366"/>
                  <a:ext cx="1070167" cy="1097606"/>
                </a:xfrm>
                <a:prstGeom prst="rect">
                  <a:avLst/>
                </a:prstGeom>
              </p:spPr>
            </p:pic>
            <p:pic>
              <p:nvPicPr>
                <p:cNvPr id="61" name="Picture 60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91411" y="2557546"/>
                  <a:ext cx="1262970" cy="855375"/>
                </a:xfrm>
                <a:prstGeom prst="rect">
                  <a:avLst/>
                </a:prstGeom>
              </p:spPr>
            </p:pic>
            <p:cxnSp>
              <p:nvCxnSpPr>
                <p:cNvPr id="62" name="Straight Arrow Connector 61"/>
                <p:cNvCxnSpPr>
                  <a:endCxn id="60" idx="1"/>
                </p:cNvCxnSpPr>
                <p:nvPr/>
              </p:nvCxnSpPr>
              <p:spPr>
                <a:xfrm>
                  <a:off x="4610910" y="2947169"/>
                  <a:ext cx="2124143" cy="0"/>
                </a:xfrm>
                <a:prstGeom prst="straightConnector1">
                  <a:avLst/>
                </a:prstGeom>
                <a:ln w="76200">
                  <a:solidFill>
                    <a:schemeClr val="tx1">
                      <a:lumMod val="85000"/>
                      <a:lumOff val="15000"/>
                    </a:schemeClr>
                  </a:solidFill>
                  <a:headEnd type="oval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TextBox 10"/>
              <p:cNvSpPr txBox="1"/>
              <p:nvPr/>
            </p:nvSpPr>
            <p:spPr>
              <a:xfrm>
                <a:off x="2684873" y="2749240"/>
                <a:ext cx="16441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 smtClean="0"/>
                  <a:t>DMIB</a:t>
                </a:r>
                <a:endParaRPr lang="en-US" sz="3600" b="1" dirty="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1124721" y="4824067"/>
              <a:ext cx="2498887" cy="1223425"/>
              <a:chOff x="656283" y="1861457"/>
              <a:chExt cx="10622646" cy="4735286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656283" y="1861457"/>
                <a:ext cx="10622646" cy="473528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9" name="Group 68"/>
              <p:cNvGrpSpPr/>
              <p:nvPr/>
            </p:nvGrpSpPr>
            <p:grpSpPr>
              <a:xfrm>
                <a:off x="3497098" y="2514600"/>
                <a:ext cx="7524688" cy="3869872"/>
                <a:chOff x="3497098" y="2547257"/>
                <a:chExt cx="7524688" cy="3869872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75" name="Rounded Rectangle 74"/>
                <p:cNvSpPr/>
                <p:nvPr/>
              </p:nvSpPr>
              <p:spPr>
                <a:xfrm>
                  <a:off x="3497098" y="2547257"/>
                  <a:ext cx="7524688" cy="3869872"/>
                </a:xfrm>
                <a:prstGeom prst="roundRect">
                  <a:avLst/>
                </a:prstGeom>
                <a:grpFill/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Rounded Rectangle 75"/>
                <p:cNvSpPr/>
                <p:nvPr/>
              </p:nvSpPr>
              <p:spPr>
                <a:xfrm>
                  <a:off x="3766451" y="3331029"/>
                  <a:ext cx="2201155" cy="2873830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Rounded Rectangle 76"/>
                <p:cNvSpPr/>
                <p:nvPr/>
              </p:nvSpPr>
              <p:spPr>
                <a:xfrm>
                  <a:off x="6158864" y="3331029"/>
                  <a:ext cx="2201155" cy="287383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Rounded Rectangle 77"/>
                <p:cNvSpPr/>
                <p:nvPr/>
              </p:nvSpPr>
              <p:spPr>
                <a:xfrm>
                  <a:off x="8551277" y="3331029"/>
                  <a:ext cx="2201155" cy="2873830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2" name="Rounded Rectangle 71"/>
              <p:cNvSpPr/>
              <p:nvPr/>
            </p:nvSpPr>
            <p:spPr>
              <a:xfrm>
                <a:off x="861409" y="2514600"/>
                <a:ext cx="2430563" cy="3869872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203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938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Configuration Templates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298938" y="2002017"/>
            <a:ext cx="6021941" cy="49050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XML file over Cisco/Juniper configuration language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Organized into “</a:t>
            </a:r>
            <a:r>
              <a:rPr lang="en-US" dirty="0" err="1" smtClean="0"/>
              <a:t>configlets</a:t>
            </a:r>
            <a:r>
              <a:rPr lang="en-US" dirty="0" smtClean="0"/>
              <a:t>” for different functionality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Configlets</a:t>
            </a:r>
            <a:r>
              <a:rPr lang="en-US" dirty="0" smtClean="0"/>
              <a:t> used for organization + incremental deployment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877" y="1980723"/>
            <a:ext cx="5871123" cy="48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481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938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Configuration Templates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298936" y="1814286"/>
            <a:ext cx="6493749" cy="5043714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Variables of the form $</a:t>
            </a:r>
            <a:r>
              <a:rPr lang="en-US" dirty="0" err="1" smtClean="0"/>
              <a:t>var</a:t>
            </a:r>
            <a:r>
              <a:rPr lang="en-US" dirty="0" smtClean="0"/>
              <a:t>$ are populated by information from the network graph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Include in final configuration: &lt;Mode&gt;true&lt;/Mode&gt;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004" y="1814286"/>
            <a:ext cx="4708996" cy="504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078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938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Limitations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298936" y="1814286"/>
            <a:ext cx="6493749" cy="5043714"/>
          </a:xfrm>
        </p:spPr>
        <p:txBody>
          <a:bodyPr>
            <a:normAutofit/>
          </a:bodyPr>
          <a:lstStyle/>
          <a:p>
            <a:r>
              <a:rPr lang="en-US" dirty="0" smtClean="0"/>
              <a:t>No reuse between templates (e.g., lots of similar boiler plate between Cisco routers in different roles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ACLs split between template and ACL database</a:t>
            </a:r>
          </a:p>
          <a:p>
            <a:endParaRPr lang="en-US" dirty="0"/>
          </a:p>
          <a:p>
            <a:r>
              <a:rPr lang="en-US" dirty="0" smtClean="0"/>
              <a:t>Most of the complexity is in the local inbound/outbound policies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761" y="1018360"/>
            <a:ext cx="4534533" cy="58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845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9376</TotalTime>
  <Words>160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Network Device Manager</vt:lpstr>
      <vt:lpstr>NDM Overview</vt:lpstr>
      <vt:lpstr>Network Graph</vt:lpstr>
      <vt:lpstr>Network Graph</vt:lpstr>
      <vt:lpstr>Configuration Templates</vt:lpstr>
      <vt:lpstr>Configuration Templates</vt:lpstr>
      <vt:lpstr>Limitations</vt:lpstr>
    </vt:vector>
  </TitlesOfParts>
  <Company>Microsoft 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BGP Configuration</dc:title>
  <dc:creator>Ryan Beckett</dc:creator>
  <cp:lastModifiedBy>Ryan Beckett</cp:lastModifiedBy>
  <cp:revision>650</cp:revision>
  <cp:lastPrinted>2015-09-21T23:19:32Z</cp:lastPrinted>
  <dcterms:created xsi:type="dcterms:W3CDTF">2015-09-09T15:06:08Z</dcterms:created>
  <dcterms:modified xsi:type="dcterms:W3CDTF">2015-09-23T15:39:48Z</dcterms:modified>
</cp:coreProperties>
</file>