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302" r:id="rId2"/>
    <p:sldId id="323" r:id="rId3"/>
    <p:sldId id="326" r:id="rId4"/>
    <p:sldId id="324" r:id="rId5"/>
    <p:sldId id="327" r:id="rId6"/>
    <p:sldId id="325" r:id="rId7"/>
    <p:sldId id="322" r:id="rId8"/>
    <p:sldId id="318" r:id="rId9"/>
    <p:sldId id="328" r:id="rId10"/>
    <p:sldId id="329" r:id="rId11"/>
    <p:sldId id="330" r:id="rId12"/>
    <p:sldId id="313" r:id="rId13"/>
    <p:sldId id="320" r:id="rId14"/>
    <p:sldId id="331" r:id="rId15"/>
    <p:sldId id="321" r:id="rId16"/>
    <p:sldId id="319" r:id="rId17"/>
    <p:sldId id="283" r:id="rId18"/>
    <p:sldId id="312" r:id="rId19"/>
    <p:sldId id="332" r:id="rId20"/>
    <p:sldId id="306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CC3A07-C445-40F4-B2B8-EA06D3248952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0C9737-820A-4753-B859-6346C5B9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9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730E-11F5-4F3B-8CCE-E47A86AA10BD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67B4-BCEE-4B34-B33F-2E962B37D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7.png"/><Relationship Id="rId7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7.png"/><Relationship Id="rId7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.png"/><Relationship Id="rId7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4.png"/><Relationship Id="rId7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6.png"/><Relationship Id="rId10" Type="http://schemas.openxmlformats.org/officeDocument/2006/relationships/image" Target="../media/image16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Last Time: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748" y="1810871"/>
            <a:ext cx="861198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kinds of abstraction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– summarize a larger prefix </a:t>
            </a:r>
            <a:r>
              <a:rPr lang="en-US" dirty="0" smtClean="0"/>
              <a:t>group</a:t>
            </a:r>
          </a:p>
          <a:p>
            <a:endParaRPr lang="en-US" dirty="0" smtClean="0"/>
          </a:p>
          <a:p>
            <a:r>
              <a:rPr lang="en-US" dirty="0" smtClean="0"/>
              <a:t>Topology – abstract the 50 states as USA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Both kinds of abstraction required for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5040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500182" y="1767893"/>
            <a:ext cx="4576570" cy="4646918"/>
            <a:chOff x="3576842" y="1690688"/>
            <a:chExt cx="4576570" cy="4646918"/>
          </a:xfrm>
        </p:grpSpPr>
        <p:cxnSp>
          <p:nvCxnSpPr>
            <p:cNvPr id="20" name="Straight Connector 19"/>
            <p:cNvCxnSpPr>
              <a:stCxn id="50" idx="7"/>
              <a:endCxn id="51" idx="3"/>
            </p:cNvCxnSpPr>
            <p:nvPr/>
          </p:nvCxnSpPr>
          <p:spPr>
            <a:xfrm flipV="1">
              <a:off x="6783853" y="4314355"/>
              <a:ext cx="323299" cy="830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4" idx="1"/>
              <a:endCxn id="52" idx="5"/>
            </p:cNvCxnSpPr>
            <p:nvPr/>
          </p:nvCxnSpPr>
          <p:spPr>
            <a:xfrm flipH="1" flipV="1">
              <a:off x="5268809" y="4449547"/>
              <a:ext cx="468627" cy="710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576842" y="2499248"/>
              <a:ext cx="2107219" cy="2017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4342754" y="3305691"/>
              <a:ext cx="575394" cy="462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5855" y="1919880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4945855" y="1690688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96558" y="1701766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609176" y="5055660"/>
              <a:ext cx="1355399" cy="12819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98013" y="2970391"/>
              <a:ext cx="1355399" cy="12819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05185" y="5126574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95883" y="5110740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074901" y="4118369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80839" y="4253561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V="1">
              <a:off x="7516662" y="2138089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758423" y="5584693"/>
              <a:ext cx="1074174" cy="30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Customer</a:t>
              </a:r>
              <a:endParaRPr 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190703" y="3941048"/>
                <a:ext cx="4839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3" y="3941048"/>
                <a:ext cx="48393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90704" y="3100665"/>
                <a:ext cx="414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𝑐𝑢𝑠𝑡𝑜𝑚𝑒𝑟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4" y="3100665"/>
                <a:ext cx="414384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90703" y="3503903"/>
                <a:ext cx="4555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3" y="3503903"/>
                <a:ext cx="455581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</a:t>
            </a:r>
            <a:r>
              <a:rPr lang="en-US" dirty="0" err="1" smtClean="0">
                <a:solidFill>
                  <a:schemeClr val="accent1"/>
                </a:solidFill>
              </a:rPr>
              <a:t>Multihoming</a:t>
            </a:r>
            <a:r>
              <a:rPr lang="en-US" dirty="0" smtClean="0">
                <a:solidFill>
                  <a:schemeClr val="accent1"/>
                </a:solidFill>
              </a:rPr>
              <a:t> Customer)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2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500182" y="1767893"/>
            <a:ext cx="4576570" cy="4646918"/>
            <a:chOff x="3576842" y="1690688"/>
            <a:chExt cx="4576570" cy="4646918"/>
          </a:xfrm>
        </p:grpSpPr>
        <p:cxnSp>
          <p:nvCxnSpPr>
            <p:cNvPr id="20" name="Straight Connector 19"/>
            <p:cNvCxnSpPr>
              <a:stCxn id="50" idx="7"/>
              <a:endCxn id="51" idx="3"/>
            </p:cNvCxnSpPr>
            <p:nvPr/>
          </p:nvCxnSpPr>
          <p:spPr>
            <a:xfrm flipV="1">
              <a:off x="6783853" y="4314355"/>
              <a:ext cx="323299" cy="830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4" idx="1"/>
              <a:endCxn id="52" idx="5"/>
            </p:cNvCxnSpPr>
            <p:nvPr/>
          </p:nvCxnSpPr>
          <p:spPr>
            <a:xfrm flipH="1" flipV="1">
              <a:off x="5268809" y="4449547"/>
              <a:ext cx="468627" cy="710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576842" y="2499248"/>
              <a:ext cx="2107219" cy="2017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4342754" y="3305691"/>
              <a:ext cx="575394" cy="462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5855" y="1919880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4945855" y="1690688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96558" y="1701766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609176" y="5055660"/>
              <a:ext cx="1355399" cy="12819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98013" y="2970391"/>
              <a:ext cx="1355399" cy="12819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05185" y="5126574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95883" y="5110740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074901" y="4118369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80839" y="4253561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V="1">
              <a:off x="7516662" y="2138089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758423" y="5584693"/>
              <a:ext cx="1074174" cy="30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Customer</a:t>
              </a:r>
              <a:endParaRPr 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190703" y="3941048"/>
                <a:ext cx="4839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3" y="3941048"/>
                <a:ext cx="48393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90704" y="3100665"/>
                <a:ext cx="414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𝑐𝑢𝑠𝑡𝑜𝑚𝑒𝑟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4" y="3100665"/>
                <a:ext cx="414384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90703" y="3503903"/>
                <a:ext cx="4555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03" y="3503903"/>
                <a:ext cx="455581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691321" y="2215294"/>
            <a:ext cx="27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Preferred to external routes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210013" y="2690710"/>
            <a:ext cx="154745" cy="411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</a:t>
            </a:r>
            <a:r>
              <a:rPr lang="en-US" dirty="0" err="1" smtClean="0">
                <a:solidFill>
                  <a:schemeClr val="accent1"/>
                </a:solidFill>
              </a:rPr>
              <a:t>Multihoming</a:t>
            </a:r>
            <a:r>
              <a:rPr lang="en-US" dirty="0" smtClean="0">
                <a:solidFill>
                  <a:schemeClr val="accent1"/>
                </a:solidFill>
              </a:rPr>
              <a:t> Customer)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818952" y="1695321"/>
            <a:ext cx="4576570" cy="4646918"/>
            <a:chOff x="3576842" y="1690688"/>
            <a:chExt cx="4576570" cy="4646918"/>
          </a:xfrm>
        </p:grpSpPr>
        <p:cxnSp>
          <p:nvCxnSpPr>
            <p:cNvPr id="20" name="Straight Connector 19"/>
            <p:cNvCxnSpPr>
              <a:stCxn id="50" idx="7"/>
              <a:endCxn id="51" idx="3"/>
            </p:cNvCxnSpPr>
            <p:nvPr/>
          </p:nvCxnSpPr>
          <p:spPr>
            <a:xfrm flipV="1">
              <a:off x="6783853" y="4314355"/>
              <a:ext cx="323299" cy="830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4" idx="1"/>
              <a:endCxn id="52" idx="5"/>
            </p:cNvCxnSpPr>
            <p:nvPr/>
          </p:nvCxnSpPr>
          <p:spPr>
            <a:xfrm flipH="1" flipV="1">
              <a:off x="5268809" y="4449547"/>
              <a:ext cx="468627" cy="710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576842" y="2499248"/>
              <a:ext cx="2107219" cy="2017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4342754" y="3305691"/>
              <a:ext cx="575394" cy="462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5855" y="1919880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4945855" y="1690688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96558" y="1701766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609176" y="5055660"/>
              <a:ext cx="1355399" cy="12819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98013" y="2970391"/>
              <a:ext cx="1355399" cy="12819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05185" y="5126574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95883" y="5110740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074901" y="4118369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80839" y="4253561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V="1">
              <a:off x="7516662" y="2138089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758423" y="5584693"/>
              <a:ext cx="1074174" cy="30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Customer</a:t>
              </a:r>
              <a:endParaRPr 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076753" y="3737465"/>
                <a:ext cx="4228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𝑐𝑢𝑠𝑡𝑜𝑚𝑒𝑟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external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53" y="3737465"/>
                <a:ext cx="422880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076753" y="3310324"/>
                <a:ext cx="360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𝑏𝑜𝑔𝑜𝑛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24⇒∅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53" y="3310324"/>
                <a:ext cx="360834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0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76752" y="4164606"/>
                <a:ext cx="360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52" y="4164606"/>
                <a:ext cx="360834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76752" y="4590674"/>
                <a:ext cx="552810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𝑒𝑥𝑖𝑡𝑂𝑢𝑡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𝑝𝑒𝑒𝑟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𝑒𝑥𝑖𝑡𝑂𝑢𝑡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𝑝𝑎𝑖𝑑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52" y="4590674"/>
                <a:ext cx="5528102" cy="404983"/>
              </a:xfrm>
              <a:prstGeom prst="rect">
                <a:avLst/>
              </a:prstGeom>
              <a:blipFill rotWithShape="0">
                <a:blip r:embed="rId10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</a:t>
            </a:r>
            <a:r>
              <a:rPr lang="en-US" dirty="0" err="1" smtClean="0">
                <a:solidFill>
                  <a:schemeClr val="accent1"/>
                </a:solidFill>
              </a:rPr>
              <a:t>Multihoming</a:t>
            </a:r>
            <a:r>
              <a:rPr lang="en-US" dirty="0" smtClean="0">
                <a:solidFill>
                  <a:schemeClr val="accent1"/>
                </a:solidFill>
              </a:rPr>
              <a:t> Customer)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076752" y="5052393"/>
                <a:ext cx="5528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52" y="5052393"/>
                <a:ext cx="552810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6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OSPF Areas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832" y="1885071"/>
            <a:ext cx="9032734" cy="3995225"/>
          </a:xfrm>
        </p:spPr>
        <p:txBody>
          <a:bodyPr>
            <a:normAutofit/>
          </a:bodyPr>
          <a:lstStyle/>
          <a:p>
            <a:r>
              <a:rPr lang="en-US" dirty="0" smtClean="0"/>
              <a:t>Improves </a:t>
            </a:r>
            <a:r>
              <a:rPr lang="en-US" b="1" dirty="0" smtClean="0">
                <a:solidFill>
                  <a:schemeClr val="accent2"/>
                </a:solidFill>
              </a:rPr>
              <a:t>scalability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(smaller topology), less CPU intensive</a:t>
            </a:r>
          </a:p>
          <a:p>
            <a:endParaRPr lang="en-US" dirty="0" smtClean="0"/>
          </a:p>
          <a:p>
            <a:r>
              <a:rPr lang="en-US" dirty="0" smtClean="0"/>
              <a:t>Area border routers (ARBs) for inter-area connectivity</a:t>
            </a:r>
          </a:p>
          <a:p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b="1" dirty="0" smtClean="0">
                <a:solidFill>
                  <a:schemeClr val="accent2"/>
                </a:solidFill>
              </a:rPr>
              <a:t>backbone area </a:t>
            </a:r>
            <a:r>
              <a:rPr lang="en-US" dirty="0" smtClean="0"/>
              <a:t>connected to all other areas</a:t>
            </a:r>
          </a:p>
          <a:p>
            <a:endParaRPr lang="en-US" dirty="0" smtClean="0"/>
          </a:p>
          <a:p>
            <a:r>
              <a:rPr lang="en-US" dirty="0" smtClean="0"/>
              <a:t>Inter-area </a:t>
            </a:r>
            <a:r>
              <a:rPr lang="en-US" b="1" dirty="0">
                <a:solidFill>
                  <a:schemeClr val="accent2"/>
                </a:solidFill>
              </a:rPr>
              <a:t>aggregation</a:t>
            </a:r>
            <a:r>
              <a:rPr lang="en-US" dirty="0"/>
              <a:t> is common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7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OSPF Areas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443" y="2194560"/>
            <a:ext cx="8695108" cy="285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Takeaways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Should not affect on routing</a:t>
            </a:r>
          </a:p>
          <a:p>
            <a:endParaRPr lang="en-US" dirty="0"/>
          </a:p>
          <a:p>
            <a:r>
              <a:rPr lang="en-US" dirty="0"/>
              <a:t>Programmer may want to specify areas explicitly</a:t>
            </a:r>
          </a:p>
        </p:txBody>
      </p:sp>
    </p:spTree>
    <p:extLst>
      <p:ext uri="{BB962C8B-B14F-4D97-AF65-F5344CB8AC3E}">
        <p14:creationId xmlns:p14="http://schemas.microsoft.com/office/powerpoint/2010/main" val="22740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OSPF Areas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297253" y="2075535"/>
            <a:ext cx="9075185" cy="3996787"/>
            <a:chOff x="818952" y="2356888"/>
            <a:chExt cx="9075185" cy="3996787"/>
          </a:xfrm>
        </p:grpSpPr>
        <p:grpSp>
          <p:nvGrpSpPr>
            <p:cNvPr id="87" name="Group 86"/>
            <p:cNvGrpSpPr/>
            <p:nvPr/>
          </p:nvGrpSpPr>
          <p:grpSpPr>
            <a:xfrm>
              <a:off x="818952" y="2896182"/>
              <a:ext cx="9075185" cy="3457493"/>
              <a:chOff x="818952" y="2896182"/>
              <a:chExt cx="9075185" cy="345749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18952" y="2896182"/>
                <a:ext cx="9075185" cy="3457493"/>
                <a:chOff x="1906638" y="1714496"/>
                <a:chExt cx="9075185" cy="3457493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518176" y="1714496"/>
                  <a:ext cx="3830402" cy="3457493"/>
                  <a:chOff x="4150345" y="2645821"/>
                  <a:chExt cx="3355949" cy="2017652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4150345" y="2645821"/>
                    <a:ext cx="3355949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Content Placeholder 2"/>
                  <p:cNvSpPr txBox="1">
                    <a:spLocks/>
                  </p:cNvSpPr>
                  <p:nvPr/>
                </p:nvSpPr>
                <p:spPr>
                  <a:xfrm>
                    <a:off x="6084964" y="3558942"/>
                    <a:ext cx="1083495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Area 0</a:t>
                    </a:r>
                    <a:endParaRPr lang="en-US" dirty="0"/>
                  </a:p>
                </p:txBody>
              </p:sp>
            </p:grpSp>
            <p:grpSp>
              <p:nvGrpSpPr>
                <p:cNvPr id="4" name="Group 3"/>
                <p:cNvGrpSpPr/>
                <p:nvPr/>
              </p:nvGrpSpPr>
              <p:grpSpPr>
                <a:xfrm>
                  <a:off x="8716925" y="2255767"/>
                  <a:ext cx="2264898" cy="2269312"/>
                  <a:chOff x="9069654" y="4742371"/>
                  <a:chExt cx="2264898" cy="2269312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9069654" y="4742371"/>
                    <a:ext cx="2264898" cy="2269312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Content Placeholder 2"/>
                  <p:cNvSpPr txBox="1">
                    <a:spLocks/>
                  </p:cNvSpPr>
                  <p:nvPr/>
                </p:nvSpPr>
                <p:spPr>
                  <a:xfrm>
                    <a:off x="9933724" y="5376385"/>
                    <a:ext cx="1109671" cy="462570"/>
                  </a:xfrm>
                  <a:prstGeom prst="rect">
                    <a:avLst/>
                  </a:prstGeom>
                  <a:grpFill/>
                </p:spPr>
                <p:txBody>
                  <a:bodyPr vert="horz" lIns="91440" tIns="45720" rIns="91440" bIns="45720" rtlCol="0">
                    <a:normAutofit fontScale="925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Area 2</a:t>
                    </a:r>
                    <a:endParaRPr lang="en-US" dirty="0"/>
                  </a:p>
                </p:txBody>
              </p:sp>
            </p:grp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4552" y="2764691"/>
                  <a:ext cx="760979" cy="515390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4552" y="3581797"/>
                  <a:ext cx="760979" cy="515390"/>
                </a:xfrm>
                <a:prstGeom prst="rect">
                  <a:avLst/>
                </a:prstGeom>
              </p:spPr>
            </p:pic>
            <p:grpSp>
              <p:nvGrpSpPr>
                <p:cNvPr id="56" name="Group 55"/>
                <p:cNvGrpSpPr/>
                <p:nvPr/>
              </p:nvGrpSpPr>
              <p:grpSpPr>
                <a:xfrm>
                  <a:off x="1906638" y="2255767"/>
                  <a:ext cx="2264898" cy="2269312"/>
                  <a:chOff x="9069654" y="4742371"/>
                  <a:chExt cx="2264898" cy="2269312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9069654" y="4742371"/>
                    <a:ext cx="2264898" cy="2269312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Content Placeholder 2"/>
                  <p:cNvSpPr txBox="1">
                    <a:spLocks/>
                  </p:cNvSpPr>
                  <p:nvPr/>
                </p:nvSpPr>
                <p:spPr>
                  <a:xfrm>
                    <a:off x="9139865" y="5246859"/>
                    <a:ext cx="1109671" cy="462570"/>
                  </a:xfrm>
                  <a:prstGeom prst="rect">
                    <a:avLst/>
                  </a:prstGeom>
                  <a:grpFill/>
                </p:spPr>
                <p:txBody>
                  <a:bodyPr vert="horz" lIns="91440" tIns="45720" rIns="91440" bIns="45720" rtlCol="0">
                    <a:normAutofit fontScale="925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Area 1</a:t>
                    </a:r>
                    <a:endParaRPr lang="en-US" dirty="0"/>
                  </a:p>
                </p:txBody>
              </p:sp>
            </p:grp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8183" y="3190753"/>
                  <a:ext cx="760979" cy="515390"/>
                </a:xfrm>
                <a:prstGeom prst="rect">
                  <a:avLst/>
                </a:prstGeom>
              </p:spPr>
            </p:pic>
          </p:grp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047" y="3581137"/>
                <a:ext cx="760979" cy="515390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098" y="5037977"/>
                <a:ext cx="760979" cy="515390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3508" y="5263388"/>
                <a:ext cx="760979" cy="515390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8051" y="3443793"/>
                <a:ext cx="760979" cy="515390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7754" y="4894169"/>
                <a:ext cx="760979" cy="515390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>
                <a:stCxn id="63" idx="2"/>
                <a:endCxn id="59" idx="1"/>
              </p:cNvCxnSpPr>
              <p:nvPr/>
            </p:nvCxnSpPr>
            <p:spPr>
              <a:xfrm>
                <a:off x="2344537" y="4096527"/>
                <a:ext cx="495960" cy="5336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5" idx="0"/>
                <a:endCxn id="59" idx="1"/>
              </p:cNvCxnSpPr>
              <p:nvPr/>
            </p:nvCxnSpPr>
            <p:spPr>
              <a:xfrm flipV="1">
                <a:off x="2070588" y="4630134"/>
                <a:ext cx="769909" cy="4078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endCxn id="67" idx="1"/>
              </p:cNvCxnSpPr>
              <p:nvPr/>
            </p:nvCxnSpPr>
            <p:spPr>
              <a:xfrm flipV="1">
                <a:off x="3598886" y="3701488"/>
                <a:ext cx="1299165" cy="9575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7" idx="3"/>
                <a:endCxn id="53" idx="1"/>
              </p:cNvCxnSpPr>
              <p:nvPr/>
            </p:nvCxnSpPr>
            <p:spPr>
              <a:xfrm>
                <a:off x="5659030" y="3701488"/>
                <a:ext cx="1367836" cy="5025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6" idx="3"/>
                <a:endCxn id="54" idx="1"/>
              </p:cNvCxnSpPr>
              <p:nvPr/>
            </p:nvCxnSpPr>
            <p:spPr>
              <a:xfrm flipV="1">
                <a:off x="5574487" y="5021178"/>
                <a:ext cx="1452379" cy="499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59" idx="3"/>
                <a:endCxn id="66" idx="1"/>
              </p:cNvCxnSpPr>
              <p:nvPr/>
            </p:nvCxnSpPr>
            <p:spPr>
              <a:xfrm>
                <a:off x="3601476" y="4630134"/>
                <a:ext cx="1212032" cy="8909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67" idx="2"/>
                <a:endCxn id="66" idx="0"/>
              </p:cNvCxnSpPr>
              <p:nvPr/>
            </p:nvCxnSpPr>
            <p:spPr>
              <a:xfrm flipH="1">
                <a:off x="5193998" y="3959183"/>
                <a:ext cx="84543" cy="13042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53" idx="3"/>
                <a:endCxn id="68" idx="1"/>
              </p:cNvCxnSpPr>
              <p:nvPr/>
            </p:nvCxnSpPr>
            <p:spPr>
              <a:xfrm>
                <a:off x="7787845" y="4204072"/>
                <a:ext cx="769909" cy="9477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54" idx="3"/>
                <a:endCxn id="68" idx="1"/>
              </p:cNvCxnSpPr>
              <p:nvPr/>
            </p:nvCxnSpPr>
            <p:spPr>
              <a:xfrm>
                <a:off x="7787845" y="5021178"/>
                <a:ext cx="769909" cy="1306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63" idx="2"/>
                <a:endCxn id="65" idx="0"/>
              </p:cNvCxnSpPr>
              <p:nvPr/>
            </p:nvCxnSpPr>
            <p:spPr>
              <a:xfrm flipH="1">
                <a:off x="2070588" y="4096527"/>
                <a:ext cx="273949" cy="941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4147581" y="2356888"/>
              <a:ext cx="226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Backbone Area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26866" y="2798068"/>
              <a:ext cx="964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ABR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7377904" y="3265452"/>
              <a:ext cx="1" cy="6313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64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59" y="0"/>
            <a:ext cx="10515600" cy="118556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Ownership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3811" y="4504117"/>
                <a:ext cx="7322398" cy="5088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h𝑖𝑑𝑒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)⋅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𝒂𝒃𝒔𝒕𝒓𝒂𝒄𝒕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811" y="4504117"/>
                <a:ext cx="7322398" cy="50889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1033811" y="1609235"/>
            <a:ext cx="10600171" cy="2442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Common invariant: </a:t>
            </a:r>
            <a:r>
              <a:rPr lang="en-US" sz="2400" dirty="0" smtClean="0"/>
              <a:t>Prefix p is known to be associated with certain location(s)</a:t>
            </a:r>
          </a:p>
          <a:p>
            <a:endParaRPr lang="en-US" sz="2400" dirty="0" smtClean="0"/>
          </a:p>
          <a:p>
            <a:r>
              <a:rPr lang="en-US" sz="2400" dirty="0" smtClean="0"/>
              <a:t>AS knows which prefixes go to which customers (filter other routes)</a:t>
            </a:r>
          </a:p>
          <a:p>
            <a:r>
              <a:rPr lang="en-US" sz="2400" dirty="0" smtClean="0"/>
              <a:t>AS knows which prefixes it owns (filter external routes)</a:t>
            </a:r>
          </a:p>
          <a:p>
            <a:r>
              <a:rPr lang="en-US" sz="2400" dirty="0" smtClean="0"/>
              <a:t>Internal routing (OSPF areas) aggregate prefix by location</a:t>
            </a:r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33811" y="5334111"/>
                <a:ext cx="5873426" cy="4485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𝑜𝑤𝑛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𝐴𝑅𝐸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1.1.1.0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24)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11" y="5334111"/>
                <a:ext cx="5873426" cy="448529"/>
              </a:xfrm>
              <a:prstGeom prst="rect">
                <a:avLst/>
              </a:prstGeom>
              <a:blipFill rotWithShape="0">
                <a:blip r:embed="rId3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33811" y="5782640"/>
                <a:ext cx="5873426" cy="4485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𝑜𝑤𝑛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𝐴𝑅𝐸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2.2.2.0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24)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11" y="5782640"/>
                <a:ext cx="5873426" cy="448529"/>
              </a:xfrm>
              <a:prstGeom prst="rect">
                <a:avLst/>
              </a:prstGeom>
              <a:blipFill rotWithShape="0">
                <a:blip r:embed="rId4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40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286500" cy="112236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 Language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09921" y="1122364"/>
            <a:ext cx="2265932" cy="174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Policy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Constraint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Predicate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Regular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364"/>
                <a:ext cx="8544951" cy="60099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∷=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∷=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𝑐h𝑜𝑜𝑠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≫…≫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∷=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∷=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 smtClean="0"/>
                  <a:t>	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800" b="0" dirty="0" smtClean="0"/>
                  <a:t>      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𝑎𝑏𝑠𝑡𝑟𝑎𝑐𝑡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364"/>
                <a:ext cx="8544951" cy="6009956"/>
              </a:xfrm>
              <a:blipFill rotWithShape="0">
                <a:blip r:embed="rId2"/>
                <a:stretch>
                  <a:fillRect l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99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Environment Assumptions: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367" y="1481261"/>
            <a:ext cx="2487805" cy="56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Path Rewriting:</a:t>
            </a:r>
            <a:endParaRPr lang="en-US" dirty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1002881" y="3103299"/>
                <a:ext cx="8078716" cy="786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000" b="0" dirty="0" smtClean="0"/>
                  <a:t>No-export: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→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Two-hops: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 →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81" y="3103299"/>
                <a:ext cx="8078716" cy="786530"/>
              </a:xfrm>
              <a:prstGeom prst="rect">
                <a:avLst/>
              </a:prstGeom>
              <a:blipFill rotWithShape="0">
                <a:blip r:embed="rId2"/>
                <a:stretch>
                  <a:fillRect t="-7752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723086" y="1980920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 of original paths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7418284" y="2466050"/>
            <a:ext cx="1698172" cy="754743"/>
          </a:xfrm>
          <a:custGeom>
            <a:avLst/>
            <a:gdLst>
              <a:gd name="connsiteX0" fmla="*/ 1698172 w 1698172"/>
              <a:gd name="connsiteY0" fmla="*/ 0 h 754743"/>
              <a:gd name="connsiteX1" fmla="*/ 0 w 1698172"/>
              <a:gd name="connsiteY1" fmla="*/ 754743 h 754743"/>
              <a:gd name="connsiteX0" fmla="*/ 1698172 w 1698172"/>
              <a:gd name="connsiteY0" fmla="*/ 0 h 754743"/>
              <a:gd name="connsiteX1" fmla="*/ 0 w 1698172"/>
              <a:gd name="connsiteY1" fmla="*/ 754743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8172" h="754743">
                <a:moveTo>
                  <a:pt x="1698172" y="0"/>
                </a:moveTo>
                <a:cubicBezTo>
                  <a:pt x="1577219" y="605972"/>
                  <a:pt x="120952" y="660400"/>
                  <a:pt x="0" y="75474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34367" y="5259786"/>
            <a:ext cx="9881993" cy="1281946"/>
            <a:chOff x="1683291" y="4998529"/>
            <a:chExt cx="9881993" cy="1281946"/>
          </a:xfrm>
        </p:grpSpPr>
        <p:grpSp>
          <p:nvGrpSpPr>
            <p:cNvPr id="19" name="Group 18"/>
            <p:cNvGrpSpPr/>
            <p:nvPr/>
          </p:nvGrpSpPr>
          <p:grpSpPr>
            <a:xfrm>
              <a:off x="1683291" y="4998529"/>
              <a:ext cx="7039795" cy="1281946"/>
              <a:chOff x="648488" y="4806573"/>
              <a:chExt cx="7039795" cy="128194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490686" y="4806573"/>
                <a:ext cx="4197597" cy="1281946"/>
                <a:chOff x="3025784" y="4080860"/>
                <a:chExt cx="4197597" cy="1281946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867982" y="4080860"/>
                  <a:ext cx="1355399" cy="1281946"/>
                  <a:chOff x="5809925" y="4080860"/>
                  <a:chExt cx="1355399" cy="1281946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5809925" y="4080860"/>
                    <a:ext cx="1355399" cy="1281946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245410" y="4537167"/>
                    <a:ext cx="4844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me</a:t>
                    </a:r>
                    <a:endParaRPr lang="en-US" dirty="0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3025784" y="4080860"/>
                  <a:ext cx="1355399" cy="1281946"/>
                  <a:chOff x="3272526" y="4265526"/>
                  <a:chExt cx="1355399" cy="1281946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3272526" y="4265526"/>
                    <a:ext cx="1355399" cy="1281946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783352" y="4721833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N</a:t>
                    </a:r>
                    <a:endParaRPr lang="en-US" dirty="0"/>
                  </a:p>
                </p:txBody>
              </p:sp>
            </p:grpSp>
            <p:cxnSp>
              <p:nvCxnSpPr>
                <p:cNvPr id="10" name="Straight Connector 9"/>
                <p:cNvCxnSpPr>
                  <a:stCxn id="4" idx="6"/>
                  <a:endCxn id="5" idx="2"/>
                </p:cNvCxnSpPr>
                <p:nvPr/>
              </p:nvCxnSpPr>
              <p:spPr>
                <a:xfrm>
                  <a:off x="4381183" y="4721833"/>
                  <a:ext cx="14867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/>
              <p:cNvSpPr/>
              <p:nvPr/>
            </p:nvSpPr>
            <p:spPr>
              <a:xfrm>
                <a:off x="648488" y="4806573"/>
                <a:ext cx="1355399" cy="128194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6" idx="6"/>
              </p:cNvCxnSpPr>
              <p:nvPr/>
            </p:nvCxnSpPr>
            <p:spPr>
              <a:xfrm>
                <a:off x="2003887" y="5447546"/>
                <a:ext cx="14867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159315" y="529823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10209885" y="4998529"/>
              <a:ext cx="1355399" cy="128194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723086" y="5639502"/>
              <a:ext cx="14867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735138" y="545483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1436112" y="2695520"/>
            <a:ext cx="2487805" cy="5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Communities (N):</a:t>
            </a:r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436113" y="4065477"/>
            <a:ext cx="3495852" cy="5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Filtering (X):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436111" y="4490809"/>
                <a:ext cx="360034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 →  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11" y="4490809"/>
                <a:ext cx="3600345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54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59" y="0"/>
            <a:ext cx="10515600" cy="118556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Questions: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0247" y="3323487"/>
                <a:ext cx="3988355" cy="5088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𝑏𝑠𝑡𝑟𝑎𝑐𝑡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0247" y="3323487"/>
                <a:ext cx="3988355" cy="50889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1033811" y="2059401"/>
            <a:ext cx="9671703" cy="951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1.   Should topology abstraction be based on paths or nodes?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33811" y="4930239"/>
            <a:ext cx="10276614" cy="449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2.   What </a:t>
            </a:r>
            <a:r>
              <a:rPr lang="en-US" sz="2400" dirty="0"/>
              <a:t>do set intersection and set difference mean with hide(p) and abstract(x)</a:t>
            </a:r>
          </a:p>
        </p:txBody>
      </p:sp>
      <p:sp>
        <p:nvSpPr>
          <p:cNvPr id="9" name="Oval 8"/>
          <p:cNvSpPr/>
          <p:nvPr/>
        </p:nvSpPr>
        <p:spPr>
          <a:xfrm>
            <a:off x="8848577" y="2534943"/>
            <a:ext cx="1355399" cy="12819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757" y="2809899"/>
            <a:ext cx="427461" cy="2895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036" y="2886409"/>
            <a:ext cx="427461" cy="2895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547" y="3254172"/>
            <a:ext cx="427461" cy="2895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1540247" y="2691444"/>
                <a:ext cx="3988355" cy="508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𝑎𝑏𝑠𝑡𝑟𝑎𝑐𝑡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247" y="2691444"/>
                <a:ext cx="3988355" cy="508892"/>
              </a:xfrm>
              <a:prstGeom prst="rect">
                <a:avLst/>
              </a:prstGeom>
              <a:blipFill rotWithShape="0">
                <a:blip r:embed="rId4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4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29517"/>
            <a:ext cx="460511" cy="795365"/>
            <a:chOff x="1249047" y="3729517"/>
            <a:chExt cx="460511" cy="795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250520" y="3709033"/>
            <a:ext cx="1162491" cy="833043"/>
            <a:chOff x="2128515" y="3718439"/>
            <a:chExt cx="1162491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(Location Preference)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27927" y="2494060"/>
                <a:ext cx="517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27" y="2494060"/>
                <a:ext cx="51712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7927" y="2856910"/>
                <a:ext cx="517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27" y="2856910"/>
                <a:ext cx="517123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59" y="0"/>
            <a:ext cx="10515600" cy="118556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Definitions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61571" y="1389246"/>
                <a:ext cx="7163375" cy="48630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b="0" dirty="0" smtClean="0"/>
                  <a:t>			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b="0" dirty="0" smtClean="0"/>
                  <a:t>	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𝑎𝑛𝑦</m:t>
                    </m:r>
                  </m:oMath>
                </a14:m>
                <a:r>
                  <a:rPr lang="en-US" sz="2400" b="0" dirty="0" smtClean="0"/>
                  <a:t>			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𝑖𝑛𝑡𝑒𝑟𝑛𝑎𝑙</m:t>
                    </m:r>
                  </m:oMath>
                </a14:m>
                <a:r>
                  <a:rPr lang="en-US" sz="2400" dirty="0" smtClean="0"/>
                  <a:t> 		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𝑒𝑥𝑡𝑒𝑟𝑛𝑎𝑙</m:t>
                    </m:r>
                  </m:oMath>
                </a14:m>
                <a:r>
                  <a:rPr lang="en-US" sz="2400" dirty="0"/>
                  <a:t>		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𝑡h𝑟𝑜𝑢𝑔h𝑀𝑒</m:t>
                    </m:r>
                  </m:oMath>
                </a14:m>
                <a:r>
                  <a:rPr lang="en-US" sz="2400" dirty="0"/>
                  <a:t>	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𝑒𝑛𝑡𝑒𝑟𝐼𝑛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𝑒𝑥𝑖𝑡𝐼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𝑒𝑛𝑡𝑒𝑟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𝑒𝑥𝑖𝑡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𝑜𝑢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1571" y="1389246"/>
                <a:ext cx="7163375" cy="4863061"/>
              </a:xfrm>
              <a:blipFill rotWithShape="0">
                <a:blip r:embed="rId2"/>
                <a:stretch>
                  <a:fillRect l="-76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1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29517"/>
            <a:ext cx="460511" cy="795365"/>
            <a:chOff x="1249047" y="3729517"/>
            <a:chExt cx="460511" cy="795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250520" y="3709033"/>
            <a:ext cx="1162491" cy="833043"/>
            <a:chOff x="2128515" y="3718439"/>
            <a:chExt cx="1162491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(Location Preference)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27927" y="2494060"/>
                <a:ext cx="517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27" y="2494060"/>
                <a:ext cx="51712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627927" y="3179766"/>
            <a:ext cx="20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Implementable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7927" y="2856910"/>
                <a:ext cx="517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27" y="2856910"/>
                <a:ext cx="517123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68293" y="1641937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hide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69533" y="2101043"/>
            <a:ext cx="154745" cy="411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3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29517"/>
            <a:ext cx="460511" cy="795365"/>
            <a:chOff x="1249047" y="3729517"/>
            <a:chExt cx="460511" cy="795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250520" y="3709033"/>
            <a:ext cx="1162491" cy="833043"/>
            <a:chOff x="2128515" y="3718439"/>
            <a:chExt cx="1162491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(Location Preference)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27927" y="2494060"/>
                <a:ext cx="517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𝒉𝒊𝒅𝒆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27" y="2494060"/>
                <a:ext cx="51712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27927" y="2938154"/>
                <a:ext cx="3941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𝒉𝒊𝒅𝒆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27" y="2938154"/>
                <a:ext cx="394146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2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29517"/>
            <a:ext cx="460511" cy="795365"/>
            <a:chOff x="1249047" y="3729517"/>
            <a:chExt cx="460511" cy="795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250520" y="3709033"/>
            <a:ext cx="1162491" cy="833043"/>
            <a:chOff x="2128515" y="3718439"/>
            <a:chExt cx="1162491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(Location Preference)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27927" y="2494060"/>
                <a:ext cx="517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𝒉𝒊𝒅𝒆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27" y="2494060"/>
                <a:ext cx="51712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27927" y="2938154"/>
                <a:ext cx="3941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𝒉𝒊𝒅𝒆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27" y="2938154"/>
                <a:ext cx="394146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159771" y="3706895"/>
            <a:ext cx="1162491" cy="833043"/>
            <a:chOff x="2128515" y="3718439"/>
            <a:chExt cx="1162491" cy="833043"/>
          </a:xfrm>
        </p:grpSpPr>
        <p:sp>
          <p:nvSpPr>
            <p:cNvPr id="21" name="TextBox 20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81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29517"/>
            <a:ext cx="460511" cy="795365"/>
            <a:chOff x="1249047" y="3729517"/>
            <a:chExt cx="460511" cy="795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250520" y="3709033"/>
            <a:ext cx="1162491" cy="833043"/>
            <a:chOff x="2128515" y="3718439"/>
            <a:chExt cx="1162491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(Location Preference)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27927" y="2494060"/>
                <a:ext cx="517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𝒉𝒊𝒅𝒆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27" y="2494060"/>
                <a:ext cx="51712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27927" y="2938154"/>
                <a:ext cx="3525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𝒉𝒊𝒅𝒆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27" y="2938154"/>
                <a:ext cx="352545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159771" y="3706895"/>
            <a:ext cx="1162491" cy="833043"/>
            <a:chOff x="2128515" y="3718439"/>
            <a:chExt cx="1162491" cy="833043"/>
          </a:xfrm>
        </p:grpSpPr>
        <p:sp>
          <p:nvSpPr>
            <p:cNvPr id="21" name="TextBox 20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627927" y="3432532"/>
            <a:ext cx="201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Implementable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37967" y="1623881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hide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39207" y="2082987"/>
            <a:ext cx="154745" cy="411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6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18439"/>
            <a:ext cx="2041959" cy="833043"/>
            <a:chOff x="1249047" y="3718439"/>
            <a:chExt cx="2041959" cy="833043"/>
          </a:xfrm>
        </p:grpSpPr>
        <p:sp>
          <p:nvSpPr>
            <p:cNvPr id="35" name="TextBox 34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371052" y="3709033"/>
            <a:ext cx="2041959" cy="833043"/>
            <a:chOff x="1249047" y="3718439"/>
            <a:chExt cx="2041959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(Location Preference)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32084" y="2898972"/>
                <a:ext cx="4688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084" y="2898972"/>
                <a:ext cx="46887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32084" y="3258085"/>
                <a:ext cx="481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𝑒𝑛𝑡𝑒𝑟𝐼𝑛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𝑑𝑒𝑓𝑎𝑢𝑙𝑡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084" y="3258085"/>
                <a:ext cx="481585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2084" y="3617198"/>
                <a:ext cx="2873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084" y="3617198"/>
                <a:ext cx="287354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27305" y="1557214"/>
                <a:ext cx="4693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305" y="1557214"/>
                <a:ext cx="4693495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169" t="-3289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37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59" y="0"/>
            <a:ext cx="10515600" cy="118556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Modular Specification: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61570" y="2129035"/>
                <a:ext cx="9908509" cy="19025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𝑖𝑑𝑒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Before: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After: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h𝑖𝑑𝑒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∩!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1570" y="2129035"/>
                <a:ext cx="9908509" cy="1902593"/>
              </a:xfrm>
              <a:blipFill rotWithShape="0"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161570" y="4453659"/>
                <a:ext cx="7151241" cy="17501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>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0" dirty="0" smtClean="0"/>
                  <a:t>Before: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0" dirty="0" smtClean="0"/>
                  <a:t>After: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70" y="4453659"/>
                <a:ext cx="7151241" cy="1750194"/>
              </a:xfrm>
              <a:prstGeom prst="rect">
                <a:avLst/>
              </a:prstGeom>
              <a:blipFill rotWithShape="0">
                <a:blip r:embed="rId3"/>
                <a:stretch>
                  <a:fillRect l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1363290" y="1617971"/>
            <a:ext cx="2496892" cy="600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Summarization: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3290" y="4031628"/>
            <a:ext cx="2496892" cy="600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Minimization:</a:t>
            </a:r>
          </a:p>
        </p:txBody>
      </p:sp>
    </p:spTree>
    <p:extLst>
      <p:ext uri="{BB962C8B-B14F-4D97-AF65-F5344CB8AC3E}">
        <p14:creationId xmlns:p14="http://schemas.microsoft.com/office/powerpoint/2010/main" val="422619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18439"/>
            <a:ext cx="2041959" cy="833043"/>
            <a:chOff x="1249047" y="3718439"/>
            <a:chExt cx="2041959" cy="833043"/>
          </a:xfrm>
        </p:grpSpPr>
        <p:sp>
          <p:nvSpPr>
            <p:cNvPr id="35" name="TextBox 34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371052" y="3709033"/>
            <a:ext cx="2041959" cy="833043"/>
            <a:chOff x="1249047" y="3718439"/>
            <a:chExt cx="2041959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(Location Preference)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27305" y="2698902"/>
                <a:ext cx="4688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305" y="2698902"/>
                <a:ext cx="46887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27305" y="3058015"/>
                <a:ext cx="481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𝑒𝑛𝑡𝑒𝑟𝐼𝑛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𝑑𝑒𝑓𝑎𝑢𝑙𝑡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305" y="3058015"/>
                <a:ext cx="481585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27305" y="3417128"/>
                <a:ext cx="2873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305" y="3417128"/>
                <a:ext cx="287354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27305" y="1557214"/>
                <a:ext cx="4693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𝑑𝑒𝑓𝑎𝑢𝑙𝑡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305" y="1557214"/>
                <a:ext cx="4693495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169" t="-3289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27305" y="3811385"/>
                <a:ext cx="2085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305" y="3811385"/>
                <a:ext cx="208512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90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12943</TotalTime>
  <Words>383</Words>
  <Application>Microsoft Office PowerPoint</Application>
  <PresentationFormat>Widescreen</PresentationFormat>
  <Paragraphs>218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Last Time:</vt:lpstr>
      <vt:lpstr>Example: (Location Preference)</vt:lpstr>
      <vt:lpstr>Example: (Location Preference)</vt:lpstr>
      <vt:lpstr>Example: (Location Preference)</vt:lpstr>
      <vt:lpstr>Example: (Location Preference)</vt:lpstr>
      <vt:lpstr>Example: (Location Preference)</vt:lpstr>
      <vt:lpstr>Example: (Location Preference)</vt:lpstr>
      <vt:lpstr>Modular Specification:</vt:lpstr>
      <vt:lpstr>Example: (Location Preference)</vt:lpstr>
      <vt:lpstr>Example: (Multihoming Customer)</vt:lpstr>
      <vt:lpstr>Example: (Multihoming Customer)</vt:lpstr>
      <vt:lpstr>Example: (Multihoming Customer)</vt:lpstr>
      <vt:lpstr>OSPF Areas</vt:lpstr>
      <vt:lpstr>OSPF Areas</vt:lpstr>
      <vt:lpstr>OSPF Areas</vt:lpstr>
      <vt:lpstr>Ownership</vt:lpstr>
      <vt:lpstr>Example Language</vt:lpstr>
      <vt:lpstr>Environment Assumptions:</vt:lpstr>
      <vt:lpstr>Questions:</vt:lpstr>
      <vt:lpstr>Definitions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Configuration</dc:title>
  <dc:creator>Ryan Beckett</dc:creator>
  <cp:lastModifiedBy>Ryan Beckett</cp:lastModifiedBy>
  <cp:revision>975</cp:revision>
  <cp:lastPrinted>2015-09-21T23:19:32Z</cp:lastPrinted>
  <dcterms:created xsi:type="dcterms:W3CDTF">2015-09-09T15:06:08Z</dcterms:created>
  <dcterms:modified xsi:type="dcterms:W3CDTF">2015-10-01T16:10:30Z</dcterms:modified>
</cp:coreProperties>
</file>