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88" r:id="rId4"/>
    <p:sldId id="289" r:id="rId5"/>
    <p:sldId id="284" r:id="rId6"/>
    <p:sldId id="290" r:id="rId7"/>
    <p:sldId id="291" r:id="rId8"/>
    <p:sldId id="292" r:id="rId9"/>
    <p:sldId id="294" r:id="rId10"/>
    <p:sldId id="293" r:id="rId11"/>
    <p:sldId id="295" r:id="rId12"/>
    <p:sldId id="297" r:id="rId13"/>
    <p:sldId id="298" r:id="rId14"/>
    <p:sldId id="299" r:id="rId15"/>
    <p:sldId id="300" r:id="rId16"/>
    <p:sldId id="301" r:id="rId17"/>
    <p:sldId id="302" r:id="rId18"/>
    <p:sldId id="304" r:id="rId19"/>
    <p:sldId id="303" r:id="rId20"/>
    <p:sldId id="307" r:id="rId21"/>
    <p:sldId id="309" r:id="rId22"/>
    <p:sldId id="305" r:id="rId23"/>
    <p:sldId id="306" r:id="rId24"/>
    <p:sldId id="308" r:id="rId25"/>
    <p:sldId id="310" r:id="rId26"/>
    <p:sldId id="311" r:id="rId27"/>
    <p:sldId id="31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418" y="2077258"/>
            <a:ext cx="5263417" cy="4629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Database literature: </a:t>
            </a:r>
          </a:p>
          <a:p>
            <a:pPr marL="0" indent="0">
              <a:buNone/>
            </a:pPr>
            <a:r>
              <a:rPr lang="en-US" dirty="0" smtClean="0"/>
              <a:t>Regular path queries (RPQ)</a:t>
            </a:r>
          </a:p>
          <a:p>
            <a:endParaRPr lang="en-US" dirty="0" smtClean="0"/>
          </a:p>
          <a:p>
            <a:r>
              <a:rPr lang="en-US" dirty="0" smtClean="0"/>
              <a:t>Directed </a:t>
            </a:r>
            <a:r>
              <a:rPr lang="en-US" dirty="0"/>
              <a:t>graph</a:t>
            </a:r>
          </a:p>
          <a:p>
            <a:r>
              <a:rPr lang="en-US" dirty="0"/>
              <a:t>Edge labelled </a:t>
            </a:r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4760" y="-44719"/>
            <a:ext cx="7255107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Complexity (Graph algorithms)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6213022" y="2669924"/>
            <a:ext cx="3905706" cy="2149247"/>
            <a:chOff x="5973136" y="1848679"/>
            <a:chExt cx="3905706" cy="2149247"/>
          </a:xfrm>
        </p:grpSpPr>
        <p:sp>
          <p:nvSpPr>
            <p:cNvPr id="6" name="Oval 5"/>
            <p:cNvSpPr/>
            <p:nvPr/>
          </p:nvSpPr>
          <p:spPr>
            <a:xfrm>
              <a:off x="7792821" y="1848679"/>
              <a:ext cx="565735" cy="50400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6" idx="5"/>
              <a:endCxn id="26" idx="1"/>
            </p:cNvCxnSpPr>
            <p:nvPr/>
          </p:nvCxnSpPr>
          <p:spPr>
            <a:xfrm>
              <a:off x="8275706" y="2278872"/>
              <a:ext cx="1120251" cy="9195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973136" y="3124592"/>
              <a:ext cx="565735" cy="50400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5"/>
              <a:endCxn id="27" idx="3"/>
            </p:cNvCxnSpPr>
            <p:nvPr/>
          </p:nvCxnSpPr>
          <p:spPr>
            <a:xfrm flipV="1">
              <a:off x="6456021" y="3554784"/>
              <a:ext cx="140385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15" idx="7"/>
            </p:cNvCxnSpPr>
            <p:nvPr/>
          </p:nvCxnSpPr>
          <p:spPr>
            <a:xfrm flipH="1">
              <a:off x="6456021" y="2278872"/>
              <a:ext cx="1419650" cy="9195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9313107" y="3124592"/>
              <a:ext cx="565735" cy="50400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777027" y="3124591"/>
              <a:ext cx="565735" cy="50400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stCxn id="27" idx="6"/>
              <a:endCxn id="26" idx="2"/>
            </p:cNvCxnSpPr>
            <p:nvPr/>
          </p:nvCxnSpPr>
          <p:spPr>
            <a:xfrm>
              <a:off x="8342762" y="3376593"/>
              <a:ext cx="97034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6" idx="3"/>
              <a:endCxn id="27" idx="5"/>
            </p:cNvCxnSpPr>
            <p:nvPr/>
          </p:nvCxnSpPr>
          <p:spPr>
            <a:xfrm flipH="1" flipV="1">
              <a:off x="8259912" y="3554784"/>
              <a:ext cx="113604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770916" y="243374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111" name="Straight Arrow Connector 110"/>
            <p:cNvCxnSpPr>
              <a:stCxn id="27" idx="2"/>
              <a:endCxn id="15" idx="6"/>
            </p:cNvCxnSpPr>
            <p:nvPr/>
          </p:nvCxnSpPr>
          <p:spPr>
            <a:xfrm flipH="1">
              <a:off x="6538871" y="3376593"/>
              <a:ext cx="123815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8798222" y="2433744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b, c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104593" y="362859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104593" y="297942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594176" y="3628594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a, b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694606" y="300726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039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4760" y="-153579"/>
            <a:ext cx="7255107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Product Graph Minimization (Exact):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11" y="1252321"/>
            <a:ext cx="9580789" cy="510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40549" y="2541861"/>
            <a:ext cx="6539965" cy="26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Remove any edge where: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Both"/>
            </a:pPr>
            <a:r>
              <a:rPr lang="en-US" sz="2400" dirty="0" smtClean="0"/>
              <a:t>Y cannot reach an accepting state without X </a:t>
            </a:r>
          </a:p>
          <a:p>
            <a:pPr marL="514350" indent="-514350">
              <a:buAutoNum type="arabicParenBoth"/>
            </a:pPr>
            <a:r>
              <a:rPr lang="en-US" sz="2400" dirty="0" smtClean="0"/>
              <a:t>Start cannot reach X without going through Y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196835" y="3340457"/>
            <a:ext cx="2202702" cy="504004"/>
            <a:chOff x="2101273" y="3708183"/>
            <a:chExt cx="2202702" cy="504004"/>
          </a:xfrm>
        </p:grpSpPr>
        <p:sp>
          <p:nvSpPr>
            <p:cNvPr id="6" name="Oval 5"/>
            <p:cNvSpPr/>
            <p:nvPr/>
          </p:nvSpPr>
          <p:spPr>
            <a:xfrm>
              <a:off x="2101273" y="3708184"/>
              <a:ext cx="565735" cy="50400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738240" y="3708183"/>
              <a:ext cx="565735" cy="50400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5"/>
              <a:endCxn id="7" idx="3"/>
            </p:cNvCxnSpPr>
            <p:nvPr/>
          </p:nvCxnSpPr>
          <p:spPr>
            <a:xfrm flipV="1">
              <a:off x="2584158" y="4138376"/>
              <a:ext cx="1236932" cy="1"/>
            </a:xfrm>
            <a:prstGeom prst="line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1"/>
              <a:endCxn id="6" idx="7"/>
            </p:cNvCxnSpPr>
            <p:nvPr/>
          </p:nvCxnSpPr>
          <p:spPr>
            <a:xfrm flipH="1">
              <a:off x="2584158" y="3781993"/>
              <a:ext cx="1236932" cy="1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Product Graph Minimization (Heuristic):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49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44" y="699312"/>
            <a:ext cx="7691797" cy="615868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471596" y="2996697"/>
            <a:ext cx="425513" cy="3711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022349" y="2987644"/>
            <a:ext cx="10563" cy="285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925085" y="2967276"/>
            <a:ext cx="15090" cy="2942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083812" y="2958223"/>
            <a:ext cx="475755" cy="382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445257" y="2967276"/>
            <a:ext cx="475755" cy="382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014326" y="1993263"/>
            <a:ext cx="421515" cy="278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911913" y="1463571"/>
            <a:ext cx="9055" cy="256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027797" y="1463571"/>
            <a:ext cx="9055" cy="256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418091" y="1972905"/>
            <a:ext cx="391129" cy="2795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930021" y="2482156"/>
            <a:ext cx="93360" cy="267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977802" y="2473103"/>
            <a:ext cx="40942" cy="267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303264" y="2482156"/>
            <a:ext cx="1505956" cy="3542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139546" y="2439725"/>
            <a:ext cx="1959922" cy="396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345343" y="2958223"/>
            <a:ext cx="463877" cy="4352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543409" y="5862877"/>
            <a:ext cx="216620" cy="320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247856" y="5862877"/>
            <a:ext cx="187985" cy="3202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341848" y="4434905"/>
            <a:ext cx="187985" cy="3202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6629947" y="4413135"/>
            <a:ext cx="216620" cy="320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Product Graph Minimization (Heuristic):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6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56" y="766824"/>
            <a:ext cx="7422288" cy="6091175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Product Graph Minimization (Heuristic):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56" y="766824"/>
            <a:ext cx="7422288" cy="60911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236029" y="775514"/>
            <a:ext cx="762000" cy="26951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Product Graph Minimization (Heuristic):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7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56" y="766824"/>
            <a:ext cx="7422288" cy="60911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236029" y="775514"/>
            <a:ext cx="762000" cy="269515"/>
          </a:xfrm>
          <a:prstGeom prst="ellipse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14340" y="1274000"/>
            <a:ext cx="618917" cy="26951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Product Graph Minimization (Heuristic):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9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56" y="766824"/>
            <a:ext cx="7422288" cy="60911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236029" y="775514"/>
            <a:ext cx="762000" cy="269515"/>
          </a:xfrm>
          <a:prstGeom prst="ellipse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14340" y="1274000"/>
            <a:ext cx="618917" cy="269515"/>
          </a:xfrm>
          <a:prstGeom prst="ellipse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27998" y="1783372"/>
            <a:ext cx="618917" cy="26951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Product Graph Minimization (Heuristic):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1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56" y="766824"/>
            <a:ext cx="7422288" cy="60911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236029" y="775514"/>
            <a:ext cx="762000" cy="269515"/>
          </a:xfrm>
          <a:prstGeom prst="ellipse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14340" y="1274000"/>
            <a:ext cx="618917" cy="269515"/>
          </a:xfrm>
          <a:prstGeom prst="ellipse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38884" y="1794258"/>
            <a:ext cx="618917" cy="269515"/>
          </a:xfrm>
          <a:prstGeom prst="ellipse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71458" y="2316773"/>
            <a:ext cx="618917" cy="26951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Product Graph Minimization (Heuristic):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07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56" y="766824"/>
            <a:ext cx="7422288" cy="60911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236029" y="775514"/>
            <a:ext cx="762000" cy="269515"/>
          </a:xfrm>
          <a:prstGeom prst="ellipse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14340" y="1274000"/>
            <a:ext cx="618917" cy="269515"/>
          </a:xfrm>
          <a:prstGeom prst="ellipse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38884" y="1794258"/>
            <a:ext cx="618917" cy="269515"/>
          </a:xfrm>
          <a:prstGeom prst="ellipse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71458" y="2316773"/>
            <a:ext cx="618917" cy="26951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029" y="2805327"/>
            <a:ext cx="328612" cy="37555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Product Graph Minimization (Heuristic):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39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56" y="766824"/>
            <a:ext cx="7422288" cy="60911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236029" y="775514"/>
            <a:ext cx="762000" cy="269515"/>
          </a:xfrm>
          <a:prstGeom prst="ellipse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14340" y="1274000"/>
            <a:ext cx="618917" cy="269515"/>
          </a:xfrm>
          <a:prstGeom prst="ellipse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38884" y="1794258"/>
            <a:ext cx="618917" cy="269515"/>
          </a:xfrm>
          <a:prstGeom prst="ellipse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71458" y="2316773"/>
            <a:ext cx="618917" cy="269515"/>
          </a:xfrm>
          <a:prstGeom prst="ellipse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41664" y="2817516"/>
            <a:ext cx="618917" cy="26951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Product Graph Minimization (Heuristic):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22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418" y="2077258"/>
            <a:ext cx="5263417" cy="4629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Database literature: </a:t>
            </a:r>
          </a:p>
          <a:p>
            <a:pPr marL="0" indent="0">
              <a:buNone/>
            </a:pPr>
            <a:r>
              <a:rPr lang="en-US" dirty="0" smtClean="0"/>
              <a:t>Regular path queries (RPQ)</a:t>
            </a:r>
          </a:p>
          <a:p>
            <a:endParaRPr lang="en-US" dirty="0" smtClean="0"/>
          </a:p>
          <a:p>
            <a:r>
              <a:rPr lang="en-US" dirty="0" smtClean="0"/>
              <a:t>Directed </a:t>
            </a:r>
            <a:r>
              <a:rPr lang="en-US" dirty="0"/>
              <a:t>graph</a:t>
            </a:r>
          </a:p>
          <a:p>
            <a:r>
              <a:rPr lang="en-US" dirty="0"/>
              <a:t>Edge labelled graph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Shortest path: </a:t>
            </a:r>
            <a:r>
              <a:rPr lang="en-US" dirty="0" smtClean="0"/>
              <a:t>	P</a:t>
            </a:r>
          </a:p>
          <a:p>
            <a:pPr marL="0" indent="0">
              <a:buNone/>
            </a:pPr>
            <a:r>
              <a:rPr lang="en-US" b="1" dirty="0" smtClean="0"/>
              <a:t>Simple path: </a:t>
            </a:r>
            <a:r>
              <a:rPr lang="en-US" dirty="0" smtClean="0"/>
              <a:t>	NP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4760" y="-44719"/>
            <a:ext cx="7255107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Complexity (Graph algorithms)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6213022" y="2669924"/>
            <a:ext cx="3905706" cy="2149247"/>
            <a:chOff x="5973136" y="1848679"/>
            <a:chExt cx="3905706" cy="2149247"/>
          </a:xfrm>
        </p:grpSpPr>
        <p:sp>
          <p:nvSpPr>
            <p:cNvPr id="6" name="Oval 5"/>
            <p:cNvSpPr/>
            <p:nvPr/>
          </p:nvSpPr>
          <p:spPr>
            <a:xfrm>
              <a:off x="7792821" y="1848679"/>
              <a:ext cx="565735" cy="50400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6" idx="5"/>
              <a:endCxn id="26" idx="1"/>
            </p:cNvCxnSpPr>
            <p:nvPr/>
          </p:nvCxnSpPr>
          <p:spPr>
            <a:xfrm>
              <a:off x="8275706" y="2278872"/>
              <a:ext cx="1120251" cy="9195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973136" y="3124592"/>
              <a:ext cx="565735" cy="50400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5"/>
              <a:endCxn id="27" idx="3"/>
            </p:cNvCxnSpPr>
            <p:nvPr/>
          </p:nvCxnSpPr>
          <p:spPr>
            <a:xfrm flipV="1">
              <a:off x="6456021" y="3554784"/>
              <a:ext cx="140385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15" idx="7"/>
            </p:cNvCxnSpPr>
            <p:nvPr/>
          </p:nvCxnSpPr>
          <p:spPr>
            <a:xfrm flipH="1">
              <a:off x="6456021" y="2278872"/>
              <a:ext cx="1419650" cy="9195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9313107" y="3124592"/>
              <a:ext cx="565735" cy="50400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777027" y="3124591"/>
              <a:ext cx="565735" cy="50400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stCxn id="27" idx="6"/>
              <a:endCxn id="26" idx="2"/>
            </p:cNvCxnSpPr>
            <p:nvPr/>
          </p:nvCxnSpPr>
          <p:spPr>
            <a:xfrm>
              <a:off x="8342762" y="3376593"/>
              <a:ext cx="97034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6" idx="3"/>
              <a:endCxn id="27" idx="5"/>
            </p:cNvCxnSpPr>
            <p:nvPr/>
          </p:nvCxnSpPr>
          <p:spPr>
            <a:xfrm flipH="1" flipV="1">
              <a:off x="8259912" y="3554784"/>
              <a:ext cx="113604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770916" y="243374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111" name="Straight Arrow Connector 110"/>
            <p:cNvCxnSpPr>
              <a:stCxn id="27" idx="2"/>
              <a:endCxn id="15" idx="6"/>
            </p:cNvCxnSpPr>
            <p:nvPr/>
          </p:nvCxnSpPr>
          <p:spPr>
            <a:xfrm flipH="1">
              <a:off x="6538871" y="3376593"/>
              <a:ext cx="123815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8798222" y="2433744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b, c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104593" y="362859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104593" y="297942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594176" y="3628594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a, b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694606" y="300726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89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Product Graph Minimization (Heuristic):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56" y="766824"/>
            <a:ext cx="7422288" cy="60911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236029" y="775514"/>
            <a:ext cx="762000" cy="269515"/>
          </a:xfrm>
          <a:prstGeom prst="ellipse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14340" y="1274000"/>
            <a:ext cx="618917" cy="269515"/>
          </a:xfrm>
          <a:prstGeom prst="ellipse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38884" y="1794258"/>
            <a:ext cx="618917" cy="269515"/>
          </a:xfrm>
          <a:prstGeom prst="ellipse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71458" y="2316773"/>
            <a:ext cx="618917" cy="269515"/>
          </a:xfrm>
          <a:prstGeom prst="ellipse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41664" y="2817516"/>
            <a:ext cx="618917" cy="269515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10" y="4884498"/>
            <a:ext cx="328612" cy="37555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6441495" y="5129033"/>
            <a:ext cx="1417992" cy="2158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98483" y="5129033"/>
            <a:ext cx="3891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Can’t reach an accepting state without </a:t>
            </a:r>
          </a:p>
          <a:p>
            <a:r>
              <a:rPr lang="en-US" dirty="0" smtClean="0"/>
              <a:t>going through one of: {start, A, X, M, Y}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0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11" y="1252321"/>
            <a:ext cx="9580789" cy="510697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97160" y="-556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Product Graph Minimization (Heuristic):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0714" y="3752385"/>
            <a:ext cx="382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pass over each vertex and edge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53" y="968829"/>
            <a:ext cx="3362942" cy="58891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360714" y="2939144"/>
                <a:ext cx="1205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Policy: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714" y="2939144"/>
                <a:ext cx="120597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04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Product Graph Minimization (Heuristic):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88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329516" y="1212766"/>
                <a:ext cx="48253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 smtClean="0"/>
                  <a:t>Policy</a:t>
                </a:r>
                <a:r>
                  <a:rPr lang="en-US" b="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≫(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16" y="1212766"/>
                <a:ext cx="48253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04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43008" y="1865269"/>
            <a:ext cx="3532262" cy="2596422"/>
            <a:chOff x="143008" y="1865269"/>
            <a:chExt cx="3532262" cy="2596422"/>
          </a:xfrm>
        </p:grpSpPr>
        <p:grpSp>
          <p:nvGrpSpPr>
            <p:cNvPr id="9" name="Group 8"/>
            <p:cNvGrpSpPr/>
            <p:nvPr/>
          </p:nvGrpSpPr>
          <p:grpSpPr>
            <a:xfrm>
              <a:off x="143008" y="3957688"/>
              <a:ext cx="565735" cy="504003"/>
              <a:chOff x="2022693" y="3983301"/>
              <a:chExt cx="565735" cy="504003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079799" y="1875066"/>
              <a:ext cx="565735" cy="504003"/>
              <a:chOff x="3421831" y="3983301"/>
              <a:chExt cx="565735" cy="50400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545840" y="406351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1018742" y="3947328"/>
              <a:ext cx="565735" cy="504003"/>
              <a:chOff x="5897087" y="3915965"/>
              <a:chExt cx="565735" cy="504003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8" name="Straight Connector 7"/>
            <p:cNvCxnSpPr>
              <a:stCxn id="2" idx="0"/>
              <a:endCxn id="36" idx="3"/>
            </p:cNvCxnSpPr>
            <p:nvPr/>
          </p:nvCxnSpPr>
          <p:spPr>
            <a:xfrm flipV="1">
              <a:off x="425876" y="3360735"/>
              <a:ext cx="272957" cy="5969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5" idx="5"/>
              <a:endCxn id="134" idx="0"/>
            </p:cNvCxnSpPr>
            <p:nvPr/>
          </p:nvCxnSpPr>
          <p:spPr>
            <a:xfrm>
              <a:off x="2562684" y="2305259"/>
              <a:ext cx="462375" cy="631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615983" y="2930542"/>
              <a:ext cx="565735" cy="504003"/>
              <a:chOff x="4776625" y="3301308"/>
              <a:chExt cx="565735" cy="504003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330021" y="1865269"/>
              <a:ext cx="565735" cy="504003"/>
              <a:chOff x="4776625" y="3301308"/>
              <a:chExt cx="565735" cy="504003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861997" y="3368643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cxnSp>
          <p:nvCxnSpPr>
            <p:cNvPr id="47" name="Straight Connector 46"/>
            <p:cNvCxnSpPr>
              <a:stCxn id="39" idx="3"/>
              <a:endCxn id="36" idx="0"/>
            </p:cNvCxnSpPr>
            <p:nvPr/>
          </p:nvCxnSpPr>
          <p:spPr>
            <a:xfrm flipH="1">
              <a:off x="898851" y="2295462"/>
              <a:ext cx="514020" cy="635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/>
            <p:cNvGrpSpPr/>
            <p:nvPr/>
          </p:nvGrpSpPr>
          <p:grpSpPr>
            <a:xfrm>
              <a:off x="2318202" y="3957688"/>
              <a:ext cx="565735" cy="504003"/>
              <a:chOff x="5897087" y="3915965"/>
              <a:chExt cx="565735" cy="504003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3109535" y="3950565"/>
              <a:ext cx="565735" cy="504003"/>
              <a:chOff x="5897087" y="3915965"/>
              <a:chExt cx="565735" cy="504003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6021096" y="39833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  <p:cxnSp>
          <p:nvCxnSpPr>
            <p:cNvPr id="124" name="Straight Connector 123"/>
            <p:cNvCxnSpPr>
              <a:stCxn id="64" idx="0"/>
              <a:endCxn id="36" idx="5"/>
            </p:cNvCxnSpPr>
            <p:nvPr/>
          </p:nvCxnSpPr>
          <p:spPr>
            <a:xfrm flipH="1" flipV="1">
              <a:off x="1098868" y="3360735"/>
              <a:ext cx="202742" cy="5865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17" idx="0"/>
              <a:endCxn id="134" idx="3"/>
            </p:cNvCxnSpPr>
            <p:nvPr/>
          </p:nvCxnSpPr>
          <p:spPr>
            <a:xfrm flipV="1">
              <a:off x="2601070" y="3367209"/>
              <a:ext cx="223971" cy="5904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2742191" y="2937016"/>
              <a:ext cx="565735" cy="504003"/>
              <a:chOff x="4776625" y="3301308"/>
              <a:chExt cx="565735" cy="504003"/>
            </a:xfrm>
          </p:grpSpPr>
          <p:sp>
            <p:nvSpPr>
              <p:cNvPr id="134" name="Oval 133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cxnSp>
          <p:nvCxnSpPr>
            <p:cNvPr id="139" name="Straight Connector 138"/>
            <p:cNvCxnSpPr>
              <a:stCxn id="121" idx="0"/>
              <a:endCxn id="134" idx="5"/>
            </p:cNvCxnSpPr>
            <p:nvPr/>
          </p:nvCxnSpPr>
          <p:spPr>
            <a:xfrm flipH="1" flipV="1">
              <a:off x="3225076" y="3367209"/>
              <a:ext cx="167327" cy="5833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55" idx="3"/>
              <a:endCxn id="36" idx="7"/>
            </p:cNvCxnSpPr>
            <p:nvPr/>
          </p:nvCxnSpPr>
          <p:spPr>
            <a:xfrm flipH="1">
              <a:off x="1098868" y="2305259"/>
              <a:ext cx="1063781" cy="6990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39" idx="5"/>
              <a:endCxn id="134" idx="1"/>
            </p:cNvCxnSpPr>
            <p:nvPr/>
          </p:nvCxnSpPr>
          <p:spPr>
            <a:xfrm>
              <a:off x="1812906" y="2295462"/>
              <a:ext cx="1012135" cy="7153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66390" y="4822993"/>
            <a:ext cx="1927261" cy="923447"/>
            <a:chOff x="136155" y="4520879"/>
            <a:chExt cx="1927261" cy="923447"/>
          </a:xfrm>
        </p:grpSpPr>
        <p:sp>
          <p:nvSpPr>
            <p:cNvPr id="46" name="Oval 45"/>
            <p:cNvSpPr/>
            <p:nvPr/>
          </p:nvSpPr>
          <p:spPr>
            <a:xfrm>
              <a:off x="136155" y="4932892"/>
              <a:ext cx="565735" cy="50400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46" idx="6"/>
              <a:endCxn id="164" idx="2"/>
            </p:cNvCxnSpPr>
            <p:nvPr/>
          </p:nvCxnSpPr>
          <p:spPr>
            <a:xfrm>
              <a:off x="701890" y="5184894"/>
              <a:ext cx="644225" cy="74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02049" y="481555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75033" y="50002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420346" y="50008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161" name="Straight Arrow Connector 89"/>
            <p:cNvCxnSpPr>
              <a:stCxn id="46" idx="7"/>
              <a:endCxn id="46" idx="1"/>
            </p:cNvCxnSpPr>
            <p:nvPr/>
          </p:nvCxnSpPr>
          <p:spPr>
            <a:xfrm rot="16200000" flipV="1">
              <a:off x="419023" y="4806684"/>
              <a:ext cx="12700" cy="400035"/>
            </a:xfrm>
            <a:prstGeom prst="curvedConnector3">
              <a:avLst>
                <a:gd name="adj1" fmla="val 238118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519136" y="4520879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</a:t>
              </a:r>
              <a:endParaRPr lang="en-US" dirty="0"/>
            </a:p>
          </p:txBody>
        </p:sp>
        <p:sp>
          <p:nvSpPr>
            <p:cNvPr id="163" name="Oval 162"/>
            <p:cNvSpPr/>
            <p:nvPr/>
          </p:nvSpPr>
          <p:spPr>
            <a:xfrm>
              <a:off x="1290211" y="4940323"/>
              <a:ext cx="565735" cy="5040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1346115" y="4991769"/>
              <a:ext cx="453926" cy="40111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417246" y="50092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166" name="Straight Arrow Connector 89"/>
            <p:cNvCxnSpPr>
              <a:stCxn id="163" idx="7"/>
              <a:endCxn id="163" idx="1"/>
            </p:cNvCxnSpPr>
            <p:nvPr/>
          </p:nvCxnSpPr>
          <p:spPr>
            <a:xfrm rot="16200000" flipV="1">
              <a:off x="1573079" y="4814115"/>
              <a:ext cx="12700" cy="400035"/>
            </a:xfrm>
            <a:prstGeom prst="curvedConnector3">
              <a:avLst>
                <a:gd name="adj1" fmla="val 238118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1704022" y="452821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</a:t>
              </a:r>
              <a:endParaRPr lang="en-US" dirty="0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366390" y="5759495"/>
            <a:ext cx="1927261" cy="923447"/>
            <a:chOff x="136155" y="4520879"/>
            <a:chExt cx="1927261" cy="923447"/>
          </a:xfrm>
        </p:grpSpPr>
        <p:sp>
          <p:nvSpPr>
            <p:cNvPr id="169" name="Oval 168"/>
            <p:cNvSpPr/>
            <p:nvPr/>
          </p:nvSpPr>
          <p:spPr>
            <a:xfrm>
              <a:off x="136155" y="4932892"/>
              <a:ext cx="565735" cy="50400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Arrow Connector 169"/>
            <p:cNvCxnSpPr>
              <a:stCxn id="169" idx="6"/>
              <a:endCxn id="181" idx="2"/>
            </p:cNvCxnSpPr>
            <p:nvPr/>
          </p:nvCxnSpPr>
          <p:spPr>
            <a:xfrm>
              <a:off x="701890" y="5184894"/>
              <a:ext cx="644225" cy="74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802049" y="4815557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75033" y="50002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420346" y="50008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177" name="Straight Arrow Connector 89"/>
            <p:cNvCxnSpPr>
              <a:stCxn id="169" idx="7"/>
              <a:endCxn id="169" idx="1"/>
            </p:cNvCxnSpPr>
            <p:nvPr/>
          </p:nvCxnSpPr>
          <p:spPr>
            <a:xfrm rot="16200000" flipV="1">
              <a:off x="419023" y="4806684"/>
              <a:ext cx="12700" cy="400035"/>
            </a:xfrm>
            <a:prstGeom prst="curvedConnector3">
              <a:avLst>
                <a:gd name="adj1" fmla="val 238118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519136" y="4520879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</a:t>
              </a:r>
              <a:endParaRPr lang="en-US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1290211" y="4940323"/>
              <a:ext cx="565735" cy="5040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1346115" y="4991769"/>
              <a:ext cx="453926" cy="40111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417246" y="50092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183" name="Straight Arrow Connector 89"/>
            <p:cNvCxnSpPr>
              <a:stCxn id="180" idx="7"/>
              <a:endCxn id="180" idx="1"/>
            </p:cNvCxnSpPr>
            <p:nvPr/>
          </p:nvCxnSpPr>
          <p:spPr>
            <a:xfrm rot="16200000" flipV="1">
              <a:off x="1573079" y="4814115"/>
              <a:ext cx="12700" cy="400035"/>
            </a:xfrm>
            <a:prstGeom prst="curvedConnector3">
              <a:avLst>
                <a:gd name="adj1" fmla="val 238118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1704022" y="452821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</a:t>
              </a:r>
              <a:endParaRPr lang="en-US" dirty="0"/>
            </a:p>
          </p:txBody>
        </p:sp>
      </p:grpSp>
      <p:sp>
        <p:nvSpPr>
          <p:cNvPr id="152" name="Title 1"/>
          <p:cNvSpPr txBox="1">
            <a:spLocks/>
          </p:cNvSpPr>
          <p:nvPr/>
        </p:nvSpPr>
        <p:spPr>
          <a:xfrm>
            <a:off x="144760" y="-77377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Compilation: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31429" y="2340035"/>
            <a:ext cx="43760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Router M, N: </a:t>
            </a:r>
          </a:p>
          <a:p>
            <a:r>
              <a:rPr lang="en-US" dirty="0"/>
              <a:t>	</a:t>
            </a:r>
            <a:r>
              <a:rPr lang="en-US" dirty="0" smtClean="0"/>
              <a:t>local-</a:t>
            </a:r>
            <a:r>
              <a:rPr lang="en-US" dirty="0" err="1" smtClean="0"/>
              <a:t>pref</a:t>
            </a:r>
            <a:r>
              <a:rPr lang="en-US" dirty="0" smtClean="0"/>
              <a:t>(X) = 100</a:t>
            </a:r>
          </a:p>
          <a:p>
            <a:r>
              <a:rPr lang="en-US" dirty="0"/>
              <a:t>	</a:t>
            </a:r>
            <a:r>
              <a:rPr lang="en-US" dirty="0" smtClean="0"/>
              <a:t>local-</a:t>
            </a:r>
            <a:r>
              <a:rPr lang="en-US" dirty="0" err="1" smtClean="0"/>
              <a:t>pref</a:t>
            </a:r>
            <a:r>
              <a:rPr lang="en-US" dirty="0" smtClean="0"/>
              <a:t>(Y) = 100</a:t>
            </a:r>
          </a:p>
          <a:p>
            <a:endParaRPr lang="en-US" dirty="0"/>
          </a:p>
          <a:p>
            <a:r>
              <a:rPr lang="en-US" dirty="0" smtClean="0"/>
              <a:t>Router X: </a:t>
            </a:r>
          </a:p>
          <a:p>
            <a:r>
              <a:rPr lang="en-US" dirty="0"/>
              <a:t>	</a:t>
            </a:r>
            <a:r>
              <a:rPr lang="en-US" dirty="0" smtClean="0"/>
              <a:t>local-</a:t>
            </a:r>
            <a:r>
              <a:rPr lang="en-US" dirty="0" err="1" smtClean="0"/>
              <a:t>pref</a:t>
            </a:r>
            <a:r>
              <a:rPr lang="en-US" dirty="0" smtClean="0"/>
              <a:t>(M) = 100 </a:t>
            </a:r>
          </a:p>
          <a:p>
            <a:r>
              <a:rPr lang="en-US" dirty="0"/>
              <a:t>	</a:t>
            </a:r>
            <a:r>
              <a:rPr lang="en-US" dirty="0" smtClean="0"/>
              <a:t>local-</a:t>
            </a:r>
            <a:r>
              <a:rPr lang="en-US" dirty="0" err="1" smtClean="0"/>
              <a:t>pref</a:t>
            </a:r>
            <a:r>
              <a:rPr lang="en-US" dirty="0" smtClean="0"/>
              <a:t>(A) = 101</a:t>
            </a:r>
          </a:p>
          <a:p>
            <a:r>
              <a:rPr lang="en-US" dirty="0" smtClean="0"/>
              <a:t>	local-</a:t>
            </a:r>
            <a:r>
              <a:rPr lang="en-US" dirty="0" err="1" smtClean="0"/>
              <a:t>pref</a:t>
            </a:r>
            <a:r>
              <a:rPr lang="en-US" dirty="0" smtClean="0"/>
              <a:t>(B) = 101</a:t>
            </a:r>
          </a:p>
          <a:p>
            <a:r>
              <a:rPr lang="en-US" dirty="0"/>
              <a:t>	</a:t>
            </a:r>
            <a:r>
              <a:rPr lang="en-US" dirty="0" smtClean="0"/>
              <a:t>local-</a:t>
            </a:r>
            <a:r>
              <a:rPr lang="en-US" dirty="0" err="1" smtClean="0"/>
              <a:t>pref</a:t>
            </a:r>
            <a:r>
              <a:rPr lang="en-US" dirty="0" smtClean="0"/>
              <a:t>(N) = 102</a:t>
            </a:r>
          </a:p>
          <a:p>
            <a:endParaRPr lang="en-US" dirty="0"/>
          </a:p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1827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1742180"/>
            <a:ext cx="9580789" cy="510697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0961" y="2005416"/>
            <a:ext cx="4536097" cy="1488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Sufficient Condition: </a:t>
            </a:r>
          </a:p>
          <a:p>
            <a:pPr marL="0" indent="0">
              <a:buNone/>
            </a:pPr>
            <a:r>
              <a:rPr lang="en-US" sz="2000" dirty="0" smtClean="0"/>
              <a:t>More preferred nodes have a superset of the paths of less preferred nodes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Topology Consistency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04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1742180"/>
            <a:ext cx="9580789" cy="510697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8105" y="1145444"/>
            <a:ext cx="4884439" cy="2936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Necessary and sufficient condition:</a:t>
            </a:r>
          </a:p>
          <a:p>
            <a:pPr marL="0" indent="0">
              <a:buNone/>
            </a:pPr>
            <a:r>
              <a:rPr lang="en-US" sz="2000" dirty="0" smtClean="0"/>
              <a:t>Whenever: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There is a simple path to node 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There is no simple path through N to an accepting state</a:t>
            </a:r>
          </a:p>
          <a:p>
            <a:pPr marL="0" indent="0">
              <a:buNone/>
            </a:pPr>
            <a:r>
              <a:rPr lang="en-US" sz="2000" dirty="0" smtClean="0"/>
              <a:t>There is no simple path through a less preferred node to an accepting state.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Topology Consistency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33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1742180"/>
            <a:ext cx="9580789" cy="510697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Topology Consistency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35285" y="3472543"/>
            <a:ext cx="1469572" cy="5442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4602" y="328787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{1,2}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24200" y="4550229"/>
            <a:ext cx="838200" cy="38100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5251" y="4094398"/>
            <a:ext cx="1609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Least Preferred</a:t>
            </a:r>
          </a:p>
          <a:p>
            <a:r>
              <a:rPr lang="en-US" dirty="0" smtClean="0"/>
              <a:t>{2}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512629" y="4094398"/>
            <a:ext cx="1001485" cy="86404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986942" y="3627175"/>
            <a:ext cx="1660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Most preferred </a:t>
            </a:r>
          </a:p>
          <a:p>
            <a:pPr algn="r"/>
            <a:r>
              <a:rPr lang="en-US" dirty="0" smtClean="0"/>
              <a:t>{1}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71678" y="1071429"/>
            <a:ext cx="3532262" cy="2596422"/>
            <a:chOff x="143008" y="1865269"/>
            <a:chExt cx="3532262" cy="2596422"/>
          </a:xfrm>
        </p:grpSpPr>
        <p:grpSp>
          <p:nvGrpSpPr>
            <p:cNvPr id="18" name="Group 17"/>
            <p:cNvGrpSpPr/>
            <p:nvPr/>
          </p:nvGrpSpPr>
          <p:grpSpPr>
            <a:xfrm>
              <a:off x="143008" y="3957688"/>
              <a:ext cx="565735" cy="504003"/>
              <a:chOff x="2022693" y="3983301"/>
              <a:chExt cx="565735" cy="50400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079799" y="1875066"/>
              <a:ext cx="565735" cy="504003"/>
              <a:chOff x="3421831" y="3983301"/>
              <a:chExt cx="565735" cy="504003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545840" y="406351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018742" y="3947328"/>
              <a:ext cx="565735" cy="504003"/>
              <a:chOff x="5897087" y="3915965"/>
              <a:chExt cx="565735" cy="504003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21" name="Straight Connector 20"/>
            <p:cNvCxnSpPr>
              <a:stCxn id="48" idx="0"/>
              <a:endCxn id="42" idx="3"/>
            </p:cNvCxnSpPr>
            <p:nvPr/>
          </p:nvCxnSpPr>
          <p:spPr>
            <a:xfrm flipV="1">
              <a:off x="425876" y="3360735"/>
              <a:ext cx="272957" cy="5969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6" idx="5"/>
              <a:endCxn id="34" idx="0"/>
            </p:cNvCxnSpPr>
            <p:nvPr/>
          </p:nvCxnSpPr>
          <p:spPr>
            <a:xfrm>
              <a:off x="2562684" y="2305259"/>
              <a:ext cx="462375" cy="631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615983" y="2930542"/>
              <a:ext cx="565735" cy="504003"/>
              <a:chOff x="4776625" y="3301308"/>
              <a:chExt cx="565735" cy="504003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330021" y="1865269"/>
              <a:ext cx="565735" cy="504003"/>
              <a:chOff x="4776625" y="3301308"/>
              <a:chExt cx="565735" cy="504003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861997" y="3368643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cxnSp>
          <p:nvCxnSpPr>
            <p:cNvPr id="25" name="Straight Connector 24"/>
            <p:cNvCxnSpPr>
              <a:stCxn id="40" idx="3"/>
              <a:endCxn id="42" idx="0"/>
            </p:cNvCxnSpPr>
            <p:nvPr/>
          </p:nvCxnSpPr>
          <p:spPr>
            <a:xfrm flipH="1">
              <a:off x="898851" y="2295462"/>
              <a:ext cx="514020" cy="635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2318202" y="3957688"/>
              <a:ext cx="565735" cy="504003"/>
              <a:chOff x="5897087" y="3915965"/>
              <a:chExt cx="565735" cy="504003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09535" y="3950565"/>
              <a:ext cx="565735" cy="504003"/>
              <a:chOff x="5897087" y="3915965"/>
              <a:chExt cx="565735" cy="504003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021096" y="39833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  <p:cxnSp>
          <p:nvCxnSpPr>
            <p:cNvPr id="28" name="Straight Connector 27"/>
            <p:cNvCxnSpPr>
              <a:stCxn id="44" idx="0"/>
              <a:endCxn id="42" idx="5"/>
            </p:cNvCxnSpPr>
            <p:nvPr/>
          </p:nvCxnSpPr>
          <p:spPr>
            <a:xfrm flipH="1" flipV="1">
              <a:off x="1098868" y="3360735"/>
              <a:ext cx="202742" cy="5865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8" idx="0"/>
              <a:endCxn id="34" idx="3"/>
            </p:cNvCxnSpPr>
            <p:nvPr/>
          </p:nvCxnSpPr>
          <p:spPr>
            <a:xfrm flipV="1">
              <a:off x="2601070" y="3367209"/>
              <a:ext cx="223971" cy="5904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2742191" y="2937016"/>
              <a:ext cx="565735" cy="504003"/>
              <a:chOff x="4776625" y="3301308"/>
              <a:chExt cx="565735" cy="504003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cxnSp>
          <p:nvCxnSpPr>
            <p:cNvPr id="31" name="Straight Connector 30"/>
            <p:cNvCxnSpPr>
              <a:stCxn id="36" idx="0"/>
              <a:endCxn id="34" idx="5"/>
            </p:cNvCxnSpPr>
            <p:nvPr/>
          </p:nvCxnSpPr>
          <p:spPr>
            <a:xfrm flipH="1" flipV="1">
              <a:off x="3225076" y="3367209"/>
              <a:ext cx="167327" cy="5833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46" idx="3"/>
              <a:endCxn id="42" idx="7"/>
            </p:cNvCxnSpPr>
            <p:nvPr/>
          </p:nvCxnSpPr>
          <p:spPr>
            <a:xfrm flipH="1">
              <a:off x="1098868" y="2305259"/>
              <a:ext cx="1063781" cy="6990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40" idx="5"/>
              <a:endCxn id="34" idx="1"/>
            </p:cNvCxnSpPr>
            <p:nvPr/>
          </p:nvCxnSpPr>
          <p:spPr>
            <a:xfrm>
              <a:off x="1812906" y="2295462"/>
              <a:ext cx="1012135" cy="7153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093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1742180"/>
            <a:ext cx="9580789" cy="510697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Topology Consistency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71678" y="1071429"/>
            <a:ext cx="3532262" cy="2596422"/>
            <a:chOff x="143008" y="1865269"/>
            <a:chExt cx="3532262" cy="2596422"/>
          </a:xfrm>
        </p:grpSpPr>
        <p:grpSp>
          <p:nvGrpSpPr>
            <p:cNvPr id="18" name="Group 17"/>
            <p:cNvGrpSpPr/>
            <p:nvPr/>
          </p:nvGrpSpPr>
          <p:grpSpPr>
            <a:xfrm>
              <a:off x="143008" y="3957688"/>
              <a:ext cx="565735" cy="504003"/>
              <a:chOff x="2022693" y="3983301"/>
              <a:chExt cx="565735" cy="50400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079799" y="1875066"/>
              <a:ext cx="565735" cy="504003"/>
              <a:chOff x="3421831" y="3983301"/>
              <a:chExt cx="565735" cy="504003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545840" y="406351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018742" y="3947328"/>
              <a:ext cx="565735" cy="504003"/>
              <a:chOff x="5897087" y="3915965"/>
              <a:chExt cx="565735" cy="504003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21" name="Straight Connector 20"/>
            <p:cNvCxnSpPr>
              <a:stCxn id="48" idx="0"/>
              <a:endCxn id="42" idx="3"/>
            </p:cNvCxnSpPr>
            <p:nvPr/>
          </p:nvCxnSpPr>
          <p:spPr>
            <a:xfrm flipV="1">
              <a:off x="425876" y="3360735"/>
              <a:ext cx="272957" cy="5969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6" idx="5"/>
              <a:endCxn id="34" idx="0"/>
            </p:cNvCxnSpPr>
            <p:nvPr/>
          </p:nvCxnSpPr>
          <p:spPr>
            <a:xfrm>
              <a:off x="2562684" y="2305259"/>
              <a:ext cx="462375" cy="631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615983" y="2930542"/>
              <a:ext cx="565735" cy="504003"/>
              <a:chOff x="4776625" y="3301308"/>
              <a:chExt cx="565735" cy="504003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330021" y="1865269"/>
              <a:ext cx="565735" cy="504003"/>
              <a:chOff x="4776625" y="3301308"/>
              <a:chExt cx="565735" cy="504003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861997" y="3368643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cxnSp>
          <p:nvCxnSpPr>
            <p:cNvPr id="25" name="Straight Connector 24"/>
            <p:cNvCxnSpPr>
              <a:stCxn id="40" idx="3"/>
              <a:endCxn id="42" idx="0"/>
            </p:cNvCxnSpPr>
            <p:nvPr/>
          </p:nvCxnSpPr>
          <p:spPr>
            <a:xfrm flipH="1">
              <a:off x="898851" y="2295462"/>
              <a:ext cx="514020" cy="635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2318202" y="3957688"/>
              <a:ext cx="565735" cy="504003"/>
              <a:chOff x="5897087" y="3915965"/>
              <a:chExt cx="565735" cy="504003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09535" y="3950565"/>
              <a:ext cx="565735" cy="504003"/>
              <a:chOff x="5897087" y="3915965"/>
              <a:chExt cx="565735" cy="504003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021096" y="39833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  <p:cxnSp>
          <p:nvCxnSpPr>
            <p:cNvPr id="28" name="Straight Connector 27"/>
            <p:cNvCxnSpPr>
              <a:stCxn id="44" idx="0"/>
              <a:endCxn id="42" idx="5"/>
            </p:cNvCxnSpPr>
            <p:nvPr/>
          </p:nvCxnSpPr>
          <p:spPr>
            <a:xfrm flipH="1" flipV="1">
              <a:off x="1098868" y="3360735"/>
              <a:ext cx="202742" cy="5865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8" idx="0"/>
              <a:endCxn id="34" idx="3"/>
            </p:cNvCxnSpPr>
            <p:nvPr/>
          </p:nvCxnSpPr>
          <p:spPr>
            <a:xfrm flipV="1">
              <a:off x="2601070" y="3367209"/>
              <a:ext cx="223971" cy="5904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2742191" y="2937016"/>
              <a:ext cx="565735" cy="504003"/>
              <a:chOff x="4776625" y="3301308"/>
              <a:chExt cx="565735" cy="504003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cxnSp>
          <p:nvCxnSpPr>
            <p:cNvPr id="31" name="Straight Connector 30"/>
            <p:cNvCxnSpPr>
              <a:stCxn id="36" idx="0"/>
              <a:endCxn id="34" idx="5"/>
            </p:cNvCxnSpPr>
            <p:nvPr/>
          </p:nvCxnSpPr>
          <p:spPr>
            <a:xfrm flipH="1" flipV="1">
              <a:off x="3225076" y="3367209"/>
              <a:ext cx="167327" cy="5833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46" idx="3"/>
              <a:endCxn id="42" idx="7"/>
            </p:cNvCxnSpPr>
            <p:nvPr/>
          </p:nvCxnSpPr>
          <p:spPr>
            <a:xfrm flipH="1">
              <a:off x="1098868" y="2305259"/>
              <a:ext cx="1063781" cy="6990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40" idx="5"/>
              <a:endCxn id="34" idx="1"/>
            </p:cNvCxnSpPr>
            <p:nvPr/>
          </p:nvCxnSpPr>
          <p:spPr>
            <a:xfrm>
              <a:off x="1812906" y="2295462"/>
              <a:ext cx="1012135" cy="7153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56" y="1705193"/>
            <a:ext cx="328612" cy="37555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05" y="1727819"/>
            <a:ext cx="328612" cy="375557"/>
          </a:xfrm>
          <a:prstGeom prst="rect">
            <a:avLst/>
          </a:prstGeom>
        </p:spPr>
      </p:pic>
      <p:cxnSp>
        <p:nvCxnSpPr>
          <p:cNvPr id="53" name="Straight Arrow Connector 52"/>
          <p:cNvCxnSpPr/>
          <p:nvPr/>
        </p:nvCxnSpPr>
        <p:spPr>
          <a:xfrm flipH="1">
            <a:off x="4682732" y="4523015"/>
            <a:ext cx="1750725" cy="5279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376409" y="4490357"/>
            <a:ext cx="1663743" cy="560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770914" y="3738163"/>
            <a:ext cx="18987" cy="4680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967604" y="3756651"/>
            <a:ext cx="18987" cy="4680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7121432" y="2247893"/>
            <a:ext cx="224599" cy="38872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983853" y="2931429"/>
            <a:ext cx="8286" cy="48442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255385" y="3756613"/>
            <a:ext cx="544229" cy="39084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9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418" y="2077258"/>
            <a:ext cx="5263417" cy="4629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Database literature: </a:t>
            </a:r>
          </a:p>
          <a:p>
            <a:pPr marL="0" indent="0">
              <a:buNone/>
            </a:pPr>
            <a:r>
              <a:rPr lang="en-US" dirty="0" smtClean="0"/>
              <a:t>Regular path queries (RPQ)</a:t>
            </a:r>
          </a:p>
          <a:p>
            <a:endParaRPr lang="en-US" dirty="0" smtClean="0"/>
          </a:p>
          <a:p>
            <a:r>
              <a:rPr lang="en-US" dirty="0" smtClean="0"/>
              <a:t>Directed </a:t>
            </a:r>
            <a:r>
              <a:rPr lang="en-US" dirty="0"/>
              <a:t>graph</a:t>
            </a:r>
          </a:p>
          <a:p>
            <a:r>
              <a:rPr lang="en-US" dirty="0"/>
              <a:t>Edge labelled graph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Shortest path: </a:t>
            </a:r>
            <a:r>
              <a:rPr lang="en-US" dirty="0" smtClean="0"/>
              <a:t>	P</a:t>
            </a:r>
          </a:p>
          <a:p>
            <a:pPr marL="0" indent="0">
              <a:buNone/>
            </a:pPr>
            <a:r>
              <a:rPr lang="en-US" b="1" dirty="0" smtClean="0"/>
              <a:t>Simple path: </a:t>
            </a:r>
            <a:r>
              <a:rPr lang="en-US" dirty="0" smtClean="0"/>
              <a:t>	NP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4760" y="-44719"/>
            <a:ext cx="7255107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Complexity (Graph algorithms)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6213022" y="2669924"/>
            <a:ext cx="3905706" cy="2149247"/>
            <a:chOff x="5973136" y="1848679"/>
            <a:chExt cx="3905706" cy="2149247"/>
          </a:xfrm>
        </p:grpSpPr>
        <p:sp>
          <p:nvSpPr>
            <p:cNvPr id="6" name="Oval 5"/>
            <p:cNvSpPr/>
            <p:nvPr/>
          </p:nvSpPr>
          <p:spPr>
            <a:xfrm>
              <a:off x="7792821" y="1848679"/>
              <a:ext cx="565735" cy="50400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6" idx="5"/>
              <a:endCxn id="26" idx="1"/>
            </p:cNvCxnSpPr>
            <p:nvPr/>
          </p:nvCxnSpPr>
          <p:spPr>
            <a:xfrm>
              <a:off x="8275706" y="2278872"/>
              <a:ext cx="1120251" cy="9195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973136" y="3124592"/>
              <a:ext cx="565735" cy="50400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5"/>
              <a:endCxn id="27" idx="3"/>
            </p:cNvCxnSpPr>
            <p:nvPr/>
          </p:nvCxnSpPr>
          <p:spPr>
            <a:xfrm flipV="1">
              <a:off x="6456021" y="3554784"/>
              <a:ext cx="140385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15" idx="7"/>
            </p:cNvCxnSpPr>
            <p:nvPr/>
          </p:nvCxnSpPr>
          <p:spPr>
            <a:xfrm flipH="1">
              <a:off x="6456021" y="2278872"/>
              <a:ext cx="1419650" cy="9195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9313107" y="3124592"/>
              <a:ext cx="565735" cy="50400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777027" y="3124591"/>
              <a:ext cx="565735" cy="50400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stCxn id="27" idx="6"/>
              <a:endCxn id="26" idx="2"/>
            </p:cNvCxnSpPr>
            <p:nvPr/>
          </p:nvCxnSpPr>
          <p:spPr>
            <a:xfrm>
              <a:off x="8342762" y="3376593"/>
              <a:ext cx="97034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6" idx="3"/>
              <a:endCxn id="27" idx="5"/>
            </p:cNvCxnSpPr>
            <p:nvPr/>
          </p:nvCxnSpPr>
          <p:spPr>
            <a:xfrm flipH="1" flipV="1">
              <a:off x="8259912" y="3554784"/>
              <a:ext cx="113604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770916" y="243374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111" name="Straight Arrow Connector 110"/>
            <p:cNvCxnSpPr>
              <a:stCxn id="27" idx="2"/>
              <a:endCxn id="15" idx="6"/>
            </p:cNvCxnSpPr>
            <p:nvPr/>
          </p:nvCxnSpPr>
          <p:spPr>
            <a:xfrm flipH="1">
              <a:off x="6538871" y="3376593"/>
              <a:ext cx="123815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8798222" y="2433744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b, c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104593" y="362859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104593" y="297942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594176" y="3628594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a, b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694606" y="300726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093170" y="5492900"/>
                <a:ext cx="44448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0" dirty="0" smtClean="0"/>
                  <a:t>Even path problem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⇒ 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170" y="5492900"/>
                <a:ext cx="4444807" cy="430887"/>
              </a:xfrm>
              <a:prstGeom prst="rect">
                <a:avLst/>
              </a:prstGeom>
              <a:blipFill rotWithShape="0">
                <a:blip r:embed="rId2"/>
                <a:stretch>
                  <a:fillRect l="-4938" t="-23944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92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418" y="2217934"/>
            <a:ext cx="5263417" cy="4629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Networks: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Undirected graph</a:t>
            </a:r>
            <a:endParaRPr lang="en-US" dirty="0"/>
          </a:p>
          <a:p>
            <a:r>
              <a:rPr lang="en-US" dirty="0" smtClean="0"/>
              <a:t>Vertex labelled </a:t>
            </a:r>
            <a:r>
              <a:rPr lang="en-US" dirty="0"/>
              <a:t>graph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Shortest path: </a:t>
            </a:r>
            <a:r>
              <a:rPr lang="en-US" dirty="0" smtClean="0"/>
              <a:t>	P</a:t>
            </a:r>
          </a:p>
          <a:p>
            <a:pPr marL="0" indent="0">
              <a:buNone/>
            </a:pPr>
            <a:r>
              <a:rPr lang="en-US" b="1" dirty="0" smtClean="0"/>
              <a:t>Simple path: </a:t>
            </a:r>
            <a:r>
              <a:rPr lang="en-US" dirty="0" smtClean="0"/>
              <a:t>	NP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4760" y="-44719"/>
            <a:ext cx="7255107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Complexity (Graph algorithms)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856207" y="5314790"/>
                <a:ext cx="4831387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0" dirty="0" smtClean="0"/>
                  <a:t>Hamiltonian path problem: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207" y="5314790"/>
                <a:ext cx="4831387" cy="438582"/>
              </a:xfrm>
              <a:prstGeom prst="rect">
                <a:avLst/>
              </a:prstGeom>
              <a:blipFill rotWithShape="0">
                <a:blip r:embed="rId2"/>
                <a:stretch>
                  <a:fillRect l="-4545" t="-22222" b="-48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6687835" y="2033592"/>
            <a:ext cx="3532262" cy="2596422"/>
            <a:chOff x="143008" y="1865269"/>
            <a:chExt cx="3532262" cy="2596422"/>
          </a:xfrm>
        </p:grpSpPr>
        <p:grpSp>
          <p:nvGrpSpPr>
            <p:cNvPr id="23" name="Group 22"/>
            <p:cNvGrpSpPr/>
            <p:nvPr/>
          </p:nvGrpSpPr>
          <p:grpSpPr>
            <a:xfrm>
              <a:off x="143008" y="3957688"/>
              <a:ext cx="565735" cy="504003"/>
              <a:chOff x="2022693" y="3983301"/>
              <a:chExt cx="565735" cy="504003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079799" y="1875066"/>
              <a:ext cx="565735" cy="504003"/>
              <a:chOff x="3421831" y="3983301"/>
              <a:chExt cx="565735" cy="504003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45840" y="406351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8742" y="3947328"/>
              <a:ext cx="565735" cy="504003"/>
              <a:chOff x="5897087" y="3915965"/>
              <a:chExt cx="565735" cy="504003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28" name="Straight Connector 27"/>
            <p:cNvCxnSpPr>
              <a:stCxn id="58" idx="0"/>
              <a:endCxn id="51" idx="3"/>
            </p:cNvCxnSpPr>
            <p:nvPr/>
          </p:nvCxnSpPr>
          <p:spPr>
            <a:xfrm flipV="1">
              <a:off x="425876" y="3360735"/>
              <a:ext cx="272957" cy="5969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56" idx="5"/>
              <a:endCxn id="42" idx="0"/>
            </p:cNvCxnSpPr>
            <p:nvPr/>
          </p:nvCxnSpPr>
          <p:spPr>
            <a:xfrm>
              <a:off x="2562684" y="2305259"/>
              <a:ext cx="462375" cy="631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615983" y="2930542"/>
              <a:ext cx="565735" cy="504003"/>
              <a:chOff x="4776625" y="3301308"/>
              <a:chExt cx="565735" cy="504003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330021" y="1865269"/>
              <a:ext cx="565735" cy="504003"/>
              <a:chOff x="4776625" y="3301308"/>
              <a:chExt cx="565735" cy="504003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861997" y="3368643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cxnSp>
          <p:nvCxnSpPr>
            <p:cNvPr id="33" name="Straight Connector 32"/>
            <p:cNvCxnSpPr>
              <a:stCxn id="49" idx="3"/>
              <a:endCxn id="51" idx="0"/>
            </p:cNvCxnSpPr>
            <p:nvPr/>
          </p:nvCxnSpPr>
          <p:spPr>
            <a:xfrm flipH="1">
              <a:off x="898851" y="2295462"/>
              <a:ext cx="514020" cy="635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2318202" y="3957688"/>
              <a:ext cx="565735" cy="504003"/>
              <a:chOff x="5897087" y="3915965"/>
              <a:chExt cx="565735" cy="504003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109535" y="3950565"/>
              <a:ext cx="565735" cy="504003"/>
              <a:chOff x="5897087" y="3915965"/>
              <a:chExt cx="565735" cy="504003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021096" y="39833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  <p:cxnSp>
          <p:nvCxnSpPr>
            <p:cNvPr id="36" name="Straight Connector 35"/>
            <p:cNvCxnSpPr>
              <a:stCxn id="53" idx="0"/>
              <a:endCxn id="51" idx="5"/>
            </p:cNvCxnSpPr>
            <p:nvPr/>
          </p:nvCxnSpPr>
          <p:spPr>
            <a:xfrm flipH="1" flipV="1">
              <a:off x="1098868" y="3360735"/>
              <a:ext cx="202742" cy="5865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47" idx="0"/>
              <a:endCxn id="42" idx="3"/>
            </p:cNvCxnSpPr>
            <p:nvPr/>
          </p:nvCxnSpPr>
          <p:spPr>
            <a:xfrm flipV="1">
              <a:off x="2601070" y="3367209"/>
              <a:ext cx="223971" cy="5904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2742191" y="2937016"/>
              <a:ext cx="565735" cy="504003"/>
              <a:chOff x="4776625" y="3301308"/>
              <a:chExt cx="565735" cy="504003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cxnSp>
          <p:nvCxnSpPr>
            <p:cNvPr id="39" name="Straight Connector 38"/>
            <p:cNvCxnSpPr>
              <a:stCxn id="45" idx="0"/>
              <a:endCxn id="42" idx="5"/>
            </p:cNvCxnSpPr>
            <p:nvPr/>
          </p:nvCxnSpPr>
          <p:spPr>
            <a:xfrm flipH="1" flipV="1">
              <a:off x="3225076" y="3367209"/>
              <a:ext cx="167327" cy="5833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56" idx="3"/>
              <a:endCxn id="51" idx="7"/>
            </p:cNvCxnSpPr>
            <p:nvPr/>
          </p:nvCxnSpPr>
          <p:spPr>
            <a:xfrm flipH="1">
              <a:off x="1098868" y="2305259"/>
              <a:ext cx="1063781" cy="6990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9" idx="5"/>
              <a:endCxn id="42" idx="1"/>
            </p:cNvCxnSpPr>
            <p:nvPr/>
          </p:nvCxnSpPr>
          <p:spPr>
            <a:xfrm>
              <a:off x="1812906" y="2295462"/>
              <a:ext cx="1012135" cy="7153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27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404" y="0"/>
            <a:ext cx="8565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9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147" y="1676905"/>
            <a:ext cx="4431789" cy="732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Multiple acyclic orientations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4760" y="-44719"/>
            <a:ext cx="7255107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Acyclic Topology?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31847" y="2174475"/>
                <a:ext cx="26404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0" dirty="0" smtClean="0"/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ath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847" y="2174475"/>
                <a:ext cx="2640466" cy="430887"/>
              </a:xfrm>
              <a:prstGeom prst="rect">
                <a:avLst/>
              </a:prstGeom>
              <a:blipFill rotWithShape="0">
                <a:blip r:embed="rId2"/>
                <a:stretch>
                  <a:fillRect l="-8314" t="-24286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012771" y="3284650"/>
            <a:ext cx="2887135" cy="2331895"/>
            <a:chOff x="6782889" y="1495639"/>
            <a:chExt cx="2887135" cy="2331895"/>
          </a:xfrm>
        </p:grpSpPr>
        <p:cxnSp>
          <p:nvCxnSpPr>
            <p:cNvPr id="28" name="Straight Connector 27"/>
            <p:cNvCxnSpPr>
              <a:endCxn id="51" idx="3"/>
            </p:cNvCxnSpPr>
            <p:nvPr/>
          </p:nvCxnSpPr>
          <p:spPr>
            <a:xfrm flipV="1">
              <a:off x="6782889" y="3529058"/>
              <a:ext cx="460771" cy="2984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7160810" y="3098865"/>
              <a:ext cx="565735" cy="504003"/>
              <a:chOff x="4776625" y="3301308"/>
              <a:chExt cx="565735" cy="504003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900634" y="3368643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871391" y="1919173"/>
              <a:ext cx="565735" cy="504003"/>
              <a:chOff x="4776625" y="3301308"/>
              <a:chExt cx="565735" cy="504003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897166" y="3368643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cxnSp>
          <p:nvCxnSpPr>
            <p:cNvPr id="33" name="Straight Connector 32"/>
            <p:cNvCxnSpPr>
              <a:stCxn id="49" idx="3"/>
              <a:endCxn id="51" idx="0"/>
            </p:cNvCxnSpPr>
            <p:nvPr/>
          </p:nvCxnSpPr>
          <p:spPr>
            <a:xfrm flipH="1">
              <a:off x="7443678" y="2349366"/>
              <a:ext cx="510563" cy="7494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42" idx="2"/>
              <a:endCxn id="51" idx="6"/>
            </p:cNvCxnSpPr>
            <p:nvPr/>
          </p:nvCxnSpPr>
          <p:spPr>
            <a:xfrm flipH="1">
              <a:off x="7726545" y="3350866"/>
              <a:ext cx="1066589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49" idx="0"/>
            </p:cNvCxnSpPr>
            <p:nvPr/>
          </p:nvCxnSpPr>
          <p:spPr>
            <a:xfrm flipH="1" flipV="1">
              <a:off x="8150789" y="1495639"/>
              <a:ext cx="3470" cy="4235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8793134" y="3098864"/>
              <a:ext cx="565735" cy="504003"/>
              <a:chOff x="4776625" y="3301308"/>
              <a:chExt cx="565735" cy="504003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900634" y="336864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39" name="Straight Connector 38"/>
            <p:cNvCxnSpPr>
              <a:endCxn id="42" idx="5"/>
            </p:cNvCxnSpPr>
            <p:nvPr/>
          </p:nvCxnSpPr>
          <p:spPr>
            <a:xfrm flipH="1" flipV="1">
              <a:off x="9276019" y="3529057"/>
              <a:ext cx="394005" cy="2920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9" idx="5"/>
              <a:endCxn id="42" idx="1"/>
            </p:cNvCxnSpPr>
            <p:nvPr/>
          </p:nvCxnSpPr>
          <p:spPr>
            <a:xfrm>
              <a:off x="8354276" y="2349366"/>
              <a:ext cx="521708" cy="8233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018973" y="3284650"/>
            <a:ext cx="2887135" cy="2331895"/>
            <a:chOff x="4669716" y="3277991"/>
            <a:chExt cx="2887135" cy="2331895"/>
          </a:xfrm>
        </p:grpSpPr>
        <p:cxnSp>
          <p:nvCxnSpPr>
            <p:cNvPr id="60" name="Straight Connector 59"/>
            <p:cNvCxnSpPr>
              <a:endCxn id="73" idx="3"/>
            </p:cNvCxnSpPr>
            <p:nvPr/>
          </p:nvCxnSpPr>
          <p:spPr>
            <a:xfrm flipV="1">
              <a:off x="4669716" y="5311410"/>
              <a:ext cx="460771" cy="298476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5047637" y="4881217"/>
              <a:ext cx="565735" cy="504003"/>
              <a:chOff x="4776625" y="3301308"/>
              <a:chExt cx="565735" cy="504003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900634" y="3368643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5758218" y="3701525"/>
              <a:ext cx="565735" cy="504003"/>
              <a:chOff x="4776625" y="3301308"/>
              <a:chExt cx="565735" cy="504003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897166" y="3368643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cxnSp>
          <p:nvCxnSpPr>
            <p:cNvPr id="63" name="Straight Connector 62"/>
            <p:cNvCxnSpPr>
              <a:stCxn id="71" idx="3"/>
              <a:endCxn id="73" idx="0"/>
            </p:cNvCxnSpPr>
            <p:nvPr/>
          </p:nvCxnSpPr>
          <p:spPr>
            <a:xfrm flipH="1">
              <a:off x="5330505" y="4131718"/>
              <a:ext cx="510563" cy="749499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9" idx="2"/>
              <a:endCxn id="73" idx="6"/>
            </p:cNvCxnSpPr>
            <p:nvPr/>
          </p:nvCxnSpPr>
          <p:spPr>
            <a:xfrm flipH="1">
              <a:off x="5613372" y="5133218"/>
              <a:ext cx="1066589" cy="1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71" idx="0"/>
            </p:cNvCxnSpPr>
            <p:nvPr/>
          </p:nvCxnSpPr>
          <p:spPr>
            <a:xfrm flipH="1" flipV="1">
              <a:off x="6037616" y="3277991"/>
              <a:ext cx="3470" cy="423534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6679961" y="4881216"/>
              <a:ext cx="565735" cy="504003"/>
              <a:chOff x="4776625" y="3301308"/>
              <a:chExt cx="565735" cy="504003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900634" y="336864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67" name="Straight Connector 66"/>
            <p:cNvCxnSpPr>
              <a:endCxn id="69" idx="5"/>
            </p:cNvCxnSpPr>
            <p:nvPr/>
          </p:nvCxnSpPr>
          <p:spPr>
            <a:xfrm flipH="1" flipV="1">
              <a:off x="7162846" y="5311409"/>
              <a:ext cx="394005" cy="29200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71" idx="5"/>
              <a:endCxn id="69" idx="1"/>
            </p:cNvCxnSpPr>
            <p:nvPr/>
          </p:nvCxnSpPr>
          <p:spPr>
            <a:xfrm>
              <a:off x="6241103" y="4131718"/>
              <a:ext cx="521708" cy="823308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8766499" y="3284650"/>
            <a:ext cx="2887135" cy="2331895"/>
            <a:chOff x="8207321" y="3271516"/>
            <a:chExt cx="2887135" cy="2331895"/>
          </a:xfrm>
        </p:grpSpPr>
        <p:cxnSp>
          <p:nvCxnSpPr>
            <p:cNvPr id="76" name="Straight Connector 75"/>
            <p:cNvCxnSpPr>
              <a:endCxn id="89" idx="3"/>
            </p:cNvCxnSpPr>
            <p:nvPr/>
          </p:nvCxnSpPr>
          <p:spPr>
            <a:xfrm flipV="1">
              <a:off x="8207321" y="5304935"/>
              <a:ext cx="460771" cy="298476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8585242" y="4874742"/>
              <a:ext cx="565735" cy="504003"/>
              <a:chOff x="4776625" y="3301308"/>
              <a:chExt cx="565735" cy="504003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900634" y="3368643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9295823" y="3695050"/>
              <a:ext cx="565735" cy="504003"/>
              <a:chOff x="4776625" y="3301308"/>
              <a:chExt cx="565735" cy="504003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897166" y="3368643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cxnSp>
          <p:nvCxnSpPr>
            <p:cNvPr id="79" name="Straight Connector 78"/>
            <p:cNvCxnSpPr>
              <a:stCxn id="87" idx="3"/>
              <a:endCxn id="89" idx="0"/>
            </p:cNvCxnSpPr>
            <p:nvPr/>
          </p:nvCxnSpPr>
          <p:spPr>
            <a:xfrm flipH="1">
              <a:off x="8868110" y="4125243"/>
              <a:ext cx="510563" cy="749499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5" idx="2"/>
              <a:endCxn id="89" idx="6"/>
            </p:cNvCxnSpPr>
            <p:nvPr/>
          </p:nvCxnSpPr>
          <p:spPr>
            <a:xfrm flipH="1">
              <a:off x="9150977" y="5126743"/>
              <a:ext cx="1066589" cy="1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87" idx="0"/>
            </p:cNvCxnSpPr>
            <p:nvPr/>
          </p:nvCxnSpPr>
          <p:spPr>
            <a:xfrm flipH="1" flipV="1">
              <a:off x="9575221" y="3271516"/>
              <a:ext cx="3470" cy="423534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10217566" y="4874741"/>
              <a:ext cx="565735" cy="504003"/>
              <a:chOff x="4776625" y="3301308"/>
              <a:chExt cx="565735" cy="504003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900634" y="336864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cxnSp>
          <p:nvCxnSpPr>
            <p:cNvPr id="83" name="Straight Connector 82"/>
            <p:cNvCxnSpPr>
              <a:endCxn id="85" idx="5"/>
            </p:cNvCxnSpPr>
            <p:nvPr/>
          </p:nvCxnSpPr>
          <p:spPr>
            <a:xfrm flipH="1" flipV="1">
              <a:off x="10700451" y="5304934"/>
              <a:ext cx="394005" cy="29200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87" idx="5"/>
              <a:endCxn id="85" idx="1"/>
            </p:cNvCxnSpPr>
            <p:nvPr/>
          </p:nvCxnSpPr>
          <p:spPr>
            <a:xfrm>
              <a:off x="9778708" y="4125243"/>
              <a:ext cx="521708" cy="823308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889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898" y="2321098"/>
            <a:ext cx="8679702" cy="31653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Exact minimization: 						 Find all nodes/edges on some simple path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Heuristic minimization: 				      Remove edges and nodes separately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4760" y="-44719"/>
            <a:ext cx="7255107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Product Graph Minimization: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0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4760" y="-153579"/>
            <a:ext cx="7255107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Product Graph Minimization (Exact):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404" y="699313"/>
            <a:ext cx="7691797" cy="615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4760" y="-153579"/>
            <a:ext cx="7255107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Product Graph Minimization (Exact):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44" y="699312"/>
            <a:ext cx="7691797" cy="615868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844639" y="3962400"/>
            <a:ext cx="3254829" cy="29064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471596" y="2996697"/>
            <a:ext cx="425513" cy="3711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022349" y="2987644"/>
            <a:ext cx="10563" cy="285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925085" y="2967276"/>
            <a:ext cx="15090" cy="2942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083812" y="2958223"/>
            <a:ext cx="475755" cy="382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445257" y="2967276"/>
            <a:ext cx="475755" cy="382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014326" y="1993263"/>
            <a:ext cx="421515" cy="278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911913" y="1463571"/>
            <a:ext cx="9055" cy="256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027797" y="1463571"/>
            <a:ext cx="9055" cy="256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418091" y="1972905"/>
            <a:ext cx="391129" cy="2795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930021" y="2482156"/>
            <a:ext cx="93360" cy="267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977802" y="2473103"/>
            <a:ext cx="40942" cy="267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303264" y="2482156"/>
            <a:ext cx="1505956" cy="3542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139546" y="2439725"/>
            <a:ext cx="1959922" cy="396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345343" y="2958223"/>
            <a:ext cx="463877" cy="4352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0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12280</TotalTime>
  <Words>416</Words>
  <Application>Microsoft Office PowerPoint</Application>
  <PresentationFormat>Widescreen</PresentationFormat>
  <Paragraphs>166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Beckett</cp:lastModifiedBy>
  <cp:revision>1019</cp:revision>
  <dcterms:created xsi:type="dcterms:W3CDTF">2015-10-01T19:12:12Z</dcterms:created>
  <dcterms:modified xsi:type="dcterms:W3CDTF">2015-10-28T16:38:01Z</dcterms:modified>
</cp:coreProperties>
</file>