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65" r:id="rId4"/>
    <p:sldId id="268" r:id="rId5"/>
    <p:sldId id="269" r:id="rId6"/>
    <p:sldId id="266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8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2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9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7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2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730E-11F5-4F3B-8CCE-E47A86AA10BD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High-level Idea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38" y="1554164"/>
            <a:ext cx="11641016" cy="4459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Control plane protocols are </a:t>
            </a:r>
            <a:r>
              <a:rPr lang="en-US" dirty="0"/>
              <a:t>interested </a:t>
            </a:r>
            <a:r>
              <a:rPr lang="en-US" dirty="0" smtClean="0"/>
              <a:t>in routes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</a:t>
            </a:r>
            <a:r>
              <a:rPr lang="en-US" dirty="0"/>
              <a:t>differ in mechanism and </a:t>
            </a:r>
            <a:r>
              <a:rPr lang="en-US" dirty="0" smtClean="0"/>
              <a:t>scope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Abstraction: </a:t>
            </a:r>
          </a:p>
          <a:p>
            <a:r>
              <a:rPr lang="en-US" dirty="0" smtClean="0"/>
              <a:t>Global view of the wide-area network</a:t>
            </a:r>
          </a:p>
          <a:p>
            <a:r>
              <a:rPr lang="en-US" dirty="0" smtClean="0"/>
              <a:t>Describe paths (routes) desired/blocked with respect to the larger WAN</a:t>
            </a:r>
            <a:endParaRPr lang="en-US" b="1" dirty="0" smtClean="0"/>
          </a:p>
          <a:p>
            <a:r>
              <a:rPr lang="en-US" dirty="0" smtClean="0"/>
              <a:t>Makes no mention of the underlying control-plane details </a:t>
            </a:r>
          </a:p>
          <a:p>
            <a:r>
              <a:rPr lang="en-US" dirty="0" smtClean="0"/>
              <a:t>Unifies control and data plane ideas (filters, export policy, route preferences, data-plane paths, backups, soft vs hard constraints)</a:t>
            </a:r>
          </a:p>
        </p:txBody>
      </p:sp>
    </p:spTree>
    <p:extLst>
      <p:ext uri="{BB962C8B-B14F-4D97-AF65-F5344CB8AC3E}">
        <p14:creationId xmlns:p14="http://schemas.microsoft.com/office/powerpoint/2010/main" val="399226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/>
          <p:nvPr/>
        </p:nvSpPr>
        <p:spPr>
          <a:xfrm>
            <a:off x="3901099" y="3720508"/>
            <a:ext cx="4198518" cy="2552497"/>
          </a:xfrm>
          <a:prstGeom prst="cloud">
            <a:avLst/>
          </a:prstGeom>
          <a:solidFill>
            <a:schemeClr val="bg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26974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65831" y="485957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76166" y="4007299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762966" y="569998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382386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533559" y="48006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992373" y="4817407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43529" y="4444273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53101" y="506722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46" idx="5"/>
            <a:endCxn id="53" idx="2"/>
          </p:cNvCxnSpPr>
          <p:nvPr/>
        </p:nvCxnSpPr>
        <p:spPr>
          <a:xfrm>
            <a:off x="5981419" y="4361781"/>
            <a:ext cx="462110" cy="2901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5"/>
            <a:endCxn id="48" idx="2"/>
          </p:cNvCxnSpPr>
          <p:nvPr/>
        </p:nvCxnSpPr>
        <p:spPr>
          <a:xfrm>
            <a:off x="6848782" y="4798755"/>
            <a:ext cx="533604" cy="1697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4"/>
            <a:endCxn id="54" idx="0"/>
          </p:cNvCxnSpPr>
          <p:nvPr/>
        </p:nvCxnSpPr>
        <p:spPr>
          <a:xfrm flipH="1">
            <a:off x="6590493" y="4859575"/>
            <a:ext cx="90428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3"/>
            <a:endCxn id="47" idx="7"/>
          </p:cNvCxnSpPr>
          <p:nvPr/>
        </p:nvCxnSpPr>
        <p:spPr>
          <a:xfrm flipH="1">
            <a:off x="6168219" y="5421708"/>
            <a:ext cx="254413" cy="3390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2"/>
          </p:cNvCxnSpPr>
          <p:nvPr/>
        </p:nvCxnSpPr>
        <p:spPr>
          <a:xfrm flipH="1" flipV="1">
            <a:off x="5761814" y="5067226"/>
            <a:ext cx="591287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3"/>
            <a:endCxn id="44" idx="7"/>
          </p:cNvCxnSpPr>
          <p:nvPr/>
        </p:nvCxnSpPr>
        <p:spPr>
          <a:xfrm flipH="1">
            <a:off x="4732227" y="4361781"/>
            <a:ext cx="913470" cy="4598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4" idx="6"/>
            <a:endCxn id="45" idx="2"/>
          </p:cNvCxnSpPr>
          <p:nvPr/>
        </p:nvCxnSpPr>
        <p:spPr>
          <a:xfrm>
            <a:off x="4801758" y="4968457"/>
            <a:ext cx="464073" cy="987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8" idx="6"/>
            <a:endCxn id="52" idx="2"/>
          </p:cNvCxnSpPr>
          <p:nvPr/>
        </p:nvCxnSpPr>
        <p:spPr>
          <a:xfrm>
            <a:off x="7857170" y="4968457"/>
            <a:ext cx="1135203" cy="566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50" idx="6"/>
          </p:cNvCxnSpPr>
          <p:nvPr/>
        </p:nvCxnSpPr>
        <p:spPr>
          <a:xfrm flipH="1">
            <a:off x="3008343" y="4968457"/>
            <a:ext cx="1318631" cy="397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25318" y="4468304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67809" y="542624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254603" y="488360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61484" y="5305210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1020731" y="5860425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50" idx="2"/>
            <a:endCxn id="72" idx="6"/>
          </p:cNvCxnSpPr>
          <p:nvPr/>
        </p:nvCxnSpPr>
        <p:spPr>
          <a:xfrm flipH="1">
            <a:off x="1729387" y="5008252"/>
            <a:ext cx="804172" cy="830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2" idx="1"/>
            <a:endCxn id="70" idx="5"/>
          </p:cNvCxnSpPr>
          <p:nvPr/>
        </p:nvCxnSpPr>
        <p:spPr>
          <a:xfrm flipH="1" flipV="1">
            <a:off x="630571" y="4822786"/>
            <a:ext cx="693563" cy="1216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2" idx="3"/>
            <a:endCxn id="71" idx="6"/>
          </p:cNvCxnSpPr>
          <p:nvPr/>
        </p:nvCxnSpPr>
        <p:spPr>
          <a:xfrm flipH="1">
            <a:off x="742593" y="5238088"/>
            <a:ext cx="581541" cy="3958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6" idx="2"/>
            <a:endCxn id="52" idx="5"/>
          </p:cNvCxnSpPr>
          <p:nvPr/>
        </p:nvCxnSpPr>
        <p:spPr>
          <a:xfrm flipH="1" flipV="1">
            <a:off x="9397626" y="5171889"/>
            <a:ext cx="563858" cy="3409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0" idx="2"/>
            <a:endCxn id="76" idx="5"/>
          </p:cNvCxnSpPr>
          <p:nvPr/>
        </p:nvCxnSpPr>
        <p:spPr>
          <a:xfrm flipH="1" flipV="1">
            <a:off x="10366737" y="5659692"/>
            <a:ext cx="653994" cy="4083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6"/>
          </p:cNvCxnSpPr>
          <p:nvPr/>
        </p:nvCxnSpPr>
        <p:spPr>
          <a:xfrm flipH="1">
            <a:off x="11495515" y="5870316"/>
            <a:ext cx="696485" cy="197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7" idx="4"/>
          </p:cNvCxnSpPr>
          <p:nvPr/>
        </p:nvCxnSpPr>
        <p:spPr>
          <a:xfrm flipH="1">
            <a:off x="5981419" y="6115287"/>
            <a:ext cx="18939" cy="7427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484086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/>
                </a:solidFill>
              </a:rPr>
              <a:t>Example: Preferences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>
          <a:xfrm>
            <a:off x="2326587" y="5650986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AS1</a:t>
            </a:r>
            <a:endParaRPr lang="en-US" dirty="0" smtClean="0"/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8805742" y="5625941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AS2</a:t>
            </a:r>
            <a:endParaRPr lang="en-US" dirty="0" smtClean="0"/>
          </a:p>
        </p:txBody>
      </p:sp>
      <p:sp>
        <p:nvSpPr>
          <p:cNvPr id="107" name="Content Placeholder 2"/>
          <p:cNvSpPr txBox="1">
            <a:spLocks/>
          </p:cNvSpPr>
          <p:nvPr/>
        </p:nvSpPr>
        <p:spPr>
          <a:xfrm>
            <a:off x="5637471" y="3971972"/>
            <a:ext cx="584865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</a:t>
            </a:r>
            <a:endParaRPr lang="en-US" dirty="0" smtClean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6212474" y="412372"/>
            <a:ext cx="4976528" cy="2211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(out* in+ (AS1 + AS2) out*) &gt;&gt;</a:t>
            </a:r>
          </a:p>
          <a:p>
            <a:pPr marL="0" indent="0">
              <a:buNone/>
            </a:pPr>
            <a:r>
              <a:rPr lang="en-US" dirty="0" smtClean="0"/>
              <a:t>(out* in* A AS3 out*) &gt;&gt;</a:t>
            </a:r>
          </a:p>
          <a:p>
            <a:pPr marL="0" indent="0">
              <a:buNone/>
            </a:pPr>
            <a:r>
              <a:rPr lang="en-US" dirty="0" smtClean="0"/>
              <a:t>(out* in* B AS3 out*) </a:t>
            </a:r>
          </a:p>
          <a:p>
            <a:pPr marL="0" indent="0">
              <a:buNone/>
            </a:pPr>
            <a:r>
              <a:rPr lang="en-US" dirty="0" smtClean="0"/>
              <a:t>min path-length</a:t>
            </a:r>
            <a:endParaRPr lang="en-US" dirty="0" smtClean="0"/>
          </a:p>
        </p:txBody>
      </p:sp>
      <p:sp>
        <p:nvSpPr>
          <p:cNvPr id="58" name="Oval 57"/>
          <p:cNvSpPr/>
          <p:nvPr/>
        </p:nvSpPr>
        <p:spPr>
          <a:xfrm>
            <a:off x="5693435" y="2838531"/>
            <a:ext cx="474784" cy="4153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4"/>
          </p:cNvCxnSpPr>
          <p:nvPr/>
        </p:nvCxnSpPr>
        <p:spPr>
          <a:xfrm flipH="1">
            <a:off x="5813558" y="3253833"/>
            <a:ext cx="117269" cy="7534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5"/>
          </p:cNvCxnSpPr>
          <p:nvPr/>
        </p:nvCxnSpPr>
        <p:spPr>
          <a:xfrm>
            <a:off x="6098688" y="3193013"/>
            <a:ext cx="582233" cy="1251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ontent Placeholder 2"/>
          <p:cNvSpPr txBox="1">
            <a:spLocks/>
          </p:cNvSpPr>
          <p:nvPr/>
        </p:nvSpPr>
        <p:spPr>
          <a:xfrm>
            <a:off x="6510155" y="4426240"/>
            <a:ext cx="432465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4991370" y="2598977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4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/>
          <p:nvPr/>
        </p:nvSpPr>
        <p:spPr>
          <a:xfrm>
            <a:off x="3901099" y="3720508"/>
            <a:ext cx="4198518" cy="2552497"/>
          </a:xfrm>
          <a:prstGeom prst="cloud">
            <a:avLst/>
          </a:prstGeom>
          <a:solidFill>
            <a:schemeClr val="bg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26974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65831" y="485957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76166" y="4007299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762966" y="569998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382386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533559" y="48006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992373" y="4817407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43529" y="4444273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53101" y="506722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46" idx="5"/>
            <a:endCxn id="53" idx="2"/>
          </p:cNvCxnSpPr>
          <p:nvPr/>
        </p:nvCxnSpPr>
        <p:spPr>
          <a:xfrm>
            <a:off x="5981419" y="4361781"/>
            <a:ext cx="462110" cy="2901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5"/>
            <a:endCxn id="48" idx="2"/>
          </p:cNvCxnSpPr>
          <p:nvPr/>
        </p:nvCxnSpPr>
        <p:spPr>
          <a:xfrm>
            <a:off x="6848782" y="4798755"/>
            <a:ext cx="533604" cy="1697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4"/>
            <a:endCxn id="54" idx="0"/>
          </p:cNvCxnSpPr>
          <p:nvPr/>
        </p:nvCxnSpPr>
        <p:spPr>
          <a:xfrm flipH="1">
            <a:off x="6590493" y="4859575"/>
            <a:ext cx="90428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3"/>
            <a:endCxn id="47" idx="7"/>
          </p:cNvCxnSpPr>
          <p:nvPr/>
        </p:nvCxnSpPr>
        <p:spPr>
          <a:xfrm flipH="1">
            <a:off x="6168219" y="5421708"/>
            <a:ext cx="254413" cy="3390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2"/>
          </p:cNvCxnSpPr>
          <p:nvPr/>
        </p:nvCxnSpPr>
        <p:spPr>
          <a:xfrm flipH="1" flipV="1">
            <a:off x="5761814" y="5067226"/>
            <a:ext cx="591287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3"/>
            <a:endCxn id="44" idx="7"/>
          </p:cNvCxnSpPr>
          <p:nvPr/>
        </p:nvCxnSpPr>
        <p:spPr>
          <a:xfrm flipH="1">
            <a:off x="4732227" y="4361781"/>
            <a:ext cx="913470" cy="4598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4" idx="6"/>
            <a:endCxn id="45" idx="2"/>
          </p:cNvCxnSpPr>
          <p:nvPr/>
        </p:nvCxnSpPr>
        <p:spPr>
          <a:xfrm>
            <a:off x="4801758" y="4968457"/>
            <a:ext cx="464073" cy="987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8" idx="6"/>
            <a:endCxn id="52" idx="2"/>
          </p:cNvCxnSpPr>
          <p:nvPr/>
        </p:nvCxnSpPr>
        <p:spPr>
          <a:xfrm>
            <a:off x="7857170" y="4968457"/>
            <a:ext cx="1135203" cy="566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50" idx="6"/>
          </p:cNvCxnSpPr>
          <p:nvPr/>
        </p:nvCxnSpPr>
        <p:spPr>
          <a:xfrm flipH="1">
            <a:off x="3008343" y="4968457"/>
            <a:ext cx="1318631" cy="397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25318" y="4468304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67809" y="542624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254603" y="488360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61484" y="5305210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1020731" y="5860425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50" idx="2"/>
            <a:endCxn id="72" idx="6"/>
          </p:cNvCxnSpPr>
          <p:nvPr/>
        </p:nvCxnSpPr>
        <p:spPr>
          <a:xfrm flipH="1">
            <a:off x="1729387" y="5008252"/>
            <a:ext cx="804172" cy="830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2" idx="1"/>
            <a:endCxn id="70" idx="5"/>
          </p:cNvCxnSpPr>
          <p:nvPr/>
        </p:nvCxnSpPr>
        <p:spPr>
          <a:xfrm flipH="1" flipV="1">
            <a:off x="630571" y="4822786"/>
            <a:ext cx="693563" cy="1216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2" idx="3"/>
            <a:endCxn id="71" idx="6"/>
          </p:cNvCxnSpPr>
          <p:nvPr/>
        </p:nvCxnSpPr>
        <p:spPr>
          <a:xfrm flipH="1">
            <a:off x="742593" y="5238088"/>
            <a:ext cx="581541" cy="3958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6" idx="2"/>
            <a:endCxn id="52" idx="5"/>
          </p:cNvCxnSpPr>
          <p:nvPr/>
        </p:nvCxnSpPr>
        <p:spPr>
          <a:xfrm flipH="1" flipV="1">
            <a:off x="9397626" y="5171889"/>
            <a:ext cx="563858" cy="3409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0" idx="2"/>
            <a:endCxn id="76" idx="5"/>
          </p:cNvCxnSpPr>
          <p:nvPr/>
        </p:nvCxnSpPr>
        <p:spPr>
          <a:xfrm flipH="1" flipV="1">
            <a:off x="10366737" y="5659692"/>
            <a:ext cx="653994" cy="4083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6"/>
          </p:cNvCxnSpPr>
          <p:nvPr/>
        </p:nvCxnSpPr>
        <p:spPr>
          <a:xfrm flipH="1">
            <a:off x="11495515" y="5870316"/>
            <a:ext cx="696485" cy="197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7" idx="4"/>
          </p:cNvCxnSpPr>
          <p:nvPr/>
        </p:nvCxnSpPr>
        <p:spPr>
          <a:xfrm flipH="1">
            <a:off x="5981419" y="6115287"/>
            <a:ext cx="18939" cy="7427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484086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/>
                </a:solidFill>
              </a:rPr>
              <a:t>Example: Preferences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>
          <a:xfrm>
            <a:off x="2326587" y="5650986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AS1</a:t>
            </a:r>
            <a:endParaRPr lang="en-US" dirty="0" smtClean="0"/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8805742" y="5625941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AS2</a:t>
            </a:r>
            <a:endParaRPr lang="en-US" dirty="0" smtClean="0"/>
          </a:p>
        </p:txBody>
      </p:sp>
      <p:sp>
        <p:nvSpPr>
          <p:cNvPr id="107" name="Content Placeholder 2"/>
          <p:cNvSpPr txBox="1">
            <a:spLocks/>
          </p:cNvSpPr>
          <p:nvPr/>
        </p:nvSpPr>
        <p:spPr>
          <a:xfrm>
            <a:off x="5637471" y="3971972"/>
            <a:ext cx="584865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</a:t>
            </a:r>
            <a:endParaRPr lang="en-US" dirty="0" smtClean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6212474" y="412372"/>
            <a:ext cx="4976528" cy="2211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(out* in+ (AS1 + AS2) out*) &gt;&gt;</a:t>
            </a:r>
          </a:p>
          <a:p>
            <a:pPr marL="0" indent="0">
              <a:buNone/>
            </a:pPr>
            <a:r>
              <a:rPr lang="en-US" dirty="0" smtClean="0"/>
              <a:t>(out* in* A AS3 out*) &gt;&gt;</a:t>
            </a:r>
          </a:p>
          <a:p>
            <a:pPr marL="0" indent="0">
              <a:buNone/>
            </a:pPr>
            <a:r>
              <a:rPr lang="en-US" dirty="0" smtClean="0"/>
              <a:t>(out* in* B AS3 out*) </a:t>
            </a:r>
          </a:p>
          <a:p>
            <a:pPr marL="0" indent="0">
              <a:buNone/>
            </a:pPr>
            <a:r>
              <a:rPr lang="en-US" dirty="0" smtClean="0"/>
              <a:t>min path-length</a:t>
            </a:r>
            <a:endParaRPr lang="en-US" dirty="0" smtClean="0"/>
          </a:p>
        </p:txBody>
      </p:sp>
      <p:sp>
        <p:nvSpPr>
          <p:cNvPr id="58" name="Oval 57"/>
          <p:cNvSpPr/>
          <p:nvPr/>
        </p:nvSpPr>
        <p:spPr>
          <a:xfrm>
            <a:off x="5693435" y="2838531"/>
            <a:ext cx="474784" cy="4153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4"/>
          </p:cNvCxnSpPr>
          <p:nvPr/>
        </p:nvCxnSpPr>
        <p:spPr>
          <a:xfrm flipH="1">
            <a:off x="5813558" y="3253833"/>
            <a:ext cx="117269" cy="7534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5"/>
          </p:cNvCxnSpPr>
          <p:nvPr/>
        </p:nvCxnSpPr>
        <p:spPr>
          <a:xfrm>
            <a:off x="6098688" y="3193013"/>
            <a:ext cx="582233" cy="1251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ontent Placeholder 2"/>
          <p:cNvSpPr txBox="1">
            <a:spLocks/>
          </p:cNvSpPr>
          <p:nvPr/>
        </p:nvSpPr>
        <p:spPr>
          <a:xfrm>
            <a:off x="6510155" y="4426240"/>
            <a:ext cx="432465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4991370" y="2598977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AS3</a:t>
            </a:r>
            <a:endParaRPr lang="en-US" dirty="0" smtClean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171989" y="1337231"/>
            <a:ext cx="4733606" cy="2211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Implementation: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local-</a:t>
            </a:r>
            <a:r>
              <a:rPr lang="en-US" dirty="0" err="1" smtClean="0"/>
              <a:t>prefs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Export MED values for A, B</a:t>
            </a:r>
          </a:p>
          <a:p>
            <a:pPr marL="514350" indent="-514350">
              <a:buAutoNum type="arabicPeriod"/>
            </a:pPr>
            <a:r>
              <a:rPr lang="en-US" dirty="0" smtClean="0"/>
              <a:t>Find shortest paths internally</a:t>
            </a:r>
          </a:p>
          <a:p>
            <a:pPr marL="514350" indent="-514350">
              <a:buAutoNum type="arabicPeriod"/>
            </a:pPr>
            <a:r>
              <a:rPr lang="en-US" dirty="0" smtClean="0"/>
              <a:t>Break BGP ties with shortest paths …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8233708" y="4584330"/>
            <a:ext cx="1137646" cy="1474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70951" y="4651077"/>
            <a:ext cx="1056575" cy="1239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98399" y="3253833"/>
            <a:ext cx="331363" cy="52601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6728659" y="3131632"/>
            <a:ext cx="288713" cy="526182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627482" y="3267980"/>
            <a:ext cx="51985" cy="52295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Content Placeholder 2"/>
          <p:cNvSpPr txBox="1">
            <a:spLocks/>
          </p:cNvSpPr>
          <p:nvPr/>
        </p:nvSpPr>
        <p:spPr>
          <a:xfrm>
            <a:off x="6751059" y="2871834"/>
            <a:ext cx="1106111" cy="422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MED=80</a:t>
            </a:r>
            <a:endParaRPr lang="en-US" sz="1800" dirty="0" smtClean="0"/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4586978" y="3203260"/>
            <a:ext cx="1106111" cy="422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MED=70</a:t>
            </a:r>
            <a:endParaRPr lang="en-US" sz="1800" dirty="0" smtClean="0"/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8361376" y="4114752"/>
            <a:ext cx="1106111" cy="422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LP = 100</a:t>
            </a:r>
            <a:endParaRPr lang="en-US" sz="1800" dirty="0" smtClean="0"/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2788582" y="4214950"/>
            <a:ext cx="1106111" cy="422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LP = 100</a:t>
            </a:r>
            <a:endParaRPr lang="en-US" sz="1800" dirty="0" smtClean="0"/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7149798" y="3407947"/>
            <a:ext cx="1106111" cy="422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LP = 90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296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/>
          <p:nvPr/>
        </p:nvSpPr>
        <p:spPr>
          <a:xfrm>
            <a:off x="3901099" y="3720508"/>
            <a:ext cx="4198518" cy="2552497"/>
          </a:xfrm>
          <a:prstGeom prst="cloud">
            <a:avLst/>
          </a:prstGeom>
          <a:solidFill>
            <a:schemeClr val="bg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26974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65831" y="485957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76166" y="4007299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762966" y="569998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382386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533559" y="48006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992373" y="4817407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43529" y="4444273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53101" y="506722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46" idx="5"/>
            <a:endCxn id="53" idx="2"/>
          </p:cNvCxnSpPr>
          <p:nvPr/>
        </p:nvCxnSpPr>
        <p:spPr>
          <a:xfrm>
            <a:off x="5981419" y="4361781"/>
            <a:ext cx="462110" cy="2901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5"/>
            <a:endCxn id="48" idx="2"/>
          </p:cNvCxnSpPr>
          <p:nvPr/>
        </p:nvCxnSpPr>
        <p:spPr>
          <a:xfrm>
            <a:off x="6848782" y="4798755"/>
            <a:ext cx="533604" cy="1697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4"/>
            <a:endCxn id="54" idx="0"/>
          </p:cNvCxnSpPr>
          <p:nvPr/>
        </p:nvCxnSpPr>
        <p:spPr>
          <a:xfrm flipH="1">
            <a:off x="6590493" y="4859575"/>
            <a:ext cx="90428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3"/>
            <a:endCxn id="47" idx="7"/>
          </p:cNvCxnSpPr>
          <p:nvPr/>
        </p:nvCxnSpPr>
        <p:spPr>
          <a:xfrm flipH="1">
            <a:off x="6168219" y="5421708"/>
            <a:ext cx="254413" cy="3390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2"/>
          </p:cNvCxnSpPr>
          <p:nvPr/>
        </p:nvCxnSpPr>
        <p:spPr>
          <a:xfrm flipH="1" flipV="1">
            <a:off x="5761814" y="5067226"/>
            <a:ext cx="591287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3"/>
            <a:endCxn id="44" idx="7"/>
          </p:cNvCxnSpPr>
          <p:nvPr/>
        </p:nvCxnSpPr>
        <p:spPr>
          <a:xfrm flipH="1">
            <a:off x="4732227" y="4361781"/>
            <a:ext cx="913470" cy="4598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4" idx="6"/>
            <a:endCxn id="45" idx="2"/>
          </p:cNvCxnSpPr>
          <p:nvPr/>
        </p:nvCxnSpPr>
        <p:spPr>
          <a:xfrm>
            <a:off x="4801758" y="4968457"/>
            <a:ext cx="464073" cy="987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8" idx="6"/>
            <a:endCxn id="52" idx="2"/>
          </p:cNvCxnSpPr>
          <p:nvPr/>
        </p:nvCxnSpPr>
        <p:spPr>
          <a:xfrm>
            <a:off x="7857170" y="4968457"/>
            <a:ext cx="1135203" cy="566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50" idx="6"/>
          </p:cNvCxnSpPr>
          <p:nvPr/>
        </p:nvCxnSpPr>
        <p:spPr>
          <a:xfrm flipH="1">
            <a:off x="3008343" y="4968457"/>
            <a:ext cx="1318631" cy="397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25318" y="4468304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67809" y="542624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254603" y="488360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61484" y="5305210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1020731" y="5860425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50" idx="2"/>
            <a:endCxn id="72" idx="6"/>
          </p:cNvCxnSpPr>
          <p:nvPr/>
        </p:nvCxnSpPr>
        <p:spPr>
          <a:xfrm flipH="1">
            <a:off x="1729387" y="5008252"/>
            <a:ext cx="804172" cy="830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2" idx="1"/>
            <a:endCxn id="70" idx="5"/>
          </p:cNvCxnSpPr>
          <p:nvPr/>
        </p:nvCxnSpPr>
        <p:spPr>
          <a:xfrm flipH="1" flipV="1">
            <a:off x="630571" y="4822786"/>
            <a:ext cx="693563" cy="1216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2" idx="3"/>
            <a:endCxn id="71" idx="6"/>
          </p:cNvCxnSpPr>
          <p:nvPr/>
        </p:nvCxnSpPr>
        <p:spPr>
          <a:xfrm flipH="1">
            <a:off x="742593" y="5238088"/>
            <a:ext cx="581541" cy="3958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6" idx="2"/>
            <a:endCxn id="52" idx="5"/>
          </p:cNvCxnSpPr>
          <p:nvPr/>
        </p:nvCxnSpPr>
        <p:spPr>
          <a:xfrm flipH="1" flipV="1">
            <a:off x="9397626" y="5171889"/>
            <a:ext cx="563858" cy="3409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0" idx="2"/>
            <a:endCxn id="76" idx="5"/>
          </p:cNvCxnSpPr>
          <p:nvPr/>
        </p:nvCxnSpPr>
        <p:spPr>
          <a:xfrm flipH="1" flipV="1">
            <a:off x="10366737" y="5659692"/>
            <a:ext cx="653994" cy="4083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6"/>
          </p:cNvCxnSpPr>
          <p:nvPr/>
        </p:nvCxnSpPr>
        <p:spPr>
          <a:xfrm flipH="1">
            <a:off x="11495515" y="5870316"/>
            <a:ext cx="696485" cy="197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7" idx="4"/>
          </p:cNvCxnSpPr>
          <p:nvPr/>
        </p:nvCxnSpPr>
        <p:spPr>
          <a:xfrm flipH="1">
            <a:off x="5981419" y="6115287"/>
            <a:ext cx="18939" cy="7427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6451166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/>
                </a:solidFill>
              </a:rPr>
              <a:t>Example: Waypoint w/backup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>
          <a:xfrm>
            <a:off x="2326587" y="5650986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AS1</a:t>
            </a:r>
            <a:endParaRPr lang="en-US" dirty="0" smtClean="0"/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8805742" y="5625941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AS2</a:t>
            </a:r>
            <a:endParaRPr lang="en-US" dirty="0" smtClean="0"/>
          </a:p>
        </p:txBody>
      </p:sp>
      <p:sp>
        <p:nvSpPr>
          <p:cNvPr id="58" name="Oval 57"/>
          <p:cNvSpPr/>
          <p:nvPr/>
        </p:nvSpPr>
        <p:spPr>
          <a:xfrm>
            <a:off x="5693435" y="2838531"/>
            <a:ext cx="474784" cy="4153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4"/>
          </p:cNvCxnSpPr>
          <p:nvPr/>
        </p:nvCxnSpPr>
        <p:spPr>
          <a:xfrm flipH="1">
            <a:off x="5813558" y="3253833"/>
            <a:ext cx="117269" cy="7534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5"/>
          </p:cNvCxnSpPr>
          <p:nvPr/>
        </p:nvCxnSpPr>
        <p:spPr>
          <a:xfrm>
            <a:off x="6098688" y="3193013"/>
            <a:ext cx="582233" cy="1251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 txBox="1">
            <a:spLocks/>
          </p:cNvSpPr>
          <p:nvPr/>
        </p:nvSpPr>
        <p:spPr>
          <a:xfrm>
            <a:off x="4991370" y="2598977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AS3</a:t>
            </a:r>
            <a:endParaRPr lang="en-US" dirty="0" smtClean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354742" y="5045685"/>
            <a:ext cx="584865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</a:t>
            </a:r>
            <a:endParaRPr lang="en-US" dirty="0" smtClean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7434384" y="4737160"/>
            <a:ext cx="584865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4380909" y="4760806"/>
            <a:ext cx="584865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07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/>
          <p:nvPr/>
        </p:nvSpPr>
        <p:spPr>
          <a:xfrm>
            <a:off x="3901099" y="3720508"/>
            <a:ext cx="4198518" cy="2552497"/>
          </a:xfrm>
          <a:prstGeom prst="cloud">
            <a:avLst/>
          </a:prstGeom>
          <a:solidFill>
            <a:schemeClr val="bg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26974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65831" y="485957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76166" y="4007299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762966" y="569998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382386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533559" y="48006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992373" y="4817407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43529" y="4444273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53101" y="506722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46" idx="5"/>
            <a:endCxn id="53" idx="2"/>
          </p:cNvCxnSpPr>
          <p:nvPr/>
        </p:nvCxnSpPr>
        <p:spPr>
          <a:xfrm>
            <a:off x="5981419" y="4361781"/>
            <a:ext cx="462110" cy="2901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5"/>
            <a:endCxn id="48" idx="2"/>
          </p:cNvCxnSpPr>
          <p:nvPr/>
        </p:nvCxnSpPr>
        <p:spPr>
          <a:xfrm>
            <a:off x="6848782" y="4798755"/>
            <a:ext cx="533604" cy="1697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4"/>
            <a:endCxn id="54" idx="0"/>
          </p:cNvCxnSpPr>
          <p:nvPr/>
        </p:nvCxnSpPr>
        <p:spPr>
          <a:xfrm flipH="1">
            <a:off x="6590493" y="4859575"/>
            <a:ext cx="90428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3"/>
            <a:endCxn id="47" idx="7"/>
          </p:cNvCxnSpPr>
          <p:nvPr/>
        </p:nvCxnSpPr>
        <p:spPr>
          <a:xfrm flipH="1">
            <a:off x="6168219" y="5421708"/>
            <a:ext cx="254413" cy="3390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2"/>
          </p:cNvCxnSpPr>
          <p:nvPr/>
        </p:nvCxnSpPr>
        <p:spPr>
          <a:xfrm flipH="1" flipV="1">
            <a:off x="5761814" y="5067226"/>
            <a:ext cx="591287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3"/>
            <a:endCxn id="44" idx="7"/>
          </p:cNvCxnSpPr>
          <p:nvPr/>
        </p:nvCxnSpPr>
        <p:spPr>
          <a:xfrm flipH="1">
            <a:off x="4732227" y="4361781"/>
            <a:ext cx="913470" cy="4598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4" idx="6"/>
            <a:endCxn id="45" idx="2"/>
          </p:cNvCxnSpPr>
          <p:nvPr/>
        </p:nvCxnSpPr>
        <p:spPr>
          <a:xfrm>
            <a:off x="4801758" y="4968457"/>
            <a:ext cx="464073" cy="987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8" idx="6"/>
            <a:endCxn id="52" idx="2"/>
          </p:cNvCxnSpPr>
          <p:nvPr/>
        </p:nvCxnSpPr>
        <p:spPr>
          <a:xfrm>
            <a:off x="7857170" y="4968457"/>
            <a:ext cx="1135203" cy="566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50" idx="6"/>
          </p:cNvCxnSpPr>
          <p:nvPr/>
        </p:nvCxnSpPr>
        <p:spPr>
          <a:xfrm flipH="1">
            <a:off x="3008343" y="4968457"/>
            <a:ext cx="1318631" cy="397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25318" y="4468304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67809" y="542624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254603" y="488360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61484" y="5305210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1020731" y="5860425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50" idx="2"/>
            <a:endCxn id="72" idx="6"/>
          </p:cNvCxnSpPr>
          <p:nvPr/>
        </p:nvCxnSpPr>
        <p:spPr>
          <a:xfrm flipH="1">
            <a:off x="1729387" y="5008252"/>
            <a:ext cx="804172" cy="830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2" idx="1"/>
            <a:endCxn id="70" idx="5"/>
          </p:cNvCxnSpPr>
          <p:nvPr/>
        </p:nvCxnSpPr>
        <p:spPr>
          <a:xfrm flipH="1" flipV="1">
            <a:off x="630571" y="4822786"/>
            <a:ext cx="693563" cy="1216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2" idx="3"/>
            <a:endCxn id="71" idx="6"/>
          </p:cNvCxnSpPr>
          <p:nvPr/>
        </p:nvCxnSpPr>
        <p:spPr>
          <a:xfrm flipH="1">
            <a:off x="742593" y="5238088"/>
            <a:ext cx="581541" cy="3958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6" idx="2"/>
            <a:endCxn id="52" idx="5"/>
          </p:cNvCxnSpPr>
          <p:nvPr/>
        </p:nvCxnSpPr>
        <p:spPr>
          <a:xfrm flipH="1" flipV="1">
            <a:off x="9397626" y="5171889"/>
            <a:ext cx="563858" cy="3409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0" idx="2"/>
            <a:endCxn id="76" idx="5"/>
          </p:cNvCxnSpPr>
          <p:nvPr/>
        </p:nvCxnSpPr>
        <p:spPr>
          <a:xfrm flipH="1" flipV="1">
            <a:off x="10366737" y="5659692"/>
            <a:ext cx="653994" cy="4083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6"/>
          </p:cNvCxnSpPr>
          <p:nvPr/>
        </p:nvCxnSpPr>
        <p:spPr>
          <a:xfrm flipH="1">
            <a:off x="11495515" y="5870316"/>
            <a:ext cx="696485" cy="197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7" idx="4"/>
          </p:cNvCxnSpPr>
          <p:nvPr/>
        </p:nvCxnSpPr>
        <p:spPr>
          <a:xfrm flipH="1">
            <a:off x="5981419" y="6115287"/>
            <a:ext cx="18939" cy="7427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6451166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/>
                </a:solidFill>
              </a:rPr>
              <a:t>Example: Waypoint w/backup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>
          <a:xfrm>
            <a:off x="2326587" y="5650986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AS1</a:t>
            </a:r>
            <a:endParaRPr lang="en-US" dirty="0" smtClean="0"/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8805742" y="5625941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AS2</a:t>
            </a:r>
            <a:endParaRPr lang="en-US" dirty="0" smtClean="0"/>
          </a:p>
        </p:txBody>
      </p:sp>
      <p:sp>
        <p:nvSpPr>
          <p:cNvPr id="58" name="Oval 57"/>
          <p:cNvSpPr/>
          <p:nvPr/>
        </p:nvSpPr>
        <p:spPr>
          <a:xfrm>
            <a:off x="5693435" y="2838531"/>
            <a:ext cx="474784" cy="4153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4"/>
          </p:cNvCxnSpPr>
          <p:nvPr/>
        </p:nvCxnSpPr>
        <p:spPr>
          <a:xfrm flipH="1">
            <a:off x="5813558" y="3253833"/>
            <a:ext cx="117269" cy="7534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5"/>
          </p:cNvCxnSpPr>
          <p:nvPr/>
        </p:nvCxnSpPr>
        <p:spPr>
          <a:xfrm>
            <a:off x="6098688" y="3193013"/>
            <a:ext cx="582233" cy="1251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 txBox="1">
            <a:spLocks/>
          </p:cNvSpPr>
          <p:nvPr/>
        </p:nvSpPr>
        <p:spPr>
          <a:xfrm>
            <a:off x="4991370" y="2598977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AS3</a:t>
            </a:r>
            <a:endParaRPr lang="en-US" dirty="0" smtClean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807103" y="808171"/>
            <a:ext cx="4370539" cy="128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(A in* M in* B) &gt;&gt;</a:t>
            </a:r>
            <a:r>
              <a:rPr lang="en-US" dirty="0"/>
              <a:t> </a:t>
            </a:r>
            <a:r>
              <a:rPr lang="en-US" dirty="0" smtClean="0"/>
              <a:t>(A in* B)</a:t>
            </a:r>
          </a:p>
          <a:p>
            <a:pPr marL="0" indent="0">
              <a:buNone/>
            </a:pPr>
            <a:r>
              <a:rPr lang="en-US" dirty="0" smtClean="0"/>
              <a:t>min path-length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354742" y="5045685"/>
            <a:ext cx="584865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</a:t>
            </a:r>
            <a:endParaRPr lang="en-US" dirty="0" smtClean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380909" y="4760806"/>
            <a:ext cx="584865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</a:t>
            </a:r>
            <a:endParaRPr lang="en-US" dirty="0" smtClean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7434384" y="4737160"/>
            <a:ext cx="584865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</a:t>
            </a:r>
            <a:endParaRPr lang="en-US" dirty="0" smtClean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550286" y="4243129"/>
            <a:ext cx="952937" cy="43776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222059" y="4163302"/>
            <a:ext cx="1335696" cy="51315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Multiply 55"/>
          <p:cNvSpPr/>
          <p:nvPr/>
        </p:nvSpPr>
        <p:spPr>
          <a:xfrm>
            <a:off x="5077589" y="4706122"/>
            <a:ext cx="933936" cy="82417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val 75"/>
          <p:cNvSpPr/>
          <p:nvPr/>
        </p:nvSpPr>
        <p:spPr>
          <a:xfrm>
            <a:off x="2041855" y="5302444"/>
            <a:ext cx="1296639" cy="1252208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6451166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/>
                </a:solidFill>
              </a:rPr>
              <a:t>Example: Data center locality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922800" y="5302444"/>
            <a:ext cx="1296639" cy="1252208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452577" y="3332349"/>
            <a:ext cx="1296639" cy="1252208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206930" y="1444156"/>
            <a:ext cx="1296639" cy="1252208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56" idx="3"/>
            <a:endCxn id="76" idx="7"/>
          </p:cNvCxnSpPr>
          <p:nvPr/>
        </p:nvCxnSpPr>
        <p:spPr>
          <a:xfrm flipH="1">
            <a:off x="3148606" y="4401175"/>
            <a:ext cx="493859" cy="1084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6" idx="5"/>
            <a:endCxn id="55" idx="1"/>
          </p:cNvCxnSpPr>
          <p:nvPr/>
        </p:nvCxnSpPr>
        <p:spPr>
          <a:xfrm>
            <a:off x="4559328" y="4401175"/>
            <a:ext cx="553360" cy="1084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7" idx="3"/>
            <a:endCxn id="56" idx="7"/>
          </p:cNvCxnSpPr>
          <p:nvPr/>
        </p:nvCxnSpPr>
        <p:spPr>
          <a:xfrm flipH="1">
            <a:off x="4559328" y="2512982"/>
            <a:ext cx="837490" cy="10027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/>
          <p:cNvSpPr txBox="1">
            <a:spLocks/>
          </p:cNvSpPr>
          <p:nvPr/>
        </p:nvSpPr>
        <p:spPr>
          <a:xfrm>
            <a:off x="2501963" y="5739407"/>
            <a:ext cx="376422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</a:t>
            </a:r>
            <a:endParaRPr lang="en-US" dirty="0" smtClean="0"/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5382908" y="5739406"/>
            <a:ext cx="376422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5667038" y="1808604"/>
            <a:ext cx="376422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72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val 75"/>
          <p:cNvSpPr/>
          <p:nvPr/>
        </p:nvSpPr>
        <p:spPr>
          <a:xfrm>
            <a:off x="2041855" y="5302444"/>
            <a:ext cx="1296639" cy="1252208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6451166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/>
                </a:solidFill>
              </a:rPr>
              <a:t>Example: Data center locality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922800" y="5302444"/>
            <a:ext cx="1296639" cy="1252208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452577" y="3332349"/>
            <a:ext cx="1296639" cy="1252208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206930" y="1444156"/>
            <a:ext cx="1296639" cy="1252208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56" idx="3"/>
            <a:endCxn id="76" idx="7"/>
          </p:cNvCxnSpPr>
          <p:nvPr/>
        </p:nvCxnSpPr>
        <p:spPr>
          <a:xfrm flipH="1">
            <a:off x="3148606" y="4401175"/>
            <a:ext cx="493859" cy="1084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6" idx="5"/>
            <a:endCxn id="55" idx="1"/>
          </p:cNvCxnSpPr>
          <p:nvPr/>
        </p:nvCxnSpPr>
        <p:spPr>
          <a:xfrm>
            <a:off x="4559328" y="4401175"/>
            <a:ext cx="553360" cy="1084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7" idx="3"/>
            <a:endCxn id="56" idx="7"/>
          </p:cNvCxnSpPr>
          <p:nvPr/>
        </p:nvCxnSpPr>
        <p:spPr>
          <a:xfrm flipH="1">
            <a:off x="4559328" y="2512982"/>
            <a:ext cx="837490" cy="10027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/>
          <p:cNvSpPr txBox="1">
            <a:spLocks/>
          </p:cNvSpPr>
          <p:nvPr/>
        </p:nvSpPr>
        <p:spPr>
          <a:xfrm>
            <a:off x="2501963" y="5739407"/>
            <a:ext cx="376422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</a:t>
            </a:r>
            <a:endParaRPr lang="en-US" dirty="0" smtClean="0"/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5382908" y="5739406"/>
            <a:ext cx="376422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5667038" y="1808604"/>
            <a:ext cx="376422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X</a:t>
            </a:r>
            <a:endParaRPr lang="en-US" dirty="0" smtClean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2878385" y="4191145"/>
            <a:ext cx="497797" cy="11113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798674" y="4229459"/>
            <a:ext cx="584234" cy="99108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Content Placeholder 2"/>
          <p:cNvSpPr txBox="1">
            <a:spLocks/>
          </p:cNvSpPr>
          <p:nvPr/>
        </p:nvSpPr>
        <p:spPr>
          <a:xfrm>
            <a:off x="7647770" y="4081238"/>
            <a:ext cx="4370539" cy="63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not (A in* X in* B)</a:t>
            </a:r>
            <a:endParaRPr lang="en-US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47770" y="2512982"/>
            <a:ext cx="3706032" cy="139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Never go higher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than necessary</a:t>
            </a:r>
            <a:endParaRPr lang="en-US" sz="3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Expressiveness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38" y="1747594"/>
            <a:ext cx="11641016" cy="44597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Can only talk about constraints on individual paths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Constraints between paths: </a:t>
            </a:r>
          </a:p>
          <a:p>
            <a:r>
              <a:rPr lang="en-US" dirty="0" smtClean="0"/>
              <a:t>Minimum spanning tree</a:t>
            </a:r>
          </a:p>
          <a:p>
            <a:r>
              <a:rPr lang="en-US" dirty="0" smtClean="0"/>
              <a:t>Physically isolated paths</a:t>
            </a:r>
            <a:endParaRPr lang="en-US" b="1" dirty="0" smtClean="0"/>
          </a:p>
          <a:p>
            <a:r>
              <a:rPr lang="en-US" dirty="0" smtClean="0"/>
              <a:t>K equal cost paths between two locations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Other idea:</a:t>
            </a:r>
          </a:p>
          <a:p>
            <a:r>
              <a:rPr lang="en-US" dirty="0"/>
              <a:t>View paths as a collection of edges </a:t>
            </a:r>
            <a:endParaRPr lang="en-US" b="1" dirty="0" smtClean="0"/>
          </a:p>
          <a:p>
            <a:r>
              <a:rPr lang="en-US" dirty="0" smtClean="0"/>
              <a:t>Monadic second order logic quantifies over sets of objects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56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3908736" y="3052292"/>
            <a:ext cx="4198518" cy="2552497"/>
          </a:xfrm>
          <a:prstGeom prst="cloud">
            <a:avLst/>
          </a:prstGeom>
          <a:solidFill>
            <a:schemeClr val="bg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126641" y="3052292"/>
            <a:ext cx="2140040" cy="14679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2717442" y="-940158"/>
            <a:ext cx="5851302" cy="2702888"/>
          </a:xfrm>
          <a:prstGeom prst="cloud">
            <a:avLst/>
          </a:prstGeom>
          <a:solidFill>
            <a:schemeClr val="accent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09704" y="6566548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Customers</a:t>
            </a:r>
            <a:endParaRPr lang="en-US" i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808374" y="2472744"/>
            <a:ext cx="2" cy="61444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289106" y="4043966"/>
            <a:ext cx="1279900" cy="2565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78643" y="5563435"/>
            <a:ext cx="585045" cy="99023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83111" y="1905867"/>
            <a:ext cx="188892" cy="13009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57607" y="3837802"/>
            <a:ext cx="1460203" cy="1545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12479" y="3087185"/>
            <a:ext cx="16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selection</a:t>
            </a:r>
            <a:endParaRPr lang="en-US" dirty="0"/>
          </a:p>
        </p:txBody>
      </p:sp>
      <p:sp>
        <p:nvSpPr>
          <p:cNvPr id="46" name="Multiply 45"/>
          <p:cNvSpPr/>
          <p:nvPr/>
        </p:nvSpPr>
        <p:spPr>
          <a:xfrm>
            <a:off x="5558162" y="1905867"/>
            <a:ext cx="500425" cy="543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9569006" y="3771982"/>
            <a:ext cx="500425" cy="543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/>
          <p:cNvSpPr/>
          <p:nvPr/>
        </p:nvSpPr>
        <p:spPr>
          <a:xfrm>
            <a:off x="10051960" y="3309970"/>
            <a:ext cx="2140040" cy="14679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604720" y="5648907"/>
            <a:ext cx="515407" cy="99023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98180" y="4341608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export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93084" y="2592972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export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27072" y="5648243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export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8522745" y="1027907"/>
            <a:ext cx="3921617" cy="1341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BGP Process</a:t>
            </a:r>
          </a:p>
          <a:p>
            <a:pPr algn="l"/>
            <a:r>
              <a:rPr lang="en-US" dirty="0" smtClean="0"/>
              <a:t>1. Filtering + Route selection</a:t>
            </a:r>
          </a:p>
          <a:p>
            <a:pPr algn="l"/>
            <a:r>
              <a:rPr lang="en-US" dirty="0" smtClean="0"/>
              <a:t>2. Route Export</a:t>
            </a:r>
          </a:p>
        </p:txBody>
      </p:sp>
    </p:spTree>
    <p:extLst>
      <p:ext uri="{BB962C8B-B14F-4D97-AF65-F5344CB8AC3E}">
        <p14:creationId xmlns:p14="http://schemas.microsoft.com/office/powerpoint/2010/main" val="22345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3901099" y="3720508"/>
            <a:ext cx="4198518" cy="2552497"/>
          </a:xfrm>
          <a:prstGeom prst="cloud">
            <a:avLst/>
          </a:prstGeom>
          <a:solidFill>
            <a:schemeClr val="bg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326974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65831" y="485957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76166" y="4007299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62966" y="569998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82386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33559" y="48006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03230" y="1906883"/>
            <a:ext cx="474784" cy="4153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992373" y="4817407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43529" y="4444273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53101" y="506722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8" idx="4"/>
            <a:endCxn id="23" idx="0"/>
          </p:cNvCxnSpPr>
          <p:nvPr/>
        </p:nvCxnSpPr>
        <p:spPr>
          <a:xfrm flipH="1">
            <a:off x="5813558" y="2322185"/>
            <a:ext cx="27064" cy="16851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3" idx="5"/>
            <a:endCxn id="31" idx="2"/>
          </p:cNvCxnSpPr>
          <p:nvPr/>
        </p:nvCxnSpPr>
        <p:spPr>
          <a:xfrm>
            <a:off x="5981419" y="4361781"/>
            <a:ext cx="462110" cy="2901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5"/>
            <a:endCxn id="26" idx="2"/>
          </p:cNvCxnSpPr>
          <p:nvPr/>
        </p:nvCxnSpPr>
        <p:spPr>
          <a:xfrm>
            <a:off x="6848782" y="4798755"/>
            <a:ext cx="533604" cy="1697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4"/>
            <a:endCxn id="33" idx="0"/>
          </p:cNvCxnSpPr>
          <p:nvPr/>
        </p:nvCxnSpPr>
        <p:spPr>
          <a:xfrm flipH="1">
            <a:off x="6590493" y="4859575"/>
            <a:ext cx="90428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3"/>
            <a:endCxn id="24" idx="7"/>
          </p:cNvCxnSpPr>
          <p:nvPr/>
        </p:nvCxnSpPr>
        <p:spPr>
          <a:xfrm flipH="1">
            <a:off x="6168219" y="5421708"/>
            <a:ext cx="254413" cy="3390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3" idx="2"/>
          </p:cNvCxnSpPr>
          <p:nvPr/>
        </p:nvCxnSpPr>
        <p:spPr>
          <a:xfrm flipH="1" flipV="1">
            <a:off x="5761814" y="5067226"/>
            <a:ext cx="591287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3" idx="3"/>
            <a:endCxn id="2" idx="7"/>
          </p:cNvCxnSpPr>
          <p:nvPr/>
        </p:nvCxnSpPr>
        <p:spPr>
          <a:xfrm flipH="1">
            <a:off x="4732227" y="4361781"/>
            <a:ext cx="913470" cy="4598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" idx="6"/>
            <a:endCxn id="21" idx="2"/>
          </p:cNvCxnSpPr>
          <p:nvPr/>
        </p:nvCxnSpPr>
        <p:spPr>
          <a:xfrm>
            <a:off x="4801758" y="4968457"/>
            <a:ext cx="464073" cy="987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6" idx="6"/>
            <a:endCxn id="29" idx="2"/>
          </p:cNvCxnSpPr>
          <p:nvPr/>
        </p:nvCxnSpPr>
        <p:spPr>
          <a:xfrm>
            <a:off x="7857170" y="4968457"/>
            <a:ext cx="1135203" cy="566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" idx="2"/>
            <a:endCxn id="27" idx="6"/>
          </p:cNvCxnSpPr>
          <p:nvPr/>
        </p:nvCxnSpPr>
        <p:spPr>
          <a:xfrm flipH="1">
            <a:off x="3008343" y="4968457"/>
            <a:ext cx="1318631" cy="397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25318" y="4468304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67809" y="542624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254603" y="488360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961484" y="5305210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020731" y="5860425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434693" y="3126773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27" idx="2"/>
            <a:endCxn id="75" idx="6"/>
          </p:cNvCxnSpPr>
          <p:nvPr/>
        </p:nvCxnSpPr>
        <p:spPr>
          <a:xfrm flipH="1">
            <a:off x="1729387" y="5008252"/>
            <a:ext cx="804172" cy="830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5" idx="1"/>
            <a:endCxn id="73" idx="5"/>
          </p:cNvCxnSpPr>
          <p:nvPr/>
        </p:nvCxnSpPr>
        <p:spPr>
          <a:xfrm flipH="1" flipV="1">
            <a:off x="630571" y="4822786"/>
            <a:ext cx="693563" cy="1216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5" idx="3"/>
            <a:endCxn id="74" idx="6"/>
          </p:cNvCxnSpPr>
          <p:nvPr/>
        </p:nvCxnSpPr>
        <p:spPr>
          <a:xfrm flipH="1">
            <a:off x="742593" y="5238088"/>
            <a:ext cx="581541" cy="3958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7" idx="2"/>
            <a:endCxn id="29" idx="5"/>
          </p:cNvCxnSpPr>
          <p:nvPr/>
        </p:nvCxnSpPr>
        <p:spPr>
          <a:xfrm flipH="1" flipV="1">
            <a:off x="9397626" y="5171889"/>
            <a:ext cx="563858" cy="3409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78" idx="2"/>
            <a:endCxn id="77" idx="5"/>
          </p:cNvCxnSpPr>
          <p:nvPr/>
        </p:nvCxnSpPr>
        <p:spPr>
          <a:xfrm flipH="1" flipV="1">
            <a:off x="10366737" y="5659692"/>
            <a:ext cx="653994" cy="4083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31" idx="2"/>
            <a:endCxn id="28" idx="6"/>
          </p:cNvCxnSpPr>
          <p:nvPr/>
        </p:nvCxnSpPr>
        <p:spPr>
          <a:xfrm flipH="1" flipV="1">
            <a:off x="6078014" y="2114534"/>
            <a:ext cx="3082220" cy="8307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7" idx="0"/>
            <a:endCxn id="79" idx="5"/>
          </p:cNvCxnSpPr>
          <p:nvPr/>
        </p:nvCxnSpPr>
        <p:spPr>
          <a:xfrm flipH="1" flipV="1">
            <a:off x="1839946" y="3481255"/>
            <a:ext cx="931005" cy="13193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9" idx="1"/>
          </p:cNvCxnSpPr>
          <p:nvPr/>
        </p:nvCxnSpPr>
        <p:spPr>
          <a:xfrm flipH="1" flipV="1">
            <a:off x="-7637" y="2955447"/>
            <a:ext cx="1511861" cy="2321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8" idx="6"/>
          </p:cNvCxnSpPr>
          <p:nvPr/>
        </p:nvCxnSpPr>
        <p:spPr>
          <a:xfrm flipH="1">
            <a:off x="11495515" y="5870316"/>
            <a:ext cx="696485" cy="197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8" idx="2"/>
            <a:endCxn id="79" idx="6"/>
          </p:cNvCxnSpPr>
          <p:nvPr/>
        </p:nvCxnSpPr>
        <p:spPr>
          <a:xfrm flipH="1">
            <a:off x="1909477" y="2114534"/>
            <a:ext cx="3693753" cy="12198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24" idx="4"/>
          </p:cNvCxnSpPr>
          <p:nvPr/>
        </p:nvCxnSpPr>
        <p:spPr>
          <a:xfrm flipH="1">
            <a:off x="5981419" y="6115287"/>
            <a:ext cx="18939" cy="7427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31" idx="5"/>
            <a:endCxn id="78" idx="0"/>
          </p:cNvCxnSpPr>
          <p:nvPr/>
        </p:nvCxnSpPr>
        <p:spPr>
          <a:xfrm>
            <a:off x="9565487" y="3092071"/>
            <a:ext cx="1692636" cy="27683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9160234" y="2737589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>
            <a:stCxn id="131" idx="6"/>
          </p:cNvCxnSpPr>
          <p:nvPr/>
        </p:nvCxnSpPr>
        <p:spPr>
          <a:xfrm flipV="1">
            <a:off x="9635018" y="2724480"/>
            <a:ext cx="2549345" cy="220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 Language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845063" y="1710838"/>
            <a:ext cx="2508737" cy="161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Path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Preference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Constraint</a:t>
            </a:r>
            <a:endParaRPr lang="en-US" i="1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7725508" cy="163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  ::=  out | in | </a:t>
            </a:r>
            <a:r>
              <a:rPr lang="en-US" dirty="0" err="1" smtClean="0"/>
              <a:t>loc</a:t>
            </a:r>
            <a:r>
              <a:rPr lang="en-US" dirty="0" smtClean="0"/>
              <a:t> | r1 + r1 | r1 r2 | r1 &amp; r2 | !r | r*</a:t>
            </a:r>
          </a:p>
          <a:p>
            <a:pPr marL="0" indent="0">
              <a:buNone/>
            </a:pPr>
            <a:r>
              <a:rPr lang="en-US" dirty="0" smtClean="0"/>
              <a:t>p ::=  r | p1 &gt;&gt; p2</a:t>
            </a:r>
          </a:p>
          <a:p>
            <a:pPr marL="0" indent="0">
              <a:buNone/>
            </a:pPr>
            <a:r>
              <a:rPr lang="en-US" dirty="0" smtClean="0"/>
              <a:t>c ::=  p | p min </a:t>
            </a:r>
            <a:r>
              <a:rPr lang="en-US" dirty="0" err="1" smtClean="0"/>
              <a:t>attr</a:t>
            </a:r>
            <a:r>
              <a:rPr lang="en-US" dirty="0" smtClean="0"/>
              <a:t> | not r | c1 and c2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515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 Language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7725508" cy="163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  ::=  out | in | </a:t>
            </a:r>
            <a:r>
              <a:rPr lang="en-US" dirty="0" err="1" smtClean="0"/>
              <a:t>loc</a:t>
            </a:r>
            <a:r>
              <a:rPr lang="en-US" dirty="0" smtClean="0"/>
              <a:t> | r1 + r1 | r1 r2 | r1 &amp; r2 | !r | r*</a:t>
            </a:r>
          </a:p>
          <a:p>
            <a:pPr marL="0" indent="0">
              <a:buNone/>
            </a:pPr>
            <a:r>
              <a:rPr lang="en-US" dirty="0" smtClean="0"/>
              <a:t>p ::=  r | p1 &gt;&gt; p2</a:t>
            </a:r>
          </a:p>
          <a:p>
            <a:pPr marL="0" indent="0">
              <a:buNone/>
            </a:pPr>
            <a:r>
              <a:rPr lang="en-US" dirty="0" smtClean="0"/>
              <a:t>c ::=  p | p min </a:t>
            </a:r>
            <a:r>
              <a:rPr lang="en-US" dirty="0" err="1" smtClean="0"/>
              <a:t>attr</a:t>
            </a:r>
            <a:r>
              <a:rPr lang="en-US" dirty="0" smtClean="0"/>
              <a:t> | not r | c1 and c2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845063" y="1710838"/>
            <a:ext cx="2508737" cy="161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Path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Preference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Constraint</a:t>
            </a:r>
            <a:endParaRPr lang="en-US" i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4651620"/>
            <a:ext cx="5070231" cy="1345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Valid paths must traverse network: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  </a:t>
            </a:r>
            <a:r>
              <a:rPr lang="en-US" dirty="0"/>
              <a:t>⊆  </a:t>
            </a:r>
            <a:r>
              <a:rPr lang="en-US" dirty="0" smtClean="0"/>
              <a:t>out* in+ out*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6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/>
          <p:nvPr/>
        </p:nvSpPr>
        <p:spPr>
          <a:xfrm>
            <a:off x="3901099" y="3720508"/>
            <a:ext cx="4198518" cy="2552497"/>
          </a:xfrm>
          <a:prstGeom prst="cloud">
            <a:avLst/>
          </a:prstGeom>
          <a:solidFill>
            <a:schemeClr val="bg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26974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65831" y="485957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76166" y="4007299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762966" y="569998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382386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533559" y="48006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93435" y="2838531"/>
            <a:ext cx="474784" cy="4153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992373" y="4817407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43529" y="4444273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53101" y="506722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1" idx="4"/>
            <a:endCxn id="46" idx="0"/>
          </p:cNvCxnSpPr>
          <p:nvPr/>
        </p:nvCxnSpPr>
        <p:spPr>
          <a:xfrm flipH="1">
            <a:off x="5813558" y="3253833"/>
            <a:ext cx="117269" cy="7534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6" idx="5"/>
            <a:endCxn id="53" idx="2"/>
          </p:cNvCxnSpPr>
          <p:nvPr/>
        </p:nvCxnSpPr>
        <p:spPr>
          <a:xfrm>
            <a:off x="5981419" y="4361781"/>
            <a:ext cx="462110" cy="2901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5"/>
            <a:endCxn id="48" idx="2"/>
          </p:cNvCxnSpPr>
          <p:nvPr/>
        </p:nvCxnSpPr>
        <p:spPr>
          <a:xfrm>
            <a:off x="6848782" y="4798755"/>
            <a:ext cx="533604" cy="1697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4"/>
            <a:endCxn id="54" idx="0"/>
          </p:cNvCxnSpPr>
          <p:nvPr/>
        </p:nvCxnSpPr>
        <p:spPr>
          <a:xfrm flipH="1">
            <a:off x="6590493" y="4859575"/>
            <a:ext cx="90428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3"/>
            <a:endCxn id="47" idx="7"/>
          </p:cNvCxnSpPr>
          <p:nvPr/>
        </p:nvCxnSpPr>
        <p:spPr>
          <a:xfrm flipH="1">
            <a:off x="6168219" y="5421708"/>
            <a:ext cx="254413" cy="3390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2"/>
          </p:cNvCxnSpPr>
          <p:nvPr/>
        </p:nvCxnSpPr>
        <p:spPr>
          <a:xfrm flipH="1" flipV="1">
            <a:off x="5761814" y="5067226"/>
            <a:ext cx="591287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3"/>
            <a:endCxn id="44" idx="7"/>
          </p:cNvCxnSpPr>
          <p:nvPr/>
        </p:nvCxnSpPr>
        <p:spPr>
          <a:xfrm flipH="1">
            <a:off x="4732227" y="4361781"/>
            <a:ext cx="913470" cy="4598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4" idx="6"/>
            <a:endCxn id="45" idx="2"/>
          </p:cNvCxnSpPr>
          <p:nvPr/>
        </p:nvCxnSpPr>
        <p:spPr>
          <a:xfrm>
            <a:off x="4801758" y="4968457"/>
            <a:ext cx="464073" cy="987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8" idx="6"/>
            <a:endCxn id="52" idx="2"/>
          </p:cNvCxnSpPr>
          <p:nvPr/>
        </p:nvCxnSpPr>
        <p:spPr>
          <a:xfrm>
            <a:off x="7857170" y="4968457"/>
            <a:ext cx="1135203" cy="566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50" idx="6"/>
          </p:cNvCxnSpPr>
          <p:nvPr/>
        </p:nvCxnSpPr>
        <p:spPr>
          <a:xfrm flipH="1">
            <a:off x="3008343" y="4968457"/>
            <a:ext cx="1318631" cy="397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25318" y="4468304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67809" y="542624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254603" y="488360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61484" y="5305210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1020731" y="5860425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50" idx="2"/>
            <a:endCxn id="72" idx="6"/>
          </p:cNvCxnSpPr>
          <p:nvPr/>
        </p:nvCxnSpPr>
        <p:spPr>
          <a:xfrm flipH="1">
            <a:off x="1729387" y="5008252"/>
            <a:ext cx="804172" cy="830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2" idx="1"/>
            <a:endCxn id="70" idx="5"/>
          </p:cNvCxnSpPr>
          <p:nvPr/>
        </p:nvCxnSpPr>
        <p:spPr>
          <a:xfrm flipH="1" flipV="1">
            <a:off x="630571" y="4822786"/>
            <a:ext cx="693563" cy="1216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2" idx="3"/>
            <a:endCxn id="71" idx="6"/>
          </p:cNvCxnSpPr>
          <p:nvPr/>
        </p:nvCxnSpPr>
        <p:spPr>
          <a:xfrm flipH="1">
            <a:off x="742593" y="5238088"/>
            <a:ext cx="581541" cy="3958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6" idx="2"/>
            <a:endCxn id="52" idx="5"/>
          </p:cNvCxnSpPr>
          <p:nvPr/>
        </p:nvCxnSpPr>
        <p:spPr>
          <a:xfrm flipH="1" flipV="1">
            <a:off x="9397626" y="5171889"/>
            <a:ext cx="563858" cy="3409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0" idx="2"/>
            <a:endCxn id="76" idx="5"/>
          </p:cNvCxnSpPr>
          <p:nvPr/>
        </p:nvCxnSpPr>
        <p:spPr>
          <a:xfrm flipH="1" flipV="1">
            <a:off x="10366737" y="5659692"/>
            <a:ext cx="653994" cy="4083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6"/>
          </p:cNvCxnSpPr>
          <p:nvPr/>
        </p:nvCxnSpPr>
        <p:spPr>
          <a:xfrm flipH="1">
            <a:off x="11495515" y="5870316"/>
            <a:ext cx="696485" cy="197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7" idx="4"/>
          </p:cNvCxnSpPr>
          <p:nvPr/>
        </p:nvCxnSpPr>
        <p:spPr>
          <a:xfrm flipH="1">
            <a:off x="5981419" y="6115287"/>
            <a:ext cx="18939" cy="7427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itle 1"/>
          <p:cNvSpPr txBox="1">
            <a:spLocks/>
          </p:cNvSpPr>
          <p:nvPr/>
        </p:nvSpPr>
        <p:spPr>
          <a:xfrm>
            <a:off x="150505" y="-19068"/>
            <a:ext cx="4176469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/>
                </a:solidFill>
              </a:rPr>
              <a:t>Example: No </a:t>
            </a:r>
            <a:r>
              <a:rPr lang="en-US" sz="4000" dirty="0" err="1" smtClean="0">
                <a:solidFill>
                  <a:schemeClr val="accent1"/>
                </a:solidFill>
              </a:rPr>
              <a:t>tranist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>
          <a:xfrm>
            <a:off x="2326587" y="5650986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AS1</a:t>
            </a:r>
            <a:endParaRPr lang="en-US" dirty="0" smtClean="0"/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8805742" y="5625941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AS2</a:t>
            </a:r>
            <a:endParaRPr lang="en-US" dirty="0" smtClean="0"/>
          </a:p>
        </p:txBody>
      </p:sp>
      <p:sp>
        <p:nvSpPr>
          <p:cNvPr id="107" name="Content Placeholder 2"/>
          <p:cNvSpPr txBox="1">
            <a:spLocks/>
          </p:cNvSpPr>
          <p:nvPr/>
        </p:nvSpPr>
        <p:spPr>
          <a:xfrm>
            <a:off x="4991370" y="2598977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AS3</a:t>
            </a:r>
            <a:endParaRPr lang="en-US" dirty="0" smtClean="0"/>
          </a:p>
        </p:txBody>
      </p:sp>
      <p:cxnSp>
        <p:nvCxnSpPr>
          <p:cNvPr id="110" name="Straight Connector 109"/>
          <p:cNvCxnSpPr>
            <a:stCxn id="51" idx="5"/>
            <a:endCxn id="53" idx="0"/>
          </p:cNvCxnSpPr>
          <p:nvPr/>
        </p:nvCxnSpPr>
        <p:spPr>
          <a:xfrm>
            <a:off x="6098688" y="3193013"/>
            <a:ext cx="582233" cy="1251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/>
          <p:nvPr/>
        </p:nvSpPr>
        <p:spPr>
          <a:xfrm>
            <a:off x="3901099" y="3720508"/>
            <a:ext cx="4198518" cy="2552497"/>
          </a:xfrm>
          <a:prstGeom prst="cloud">
            <a:avLst/>
          </a:prstGeom>
          <a:solidFill>
            <a:schemeClr val="bg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26974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65831" y="485957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76166" y="4007299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762966" y="569998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382386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533559" y="48006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992373" y="4817407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43529" y="4444273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53101" y="506722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46" idx="5"/>
            <a:endCxn id="53" idx="2"/>
          </p:cNvCxnSpPr>
          <p:nvPr/>
        </p:nvCxnSpPr>
        <p:spPr>
          <a:xfrm>
            <a:off x="5981419" y="4361781"/>
            <a:ext cx="462110" cy="2901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5"/>
            <a:endCxn id="48" idx="2"/>
          </p:cNvCxnSpPr>
          <p:nvPr/>
        </p:nvCxnSpPr>
        <p:spPr>
          <a:xfrm>
            <a:off x="6848782" y="4798755"/>
            <a:ext cx="533604" cy="1697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4"/>
            <a:endCxn id="54" idx="0"/>
          </p:cNvCxnSpPr>
          <p:nvPr/>
        </p:nvCxnSpPr>
        <p:spPr>
          <a:xfrm flipH="1">
            <a:off x="6590493" y="4859575"/>
            <a:ext cx="90428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3"/>
            <a:endCxn id="47" idx="7"/>
          </p:cNvCxnSpPr>
          <p:nvPr/>
        </p:nvCxnSpPr>
        <p:spPr>
          <a:xfrm flipH="1">
            <a:off x="6168219" y="5421708"/>
            <a:ext cx="254413" cy="3390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2"/>
          </p:cNvCxnSpPr>
          <p:nvPr/>
        </p:nvCxnSpPr>
        <p:spPr>
          <a:xfrm flipH="1" flipV="1">
            <a:off x="5761814" y="5067226"/>
            <a:ext cx="591287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3"/>
            <a:endCxn id="44" idx="7"/>
          </p:cNvCxnSpPr>
          <p:nvPr/>
        </p:nvCxnSpPr>
        <p:spPr>
          <a:xfrm flipH="1">
            <a:off x="4732227" y="4361781"/>
            <a:ext cx="913470" cy="4598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4" idx="6"/>
            <a:endCxn id="45" idx="2"/>
          </p:cNvCxnSpPr>
          <p:nvPr/>
        </p:nvCxnSpPr>
        <p:spPr>
          <a:xfrm>
            <a:off x="4801758" y="4968457"/>
            <a:ext cx="464073" cy="987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8" idx="6"/>
            <a:endCxn id="52" idx="2"/>
          </p:cNvCxnSpPr>
          <p:nvPr/>
        </p:nvCxnSpPr>
        <p:spPr>
          <a:xfrm>
            <a:off x="7857170" y="4968457"/>
            <a:ext cx="1135203" cy="566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50" idx="6"/>
          </p:cNvCxnSpPr>
          <p:nvPr/>
        </p:nvCxnSpPr>
        <p:spPr>
          <a:xfrm flipH="1">
            <a:off x="3008343" y="4968457"/>
            <a:ext cx="1318631" cy="397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25318" y="4468304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67809" y="542624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254603" y="488360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61484" y="5305210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1020731" y="5860425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50" idx="2"/>
            <a:endCxn id="72" idx="6"/>
          </p:cNvCxnSpPr>
          <p:nvPr/>
        </p:nvCxnSpPr>
        <p:spPr>
          <a:xfrm flipH="1">
            <a:off x="1729387" y="5008252"/>
            <a:ext cx="804172" cy="830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2" idx="1"/>
            <a:endCxn id="70" idx="5"/>
          </p:cNvCxnSpPr>
          <p:nvPr/>
        </p:nvCxnSpPr>
        <p:spPr>
          <a:xfrm flipH="1" flipV="1">
            <a:off x="630571" y="4822786"/>
            <a:ext cx="693563" cy="1216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2" idx="3"/>
            <a:endCxn id="71" idx="6"/>
          </p:cNvCxnSpPr>
          <p:nvPr/>
        </p:nvCxnSpPr>
        <p:spPr>
          <a:xfrm flipH="1">
            <a:off x="742593" y="5238088"/>
            <a:ext cx="581541" cy="3958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6" idx="2"/>
            <a:endCxn id="52" idx="5"/>
          </p:cNvCxnSpPr>
          <p:nvPr/>
        </p:nvCxnSpPr>
        <p:spPr>
          <a:xfrm flipH="1" flipV="1">
            <a:off x="9397626" y="5171889"/>
            <a:ext cx="563858" cy="3409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0" idx="2"/>
            <a:endCxn id="76" idx="5"/>
          </p:cNvCxnSpPr>
          <p:nvPr/>
        </p:nvCxnSpPr>
        <p:spPr>
          <a:xfrm flipH="1" flipV="1">
            <a:off x="10366737" y="5659692"/>
            <a:ext cx="653994" cy="4083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6"/>
          </p:cNvCxnSpPr>
          <p:nvPr/>
        </p:nvCxnSpPr>
        <p:spPr>
          <a:xfrm flipH="1">
            <a:off x="11495515" y="5870316"/>
            <a:ext cx="696485" cy="197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7" idx="4"/>
          </p:cNvCxnSpPr>
          <p:nvPr/>
        </p:nvCxnSpPr>
        <p:spPr>
          <a:xfrm flipH="1">
            <a:off x="5981419" y="6115287"/>
            <a:ext cx="18939" cy="7427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ontent Placeholder 2"/>
          <p:cNvSpPr txBox="1">
            <a:spLocks/>
          </p:cNvSpPr>
          <p:nvPr/>
        </p:nvSpPr>
        <p:spPr>
          <a:xfrm>
            <a:off x="5309016" y="255401"/>
            <a:ext cx="4370539" cy="63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ot (out* AS1 in+ AS2 out*)</a:t>
            </a:r>
            <a:endParaRPr lang="en-US" dirty="0" smtClean="0"/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150505" y="-19068"/>
            <a:ext cx="4176469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/>
                </a:solidFill>
              </a:rPr>
              <a:t>Example: No </a:t>
            </a:r>
            <a:r>
              <a:rPr lang="en-US" sz="4000" dirty="0" err="1" smtClean="0">
                <a:solidFill>
                  <a:schemeClr val="accent1"/>
                </a:solidFill>
              </a:rPr>
              <a:t>tranist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>
          <a:xfrm>
            <a:off x="2326587" y="5650986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AS1</a:t>
            </a:r>
            <a:endParaRPr lang="en-US" dirty="0" smtClean="0"/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8805742" y="5625941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AS2</a:t>
            </a:r>
            <a:endParaRPr lang="en-US" dirty="0" smtClean="0"/>
          </a:p>
        </p:txBody>
      </p:sp>
      <p:sp>
        <p:nvSpPr>
          <p:cNvPr id="107" name="Content Placeholder 2"/>
          <p:cNvSpPr txBox="1">
            <a:spLocks/>
          </p:cNvSpPr>
          <p:nvPr/>
        </p:nvSpPr>
        <p:spPr>
          <a:xfrm>
            <a:off x="4991370" y="2598977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AS3</a:t>
            </a:r>
            <a:endParaRPr lang="en-US" dirty="0" smtClean="0"/>
          </a:p>
        </p:txBody>
      </p:sp>
      <p:cxnSp>
        <p:nvCxnSpPr>
          <p:cNvPr id="6" name="Straight Arrow Connector 5"/>
          <p:cNvCxnSpPr>
            <a:stCxn id="50" idx="7"/>
            <a:endCxn id="52" idx="1"/>
          </p:cNvCxnSpPr>
          <p:nvPr/>
        </p:nvCxnSpPr>
        <p:spPr>
          <a:xfrm rot="16200000" flipH="1">
            <a:off x="5991955" y="1808278"/>
            <a:ext cx="16806" cy="6123092"/>
          </a:xfrm>
          <a:prstGeom prst="curvedConnector3">
            <a:avLst>
              <a:gd name="adj1" fmla="val -172212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Multiply 108"/>
          <p:cNvSpPr/>
          <p:nvPr/>
        </p:nvSpPr>
        <p:spPr>
          <a:xfrm>
            <a:off x="8932606" y="4207121"/>
            <a:ext cx="500425" cy="543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693435" y="2838531"/>
            <a:ext cx="474784" cy="4153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6" idx="4"/>
          </p:cNvCxnSpPr>
          <p:nvPr/>
        </p:nvCxnSpPr>
        <p:spPr>
          <a:xfrm flipH="1">
            <a:off x="5813558" y="3253833"/>
            <a:ext cx="117269" cy="7534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6" idx="5"/>
          </p:cNvCxnSpPr>
          <p:nvPr/>
        </p:nvCxnSpPr>
        <p:spPr>
          <a:xfrm>
            <a:off x="6098688" y="3193013"/>
            <a:ext cx="582233" cy="1251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/>
          <p:nvPr/>
        </p:nvSpPr>
        <p:spPr>
          <a:xfrm>
            <a:off x="3901099" y="3720508"/>
            <a:ext cx="4198518" cy="2552497"/>
          </a:xfrm>
          <a:prstGeom prst="cloud">
            <a:avLst/>
          </a:prstGeom>
          <a:solidFill>
            <a:schemeClr val="bg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26974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65831" y="485957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76166" y="4007299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762966" y="569998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382386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533559" y="48006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992373" y="4817407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43529" y="4444273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53101" y="506722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46" idx="5"/>
            <a:endCxn id="53" idx="2"/>
          </p:cNvCxnSpPr>
          <p:nvPr/>
        </p:nvCxnSpPr>
        <p:spPr>
          <a:xfrm>
            <a:off x="5981419" y="4361781"/>
            <a:ext cx="462110" cy="2901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5"/>
            <a:endCxn id="48" idx="2"/>
          </p:cNvCxnSpPr>
          <p:nvPr/>
        </p:nvCxnSpPr>
        <p:spPr>
          <a:xfrm>
            <a:off x="6848782" y="4798755"/>
            <a:ext cx="533604" cy="1697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4"/>
            <a:endCxn id="54" idx="0"/>
          </p:cNvCxnSpPr>
          <p:nvPr/>
        </p:nvCxnSpPr>
        <p:spPr>
          <a:xfrm flipH="1">
            <a:off x="6590493" y="4859575"/>
            <a:ext cx="90428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3"/>
            <a:endCxn id="47" idx="7"/>
          </p:cNvCxnSpPr>
          <p:nvPr/>
        </p:nvCxnSpPr>
        <p:spPr>
          <a:xfrm flipH="1">
            <a:off x="6168219" y="5421708"/>
            <a:ext cx="254413" cy="3390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2"/>
          </p:cNvCxnSpPr>
          <p:nvPr/>
        </p:nvCxnSpPr>
        <p:spPr>
          <a:xfrm flipH="1" flipV="1">
            <a:off x="5761814" y="5067226"/>
            <a:ext cx="591287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3"/>
            <a:endCxn id="44" idx="7"/>
          </p:cNvCxnSpPr>
          <p:nvPr/>
        </p:nvCxnSpPr>
        <p:spPr>
          <a:xfrm flipH="1">
            <a:off x="4732227" y="4361781"/>
            <a:ext cx="913470" cy="4598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4" idx="6"/>
            <a:endCxn id="45" idx="2"/>
          </p:cNvCxnSpPr>
          <p:nvPr/>
        </p:nvCxnSpPr>
        <p:spPr>
          <a:xfrm>
            <a:off x="4801758" y="4968457"/>
            <a:ext cx="464073" cy="987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8" idx="6"/>
            <a:endCxn id="52" idx="2"/>
          </p:cNvCxnSpPr>
          <p:nvPr/>
        </p:nvCxnSpPr>
        <p:spPr>
          <a:xfrm>
            <a:off x="7857170" y="4968457"/>
            <a:ext cx="1135203" cy="566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50" idx="6"/>
          </p:cNvCxnSpPr>
          <p:nvPr/>
        </p:nvCxnSpPr>
        <p:spPr>
          <a:xfrm flipH="1">
            <a:off x="3008343" y="4968457"/>
            <a:ext cx="1318631" cy="397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25318" y="4468304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67809" y="542624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254603" y="488360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61484" y="5305210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1020731" y="5860425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50" idx="2"/>
            <a:endCxn id="72" idx="6"/>
          </p:cNvCxnSpPr>
          <p:nvPr/>
        </p:nvCxnSpPr>
        <p:spPr>
          <a:xfrm flipH="1">
            <a:off x="1729387" y="5008252"/>
            <a:ext cx="804172" cy="830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2" idx="1"/>
            <a:endCxn id="70" idx="5"/>
          </p:cNvCxnSpPr>
          <p:nvPr/>
        </p:nvCxnSpPr>
        <p:spPr>
          <a:xfrm flipH="1" flipV="1">
            <a:off x="630571" y="4822786"/>
            <a:ext cx="693563" cy="1216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2" idx="3"/>
            <a:endCxn id="71" idx="6"/>
          </p:cNvCxnSpPr>
          <p:nvPr/>
        </p:nvCxnSpPr>
        <p:spPr>
          <a:xfrm flipH="1">
            <a:off x="742593" y="5238088"/>
            <a:ext cx="581541" cy="3958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6" idx="2"/>
            <a:endCxn id="52" idx="5"/>
          </p:cNvCxnSpPr>
          <p:nvPr/>
        </p:nvCxnSpPr>
        <p:spPr>
          <a:xfrm flipH="1" flipV="1">
            <a:off x="9397626" y="5171889"/>
            <a:ext cx="563858" cy="3409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0" idx="2"/>
            <a:endCxn id="76" idx="5"/>
          </p:cNvCxnSpPr>
          <p:nvPr/>
        </p:nvCxnSpPr>
        <p:spPr>
          <a:xfrm flipH="1" flipV="1">
            <a:off x="10366737" y="5659692"/>
            <a:ext cx="653994" cy="4083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6"/>
          </p:cNvCxnSpPr>
          <p:nvPr/>
        </p:nvCxnSpPr>
        <p:spPr>
          <a:xfrm flipH="1">
            <a:off x="11495515" y="5870316"/>
            <a:ext cx="696485" cy="197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7" idx="4"/>
          </p:cNvCxnSpPr>
          <p:nvPr/>
        </p:nvCxnSpPr>
        <p:spPr>
          <a:xfrm flipH="1">
            <a:off x="5981419" y="6115287"/>
            <a:ext cx="18939" cy="7427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ontent Placeholder 2"/>
          <p:cNvSpPr txBox="1">
            <a:spLocks/>
          </p:cNvSpPr>
          <p:nvPr/>
        </p:nvSpPr>
        <p:spPr>
          <a:xfrm>
            <a:off x="5309016" y="255401"/>
            <a:ext cx="4370539" cy="63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ot (out* AS1 in+ AS2 out*)</a:t>
            </a:r>
            <a:endParaRPr lang="en-US" dirty="0" smtClean="0"/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150505" y="-19068"/>
            <a:ext cx="4176469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/>
                </a:solidFill>
              </a:rPr>
              <a:t>Example: No </a:t>
            </a:r>
            <a:r>
              <a:rPr lang="en-US" sz="4000" dirty="0" err="1" smtClean="0">
                <a:solidFill>
                  <a:schemeClr val="accent1"/>
                </a:solidFill>
              </a:rPr>
              <a:t>tranist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>
          <a:xfrm>
            <a:off x="2326587" y="5650986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AS1</a:t>
            </a:r>
            <a:endParaRPr lang="en-US" dirty="0" smtClean="0"/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8805742" y="5625941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AS2</a:t>
            </a:r>
            <a:endParaRPr lang="en-US" dirty="0" smtClean="0"/>
          </a:p>
        </p:txBody>
      </p:sp>
      <p:sp>
        <p:nvSpPr>
          <p:cNvPr id="107" name="Content Placeholder 2"/>
          <p:cNvSpPr txBox="1">
            <a:spLocks/>
          </p:cNvSpPr>
          <p:nvPr/>
        </p:nvSpPr>
        <p:spPr>
          <a:xfrm>
            <a:off x="4991370" y="2598977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AS3</a:t>
            </a:r>
            <a:endParaRPr lang="en-US" dirty="0" smtClean="0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7782681" y="2801440"/>
            <a:ext cx="3111332" cy="106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Implementation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Don’t export to AS1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8139413" y="4103008"/>
            <a:ext cx="1608285" cy="12298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693435" y="2838531"/>
            <a:ext cx="474784" cy="4153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1" idx="4"/>
          </p:cNvCxnSpPr>
          <p:nvPr/>
        </p:nvCxnSpPr>
        <p:spPr>
          <a:xfrm flipH="1">
            <a:off x="5813558" y="3253833"/>
            <a:ext cx="117269" cy="7534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1" idx="5"/>
          </p:cNvCxnSpPr>
          <p:nvPr/>
        </p:nvCxnSpPr>
        <p:spPr>
          <a:xfrm>
            <a:off x="6098688" y="3193013"/>
            <a:ext cx="582233" cy="1251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30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/>
          <p:nvPr/>
        </p:nvSpPr>
        <p:spPr>
          <a:xfrm>
            <a:off x="3901099" y="3720508"/>
            <a:ext cx="4198518" cy="2552497"/>
          </a:xfrm>
          <a:prstGeom prst="cloud">
            <a:avLst/>
          </a:prstGeom>
          <a:solidFill>
            <a:schemeClr val="bg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26974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65831" y="485957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76166" y="4007299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762966" y="569998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382386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533559" y="48006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992373" y="4817407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43529" y="4444273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53101" y="506722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46" idx="5"/>
            <a:endCxn id="53" idx="2"/>
          </p:cNvCxnSpPr>
          <p:nvPr/>
        </p:nvCxnSpPr>
        <p:spPr>
          <a:xfrm>
            <a:off x="5981419" y="4361781"/>
            <a:ext cx="462110" cy="2901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5"/>
            <a:endCxn id="48" idx="2"/>
          </p:cNvCxnSpPr>
          <p:nvPr/>
        </p:nvCxnSpPr>
        <p:spPr>
          <a:xfrm>
            <a:off x="6848782" y="4798755"/>
            <a:ext cx="533604" cy="1697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4"/>
            <a:endCxn id="54" idx="0"/>
          </p:cNvCxnSpPr>
          <p:nvPr/>
        </p:nvCxnSpPr>
        <p:spPr>
          <a:xfrm flipH="1">
            <a:off x="6590493" y="4859575"/>
            <a:ext cx="90428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3"/>
            <a:endCxn id="47" idx="7"/>
          </p:cNvCxnSpPr>
          <p:nvPr/>
        </p:nvCxnSpPr>
        <p:spPr>
          <a:xfrm flipH="1">
            <a:off x="6168219" y="5421708"/>
            <a:ext cx="254413" cy="3390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2"/>
          </p:cNvCxnSpPr>
          <p:nvPr/>
        </p:nvCxnSpPr>
        <p:spPr>
          <a:xfrm flipH="1" flipV="1">
            <a:off x="5761814" y="5067226"/>
            <a:ext cx="591287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3"/>
            <a:endCxn id="44" idx="7"/>
          </p:cNvCxnSpPr>
          <p:nvPr/>
        </p:nvCxnSpPr>
        <p:spPr>
          <a:xfrm flipH="1">
            <a:off x="4732227" y="4361781"/>
            <a:ext cx="913470" cy="4598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4" idx="6"/>
            <a:endCxn id="45" idx="2"/>
          </p:cNvCxnSpPr>
          <p:nvPr/>
        </p:nvCxnSpPr>
        <p:spPr>
          <a:xfrm>
            <a:off x="4801758" y="4968457"/>
            <a:ext cx="464073" cy="987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8" idx="6"/>
            <a:endCxn id="52" idx="2"/>
          </p:cNvCxnSpPr>
          <p:nvPr/>
        </p:nvCxnSpPr>
        <p:spPr>
          <a:xfrm>
            <a:off x="7857170" y="4968457"/>
            <a:ext cx="1135203" cy="566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50" idx="6"/>
          </p:cNvCxnSpPr>
          <p:nvPr/>
        </p:nvCxnSpPr>
        <p:spPr>
          <a:xfrm flipH="1">
            <a:off x="3008343" y="4968457"/>
            <a:ext cx="1318631" cy="397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25318" y="4468304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67809" y="542624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254603" y="488360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61484" y="5305210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1020731" y="5860425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50" idx="2"/>
            <a:endCxn id="72" idx="6"/>
          </p:cNvCxnSpPr>
          <p:nvPr/>
        </p:nvCxnSpPr>
        <p:spPr>
          <a:xfrm flipH="1">
            <a:off x="1729387" y="5008252"/>
            <a:ext cx="804172" cy="830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2" idx="1"/>
            <a:endCxn id="70" idx="5"/>
          </p:cNvCxnSpPr>
          <p:nvPr/>
        </p:nvCxnSpPr>
        <p:spPr>
          <a:xfrm flipH="1" flipV="1">
            <a:off x="630571" y="4822786"/>
            <a:ext cx="693563" cy="1216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2" idx="3"/>
            <a:endCxn id="71" idx="6"/>
          </p:cNvCxnSpPr>
          <p:nvPr/>
        </p:nvCxnSpPr>
        <p:spPr>
          <a:xfrm flipH="1">
            <a:off x="742593" y="5238088"/>
            <a:ext cx="581541" cy="3958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6" idx="2"/>
            <a:endCxn id="52" idx="5"/>
          </p:cNvCxnSpPr>
          <p:nvPr/>
        </p:nvCxnSpPr>
        <p:spPr>
          <a:xfrm flipH="1" flipV="1">
            <a:off x="9397626" y="5171889"/>
            <a:ext cx="563858" cy="3409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0" idx="2"/>
            <a:endCxn id="76" idx="5"/>
          </p:cNvCxnSpPr>
          <p:nvPr/>
        </p:nvCxnSpPr>
        <p:spPr>
          <a:xfrm flipH="1" flipV="1">
            <a:off x="10366737" y="5659692"/>
            <a:ext cx="653994" cy="4083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6"/>
          </p:cNvCxnSpPr>
          <p:nvPr/>
        </p:nvCxnSpPr>
        <p:spPr>
          <a:xfrm flipH="1">
            <a:off x="11495515" y="5870316"/>
            <a:ext cx="696485" cy="197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7" idx="4"/>
          </p:cNvCxnSpPr>
          <p:nvPr/>
        </p:nvCxnSpPr>
        <p:spPr>
          <a:xfrm flipH="1">
            <a:off x="5981419" y="6115287"/>
            <a:ext cx="18939" cy="7427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484086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/>
                </a:solidFill>
              </a:rPr>
              <a:t>Example: Preferences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>
          <a:xfrm>
            <a:off x="2326587" y="5650986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AS1</a:t>
            </a:r>
            <a:endParaRPr lang="en-US" dirty="0" smtClean="0"/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8805742" y="5625941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AS2</a:t>
            </a:r>
            <a:endParaRPr lang="en-US" dirty="0" smtClean="0"/>
          </a:p>
        </p:txBody>
      </p:sp>
      <p:sp>
        <p:nvSpPr>
          <p:cNvPr id="107" name="Content Placeholder 2"/>
          <p:cNvSpPr txBox="1">
            <a:spLocks/>
          </p:cNvSpPr>
          <p:nvPr/>
        </p:nvSpPr>
        <p:spPr>
          <a:xfrm>
            <a:off x="5637471" y="3971972"/>
            <a:ext cx="584865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</a:t>
            </a:r>
            <a:endParaRPr lang="en-US" dirty="0" smtClean="0"/>
          </a:p>
        </p:txBody>
      </p:sp>
      <p:sp>
        <p:nvSpPr>
          <p:cNvPr id="58" name="Oval 57"/>
          <p:cNvSpPr/>
          <p:nvPr/>
        </p:nvSpPr>
        <p:spPr>
          <a:xfrm>
            <a:off x="5693435" y="2838531"/>
            <a:ext cx="474784" cy="4153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4"/>
          </p:cNvCxnSpPr>
          <p:nvPr/>
        </p:nvCxnSpPr>
        <p:spPr>
          <a:xfrm flipH="1">
            <a:off x="5813558" y="3253833"/>
            <a:ext cx="117269" cy="7534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5"/>
          </p:cNvCxnSpPr>
          <p:nvPr/>
        </p:nvCxnSpPr>
        <p:spPr>
          <a:xfrm>
            <a:off x="6098688" y="3193013"/>
            <a:ext cx="582233" cy="1251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ontent Placeholder 2"/>
          <p:cNvSpPr txBox="1">
            <a:spLocks/>
          </p:cNvSpPr>
          <p:nvPr/>
        </p:nvSpPr>
        <p:spPr>
          <a:xfrm>
            <a:off x="6510155" y="4426240"/>
            <a:ext cx="432465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4991370" y="2598977"/>
            <a:ext cx="990049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4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485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High-level Idea</vt:lpstr>
      <vt:lpstr>PowerPoint Presentation</vt:lpstr>
      <vt:lpstr>PowerPoint Presentation</vt:lpstr>
      <vt:lpstr>Example Language</vt:lpstr>
      <vt:lpstr>Example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Expressiveness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BGP Configuration</dc:title>
  <dc:creator>Ryan Beckett</dc:creator>
  <cp:lastModifiedBy>Ryan Beckett</cp:lastModifiedBy>
  <cp:revision>147</cp:revision>
  <dcterms:created xsi:type="dcterms:W3CDTF">2015-09-09T15:06:08Z</dcterms:created>
  <dcterms:modified xsi:type="dcterms:W3CDTF">2015-09-16T16:46:48Z</dcterms:modified>
</cp:coreProperties>
</file>