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4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730E-11F5-4F3B-8CCE-E47A86AA10B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BGP Configuration (issues)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is distributed </a:t>
            </a:r>
          </a:p>
          <a:p>
            <a:pPr lvl="1"/>
            <a:r>
              <a:rPr lang="en-US" dirty="0" smtClean="0"/>
              <a:t>E.g., Inconsistent filtering</a:t>
            </a:r>
          </a:p>
          <a:p>
            <a:r>
              <a:rPr lang="en-US" dirty="0" smtClean="0"/>
              <a:t>Low-level mechanisms used to implement abstractions</a:t>
            </a:r>
          </a:p>
          <a:p>
            <a:pPr lvl="1"/>
            <a:r>
              <a:rPr lang="en-US" dirty="0" smtClean="0"/>
              <a:t>Modifying local preference/tagging communities to affect later decisions </a:t>
            </a:r>
          </a:p>
          <a:p>
            <a:r>
              <a:rPr lang="en-US" dirty="0" smtClean="0"/>
              <a:t>Control + data planes out of sync </a:t>
            </a:r>
          </a:p>
          <a:p>
            <a:pPr lvl="1"/>
            <a:r>
              <a:rPr lang="en-US" dirty="0" smtClean="0"/>
              <a:t>Routes don’t correspond to paths or vice versa </a:t>
            </a:r>
          </a:p>
          <a:p>
            <a:r>
              <a:rPr lang="en-US" dirty="0" smtClean="0"/>
              <a:t>Asynchrony in message arrival order </a:t>
            </a:r>
          </a:p>
          <a:p>
            <a:pPr lvl="1"/>
            <a:r>
              <a:rPr lang="en-US" dirty="0" smtClean="0"/>
              <a:t>E.g., Non-deterministic path selection </a:t>
            </a:r>
          </a:p>
          <a:p>
            <a:r>
              <a:rPr lang="en-US" dirty="0" smtClean="0"/>
              <a:t>Information control </a:t>
            </a:r>
          </a:p>
          <a:p>
            <a:pPr lvl="1"/>
            <a:r>
              <a:rPr lang="en-US" dirty="0" smtClean="0"/>
              <a:t>Don’t leak more information than necessary</a:t>
            </a:r>
          </a:p>
        </p:txBody>
      </p:sp>
    </p:spTree>
    <p:extLst>
      <p:ext uri="{BB962C8B-B14F-4D97-AF65-F5344CB8AC3E}">
        <p14:creationId xmlns:p14="http://schemas.microsoft.com/office/powerpoint/2010/main" val="354457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908736" y="3052292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26641" y="3052292"/>
            <a:ext cx="2140040" cy="14679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2717442" y="-940158"/>
            <a:ext cx="5851302" cy="2702888"/>
          </a:xfrm>
          <a:prstGeom prst="cloud">
            <a:avLst/>
          </a:prstGeom>
          <a:solidFill>
            <a:schemeClr val="accent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9704" y="6566548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Customers</a:t>
            </a:r>
            <a:endParaRPr lang="en-US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808374" y="2472744"/>
            <a:ext cx="2" cy="61444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289106" y="4043966"/>
            <a:ext cx="1279900" cy="2565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78643" y="5563435"/>
            <a:ext cx="585045" cy="99023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83111" y="1905867"/>
            <a:ext cx="188892" cy="13009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57607" y="3837802"/>
            <a:ext cx="1460203" cy="1545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12479" y="3087185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selection</a:t>
            </a:r>
            <a:endParaRPr lang="en-US" dirty="0"/>
          </a:p>
        </p:txBody>
      </p:sp>
      <p:sp>
        <p:nvSpPr>
          <p:cNvPr id="46" name="Multiply 45"/>
          <p:cNvSpPr/>
          <p:nvPr/>
        </p:nvSpPr>
        <p:spPr>
          <a:xfrm>
            <a:off x="5558162" y="1905867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9569006" y="3771982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10051960" y="3309970"/>
            <a:ext cx="2140040" cy="14679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604720" y="5648907"/>
            <a:ext cx="515407" cy="99023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98180" y="4341608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export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93084" y="2592972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export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27072" y="5648243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export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8522745" y="1027907"/>
            <a:ext cx="3921617" cy="1341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BGP Process</a:t>
            </a:r>
          </a:p>
          <a:p>
            <a:pPr algn="l"/>
            <a:r>
              <a:rPr lang="en-US" dirty="0" smtClean="0"/>
              <a:t>1. Filtering + Route selection</a:t>
            </a:r>
          </a:p>
          <a:p>
            <a:pPr algn="l"/>
            <a:r>
              <a:rPr lang="en-US" dirty="0" smtClean="0"/>
              <a:t>2. Route Export</a:t>
            </a:r>
          </a:p>
        </p:txBody>
      </p:sp>
    </p:spTree>
    <p:extLst>
      <p:ext uri="{BB962C8B-B14F-4D97-AF65-F5344CB8AC3E}">
        <p14:creationId xmlns:p14="http://schemas.microsoft.com/office/powerpoint/2010/main" val="22345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11877" y="6014433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15037" y="6014433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13900" y="6014432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2763" y="6014432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48110" y="4507054"/>
            <a:ext cx="465790" cy="443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84165" y="4728827"/>
            <a:ext cx="465790" cy="443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7287" y="6014431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10447" y="6014431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09310" y="6014430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08173" y="6014430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98400" y="6030143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01560" y="6030143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00423" y="6030142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899286" y="6030142"/>
            <a:ext cx="465790" cy="44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77552" y="4728826"/>
            <a:ext cx="465790" cy="443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09310" y="4728826"/>
            <a:ext cx="465790" cy="443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68665" y="4744538"/>
            <a:ext cx="465790" cy="443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13294" y="4422014"/>
            <a:ext cx="465790" cy="443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 rot="17359133">
            <a:off x="602175" y="4133378"/>
            <a:ext cx="3529215" cy="2824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6200000">
            <a:off x="3454506" y="4133377"/>
            <a:ext cx="3529215" cy="2824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4522514">
            <a:off x="6351227" y="4133376"/>
            <a:ext cx="3529215" cy="2824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943655" y="520100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63068" y="504346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13824" y="498770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912763" y="2969548"/>
            <a:ext cx="465790" cy="443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903703" y="2969545"/>
            <a:ext cx="465790" cy="443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098400" y="2969545"/>
            <a:ext cx="465790" cy="443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 rot="10800000">
            <a:off x="192813" y="1265912"/>
            <a:ext cx="10238702" cy="7199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44658" y="3317703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50855" y="847206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 rot="10800000">
            <a:off x="-675569" y="-1427944"/>
            <a:ext cx="12435548" cy="104176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9" idx="0"/>
            <a:endCxn id="16" idx="2"/>
          </p:cNvCxnSpPr>
          <p:nvPr/>
        </p:nvCxnSpPr>
        <p:spPr>
          <a:xfrm flipV="1">
            <a:off x="1344772" y="4950599"/>
            <a:ext cx="736233" cy="1063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3" idx="0"/>
            <a:endCxn id="16" idx="2"/>
          </p:cNvCxnSpPr>
          <p:nvPr/>
        </p:nvCxnSpPr>
        <p:spPr>
          <a:xfrm flipV="1">
            <a:off x="1947932" y="4950599"/>
            <a:ext cx="133073" cy="1063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9" idx="0"/>
            <a:endCxn id="17" idx="2"/>
          </p:cNvCxnSpPr>
          <p:nvPr/>
        </p:nvCxnSpPr>
        <p:spPr>
          <a:xfrm flipV="1">
            <a:off x="1344772" y="5172372"/>
            <a:ext cx="1572288" cy="842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0"/>
            <a:endCxn id="17" idx="2"/>
          </p:cNvCxnSpPr>
          <p:nvPr/>
        </p:nvCxnSpPr>
        <p:spPr>
          <a:xfrm flipV="1">
            <a:off x="1947932" y="5172372"/>
            <a:ext cx="969128" cy="842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0"/>
            <a:endCxn id="16" idx="2"/>
          </p:cNvCxnSpPr>
          <p:nvPr/>
        </p:nvCxnSpPr>
        <p:spPr>
          <a:xfrm flipH="1" flipV="1">
            <a:off x="2081005" y="4950599"/>
            <a:ext cx="465790" cy="1063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0"/>
            <a:endCxn id="17" idx="2"/>
          </p:cNvCxnSpPr>
          <p:nvPr/>
        </p:nvCxnSpPr>
        <p:spPr>
          <a:xfrm flipV="1">
            <a:off x="2546795" y="5172372"/>
            <a:ext cx="370265" cy="84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5" idx="0"/>
            <a:endCxn id="16" idx="2"/>
          </p:cNvCxnSpPr>
          <p:nvPr/>
        </p:nvCxnSpPr>
        <p:spPr>
          <a:xfrm flipH="1" flipV="1">
            <a:off x="2081005" y="4950599"/>
            <a:ext cx="1064653" cy="1063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5" idx="0"/>
            <a:endCxn id="17" idx="2"/>
          </p:cNvCxnSpPr>
          <p:nvPr/>
        </p:nvCxnSpPr>
        <p:spPr>
          <a:xfrm flipH="1" flipV="1">
            <a:off x="2917060" y="5172372"/>
            <a:ext cx="228598" cy="84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6" idx="0"/>
            <a:endCxn id="40" idx="2"/>
          </p:cNvCxnSpPr>
          <p:nvPr/>
        </p:nvCxnSpPr>
        <p:spPr>
          <a:xfrm flipV="1">
            <a:off x="2081005" y="3413093"/>
            <a:ext cx="1064653" cy="1093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7" idx="0"/>
            <a:endCxn id="40" idx="2"/>
          </p:cNvCxnSpPr>
          <p:nvPr/>
        </p:nvCxnSpPr>
        <p:spPr>
          <a:xfrm flipV="1">
            <a:off x="2917060" y="3413093"/>
            <a:ext cx="228598" cy="1315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0" idx="3"/>
            <a:endCxn id="41" idx="1"/>
          </p:cNvCxnSpPr>
          <p:nvPr/>
        </p:nvCxnSpPr>
        <p:spPr>
          <a:xfrm flipV="1">
            <a:off x="3378553" y="3191318"/>
            <a:ext cx="1525150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1" idx="3"/>
            <a:endCxn id="42" idx="1"/>
          </p:cNvCxnSpPr>
          <p:nvPr/>
        </p:nvCxnSpPr>
        <p:spPr>
          <a:xfrm>
            <a:off x="5369493" y="3191318"/>
            <a:ext cx="1728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0" idx="0"/>
            <a:endCxn id="41" idx="2"/>
          </p:cNvCxnSpPr>
          <p:nvPr/>
        </p:nvCxnSpPr>
        <p:spPr>
          <a:xfrm flipV="1">
            <a:off x="4710447" y="3413090"/>
            <a:ext cx="426151" cy="1315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31" idx="0"/>
            <a:endCxn id="41" idx="2"/>
          </p:cNvCxnSpPr>
          <p:nvPr/>
        </p:nvCxnSpPr>
        <p:spPr>
          <a:xfrm flipH="1" flipV="1">
            <a:off x="5136598" y="3413090"/>
            <a:ext cx="405607" cy="1315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32" idx="0"/>
            <a:endCxn id="42" idx="2"/>
          </p:cNvCxnSpPr>
          <p:nvPr/>
        </p:nvCxnSpPr>
        <p:spPr>
          <a:xfrm flipH="1" flipV="1">
            <a:off x="7331295" y="3413090"/>
            <a:ext cx="370265" cy="133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3" idx="0"/>
            <a:endCxn id="42" idx="2"/>
          </p:cNvCxnSpPr>
          <p:nvPr/>
        </p:nvCxnSpPr>
        <p:spPr>
          <a:xfrm flipH="1" flipV="1">
            <a:off x="7331295" y="3413090"/>
            <a:ext cx="1214894" cy="1008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2" idx="0"/>
            <a:endCxn id="30" idx="2"/>
          </p:cNvCxnSpPr>
          <p:nvPr/>
        </p:nvCxnSpPr>
        <p:spPr>
          <a:xfrm flipV="1">
            <a:off x="4340182" y="5172371"/>
            <a:ext cx="370265" cy="84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22" idx="0"/>
            <a:endCxn id="31" idx="2"/>
          </p:cNvCxnSpPr>
          <p:nvPr/>
        </p:nvCxnSpPr>
        <p:spPr>
          <a:xfrm flipV="1">
            <a:off x="4340182" y="5172371"/>
            <a:ext cx="1202023" cy="84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3" idx="0"/>
            <a:endCxn id="30" idx="2"/>
          </p:cNvCxnSpPr>
          <p:nvPr/>
        </p:nvCxnSpPr>
        <p:spPr>
          <a:xfrm flipH="1" flipV="1">
            <a:off x="4710447" y="5172371"/>
            <a:ext cx="232895" cy="84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3" idx="0"/>
            <a:endCxn id="31" idx="2"/>
          </p:cNvCxnSpPr>
          <p:nvPr/>
        </p:nvCxnSpPr>
        <p:spPr>
          <a:xfrm flipV="1">
            <a:off x="4943342" y="5172371"/>
            <a:ext cx="598863" cy="84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24" idx="0"/>
            <a:endCxn id="30" idx="2"/>
          </p:cNvCxnSpPr>
          <p:nvPr/>
        </p:nvCxnSpPr>
        <p:spPr>
          <a:xfrm flipH="1" flipV="1">
            <a:off x="4710447" y="5172371"/>
            <a:ext cx="831758" cy="84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4" idx="0"/>
            <a:endCxn id="31" idx="2"/>
          </p:cNvCxnSpPr>
          <p:nvPr/>
        </p:nvCxnSpPr>
        <p:spPr>
          <a:xfrm flipV="1">
            <a:off x="5542205" y="5172371"/>
            <a:ext cx="0" cy="84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25" idx="0"/>
            <a:endCxn id="30" idx="2"/>
          </p:cNvCxnSpPr>
          <p:nvPr/>
        </p:nvCxnSpPr>
        <p:spPr>
          <a:xfrm flipH="1" flipV="1">
            <a:off x="4710447" y="5172371"/>
            <a:ext cx="1430621" cy="84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5" idx="0"/>
            <a:endCxn id="31" idx="2"/>
          </p:cNvCxnSpPr>
          <p:nvPr/>
        </p:nvCxnSpPr>
        <p:spPr>
          <a:xfrm flipH="1" flipV="1">
            <a:off x="5542205" y="5172371"/>
            <a:ext cx="598863" cy="84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6" idx="0"/>
            <a:endCxn id="32" idx="2"/>
          </p:cNvCxnSpPr>
          <p:nvPr/>
        </p:nvCxnSpPr>
        <p:spPr>
          <a:xfrm flipV="1">
            <a:off x="7331295" y="5188083"/>
            <a:ext cx="370265" cy="84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26" idx="0"/>
            <a:endCxn id="33" idx="2"/>
          </p:cNvCxnSpPr>
          <p:nvPr/>
        </p:nvCxnSpPr>
        <p:spPr>
          <a:xfrm flipV="1">
            <a:off x="7331295" y="4865559"/>
            <a:ext cx="1214894" cy="116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27" idx="0"/>
            <a:endCxn id="32" idx="2"/>
          </p:cNvCxnSpPr>
          <p:nvPr/>
        </p:nvCxnSpPr>
        <p:spPr>
          <a:xfrm flipH="1" flipV="1">
            <a:off x="7701560" y="5188083"/>
            <a:ext cx="232895" cy="842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7" idx="0"/>
            <a:endCxn id="33" idx="2"/>
          </p:cNvCxnSpPr>
          <p:nvPr/>
        </p:nvCxnSpPr>
        <p:spPr>
          <a:xfrm flipV="1">
            <a:off x="7934455" y="4865559"/>
            <a:ext cx="611734" cy="116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28" idx="0"/>
            <a:endCxn id="32" idx="2"/>
          </p:cNvCxnSpPr>
          <p:nvPr/>
        </p:nvCxnSpPr>
        <p:spPr>
          <a:xfrm flipH="1" flipV="1">
            <a:off x="7701560" y="5188083"/>
            <a:ext cx="831758" cy="84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8" idx="0"/>
            <a:endCxn id="33" idx="2"/>
          </p:cNvCxnSpPr>
          <p:nvPr/>
        </p:nvCxnSpPr>
        <p:spPr>
          <a:xfrm flipV="1">
            <a:off x="8533318" y="4865559"/>
            <a:ext cx="12871" cy="116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29" idx="0"/>
            <a:endCxn id="32" idx="2"/>
          </p:cNvCxnSpPr>
          <p:nvPr/>
        </p:nvCxnSpPr>
        <p:spPr>
          <a:xfrm flipH="1" flipV="1">
            <a:off x="7701560" y="5188083"/>
            <a:ext cx="1430621" cy="84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29" idx="0"/>
            <a:endCxn id="33" idx="2"/>
          </p:cNvCxnSpPr>
          <p:nvPr/>
        </p:nvCxnSpPr>
        <p:spPr>
          <a:xfrm flipH="1" flipV="1">
            <a:off x="8546189" y="4865559"/>
            <a:ext cx="585992" cy="116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923522" y="297833"/>
            <a:ext cx="465790" cy="443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167" name="Straight Connector 166"/>
          <p:cNvCxnSpPr>
            <a:stCxn id="40" idx="0"/>
            <a:endCxn id="166" idx="2"/>
          </p:cNvCxnSpPr>
          <p:nvPr/>
        </p:nvCxnSpPr>
        <p:spPr>
          <a:xfrm flipV="1">
            <a:off x="3145658" y="741378"/>
            <a:ext cx="2010759" cy="2228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41" idx="0"/>
            <a:endCxn id="166" idx="2"/>
          </p:cNvCxnSpPr>
          <p:nvPr/>
        </p:nvCxnSpPr>
        <p:spPr>
          <a:xfrm flipV="1">
            <a:off x="5136598" y="741378"/>
            <a:ext cx="19819" cy="2228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42" idx="0"/>
            <a:endCxn id="166" idx="2"/>
          </p:cNvCxnSpPr>
          <p:nvPr/>
        </p:nvCxnSpPr>
        <p:spPr>
          <a:xfrm flipH="1" flipV="1">
            <a:off x="5156417" y="741378"/>
            <a:ext cx="2174878" cy="2228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66" idx="3"/>
          </p:cNvCxnSpPr>
          <p:nvPr/>
        </p:nvCxnSpPr>
        <p:spPr>
          <a:xfrm flipV="1">
            <a:off x="5389312" y="519605"/>
            <a:ext cx="5918339" cy="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047226" y="92516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 region</a:t>
            </a:r>
            <a:endParaRPr lang="en-US" dirty="0"/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5184273" y="-657280"/>
            <a:ext cx="492" cy="76339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398745" y="-450348"/>
            <a:ext cx="14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BGP Configuration (issues)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is distributed </a:t>
            </a:r>
          </a:p>
          <a:p>
            <a:pPr lvl="1"/>
            <a:r>
              <a:rPr lang="en-US" dirty="0" smtClean="0"/>
              <a:t>E.g., Inconsistent filtering</a:t>
            </a:r>
          </a:p>
          <a:p>
            <a:r>
              <a:rPr lang="en-US" dirty="0" smtClean="0"/>
              <a:t>Low-level mechanisms used to implement abstractions</a:t>
            </a:r>
          </a:p>
          <a:p>
            <a:pPr lvl="1"/>
            <a:r>
              <a:rPr lang="en-US" dirty="0" smtClean="0"/>
              <a:t>Modifying local preference/tagging communities to affect later decisions </a:t>
            </a:r>
          </a:p>
          <a:p>
            <a:r>
              <a:rPr lang="en-US" strike="sngStrike" dirty="0" smtClean="0"/>
              <a:t>Control + data planes out of sync </a:t>
            </a:r>
          </a:p>
          <a:p>
            <a:pPr lvl="1"/>
            <a:r>
              <a:rPr lang="en-US" strike="sngStrike" dirty="0" smtClean="0"/>
              <a:t>Routes don’t correspond to paths or vice versa </a:t>
            </a:r>
          </a:p>
          <a:p>
            <a:r>
              <a:rPr lang="en-US" strike="sngStrike" dirty="0" smtClean="0"/>
              <a:t>Asynchrony in message arrival order </a:t>
            </a:r>
          </a:p>
          <a:p>
            <a:pPr lvl="1"/>
            <a:r>
              <a:rPr lang="en-US" strike="sngStrike" dirty="0" smtClean="0"/>
              <a:t>E.g., Non-deterministic path selection </a:t>
            </a:r>
          </a:p>
          <a:p>
            <a:r>
              <a:rPr lang="en-US" dirty="0" smtClean="0"/>
              <a:t>Information control </a:t>
            </a:r>
          </a:p>
          <a:p>
            <a:pPr lvl="1"/>
            <a:r>
              <a:rPr lang="en-US" dirty="0" smtClean="0"/>
              <a:t>Don’t leak more information than necessary</a:t>
            </a:r>
          </a:p>
        </p:txBody>
      </p:sp>
    </p:spTree>
    <p:extLst>
      <p:ext uri="{BB962C8B-B14F-4D97-AF65-F5344CB8AC3E}">
        <p14:creationId xmlns:p14="http://schemas.microsoft.com/office/powerpoint/2010/main" val="56420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 Properties (Single AS)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 smtClean="0"/>
              <a:t>Preferences</a:t>
            </a:r>
          </a:p>
          <a:p>
            <a:pPr lvl="1"/>
            <a:r>
              <a:rPr lang="en-US" dirty="0" smtClean="0"/>
              <a:t>Various forms of filtering (prefer no path)</a:t>
            </a:r>
          </a:p>
          <a:p>
            <a:pPr lvl="1"/>
            <a:r>
              <a:rPr lang="en-US" dirty="0" smtClean="0"/>
              <a:t>Prefer free peers over paid provider</a:t>
            </a:r>
          </a:p>
          <a:p>
            <a:pPr lvl="1"/>
            <a:r>
              <a:rPr lang="en-US" dirty="0" smtClean="0"/>
              <a:t>Prefer customers over others </a:t>
            </a:r>
          </a:p>
          <a:p>
            <a:pPr lvl="1"/>
            <a:r>
              <a:rPr lang="en-US" dirty="0" smtClean="0"/>
              <a:t>Prefer certain outgoing links (cold-potato routing)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Information control (export policy)</a:t>
            </a:r>
          </a:p>
          <a:p>
            <a:pPr lvl="1"/>
            <a:r>
              <a:rPr lang="en-US" dirty="0" smtClean="0"/>
              <a:t>Don’t let peers know about other peers</a:t>
            </a:r>
          </a:p>
          <a:p>
            <a:pPr lvl="1"/>
            <a:r>
              <a:rPr lang="en-US" dirty="0" smtClean="0"/>
              <a:t>Hide internal changes (prefix aggregation)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4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 Properties (Multiples </a:t>
            </a:r>
            <a:r>
              <a:rPr lang="en-US" dirty="0" err="1" smtClean="0">
                <a:solidFill>
                  <a:schemeClr val="accent1"/>
                </a:solidFill>
              </a:rPr>
              <a:t>ASes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 smtClean="0"/>
              <a:t>Data plane properties</a:t>
            </a:r>
          </a:p>
          <a:p>
            <a:pPr lvl="1"/>
            <a:r>
              <a:rPr lang="en-US" dirty="0" smtClean="0"/>
              <a:t>Locality (no valleys, don’t go higher than necessary)</a:t>
            </a:r>
          </a:p>
          <a:p>
            <a:pPr lvl="1"/>
            <a:r>
              <a:rPr lang="en-US" dirty="0" smtClean="0"/>
              <a:t>At least / most k equal cost paths</a:t>
            </a:r>
          </a:p>
          <a:p>
            <a:pPr lvl="1"/>
            <a:r>
              <a:rPr lang="en-US" dirty="0" smtClean="0"/>
              <a:t>Basic (non)reachability</a:t>
            </a:r>
          </a:p>
          <a:p>
            <a:pPr lvl="1"/>
            <a:r>
              <a:rPr lang="en-US" dirty="0" smtClean="0"/>
              <a:t>Close fail, disjoint paths</a:t>
            </a:r>
          </a:p>
          <a:p>
            <a:pPr lvl="1"/>
            <a:r>
              <a:rPr lang="en-US" dirty="0" smtClean="0"/>
              <a:t>No transit between peers </a:t>
            </a:r>
          </a:p>
          <a:p>
            <a:pPr lvl="1"/>
            <a:r>
              <a:rPr lang="en-US" dirty="0" smtClean="0"/>
              <a:t>All routers in a tier treat traffic similarly</a:t>
            </a:r>
          </a:p>
          <a:p>
            <a:r>
              <a:rPr lang="en-US" dirty="0" smtClean="0"/>
              <a:t>Information control (export policy)</a:t>
            </a:r>
          </a:p>
          <a:p>
            <a:pPr lvl="1"/>
            <a:r>
              <a:rPr lang="en-US" dirty="0" smtClean="0"/>
              <a:t>Don’t let peers know about other peers</a:t>
            </a:r>
          </a:p>
          <a:p>
            <a:pPr lvl="1"/>
            <a:r>
              <a:rPr lang="en-US" dirty="0" smtClean="0"/>
              <a:t>Hide internal changes (prefix aggregation)</a:t>
            </a:r>
          </a:p>
          <a:p>
            <a:pPr lvl="1"/>
            <a:r>
              <a:rPr lang="en-US" dirty="0" smtClean="0"/>
              <a:t>Traffic X does not leak beyond tier 1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9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Abstractions (Primitives)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 smtClean="0"/>
              <a:t>Route Selection </a:t>
            </a:r>
          </a:p>
          <a:p>
            <a:pPr lvl="1"/>
            <a:r>
              <a:rPr lang="en-US" dirty="0" smtClean="0"/>
              <a:t>Filtering </a:t>
            </a:r>
          </a:p>
          <a:p>
            <a:pPr lvl="1"/>
            <a:r>
              <a:rPr lang="en-US" dirty="0" smtClean="0"/>
              <a:t>Path preferences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Data plane reachability </a:t>
            </a:r>
          </a:p>
          <a:p>
            <a:pPr lvl="1"/>
            <a:r>
              <a:rPr lang="en-US" dirty="0" smtClean="0"/>
              <a:t>Paths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Information control </a:t>
            </a:r>
          </a:p>
          <a:p>
            <a:pPr lvl="1"/>
            <a:r>
              <a:rPr lang="en-US" dirty="0" smtClean="0"/>
              <a:t>Which paths to export </a:t>
            </a:r>
          </a:p>
          <a:p>
            <a:pPr lvl="1"/>
            <a:r>
              <a:rPr lang="en-US" dirty="0" smtClean="0"/>
              <a:t>Should specific prefixes be hidden (aggregated)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4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Other Considerations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 smtClean="0"/>
              <a:t>Traffic engineering </a:t>
            </a:r>
          </a:p>
          <a:p>
            <a:pPr lvl="1"/>
            <a:r>
              <a:rPr lang="en-US" dirty="0" smtClean="0"/>
              <a:t>Split traffic over all shortest paths 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QoS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Efficiency </a:t>
            </a:r>
          </a:p>
          <a:p>
            <a:pPr lvl="1"/>
            <a:r>
              <a:rPr lang="en-US" dirty="0" smtClean="0"/>
              <a:t>Symmetrical policies and topologies </a:t>
            </a:r>
          </a:p>
          <a:p>
            <a:pPr lvl="1"/>
            <a:r>
              <a:rPr lang="en-US" dirty="0" smtClean="0"/>
              <a:t>Hierarchical structure maybe makes checking e.g., all pairs reachability easier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Soft vs Hard constraints</a:t>
            </a:r>
          </a:p>
          <a:p>
            <a:pPr lvl="1"/>
            <a:r>
              <a:rPr lang="en-US" dirty="0" smtClean="0"/>
              <a:t>E.g., locality can be violated if there is </a:t>
            </a:r>
            <a:r>
              <a:rPr lang="en-US" smtClean="0"/>
              <a:t>a failure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2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373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BGP Configuration (issues)</vt:lpstr>
      <vt:lpstr>PowerPoint Presentation</vt:lpstr>
      <vt:lpstr>PowerPoint Presentation</vt:lpstr>
      <vt:lpstr>BGP Configuration (issues)</vt:lpstr>
      <vt:lpstr>Example Properties (Single AS)</vt:lpstr>
      <vt:lpstr>Example Properties (Multiples ASes)</vt:lpstr>
      <vt:lpstr>Abstractions (Primitives)</vt:lpstr>
      <vt:lpstr>Other Considerations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Configuration</dc:title>
  <dc:creator>Ryan Beckett</dc:creator>
  <cp:lastModifiedBy>Ryan Beckett</cp:lastModifiedBy>
  <cp:revision>59</cp:revision>
  <dcterms:created xsi:type="dcterms:W3CDTF">2015-09-09T15:06:08Z</dcterms:created>
  <dcterms:modified xsi:type="dcterms:W3CDTF">2015-09-09T16:57:26Z</dcterms:modified>
</cp:coreProperties>
</file>