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Summary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4000"/>
            </a:pPr>
            <a:r>
              <a:t>Compilation Correctness (High-level)</a:t>
            </a:r>
          </a:p>
          <a:p>
            <a:pPr marL="444499" indent="-444499">
              <a:defRPr sz="4000"/>
            </a:pPr>
            <a:r>
              <a:t>Limitations of Conservative Analysis</a:t>
            </a:r>
          </a:p>
          <a:p>
            <a:pPr marL="444499" indent="-444499">
              <a:defRPr sz="4000"/>
            </a:pPr>
            <a:r>
              <a:t>Other Abstract Topologies (DCell, BCube, …)</a:t>
            </a:r>
          </a:p>
          <a:p>
            <a:pPr marL="444499" indent="-444499">
              <a:defRPr sz="4000"/>
            </a:pPr>
            <a:r>
              <a:t>Verification of configs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 rot="4800000">
            <a:off x="2700280" y="3464168"/>
            <a:ext cx="1925377" cy="2248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78" name="Group 378"/>
          <p:cNvGrpSpPr/>
          <p:nvPr/>
        </p:nvGrpSpPr>
        <p:grpSpPr>
          <a:xfrm>
            <a:off x="2057273" y="5842008"/>
            <a:ext cx="943784" cy="887008"/>
            <a:chOff x="0" y="0"/>
            <a:chExt cx="943782" cy="887006"/>
          </a:xfrm>
        </p:grpSpPr>
        <p:sp>
          <p:nvSpPr>
            <p:cNvPr id="376" name="Shape 376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7" name="Shape 377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79" name="Shape 379"/>
          <p:cNvSpPr/>
          <p:nvPr/>
        </p:nvSpPr>
        <p:spPr>
          <a:xfrm>
            <a:off x="1615695" y="5961662"/>
            <a:ext cx="266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380" name="Shape 380"/>
          <p:cNvSpPr/>
          <p:nvPr/>
        </p:nvSpPr>
        <p:spPr>
          <a:xfrm>
            <a:off x="4506150" y="252159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81" name="Shape 381"/>
          <p:cNvSpPr/>
          <p:nvPr/>
        </p:nvSpPr>
        <p:spPr>
          <a:xfrm>
            <a:off x="2777715" y="4259188"/>
            <a:ext cx="3936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382" name="Shape 382"/>
          <p:cNvSpPr/>
          <p:nvPr/>
        </p:nvSpPr>
        <p:spPr>
          <a:xfrm>
            <a:off x="6036870" y="3176722"/>
            <a:ext cx="583113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Assume path P is one </a:t>
            </a:r>
          </a:p>
          <a:p>
            <a:pPr algn="l"/>
            <a:r>
              <a:t>of the highest rank</a:t>
            </a:r>
          </a:p>
          <a:p>
            <a:pPr algn="l"/>
            <a:r>
              <a:t>simple paths in the network</a:t>
            </a:r>
          </a:p>
          <a:p>
            <a:pPr algn="l"/>
            <a:r>
              <a:t>given the failures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/>
        </p:nvSpPr>
        <p:spPr>
          <a:xfrm rot="4800000">
            <a:off x="2700280" y="3464168"/>
            <a:ext cx="1925377" cy="2248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87" name="Group 387"/>
          <p:cNvGrpSpPr/>
          <p:nvPr/>
        </p:nvGrpSpPr>
        <p:grpSpPr>
          <a:xfrm>
            <a:off x="2057273" y="5842008"/>
            <a:ext cx="943784" cy="887008"/>
            <a:chOff x="0" y="0"/>
            <a:chExt cx="943782" cy="887006"/>
          </a:xfrm>
        </p:grpSpPr>
        <p:sp>
          <p:nvSpPr>
            <p:cNvPr id="385" name="Shape 385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86" name="Shape 386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88" name="Shape 388"/>
          <p:cNvSpPr/>
          <p:nvPr/>
        </p:nvSpPr>
        <p:spPr>
          <a:xfrm>
            <a:off x="1615695" y="5961662"/>
            <a:ext cx="266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389" name="Shape 389"/>
          <p:cNvSpPr/>
          <p:nvPr/>
        </p:nvSpPr>
        <p:spPr>
          <a:xfrm>
            <a:off x="4506150" y="252159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90" name="Shape 390"/>
          <p:cNvSpPr/>
          <p:nvPr/>
        </p:nvSpPr>
        <p:spPr>
          <a:xfrm>
            <a:off x="2777715" y="4259188"/>
            <a:ext cx="3936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391" name="Shape 391"/>
          <p:cNvSpPr/>
          <p:nvPr/>
        </p:nvSpPr>
        <p:spPr>
          <a:xfrm>
            <a:off x="6036870" y="3176722"/>
            <a:ext cx="583113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Assume path P is one </a:t>
            </a:r>
          </a:p>
          <a:p>
            <a:pPr algn="l"/>
            <a:r>
              <a:t>of the highest rank</a:t>
            </a:r>
          </a:p>
          <a:p>
            <a:pPr algn="l"/>
            <a:r>
              <a:t>simple paths in the network</a:t>
            </a:r>
          </a:p>
          <a:p>
            <a:pPr algn="l"/>
            <a:r>
              <a:t>given the failures</a:t>
            </a:r>
          </a:p>
        </p:txBody>
      </p:sp>
      <p:sp>
        <p:nvSpPr>
          <p:cNvPr id="392" name="Shape 392"/>
          <p:cNvSpPr/>
          <p:nvPr/>
        </p:nvSpPr>
        <p:spPr>
          <a:xfrm>
            <a:off x="6036870" y="5948149"/>
            <a:ext cx="658505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Then path P exists in the PG</a:t>
            </a:r>
          </a:p>
          <a:p>
            <a:pPr algn="l"/>
            <a:r>
              <a:t>with (best) rank of r for source 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 rot="4800000">
            <a:off x="2700280" y="3464168"/>
            <a:ext cx="1925377" cy="2248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97" name="Group 397"/>
          <p:cNvGrpSpPr/>
          <p:nvPr/>
        </p:nvGrpSpPr>
        <p:grpSpPr>
          <a:xfrm>
            <a:off x="2057273" y="5842008"/>
            <a:ext cx="943784" cy="887008"/>
            <a:chOff x="0" y="0"/>
            <a:chExt cx="943782" cy="887006"/>
          </a:xfrm>
        </p:grpSpPr>
        <p:sp>
          <p:nvSpPr>
            <p:cNvPr id="395" name="Shape 395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98" name="Shape 398"/>
          <p:cNvSpPr/>
          <p:nvPr/>
        </p:nvSpPr>
        <p:spPr>
          <a:xfrm>
            <a:off x="1615695" y="5961662"/>
            <a:ext cx="266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399" name="Shape 399"/>
          <p:cNvSpPr/>
          <p:nvPr/>
        </p:nvSpPr>
        <p:spPr>
          <a:xfrm>
            <a:off x="4506150" y="252159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400" name="Shape 400"/>
          <p:cNvSpPr/>
          <p:nvPr/>
        </p:nvSpPr>
        <p:spPr>
          <a:xfrm>
            <a:off x="2777715" y="4259188"/>
            <a:ext cx="3936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401" name="Shape 401"/>
          <p:cNvSpPr/>
          <p:nvPr/>
        </p:nvSpPr>
        <p:spPr>
          <a:xfrm>
            <a:off x="6036870" y="3176722"/>
            <a:ext cx="6078018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 only way traffic does not</a:t>
            </a:r>
          </a:p>
          <a:p>
            <a:pPr algn="l"/>
            <a:r>
              <a:t>flow along path P is if </a:t>
            </a:r>
          </a:p>
          <a:p>
            <a:pPr algn="l"/>
            <a:r>
              <a:t>some node on P prefers a </a:t>
            </a:r>
          </a:p>
          <a:p>
            <a:pPr algn="l"/>
            <a:r>
              <a:t>different advertisement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 rot="4800000">
            <a:off x="1371306" y="6334039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406" name="Group 406"/>
          <p:cNvGrpSpPr/>
          <p:nvPr/>
        </p:nvGrpSpPr>
        <p:grpSpPr>
          <a:xfrm>
            <a:off x="1017394" y="7698935"/>
            <a:ext cx="943784" cy="887008"/>
            <a:chOff x="0" y="0"/>
            <a:chExt cx="943782" cy="887006"/>
          </a:xfrm>
        </p:grpSpPr>
        <p:sp>
          <p:nvSpPr>
            <p:cNvPr id="404" name="Shape 404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5" name="Shape 405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407" name="Shape 407"/>
          <p:cNvSpPr/>
          <p:nvPr/>
        </p:nvSpPr>
        <p:spPr>
          <a:xfrm>
            <a:off x="575816" y="7818588"/>
            <a:ext cx="266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408" name="Shape 408"/>
          <p:cNvSpPr/>
          <p:nvPr/>
        </p:nvSpPr>
        <p:spPr>
          <a:xfrm>
            <a:off x="4506150" y="252159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409" name="Shape 409"/>
          <p:cNvSpPr/>
          <p:nvPr/>
        </p:nvSpPr>
        <p:spPr>
          <a:xfrm>
            <a:off x="865081" y="4797697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410" name="Shape 410"/>
          <p:cNvSpPr/>
          <p:nvPr/>
        </p:nvSpPr>
        <p:spPr>
          <a:xfrm>
            <a:off x="2423408" y="53566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1</a:t>
            </a:r>
          </a:p>
        </p:txBody>
      </p:sp>
      <p:sp>
        <p:nvSpPr>
          <p:cNvPr id="411" name="Shape 411"/>
          <p:cNvSpPr/>
          <p:nvPr/>
        </p:nvSpPr>
        <p:spPr>
          <a:xfrm rot="4800000">
            <a:off x="3283331" y="3504909"/>
            <a:ext cx="1366527" cy="1791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2" name="Shape 412"/>
          <p:cNvSpPr/>
          <p:nvPr/>
        </p:nvSpPr>
        <p:spPr>
          <a:xfrm>
            <a:off x="2366207" y="6745083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413" name="Shape 413"/>
          <p:cNvSpPr/>
          <p:nvPr/>
        </p:nvSpPr>
        <p:spPr>
          <a:xfrm>
            <a:off x="6036870" y="3176722"/>
            <a:ext cx="6078018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 only way traffic does not</a:t>
            </a:r>
          </a:p>
          <a:p>
            <a:pPr algn="l"/>
            <a:r>
              <a:t>flow along path P is if </a:t>
            </a:r>
          </a:p>
          <a:p>
            <a:pPr algn="l"/>
            <a:r>
              <a:t>some node on P prefers a </a:t>
            </a:r>
          </a:p>
          <a:p>
            <a:pPr algn="l"/>
            <a:r>
              <a:t>different advertisement</a:t>
            </a:r>
          </a:p>
        </p:txBody>
      </p:sp>
      <p:sp>
        <p:nvSpPr>
          <p:cNvPr id="414" name="Shape 414"/>
          <p:cNvSpPr/>
          <p:nvPr/>
        </p:nvSpPr>
        <p:spPr>
          <a:xfrm>
            <a:off x="4288429" y="436523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 rot="4800000">
            <a:off x="1371306" y="6334039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419" name="Group 419"/>
          <p:cNvGrpSpPr/>
          <p:nvPr/>
        </p:nvGrpSpPr>
        <p:grpSpPr>
          <a:xfrm>
            <a:off x="1017394" y="7698935"/>
            <a:ext cx="943784" cy="887008"/>
            <a:chOff x="0" y="0"/>
            <a:chExt cx="943782" cy="887006"/>
          </a:xfrm>
        </p:grpSpPr>
        <p:sp>
          <p:nvSpPr>
            <p:cNvPr id="417" name="Shape 417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18" name="Shape 418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420" name="Shape 420"/>
          <p:cNvSpPr/>
          <p:nvPr/>
        </p:nvSpPr>
        <p:spPr>
          <a:xfrm>
            <a:off x="575816" y="7818588"/>
            <a:ext cx="266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421" name="Shape 421"/>
          <p:cNvSpPr/>
          <p:nvPr/>
        </p:nvSpPr>
        <p:spPr>
          <a:xfrm>
            <a:off x="4506150" y="252159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422" name="Shape 422"/>
          <p:cNvSpPr/>
          <p:nvPr/>
        </p:nvSpPr>
        <p:spPr>
          <a:xfrm>
            <a:off x="865081" y="4797697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423" name="Shape 423"/>
          <p:cNvSpPr/>
          <p:nvPr/>
        </p:nvSpPr>
        <p:spPr>
          <a:xfrm>
            <a:off x="2423408" y="53566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1</a:t>
            </a:r>
          </a:p>
        </p:txBody>
      </p:sp>
      <p:sp>
        <p:nvSpPr>
          <p:cNvPr id="424" name="Shape 424"/>
          <p:cNvSpPr/>
          <p:nvPr/>
        </p:nvSpPr>
        <p:spPr>
          <a:xfrm rot="4800000">
            <a:off x="3283331" y="3504909"/>
            <a:ext cx="1366527" cy="1791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5" name="Shape 425"/>
          <p:cNvSpPr/>
          <p:nvPr/>
        </p:nvSpPr>
        <p:spPr>
          <a:xfrm>
            <a:off x="2366207" y="6745083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426" name="Shape 426"/>
          <p:cNvSpPr/>
          <p:nvPr/>
        </p:nvSpPr>
        <p:spPr>
          <a:xfrm>
            <a:off x="5595767" y="535662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2</a:t>
            </a:r>
          </a:p>
        </p:txBody>
      </p:sp>
      <p:sp>
        <p:nvSpPr>
          <p:cNvPr id="427" name="Shape 427"/>
          <p:cNvSpPr/>
          <p:nvPr/>
        </p:nvSpPr>
        <p:spPr>
          <a:xfrm rot="4800000">
            <a:off x="4785066" y="6423901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430" name="Group 430"/>
          <p:cNvGrpSpPr/>
          <p:nvPr/>
        </p:nvGrpSpPr>
        <p:grpSpPr>
          <a:xfrm>
            <a:off x="4431155" y="7788796"/>
            <a:ext cx="943783" cy="887008"/>
            <a:chOff x="0" y="0"/>
            <a:chExt cx="943782" cy="887006"/>
          </a:xfrm>
        </p:grpSpPr>
        <p:sp>
          <p:nvSpPr>
            <p:cNvPr id="428" name="Shape 428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29" name="Shape 429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431" name="Shape 431"/>
          <p:cNvSpPr/>
          <p:nvPr/>
        </p:nvSpPr>
        <p:spPr>
          <a:xfrm>
            <a:off x="3938827" y="7908449"/>
            <a:ext cx="3680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</a:t>
            </a:r>
          </a:p>
        </p:txBody>
      </p:sp>
      <p:sp>
        <p:nvSpPr>
          <p:cNvPr id="432" name="Shape 432"/>
          <p:cNvSpPr/>
          <p:nvPr/>
        </p:nvSpPr>
        <p:spPr>
          <a:xfrm>
            <a:off x="5779967" y="6834944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433" name="Shape 433"/>
          <p:cNvSpPr/>
          <p:nvPr/>
        </p:nvSpPr>
        <p:spPr>
          <a:xfrm>
            <a:off x="2343333" y="8874052"/>
            <a:ext cx="10341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 ≤ r</a:t>
            </a:r>
          </a:p>
        </p:txBody>
      </p:sp>
      <p:sp>
        <p:nvSpPr>
          <p:cNvPr id="434" name="Shape 434"/>
          <p:cNvSpPr/>
          <p:nvPr/>
        </p:nvSpPr>
        <p:spPr>
          <a:xfrm>
            <a:off x="5684054" y="381000"/>
            <a:ext cx="7183324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What we know:</a:t>
            </a:r>
          </a:p>
          <a:p>
            <a:pPr marL="635000" indent="-635000" algn="l">
              <a:buSzPct val="100000"/>
              <a:buAutoNum type="arabicParenR" startAt="1"/>
            </a:pPr>
            <a:r>
              <a:t>advertisement reaches N</a:t>
            </a:r>
            <a:r>
              <a:rPr baseline="-5999"/>
              <a:t>2</a:t>
            </a:r>
            <a:endParaRPr baseline="-5999"/>
          </a:p>
          <a:p>
            <a:pPr marL="635000" indent="-635000" algn="l">
              <a:buSzPct val="100000"/>
              <a:buAutoNum type="arabicParenR" startAt="1"/>
            </a:pPr>
            <a:r>
              <a:t>Failure analysis prefers N</a:t>
            </a:r>
            <a:r>
              <a:rPr baseline="-5999"/>
              <a:t>2</a:t>
            </a:r>
            <a:r>
              <a:t> ≥ N</a:t>
            </a:r>
            <a:r>
              <a:rPr baseline="-5999"/>
              <a:t>1</a:t>
            </a:r>
            <a:endParaRPr baseline="-5999"/>
          </a:p>
          <a:p>
            <a:pPr marL="635000" indent="-635000" algn="l">
              <a:buSzPct val="100000"/>
              <a:buAutoNum type="arabicParenR" startAt="1"/>
            </a:pPr>
            <a:r>
              <a:t>N</a:t>
            </a:r>
            <a:r>
              <a:rPr baseline="-5999"/>
              <a:t>2 </a:t>
            </a:r>
            <a:r>
              <a:t>has the same path b to r’ ≤ r</a:t>
            </a:r>
          </a:p>
        </p:txBody>
      </p:sp>
      <p:sp>
        <p:nvSpPr>
          <p:cNvPr id="435" name="Shape 435"/>
          <p:cNvSpPr/>
          <p:nvPr/>
        </p:nvSpPr>
        <p:spPr>
          <a:xfrm>
            <a:off x="4288429" y="436523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 rot="4800000">
            <a:off x="1371306" y="6334039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440" name="Group 440"/>
          <p:cNvGrpSpPr/>
          <p:nvPr/>
        </p:nvGrpSpPr>
        <p:grpSpPr>
          <a:xfrm>
            <a:off x="1017394" y="7698935"/>
            <a:ext cx="943784" cy="887008"/>
            <a:chOff x="0" y="0"/>
            <a:chExt cx="943782" cy="887006"/>
          </a:xfrm>
        </p:grpSpPr>
        <p:sp>
          <p:nvSpPr>
            <p:cNvPr id="438" name="Shape 438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39" name="Shape 439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441" name="Shape 441"/>
          <p:cNvSpPr/>
          <p:nvPr/>
        </p:nvSpPr>
        <p:spPr>
          <a:xfrm>
            <a:off x="575816" y="7818588"/>
            <a:ext cx="266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442" name="Shape 442"/>
          <p:cNvSpPr/>
          <p:nvPr/>
        </p:nvSpPr>
        <p:spPr>
          <a:xfrm>
            <a:off x="4506150" y="252159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443" name="Shape 443"/>
          <p:cNvSpPr/>
          <p:nvPr/>
        </p:nvSpPr>
        <p:spPr>
          <a:xfrm>
            <a:off x="865081" y="4797697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444" name="Shape 444"/>
          <p:cNvSpPr/>
          <p:nvPr/>
        </p:nvSpPr>
        <p:spPr>
          <a:xfrm>
            <a:off x="2423408" y="53566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1</a:t>
            </a:r>
          </a:p>
        </p:txBody>
      </p:sp>
      <p:sp>
        <p:nvSpPr>
          <p:cNvPr id="445" name="Shape 445"/>
          <p:cNvSpPr/>
          <p:nvPr/>
        </p:nvSpPr>
        <p:spPr>
          <a:xfrm flipH="1" rot="17940000">
            <a:off x="5072569" y="3381179"/>
            <a:ext cx="1366526" cy="1791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6" name="Shape 446"/>
          <p:cNvSpPr/>
          <p:nvPr/>
        </p:nvSpPr>
        <p:spPr>
          <a:xfrm>
            <a:off x="2366207" y="6745083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447" name="Shape 447"/>
          <p:cNvSpPr/>
          <p:nvPr/>
        </p:nvSpPr>
        <p:spPr>
          <a:xfrm>
            <a:off x="5595767" y="535662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2</a:t>
            </a:r>
          </a:p>
        </p:txBody>
      </p:sp>
      <p:sp>
        <p:nvSpPr>
          <p:cNvPr id="448" name="Shape 448"/>
          <p:cNvSpPr/>
          <p:nvPr/>
        </p:nvSpPr>
        <p:spPr>
          <a:xfrm rot="4800000">
            <a:off x="4785066" y="6423901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451" name="Group 451"/>
          <p:cNvGrpSpPr/>
          <p:nvPr/>
        </p:nvGrpSpPr>
        <p:grpSpPr>
          <a:xfrm>
            <a:off x="4431155" y="7788796"/>
            <a:ext cx="943783" cy="887008"/>
            <a:chOff x="0" y="0"/>
            <a:chExt cx="943782" cy="887006"/>
          </a:xfrm>
        </p:grpSpPr>
        <p:sp>
          <p:nvSpPr>
            <p:cNvPr id="449" name="Shape 449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50" name="Shape 450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452" name="Shape 452"/>
          <p:cNvSpPr/>
          <p:nvPr/>
        </p:nvSpPr>
        <p:spPr>
          <a:xfrm>
            <a:off x="3938827" y="7908449"/>
            <a:ext cx="3680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</a:t>
            </a:r>
          </a:p>
        </p:txBody>
      </p:sp>
      <p:sp>
        <p:nvSpPr>
          <p:cNvPr id="453" name="Shape 453"/>
          <p:cNvSpPr/>
          <p:nvPr/>
        </p:nvSpPr>
        <p:spPr>
          <a:xfrm>
            <a:off x="5779967" y="6834944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454" name="Shape 454"/>
          <p:cNvSpPr/>
          <p:nvPr/>
        </p:nvSpPr>
        <p:spPr>
          <a:xfrm>
            <a:off x="2343333" y="8874052"/>
            <a:ext cx="10341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 ≤ r</a:t>
            </a:r>
          </a:p>
        </p:txBody>
      </p:sp>
      <p:sp>
        <p:nvSpPr>
          <p:cNvPr id="455" name="Shape 455"/>
          <p:cNvSpPr/>
          <p:nvPr/>
        </p:nvSpPr>
        <p:spPr>
          <a:xfrm>
            <a:off x="5684054" y="381000"/>
            <a:ext cx="7183324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What we know:</a:t>
            </a:r>
          </a:p>
          <a:p>
            <a:pPr marL="635000" indent="-635000" algn="l">
              <a:buSzPct val="100000"/>
              <a:buAutoNum type="arabicParenR" startAt="1"/>
            </a:pPr>
            <a:r>
              <a:t>advertisement reaches N</a:t>
            </a:r>
            <a:r>
              <a:rPr baseline="-5999"/>
              <a:t>2</a:t>
            </a:r>
            <a:endParaRPr baseline="-5999"/>
          </a:p>
          <a:p>
            <a:pPr marL="635000" indent="-635000" algn="l">
              <a:buSzPct val="100000"/>
              <a:buAutoNum type="arabicParenR" startAt="1"/>
            </a:pPr>
            <a:r>
              <a:t>Failure analysis prefers N</a:t>
            </a:r>
            <a:r>
              <a:rPr baseline="-5999"/>
              <a:t>2</a:t>
            </a:r>
            <a:r>
              <a:t> ≥ N</a:t>
            </a:r>
            <a:r>
              <a:rPr baseline="-5999"/>
              <a:t>1</a:t>
            </a:r>
            <a:endParaRPr baseline="-5999"/>
          </a:p>
          <a:p>
            <a:pPr marL="635000" indent="-635000" algn="l">
              <a:buSzPct val="100000"/>
              <a:buAutoNum type="arabicParenR" startAt="1"/>
            </a:pPr>
            <a:r>
              <a:t>N</a:t>
            </a:r>
            <a:r>
              <a:rPr baseline="-5999"/>
              <a:t>2 </a:t>
            </a:r>
            <a:r>
              <a:t>has the same path b to r’ ≤ r</a:t>
            </a:r>
          </a:p>
        </p:txBody>
      </p:sp>
      <p:sp>
        <p:nvSpPr>
          <p:cNvPr id="456" name="Shape 456"/>
          <p:cNvSpPr/>
          <p:nvPr/>
        </p:nvSpPr>
        <p:spPr>
          <a:xfrm>
            <a:off x="4288429" y="436523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457" name="Shape 457"/>
          <p:cNvSpPr/>
          <p:nvPr/>
        </p:nvSpPr>
        <p:spPr>
          <a:xfrm>
            <a:off x="6100275" y="4023555"/>
            <a:ext cx="4700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a’</a:t>
            </a:r>
          </a:p>
        </p:txBody>
      </p:sp>
      <p:sp>
        <p:nvSpPr>
          <p:cNvPr id="458" name="Shape 458"/>
          <p:cNvSpPr/>
          <p:nvPr/>
        </p:nvSpPr>
        <p:spPr>
          <a:xfrm rot="4800000">
            <a:off x="3283331" y="3504909"/>
            <a:ext cx="1366527" cy="1791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/>
        </p:nvSpPr>
        <p:spPr>
          <a:xfrm rot="4800000">
            <a:off x="1371306" y="6334039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463" name="Group 463"/>
          <p:cNvGrpSpPr/>
          <p:nvPr/>
        </p:nvGrpSpPr>
        <p:grpSpPr>
          <a:xfrm>
            <a:off x="1017394" y="7698935"/>
            <a:ext cx="943784" cy="887008"/>
            <a:chOff x="0" y="0"/>
            <a:chExt cx="943782" cy="887006"/>
          </a:xfrm>
        </p:grpSpPr>
        <p:sp>
          <p:nvSpPr>
            <p:cNvPr id="461" name="Shape 461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62" name="Shape 462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464" name="Shape 464"/>
          <p:cNvSpPr/>
          <p:nvPr/>
        </p:nvSpPr>
        <p:spPr>
          <a:xfrm>
            <a:off x="575816" y="7818588"/>
            <a:ext cx="266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465" name="Shape 465"/>
          <p:cNvSpPr/>
          <p:nvPr/>
        </p:nvSpPr>
        <p:spPr>
          <a:xfrm>
            <a:off x="4506150" y="252159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466" name="Shape 466"/>
          <p:cNvSpPr/>
          <p:nvPr/>
        </p:nvSpPr>
        <p:spPr>
          <a:xfrm>
            <a:off x="865081" y="4797697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467" name="Shape 467"/>
          <p:cNvSpPr/>
          <p:nvPr/>
        </p:nvSpPr>
        <p:spPr>
          <a:xfrm>
            <a:off x="2423408" y="53566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1</a:t>
            </a:r>
          </a:p>
        </p:txBody>
      </p:sp>
      <p:sp>
        <p:nvSpPr>
          <p:cNvPr id="468" name="Shape 468"/>
          <p:cNvSpPr/>
          <p:nvPr/>
        </p:nvSpPr>
        <p:spPr>
          <a:xfrm flipH="1" rot="17940000">
            <a:off x="5072569" y="3381179"/>
            <a:ext cx="1366526" cy="1791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69" name="Shape 469"/>
          <p:cNvSpPr/>
          <p:nvPr/>
        </p:nvSpPr>
        <p:spPr>
          <a:xfrm>
            <a:off x="2366207" y="6745083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470" name="Shape 470"/>
          <p:cNvSpPr/>
          <p:nvPr/>
        </p:nvSpPr>
        <p:spPr>
          <a:xfrm>
            <a:off x="5595767" y="535662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2</a:t>
            </a:r>
          </a:p>
        </p:txBody>
      </p:sp>
      <p:sp>
        <p:nvSpPr>
          <p:cNvPr id="471" name="Shape 471"/>
          <p:cNvSpPr/>
          <p:nvPr/>
        </p:nvSpPr>
        <p:spPr>
          <a:xfrm rot="4800000">
            <a:off x="4785066" y="6423901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474" name="Group 474"/>
          <p:cNvGrpSpPr/>
          <p:nvPr/>
        </p:nvGrpSpPr>
        <p:grpSpPr>
          <a:xfrm>
            <a:off x="4431155" y="7788796"/>
            <a:ext cx="943783" cy="887008"/>
            <a:chOff x="0" y="0"/>
            <a:chExt cx="943782" cy="887006"/>
          </a:xfrm>
        </p:grpSpPr>
        <p:sp>
          <p:nvSpPr>
            <p:cNvPr id="472" name="Shape 472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73" name="Shape 473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475" name="Shape 475"/>
          <p:cNvSpPr/>
          <p:nvPr/>
        </p:nvSpPr>
        <p:spPr>
          <a:xfrm>
            <a:off x="3938827" y="7908449"/>
            <a:ext cx="3680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</a:t>
            </a:r>
          </a:p>
        </p:txBody>
      </p:sp>
      <p:sp>
        <p:nvSpPr>
          <p:cNvPr id="476" name="Shape 476"/>
          <p:cNvSpPr/>
          <p:nvPr/>
        </p:nvSpPr>
        <p:spPr>
          <a:xfrm>
            <a:off x="5779967" y="6834944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477" name="Shape 477"/>
          <p:cNvSpPr/>
          <p:nvPr/>
        </p:nvSpPr>
        <p:spPr>
          <a:xfrm>
            <a:off x="2343333" y="8874052"/>
            <a:ext cx="10341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 ≤ r</a:t>
            </a:r>
          </a:p>
        </p:txBody>
      </p:sp>
      <p:sp>
        <p:nvSpPr>
          <p:cNvPr id="478" name="Shape 478"/>
          <p:cNvSpPr/>
          <p:nvPr/>
        </p:nvSpPr>
        <p:spPr>
          <a:xfrm>
            <a:off x="6315409" y="380996"/>
            <a:ext cx="6262929" cy="228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Case 1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(a’.b is a simple path)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Proceed by induction on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path length of b</a:t>
            </a:r>
          </a:p>
        </p:txBody>
      </p:sp>
      <p:sp>
        <p:nvSpPr>
          <p:cNvPr id="479" name="Shape 479"/>
          <p:cNvSpPr/>
          <p:nvPr/>
        </p:nvSpPr>
        <p:spPr>
          <a:xfrm>
            <a:off x="4288429" y="436523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480" name="Shape 480"/>
          <p:cNvSpPr/>
          <p:nvPr/>
        </p:nvSpPr>
        <p:spPr>
          <a:xfrm>
            <a:off x="6100275" y="4023555"/>
            <a:ext cx="4700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a’</a:t>
            </a:r>
          </a:p>
        </p:txBody>
      </p:sp>
      <p:sp>
        <p:nvSpPr>
          <p:cNvPr id="481" name="Shape 481"/>
          <p:cNvSpPr/>
          <p:nvPr/>
        </p:nvSpPr>
        <p:spPr>
          <a:xfrm rot="4800000">
            <a:off x="3283331" y="3504909"/>
            <a:ext cx="1366527" cy="1791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 rot="4800000">
            <a:off x="1371306" y="6334039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486" name="Group 486"/>
          <p:cNvGrpSpPr/>
          <p:nvPr/>
        </p:nvGrpSpPr>
        <p:grpSpPr>
          <a:xfrm>
            <a:off x="1017394" y="7698935"/>
            <a:ext cx="943784" cy="887008"/>
            <a:chOff x="0" y="0"/>
            <a:chExt cx="943782" cy="887006"/>
          </a:xfrm>
        </p:grpSpPr>
        <p:sp>
          <p:nvSpPr>
            <p:cNvPr id="484" name="Shape 484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85" name="Shape 485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487" name="Shape 487"/>
          <p:cNvSpPr/>
          <p:nvPr/>
        </p:nvSpPr>
        <p:spPr>
          <a:xfrm>
            <a:off x="575816" y="7818588"/>
            <a:ext cx="266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488" name="Shape 488"/>
          <p:cNvSpPr/>
          <p:nvPr/>
        </p:nvSpPr>
        <p:spPr>
          <a:xfrm>
            <a:off x="4506150" y="252159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489" name="Shape 489"/>
          <p:cNvSpPr/>
          <p:nvPr/>
        </p:nvSpPr>
        <p:spPr>
          <a:xfrm>
            <a:off x="865081" y="4797697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490" name="Shape 490"/>
          <p:cNvSpPr/>
          <p:nvPr/>
        </p:nvSpPr>
        <p:spPr>
          <a:xfrm>
            <a:off x="2423408" y="53566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1</a:t>
            </a:r>
          </a:p>
        </p:txBody>
      </p:sp>
      <p:sp>
        <p:nvSpPr>
          <p:cNvPr id="491" name="Shape 491"/>
          <p:cNvSpPr/>
          <p:nvPr/>
        </p:nvSpPr>
        <p:spPr>
          <a:xfrm flipH="1" rot="17940000">
            <a:off x="5072569" y="3381179"/>
            <a:ext cx="1366526" cy="1791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92" name="Shape 492"/>
          <p:cNvSpPr/>
          <p:nvPr/>
        </p:nvSpPr>
        <p:spPr>
          <a:xfrm>
            <a:off x="2366207" y="6745083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493" name="Shape 493"/>
          <p:cNvSpPr/>
          <p:nvPr/>
        </p:nvSpPr>
        <p:spPr>
          <a:xfrm>
            <a:off x="5595767" y="535662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2</a:t>
            </a:r>
          </a:p>
        </p:txBody>
      </p:sp>
      <p:sp>
        <p:nvSpPr>
          <p:cNvPr id="494" name="Shape 494"/>
          <p:cNvSpPr/>
          <p:nvPr/>
        </p:nvSpPr>
        <p:spPr>
          <a:xfrm rot="4800000">
            <a:off x="4785066" y="6423901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497" name="Group 497"/>
          <p:cNvGrpSpPr/>
          <p:nvPr/>
        </p:nvGrpSpPr>
        <p:grpSpPr>
          <a:xfrm>
            <a:off x="4431155" y="7788796"/>
            <a:ext cx="943783" cy="887008"/>
            <a:chOff x="0" y="0"/>
            <a:chExt cx="943782" cy="887006"/>
          </a:xfrm>
        </p:grpSpPr>
        <p:sp>
          <p:nvSpPr>
            <p:cNvPr id="495" name="Shape 495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6" name="Shape 496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498" name="Shape 498"/>
          <p:cNvSpPr/>
          <p:nvPr/>
        </p:nvSpPr>
        <p:spPr>
          <a:xfrm>
            <a:off x="3938827" y="7908449"/>
            <a:ext cx="3680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</a:t>
            </a:r>
          </a:p>
        </p:txBody>
      </p:sp>
      <p:sp>
        <p:nvSpPr>
          <p:cNvPr id="499" name="Shape 499"/>
          <p:cNvSpPr/>
          <p:nvPr/>
        </p:nvSpPr>
        <p:spPr>
          <a:xfrm>
            <a:off x="5779967" y="6834944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500" name="Shape 500"/>
          <p:cNvSpPr/>
          <p:nvPr/>
        </p:nvSpPr>
        <p:spPr>
          <a:xfrm>
            <a:off x="2343333" y="8874052"/>
            <a:ext cx="10341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 ≤ r</a:t>
            </a:r>
          </a:p>
        </p:txBody>
      </p:sp>
      <p:sp>
        <p:nvSpPr>
          <p:cNvPr id="501" name="Shape 501"/>
          <p:cNvSpPr/>
          <p:nvPr/>
        </p:nvSpPr>
        <p:spPr>
          <a:xfrm>
            <a:off x="6631087" y="865899"/>
            <a:ext cx="5550468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Case 2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(a’.b is </a:t>
            </a:r>
            <a:r>
              <a:t>not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simple)</a:t>
            </a:r>
          </a:p>
        </p:txBody>
      </p:sp>
      <p:sp>
        <p:nvSpPr>
          <p:cNvPr id="502" name="Shape 502"/>
          <p:cNvSpPr/>
          <p:nvPr/>
        </p:nvSpPr>
        <p:spPr>
          <a:xfrm>
            <a:off x="4288429" y="436523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503" name="Shape 503"/>
          <p:cNvSpPr/>
          <p:nvPr/>
        </p:nvSpPr>
        <p:spPr>
          <a:xfrm>
            <a:off x="6100275" y="4023555"/>
            <a:ext cx="4700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a’</a:t>
            </a:r>
          </a:p>
        </p:txBody>
      </p:sp>
      <p:sp>
        <p:nvSpPr>
          <p:cNvPr id="504" name="Shape 504"/>
          <p:cNvSpPr/>
          <p:nvPr/>
        </p:nvSpPr>
        <p:spPr>
          <a:xfrm rot="4800000">
            <a:off x="3283331" y="3504909"/>
            <a:ext cx="1366527" cy="1791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05" name="Shape 505"/>
          <p:cNvSpPr/>
          <p:nvPr/>
        </p:nvSpPr>
        <p:spPr>
          <a:xfrm>
            <a:off x="8302321" y="1796870"/>
            <a:ext cx="397581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a’ must be simple </a:t>
            </a:r>
          </a:p>
          <a:p>
            <a:pPr algn="l"/>
            <a:r>
              <a:t>(advertisement)</a:t>
            </a:r>
          </a:p>
        </p:txBody>
      </p:sp>
      <p:sp>
        <p:nvSpPr>
          <p:cNvPr id="506" name="Shape 506"/>
          <p:cNvSpPr/>
          <p:nvPr/>
        </p:nvSpPr>
        <p:spPr>
          <a:xfrm>
            <a:off x="8302321" y="3427981"/>
            <a:ext cx="389945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b must be simple </a:t>
            </a:r>
          </a:p>
          <a:p>
            <a:pPr algn="l"/>
            <a:r>
              <a:t>(since P is simple)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 rot="4800000">
            <a:off x="1371306" y="6334039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511" name="Group 511"/>
          <p:cNvGrpSpPr/>
          <p:nvPr/>
        </p:nvGrpSpPr>
        <p:grpSpPr>
          <a:xfrm>
            <a:off x="1017394" y="7698935"/>
            <a:ext cx="943784" cy="887008"/>
            <a:chOff x="0" y="0"/>
            <a:chExt cx="943782" cy="887006"/>
          </a:xfrm>
        </p:grpSpPr>
        <p:sp>
          <p:nvSpPr>
            <p:cNvPr id="509" name="Shape 509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10" name="Shape 510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512" name="Shape 512"/>
          <p:cNvSpPr/>
          <p:nvPr/>
        </p:nvSpPr>
        <p:spPr>
          <a:xfrm>
            <a:off x="575816" y="7818588"/>
            <a:ext cx="266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513" name="Shape 513"/>
          <p:cNvSpPr/>
          <p:nvPr/>
        </p:nvSpPr>
        <p:spPr>
          <a:xfrm>
            <a:off x="4506150" y="252159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514" name="Shape 514"/>
          <p:cNvSpPr/>
          <p:nvPr/>
        </p:nvSpPr>
        <p:spPr>
          <a:xfrm>
            <a:off x="865081" y="4797697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515" name="Shape 515"/>
          <p:cNvSpPr/>
          <p:nvPr/>
        </p:nvSpPr>
        <p:spPr>
          <a:xfrm>
            <a:off x="2423408" y="53566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1</a:t>
            </a:r>
          </a:p>
        </p:txBody>
      </p:sp>
      <p:sp>
        <p:nvSpPr>
          <p:cNvPr id="516" name="Shape 516"/>
          <p:cNvSpPr/>
          <p:nvPr/>
        </p:nvSpPr>
        <p:spPr>
          <a:xfrm flipH="1" rot="17940000">
            <a:off x="5156612" y="3331674"/>
            <a:ext cx="584856" cy="65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17" name="Shape 517"/>
          <p:cNvSpPr/>
          <p:nvPr/>
        </p:nvSpPr>
        <p:spPr>
          <a:xfrm>
            <a:off x="2366207" y="6745083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518" name="Shape 518"/>
          <p:cNvSpPr/>
          <p:nvPr/>
        </p:nvSpPr>
        <p:spPr>
          <a:xfrm>
            <a:off x="5816731" y="5672112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2</a:t>
            </a:r>
          </a:p>
        </p:txBody>
      </p:sp>
      <p:sp>
        <p:nvSpPr>
          <p:cNvPr id="519" name="Shape 519"/>
          <p:cNvSpPr/>
          <p:nvPr/>
        </p:nvSpPr>
        <p:spPr>
          <a:xfrm rot="4800000">
            <a:off x="5189982" y="8303570"/>
            <a:ext cx="485120" cy="336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522" name="Group 522"/>
          <p:cNvGrpSpPr/>
          <p:nvPr/>
        </p:nvGrpSpPr>
        <p:grpSpPr>
          <a:xfrm>
            <a:off x="4628542" y="8754398"/>
            <a:ext cx="943783" cy="887008"/>
            <a:chOff x="0" y="0"/>
            <a:chExt cx="943782" cy="887006"/>
          </a:xfrm>
        </p:grpSpPr>
        <p:sp>
          <p:nvSpPr>
            <p:cNvPr id="520" name="Shape 520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21" name="Shape 521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523" name="Shape 523"/>
          <p:cNvSpPr/>
          <p:nvPr/>
        </p:nvSpPr>
        <p:spPr>
          <a:xfrm>
            <a:off x="4225114" y="8874052"/>
            <a:ext cx="3680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</a:t>
            </a:r>
          </a:p>
        </p:txBody>
      </p:sp>
      <p:sp>
        <p:nvSpPr>
          <p:cNvPr id="524" name="Shape 524"/>
          <p:cNvSpPr/>
          <p:nvPr/>
        </p:nvSpPr>
        <p:spPr>
          <a:xfrm>
            <a:off x="2343333" y="8874052"/>
            <a:ext cx="10341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 ≤ r</a:t>
            </a:r>
          </a:p>
        </p:txBody>
      </p:sp>
      <p:sp>
        <p:nvSpPr>
          <p:cNvPr id="525" name="Shape 525"/>
          <p:cNvSpPr/>
          <p:nvPr/>
        </p:nvSpPr>
        <p:spPr>
          <a:xfrm>
            <a:off x="6631087" y="865899"/>
            <a:ext cx="5550468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Case 2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(a’.b is </a:t>
            </a:r>
            <a:r>
              <a:t>not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simple)</a:t>
            </a:r>
          </a:p>
        </p:txBody>
      </p:sp>
      <p:sp>
        <p:nvSpPr>
          <p:cNvPr id="526" name="Shape 526"/>
          <p:cNvSpPr/>
          <p:nvPr/>
        </p:nvSpPr>
        <p:spPr>
          <a:xfrm>
            <a:off x="4288429" y="436523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527" name="Shape 527"/>
          <p:cNvSpPr/>
          <p:nvPr/>
        </p:nvSpPr>
        <p:spPr>
          <a:xfrm rot="4800000">
            <a:off x="3283331" y="3504909"/>
            <a:ext cx="1366527" cy="1791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28" name="Shape 528"/>
          <p:cNvSpPr/>
          <p:nvPr/>
        </p:nvSpPr>
        <p:spPr>
          <a:xfrm>
            <a:off x="5266540" y="4084154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529" name="Shape 529"/>
          <p:cNvSpPr/>
          <p:nvPr/>
        </p:nvSpPr>
        <p:spPr>
          <a:xfrm flipH="1" rot="17940000">
            <a:off x="5741774" y="4973686"/>
            <a:ext cx="549737" cy="585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30" name="Shape 530"/>
          <p:cNvSpPr/>
          <p:nvPr/>
        </p:nvSpPr>
        <p:spPr>
          <a:xfrm>
            <a:off x="5340817" y="7388310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531" name="Shape 531"/>
          <p:cNvSpPr/>
          <p:nvPr/>
        </p:nvSpPr>
        <p:spPr>
          <a:xfrm rot="4800000">
            <a:off x="5685629" y="6749091"/>
            <a:ext cx="795218" cy="435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32" name="Shape 532"/>
          <p:cNvSpPr/>
          <p:nvPr/>
        </p:nvSpPr>
        <p:spPr>
          <a:xfrm>
            <a:off x="6641755" y="2129988"/>
            <a:ext cx="59977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From failure analysis, X</a:t>
            </a:r>
            <a:r>
              <a:rPr baseline="-5999"/>
              <a:t>1</a:t>
            </a:r>
            <a:r>
              <a:t> &gt; X</a:t>
            </a:r>
            <a:r>
              <a:rPr baseline="-5999"/>
              <a:t>2</a:t>
            </a:r>
          </a:p>
        </p:txBody>
      </p:sp>
      <p:sp>
        <p:nvSpPr>
          <p:cNvPr id="533" name="Shape 533"/>
          <p:cNvSpPr/>
          <p:nvPr/>
        </p:nvSpPr>
        <p:spPr>
          <a:xfrm>
            <a:off x="5832084" y="3330625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534" name="Shape 534"/>
          <p:cNvSpPr/>
          <p:nvPr/>
        </p:nvSpPr>
        <p:spPr>
          <a:xfrm>
            <a:off x="6325749" y="4763223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535" name="Shape 535"/>
          <p:cNvSpPr/>
          <p:nvPr/>
        </p:nvSpPr>
        <p:spPr>
          <a:xfrm>
            <a:off x="6479023" y="6745083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</a:t>
            </a:r>
          </a:p>
        </p:txBody>
      </p:sp>
      <p:sp>
        <p:nvSpPr>
          <p:cNvPr id="536" name="Shape 536"/>
          <p:cNvSpPr/>
          <p:nvPr/>
        </p:nvSpPr>
        <p:spPr>
          <a:xfrm>
            <a:off x="5949319" y="8272815"/>
            <a:ext cx="241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</a:t>
            </a:r>
          </a:p>
        </p:txBody>
      </p:sp>
      <p:sp>
        <p:nvSpPr>
          <p:cNvPr id="537" name="Shape 537"/>
          <p:cNvSpPr/>
          <p:nvPr/>
        </p:nvSpPr>
        <p:spPr>
          <a:xfrm>
            <a:off x="4687719" y="6976483"/>
            <a:ext cx="3936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/>
        </p:nvSpPr>
        <p:spPr>
          <a:xfrm rot="4800000">
            <a:off x="1371306" y="6334039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542" name="Group 542"/>
          <p:cNvGrpSpPr/>
          <p:nvPr/>
        </p:nvGrpSpPr>
        <p:grpSpPr>
          <a:xfrm>
            <a:off x="1017394" y="7698935"/>
            <a:ext cx="943784" cy="887008"/>
            <a:chOff x="0" y="0"/>
            <a:chExt cx="943782" cy="887006"/>
          </a:xfrm>
        </p:grpSpPr>
        <p:sp>
          <p:nvSpPr>
            <p:cNvPr id="540" name="Shape 540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41" name="Shape 541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543" name="Shape 543"/>
          <p:cNvSpPr/>
          <p:nvPr/>
        </p:nvSpPr>
        <p:spPr>
          <a:xfrm>
            <a:off x="575816" y="7818588"/>
            <a:ext cx="266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544" name="Shape 544"/>
          <p:cNvSpPr/>
          <p:nvPr/>
        </p:nvSpPr>
        <p:spPr>
          <a:xfrm>
            <a:off x="4506150" y="252159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545" name="Shape 545"/>
          <p:cNvSpPr/>
          <p:nvPr/>
        </p:nvSpPr>
        <p:spPr>
          <a:xfrm>
            <a:off x="865081" y="4797697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546" name="Shape 546"/>
          <p:cNvSpPr/>
          <p:nvPr/>
        </p:nvSpPr>
        <p:spPr>
          <a:xfrm>
            <a:off x="2423408" y="53566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1</a:t>
            </a:r>
          </a:p>
        </p:txBody>
      </p:sp>
      <p:sp>
        <p:nvSpPr>
          <p:cNvPr id="547" name="Shape 547"/>
          <p:cNvSpPr/>
          <p:nvPr/>
        </p:nvSpPr>
        <p:spPr>
          <a:xfrm flipH="1" rot="17940000">
            <a:off x="5156612" y="3331674"/>
            <a:ext cx="584856" cy="65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48" name="Shape 548"/>
          <p:cNvSpPr/>
          <p:nvPr/>
        </p:nvSpPr>
        <p:spPr>
          <a:xfrm>
            <a:off x="2366207" y="6745083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549" name="Shape 549"/>
          <p:cNvSpPr/>
          <p:nvPr/>
        </p:nvSpPr>
        <p:spPr>
          <a:xfrm>
            <a:off x="5816731" y="5672112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2</a:t>
            </a:r>
          </a:p>
        </p:txBody>
      </p:sp>
      <p:sp>
        <p:nvSpPr>
          <p:cNvPr id="550" name="Shape 550"/>
          <p:cNvSpPr/>
          <p:nvPr/>
        </p:nvSpPr>
        <p:spPr>
          <a:xfrm rot="4800000">
            <a:off x="5189982" y="8303570"/>
            <a:ext cx="485120" cy="336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553" name="Group 553"/>
          <p:cNvGrpSpPr/>
          <p:nvPr/>
        </p:nvGrpSpPr>
        <p:grpSpPr>
          <a:xfrm>
            <a:off x="4628542" y="8754398"/>
            <a:ext cx="943783" cy="887008"/>
            <a:chOff x="0" y="0"/>
            <a:chExt cx="943782" cy="887006"/>
          </a:xfrm>
        </p:grpSpPr>
        <p:sp>
          <p:nvSpPr>
            <p:cNvPr id="551" name="Shape 551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52" name="Shape 552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554" name="Shape 554"/>
          <p:cNvSpPr/>
          <p:nvPr/>
        </p:nvSpPr>
        <p:spPr>
          <a:xfrm>
            <a:off x="4225114" y="8874052"/>
            <a:ext cx="3680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</a:t>
            </a:r>
          </a:p>
        </p:txBody>
      </p:sp>
      <p:sp>
        <p:nvSpPr>
          <p:cNvPr id="555" name="Shape 555"/>
          <p:cNvSpPr/>
          <p:nvPr/>
        </p:nvSpPr>
        <p:spPr>
          <a:xfrm>
            <a:off x="1831887" y="8874052"/>
            <a:ext cx="20062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r’’ ≤ r’ ≤ r</a:t>
            </a:r>
          </a:p>
        </p:txBody>
      </p:sp>
      <p:sp>
        <p:nvSpPr>
          <p:cNvPr id="556" name="Shape 556"/>
          <p:cNvSpPr/>
          <p:nvPr/>
        </p:nvSpPr>
        <p:spPr>
          <a:xfrm>
            <a:off x="6631087" y="845019"/>
            <a:ext cx="5550468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Case 2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(a’.b is </a:t>
            </a:r>
            <a:r>
              <a:t>not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simple)</a:t>
            </a:r>
          </a:p>
        </p:txBody>
      </p:sp>
      <p:sp>
        <p:nvSpPr>
          <p:cNvPr id="557" name="Shape 557"/>
          <p:cNvSpPr/>
          <p:nvPr/>
        </p:nvSpPr>
        <p:spPr>
          <a:xfrm>
            <a:off x="4288429" y="436523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558" name="Shape 558"/>
          <p:cNvSpPr/>
          <p:nvPr/>
        </p:nvSpPr>
        <p:spPr>
          <a:xfrm rot="4800000">
            <a:off x="3283331" y="3504909"/>
            <a:ext cx="1366527" cy="1791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59" name="Shape 559"/>
          <p:cNvSpPr/>
          <p:nvPr/>
        </p:nvSpPr>
        <p:spPr>
          <a:xfrm>
            <a:off x="5266540" y="4084154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560" name="Shape 560"/>
          <p:cNvSpPr/>
          <p:nvPr/>
        </p:nvSpPr>
        <p:spPr>
          <a:xfrm flipH="1" rot="17940000">
            <a:off x="5741774" y="4973686"/>
            <a:ext cx="549737" cy="585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61" name="Shape 561"/>
          <p:cNvSpPr/>
          <p:nvPr/>
        </p:nvSpPr>
        <p:spPr>
          <a:xfrm>
            <a:off x="5340817" y="7388310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562" name="Shape 562"/>
          <p:cNvSpPr/>
          <p:nvPr/>
        </p:nvSpPr>
        <p:spPr>
          <a:xfrm rot="4800000">
            <a:off x="5685629" y="6749091"/>
            <a:ext cx="795218" cy="435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63" name="Shape 563"/>
          <p:cNvSpPr/>
          <p:nvPr/>
        </p:nvSpPr>
        <p:spPr>
          <a:xfrm>
            <a:off x="6641755" y="2129988"/>
            <a:ext cx="59977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From failure analysis, X</a:t>
            </a:r>
            <a:r>
              <a:rPr baseline="-5999"/>
              <a:t>1</a:t>
            </a:r>
            <a:r>
              <a:t> &gt; X</a:t>
            </a:r>
            <a:r>
              <a:rPr baseline="-5999"/>
              <a:t>2</a:t>
            </a:r>
          </a:p>
        </p:txBody>
      </p:sp>
      <p:sp>
        <p:nvSpPr>
          <p:cNvPr id="564" name="Shape 564"/>
          <p:cNvSpPr/>
          <p:nvPr/>
        </p:nvSpPr>
        <p:spPr>
          <a:xfrm rot="4800000">
            <a:off x="5057012" y="4920979"/>
            <a:ext cx="485120" cy="336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567" name="Group 567"/>
          <p:cNvGrpSpPr/>
          <p:nvPr/>
        </p:nvGrpSpPr>
        <p:grpSpPr>
          <a:xfrm>
            <a:off x="4495572" y="5371807"/>
            <a:ext cx="943783" cy="887008"/>
            <a:chOff x="0" y="0"/>
            <a:chExt cx="943782" cy="887006"/>
          </a:xfrm>
        </p:grpSpPr>
        <p:sp>
          <p:nvSpPr>
            <p:cNvPr id="565" name="Shape 565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66" name="Shape 566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568" name="Shape 568"/>
          <p:cNvSpPr/>
          <p:nvPr/>
        </p:nvSpPr>
        <p:spPr>
          <a:xfrm>
            <a:off x="4045510" y="5491460"/>
            <a:ext cx="4613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r’’</a:t>
            </a:r>
          </a:p>
        </p:txBody>
      </p:sp>
      <p:sp>
        <p:nvSpPr>
          <p:cNvPr id="569" name="Shape 569"/>
          <p:cNvSpPr/>
          <p:nvPr/>
        </p:nvSpPr>
        <p:spPr>
          <a:xfrm>
            <a:off x="5832084" y="3330625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570" name="Shape 570"/>
          <p:cNvSpPr/>
          <p:nvPr/>
        </p:nvSpPr>
        <p:spPr>
          <a:xfrm>
            <a:off x="6325749" y="4763223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571" name="Shape 571"/>
          <p:cNvSpPr/>
          <p:nvPr/>
        </p:nvSpPr>
        <p:spPr>
          <a:xfrm>
            <a:off x="6479023" y="6745083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</a:t>
            </a:r>
          </a:p>
        </p:txBody>
      </p:sp>
      <p:sp>
        <p:nvSpPr>
          <p:cNvPr id="572" name="Shape 572"/>
          <p:cNvSpPr/>
          <p:nvPr/>
        </p:nvSpPr>
        <p:spPr>
          <a:xfrm>
            <a:off x="5949319" y="8272815"/>
            <a:ext cx="241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</a:t>
            </a:r>
          </a:p>
        </p:txBody>
      </p:sp>
      <p:sp>
        <p:nvSpPr>
          <p:cNvPr id="573" name="Shape 573"/>
          <p:cNvSpPr/>
          <p:nvPr/>
        </p:nvSpPr>
        <p:spPr>
          <a:xfrm>
            <a:off x="4954332" y="4661848"/>
            <a:ext cx="2414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</a:t>
            </a:r>
          </a:p>
        </p:txBody>
      </p:sp>
      <p:sp>
        <p:nvSpPr>
          <p:cNvPr id="574" name="Shape 574"/>
          <p:cNvSpPr/>
          <p:nvPr/>
        </p:nvSpPr>
        <p:spPr>
          <a:xfrm>
            <a:off x="6648435" y="2706597"/>
            <a:ext cx="616214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Induction on smaller paths c,f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Compilation Correctness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Conservative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roup 617"/>
          <p:cNvGrpSpPr/>
          <p:nvPr/>
        </p:nvGrpSpPr>
        <p:grpSpPr>
          <a:xfrm>
            <a:off x="5936069" y="2907302"/>
            <a:ext cx="4489504" cy="5691597"/>
            <a:chOff x="0" y="0"/>
            <a:chExt cx="4489502" cy="5691596"/>
          </a:xfrm>
        </p:grpSpPr>
        <p:sp>
          <p:nvSpPr>
            <p:cNvPr id="578" name="Shape 578"/>
            <p:cNvSpPr/>
            <p:nvPr/>
          </p:nvSpPr>
          <p:spPr>
            <a:xfrm flipV="1">
              <a:off x="975595" y="1418683"/>
              <a:ext cx="1039863" cy="9904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79" name="Shape 579"/>
            <p:cNvSpPr/>
            <p:nvPr/>
          </p:nvSpPr>
          <p:spPr>
            <a:xfrm flipH="1" flipV="1">
              <a:off x="4149215" y="1345097"/>
              <a:ext cx="5114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582" name="Group 582"/>
            <p:cNvGrpSpPr/>
            <p:nvPr/>
          </p:nvGrpSpPr>
          <p:grpSpPr>
            <a:xfrm>
              <a:off x="3817967" y="3946868"/>
              <a:ext cx="671536" cy="678129"/>
              <a:chOff x="0" y="0"/>
              <a:chExt cx="671535" cy="678128"/>
            </a:xfrm>
          </p:grpSpPr>
          <p:sp>
            <p:nvSpPr>
              <p:cNvPr id="580" name="Shape 58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1" name="Shape 581"/>
              <p:cNvSpPr/>
              <p:nvPr/>
            </p:nvSpPr>
            <p:spPr>
              <a:xfrm>
                <a:off x="126140" y="15214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</p:grpSp>
        <p:sp>
          <p:nvSpPr>
            <p:cNvPr id="583" name="Shape 583"/>
            <p:cNvSpPr/>
            <p:nvPr/>
          </p:nvSpPr>
          <p:spPr>
            <a:xfrm>
              <a:off x="3492992" y="3843010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1</a:t>
              </a:r>
            </a:p>
          </p:txBody>
        </p:sp>
        <p:grpSp>
          <p:nvGrpSpPr>
            <p:cNvPr id="586" name="Group 586"/>
            <p:cNvGrpSpPr/>
            <p:nvPr/>
          </p:nvGrpSpPr>
          <p:grpSpPr>
            <a:xfrm>
              <a:off x="3817967" y="1032585"/>
              <a:ext cx="671536" cy="678129"/>
              <a:chOff x="0" y="0"/>
              <a:chExt cx="671535" cy="678128"/>
            </a:xfrm>
          </p:grpSpPr>
          <p:sp>
            <p:nvSpPr>
              <p:cNvPr id="584" name="Shape 58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5" name="Shape 585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</p:grpSp>
        <p:sp>
          <p:nvSpPr>
            <p:cNvPr id="587" name="Shape 587"/>
            <p:cNvSpPr/>
            <p:nvPr/>
          </p:nvSpPr>
          <p:spPr>
            <a:xfrm flipH="1" flipV="1">
              <a:off x="2045039" y="1345097"/>
              <a:ext cx="5114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590" name="Group 590"/>
            <p:cNvGrpSpPr/>
            <p:nvPr/>
          </p:nvGrpSpPr>
          <p:grpSpPr>
            <a:xfrm>
              <a:off x="1713790" y="1032585"/>
              <a:ext cx="671537" cy="678129"/>
              <a:chOff x="0" y="0"/>
              <a:chExt cx="671535" cy="678128"/>
            </a:xfrm>
          </p:grpSpPr>
          <p:sp>
            <p:nvSpPr>
              <p:cNvPr id="588" name="Shape 58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9" name="Shape 589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</p:grpSp>
        <p:grpSp>
          <p:nvGrpSpPr>
            <p:cNvPr id="593" name="Group 593"/>
            <p:cNvGrpSpPr/>
            <p:nvPr/>
          </p:nvGrpSpPr>
          <p:grpSpPr>
            <a:xfrm>
              <a:off x="310997" y="5013468"/>
              <a:ext cx="671537" cy="678129"/>
              <a:chOff x="0" y="0"/>
              <a:chExt cx="671535" cy="678128"/>
            </a:xfrm>
          </p:grpSpPr>
          <p:sp>
            <p:nvSpPr>
              <p:cNvPr id="591" name="Shape 59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2" name="Shape 592"/>
              <p:cNvSpPr/>
              <p:nvPr/>
            </p:nvSpPr>
            <p:spPr>
              <a:xfrm>
                <a:off x="126140" y="15214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</p:grpSp>
        <p:sp>
          <p:nvSpPr>
            <p:cNvPr id="594" name="Shape 594"/>
            <p:cNvSpPr/>
            <p:nvPr/>
          </p:nvSpPr>
          <p:spPr>
            <a:xfrm flipH="1" flipV="1">
              <a:off x="642245" y="2675479"/>
              <a:ext cx="5115" cy="1049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95" name="Shape 595"/>
            <p:cNvSpPr/>
            <p:nvPr/>
          </p:nvSpPr>
          <p:spPr>
            <a:xfrm flipH="1" flipV="1">
              <a:off x="642245" y="3844504"/>
              <a:ext cx="5115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598" name="Group 598"/>
            <p:cNvGrpSpPr/>
            <p:nvPr/>
          </p:nvGrpSpPr>
          <p:grpSpPr>
            <a:xfrm>
              <a:off x="310997" y="3751596"/>
              <a:ext cx="671537" cy="678130"/>
              <a:chOff x="0" y="0"/>
              <a:chExt cx="671535" cy="678128"/>
            </a:xfrm>
          </p:grpSpPr>
          <p:sp>
            <p:nvSpPr>
              <p:cNvPr id="596" name="Shape 59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7" name="Shape 597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Z</a:t>
                </a:r>
              </a:p>
            </p:txBody>
          </p:sp>
        </p:grpSp>
        <p:grpSp>
          <p:nvGrpSpPr>
            <p:cNvPr id="601" name="Group 601"/>
            <p:cNvGrpSpPr/>
            <p:nvPr/>
          </p:nvGrpSpPr>
          <p:grpSpPr>
            <a:xfrm>
              <a:off x="310997" y="2489726"/>
              <a:ext cx="671537" cy="678129"/>
              <a:chOff x="0" y="0"/>
              <a:chExt cx="671535" cy="678128"/>
            </a:xfrm>
          </p:grpSpPr>
          <p:sp>
            <p:nvSpPr>
              <p:cNvPr id="599" name="Shape 59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00" name="Shape 600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Y</a:t>
                </a:r>
              </a:p>
            </p:txBody>
          </p:sp>
        </p:grpSp>
        <p:sp>
          <p:nvSpPr>
            <p:cNvPr id="602" name="Shape 602"/>
            <p:cNvSpPr/>
            <p:nvPr/>
          </p:nvSpPr>
          <p:spPr>
            <a:xfrm flipH="1" flipV="1">
              <a:off x="4149215" y="2737395"/>
              <a:ext cx="5114" cy="1049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605" name="Group 605"/>
            <p:cNvGrpSpPr/>
            <p:nvPr/>
          </p:nvGrpSpPr>
          <p:grpSpPr>
            <a:xfrm>
              <a:off x="3817967" y="2489726"/>
              <a:ext cx="671536" cy="678129"/>
              <a:chOff x="0" y="0"/>
              <a:chExt cx="671535" cy="678128"/>
            </a:xfrm>
          </p:grpSpPr>
          <p:sp>
            <p:nvSpPr>
              <p:cNvPr id="603" name="Shape 603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04" name="Shape 604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Z</a:t>
                </a:r>
              </a:p>
            </p:txBody>
          </p:sp>
        </p:grpSp>
        <p:grpSp>
          <p:nvGrpSpPr>
            <p:cNvPr id="608" name="Group 608"/>
            <p:cNvGrpSpPr/>
            <p:nvPr/>
          </p:nvGrpSpPr>
          <p:grpSpPr>
            <a:xfrm>
              <a:off x="1713790" y="3906827"/>
              <a:ext cx="671537" cy="678129"/>
              <a:chOff x="0" y="0"/>
              <a:chExt cx="671535" cy="678128"/>
            </a:xfrm>
          </p:grpSpPr>
          <p:sp>
            <p:nvSpPr>
              <p:cNvPr id="606" name="Shape 60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07" name="Shape 607"/>
              <p:cNvSpPr/>
              <p:nvPr/>
            </p:nvSpPr>
            <p:spPr>
              <a:xfrm>
                <a:off x="126140" y="15214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</p:grpSp>
        <p:sp>
          <p:nvSpPr>
            <p:cNvPr id="609" name="Shape 609"/>
            <p:cNvSpPr/>
            <p:nvPr/>
          </p:nvSpPr>
          <p:spPr>
            <a:xfrm flipH="1" flipV="1">
              <a:off x="2045038" y="2697355"/>
              <a:ext cx="5115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612" name="Group 612"/>
            <p:cNvGrpSpPr/>
            <p:nvPr/>
          </p:nvGrpSpPr>
          <p:grpSpPr>
            <a:xfrm>
              <a:off x="1713790" y="2489726"/>
              <a:ext cx="671537" cy="678129"/>
              <a:chOff x="0" y="0"/>
              <a:chExt cx="671535" cy="678128"/>
            </a:xfrm>
          </p:grpSpPr>
          <p:sp>
            <p:nvSpPr>
              <p:cNvPr id="610" name="Shape 61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1" name="Shape 611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Z</a:t>
                </a:r>
              </a:p>
            </p:txBody>
          </p:sp>
        </p:grpSp>
        <p:sp>
          <p:nvSpPr>
            <p:cNvPr id="613" name="Shape 613"/>
            <p:cNvSpPr/>
            <p:nvPr/>
          </p:nvSpPr>
          <p:spPr>
            <a:xfrm>
              <a:off x="1376360" y="3843010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14" name="Shape 614"/>
            <p:cNvSpPr/>
            <p:nvPr/>
          </p:nvSpPr>
          <p:spPr>
            <a:xfrm>
              <a:off x="-1" y="4888731"/>
              <a:ext cx="297893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15" name="Shape 615"/>
            <p:cNvSpPr/>
            <p:nvPr/>
          </p:nvSpPr>
          <p:spPr>
            <a:xfrm>
              <a:off x="3867984" y="0"/>
              <a:ext cx="5715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616" name="Shape 616"/>
            <p:cNvSpPr/>
            <p:nvPr/>
          </p:nvSpPr>
          <p:spPr>
            <a:xfrm>
              <a:off x="1763808" y="0"/>
              <a:ext cx="5715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…</a:t>
              </a:r>
            </a:p>
          </p:txBody>
        </p:sp>
      </p:grpSp>
      <p:sp>
        <p:nvSpPr>
          <p:cNvPr id="618" name="Shape 618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Conservative Analysis Limits</a:t>
            </a:r>
          </a:p>
        </p:txBody>
      </p:sp>
      <p:sp>
        <p:nvSpPr>
          <p:cNvPr id="619" name="Shape 619"/>
          <p:cNvSpPr/>
          <p:nvPr/>
        </p:nvSpPr>
        <p:spPr>
          <a:xfrm>
            <a:off x="9389466" y="2277029"/>
            <a:ext cx="13341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Better</a:t>
            </a:r>
          </a:p>
        </p:txBody>
      </p:sp>
      <p:sp>
        <p:nvSpPr>
          <p:cNvPr id="620" name="Shape 620"/>
          <p:cNvSpPr/>
          <p:nvPr/>
        </p:nvSpPr>
        <p:spPr>
          <a:xfrm>
            <a:off x="7290232" y="2277029"/>
            <a:ext cx="14017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roup 661"/>
          <p:cNvGrpSpPr/>
          <p:nvPr/>
        </p:nvGrpSpPr>
        <p:grpSpPr>
          <a:xfrm>
            <a:off x="5936069" y="2907302"/>
            <a:ext cx="4489504" cy="5691597"/>
            <a:chOff x="0" y="0"/>
            <a:chExt cx="4489502" cy="5691596"/>
          </a:xfrm>
        </p:grpSpPr>
        <p:sp>
          <p:nvSpPr>
            <p:cNvPr id="622" name="Shape 622"/>
            <p:cNvSpPr/>
            <p:nvPr/>
          </p:nvSpPr>
          <p:spPr>
            <a:xfrm flipV="1">
              <a:off x="975595" y="1418683"/>
              <a:ext cx="1039863" cy="9904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23" name="Shape 623"/>
            <p:cNvSpPr/>
            <p:nvPr/>
          </p:nvSpPr>
          <p:spPr>
            <a:xfrm flipH="1" flipV="1">
              <a:off x="4149215" y="1345097"/>
              <a:ext cx="5114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626" name="Group 626"/>
            <p:cNvGrpSpPr/>
            <p:nvPr/>
          </p:nvGrpSpPr>
          <p:grpSpPr>
            <a:xfrm>
              <a:off x="3817967" y="3946868"/>
              <a:ext cx="671536" cy="678129"/>
              <a:chOff x="0" y="0"/>
              <a:chExt cx="671535" cy="678128"/>
            </a:xfrm>
          </p:grpSpPr>
          <p:sp>
            <p:nvSpPr>
              <p:cNvPr id="624" name="Shape 62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5" name="Shape 625"/>
              <p:cNvSpPr/>
              <p:nvPr/>
            </p:nvSpPr>
            <p:spPr>
              <a:xfrm>
                <a:off x="126140" y="15214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</p:grpSp>
        <p:sp>
          <p:nvSpPr>
            <p:cNvPr id="627" name="Shape 627"/>
            <p:cNvSpPr/>
            <p:nvPr/>
          </p:nvSpPr>
          <p:spPr>
            <a:xfrm>
              <a:off x="3492992" y="3843010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1</a:t>
              </a:r>
            </a:p>
          </p:txBody>
        </p:sp>
        <p:grpSp>
          <p:nvGrpSpPr>
            <p:cNvPr id="630" name="Group 630"/>
            <p:cNvGrpSpPr/>
            <p:nvPr/>
          </p:nvGrpSpPr>
          <p:grpSpPr>
            <a:xfrm>
              <a:off x="3817967" y="1032585"/>
              <a:ext cx="671536" cy="678129"/>
              <a:chOff x="0" y="0"/>
              <a:chExt cx="671535" cy="678128"/>
            </a:xfrm>
          </p:grpSpPr>
          <p:sp>
            <p:nvSpPr>
              <p:cNvPr id="628" name="Shape 62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9" name="Shape 629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</p:grpSp>
        <p:sp>
          <p:nvSpPr>
            <p:cNvPr id="631" name="Shape 631"/>
            <p:cNvSpPr/>
            <p:nvPr/>
          </p:nvSpPr>
          <p:spPr>
            <a:xfrm flipH="1" flipV="1">
              <a:off x="2045039" y="1345097"/>
              <a:ext cx="5114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634" name="Group 634"/>
            <p:cNvGrpSpPr/>
            <p:nvPr/>
          </p:nvGrpSpPr>
          <p:grpSpPr>
            <a:xfrm>
              <a:off x="1713790" y="1032585"/>
              <a:ext cx="671537" cy="678129"/>
              <a:chOff x="0" y="0"/>
              <a:chExt cx="671535" cy="678128"/>
            </a:xfrm>
          </p:grpSpPr>
          <p:sp>
            <p:nvSpPr>
              <p:cNvPr id="632" name="Shape 632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33" name="Shape 633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</p:grpSp>
        <p:grpSp>
          <p:nvGrpSpPr>
            <p:cNvPr id="637" name="Group 637"/>
            <p:cNvGrpSpPr/>
            <p:nvPr/>
          </p:nvGrpSpPr>
          <p:grpSpPr>
            <a:xfrm>
              <a:off x="310997" y="5013468"/>
              <a:ext cx="671537" cy="678129"/>
              <a:chOff x="0" y="0"/>
              <a:chExt cx="671535" cy="678128"/>
            </a:xfrm>
          </p:grpSpPr>
          <p:sp>
            <p:nvSpPr>
              <p:cNvPr id="635" name="Shape 635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36" name="Shape 636"/>
              <p:cNvSpPr/>
              <p:nvPr/>
            </p:nvSpPr>
            <p:spPr>
              <a:xfrm>
                <a:off x="126140" y="15214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</p:grpSp>
        <p:sp>
          <p:nvSpPr>
            <p:cNvPr id="638" name="Shape 638"/>
            <p:cNvSpPr/>
            <p:nvPr/>
          </p:nvSpPr>
          <p:spPr>
            <a:xfrm flipH="1" flipV="1">
              <a:off x="642245" y="2675479"/>
              <a:ext cx="5115" cy="1049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39" name="Shape 639"/>
            <p:cNvSpPr/>
            <p:nvPr/>
          </p:nvSpPr>
          <p:spPr>
            <a:xfrm flipH="1" flipV="1">
              <a:off x="642245" y="3844504"/>
              <a:ext cx="5115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642" name="Group 642"/>
            <p:cNvGrpSpPr/>
            <p:nvPr/>
          </p:nvGrpSpPr>
          <p:grpSpPr>
            <a:xfrm>
              <a:off x="310997" y="3751596"/>
              <a:ext cx="671537" cy="678130"/>
              <a:chOff x="0" y="0"/>
              <a:chExt cx="671535" cy="678128"/>
            </a:xfrm>
          </p:grpSpPr>
          <p:sp>
            <p:nvSpPr>
              <p:cNvPr id="640" name="Shape 64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1" name="Shape 641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Z</a:t>
                </a:r>
              </a:p>
            </p:txBody>
          </p:sp>
        </p:grpSp>
        <p:grpSp>
          <p:nvGrpSpPr>
            <p:cNvPr id="645" name="Group 645"/>
            <p:cNvGrpSpPr/>
            <p:nvPr/>
          </p:nvGrpSpPr>
          <p:grpSpPr>
            <a:xfrm>
              <a:off x="310997" y="2489726"/>
              <a:ext cx="671537" cy="678129"/>
              <a:chOff x="0" y="0"/>
              <a:chExt cx="671535" cy="678128"/>
            </a:xfrm>
          </p:grpSpPr>
          <p:sp>
            <p:nvSpPr>
              <p:cNvPr id="643" name="Shape 643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4" name="Shape 644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Y</a:t>
                </a:r>
              </a:p>
            </p:txBody>
          </p:sp>
        </p:grpSp>
        <p:sp>
          <p:nvSpPr>
            <p:cNvPr id="646" name="Shape 646"/>
            <p:cNvSpPr/>
            <p:nvPr/>
          </p:nvSpPr>
          <p:spPr>
            <a:xfrm flipH="1" flipV="1">
              <a:off x="4149215" y="2737395"/>
              <a:ext cx="5114" cy="1049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649" name="Group 649"/>
            <p:cNvGrpSpPr/>
            <p:nvPr/>
          </p:nvGrpSpPr>
          <p:grpSpPr>
            <a:xfrm>
              <a:off x="3817967" y="2489726"/>
              <a:ext cx="671536" cy="678129"/>
              <a:chOff x="0" y="0"/>
              <a:chExt cx="671535" cy="678128"/>
            </a:xfrm>
          </p:grpSpPr>
          <p:sp>
            <p:nvSpPr>
              <p:cNvPr id="647" name="Shape 64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8" name="Shape 648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Z</a:t>
                </a:r>
              </a:p>
            </p:txBody>
          </p:sp>
        </p:grpSp>
        <p:grpSp>
          <p:nvGrpSpPr>
            <p:cNvPr id="652" name="Group 652"/>
            <p:cNvGrpSpPr/>
            <p:nvPr/>
          </p:nvGrpSpPr>
          <p:grpSpPr>
            <a:xfrm>
              <a:off x="1713790" y="3906827"/>
              <a:ext cx="671537" cy="678129"/>
              <a:chOff x="0" y="0"/>
              <a:chExt cx="671535" cy="678128"/>
            </a:xfrm>
          </p:grpSpPr>
          <p:sp>
            <p:nvSpPr>
              <p:cNvPr id="650" name="Shape 65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51" name="Shape 651"/>
              <p:cNvSpPr/>
              <p:nvPr/>
            </p:nvSpPr>
            <p:spPr>
              <a:xfrm>
                <a:off x="126140" y="15214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</p:grpSp>
        <p:sp>
          <p:nvSpPr>
            <p:cNvPr id="653" name="Shape 653"/>
            <p:cNvSpPr/>
            <p:nvPr/>
          </p:nvSpPr>
          <p:spPr>
            <a:xfrm flipH="1" flipV="1">
              <a:off x="2045038" y="2697355"/>
              <a:ext cx="5115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656" name="Group 656"/>
            <p:cNvGrpSpPr/>
            <p:nvPr/>
          </p:nvGrpSpPr>
          <p:grpSpPr>
            <a:xfrm>
              <a:off x="1713790" y="2489726"/>
              <a:ext cx="671537" cy="678129"/>
              <a:chOff x="0" y="0"/>
              <a:chExt cx="671535" cy="678128"/>
            </a:xfrm>
          </p:grpSpPr>
          <p:sp>
            <p:nvSpPr>
              <p:cNvPr id="654" name="Shape 65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55" name="Shape 655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Z</a:t>
                </a:r>
              </a:p>
            </p:txBody>
          </p:sp>
        </p:grpSp>
        <p:sp>
          <p:nvSpPr>
            <p:cNvPr id="657" name="Shape 657"/>
            <p:cNvSpPr/>
            <p:nvPr/>
          </p:nvSpPr>
          <p:spPr>
            <a:xfrm>
              <a:off x="1376360" y="3843010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58" name="Shape 658"/>
            <p:cNvSpPr/>
            <p:nvPr/>
          </p:nvSpPr>
          <p:spPr>
            <a:xfrm>
              <a:off x="-1" y="4888731"/>
              <a:ext cx="297893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59" name="Shape 659"/>
            <p:cNvSpPr/>
            <p:nvPr/>
          </p:nvSpPr>
          <p:spPr>
            <a:xfrm>
              <a:off x="3867984" y="0"/>
              <a:ext cx="5715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660" name="Shape 660"/>
            <p:cNvSpPr/>
            <p:nvPr/>
          </p:nvSpPr>
          <p:spPr>
            <a:xfrm>
              <a:off x="1763808" y="0"/>
              <a:ext cx="5715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…</a:t>
              </a:r>
            </a:p>
          </p:txBody>
        </p:sp>
      </p:grpSp>
      <p:sp>
        <p:nvSpPr>
          <p:cNvPr id="662" name="Shape 662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Conservative Analysis Limits</a:t>
            </a:r>
          </a:p>
        </p:txBody>
      </p:sp>
      <p:sp>
        <p:nvSpPr>
          <p:cNvPr id="663" name="Shape 663"/>
          <p:cNvSpPr/>
          <p:nvPr/>
        </p:nvSpPr>
        <p:spPr>
          <a:xfrm>
            <a:off x="1033222" y="3044759"/>
            <a:ext cx="3977184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Fails because the </a:t>
            </a:r>
          </a:p>
          <a:p>
            <a:pPr algn="l"/>
            <a:r>
              <a:t>more preferred X</a:t>
            </a:r>
          </a:p>
          <a:p>
            <a:pPr algn="l"/>
            <a:r>
              <a:t>does not have a </a:t>
            </a:r>
          </a:p>
          <a:p>
            <a:pPr algn="l"/>
            <a:r>
              <a:t>next hop to Y</a:t>
            </a:r>
          </a:p>
        </p:txBody>
      </p:sp>
      <p:sp>
        <p:nvSpPr>
          <p:cNvPr id="664" name="Shape 664"/>
          <p:cNvSpPr/>
          <p:nvPr/>
        </p:nvSpPr>
        <p:spPr>
          <a:xfrm>
            <a:off x="4927799" y="4154599"/>
            <a:ext cx="1851868" cy="576495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65" name="Shape 665"/>
          <p:cNvSpPr/>
          <p:nvPr/>
        </p:nvSpPr>
        <p:spPr>
          <a:xfrm>
            <a:off x="9389466" y="2277029"/>
            <a:ext cx="13341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Better</a:t>
            </a:r>
          </a:p>
        </p:txBody>
      </p:sp>
      <p:sp>
        <p:nvSpPr>
          <p:cNvPr id="666" name="Shape 666"/>
          <p:cNvSpPr/>
          <p:nvPr/>
        </p:nvSpPr>
        <p:spPr>
          <a:xfrm>
            <a:off x="7290232" y="2277029"/>
            <a:ext cx="14017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Group 707"/>
          <p:cNvGrpSpPr/>
          <p:nvPr/>
        </p:nvGrpSpPr>
        <p:grpSpPr>
          <a:xfrm>
            <a:off x="5936069" y="2907302"/>
            <a:ext cx="4489504" cy="5691597"/>
            <a:chOff x="0" y="0"/>
            <a:chExt cx="4489502" cy="5691596"/>
          </a:xfrm>
        </p:grpSpPr>
        <p:sp>
          <p:nvSpPr>
            <p:cNvPr id="668" name="Shape 668"/>
            <p:cNvSpPr/>
            <p:nvPr/>
          </p:nvSpPr>
          <p:spPr>
            <a:xfrm flipV="1">
              <a:off x="975595" y="1418683"/>
              <a:ext cx="1039863" cy="9904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69" name="Shape 669"/>
            <p:cNvSpPr/>
            <p:nvPr/>
          </p:nvSpPr>
          <p:spPr>
            <a:xfrm flipH="1" flipV="1">
              <a:off x="4149215" y="1345097"/>
              <a:ext cx="5114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672" name="Group 672"/>
            <p:cNvGrpSpPr/>
            <p:nvPr/>
          </p:nvGrpSpPr>
          <p:grpSpPr>
            <a:xfrm>
              <a:off x="3817967" y="3946868"/>
              <a:ext cx="671536" cy="678129"/>
              <a:chOff x="0" y="0"/>
              <a:chExt cx="671535" cy="678128"/>
            </a:xfrm>
          </p:grpSpPr>
          <p:sp>
            <p:nvSpPr>
              <p:cNvPr id="670" name="Shape 67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1" name="Shape 671"/>
              <p:cNvSpPr/>
              <p:nvPr/>
            </p:nvSpPr>
            <p:spPr>
              <a:xfrm>
                <a:off x="126140" y="15214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</p:grpSp>
        <p:sp>
          <p:nvSpPr>
            <p:cNvPr id="673" name="Shape 673"/>
            <p:cNvSpPr/>
            <p:nvPr/>
          </p:nvSpPr>
          <p:spPr>
            <a:xfrm>
              <a:off x="3492992" y="3843010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1</a:t>
              </a:r>
            </a:p>
          </p:txBody>
        </p:sp>
        <p:grpSp>
          <p:nvGrpSpPr>
            <p:cNvPr id="676" name="Group 676"/>
            <p:cNvGrpSpPr/>
            <p:nvPr/>
          </p:nvGrpSpPr>
          <p:grpSpPr>
            <a:xfrm>
              <a:off x="3817967" y="1032585"/>
              <a:ext cx="671536" cy="678129"/>
              <a:chOff x="0" y="0"/>
              <a:chExt cx="671535" cy="678128"/>
            </a:xfrm>
          </p:grpSpPr>
          <p:sp>
            <p:nvSpPr>
              <p:cNvPr id="674" name="Shape 67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5" name="Shape 675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</p:grpSp>
        <p:sp>
          <p:nvSpPr>
            <p:cNvPr id="677" name="Shape 677"/>
            <p:cNvSpPr/>
            <p:nvPr/>
          </p:nvSpPr>
          <p:spPr>
            <a:xfrm flipH="1" flipV="1">
              <a:off x="2045039" y="1345097"/>
              <a:ext cx="5114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680" name="Group 680"/>
            <p:cNvGrpSpPr/>
            <p:nvPr/>
          </p:nvGrpSpPr>
          <p:grpSpPr>
            <a:xfrm>
              <a:off x="1713790" y="1032585"/>
              <a:ext cx="671537" cy="678129"/>
              <a:chOff x="0" y="0"/>
              <a:chExt cx="671535" cy="678128"/>
            </a:xfrm>
          </p:grpSpPr>
          <p:sp>
            <p:nvSpPr>
              <p:cNvPr id="678" name="Shape 67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9" name="Shape 679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</p:grpSp>
        <p:grpSp>
          <p:nvGrpSpPr>
            <p:cNvPr id="683" name="Group 683"/>
            <p:cNvGrpSpPr/>
            <p:nvPr/>
          </p:nvGrpSpPr>
          <p:grpSpPr>
            <a:xfrm>
              <a:off x="310997" y="5013468"/>
              <a:ext cx="671537" cy="678129"/>
              <a:chOff x="0" y="0"/>
              <a:chExt cx="671535" cy="678128"/>
            </a:xfrm>
          </p:grpSpPr>
          <p:sp>
            <p:nvSpPr>
              <p:cNvPr id="681" name="Shape 68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82" name="Shape 682"/>
              <p:cNvSpPr/>
              <p:nvPr/>
            </p:nvSpPr>
            <p:spPr>
              <a:xfrm>
                <a:off x="126140" y="15214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</p:grpSp>
        <p:sp>
          <p:nvSpPr>
            <p:cNvPr id="684" name="Shape 684"/>
            <p:cNvSpPr/>
            <p:nvPr/>
          </p:nvSpPr>
          <p:spPr>
            <a:xfrm flipH="1" flipV="1">
              <a:off x="642245" y="2675479"/>
              <a:ext cx="5115" cy="1049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85" name="Shape 685"/>
            <p:cNvSpPr/>
            <p:nvPr/>
          </p:nvSpPr>
          <p:spPr>
            <a:xfrm flipH="1" flipV="1">
              <a:off x="642245" y="3844504"/>
              <a:ext cx="5115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688" name="Group 688"/>
            <p:cNvGrpSpPr/>
            <p:nvPr/>
          </p:nvGrpSpPr>
          <p:grpSpPr>
            <a:xfrm>
              <a:off x="310997" y="3751596"/>
              <a:ext cx="671537" cy="678130"/>
              <a:chOff x="0" y="0"/>
              <a:chExt cx="671535" cy="678128"/>
            </a:xfrm>
          </p:grpSpPr>
          <p:sp>
            <p:nvSpPr>
              <p:cNvPr id="686" name="Shape 68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87" name="Shape 687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Z</a:t>
                </a:r>
              </a:p>
            </p:txBody>
          </p:sp>
        </p:grpSp>
        <p:grpSp>
          <p:nvGrpSpPr>
            <p:cNvPr id="691" name="Group 691"/>
            <p:cNvGrpSpPr/>
            <p:nvPr/>
          </p:nvGrpSpPr>
          <p:grpSpPr>
            <a:xfrm>
              <a:off x="310997" y="2489726"/>
              <a:ext cx="671537" cy="678129"/>
              <a:chOff x="0" y="0"/>
              <a:chExt cx="671535" cy="678128"/>
            </a:xfrm>
          </p:grpSpPr>
          <p:sp>
            <p:nvSpPr>
              <p:cNvPr id="689" name="Shape 68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90" name="Shape 690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Y</a:t>
                </a:r>
              </a:p>
            </p:txBody>
          </p:sp>
        </p:grpSp>
        <p:sp>
          <p:nvSpPr>
            <p:cNvPr id="692" name="Shape 692"/>
            <p:cNvSpPr/>
            <p:nvPr/>
          </p:nvSpPr>
          <p:spPr>
            <a:xfrm flipH="1" flipV="1">
              <a:off x="4149215" y="2737395"/>
              <a:ext cx="5114" cy="1049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695" name="Group 695"/>
            <p:cNvGrpSpPr/>
            <p:nvPr/>
          </p:nvGrpSpPr>
          <p:grpSpPr>
            <a:xfrm>
              <a:off x="3817967" y="2489726"/>
              <a:ext cx="671536" cy="678129"/>
              <a:chOff x="0" y="0"/>
              <a:chExt cx="671535" cy="678128"/>
            </a:xfrm>
          </p:grpSpPr>
          <p:sp>
            <p:nvSpPr>
              <p:cNvPr id="693" name="Shape 693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94" name="Shape 694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Z</a:t>
                </a:r>
              </a:p>
            </p:txBody>
          </p:sp>
        </p:grpSp>
        <p:grpSp>
          <p:nvGrpSpPr>
            <p:cNvPr id="698" name="Group 698"/>
            <p:cNvGrpSpPr/>
            <p:nvPr/>
          </p:nvGrpSpPr>
          <p:grpSpPr>
            <a:xfrm>
              <a:off x="1713790" y="3906827"/>
              <a:ext cx="671537" cy="678129"/>
              <a:chOff x="0" y="0"/>
              <a:chExt cx="671535" cy="678128"/>
            </a:xfrm>
          </p:grpSpPr>
          <p:sp>
            <p:nvSpPr>
              <p:cNvPr id="696" name="Shape 69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97" name="Shape 697"/>
              <p:cNvSpPr/>
              <p:nvPr/>
            </p:nvSpPr>
            <p:spPr>
              <a:xfrm>
                <a:off x="126140" y="15214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</p:grpSp>
        <p:sp>
          <p:nvSpPr>
            <p:cNvPr id="699" name="Shape 699"/>
            <p:cNvSpPr/>
            <p:nvPr/>
          </p:nvSpPr>
          <p:spPr>
            <a:xfrm flipH="1" flipV="1">
              <a:off x="2045038" y="2697355"/>
              <a:ext cx="5115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702" name="Group 702"/>
            <p:cNvGrpSpPr/>
            <p:nvPr/>
          </p:nvGrpSpPr>
          <p:grpSpPr>
            <a:xfrm>
              <a:off x="1713790" y="2489726"/>
              <a:ext cx="671537" cy="678129"/>
              <a:chOff x="0" y="0"/>
              <a:chExt cx="671535" cy="678128"/>
            </a:xfrm>
          </p:grpSpPr>
          <p:sp>
            <p:nvSpPr>
              <p:cNvPr id="700" name="Shape 70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01" name="Shape 701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Z</a:t>
                </a:r>
              </a:p>
            </p:txBody>
          </p:sp>
        </p:grpSp>
        <p:sp>
          <p:nvSpPr>
            <p:cNvPr id="703" name="Shape 703"/>
            <p:cNvSpPr/>
            <p:nvPr/>
          </p:nvSpPr>
          <p:spPr>
            <a:xfrm>
              <a:off x="1376360" y="3843010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04" name="Shape 704"/>
            <p:cNvSpPr/>
            <p:nvPr/>
          </p:nvSpPr>
          <p:spPr>
            <a:xfrm>
              <a:off x="-1" y="4888731"/>
              <a:ext cx="297893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05" name="Shape 705"/>
            <p:cNvSpPr/>
            <p:nvPr/>
          </p:nvSpPr>
          <p:spPr>
            <a:xfrm>
              <a:off x="3867984" y="0"/>
              <a:ext cx="5715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706" name="Shape 706"/>
            <p:cNvSpPr/>
            <p:nvPr/>
          </p:nvSpPr>
          <p:spPr>
            <a:xfrm>
              <a:off x="1763808" y="0"/>
              <a:ext cx="5715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…</a:t>
              </a:r>
            </a:p>
          </p:txBody>
        </p:sp>
      </p:grpSp>
      <p:sp>
        <p:nvSpPr>
          <p:cNvPr id="708" name="Shape 708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Conservative Analysis Limits</a:t>
            </a:r>
          </a:p>
        </p:txBody>
      </p:sp>
      <p:sp>
        <p:nvSpPr>
          <p:cNvPr id="709" name="Shape 709"/>
          <p:cNvSpPr/>
          <p:nvPr/>
        </p:nvSpPr>
        <p:spPr>
          <a:xfrm>
            <a:off x="1033222" y="3044759"/>
            <a:ext cx="3977184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Fails because the </a:t>
            </a:r>
          </a:p>
          <a:p>
            <a:pPr algn="l"/>
            <a:r>
              <a:t>more preferred X</a:t>
            </a:r>
          </a:p>
          <a:p>
            <a:pPr algn="l"/>
            <a:r>
              <a:t>does not have a </a:t>
            </a:r>
          </a:p>
          <a:p>
            <a:pPr algn="l"/>
            <a:r>
              <a:t>next hop to Y</a:t>
            </a:r>
          </a:p>
        </p:txBody>
      </p:sp>
      <p:sp>
        <p:nvSpPr>
          <p:cNvPr id="710" name="Shape 710"/>
          <p:cNvSpPr/>
          <p:nvPr/>
        </p:nvSpPr>
        <p:spPr>
          <a:xfrm>
            <a:off x="4927799" y="4154599"/>
            <a:ext cx="1851868" cy="576495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11" name="Shape 711"/>
          <p:cNvSpPr/>
          <p:nvPr/>
        </p:nvSpPr>
        <p:spPr>
          <a:xfrm>
            <a:off x="9389466" y="2277029"/>
            <a:ext cx="13341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Better</a:t>
            </a:r>
          </a:p>
        </p:txBody>
      </p:sp>
      <p:sp>
        <p:nvSpPr>
          <p:cNvPr id="712" name="Shape 712"/>
          <p:cNvSpPr/>
          <p:nvPr/>
        </p:nvSpPr>
        <p:spPr>
          <a:xfrm>
            <a:off x="7290232" y="2277029"/>
            <a:ext cx="14017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Worse</a:t>
            </a:r>
          </a:p>
        </p:txBody>
      </p:sp>
      <p:sp>
        <p:nvSpPr>
          <p:cNvPr id="713" name="Shape 713"/>
          <p:cNvSpPr/>
          <p:nvPr/>
        </p:nvSpPr>
        <p:spPr>
          <a:xfrm>
            <a:off x="960985" y="5988840"/>
            <a:ext cx="4121659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 general, there</a:t>
            </a:r>
          </a:p>
          <a:p>
            <a:pPr algn="l"/>
            <a:r>
              <a:t>must be an edge</a:t>
            </a:r>
          </a:p>
          <a:p>
            <a:pPr algn="l"/>
            <a:r>
              <a:t>here that the better</a:t>
            </a:r>
          </a:p>
          <a:p>
            <a:pPr algn="l"/>
            <a:r>
              <a:t>X does not have.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/>
        </p:nvSpPr>
        <p:spPr>
          <a:xfrm flipV="1">
            <a:off x="6911665" y="4325985"/>
            <a:ext cx="1039862" cy="99046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16" name="Shape 716"/>
          <p:cNvSpPr/>
          <p:nvPr/>
        </p:nvSpPr>
        <p:spPr>
          <a:xfrm flipH="1" flipV="1">
            <a:off x="10085284" y="4252399"/>
            <a:ext cx="5115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719" name="Group 719"/>
          <p:cNvGrpSpPr/>
          <p:nvPr/>
        </p:nvGrpSpPr>
        <p:grpSpPr>
          <a:xfrm>
            <a:off x="9754037" y="6854170"/>
            <a:ext cx="671536" cy="678129"/>
            <a:chOff x="0" y="0"/>
            <a:chExt cx="671535" cy="678128"/>
          </a:xfrm>
        </p:grpSpPr>
        <p:sp>
          <p:nvSpPr>
            <p:cNvPr id="717" name="Shape 71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8" name="Shape 718"/>
            <p:cNvSpPr/>
            <p:nvPr/>
          </p:nvSpPr>
          <p:spPr>
            <a:xfrm>
              <a:off x="126140" y="15214"/>
              <a:ext cx="4192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</a:t>
              </a:r>
            </a:p>
          </p:txBody>
        </p:sp>
      </p:grpSp>
      <p:sp>
        <p:nvSpPr>
          <p:cNvPr id="720" name="Shape 720"/>
          <p:cNvSpPr/>
          <p:nvPr/>
        </p:nvSpPr>
        <p:spPr>
          <a:xfrm>
            <a:off x="9429062" y="6750312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grpSp>
        <p:nvGrpSpPr>
          <p:cNvPr id="723" name="Group 723"/>
          <p:cNvGrpSpPr/>
          <p:nvPr/>
        </p:nvGrpSpPr>
        <p:grpSpPr>
          <a:xfrm>
            <a:off x="9754037" y="3939887"/>
            <a:ext cx="671536" cy="678129"/>
            <a:chOff x="0" y="0"/>
            <a:chExt cx="671535" cy="678128"/>
          </a:xfrm>
        </p:grpSpPr>
        <p:sp>
          <p:nvSpPr>
            <p:cNvPr id="721" name="Shape 72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2" name="Shape 722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</p:grpSp>
      <p:sp>
        <p:nvSpPr>
          <p:cNvPr id="724" name="Shape 724"/>
          <p:cNvSpPr/>
          <p:nvPr/>
        </p:nvSpPr>
        <p:spPr>
          <a:xfrm flipH="1" flipV="1">
            <a:off x="7981108" y="4252399"/>
            <a:ext cx="5115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727" name="Group 727"/>
          <p:cNvGrpSpPr/>
          <p:nvPr/>
        </p:nvGrpSpPr>
        <p:grpSpPr>
          <a:xfrm>
            <a:off x="7649860" y="3939887"/>
            <a:ext cx="671536" cy="678129"/>
            <a:chOff x="0" y="0"/>
            <a:chExt cx="671535" cy="678128"/>
          </a:xfrm>
        </p:grpSpPr>
        <p:sp>
          <p:nvSpPr>
            <p:cNvPr id="725" name="Shape 72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6" name="Shape 726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</p:grpSp>
      <p:grpSp>
        <p:nvGrpSpPr>
          <p:cNvPr id="730" name="Group 730"/>
          <p:cNvGrpSpPr/>
          <p:nvPr/>
        </p:nvGrpSpPr>
        <p:grpSpPr>
          <a:xfrm>
            <a:off x="6247067" y="5397028"/>
            <a:ext cx="671536" cy="678129"/>
            <a:chOff x="0" y="0"/>
            <a:chExt cx="671535" cy="678128"/>
          </a:xfrm>
        </p:grpSpPr>
        <p:sp>
          <p:nvSpPr>
            <p:cNvPr id="728" name="Shape 72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9" name="Shape 729"/>
            <p:cNvSpPr/>
            <p:nvPr/>
          </p:nvSpPr>
          <p:spPr>
            <a:xfrm>
              <a:off x="138943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Y</a:t>
              </a:r>
            </a:p>
          </p:txBody>
        </p:sp>
      </p:grpSp>
      <p:sp>
        <p:nvSpPr>
          <p:cNvPr id="731" name="Shape 731"/>
          <p:cNvSpPr/>
          <p:nvPr/>
        </p:nvSpPr>
        <p:spPr>
          <a:xfrm flipH="1" flipV="1">
            <a:off x="10085284" y="5644697"/>
            <a:ext cx="5115" cy="1049274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734" name="Group 734"/>
          <p:cNvGrpSpPr/>
          <p:nvPr/>
        </p:nvGrpSpPr>
        <p:grpSpPr>
          <a:xfrm>
            <a:off x="9754037" y="5397028"/>
            <a:ext cx="671536" cy="678129"/>
            <a:chOff x="0" y="0"/>
            <a:chExt cx="671535" cy="678128"/>
          </a:xfrm>
        </p:grpSpPr>
        <p:sp>
          <p:nvSpPr>
            <p:cNvPr id="732" name="Shape 73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3" name="Shape 733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Z</a:t>
              </a:r>
            </a:p>
          </p:txBody>
        </p:sp>
      </p:grpSp>
      <p:grpSp>
        <p:nvGrpSpPr>
          <p:cNvPr id="737" name="Group 737"/>
          <p:cNvGrpSpPr/>
          <p:nvPr/>
        </p:nvGrpSpPr>
        <p:grpSpPr>
          <a:xfrm>
            <a:off x="7649860" y="6814129"/>
            <a:ext cx="671536" cy="678129"/>
            <a:chOff x="0" y="0"/>
            <a:chExt cx="671535" cy="678128"/>
          </a:xfrm>
        </p:grpSpPr>
        <p:sp>
          <p:nvSpPr>
            <p:cNvPr id="735" name="Shape 73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6" name="Shape 736"/>
            <p:cNvSpPr/>
            <p:nvPr/>
          </p:nvSpPr>
          <p:spPr>
            <a:xfrm>
              <a:off x="126140" y="15214"/>
              <a:ext cx="4192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</a:t>
              </a:r>
            </a:p>
          </p:txBody>
        </p:sp>
      </p:grpSp>
      <p:sp>
        <p:nvSpPr>
          <p:cNvPr id="738" name="Shape 738"/>
          <p:cNvSpPr/>
          <p:nvPr/>
        </p:nvSpPr>
        <p:spPr>
          <a:xfrm flipH="1" flipV="1">
            <a:off x="7981108" y="5604657"/>
            <a:ext cx="5115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741" name="Group 741"/>
          <p:cNvGrpSpPr/>
          <p:nvPr/>
        </p:nvGrpSpPr>
        <p:grpSpPr>
          <a:xfrm>
            <a:off x="7649860" y="5397028"/>
            <a:ext cx="671536" cy="678129"/>
            <a:chOff x="0" y="0"/>
            <a:chExt cx="671535" cy="678128"/>
          </a:xfrm>
        </p:grpSpPr>
        <p:sp>
          <p:nvSpPr>
            <p:cNvPr id="739" name="Shape 73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0" name="Shape 740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Z</a:t>
              </a:r>
            </a:p>
          </p:txBody>
        </p:sp>
      </p:grpSp>
      <p:sp>
        <p:nvSpPr>
          <p:cNvPr id="742" name="Shape 742"/>
          <p:cNvSpPr/>
          <p:nvPr/>
        </p:nvSpPr>
        <p:spPr>
          <a:xfrm>
            <a:off x="7312429" y="6750312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743" name="Shape 743"/>
          <p:cNvSpPr/>
          <p:nvPr/>
        </p:nvSpPr>
        <p:spPr>
          <a:xfrm>
            <a:off x="9804054" y="2907302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744" name="Shape 744"/>
          <p:cNvSpPr/>
          <p:nvPr/>
        </p:nvSpPr>
        <p:spPr>
          <a:xfrm>
            <a:off x="7699878" y="2907302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745" name="Shape 745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Conservative Analysis Limits</a:t>
            </a:r>
          </a:p>
        </p:txBody>
      </p:sp>
      <p:sp>
        <p:nvSpPr>
          <p:cNvPr id="746" name="Shape 746"/>
          <p:cNvSpPr/>
          <p:nvPr/>
        </p:nvSpPr>
        <p:spPr>
          <a:xfrm>
            <a:off x="9389466" y="2277029"/>
            <a:ext cx="13341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Better</a:t>
            </a:r>
          </a:p>
        </p:txBody>
      </p:sp>
      <p:sp>
        <p:nvSpPr>
          <p:cNvPr id="747" name="Shape 747"/>
          <p:cNvSpPr/>
          <p:nvPr/>
        </p:nvSpPr>
        <p:spPr>
          <a:xfrm>
            <a:off x="7290232" y="2277029"/>
            <a:ext cx="14017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Worse</a:t>
            </a:r>
          </a:p>
        </p:txBody>
      </p:sp>
      <p:sp>
        <p:nvSpPr>
          <p:cNvPr id="748" name="Shape 748"/>
          <p:cNvSpPr/>
          <p:nvPr/>
        </p:nvSpPr>
        <p:spPr>
          <a:xfrm>
            <a:off x="5410202" y="6465312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749" name="Shape 749"/>
          <p:cNvSpPr/>
          <p:nvPr/>
        </p:nvSpPr>
        <p:spPr>
          <a:xfrm rot="4800000">
            <a:off x="5447030" y="6477376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50" name="Shape 750"/>
          <p:cNvSpPr/>
          <p:nvPr/>
        </p:nvSpPr>
        <p:spPr>
          <a:xfrm>
            <a:off x="5271259" y="7920769"/>
            <a:ext cx="671536" cy="678129"/>
          </a:xfrm>
          <a:prstGeom prst="ellipse">
            <a:avLst/>
          </a:prstGeom>
          <a:solidFill>
            <a:srgbClr val="F9F6C7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51" name="Shape 751"/>
          <p:cNvSpPr/>
          <p:nvPr/>
        </p:nvSpPr>
        <p:spPr>
          <a:xfrm>
            <a:off x="4933829" y="76498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/>
        </p:nvSpPr>
        <p:spPr>
          <a:xfrm flipV="1">
            <a:off x="6911665" y="4325985"/>
            <a:ext cx="1039862" cy="99046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54" name="Shape 754"/>
          <p:cNvSpPr/>
          <p:nvPr/>
        </p:nvSpPr>
        <p:spPr>
          <a:xfrm flipH="1" flipV="1">
            <a:off x="10085284" y="4252399"/>
            <a:ext cx="5115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757" name="Group 757"/>
          <p:cNvGrpSpPr/>
          <p:nvPr/>
        </p:nvGrpSpPr>
        <p:grpSpPr>
          <a:xfrm>
            <a:off x="9754037" y="6854170"/>
            <a:ext cx="671536" cy="678129"/>
            <a:chOff x="0" y="0"/>
            <a:chExt cx="671535" cy="678128"/>
          </a:xfrm>
        </p:grpSpPr>
        <p:sp>
          <p:nvSpPr>
            <p:cNvPr id="755" name="Shape 75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6" name="Shape 756"/>
            <p:cNvSpPr/>
            <p:nvPr/>
          </p:nvSpPr>
          <p:spPr>
            <a:xfrm>
              <a:off x="126140" y="15214"/>
              <a:ext cx="4192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</a:t>
              </a:r>
            </a:p>
          </p:txBody>
        </p:sp>
      </p:grpSp>
      <p:sp>
        <p:nvSpPr>
          <p:cNvPr id="758" name="Shape 758"/>
          <p:cNvSpPr/>
          <p:nvPr/>
        </p:nvSpPr>
        <p:spPr>
          <a:xfrm>
            <a:off x="9429062" y="6750312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grpSp>
        <p:nvGrpSpPr>
          <p:cNvPr id="761" name="Group 761"/>
          <p:cNvGrpSpPr/>
          <p:nvPr/>
        </p:nvGrpSpPr>
        <p:grpSpPr>
          <a:xfrm>
            <a:off x="9754037" y="3939887"/>
            <a:ext cx="671536" cy="678129"/>
            <a:chOff x="0" y="0"/>
            <a:chExt cx="671535" cy="678128"/>
          </a:xfrm>
        </p:grpSpPr>
        <p:sp>
          <p:nvSpPr>
            <p:cNvPr id="759" name="Shape 75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0" name="Shape 760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</p:grpSp>
      <p:sp>
        <p:nvSpPr>
          <p:cNvPr id="762" name="Shape 762"/>
          <p:cNvSpPr/>
          <p:nvPr/>
        </p:nvSpPr>
        <p:spPr>
          <a:xfrm flipH="1" flipV="1">
            <a:off x="7981108" y="4252399"/>
            <a:ext cx="5115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765" name="Group 765"/>
          <p:cNvGrpSpPr/>
          <p:nvPr/>
        </p:nvGrpSpPr>
        <p:grpSpPr>
          <a:xfrm>
            <a:off x="7649860" y="3939887"/>
            <a:ext cx="671536" cy="678129"/>
            <a:chOff x="0" y="0"/>
            <a:chExt cx="671535" cy="678128"/>
          </a:xfrm>
        </p:grpSpPr>
        <p:sp>
          <p:nvSpPr>
            <p:cNvPr id="763" name="Shape 76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4" name="Shape 764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</p:grpSp>
      <p:grpSp>
        <p:nvGrpSpPr>
          <p:cNvPr id="768" name="Group 768"/>
          <p:cNvGrpSpPr/>
          <p:nvPr/>
        </p:nvGrpSpPr>
        <p:grpSpPr>
          <a:xfrm>
            <a:off x="6247067" y="5397028"/>
            <a:ext cx="671536" cy="678129"/>
            <a:chOff x="0" y="0"/>
            <a:chExt cx="671535" cy="678128"/>
          </a:xfrm>
        </p:grpSpPr>
        <p:sp>
          <p:nvSpPr>
            <p:cNvPr id="766" name="Shape 76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7" name="Shape 767"/>
            <p:cNvSpPr/>
            <p:nvPr/>
          </p:nvSpPr>
          <p:spPr>
            <a:xfrm>
              <a:off x="138943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Y</a:t>
              </a:r>
            </a:p>
          </p:txBody>
        </p:sp>
      </p:grpSp>
      <p:sp>
        <p:nvSpPr>
          <p:cNvPr id="769" name="Shape 769"/>
          <p:cNvSpPr/>
          <p:nvPr/>
        </p:nvSpPr>
        <p:spPr>
          <a:xfrm flipH="1" flipV="1">
            <a:off x="10085284" y="5644697"/>
            <a:ext cx="5115" cy="1049274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772" name="Group 772"/>
          <p:cNvGrpSpPr/>
          <p:nvPr/>
        </p:nvGrpSpPr>
        <p:grpSpPr>
          <a:xfrm>
            <a:off x="9754037" y="5397028"/>
            <a:ext cx="671536" cy="678129"/>
            <a:chOff x="0" y="0"/>
            <a:chExt cx="671535" cy="678128"/>
          </a:xfrm>
        </p:grpSpPr>
        <p:sp>
          <p:nvSpPr>
            <p:cNvPr id="770" name="Shape 77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1" name="Shape 771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Z</a:t>
              </a:r>
            </a:p>
          </p:txBody>
        </p:sp>
      </p:grpSp>
      <p:grpSp>
        <p:nvGrpSpPr>
          <p:cNvPr id="775" name="Group 775"/>
          <p:cNvGrpSpPr/>
          <p:nvPr/>
        </p:nvGrpSpPr>
        <p:grpSpPr>
          <a:xfrm>
            <a:off x="7649860" y="6814129"/>
            <a:ext cx="671536" cy="678129"/>
            <a:chOff x="0" y="0"/>
            <a:chExt cx="671535" cy="678128"/>
          </a:xfrm>
        </p:grpSpPr>
        <p:sp>
          <p:nvSpPr>
            <p:cNvPr id="773" name="Shape 77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4" name="Shape 774"/>
            <p:cNvSpPr/>
            <p:nvPr/>
          </p:nvSpPr>
          <p:spPr>
            <a:xfrm>
              <a:off x="126140" y="15214"/>
              <a:ext cx="4192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</a:t>
              </a:r>
            </a:p>
          </p:txBody>
        </p:sp>
      </p:grpSp>
      <p:sp>
        <p:nvSpPr>
          <p:cNvPr id="776" name="Shape 776"/>
          <p:cNvSpPr/>
          <p:nvPr/>
        </p:nvSpPr>
        <p:spPr>
          <a:xfrm flipH="1" flipV="1">
            <a:off x="7981108" y="5604657"/>
            <a:ext cx="5115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779" name="Group 779"/>
          <p:cNvGrpSpPr/>
          <p:nvPr/>
        </p:nvGrpSpPr>
        <p:grpSpPr>
          <a:xfrm>
            <a:off x="7649860" y="5397028"/>
            <a:ext cx="671536" cy="678129"/>
            <a:chOff x="0" y="0"/>
            <a:chExt cx="671535" cy="678128"/>
          </a:xfrm>
        </p:grpSpPr>
        <p:sp>
          <p:nvSpPr>
            <p:cNvPr id="777" name="Shape 77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8" name="Shape 778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Z</a:t>
              </a:r>
            </a:p>
          </p:txBody>
        </p:sp>
      </p:grpSp>
      <p:sp>
        <p:nvSpPr>
          <p:cNvPr id="780" name="Shape 780"/>
          <p:cNvSpPr/>
          <p:nvPr/>
        </p:nvSpPr>
        <p:spPr>
          <a:xfrm>
            <a:off x="7312429" y="6750312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781" name="Shape 781"/>
          <p:cNvSpPr/>
          <p:nvPr/>
        </p:nvSpPr>
        <p:spPr>
          <a:xfrm>
            <a:off x="9804054" y="2907302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782" name="Shape 782"/>
          <p:cNvSpPr/>
          <p:nvPr/>
        </p:nvSpPr>
        <p:spPr>
          <a:xfrm>
            <a:off x="7699878" y="2907302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783" name="Shape 783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Conservative Analysis Limits</a:t>
            </a:r>
          </a:p>
        </p:txBody>
      </p:sp>
      <p:sp>
        <p:nvSpPr>
          <p:cNvPr id="784" name="Shape 784"/>
          <p:cNvSpPr/>
          <p:nvPr/>
        </p:nvSpPr>
        <p:spPr>
          <a:xfrm>
            <a:off x="9389466" y="2277029"/>
            <a:ext cx="13341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Better</a:t>
            </a:r>
          </a:p>
        </p:txBody>
      </p:sp>
      <p:sp>
        <p:nvSpPr>
          <p:cNvPr id="785" name="Shape 785"/>
          <p:cNvSpPr/>
          <p:nvPr/>
        </p:nvSpPr>
        <p:spPr>
          <a:xfrm>
            <a:off x="7290232" y="2277029"/>
            <a:ext cx="14017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Worse</a:t>
            </a:r>
          </a:p>
        </p:txBody>
      </p:sp>
      <p:sp>
        <p:nvSpPr>
          <p:cNvPr id="786" name="Shape 786"/>
          <p:cNvSpPr/>
          <p:nvPr/>
        </p:nvSpPr>
        <p:spPr>
          <a:xfrm>
            <a:off x="5410202" y="6465312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787" name="Shape 787"/>
          <p:cNvSpPr/>
          <p:nvPr/>
        </p:nvSpPr>
        <p:spPr>
          <a:xfrm rot="4800000">
            <a:off x="5447030" y="6477376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88" name="Shape 788"/>
          <p:cNvSpPr/>
          <p:nvPr/>
        </p:nvSpPr>
        <p:spPr>
          <a:xfrm>
            <a:off x="5271259" y="7920769"/>
            <a:ext cx="671536" cy="678129"/>
          </a:xfrm>
          <a:prstGeom prst="ellipse">
            <a:avLst/>
          </a:prstGeom>
          <a:solidFill>
            <a:srgbClr val="F9F6C7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9" name="Shape 789"/>
          <p:cNvSpPr/>
          <p:nvPr/>
        </p:nvSpPr>
        <p:spPr>
          <a:xfrm>
            <a:off x="4933829" y="76498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790" name="Shape 790"/>
          <p:cNvSpPr/>
          <p:nvPr/>
        </p:nvSpPr>
        <p:spPr>
          <a:xfrm>
            <a:off x="604992" y="2862901"/>
            <a:ext cx="4636009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If no path P to an </a:t>
            </a:r>
          </a:p>
          <a:p>
            <a:pPr algn="l"/>
            <a:r>
              <a:t>accepting node, we </a:t>
            </a:r>
          </a:p>
          <a:p>
            <a:pPr algn="l"/>
            <a:r>
              <a:t>would have removed</a:t>
            </a:r>
          </a:p>
          <a:p>
            <a:pPr algn="l"/>
            <a:r>
              <a:t>Y during minimization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/>
        </p:nvSpPr>
        <p:spPr>
          <a:xfrm flipV="1">
            <a:off x="6911665" y="4325985"/>
            <a:ext cx="1039862" cy="99046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93" name="Shape 793"/>
          <p:cNvSpPr/>
          <p:nvPr/>
        </p:nvSpPr>
        <p:spPr>
          <a:xfrm flipH="1" flipV="1">
            <a:off x="10085284" y="4252399"/>
            <a:ext cx="5115" cy="104927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796" name="Group 796"/>
          <p:cNvGrpSpPr/>
          <p:nvPr/>
        </p:nvGrpSpPr>
        <p:grpSpPr>
          <a:xfrm>
            <a:off x="9754037" y="6854170"/>
            <a:ext cx="671536" cy="678129"/>
            <a:chOff x="0" y="0"/>
            <a:chExt cx="671535" cy="678128"/>
          </a:xfrm>
        </p:grpSpPr>
        <p:sp>
          <p:nvSpPr>
            <p:cNvPr id="794" name="Shape 79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5" name="Shape 795"/>
            <p:cNvSpPr/>
            <p:nvPr/>
          </p:nvSpPr>
          <p:spPr>
            <a:xfrm>
              <a:off x="126140" y="15214"/>
              <a:ext cx="4192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</a:t>
              </a:r>
            </a:p>
          </p:txBody>
        </p:sp>
      </p:grpSp>
      <p:sp>
        <p:nvSpPr>
          <p:cNvPr id="797" name="Shape 797"/>
          <p:cNvSpPr/>
          <p:nvPr/>
        </p:nvSpPr>
        <p:spPr>
          <a:xfrm>
            <a:off x="9429062" y="6750312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grpSp>
        <p:nvGrpSpPr>
          <p:cNvPr id="800" name="Group 800"/>
          <p:cNvGrpSpPr/>
          <p:nvPr/>
        </p:nvGrpSpPr>
        <p:grpSpPr>
          <a:xfrm>
            <a:off x="9754037" y="3939887"/>
            <a:ext cx="671536" cy="678129"/>
            <a:chOff x="0" y="0"/>
            <a:chExt cx="671535" cy="678128"/>
          </a:xfrm>
        </p:grpSpPr>
        <p:sp>
          <p:nvSpPr>
            <p:cNvPr id="798" name="Shape 79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9" name="Shape 799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</p:grpSp>
      <p:sp>
        <p:nvSpPr>
          <p:cNvPr id="801" name="Shape 801"/>
          <p:cNvSpPr/>
          <p:nvPr/>
        </p:nvSpPr>
        <p:spPr>
          <a:xfrm flipH="1" flipV="1">
            <a:off x="7981108" y="4252399"/>
            <a:ext cx="5115" cy="104927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804" name="Group 804"/>
          <p:cNvGrpSpPr/>
          <p:nvPr/>
        </p:nvGrpSpPr>
        <p:grpSpPr>
          <a:xfrm>
            <a:off x="7649860" y="3939887"/>
            <a:ext cx="671536" cy="678129"/>
            <a:chOff x="0" y="0"/>
            <a:chExt cx="671535" cy="678128"/>
          </a:xfrm>
        </p:grpSpPr>
        <p:sp>
          <p:nvSpPr>
            <p:cNvPr id="802" name="Shape 80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3" name="Shape 803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</p:grpSp>
      <p:grpSp>
        <p:nvGrpSpPr>
          <p:cNvPr id="807" name="Group 807"/>
          <p:cNvGrpSpPr/>
          <p:nvPr/>
        </p:nvGrpSpPr>
        <p:grpSpPr>
          <a:xfrm>
            <a:off x="6247067" y="5397028"/>
            <a:ext cx="671536" cy="678129"/>
            <a:chOff x="0" y="0"/>
            <a:chExt cx="671535" cy="678128"/>
          </a:xfrm>
        </p:grpSpPr>
        <p:sp>
          <p:nvSpPr>
            <p:cNvPr id="805" name="Shape 80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6" name="Shape 806"/>
            <p:cNvSpPr/>
            <p:nvPr/>
          </p:nvSpPr>
          <p:spPr>
            <a:xfrm>
              <a:off x="138943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Y</a:t>
              </a:r>
            </a:p>
          </p:txBody>
        </p:sp>
      </p:grpSp>
      <p:sp>
        <p:nvSpPr>
          <p:cNvPr id="808" name="Shape 808"/>
          <p:cNvSpPr/>
          <p:nvPr/>
        </p:nvSpPr>
        <p:spPr>
          <a:xfrm flipH="1" flipV="1">
            <a:off x="10085284" y="5644697"/>
            <a:ext cx="5115" cy="1049274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811" name="Group 811"/>
          <p:cNvGrpSpPr/>
          <p:nvPr/>
        </p:nvGrpSpPr>
        <p:grpSpPr>
          <a:xfrm>
            <a:off x="9754037" y="5397028"/>
            <a:ext cx="671536" cy="678129"/>
            <a:chOff x="0" y="0"/>
            <a:chExt cx="671535" cy="678128"/>
          </a:xfrm>
        </p:grpSpPr>
        <p:sp>
          <p:nvSpPr>
            <p:cNvPr id="809" name="Shape 80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0" name="Shape 810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Z</a:t>
              </a:r>
            </a:p>
          </p:txBody>
        </p:sp>
      </p:grpSp>
      <p:grpSp>
        <p:nvGrpSpPr>
          <p:cNvPr id="814" name="Group 814"/>
          <p:cNvGrpSpPr/>
          <p:nvPr/>
        </p:nvGrpSpPr>
        <p:grpSpPr>
          <a:xfrm>
            <a:off x="7649860" y="6814129"/>
            <a:ext cx="671536" cy="678129"/>
            <a:chOff x="0" y="0"/>
            <a:chExt cx="671535" cy="678128"/>
          </a:xfrm>
        </p:grpSpPr>
        <p:sp>
          <p:nvSpPr>
            <p:cNvPr id="812" name="Shape 81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3" name="Shape 813"/>
            <p:cNvSpPr/>
            <p:nvPr/>
          </p:nvSpPr>
          <p:spPr>
            <a:xfrm>
              <a:off x="126140" y="15214"/>
              <a:ext cx="4192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</a:t>
              </a:r>
            </a:p>
          </p:txBody>
        </p:sp>
      </p:grpSp>
      <p:sp>
        <p:nvSpPr>
          <p:cNvPr id="815" name="Shape 815"/>
          <p:cNvSpPr/>
          <p:nvPr/>
        </p:nvSpPr>
        <p:spPr>
          <a:xfrm flipH="1" flipV="1">
            <a:off x="7981108" y="5604657"/>
            <a:ext cx="5115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818" name="Group 818"/>
          <p:cNvGrpSpPr/>
          <p:nvPr/>
        </p:nvGrpSpPr>
        <p:grpSpPr>
          <a:xfrm>
            <a:off x="7649860" y="5397028"/>
            <a:ext cx="671536" cy="678129"/>
            <a:chOff x="0" y="0"/>
            <a:chExt cx="671535" cy="678128"/>
          </a:xfrm>
        </p:grpSpPr>
        <p:sp>
          <p:nvSpPr>
            <p:cNvPr id="816" name="Shape 81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7" name="Shape 817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Z</a:t>
              </a:r>
            </a:p>
          </p:txBody>
        </p:sp>
      </p:grpSp>
      <p:sp>
        <p:nvSpPr>
          <p:cNvPr id="819" name="Shape 819"/>
          <p:cNvSpPr/>
          <p:nvPr/>
        </p:nvSpPr>
        <p:spPr>
          <a:xfrm>
            <a:off x="7312429" y="6750312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820" name="Shape 820"/>
          <p:cNvSpPr/>
          <p:nvPr/>
        </p:nvSpPr>
        <p:spPr>
          <a:xfrm>
            <a:off x="9804054" y="2907302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821" name="Shape 821"/>
          <p:cNvSpPr/>
          <p:nvPr/>
        </p:nvSpPr>
        <p:spPr>
          <a:xfrm>
            <a:off x="7699878" y="2907302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822" name="Shape 822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Conservative Analysis Limits</a:t>
            </a:r>
          </a:p>
        </p:txBody>
      </p:sp>
      <p:sp>
        <p:nvSpPr>
          <p:cNvPr id="823" name="Shape 823"/>
          <p:cNvSpPr/>
          <p:nvPr/>
        </p:nvSpPr>
        <p:spPr>
          <a:xfrm>
            <a:off x="9389466" y="2277029"/>
            <a:ext cx="13341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Better</a:t>
            </a:r>
          </a:p>
        </p:txBody>
      </p:sp>
      <p:sp>
        <p:nvSpPr>
          <p:cNvPr id="824" name="Shape 824"/>
          <p:cNvSpPr/>
          <p:nvPr/>
        </p:nvSpPr>
        <p:spPr>
          <a:xfrm>
            <a:off x="7290232" y="2277029"/>
            <a:ext cx="14017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Worse</a:t>
            </a:r>
          </a:p>
        </p:txBody>
      </p:sp>
      <p:sp>
        <p:nvSpPr>
          <p:cNvPr id="825" name="Shape 825"/>
          <p:cNvSpPr/>
          <p:nvPr/>
        </p:nvSpPr>
        <p:spPr>
          <a:xfrm>
            <a:off x="5410202" y="6465312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826" name="Shape 826"/>
          <p:cNvSpPr/>
          <p:nvPr/>
        </p:nvSpPr>
        <p:spPr>
          <a:xfrm rot="4800000">
            <a:off x="5447030" y="6477376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27" name="Shape 827"/>
          <p:cNvSpPr/>
          <p:nvPr/>
        </p:nvSpPr>
        <p:spPr>
          <a:xfrm>
            <a:off x="5271259" y="7920769"/>
            <a:ext cx="671536" cy="678129"/>
          </a:xfrm>
          <a:prstGeom prst="ellipse">
            <a:avLst/>
          </a:prstGeom>
          <a:solidFill>
            <a:srgbClr val="F9F6C7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28" name="Shape 828"/>
          <p:cNvSpPr/>
          <p:nvPr/>
        </p:nvSpPr>
        <p:spPr>
          <a:xfrm>
            <a:off x="4933829" y="76498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829" name="Shape 829"/>
          <p:cNvSpPr/>
          <p:nvPr/>
        </p:nvSpPr>
        <p:spPr>
          <a:xfrm>
            <a:off x="604992" y="2862901"/>
            <a:ext cx="4636009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If no path P to an </a:t>
            </a:r>
          </a:p>
          <a:p>
            <a:pPr algn="l"/>
            <a:r>
              <a:t>accepting node, we </a:t>
            </a:r>
          </a:p>
          <a:p>
            <a:pPr algn="l"/>
            <a:r>
              <a:t>would have removed</a:t>
            </a:r>
          </a:p>
          <a:p>
            <a:pPr algn="l"/>
            <a:r>
              <a:t>Y during minimization</a:t>
            </a:r>
          </a:p>
        </p:txBody>
      </p:sp>
      <p:sp>
        <p:nvSpPr>
          <p:cNvPr id="830" name="Shape 830"/>
          <p:cNvSpPr/>
          <p:nvPr/>
        </p:nvSpPr>
        <p:spPr>
          <a:xfrm>
            <a:off x="595712" y="5646162"/>
            <a:ext cx="3942894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Break all outgoing</a:t>
            </a:r>
          </a:p>
          <a:p>
            <a:pPr algn="l"/>
            <a:r>
              <a:t>X links except the</a:t>
            </a:r>
          </a:p>
          <a:p>
            <a:pPr algn="l"/>
            <a:r>
              <a:t>one different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/>
        </p:nvSpPr>
        <p:spPr>
          <a:xfrm flipV="1">
            <a:off x="6911665" y="4325985"/>
            <a:ext cx="1039862" cy="99046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33" name="Shape 833"/>
          <p:cNvSpPr/>
          <p:nvPr/>
        </p:nvSpPr>
        <p:spPr>
          <a:xfrm flipH="1" flipV="1">
            <a:off x="10085284" y="4252399"/>
            <a:ext cx="5115" cy="104927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836" name="Group 836"/>
          <p:cNvGrpSpPr/>
          <p:nvPr/>
        </p:nvGrpSpPr>
        <p:grpSpPr>
          <a:xfrm>
            <a:off x="9754037" y="6854170"/>
            <a:ext cx="671536" cy="678129"/>
            <a:chOff x="0" y="0"/>
            <a:chExt cx="671535" cy="678128"/>
          </a:xfrm>
        </p:grpSpPr>
        <p:sp>
          <p:nvSpPr>
            <p:cNvPr id="834" name="Shape 83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5" name="Shape 835"/>
            <p:cNvSpPr/>
            <p:nvPr/>
          </p:nvSpPr>
          <p:spPr>
            <a:xfrm>
              <a:off x="126140" y="15214"/>
              <a:ext cx="4192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</a:t>
              </a:r>
            </a:p>
          </p:txBody>
        </p:sp>
      </p:grpSp>
      <p:sp>
        <p:nvSpPr>
          <p:cNvPr id="837" name="Shape 837"/>
          <p:cNvSpPr/>
          <p:nvPr/>
        </p:nvSpPr>
        <p:spPr>
          <a:xfrm>
            <a:off x="9429062" y="6750312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grpSp>
        <p:nvGrpSpPr>
          <p:cNvPr id="840" name="Group 840"/>
          <p:cNvGrpSpPr/>
          <p:nvPr/>
        </p:nvGrpSpPr>
        <p:grpSpPr>
          <a:xfrm>
            <a:off x="9754037" y="3939887"/>
            <a:ext cx="671536" cy="678129"/>
            <a:chOff x="0" y="0"/>
            <a:chExt cx="671535" cy="678128"/>
          </a:xfrm>
        </p:grpSpPr>
        <p:sp>
          <p:nvSpPr>
            <p:cNvPr id="838" name="Shape 83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9" name="Shape 839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</p:grpSp>
      <p:sp>
        <p:nvSpPr>
          <p:cNvPr id="841" name="Shape 841"/>
          <p:cNvSpPr/>
          <p:nvPr/>
        </p:nvSpPr>
        <p:spPr>
          <a:xfrm flipH="1" flipV="1">
            <a:off x="7981108" y="4252399"/>
            <a:ext cx="5115" cy="104927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844" name="Group 844"/>
          <p:cNvGrpSpPr/>
          <p:nvPr/>
        </p:nvGrpSpPr>
        <p:grpSpPr>
          <a:xfrm>
            <a:off x="7649860" y="3939887"/>
            <a:ext cx="671536" cy="678129"/>
            <a:chOff x="0" y="0"/>
            <a:chExt cx="671535" cy="678128"/>
          </a:xfrm>
        </p:grpSpPr>
        <p:sp>
          <p:nvSpPr>
            <p:cNvPr id="842" name="Shape 84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3" name="Shape 843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</p:grpSp>
      <p:grpSp>
        <p:nvGrpSpPr>
          <p:cNvPr id="847" name="Group 847"/>
          <p:cNvGrpSpPr/>
          <p:nvPr/>
        </p:nvGrpSpPr>
        <p:grpSpPr>
          <a:xfrm>
            <a:off x="6247067" y="5397028"/>
            <a:ext cx="671536" cy="678129"/>
            <a:chOff x="0" y="0"/>
            <a:chExt cx="671535" cy="678128"/>
          </a:xfrm>
        </p:grpSpPr>
        <p:sp>
          <p:nvSpPr>
            <p:cNvPr id="845" name="Shape 84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6" name="Shape 846"/>
            <p:cNvSpPr/>
            <p:nvPr/>
          </p:nvSpPr>
          <p:spPr>
            <a:xfrm>
              <a:off x="138943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Y</a:t>
              </a:r>
            </a:p>
          </p:txBody>
        </p:sp>
      </p:grpSp>
      <p:sp>
        <p:nvSpPr>
          <p:cNvPr id="848" name="Shape 848"/>
          <p:cNvSpPr/>
          <p:nvPr/>
        </p:nvSpPr>
        <p:spPr>
          <a:xfrm flipH="1" flipV="1">
            <a:off x="10085284" y="5644697"/>
            <a:ext cx="5115" cy="1049274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851" name="Group 851"/>
          <p:cNvGrpSpPr/>
          <p:nvPr/>
        </p:nvGrpSpPr>
        <p:grpSpPr>
          <a:xfrm>
            <a:off x="9754037" y="5397028"/>
            <a:ext cx="671536" cy="678129"/>
            <a:chOff x="0" y="0"/>
            <a:chExt cx="671535" cy="678128"/>
          </a:xfrm>
        </p:grpSpPr>
        <p:sp>
          <p:nvSpPr>
            <p:cNvPr id="849" name="Shape 84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0" name="Shape 850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Z</a:t>
              </a:r>
            </a:p>
          </p:txBody>
        </p:sp>
      </p:grpSp>
      <p:grpSp>
        <p:nvGrpSpPr>
          <p:cNvPr id="854" name="Group 854"/>
          <p:cNvGrpSpPr/>
          <p:nvPr/>
        </p:nvGrpSpPr>
        <p:grpSpPr>
          <a:xfrm>
            <a:off x="7649860" y="6814129"/>
            <a:ext cx="671536" cy="678129"/>
            <a:chOff x="0" y="0"/>
            <a:chExt cx="671535" cy="678128"/>
          </a:xfrm>
        </p:grpSpPr>
        <p:sp>
          <p:nvSpPr>
            <p:cNvPr id="852" name="Shape 85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3" name="Shape 853"/>
            <p:cNvSpPr/>
            <p:nvPr/>
          </p:nvSpPr>
          <p:spPr>
            <a:xfrm>
              <a:off x="126140" y="15214"/>
              <a:ext cx="4192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</a:t>
              </a:r>
            </a:p>
          </p:txBody>
        </p:sp>
      </p:grpSp>
      <p:sp>
        <p:nvSpPr>
          <p:cNvPr id="855" name="Shape 855"/>
          <p:cNvSpPr/>
          <p:nvPr/>
        </p:nvSpPr>
        <p:spPr>
          <a:xfrm flipH="1" flipV="1">
            <a:off x="7981108" y="5604657"/>
            <a:ext cx="5115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858" name="Group 858"/>
          <p:cNvGrpSpPr/>
          <p:nvPr/>
        </p:nvGrpSpPr>
        <p:grpSpPr>
          <a:xfrm>
            <a:off x="7649860" y="5397028"/>
            <a:ext cx="671536" cy="678129"/>
            <a:chOff x="0" y="0"/>
            <a:chExt cx="671535" cy="678128"/>
          </a:xfrm>
        </p:grpSpPr>
        <p:sp>
          <p:nvSpPr>
            <p:cNvPr id="856" name="Shape 85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7" name="Shape 857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Z</a:t>
              </a:r>
            </a:p>
          </p:txBody>
        </p:sp>
      </p:grpSp>
      <p:sp>
        <p:nvSpPr>
          <p:cNvPr id="859" name="Shape 859"/>
          <p:cNvSpPr/>
          <p:nvPr/>
        </p:nvSpPr>
        <p:spPr>
          <a:xfrm>
            <a:off x="7312429" y="6750312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860" name="Shape 860"/>
          <p:cNvSpPr/>
          <p:nvPr/>
        </p:nvSpPr>
        <p:spPr>
          <a:xfrm>
            <a:off x="9804054" y="2907302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861" name="Shape 861"/>
          <p:cNvSpPr/>
          <p:nvPr/>
        </p:nvSpPr>
        <p:spPr>
          <a:xfrm>
            <a:off x="7699878" y="2907302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862" name="Shape 862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Conservative Analysis Limits</a:t>
            </a:r>
          </a:p>
        </p:txBody>
      </p:sp>
      <p:sp>
        <p:nvSpPr>
          <p:cNvPr id="863" name="Shape 863"/>
          <p:cNvSpPr/>
          <p:nvPr/>
        </p:nvSpPr>
        <p:spPr>
          <a:xfrm>
            <a:off x="9389466" y="2277029"/>
            <a:ext cx="13341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Better</a:t>
            </a:r>
          </a:p>
        </p:txBody>
      </p:sp>
      <p:sp>
        <p:nvSpPr>
          <p:cNvPr id="864" name="Shape 864"/>
          <p:cNvSpPr/>
          <p:nvPr/>
        </p:nvSpPr>
        <p:spPr>
          <a:xfrm>
            <a:off x="7290232" y="2277029"/>
            <a:ext cx="14017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Worse</a:t>
            </a:r>
          </a:p>
        </p:txBody>
      </p:sp>
      <p:sp>
        <p:nvSpPr>
          <p:cNvPr id="865" name="Shape 865"/>
          <p:cNvSpPr/>
          <p:nvPr/>
        </p:nvSpPr>
        <p:spPr>
          <a:xfrm>
            <a:off x="5410202" y="6465312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866" name="Shape 866"/>
          <p:cNvSpPr/>
          <p:nvPr/>
        </p:nvSpPr>
        <p:spPr>
          <a:xfrm rot="4800000">
            <a:off x="5447030" y="6477376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67" name="Shape 867"/>
          <p:cNvSpPr/>
          <p:nvPr/>
        </p:nvSpPr>
        <p:spPr>
          <a:xfrm>
            <a:off x="5271259" y="7920769"/>
            <a:ext cx="671536" cy="678129"/>
          </a:xfrm>
          <a:prstGeom prst="ellipse">
            <a:avLst/>
          </a:prstGeom>
          <a:solidFill>
            <a:srgbClr val="F9F6C7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68" name="Shape 868"/>
          <p:cNvSpPr/>
          <p:nvPr/>
        </p:nvSpPr>
        <p:spPr>
          <a:xfrm>
            <a:off x="4933829" y="76498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869" name="Shape 869"/>
          <p:cNvSpPr/>
          <p:nvPr/>
        </p:nvSpPr>
        <p:spPr>
          <a:xfrm>
            <a:off x="780820" y="3205472"/>
            <a:ext cx="3874771" cy="173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This is safe if P is </a:t>
            </a:r>
          </a:p>
          <a:p>
            <a:pPr algn="l"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never</a:t>
            </a:r>
            <a:r>
              <a:t> 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simple</a:t>
            </a:r>
          </a:p>
        </p:txBody>
      </p:sp>
      <p:sp>
        <p:nvSpPr>
          <p:cNvPr id="870" name="Shape 870"/>
          <p:cNvSpPr/>
          <p:nvPr/>
        </p:nvSpPr>
        <p:spPr>
          <a:xfrm>
            <a:off x="3566839" y="4554103"/>
            <a:ext cx="1674162" cy="1870788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/>
          <p:nvPr/>
        </p:nvSpPr>
        <p:spPr>
          <a:xfrm flipV="1">
            <a:off x="6911665" y="4325985"/>
            <a:ext cx="1039862" cy="99046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73" name="Shape 873"/>
          <p:cNvSpPr/>
          <p:nvPr/>
        </p:nvSpPr>
        <p:spPr>
          <a:xfrm flipH="1" flipV="1">
            <a:off x="10085284" y="4252399"/>
            <a:ext cx="5115" cy="104927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876" name="Group 876"/>
          <p:cNvGrpSpPr/>
          <p:nvPr/>
        </p:nvGrpSpPr>
        <p:grpSpPr>
          <a:xfrm>
            <a:off x="9754037" y="6854170"/>
            <a:ext cx="671536" cy="678129"/>
            <a:chOff x="0" y="0"/>
            <a:chExt cx="671535" cy="678128"/>
          </a:xfrm>
        </p:grpSpPr>
        <p:sp>
          <p:nvSpPr>
            <p:cNvPr id="874" name="Shape 87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5" name="Shape 875"/>
            <p:cNvSpPr/>
            <p:nvPr/>
          </p:nvSpPr>
          <p:spPr>
            <a:xfrm>
              <a:off x="126140" y="15214"/>
              <a:ext cx="4192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</a:t>
              </a:r>
            </a:p>
          </p:txBody>
        </p:sp>
      </p:grpSp>
      <p:sp>
        <p:nvSpPr>
          <p:cNvPr id="877" name="Shape 877"/>
          <p:cNvSpPr/>
          <p:nvPr/>
        </p:nvSpPr>
        <p:spPr>
          <a:xfrm>
            <a:off x="9429062" y="6750312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grpSp>
        <p:nvGrpSpPr>
          <p:cNvPr id="880" name="Group 880"/>
          <p:cNvGrpSpPr/>
          <p:nvPr/>
        </p:nvGrpSpPr>
        <p:grpSpPr>
          <a:xfrm>
            <a:off x="9754037" y="3939887"/>
            <a:ext cx="671536" cy="678129"/>
            <a:chOff x="0" y="0"/>
            <a:chExt cx="671535" cy="678128"/>
          </a:xfrm>
        </p:grpSpPr>
        <p:sp>
          <p:nvSpPr>
            <p:cNvPr id="878" name="Shape 87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9" name="Shape 879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</p:grpSp>
      <p:sp>
        <p:nvSpPr>
          <p:cNvPr id="881" name="Shape 881"/>
          <p:cNvSpPr/>
          <p:nvPr/>
        </p:nvSpPr>
        <p:spPr>
          <a:xfrm flipH="1" flipV="1">
            <a:off x="7981108" y="4252399"/>
            <a:ext cx="5115" cy="104927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884" name="Group 884"/>
          <p:cNvGrpSpPr/>
          <p:nvPr/>
        </p:nvGrpSpPr>
        <p:grpSpPr>
          <a:xfrm>
            <a:off x="7649860" y="3939887"/>
            <a:ext cx="671536" cy="678129"/>
            <a:chOff x="0" y="0"/>
            <a:chExt cx="671535" cy="678128"/>
          </a:xfrm>
        </p:grpSpPr>
        <p:sp>
          <p:nvSpPr>
            <p:cNvPr id="882" name="Shape 88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3" name="Shape 883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</p:grpSp>
      <p:grpSp>
        <p:nvGrpSpPr>
          <p:cNvPr id="887" name="Group 887"/>
          <p:cNvGrpSpPr/>
          <p:nvPr/>
        </p:nvGrpSpPr>
        <p:grpSpPr>
          <a:xfrm>
            <a:off x="6247067" y="5397028"/>
            <a:ext cx="671536" cy="678129"/>
            <a:chOff x="0" y="0"/>
            <a:chExt cx="671535" cy="678128"/>
          </a:xfrm>
        </p:grpSpPr>
        <p:sp>
          <p:nvSpPr>
            <p:cNvPr id="885" name="Shape 88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6" name="Shape 886"/>
            <p:cNvSpPr/>
            <p:nvPr/>
          </p:nvSpPr>
          <p:spPr>
            <a:xfrm>
              <a:off x="138943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Y</a:t>
              </a:r>
            </a:p>
          </p:txBody>
        </p:sp>
      </p:grpSp>
      <p:sp>
        <p:nvSpPr>
          <p:cNvPr id="888" name="Shape 888"/>
          <p:cNvSpPr/>
          <p:nvPr/>
        </p:nvSpPr>
        <p:spPr>
          <a:xfrm flipH="1" flipV="1">
            <a:off x="10085284" y="5644697"/>
            <a:ext cx="5115" cy="1049274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891" name="Group 891"/>
          <p:cNvGrpSpPr/>
          <p:nvPr/>
        </p:nvGrpSpPr>
        <p:grpSpPr>
          <a:xfrm>
            <a:off x="9754037" y="5397028"/>
            <a:ext cx="671536" cy="678129"/>
            <a:chOff x="0" y="0"/>
            <a:chExt cx="671535" cy="678128"/>
          </a:xfrm>
        </p:grpSpPr>
        <p:sp>
          <p:nvSpPr>
            <p:cNvPr id="889" name="Shape 88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0" name="Shape 890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Z</a:t>
              </a:r>
            </a:p>
          </p:txBody>
        </p:sp>
      </p:grpSp>
      <p:grpSp>
        <p:nvGrpSpPr>
          <p:cNvPr id="894" name="Group 894"/>
          <p:cNvGrpSpPr/>
          <p:nvPr/>
        </p:nvGrpSpPr>
        <p:grpSpPr>
          <a:xfrm>
            <a:off x="7649860" y="6814129"/>
            <a:ext cx="671536" cy="678129"/>
            <a:chOff x="0" y="0"/>
            <a:chExt cx="671535" cy="678128"/>
          </a:xfrm>
        </p:grpSpPr>
        <p:sp>
          <p:nvSpPr>
            <p:cNvPr id="892" name="Shape 89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3" name="Shape 893"/>
            <p:cNvSpPr/>
            <p:nvPr/>
          </p:nvSpPr>
          <p:spPr>
            <a:xfrm>
              <a:off x="126140" y="15214"/>
              <a:ext cx="4192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</a:t>
              </a:r>
            </a:p>
          </p:txBody>
        </p:sp>
      </p:grpSp>
      <p:sp>
        <p:nvSpPr>
          <p:cNvPr id="895" name="Shape 895"/>
          <p:cNvSpPr/>
          <p:nvPr/>
        </p:nvSpPr>
        <p:spPr>
          <a:xfrm flipH="1" flipV="1">
            <a:off x="7981108" y="5604657"/>
            <a:ext cx="5115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898" name="Group 898"/>
          <p:cNvGrpSpPr/>
          <p:nvPr/>
        </p:nvGrpSpPr>
        <p:grpSpPr>
          <a:xfrm>
            <a:off x="7649860" y="5397028"/>
            <a:ext cx="671536" cy="678129"/>
            <a:chOff x="0" y="0"/>
            <a:chExt cx="671535" cy="678128"/>
          </a:xfrm>
        </p:grpSpPr>
        <p:sp>
          <p:nvSpPr>
            <p:cNvPr id="896" name="Shape 89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7" name="Shape 897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Z</a:t>
              </a:r>
            </a:p>
          </p:txBody>
        </p:sp>
      </p:grpSp>
      <p:sp>
        <p:nvSpPr>
          <p:cNvPr id="899" name="Shape 899"/>
          <p:cNvSpPr/>
          <p:nvPr/>
        </p:nvSpPr>
        <p:spPr>
          <a:xfrm>
            <a:off x="7312429" y="6750312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900" name="Shape 900"/>
          <p:cNvSpPr/>
          <p:nvPr/>
        </p:nvSpPr>
        <p:spPr>
          <a:xfrm>
            <a:off x="9804054" y="2907302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901" name="Shape 901"/>
          <p:cNvSpPr/>
          <p:nvPr/>
        </p:nvSpPr>
        <p:spPr>
          <a:xfrm>
            <a:off x="7699878" y="2907302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902" name="Shape 902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Conservative Analysis Limits</a:t>
            </a:r>
          </a:p>
        </p:txBody>
      </p:sp>
      <p:sp>
        <p:nvSpPr>
          <p:cNvPr id="903" name="Shape 903"/>
          <p:cNvSpPr/>
          <p:nvPr/>
        </p:nvSpPr>
        <p:spPr>
          <a:xfrm>
            <a:off x="9389466" y="2277029"/>
            <a:ext cx="13341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Better</a:t>
            </a:r>
          </a:p>
        </p:txBody>
      </p:sp>
      <p:sp>
        <p:nvSpPr>
          <p:cNvPr id="904" name="Shape 904"/>
          <p:cNvSpPr/>
          <p:nvPr/>
        </p:nvSpPr>
        <p:spPr>
          <a:xfrm>
            <a:off x="7290232" y="2277029"/>
            <a:ext cx="14017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Worse</a:t>
            </a:r>
          </a:p>
        </p:txBody>
      </p:sp>
      <p:sp>
        <p:nvSpPr>
          <p:cNvPr id="905" name="Shape 905"/>
          <p:cNvSpPr/>
          <p:nvPr/>
        </p:nvSpPr>
        <p:spPr>
          <a:xfrm>
            <a:off x="5410202" y="6465312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906" name="Shape 906"/>
          <p:cNvSpPr/>
          <p:nvPr/>
        </p:nvSpPr>
        <p:spPr>
          <a:xfrm rot="4800000">
            <a:off x="5447030" y="6477376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07" name="Shape 907"/>
          <p:cNvSpPr/>
          <p:nvPr/>
        </p:nvSpPr>
        <p:spPr>
          <a:xfrm>
            <a:off x="5271259" y="7920769"/>
            <a:ext cx="671536" cy="678129"/>
          </a:xfrm>
          <a:prstGeom prst="ellipse">
            <a:avLst/>
          </a:prstGeom>
          <a:solidFill>
            <a:srgbClr val="F9F6C7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08" name="Shape 908"/>
          <p:cNvSpPr/>
          <p:nvPr/>
        </p:nvSpPr>
        <p:spPr>
          <a:xfrm>
            <a:off x="4933829" y="76498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909" name="Shape 909"/>
          <p:cNvSpPr/>
          <p:nvPr/>
        </p:nvSpPr>
        <p:spPr>
          <a:xfrm>
            <a:off x="780820" y="3205472"/>
            <a:ext cx="3874771" cy="173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This is safe if P is </a:t>
            </a:r>
          </a:p>
          <a:p>
            <a:pPr algn="l"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never</a:t>
            </a:r>
            <a:r>
              <a:t> 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simple</a:t>
            </a:r>
          </a:p>
        </p:txBody>
      </p:sp>
      <p:sp>
        <p:nvSpPr>
          <p:cNvPr id="910" name="Shape 910"/>
          <p:cNvSpPr/>
          <p:nvPr/>
        </p:nvSpPr>
        <p:spPr>
          <a:xfrm>
            <a:off x="3566839" y="4554103"/>
            <a:ext cx="1674162" cy="1870788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11" name="Shape 911"/>
          <p:cNvSpPr/>
          <p:nvPr/>
        </p:nvSpPr>
        <p:spPr>
          <a:xfrm>
            <a:off x="9672293" y="7917183"/>
            <a:ext cx="3545324" cy="228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Or if there is </a:t>
            </a:r>
          </a:p>
          <a:p>
            <a:pPr algn="l"/>
            <a:r>
              <a:rPr b="1">
                <a:latin typeface="Helvetica"/>
                <a:ea typeface="Helvetica"/>
                <a:cs typeface="Helvetica"/>
                <a:sym typeface="Helvetica"/>
              </a:rPr>
              <a:t>never</a:t>
            </a:r>
            <a:r>
              <a:t> 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simple</a:t>
            </a:r>
            <a:r>
              <a:t> </a:t>
            </a:r>
          </a:p>
          <a:p>
            <a:pPr algn="l"/>
            <a:r>
              <a:t>path to X</a:t>
            </a:r>
          </a:p>
        </p:txBody>
      </p:sp>
      <p:sp>
        <p:nvSpPr>
          <p:cNvPr id="912" name="Shape 912"/>
          <p:cNvSpPr/>
          <p:nvPr/>
        </p:nvSpPr>
        <p:spPr>
          <a:xfrm flipH="1" flipV="1">
            <a:off x="10694212" y="4678809"/>
            <a:ext cx="1332877" cy="2957197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/>
          <p:nvPr/>
        </p:nvSpPr>
        <p:spPr>
          <a:xfrm flipV="1">
            <a:off x="6911665" y="4325985"/>
            <a:ext cx="1039862" cy="99046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15" name="Shape 915"/>
          <p:cNvSpPr/>
          <p:nvPr/>
        </p:nvSpPr>
        <p:spPr>
          <a:xfrm flipH="1" flipV="1">
            <a:off x="10085284" y="4252399"/>
            <a:ext cx="5115" cy="104927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918" name="Group 918"/>
          <p:cNvGrpSpPr/>
          <p:nvPr/>
        </p:nvGrpSpPr>
        <p:grpSpPr>
          <a:xfrm>
            <a:off x="9754037" y="6854170"/>
            <a:ext cx="671536" cy="678129"/>
            <a:chOff x="0" y="0"/>
            <a:chExt cx="671535" cy="678128"/>
          </a:xfrm>
        </p:grpSpPr>
        <p:sp>
          <p:nvSpPr>
            <p:cNvPr id="916" name="Shape 91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7" name="Shape 917"/>
            <p:cNvSpPr/>
            <p:nvPr/>
          </p:nvSpPr>
          <p:spPr>
            <a:xfrm>
              <a:off x="126140" y="15214"/>
              <a:ext cx="4192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</a:t>
              </a:r>
            </a:p>
          </p:txBody>
        </p:sp>
      </p:grpSp>
      <p:sp>
        <p:nvSpPr>
          <p:cNvPr id="919" name="Shape 919"/>
          <p:cNvSpPr/>
          <p:nvPr/>
        </p:nvSpPr>
        <p:spPr>
          <a:xfrm>
            <a:off x="9429062" y="6750312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grpSp>
        <p:nvGrpSpPr>
          <p:cNvPr id="922" name="Group 922"/>
          <p:cNvGrpSpPr/>
          <p:nvPr/>
        </p:nvGrpSpPr>
        <p:grpSpPr>
          <a:xfrm>
            <a:off x="9754037" y="3939887"/>
            <a:ext cx="671536" cy="678129"/>
            <a:chOff x="0" y="0"/>
            <a:chExt cx="671535" cy="678128"/>
          </a:xfrm>
        </p:grpSpPr>
        <p:sp>
          <p:nvSpPr>
            <p:cNvPr id="920" name="Shape 92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1" name="Shape 921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</p:grpSp>
      <p:sp>
        <p:nvSpPr>
          <p:cNvPr id="923" name="Shape 923"/>
          <p:cNvSpPr/>
          <p:nvPr/>
        </p:nvSpPr>
        <p:spPr>
          <a:xfrm flipH="1" flipV="1">
            <a:off x="7981108" y="4252399"/>
            <a:ext cx="5115" cy="104927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926" name="Group 926"/>
          <p:cNvGrpSpPr/>
          <p:nvPr/>
        </p:nvGrpSpPr>
        <p:grpSpPr>
          <a:xfrm>
            <a:off x="7649860" y="3939887"/>
            <a:ext cx="671536" cy="678129"/>
            <a:chOff x="0" y="0"/>
            <a:chExt cx="671535" cy="678128"/>
          </a:xfrm>
        </p:grpSpPr>
        <p:sp>
          <p:nvSpPr>
            <p:cNvPr id="924" name="Shape 92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5" name="Shape 925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</p:grpSp>
      <p:grpSp>
        <p:nvGrpSpPr>
          <p:cNvPr id="929" name="Group 929"/>
          <p:cNvGrpSpPr/>
          <p:nvPr/>
        </p:nvGrpSpPr>
        <p:grpSpPr>
          <a:xfrm>
            <a:off x="6247067" y="5397028"/>
            <a:ext cx="671536" cy="678129"/>
            <a:chOff x="0" y="0"/>
            <a:chExt cx="671535" cy="678128"/>
          </a:xfrm>
        </p:grpSpPr>
        <p:sp>
          <p:nvSpPr>
            <p:cNvPr id="927" name="Shape 92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8" name="Shape 928"/>
            <p:cNvSpPr/>
            <p:nvPr/>
          </p:nvSpPr>
          <p:spPr>
            <a:xfrm>
              <a:off x="138943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Y</a:t>
              </a:r>
            </a:p>
          </p:txBody>
        </p:sp>
      </p:grpSp>
      <p:sp>
        <p:nvSpPr>
          <p:cNvPr id="930" name="Shape 930"/>
          <p:cNvSpPr/>
          <p:nvPr/>
        </p:nvSpPr>
        <p:spPr>
          <a:xfrm flipH="1" flipV="1">
            <a:off x="10085284" y="5644697"/>
            <a:ext cx="5115" cy="1049274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933" name="Group 933"/>
          <p:cNvGrpSpPr/>
          <p:nvPr/>
        </p:nvGrpSpPr>
        <p:grpSpPr>
          <a:xfrm>
            <a:off x="9754037" y="5397028"/>
            <a:ext cx="671536" cy="678129"/>
            <a:chOff x="0" y="0"/>
            <a:chExt cx="671535" cy="678128"/>
          </a:xfrm>
        </p:grpSpPr>
        <p:sp>
          <p:nvSpPr>
            <p:cNvPr id="931" name="Shape 93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2" name="Shape 932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Z</a:t>
              </a:r>
            </a:p>
          </p:txBody>
        </p:sp>
      </p:grpSp>
      <p:grpSp>
        <p:nvGrpSpPr>
          <p:cNvPr id="936" name="Group 936"/>
          <p:cNvGrpSpPr/>
          <p:nvPr/>
        </p:nvGrpSpPr>
        <p:grpSpPr>
          <a:xfrm>
            <a:off x="7649860" y="6814129"/>
            <a:ext cx="671536" cy="678129"/>
            <a:chOff x="0" y="0"/>
            <a:chExt cx="671535" cy="678128"/>
          </a:xfrm>
        </p:grpSpPr>
        <p:sp>
          <p:nvSpPr>
            <p:cNvPr id="934" name="Shape 93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5" name="Shape 935"/>
            <p:cNvSpPr/>
            <p:nvPr/>
          </p:nvSpPr>
          <p:spPr>
            <a:xfrm>
              <a:off x="126140" y="15214"/>
              <a:ext cx="4192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</a:t>
              </a:r>
            </a:p>
          </p:txBody>
        </p:sp>
      </p:grpSp>
      <p:sp>
        <p:nvSpPr>
          <p:cNvPr id="937" name="Shape 937"/>
          <p:cNvSpPr/>
          <p:nvPr/>
        </p:nvSpPr>
        <p:spPr>
          <a:xfrm flipH="1" flipV="1">
            <a:off x="7981108" y="5604657"/>
            <a:ext cx="5115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940" name="Group 940"/>
          <p:cNvGrpSpPr/>
          <p:nvPr/>
        </p:nvGrpSpPr>
        <p:grpSpPr>
          <a:xfrm>
            <a:off x="7649860" y="5397028"/>
            <a:ext cx="671536" cy="678129"/>
            <a:chOff x="0" y="0"/>
            <a:chExt cx="671535" cy="678128"/>
          </a:xfrm>
        </p:grpSpPr>
        <p:sp>
          <p:nvSpPr>
            <p:cNvPr id="938" name="Shape 93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9" name="Shape 939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Z</a:t>
              </a:r>
            </a:p>
          </p:txBody>
        </p:sp>
      </p:grpSp>
      <p:sp>
        <p:nvSpPr>
          <p:cNvPr id="941" name="Shape 941"/>
          <p:cNvSpPr/>
          <p:nvPr/>
        </p:nvSpPr>
        <p:spPr>
          <a:xfrm>
            <a:off x="7312429" y="6750312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942" name="Shape 942"/>
          <p:cNvSpPr/>
          <p:nvPr/>
        </p:nvSpPr>
        <p:spPr>
          <a:xfrm>
            <a:off x="9804054" y="2907302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943" name="Shape 943"/>
          <p:cNvSpPr/>
          <p:nvPr/>
        </p:nvSpPr>
        <p:spPr>
          <a:xfrm>
            <a:off x="7699878" y="2907302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944" name="Shape 944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Conservative Analysis Limits</a:t>
            </a:r>
          </a:p>
        </p:txBody>
      </p:sp>
      <p:sp>
        <p:nvSpPr>
          <p:cNvPr id="945" name="Shape 945"/>
          <p:cNvSpPr/>
          <p:nvPr/>
        </p:nvSpPr>
        <p:spPr>
          <a:xfrm>
            <a:off x="9389466" y="2277029"/>
            <a:ext cx="13341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Better</a:t>
            </a:r>
          </a:p>
        </p:txBody>
      </p:sp>
      <p:sp>
        <p:nvSpPr>
          <p:cNvPr id="946" name="Shape 946"/>
          <p:cNvSpPr/>
          <p:nvPr/>
        </p:nvSpPr>
        <p:spPr>
          <a:xfrm>
            <a:off x="7290232" y="2277029"/>
            <a:ext cx="14017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Worse</a:t>
            </a:r>
          </a:p>
        </p:txBody>
      </p:sp>
      <p:sp>
        <p:nvSpPr>
          <p:cNvPr id="947" name="Shape 947"/>
          <p:cNvSpPr/>
          <p:nvPr/>
        </p:nvSpPr>
        <p:spPr>
          <a:xfrm>
            <a:off x="5410202" y="6465312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948" name="Shape 948"/>
          <p:cNvSpPr/>
          <p:nvPr/>
        </p:nvSpPr>
        <p:spPr>
          <a:xfrm rot="4800000">
            <a:off x="5447030" y="6477376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49" name="Shape 949"/>
          <p:cNvSpPr/>
          <p:nvPr/>
        </p:nvSpPr>
        <p:spPr>
          <a:xfrm>
            <a:off x="4933829" y="76498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950" name="Shape 950"/>
          <p:cNvSpPr/>
          <p:nvPr/>
        </p:nvSpPr>
        <p:spPr>
          <a:xfrm>
            <a:off x="780820" y="3205472"/>
            <a:ext cx="3874771" cy="173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This is safe if P is </a:t>
            </a:r>
          </a:p>
          <a:p>
            <a:pPr algn="l"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never</a:t>
            </a:r>
            <a:r>
              <a:t> 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simple</a:t>
            </a:r>
          </a:p>
        </p:txBody>
      </p:sp>
      <p:sp>
        <p:nvSpPr>
          <p:cNvPr id="951" name="Shape 951"/>
          <p:cNvSpPr/>
          <p:nvPr/>
        </p:nvSpPr>
        <p:spPr>
          <a:xfrm>
            <a:off x="3566839" y="4554103"/>
            <a:ext cx="1674162" cy="1870788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52" name="Shape 952"/>
          <p:cNvSpPr/>
          <p:nvPr/>
        </p:nvSpPr>
        <p:spPr>
          <a:xfrm>
            <a:off x="9672293" y="7917183"/>
            <a:ext cx="3545324" cy="228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Or if there is </a:t>
            </a:r>
          </a:p>
          <a:p>
            <a:pPr algn="l"/>
            <a:r>
              <a:rPr b="1">
                <a:latin typeface="Helvetica"/>
                <a:ea typeface="Helvetica"/>
                <a:cs typeface="Helvetica"/>
                <a:sym typeface="Helvetica"/>
              </a:rPr>
              <a:t>never</a:t>
            </a:r>
            <a:r>
              <a:t> 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simple</a:t>
            </a:r>
            <a:r>
              <a:t> </a:t>
            </a:r>
          </a:p>
          <a:p>
            <a:pPr algn="l"/>
            <a:r>
              <a:t>path to X</a:t>
            </a:r>
          </a:p>
        </p:txBody>
      </p:sp>
      <p:sp>
        <p:nvSpPr>
          <p:cNvPr id="953" name="Shape 953"/>
          <p:cNvSpPr/>
          <p:nvPr/>
        </p:nvSpPr>
        <p:spPr>
          <a:xfrm flipH="1" flipV="1">
            <a:off x="10694212" y="4678809"/>
            <a:ext cx="1332877" cy="2957197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54" name="Shape 954"/>
          <p:cNvSpPr/>
          <p:nvPr/>
        </p:nvSpPr>
        <p:spPr>
          <a:xfrm>
            <a:off x="322594" y="7008879"/>
            <a:ext cx="4539946" cy="2349508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Or if there is </a:t>
            </a:r>
          </a:p>
          <a:p>
            <a:pPr algn="l"/>
            <a:r>
              <a:rPr b="1">
                <a:latin typeface="Helvetica"/>
                <a:ea typeface="Helvetica"/>
                <a:cs typeface="Helvetica"/>
                <a:sym typeface="Helvetica"/>
              </a:rPr>
              <a:t>always</a:t>
            </a:r>
            <a:r>
              <a:t> a path to B</a:t>
            </a:r>
          </a:p>
          <a:p>
            <a:pPr algn="l"/>
            <a:r>
              <a:t>whenever X receives</a:t>
            </a:r>
          </a:p>
          <a:p>
            <a:pPr algn="l"/>
            <a:r>
              <a:t>an advertisement</a:t>
            </a:r>
          </a:p>
        </p:txBody>
      </p:sp>
      <p:grpSp>
        <p:nvGrpSpPr>
          <p:cNvPr id="957" name="Group 957"/>
          <p:cNvGrpSpPr/>
          <p:nvPr/>
        </p:nvGrpSpPr>
        <p:grpSpPr>
          <a:xfrm>
            <a:off x="5271259" y="7844569"/>
            <a:ext cx="671536" cy="678129"/>
            <a:chOff x="0" y="0"/>
            <a:chExt cx="671535" cy="678128"/>
          </a:xfrm>
        </p:grpSpPr>
        <p:sp>
          <p:nvSpPr>
            <p:cNvPr id="955" name="Shape 95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6" name="Shape 956"/>
            <p:cNvSpPr/>
            <p:nvPr/>
          </p:nvSpPr>
          <p:spPr>
            <a:xfrm>
              <a:off x="126141" y="15214"/>
              <a:ext cx="4192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3187272" y="261689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25" name="Shape 125"/>
          <p:cNvSpPr/>
          <p:nvPr/>
        </p:nvSpPr>
        <p:spPr>
          <a:xfrm>
            <a:off x="8307899" y="2621352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26" name="Shape 126"/>
          <p:cNvSpPr/>
          <p:nvPr/>
        </p:nvSpPr>
        <p:spPr>
          <a:xfrm>
            <a:off x="2106103" y="496226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27" name="Shape 127"/>
          <p:cNvSpPr/>
          <p:nvPr/>
        </p:nvSpPr>
        <p:spPr>
          <a:xfrm>
            <a:off x="3187272" y="382178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28" name="Shape 128"/>
          <p:cNvSpPr/>
          <p:nvPr/>
        </p:nvSpPr>
        <p:spPr>
          <a:xfrm>
            <a:off x="7415277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29" name="Shape 129"/>
          <p:cNvSpPr/>
          <p:nvPr/>
        </p:nvSpPr>
        <p:spPr>
          <a:xfrm>
            <a:off x="4184608" y="496226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30" name="Shape 130"/>
          <p:cNvSpPr/>
          <p:nvPr/>
        </p:nvSpPr>
        <p:spPr>
          <a:xfrm>
            <a:off x="7415277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31" name="Shape 131"/>
          <p:cNvSpPr/>
          <p:nvPr/>
        </p:nvSpPr>
        <p:spPr>
          <a:xfrm>
            <a:off x="3127366" y="6139919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32" name="Shape 132"/>
          <p:cNvSpPr/>
          <p:nvPr/>
        </p:nvSpPr>
        <p:spPr>
          <a:xfrm>
            <a:off x="3628111" y="3411848"/>
            <a:ext cx="1050" cy="4185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3" name="Shape 133"/>
          <p:cNvSpPr/>
          <p:nvPr/>
        </p:nvSpPr>
        <p:spPr>
          <a:xfrm flipH="1">
            <a:off x="7979840" y="3295968"/>
            <a:ext cx="453616" cy="508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" name="Shape 134"/>
          <p:cNvSpPr/>
          <p:nvPr/>
        </p:nvSpPr>
        <p:spPr>
          <a:xfrm>
            <a:off x="3929367" y="3300235"/>
            <a:ext cx="672200" cy="557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" name="Shape 135"/>
          <p:cNvSpPr/>
          <p:nvPr/>
        </p:nvSpPr>
        <p:spPr>
          <a:xfrm>
            <a:off x="3958010" y="4478689"/>
            <a:ext cx="441142" cy="526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6" name="Shape 136"/>
          <p:cNvSpPr/>
          <p:nvPr/>
        </p:nvSpPr>
        <p:spPr>
          <a:xfrm flipH="1">
            <a:off x="3848241" y="5642863"/>
            <a:ext cx="469455" cy="606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7" name="Shape 137"/>
          <p:cNvSpPr/>
          <p:nvPr/>
        </p:nvSpPr>
        <p:spPr>
          <a:xfrm>
            <a:off x="7852295" y="5868379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8" name="Shape 138"/>
          <p:cNvSpPr/>
          <p:nvPr/>
        </p:nvSpPr>
        <p:spPr>
          <a:xfrm>
            <a:off x="2818309" y="5660495"/>
            <a:ext cx="450356" cy="5928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9" name="Shape 139"/>
          <p:cNvSpPr/>
          <p:nvPr/>
        </p:nvSpPr>
        <p:spPr>
          <a:xfrm>
            <a:off x="3560658" y="6929836"/>
            <a:ext cx="1" cy="4752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0" name="Shape 140"/>
          <p:cNvSpPr/>
          <p:nvPr/>
        </p:nvSpPr>
        <p:spPr>
          <a:xfrm flipH="1">
            <a:off x="2756437" y="4474315"/>
            <a:ext cx="534224" cy="5444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43" name="Group 143"/>
          <p:cNvGrpSpPr/>
          <p:nvPr/>
        </p:nvGrpSpPr>
        <p:grpSpPr>
          <a:xfrm>
            <a:off x="3088767" y="7402692"/>
            <a:ext cx="943783" cy="887008"/>
            <a:chOff x="0" y="0"/>
            <a:chExt cx="943782" cy="887006"/>
          </a:xfrm>
        </p:grpSpPr>
        <p:sp>
          <p:nvSpPr>
            <p:cNvPr id="141" name="Shape 141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146" name="Group 146"/>
          <p:cNvGrpSpPr/>
          <p:nvPr/>
        </p:nvGrpSpPr>
        <p:grpSpPr>
          <a:xfrm>
            <a:off x="7380405" y="6341234"/>
            <a:ext cx="943783" cy="887008"/>
            <a:chOff x="0" y="0"/>
            <a:chExt cx="943782" cy="887006"/>
          </a:xfrm>
        </p:grpSpPr>
        <p:sp>
          <p:nvSpPr>
            <p:cNvPr id="144" name="Shape 144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149" name="Group 149"/>
          <p:cNvGrpSpPr/>
          <p:nvPr/>
        </p:nvGrpSpPr>
        <p:grpSpPr>
          <a:xfrm>
            <a:off x="4421094" y="3774751"/>
            <a:ext cx="943783" cy="887008"/>
            <a:chOff x="0" y="0"/>
            <a:chExt cx="943782" cy="887006"/>
          </a:xfrm>
        </p:grpSpPr>
        <p:sp>
          <p:nvSpPr>
            <p:cNvPr id="147" name="Shape 147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8" name="Shape 148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150" name="Shape 150"/>
          <p:cNvSpPr/>
          <p:nvPr/>
        </p:nvSpPr>
        <p:spPr>
          <a:xfrm>
            <a:off x="9260574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51" name="Shape 151"/>
          <p:cNvSpPr/>
          <p:nvPr/>
        </p:nvSpPr>
        <p:spPr>
          <a:xfrm>
            <a:off x="9057072" y="3286258"/>
            <a:ext cx="493547" cy="5138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2" name="Shape 152"/>
          <p:cNvSpPr/>
          <p:nvPr/>
        </p:nvSpPr>
        <p:spPr>
          <a:xfrm>
            <a:off x="7851241" y="4593130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3" name="Shape 153"/>
          <p:cNvSpPr/>
          <p:nvPr/>
        </p:nvSpPr>
        <p:spPr>
          <a:xfrm>
            <a:off x="9260574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54" name="Shape 154"/>
          <p:cNvSpPr/>
          <p:nvPr/>
        </p:nvSpPr>
        <p:spPr>
          <a:xfrm>
            <a:off x="9260574" y="6388264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</a:t>
            </a:r>
          </a:p>
        </p:txBody>
      </p:sp>
      <p:grpSp>
        <p:nvGrpSpPr>
          <p:cNvPr id="157" name="Group 157"/>
          <p:cNvGrpSpPr/>
          <p:nvPr/>
        </p:nvGrpSpPr>
        <p:grpSpPr>
          <a:xfrm>
            <a:off x="9240104" y="7688543"/>
            <a:ext cx="943783" cy="887008"/>
            <a:chOff x="0" y="0"/>
            <a:chExt cx="943782" cy="887006"/>
          </a:xfrm>
        </p:grpSpPr>
        <p:sp>
          <p:nvSpPr>
            <p:cNvPr id="155" name="Shape 155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56" name="Shape 156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1892833" y="3737246"/>
            <a:ext cx="943784" cy="887008"/>
            <a:chOff x="0" y="0"/>
            <a:chExt cx="943782" cy="887006"/>
          </a:xfrm>
        </p:grpSpPr>
        <p:sp>
          <p:nvSpPr>
            <p:cNvPr id="158" name="Shape 158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59" name="Shape 159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161" name="Shape 161"/>
          <p:cNvSpPr/>
          <p:nvPr/>
        </p:nvSpPr>
        <p:spPr>
          <a:xfrm flipH="1">
            <a:off x="2633128" y="3292548"/>
            <a:ext cx="682257" cy="4958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" name="Shape 162"/>
          <p:cNvSpPr/>
          <p:nvPr/>
        </p:nvSpPr>
        <p:spPr>
          <a:xfrm>
            <a:off x="9707805" y="4585690"/>
            <a:ext cx="5616" cy="4804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3" name="Shape 163"/>
          <p:cNvSpPr/>
          <p:nvPr/>
        </p:nvSpPr>
        <p:spPr>
          <a:xfrm>
            <a:off x="9693402" y="5868291"/>
            <a:ext cx="5616" cy="509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4" name="Shape 164"/>
          <p:cNvSpPr/>
          <p:nvPr/>
        </p:nvSpPr>
        <p:spPr>
          <a:xfrm flipH="1">
            <a:off x="9697479" y="7179842"/>
            <a:ext cx="1967" cy="4958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5" name="Shape 165"/>
          <p:cNvSpPr/>
          <p:nvPr/>
        </p:nvSpPr>
        <p:spPr>
          <a:xfrm>
            <a:off x="3264303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1</a:t>
            </a:r>
          </a:p>
        </p:txBody>
      </p:sp>
      <p:sp>
        <p:nvSpPr>
          <p:cNvPr id="166" name="Shape 166"/>
          <p:cNvSpPr/>
          <p:nvPr/>
        </p:nvSpPr>
        <p:spPr>
          <a:xfrm>
            <a:off x="8384930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2</a:t>
            </a:r>
          </a:p>
        </p:txBody>
      </p:sp>
      <p:sp>
        <p:nvSpPr>
          <p:cNvPr id="167" name="Shape 167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Failure Safety (Recap)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/>
        </p:nvSpPr>
        <p:spPr>
          <a:xfrm flipV="1">
            <a:off x="6911665" y="4325985"/>
            <a:ext cx="1039862" cy="99046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60" name="Shape 960"/>
          <p:cNvSpPr/>
          <p:nvPr/>
        </p:nvSpPr>
        <p:spPr>
          <a:xfrm flipH="1" flipV="1">
            <a:off x="10085284" y="4252399"/>
            <a:ext cx="5115" cy="104927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963" name="Group 963"/>
          <p:cNvGrpSpPr/>
          <p:nvPr/>
        </p:nvGrpSpPr>
        <p:grpSpPr>
          <a:xfrm>
            <a:off x="9754037" y="6854170"/>
            <a:ext cx="671536" cy="678129"/>
            <a:chOff x="0" y="0"/>
            <a:chExt cx="671535" cy="678128"/>
          </a:xfrm>
        </p:grpSpPr>
        <p:sp>
          <p:nvSpPr>
            <p:cNvPr id="961" name="Shape 96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2" name="Shape 962"/>
            <p:cNvSpPr/>
            <p:nvPr/>
          </p:nvSpPr>
          <p:spPr>
            <a:xfrm>
              <a:off x="126140" y="15214"/>
              <a:ext cx="4192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</a:t>
              </a:r>
            </a:p>
          </p:txBody>
        </p:sp>
      </p:grpSp>
      <p:sp>
        <p:nvSpPr>
          <p:cNvPr id="964" name="Shape 964"/>
          <p:cNvSpPr/>
          <p:nvPr/>
        </p:nvSpPr>
        <p:spPr>
          <a:xfrm>
            <a:off x="9429062" y="6750312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grpSp>
        <p:nvGrpSpPr>
          <p:cNvPr id="967" name="Group 967"/>
          <p:cNvGrpSpPr/>
          <p:nvPr/>
        </p:nvGrpSpPr>
        <p:grpSpPr>
          <a:xfrm>
            <a:off x="9754037" y="3939887"/>
            <a:ext cx="671536" cy="678129"/>
            <a:chOff x="0" y="0"/>
            <a:chExt cx="671535" cy="678128"/>
          </a:xfrm>
        </p:grpSpPr>
        <p:sp>
          <p:nvSpPr>
            <p:cNvPr id="965" name="Shape 96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6" name="Shape 966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</p:grpSp>
      <p:sp>
        <p:nvSpPr>
          <p:cNvPr id="968" name="Shape 968"/>
          <p:cNvSpPr/>
          <p:nvPr/>
        </p:nvSpPr>
        <p:spPr>
          <a:xfrm flipH="1" flipV="1">
            <a:off x="7981108" y="4252399"/>
            <a:ext cx="5115" cy="104927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971" name="Group 971"/>
          <p:cNvGrpSpPr/>
          <p:nvPr/>
        </p:nvGrpSpPr>
        <p:grpSpPr>
          <a:xfrm>
            <a:off x="7649860" y="3939887"/>
            <a:ext cx="671536" cy="678129"/>
            <a:chOff x="0" y="0"/>
            <a:chExt cx="671535" cy="678128"/>
          </a:xfrm>
        </p:grpSpPr>
        <p:sp>
          <p:nvSpPr>
            <p:cNvPr id="969" name="Shape 96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0" name="Shape 970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</p:grpSp>
      <p:grpSp>
        <p:nvGrpSpPr>
          <p:cNvPr id="974" name="Group 974"/>
          <p:cNvGrpSpPr/>
          <p:nvPr/>
        </p:nvGrpSpPr>
        <p:grpSpPr>
          <a:xfrm>
            <a:off x="6247067" y="5397028"/>
            <a:ext cx="671536" cy="678129"/>
            <a:chOff x="0" y="0"/>
            <a:chExt cx="671535" cy="678128"/>
          </a:xfrm>
        </p:grpSpPr>
        <p:sp>
          <p:nvSpPr>
            <p:cNvPr id="972" name="Shape 97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3" name="Shape 973"/>
            <p:cNvSpPr/>
            <p:nvPr/>
          </p:nvSpPr>
          <p:spPr>
            <a:xfrm>
              <a:off x="138943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Y</a:t>
              </a:r>
            </a:p>
          </p:txBody>
        </p:sp>
      </p:grpSp>
      <p:sp>
        <p:nvSpPr>
          <p:cNvPr id="975" name="Shape 975"/>
          <p:cNvSpPr/>
          <p:nvPr/>
        </p:nvSpPr>
        <p:spPr>
          <a:xfrm flipH="1" flipV="1">
            <a:off x="10085284" y="5644697"/>
            <a:ext cx="5115" cy="1049274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978" name="Group 978"/>
          <p:cNvGrpSpPr/>
          <p:nvPr/>
        </p:nvGrpSpPr>
        <p:grpSpPr>
          <a:xfrm>
            <a:off x="9754037" y="5397028"/>
            <a:ext cx="671536" cy="678129"/>
            <a:chOff x="0" y="0"/>
            <a:chExt cx="671535" cy="678128"/>
          </a:xfrm>
        </p:grpSpPr>
        <p:sp>
          <p:nvSpPr>
            <p:cNvPr id="976" name="Shape 97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7" name="Shape 977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Z</a:t>
              </a:r>
            </a:p>
          </p:txBody>
        </p:sp>
      </p:grpSp>
      <p:grpSp>
        <p:nvGrpSpPr>
          <p:cNvPr id="981" name="Group 981"/>
          <p:cNvGrpSpPr/>
          <p:nvPr/>
        </p:nvGrpSpPr>
        <p:grpSpPr>
          <a:xfrm>
            <a:off x="7649860" y="6814129"/>
            <a:ext cx="671536" cy="678129"/>
            <a:chOff x="0" y="0"/>
            <a:chExt cx="671535" cy="678128"/>
          </a:xfrm>
        </p:grpSpPr>
        <p:sp>
          <p:nvSpPr>
            <p:cNvPr id="979" name="Shape 97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0" name="Shape 980"/>
            <p:cNvSpPr/>
            <p:nvPr/>
          </p:nvSpPr>
          <p:spPr>
            <a:xfrm>
              <a:off x="126140" y="15214"/>
              <a:ext cx="4192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</a:t>
              </a:r>
            </a:p>
          </p:txBody>
        </p:sp>
      </p:grpSp>
      <p:sp>
        <p:nvSpPr>
          <p:cNvPr id="982" name="Shape 982"/>
          <p:cNvSpPr/>
          <p:nvPr/>
        </p:nvSpPr>
        <p:spPr>
          <a:xfrm flipH="1" flipV="1">
            <a:off x="7981108" y="5604657"/>
            <a:ext cx="5115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985" name="Group 985"/>
          <p:cNvGrpSpPr/>
          <p:nvPr/>
        </p:nvGrpSpPr>
        <p:grpSpPr>
          <a:xfrm>
            <a:off x="7649860" y="5397028"/>
            <a:ext cx="671536" cy="678129"/>
            <a:chOff x="0" y="0"/>
            <a:chExt cx="671535" cy="678128"/>
          </a:xfrm>
        </p:grpSpPr>
        <p:sp>
          <p:nvSpPr>
            <p:cNvPr id="983" name="Shape 98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4" name="Shape 984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Z</a:t>
              </a:r>
            </a:p>
          </p:txBody>
        </p:sp>
      </p:grpSp>
      <p:sp>
        <p:nvSpPr>
          <p:cNvPr id="986" name="Shape 986"/>
          <p:cNvSpPr/>
          <p:nvPr/>
        </p:nvSpPr>
        <p:spPr>
          <a:xfrm>
            <a:off x="7312429" y="6750312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987" name="Shape 987"/>
          <p:cNvSpPr/>
          <p:nvPr/>
        </p:nvSpPr>
        <p:spPr>
          <a:xfrm>
            <a:off x="9804054" y="2907302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988" name="Shape 988"/>
          <p:cNvSpPr/>
          <p:nvPr/>
        </p:nvSpPr>
        <p:spPr>
          <a:xfrm>
            <a:off x="7699878" y="2907302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989" name="Shape 989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Conservative Analysis Limits</a:t>
            </a:r>
          </a:p>
        </p:txBody>
      </p:sp>
      <p:sp>
        <p:nvSpPr>
          <p:cNvPr id="990" name="Shape 990"/>
          <p:cNvSpPr/>
          <p:nvPr/>
        </p:nvSpPr>
        <p:spPr>
          <a:xfrm>
            <a:off x="9389466" y="2277029"/>
            <a:ext cx="13341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Better</a:t>
            </a:r>
          </a:p>
        </p:txBody>
      </p:sp>
      <p:sp>
        <p:nvSpPr>
          <p:cNvPr id="991" name="Shape 991"/>
          <p:cNvSpPr/>
          <p:nvPr/>
        </p:nvSpPr>
        <p:spPr>
          <a:xfrm>
            <a:off x="7290232" y="2277029"/>
            <a:ext cx="14017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Worse</a:t>
            </a:r>
          </a:p>
        </p:txBody>
      </p:sp>
      <p:sp>
        <p:nvSpPr>
          <p:cNvPr id="992" name="Shape 992"/>
          <p:cNvSpPr/>
          <p:nvPr/>
        </p:nvSpPr>
        <p:spPr>
          <a:xfrm>
            <a:off x="5410202" y="6465312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993" name="Shape 993"/>
          <p:cNvSpPr/>
          <p:nvPr/>
        </p:nvSpPr>
        <p:spPr>
          <a:xfrm rot="4800000">
            <a:off x="5447030" y="6477376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94" name="Shape 994"/>
          <p:cNvSpPr/>
          <p:nvPr/>
        </p:nvSpPr>
        <p:spPr>
          <a:xfrm>
            <a:off x="5271259" y="7920769"/>
            <a:ext cx="671536" cy="678129"/>
          </a:xfrm>
          <a:prstGeom prst="ellipse">
            <a:avLst/>
          </a:prstGeom>
          <a:solidFill>
            <a:srgbClr val="F9F6C7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95" name="Shape 995"/>
          <p:cNvSpPr/>
          <p:nvPr/>
        </p:nvSpPr>
        <p:spPr>
          <a:xfrm>
            <a:off x="4933829" y="76498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996" name="Shape 996"/>
          <p:cNvSpPr/>
          <p:nvPr/>
        </p:nvSpPr>
        <p:spPr>
          <a:xfrm>
            <a:off x="780820" y="2659372"/>
            <a:ext cx="4349801" cy="2832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This is safe if P is </a:t>
            </a:r>
          </a:p>
          <a:p>
            <a:pPr algn="l"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never</a:t>
            </a:r>
            <a:r>
              <a:t> available</a:t>
            </a:r>
          </a:p>
          <a:p>
            <a:pPr algn="l"/>
            <a:r>
              <a:t>when X receives an </a:t>
            </a:r>
          </a:p>
          <a:p>
            <a:pPr algn="l"/>
            <a:r>
              <a:t>advertisement</a:t>
            </a:r>
          </a:p>
        </p:txBody>
      </p:sp>
      <p:sp>
        <p:nvSpPr>
          <p:cNvPr id="997" name="Shape 997"/>
          <p:cNvSpPr/>
          <p:nvPr/>
        </p:nvSpPr>
        <p:spPr>
          <a:xfrm>
            <a:off x="3266046" y="5094200"/>
            <a:ext cx="1851868" cy="1331192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Conservative Analysis Limits</a:t>
            </a:r>
          </a:p>
        </p:txBody>
      </p:sp>
      <p:grpSp>
        <p:nvGrpSpPr>
          <p:cNvPr id="1047" name="Group 1047"/>
          <p:cNvGrpSpPr/>
          <p:nvPr/>
        </p:nvGrpSpPr>
        <p:grpSpPr>
          <a:xfrm>
            <a:off x="4930786" y="2128406"/>
            <a:ext cx="5427970" cy="7249387"/>
            <a:chOff x="0" y="0"/>
            <a:chExt cx="5427968" cy="7249385"/>
          </a:xfrm>
        </p:grpSpPr>
        <p:sp>
          <p:nvSpPr>
            <p:cNvPr id="1000" name="Shape 1000"/>
            <p:cNvSpPr/>
            <p:nvPr/>
          </p:nvSpPr>
          <p:spPr>
            <a:xfrm flipV="1">
              <a:off x="1877025" y="4043073"/>
              <a:ext cx="1076898" cy="10412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01" name="Shape 1001"/>
            <p:cNvSpPr/>
            <p:nvPr/>
          </p:nvSpPr>
          <p:spPr>
            <a:xfrm flipH="1" flipV="1">
              <a:off x="5087680" y="3969487"/>
              <a:ext cx="5115" cy="104927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004" name="Group 1004"/>
            <p:cNvGrpSpPr/>
            <p:nvPr/>
          </p:nvGrpSpPr>
          <p:grpSpPr>
            <a:xfrm>
              <a:off x="4756433" y="6571257"/>
              <a:ext cx="671536" cy="678129"/>
              <a:chOff x="0" y="0"/>
              <a:chExt cx="671535" cy="678128"/>
            </a:xfrm>
          </p:grpSpPr>
          <p:sp>
            <p:nvSpPr>
              <p:cNvPr id="1002" name="Shape 1002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03" name="Shape 1003"/>
              <p:cNvSpPr/>
              <p:nvPr/>
            </p:nvSpPr>
            <p:spPr>
              <a:xfrm>
                <a:off x="126140" y="15214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</p:grpSp>
        <p:sp>
          <p:nvSpPr>
            <p:cNvPr id="1005" name="Shape 1005"/>
            <p:cNvSpPr/>
            <p:nvPr/>
          </p:nvSpPr>
          <p:spPr>
            <a:xfrm>
              <a:off x="4431458" y="6467400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1</a:t>
              </a:r>
            </a:p>
          </p:txBody>
        </p:sp>
        <p:grpSp>
          <p:nvGrpSpPr>
            <p:cNvPr id="1008" name="Group 1008"/>
            <p:cNvGrpSpPr/>
            <p:nvPr/>
          </p:nvGrpSpPr>
          <p:grpSpPr>
            <a:xfrm>
              <a:off x="4756433" y="3656975"/>
              <a:ext cx="671536" cy="678129"/>
              <a:chOff x="0" y="0"/>
              <a:chExt cx="671535" cy="678128"/>
            </a:xfrm>
          </p:grpSpPr>
          <p:sp>
            <p:nvSpPr>
              <p:cNvPr id="1006" name="Shape 100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07" name="Shape 1007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</p:grpSp>
        <p:sp>
          <p:nvSpPr>
            <p:cNvPr id="1009" name="Shape 1009"/>
            <p:cNvSpPr/>
            <p:nvPr/>
          </p:nvSpPr>
          <p:spPr>
            <a:xfrm flipH="1" flipV="1">
              <a:off x="2983504" y="3969487"/>
              <a:ext cx="5115" cy="104927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012" name="Group 1012"/>
            <p:cNvGrpSpPr/>
            <p:nvPr/>
          </p:nvGrpSpPr>
          <p:grpSpPr>
            <a:xfrm>
              <a:off x="2652256" y="3656975"/>
              <a:ext cx="671536" cy="678129"/>
              <a:chOff x="0" y="0"/>
              <a:chExt cx="671535" cy="678128"/>
            </a:xfrm>
          </p:grpSpPr>
          <p:sp>
            <p:nvSpPr>
              <p:cNvPr id="1010" name="Shape 101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11" name="Shape 1011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</p:grpSp>
        <p:sp>
          <p:nvSpPr>
            <p:cNvPr id="1013" name="Shape 1013"/>
            <p:cNvSpPr/>
            <p:nvPr/>
          </p:nvSpPr>
          <p:spPr>
            <a:xfrm flipH="1" flipV="1">
              <a:off x="5087680" y="5361785"/>
              <a:ext cx="5115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016" name="Group 1016"/>
            <p:cNvGrpSpPr/>
            <p:nvPr/>
          </p:nvGrpSpPr>
          <p:grpSpPr>
            <a:xfrm>
              <a:off x="4756433" y="5114115"/>
              <a:ext cx="671536" cy="678129"/>
              <a:chOff x="0" y="0"/>
              <a:chExt cx="671535" cy="678128"/>
            </a:xfrm>
          </p:grpSpPr>
          <p:sp>
            <p:nvSpPr>
              <p:cNvPr id="1014" name="Shape 101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15" name="Shape 1015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Z</a:t>
                </a:r>
              </a:p>
            </p:txBody>
          </p:sp>
        </p:grpSp>
        <p:grpSp>
          <p:nvGrpSpPr>
            <p:cNvPr id="1019" name="Group 1019"/>
            <p:cNvGrpSpPr/>
            <p:nvPr/>
          </p:nvGrpSpPr>
          <p:grpSpPr>
            <a:xfrm>
              <a:off x="2652256" y="6531217"/>
              <a:ext cx="671536" cy="678129"/>
              <a:chOff x="0" y="0"/>
              <a:chExt cx="671535" cy="678128"/>
            </a:xfrm>
          </p:grpSpPr>
          <p:sp>
            <p:nvSpPr>
              <p:cNvPr id="1017" name="Shape 101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18" name="Shape 1018"/>
              <p:cNvSpPr/>
              <p:nvPr/>
            </p:nvSpPr>
            <p:spPr>
              <a:xfrm>
                <a:off x="126140" y="15214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</p:grpSp>
        <p:sp>
          <p:nvSpPr>
            <p:cNvPr id="1020" name="Shape 1020"/>
            <p:cNvSpPr/>
            <p:nvPr/>
          </p:nvSpPr>
          <p:spPr>
            <a:xfrm flipH="1" flipV="1">
              <a:off x="2983504" y="5321745"/>
              <a:ext cx="5115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023" name="Group 1023"/>
            <p:cNvGrpSpPr/>
            <p:nvPr/>
          </p:nvGrpSpPr>
          <p:grpSpPr>
            <a:xfrm>
              <a:off x="2652256" y="5114115"/>
              <a:ext cx="671536" cy="678129"/>
              <a:chOff x="0" y="0"/>
              <a:chExt cx="671535" cy="678128"/>
            </a:xfrm>
          </p:grpSpPr>
          <p:sp>
            <p:nvSpPr>
              <p:cNvPr id="1021" name="Shape 102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2" name="Shape 1022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Z</a:t>
                </a:r>
              </a:p>
            </p:txBody>
          </p:sp>
        </p:grpSp>
        <p:sp>
          <p:nvSpPr>
            <p:cNvPr id="1024" name="Shape 1024"/>
            <p:cNvSpPr/>
            <p:nvPr/>
          </p:nvSpPr>
          <p:spPr>
            <a:xfrm>
              <a:off x="2314826" y="6467400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-1" y="6324057"/>
              <a:ext cx="297893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26" name="Shape 1026"/>
            <p:cNvSpPr/>
            <p:nvPr/>
          </p:nvSpPr>
          <p:spPr>
            <a:xfrm flipV="1">
              <a:off x="804094" y="5477624"/>
              <a:ext cx="701142" cy="9422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27" name="Shape 1027"/>
            <p:cNvSpPr/>
            <p:nvPr/>
          </p:nvSpPr>
          <p:spPr>
            <a:xfrm flipV="1">
              <a:off x="5091531" y="1597282"/>
              <a:ext cx="1" cy="6346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030" name="Group 1030"/>
            <p:cNvGrpSpPr/>
            <p:nvPr/>
          </p:nvGrpSpPr>
          <p:grpSpPr>
            <a:xfrm>
              <a:off x="4755764" y="1047491"/>
              <a:ext cx="671536" cy="678130"/>
              <a:chOff x="0" y="0"/>
              <a:chExt cx="671535" cy="678128"/>
            </a:xfrm>
          </p:grpSpPr>
          <p:sp>
            <p:nvSpPr>
              <p:cNvPr id="1028" name="Shape 102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9" name="Shape 1029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Y</a:t>
                </a:r>
              </a:p>
            </p:txBody>
          </p:sp>
        </p:grpSp>
        <p:grpSp>
          <p:nvGrpSpPr>
            <p:cNvPr id="1033" name="Group 1033"/>
            <p:cNvGrpSpPr/>
            <p:nvPr/>
          </p:nvGrpSpPr>
          <p:grpSpPr>
            <a:xfrm>
              <a:off x="4755764" y="2251061"/>
              <a:ext cx="671536" cy="678129"/>
              <a:chOff x="0" y="0"/>
              <a:chExt cx="671535" cy="678128"/>
            </a:xfrm>
          </p:grpSpPr>
          <p:sp>
            <p:nvSpPr>
              <p:cNvPr id="1031" name="Shape 103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32" name="Shape 1032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B</a:t>
                </a:r>
              </a:p>
            </p:txBody>
          </p:sp>
        </p:grpSp>
        <p:grpSp>
          <p:nvGrpSpPr>
            <p:cNvPr id="1036" name="Group 1036"/>
            <p:cNvGrpSpPr/>
            <p:nvPr/>
          </p:nvGrpSpPr>
          <p:grpSpPr>
            <a:xfrm>
              <a:off x="1268855" y="5051294"/>
              <a:ext cx="671536" cy="678129"/>
              <a:chOff x="0" y="0"/>
              <a:chExt cx="671535" cy="678128"/>
            </a:xfrm>
          </p:grpSpPr>
          <p:sp>
            <p:nvSpPr>
              <p:cNvPr id="1034" name="Shape 103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35" name="Shape 1035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Y</a:t>
                </a:r>
              </a:p>
            </p:txBody>
          </p:sp>
        </p:grpSp>
        <p:grpSp>
          <p:nvGrpSpPr>
            <p:cNvPr id="1039" name="Group 1039"/>
            <p:cNvGrpSpPr/>
            <p:nvPr/>
          </p:nvGrpSpPr>
          <p:grpSpPr>
            <a:xfrm>
              <a:off x="290424" y="6432532"/>
              <a:ext cx="671536" cy="678130"/>
              <a:chOff x="0" y="0"/>
              <a:chExt cx="671535" cy="678128"/>
            </a:xfrm>
          </p:grpSpPr>
          <p:sp>
            <p:nvSpPr>
              <p:cNvPr id="1037" name="Shape 103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38" name="Shape 1038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B</a:t>
                </a:r>
              </a:p>
            </p:txBody>
          </p:sp>
        </p:grpSp>
        <p:sp>
          <p:nvSpPr>
            <p:cNvPr id="1040" name="Shape 1040"/>
            <p:cNvSpPr/>
            <p:nvPr/>
          </p:nvSpPr>
          <p:spPr>
            <a:xfrm flipV="1">
              <a:off x="5091531" y="2935707"/>
              <a:ext cx="1" cy="6346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41" name="Shape 1041"/>
            <p:cNvSpPr/>
            <p:nvPr/>
          </p:nvSpPr>
          <p:spPr>
            <a:xfrm flipH="1" flipV="1">
              <a:off x="4050388" y="427526"/>
              <a:ext cx="775597" cy="5985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42" name="Shape 1042"/>
            <p:cNvSpPr/>
            <p:nvPr/>
          </p:nvSpPr>
          <p:spPr>
            <a:xfrm flipV="1">
              <a:off x="3132577" y="384460"/>
              <a:ext cx="896004" cy="31097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045" name="Group 1045"/>
            <p:cNvGrpSpPr/>
            <p:nvPr/>
          </p:nvGrpSpPr>
          <p:grpSpPr>
            <a:xfrm>
              <a:off x="3714620" y="0"/>
              <a:ext cx="671537" cy="678129"/>
              <a:chOff x="0" y="0"/>
              <a:chExt cx="671535" cy="678128"/>
            </a:xfrm>
          </p:grpSpPr>
          <p:sp>
            <p:nvSpPr>
              <p:cNvPr id="1043" name="Shape 1043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44" name="Shape 1044"/>
              <p:cNvSpPr/>
              <p:nvPr/>
            </p:nvSpPr>
            <p:spPr>
              <a:xfrm>
                <a:off x="113567" y="15214"/>
                <a:ext cx="44440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D</a:t>
                </a:r>
              </a:p>
            </p:txBody>
          </p:sp>
        </p:grpSp>
        <p:sp>
          <p:nvSpPr>
            <p:cNvPr id="1046" name="Shape 1046"/>
            <p:cNvSpPr/>
            <p:nvPr/>
          </p:nvSpPr>
          <p:spPr>
            <a:xfrm>
              <a:off x="4473974" y="2113795"/>
              <a:ext cx="297893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Conservative Analysis Limits</a:t>
            </a:r>
          </a:p>
        </p:txBody>
      </p:sp>
      <p:grpSp>
        <p:nvGrpSpPr>
          <p:cNvPr id="1097" name="Group 1097"/>
          <p:cNvGrpSpPr/>
          <p:nvPr/>
        </p:nvGrpSpPr>
        <p:grpSpPr>
          <a:xfrm>
            <a:off x="4930786" y="2128406"/>
            <a:ext cx="5427970" cy="7249387"/>
            <a:chOff x="0" y="0"/>
            <a:chExt cx="5427968" cy="7249385"/>
          </a:xfrm>
        </p:grpSpPr>
        <p:sp>
          <p:nvSpPr>
            <p:cNvPr id="1050" name="Shape 1050"/>
            <p:cNvSpPr/>
            <p:nvPr/>
          </p:nvSpPr>
          <p:spPr>
            <a:xfrm flipV="1">
              <a:off x="1877025" y="4043073"/>
              <a:ext cx="1076898" cy="10412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51" name="Shape 1051"/>
            <p:cNvSpPr/>
            <p:nvPr/>
          </p:nvSpPr>
          <p:spPr>
            <a:xfrm flipH="1" flipV="1">
              <a:off x="5087680" y="3969487"/>
              <a:ext cx="5115" cy="104927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054" name="Group 1054"/>
            <p:cNvGrpSpPr/>
            <p:nvPr/>
          </p:nvGrpSpPr>
          <p:grpSpPr>
            <a:xfrm>
              <a:off x="4756433" y="6571257"/>
              <a:ext cx="671536" cy="678129"/>
              <a:chOff x="0" y="0"/>
              <a:chExt cx="671535" cy="678128"/>
            </a:xfrm>
          </p:grpSpPr>
          <p:sp>
            <p:nvSpPr>
              <p:cNvPr id="1052" name="Shape 1052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53" name="Shape 1053"/>
              <p:cNvSpPr/>
              <p:nvPr/>
            </p:nvSpPr>
            <p:spPr>
              <a:xfrm>
                <a:off x="126140" y="15214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</p:grpSp>
        <p:sp>
          <p:nvSpPr>
            <p:cNvPr id="1055" name="Shape 1055"/>
            <p:cNvSpPr/>
            <p:nvPr/>
          </p:nvSpPr>
          <p:spPr>
            <a:xfrm>
              <a:off x="4431458" y="6467400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1</a:t>
              </a:r>
            </a:p>
          </p:txBody>
        </p:sp>
        <p:grpSp>
          <p:nvGrpSpPr>
            <p:cNvPr id="1058" name="Group 1058"/>
            <p:cNvGrpSpPr/>
            <p:nvPr/>
          </p:nvGrpSpPr>
          <p:grpSpPr>
            <a:xfrm>
              <a:off x="4756433" y="3656975"/>
              <a:ext cx="671536" cy="678129"/>
              <a:chOff x="0" y="0"/>
              <a:chExt cx="671535" cy="678128"/>
            </a:xfrm>
          </p:grpSpPr>
          <p:sp>
            <p:nvSpPr>
              <p:cNvPr id="1056" name="Shape 105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57" name="Shape 1057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</p:grpSp>
        <p:sp>
          <p:nvSpPr>
            <p:cNvPr id="1059" name="Shape 1059"/>
            <p:cNvSpPr/>
            <p:nvPr/>
          </p:nvSpPr>
          <p:spPr>
            <a:xfrm flipH="1" flipV="1">
              <a:off x="2983504" y="3969487"/>
              <a:ext cx="5115" cy="104927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062" name="Group 1062"/>
            <p:cNvGrpSpPr/>
            <p:nvPr/>
          </p:nvGrpSpPr>
          <p:grpSpPr>
            <a:xfrm>
              <a:off x="2652256" y="3656975"/>
              <a:ext cx="671536" cy="678129"/>
              <a:chOff x="0" y="0"/>
              <a:chExt cx="671535" cy="678128"/>
            </a:xfrm>
          </p:grpSpPr>
          <p:sp>
            <p:nvSpPr>
              <p:cNvPr id="1060" name="Shape 106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61" name="Shape 1061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</p:grpSp>
        <p:sp>
          <p:nvSpPr>
            <p:cNvPr id="1063" name="Shape 1063"/>
            <p:cNvSpPr/>
            <p:nvPr/>
          </p:nvSpPr>
          <p:spPr>
            <a:xfrm flipH="1" flipV="1">
              <a:off x="5087680" y="5361785"/>
              <a:ext cx="5115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066" name="Group 1066"/>
            <p:cNvGrpSpPr/>
            <p:nvPr/>
          </p:nvGrpSpPr>
          <p:grpSpPr>
            <a:xfrm>
              <a:off x="4756433" y="5114115"/>
              <a:ext cx="671536" cy="678129"/>
              <a:chOff x="0" y="0"/>
              <a:chExt cx="671535" cy="678128"/>
            </a:xfrm>
          </p:grpSpPr>
          <p:sp>
            <p:nvSpPr>
              <p:cNvPr id="1064" name="Shape 106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65" name="Shape 1065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Z</a:t>
                </a:r>
              </a:p>
            </p:txBody>
          </p:sp>
        </p:grpSp>
        <p:grpSp>
          <p:nvGrpSpPr>
            <p:cNvPr id="1069" name="Group 1069"/>
            <p:cNvGrpSpPr/>
            <p:nvPr/>
          </p:nvGrpSpPr>
          <p:grpSpPr>
            <a:xfrm>
              <a:off x="2652256" y="6531217"/>
              <a:ext cx="671536" cy="678129"/>
              <a:chOff x="0" y="0"/>
              <a:chExt cx="671535" cy="678128"/>
            </a:xfrm>
          </p:grpSpPr>
          <p:sp>
            <p:nvSpPr>
              <p:cNvPr id="1067" name="Shape 106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68" name="Shape 1068"/>
              <p:cNvSpPr/>
              <p:nvPr/>
            </p:nvSpPr>
            <p:spPr>
              <a:xfrm>
                <a:off x="126140" y="15214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</p:grpSp>
        <p:sp>
          <p:nvSpPr>
            <p:cNvPr id="1070" name="Shape 1070"/>
            <p:cNvSpPr/>
            <p:nvPr/>
          </p:nvSpPr>
          <p:spPr>
            <a:xfrm flipH="1" flipV="1">
              <a:off x="2983504" y="5321745"/>
              <a:ext cx="5115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073" name="Group 1073"/>
            <p:cNvGrpSpPr/>
            <p:nvPr/>
          </p:nvGrpSpPr>
          <p:grpSpPr>
            <a:xfrm>
              <a:off x="2652256" y="5114115"/>
              <a:ext cx="671536" cy="678129"/>
              <a:chOff x="0" y="0"/>
              <a:chExt cx="671535" cy="678128"/>
            </a:xfrm>
          </p:grpSpPr>
          <p:sp>
            <p:nvSpPr>
              <p:cNvPr id="1071" name="Shape 107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72" name="Shape 1072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Z</a:t>
                </a:r>
              </a:p>
            </p:txBody>
          </p:sp>
        </p:grpSp>
        <p:sp>
          <p:nvSpPr>
            <p:cNvPr id="1074" name="Shape 1074"/>
            <p:cNvSpPr/>
            <p:nvPr/>
          </p:nvSpPr>
          <p:spPr>
            <a:xfrm>
              <a:off x="2314826" y="6467400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-1" y="6324057"/>
              <a:ext cx="297893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76" name="Shape 1076"/>
            <p:cNvSpPr/>
            <p:nvPr/>
          </p:nvSpPr>
          <p:spPr>
            <a:xfrm flipV="1">
              <a:off x="804094" y="5477624"/>
              <a:ext cx="701142" cy="9422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77" name="Shape 1077"/>
            <p:cNvSpPr/>
            <p:nvPr/>
          </p:nvSpPr>
          <p:spPr>
            <a:xfrm flipV="1">
              <a:off x="5091531" y="1597282"/>
              <a:ext cx="1" cy="6346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080" name="Group 1080"/>
            <p:cNvGrpSpPr/>
            <p:nvPr/>
          </p:nvGrpSpPr>
          <p:grpSpPr>
            <a:xfrm>
              <a:off x="4755764" y="1047491"/>
              <a:ext cx="671536" cy="678130"/>
              <a:chOff x="0" y="0"/>
              <a:chExt cx="671535" cy="678128"/>
            </a:xfrm>
          </p:grpSpPr>
          <p:sp>
            <p:nvSpPr>
              <p:cNvPr id="1078" name="Shape 107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79" name="Shape 1079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Y</a:t>
                </a:r>
              </a:p>
            </p:txBody>
          </p:sp>
        </p:grpSp>
        <p:grpSp>
          <p:nvGrpSpPr>
            <p:cNvPr id="1083" name="Group 1083"/>
            <p:cNvGrpSpPr/>
            <p:nvPr/>
          </p:nvGrpSpPr>
          <p:grpSpPr>
            <a:xfrm>
              <a:off x="4755764" y="2251061"/>
              <a:ext cx="671536" cy="678129"/>
              <a:chOff x="0" y="0"/>
              <a:chExt cx="671535" cy="678128"/>
            </a:xfrm>
          </p:grpSpPr>
          <p:sp>
            <p:nvSpPr>
              <p:cNvPr id="1081" name="Shape 108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82" name="Shape 1082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B</a:t>
                </a:r>
              </a:p>
            </p:txBody>
          </p:sp>
        </p:grpSp>
        <p:grpSp>
          <p:nvGrpSpPr>
            <p:cNvPr id="1086" name="Group 1086"/>
            <p:cNvGrpSpPr/>
            <p:nvPr/>
          </p:nvGrpSpPr>
          <p:grpSpPr>
            <a:xfrm>
              <a:off x="1268855" y="5051294"/>
              <a:ext cx="671536" cy="678129"/>
              <a:chOff x="0" y="0"/>
              <a:chExt cx="671535" cy="678128"/>
            </a:xfrm>
          </p:grpSpPr>
          <p:sp>
            <p:nvSpPr>
              <p:cNvPr id="1084" name="Shape 108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85" name="Shape 1085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Y</a:t>
                </a:r>
              </a:p>
            </p:txBody>
          </p:sp>
        </p:grpSp>
        <p:grpSp>
          <p:nvGrpSpPr>
            <p:cNvPr id="1089" name="Group 1089"/>
            <p:cNvGrpSpPr/>
            <p:nvPr/>
          </p:nvGrpSpPr>
          <p:grpSpPr>
            <a:xfrm>
              <a:off x="290424" y="6432532"/>
              <a:ext cx="671536" cy="678130"/>
              <a:chOff x="0" y="0"/>
              <a:chExt cx="671535" cy="678128"/>
            </a:xfrm>
          </p:grpSpPr>
          <p:sp>
            <p:nvSpPr>
              <p:cNvPr id="1087" name="Shape 108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88" name="Shape 1088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B</a:t>
                </a:r>
              </a:p>
            </p:txBody>
          </p:sp>
        </p:grpSp>
        <p:sp>
          <p:nvSpPr>
            <p:cNvPr id="1090" name="Shape 1090"/>
            <p:cNvSpPr/>
            <p:nvPr/>
          </p:nvSpPr>
          <p:spPr>
            <a:xfrm flipV="1">
              <a:off x="5091531" y="2935707"/>
              <a:ext cx="1" cy="6346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91" name="Shape 1091"/>
            <p:cNvSpPr/>
            <p:nvPr/>
          </p:nvSpPr>
          <p:spPr>
            <a:xfrm flipH="1" flipV="1">
              <a:off x="4050388" y="427526"/>
              <a:ext cx="775597" cy="5985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92" name="Shape 1092"/>
            <p:cNvSpPr/>
            <p:nvPr/>
          </p:nvSpPr>
          <p:spPr>
            <a:xfrm flipV="1">
              <a:off x="3132577" y="384460"/>
              <a:ext cx="896004" cy="31097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095" name="Group 1095"/>
            <p:cNvGrpSpPr/>
            <p:nvPr/>
          </p:nvGrpSpPr>
          <p:grpSpPr>
            <a:xfrm>
              <a:off x="3714620" y="0"/>
              <a:ext cx="671537" cy="678129"/>
              <a:chOff x="0" y="0"/>
              <a:chExt cx="671535" cy="678128"/>
            </a:xfrm>
          </p:grpSpPr>
          <p:sp>
            <p:nvSpPr>
              <p:cNvPr id="1093" name="Shape 1093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94" name="Shape 1094"/>
              <p:cNvSpPr/>
              <p:nvPr/>
            </p:nvSpPr>
            <p:spPr>
              <a:xfrm>
                <a:off x="113567" y="15214"/>
                <a:ext cx="44440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D</a:t>
                </a:r>
              </a:p>
            </p:txBody>
          </p:sp>
        </p:grpSp>
        <p:sp>
          <p:nvSpPr>
            <p:cNvPr id="1096" name="Shape 1096"/>
            <p:cNvSpPr/>
            <p:nvPr/>
          </p:nvSpPr>
          <p:spPr>
            <a:xfrm>
              <a:off x="4473974" y="2113795"/>
              <a:ext cx="297893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098" name="Shape 1098"/>
          <p:cNvSpPr/>
          <p:nvPr/>
        </p:nvSpPr>
        <p:spPr>
          <a:xfrm>
            <a:off x="1446408" y="2834336"/>
            <a:ext cx="509458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But now Y dominates X,</a:t>
            </a:r>
          </a:p>
          <a:p>
            <a:pPr algn="l"/>
            <a:r>
              <a:t>So there is a path to B</a:t>
            </a:r>
          </a:p>
        </p:txBody>
      </p:sp>
      <p:sp>
        <p:nvSpPr>
          <p:cNvPr id="1099" name="Shape 1099"/>
          <p:cNvSpPr/>
          <p:nvPr/>
        </p:nvSpPr>
        <p:spPr>
          <a:xfrm>
            <a:off x="6564258" y="3363639"/>
            <a:ext cx="2868687" cy="180614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100" name="Shape 1100"/>
          <p:cNvSpPr/>
          <p:nvPr/>
        </p:nvSpPr>
        <p:spPr>
          <a:xfrm>
            <a:off x="6564258" y="3745738"/>
            <a:ext cx="3016747" cy="2035400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Shape 1102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Conservative Analysis Limits</a:t>
            </a:r>
          </a:p>
        </p:txBody>
      </p:sp>
      <p:grpSp>
        <p:nvGrpSpPr>
          <p:cNvPr id="1160" name="Group 1160"/>
          <p:cNvGrpSpPr/>
          <p:nvPr/>
        </p:nvGrpSpPr>
        <p:grpSpPr>
          <a:xfrm>
            <a:off x="5032634" y="2128407"/>
            <a:ext cx="6638474" cy="7249387"/>
            <a:chOff x="0" y="0"/>
            <a:chExt cx="6638472" cy="7249385"/>
          </a:xfrm>
        </p:grpSpPr>
        <p:sp>
          <p:nvSpPr>
            <p:cNvPr id="1103" name="Shape 1103"/>
            <p:cNvSpPr/>
            <p:nvPr/>
          </p:nvSpPr>
          <p:spPr>
            <a:xfrm flipV="1">
              <a:off x="1877025" y="4043073"/>
              <a:ext cx="1076898" cy="10412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04" name="Shape 1104"/>
            <p:cNvSpPr/>
            <p:nvPr/>
          </p:nvSpPr>
          <p:spPr>
            <a:xfrm flipH="1" flipV="1">
              <a:off x="5087680" y="3969487"/>
              <a:ext cx="5115" cy="104927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107" name="Group 1107"/>
            <p:cNvGrpSpPr/>
            <p:nvPr/>
          </p:nvGrpSpPr>
          <p:grpSpPr>
            <a:xfrm>
              <a:off x="4756432" y="6571257"/>
              <a:ext cx="671537" cy="678129"/>
              <a:chOff x="0" y="0"/>
              <a:chExt cx="671535" cy="678128"/>
            </a:xfrm>
          </p:grpSpPr>
          <p:sp>
            <p:nvSpPr>
              <p:cNvPr id="1105" name="Shape 1105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06" name="Shape 1106"/>
              <p:cNvSpPr/>
              <p:nvPr/>
            </p:nvSpPr>
            <p:spPr>
              <a:xfrm>
                <a:off x="126140" y="15214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</p:grpSp>
        <p:sp>
          <p:nvSpPr>
            <p:cNvPr id="1108" name="Shape 1108"/>
            <p:cNvSpPr/>
            <p:nvPr/>
          </p:nvSpPr>
          <p:spPr>
            <a:xfrm>
              <a:off x="4431457" y="6467400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1</a:t>
              </a:r>
            </a:p>
          </p:txBody>
        </p:sp>
        <p:grpSp>
          <p:nvGrpSpPr>
            <p:cNvPr id="1111" name="Group 1111"/>
            <p:cNvGrpSpPr/>
            <p:nvPr/>
          </p:nvGrpSpPr>
          <p:grpSpPr>
            <a:xfrm>
              <a:off x="4756432" y="3656975"/>
              <a:ext cx="671537" cy="678129"/>
              <a:chOff x="0" y="0"/>
              <a:chExt cx="671535" cy="678128"/>
            </a:xfrm>
          </p:grpSpPr>
          <p:sp>
            <p:nvSpPr>
              <p:cNvPr id="1109" name="Shape 110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10" name="Shape 1110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</p:grpSp>
        <p:sp>
          <p:nvSpPr>
            <p:cNvPr id="1112" name="Shape 1112"/>
            <p:cNvSpPr/>
            <p:nvPr/>
          </p:nvSpPr>
          <p:spPr>
            <a:xfrm flipH="1" flipV="1">
              <a:off x="2983504" y="3969487"/>
              <a:ext cx="5115" cy="104927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13" name="Shape 1113"/>
            <p:cNvSpPr/>
            <p:nvPr/>
          </p:nvSpPr>
          <p:spPr>
            <a:xfrm flipH="1" flipV="1">
              <a:off x="5087680" y="5361785"/>
              <a:ext cx="5115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116" name="Group 1116"/>
            <p:cNvGrpSpPr/>
            <p:nvPr/>
          </p:nvGrpSpPr>
          <p:grpSpPr>
            <a:xfrm>
              <a:off x="4756432" y="5114115"/>
              <a:ext cx="671537" cy="678129"/>
              <a:chOff x="0" y="0"/>
              <a:chExt cx="671535" cy="678128"/>
            </a:xfrm>
          </p:grpSpPr>
          <p:sp>
            <p:nvSpPr>
              <p:cNvPr id="1114" name="Shape 111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15" name="Shape 1115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Z</a:t>
                </a:r>
              </a:p>
            </p:txBody>
          </p:sp>
        </p:grpSp>
        <p:grpSp>
          <p:nvGrpSpPr>
            <p:cNvPr id="1119" name="Group 1119"/>
            <p:cNvGrpSpPr/>
            <p:nvPr/>
          </p:nvGrpSpPr>
          <p:grpSpPr>
            <a:xfrm>
              <a:off x="2652255" y="6531218"/>
              <a:ext cx="671537" cy="678129"/>
              <a:chOff x="0" y="0"/>
              <a:chExt cx="671535" cy="678128"/>
            </a:xfrm>
          </p:grpSpPr>
          <p:sp>
            <p:nvSpPr>
              <p:cNvPr id="1117" name="Shape 111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18" name="Shape 1118"/>
              <p:cNvSpPr/>
              <p:nvPr/>
            </p:nvSpPr>
            <p:spPr>
              <a:xfrm>
                <a:off x="126140" y="15214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</p:grpSp>
        <p:sp>
          <p:nvSpPr>
            <p:cNvPr id="1120" name="Shape 1120"/>
            <p:cNvSpPr/>
            <p:nvPr/>
          </p:nvSpPr>
          <p:spPr>
            <a:xfrm flipH="1" flipV="1">
              <a:off x="2983504" y="5321744"/>
              <a:ext cx="5115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123" name="Group 1123"/>
            <p:cNvGrpSpPr/>
            <p:nvPr/>
          </p:nvGrpSpPr>
          <p:grpSpPr>
            <a:xfrm>
              <a:off x="2652255" y="5114115"/>
              <a:ext cx="671537" cy="678129"/>
              <a:chOff x="0" y="0"/>
              <a:chExt cx="671535" cy="678128"/>
            </a:xfrm>
          </p:grpSpPr>
          <p:sp>
            <p:nvSpPr>
              <p:cNvPr id="1121" name="Shape 112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22" name="Shape 1122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Z</a:t>
                </a:r>
              </a:p>
            </p:txBody>
          </p:sp>
        </p:grpSp>
        <p:sp>
          <p:nvSpPr>
            <p:cNvPr id="1124" name="Shape 1124"/>
            <p:cNvSpPr/>
            <p:nvPr/>
          </p:nvSpPr>
          <p:spPr>
            <a:xfrm>
              <a:off x="2314825" y="6467400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-1" y="6324057"/>
              <a:ext cx="297893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26" name="Shape 1126"/>
            <p:cNvSpPr/>
            <p:nvPr/>
          </p:nvSpPr>
          <p:spPr>
            <a:xfrm flipV="1">
              <a:off x="804094" y="5477623"/>
              <a:ext cx="701142" cy="9422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27" name="Shape 1127"/>
            <p:cNvSpPr/>
            <p:nvPr/>
          </p:nvSpPr>
          <p:spPr>
            <a:xfrm flipV="1">
              <a:off x="5091531" y="1597281"/>
              <a:ext cx="1" cy="6346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130" name="Group 1130"/>
            <p:cNvGrpSpPr/>
            <p:nvPr/>
          </p:nvGrpSpPr>
          <p:grpSpPr>
            <a:xfrm>
              <a:off x="4755764" y="1047491"/>
              <a:ext cx="671537" cy="678130"/>
              <a:chOff x="0" y="0"/>
              <a:chExt cx="671535" cy="678128"/>
            </a:xfrm>
          </p:grpSpPr>
          <p:sp>
            <p:nvSpPr>
              <p:cNvPr id="1128" name="Shape 112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29" name="Shape 1129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Y</a:t>
                </a:r>
              </a:p>
            </p:txBody>
          </p:sp>
        </p:grpSp>
        <p:grpSp>
          <p:nvGrpSpPr>
            <p:cNvPr id="1133" name="Group 1133"/>
            <p:cNvGrpSpPr/>
            <p:nvPr/>
          </p:nvGrpSpPr>
          <p:grpSpPr>
            <a:xfrm>
              <a:off x="4755764" y="2251061"/>
              <a:ext cx="671537" cy="678129"/>
              <a:chOff x="0" y="0"/>
              <a:chExt cx="671535" cy="678128"/>
            </a:xfrm>
          </p:grpSpPr>
          <p:sp>
            <p:nvSpPr>
              <p:cNvPr id="1131" name="Shape 113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32" name="Shape 1132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B</a:t>
                </a:r>
              </a:p>
            </p:txBody>
          </p:sp>
        </p:grpSp>
        <p:grpSp>
          <p:nvGrpSpPr>
            <p:cNvPr id="1136" name="Group 1136"/>
            <p:cNvGrpSpPr/>
            <p:nvPr/>
          </p:nvGrpSpPr>
          <p:grpSpPr>
            <a:xfrm>
              <a:off x="1268855" y="5051294"/>
              <a:ext cx="671536" cy="678129"/>
              <a:chOff x="0" y="0"/>
              <a:chExt cx="671535" cy="678128"/>
            </a:xfrm>
          </p:grpSpPr>
          <p:sp>
            <p:nvSpPr>
              <p:cNvPr id="1134" name="Shape 113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35" name="Shape 1135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Y</a:t>
                </a:r>
              </a:p>
            </p:txBody>
          </p:sp>
        </p:grpSp>
        <p:grpSp>
          <p:nvGrpSpPr>
            <p:cNvPr id="1139" name="Group 1139"/>
            <p:cNvGrpSpPr/>
            <p:nvPr/>
          </p:nvGrpSpPr>
          <p:grpSpPr>
            <a:xfrm>
              <a:off x="290424" y="6432532"/>
              <a:ext cx="671536" cy="678129"/>
              <a:chOff x="0" y="0"/>
              <a:chExt cx="671535" cy="678128"/>
            </a:xfrm>
          </p:grpSpPr>
          <p:sp>
            <p:nvSpPr>
              <p:cNvPr id="1137" name="Shape 113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38" name="Shape 1138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B</a:t>
                </a:r>
              </a:p>
            </p:txBody>
          </p:sp>
        </p:grpSp>
        <p:sp>
          <p:nvSpPr>
            <p:cNvPr id="1140" name="Shape 1140"/>
            <p:cNvSpPr/>
            <p:nvPr/>
          </p:nvSpPr>
          <p:spPr>
            <a:xfrm flipV="1">
              <a:off x="5091531" y="2935707"/>
              <a:ext cx="1" cy="6346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41" name="Shape 1141"/>
            <p:cNvSpPr/>
            <p:nvPr/>
          </p:nvSpPr>
          <p:spPr>
            <a:xfrm flipH="1" flipV="1">
              <a:off x="4177938" y="299976"/>
              <a:ext cx="1777891" cy="8058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42" name="Shape 1142"/>
            <p:cNvSpPr/>
            <p:nvPr/>
          </p:nvSpPr>
          <p:spPr>
            <a:xfrm flipV="1">
              <a:off x="3132577" y="384460"/>
              <a:ext cx="896004" cy="31097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4473974" y="2113796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44" name="Shape 1144"/>
            <p:cNvSpPr/>
            <p:nvPr/>
          </p:nvSpPr>
          <p:spPr>
            <a:xfrm flipH="1" flipV="1">
              <a:off x="4177389" y="554526"/>
              <a:ext cx="652530" cy="5402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147" name="Group 1147"/>
            <p:cNvGrpSpPr/>
            <p:nvPr/>
          </p:nvGrpSpPr>
          <p:grpSpPr>
            <a:xfrm>
              <a:off x="3714620" y="0"/>
              <a:ext cx="671536" cy="678129"/>
              <a:chOff x="0" y="0"/>
              <a:chExt cx="671535" cy="678128"/>
            </a:xfrm>
          </p:grpSpPr>
          <p:sp>
            <p:nvSpPr>
              <p:cNvPr id="1145" name="Shape 1145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46" name="Shape 1146"/>
              <p:cNvSpPr/>
              <p:nvPr/>
            </p:nvSpPr>
            <p:spPr>
              <a:xfrm>
                <a:off x="113567" y="15214"/>
                <a:ext cx="44440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D</a:t>
                </a:r>
              </a:p>
            </p:txBody>
          </p:sp>
        </p:grpSp>
        <p:sp>
          <p:nvSpPr>
            <p:cNvPr id="1148" name="Shape 1148"/>
            <p:cNvSpPr/>
            <p:nvPr/>
          </p:nvSpPr>
          <p:spPr>
            <a:xfrm flipV="1">
              <a:off x="5465908" y="1405407"/>
              <a:ext cx="858055" cy="8040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151" name="Group 1151"/>
            <p:cNvGrpSpPr/>
            <p:nvPr/>
          </p:nvGrpSpPr>
          <p:grpSpPr>
            <a:xfrm>
              <a:off x="5966937" y="1047491"/>
              <a:ext cx="671536" cy="678130"/>
              <a:chOff x="0" y="0"/>
              <a:chExt cx="671535" cy="678128"/>
            </a:xfrm>
          </p:grpSpPr>
          <p:sp>
            <p:nvSpPr>
              <p:cNvPr id="1149" name="Shape 114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0" name="Shape 1150"/>
              <p:cNvSpPr/>
              <p:nvPr/>
            </p:nvSpPr>
            <p:spPr>
              <a:xfrm>
                <a:off x="100843" y="15214"/>
                <a:ext cx="512148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W</a:t>
                </a:r>
              </a:p>
            </p:txBody>
          </p:sp>
        </p:grpSp>
        <p:sp>
          <p:nvSpPr>
            <p:cNvPr id="1152" name="Shape 1152"/>
            <p:cNvSpPr/>
            <p:nvPr/>
          </p:nvSpPr>
          <p:spPr>
            <a:xfrm flipV="1">
              <a:off x="713467" y="3977110"/>
              <a:ext cx="2272395" cy="10271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155" name="Group 1155"/>
            <p:cNvGrpSpPr/>
            <p:nvPr/>
          </p:nvGrpSpPr>
          <p:grpSpPr>
            <a:xfrm>
              <a:off x="2652255" y="3656975"/>
              <a:ext cx="671537" cy="678129"/>
              <a:chOff x="0" y="0"/>
              <a:chExt cx="671535" cy="678128"/>
            </a:xfrm>
          </p:grpSpPr>
          <p:sp>
            <p:nvSpPr>
              <p:cNvPr id="1153" name="Shape 1153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4" name="Shape 1154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</p:grpSp>
        <p:sp>
          <p:nvSpPr>
            <p:cNvPr id="1156" name="Shape 1156"/>
            <p:cNvSpPr/>
            <p:nvPr/>
          </p:nvSpPr>
          <p:spPr>
            <a:xfrm flipH="1" flipV="1">
              <a:off x="392900" y="5423224"/>
              <a:ext cx="130457" cy="9669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159" name="Group 1159"/>
            <p:cNvGrpSpPr/>
            <p:nvPr/>
          </p:nvGrpSpPr>
          <p:grpSpPr>
            <a:xfrm>
              <a:off x="56583" y="5051293"/>
              <a:ext cx="671537" cy="678129"/>
              <a:chOff x="0" y="0"/>
              <a:chExt cx="671535" cy="678128"/>
            </a:xfrm>
          </p:grpSpPr>
          <p:sp>
            <p:nvSpPr>
              <p:cNvPr id="1157" name="Shape 115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8" name="Shape 1158"/>
              <p:cNvSpPr/>
              <p:nvPr/>
            </p:nvSpPr>
            <p:spPr>
              <a:xfrm>
                <a:off x="100843" y="15214"/>
                <a:ext cx="512148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W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Shape 1162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Conservative Analysis Limits</a:t>
            </a:r>
          </a:p>
        </p:txBody>
      </p:sp>
      <p:grpSp>
        <p:nvGrpSpPr>
          <p:cNvPr id="1220" name="Group 1220"/>
          <p:cNvGrpSpPr/>
          <p:nvPr/>
        </p:nvGrpSpPr>
        <p:grpSpPr>
          <a:xfrm>
            <a:off x="5032634" y="2128407"/>
            <a:ext cx="6638474" cy="7249387"/>
            <a:chOff x="0" y="0"/>
            <a:chExt cx="6638472" cy="7249385"/>
          </a:xfrm>
        </p:grpSpPr>
        <p:sp>
          <p:nvSpPr>
            <p:cNvPr id="1163" name="Shape 1163"/>
            <p:cNvSpPr/>
            <p:nvPr/>
          </p:nvSpPr>
          <p:spPr>
            <a:xfrm flipV="1">
              <a:off x="1877025" y="4043073"/>
              <a:ext cx="1076898" cy="10412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64" name="Shape 1164"/>
            <p:cNvSpPr/>
            <p:nvPr/>
          </p:nvSpPr>
          <p:spPr>
            <a:xfrm flipH="1" flipV="1">
              <a:off x="5087680" y="3969487"/>
              <a:ext cx="5115" cy="104927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167" name="Group 1167"/>
            <p:cNvGrpSpPr/>
            <p:nvPr/>
          </p:nvGrpSpPr>
          <p:grpSpPr>
            <a:xfrm>
              <a:off x="4756432" y="6571257"/>
              <a:ext cx="671537" cy="678129"/>
              <a:chOff x="0" y="0"/>
              <a:chExt cx="671535" cy="678128"/>
            </a:xfrm>
          </p:grpSpPr>
          <p:sp>
            <p:nvSpPr>
              <p:cNvPr id="1165" name="Shape 1165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66" name="Shape 1166"/>
              <p:cNvSpPr/>
              <p:nvPr/>
            </p:nvSpPr>
            <p:spPr>
              <a:xfrm>
                <a:off x="126140" y="15214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</p:grpSp>
        <p:sp>
          <p:nvSpPr>
            <p:cNvPr id="1168" name="Shape 1168"/>
            <p:cNvSpPr/>
            <p:nvPr/>
          </p:nvSpPr>
          <p:spPr>
            <a:xfrm>
              <a:off x="4431457" y="6467400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1</a:t>
              </a:r>
            </a:p>
          </p:txBody>
        </p:sp>
        <p:grpSp>
          <p:nvGrpSpPr>
            <p:cNvPr id="1171" name="Group 1171"/>
            <p:cNvGrpSpPr/>
            <p:nvPr/>
          </p:nvGrpSpPr>
          <p:grpSpPr>
            <a:xfrm>
              <a:off x="4756432" y="3656975"/>
              <a:ext cx="671537" cy="678129"/>
              <a:chOff x="0" y="0"/>
              <a:chExt cx="671535" cy="678128"/>
            </a:xfrm>
          </p:grpSpPr>
          <p:sp>
            <p:nvSpPr>
              <p:cNvPr id="1169" name="Shape 116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70" name="Shape 1170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</p:grpSp>
        <p:sp>
          <p:nvSpPr>
            <p:cNvPr id="1172" name="Shape 1172"/>
            <p:cNvSpPr/>
            <p:nvPr/>
          </p:nvSpPr>
          <p:spPr>
            <a:xfrm flipH="1" flipV="1">
              <a:off x="2983504" y="3969487"/>
              <a:ext cx="5115" cy="104927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73" name="Shape 1173"/>
            <p:cNvSpPr/>
            <p:nvPr/>
          </p:nvSpPr>
          <p:spPr>
            <a:xfrm flipH="1" flipV="1">
              <a:off x="5087680" y="5361785"/>
              <a:ext cx="5115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176" name="Group 1176"/>
            <p:cNvGrpSpPr/>
            <p:nvPr/>
          </p:nvGrpSpPr>
          <p:grpSpPr>
            <a:xfrm>
              <a:off x="4756432" y="5114115"/>
              <a:ext cx="671537" cy="678129"/>
              <a:chOff x="0" y="0"/>
              <a:chExt cx="671535" cy="678128"/>
            </a:xfrm>
          </p:grpSpPr>
          <p:sp>
            <p:nvSpPr>
              <p:cNvPr id="1174" name="Shape 117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75" name="Shape 1175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Z</a:t>
                </a:r>
              </a:p>
            </p:txBody>
          </p:sp>
        </p:grpSp>
        <p:grpSp>
          <p:nvGrpSpPr>
            <p:cNvPr id="1179" name="Group 1179"/>
            <p:cNvGrpSpPr/>
            <p:nvPr/>
          </p:nvGrpSpPr>
          <p:grpSpPr>
            <a:xfrm>
              <a:off x="2652255" y="6531218"/>
              <a:ext cx="671537" cy="678129"/>
              <a:chOff x="0" y="0"/>
              <a:chExt cx="671535" cy="678128"/>
            </a:xfrm>
          </p:grpSpPr>
          <p:sp>
            <p:nvSpPr>
              <p:cNvPr id="1177" name="Shape 117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78" name="Shape 1178"/>
              <p:cNvSpPr/>
              <p:nvPr/>
            </p:nvSpPr>
            <p:spPr>
              <a:xfrm>
                <a:off x="126140" y="15214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</p:grpSp>
        <p:sp>
          <p:nvSpPr>
            <p:cNvPr id="1180" name="Shape 1180"/>
            <p:cNvSpPr/>
            <p:nvPr/>
          </p:nvSpPr>
          <p:spPr>
            <a:xfrm flipH="1" flipV="1">
              <a:off x="2983504" y="5321744"/>
              <a:ext cx="5115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183" name="Group 1183"/>
            <p:cNvGrpSpPr/>
            <p:nvPr/>
          </p:nvGrpSpPr>
          <p:grpSpPr>
            <a:xfrm>
              <a:off x="2652255" y="5114115"/>
              <a:ext cx="671537" cy="678129"/>
              <a:chOff x="0" y="0"/>
              <a:chExt cx="671535" cy="678128"/>
            </a:xfrm>
          </p:grpSpPr>
          <p:sp>
            <p:nvSpPr>
              <p:cNvPr id="1181" name="Shape 118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82" name="Shape 1182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Z</a:t>
                </a:r>
              </a:p>
            </p:txBody>
          </p:sp>
        </p:grpSp>
        <p:sp>
          <p:nvSpPr>
            <p:cNvPr id="1184" name="Shape 1184"/>
            <p:cNvSpPr/>
            <p:nvPr/>
          </p:nvSpPr>
          <p:spPr>
            <a:xfrm>
              <a:off x="2314825" y="6467400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-1" y="6324057"/>
              <a:ext cx="297893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86" name="Shape 1186"/>
            <p:cNvSpPr/>
            <p:nvPr/>
          </p:nvSpPr>
          <p:spPr>
            <a:xfrm flipV="1">
              <a:off x="804094" y="5477623"/>
              <a:ext cx="701142" cy="9422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87" name="Shape 1187"/>
            <p:cNvSpPr/>
            <p:nvPr/>
          </p:nvSpPr>
          <p:spPr>
            <a:xfrm flipV="1">
              <a:off x="5091531" y="1597281"/>
              <a:ext cx="1" cy="6346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190" name="Group 1190"/>
            <p:cNvGrpSpPr/>
            <p:nvPr/>
          </p:nvGrpSpPr>
          <p:grpSpPr>
            <a:xfrm>
              <a:off x="4755764" y="1047491"/>
              <a:ext cx="671537" cy="678130"/>
              <a:chOff x="0" y="0"/>
              <a:chExt cx="671535" cy="678128"/>
            </a:xfrm>
          </p:grpSpPr>
          <p:sp>
            <p:nvSpPr>
              <p:cNvPr id="1188" name="Shape 118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89" name="Shape 1189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Y</a:t>
                </a:r>
              </a:p>
            </p:txBody>
          </p:sp>
        </p:grpSp>
        <p:grpSp>
          <p:nvGrpSpPr>
            <p:cNvPr id="1193" name="Group 1193"/>
            <p:cNvGrpSpPr/>
            <p:nvPr/>
          </p:nvGrpSpPr>
          <p:grpSpPr>
            <a:xfrm>
              <a:off x="4755764" y="2251061"/>
              <a:ext cx="671537" cy="678129"/>
              <a:chOff x="0" y="0"/>
              <a:chExt cx="671535" cy="678128"/>
            </a:xfrm>
          </p:grpSpPr>
          <p:sp>
            <p:nvSpPr>
              <p:cNvPr id="1191" name="Shape 119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92" name="Shape 1192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B</a:t>
                </a:r>
              </a:p>
            </p:txBody>
          </p:sp>
        </p:grpSp>
        <p:grpSp>
          <p:nvGrpSpPr>
            <p:cNvPr id="1196" name="Group 1196"/>
            <p:cNvGrpSpPr/>
            <p:nvPr/>
          </p:nvGrpSpPr>
          <p:grpSpPr>
            <a:xfrm>
              <a:off x="1268855" y="5051294"/>
              <a:ext cx="671536" cy="678129"/>
              <a:chOff x="0" y="0"/>
              <a:chExt cx="671535" cy="678128"/>
            </a:xfrm>
          </p:grpSpPr>
          <p:sp>
            <p:nvSpPr>
              <p:cNvPr id="1194" name="Shape 119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95" name="Shape 1195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Y</a:t>
                </a:r>
              </a:p>
            </p:txBody>
          </p:sp>
        </p:grpSp>
        <p:grpSp>
          <p:nvGrpSpPr>
            <p:cNvPr id="1199" name="Group 1199"/>
            <p:cNvGrpSpPr/>
            <p:nvPr/>
          </p:nvGrpSpPr>
          <p:grpSpPr>
            <a:xfrm>
              <a:off x="290424" y="6432532"/>
              <a:ext cx="671536" cy="678129"/>
              <a:chOff x="0" y="0"/>
              <a:chExt cx="671535" cy="678128"/>
            </a:xfrm>
          </p:grpSpPr>
          <p:sp>
            <p:nvSpPr>
              <p:cNvPr id="1197" name="Shape 119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98" name="Shape 1198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B</a:t>
                </a:r>
              </a:p>
            </p:txBody>
          </p:sp>
        </p:grpSp>
        <p:sp>
          <p:nvSpPr>
            <p:cNvPr id="1200" name="Shape 1200"/>
            <p:cNvSpPr/>
            <p:nvPr/>
          </p:nvSpPr>
          <p:spPr>
            <a:xfrm flipV="1">
              <a:off x="5091531" y="2935707"/>
              <a:ext cx="1" cy="6346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01" name="Shape 1201"/>
            <p:cNvSpPr/>
            <p:nvPr/>
          </p:nvSpPr>
          <p:spPr>
            <a:xfrm flipH="1" flipV="1">
              <a:off x="4177938" y="299976"/>
              <a:ext cx="1777891" cy="8058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02" name="Shape 1202"/>
            <p:cNvSpPr/>
            <p:nvPr/>
          </p:nvSpPr>
          <p:spPr>
            <a:xfrm flipV="1">
              <a:off x="3132577" y="384460"/>
              <a:ext cx="896004" cy="31097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4473974" y="2113796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04" name="Shape 1204"/>
            <p:cNvSpPr/>
            <p:nvPr/>
          </p:nvSpPr>
          <p:spPr>
            <a:xfrm flipH="1" flipV="1">
              <a:off x="4177389" y="554526"/>
              <a:ext cx="652530" cy="5402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207" name="Group 1207"/>
            <p:cNvGrpSpPr/>
            <p:nvPr/>
          </p:nvGrpSpPr>
          <p:grpSpPr>
            <a:xfrm>
              <a:off x="3714620" y="0"/>
              <a:ext cx="671536" cy="678129"/>
              <a:chOff x="0" y="0"/>
              <a:chExt cx="671535" cy="678128"/>
            </a:xfrm>
          </p:grpSpPr>
          <p:sp>
            <p:nvSpPr>
              <p:cNvPr id="1205" name="Shape 1205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06" name="Shape 1206"/>
              <p:cNvSpPr/>
              <p:nvPr/>
            </p:nvSpPr>
            <p:spPr>
              <a:xfrm>
                <a:off x="113567" y="15214"/>
                <a:ext cx="44440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D</a:t>
                </a:r>
              </a:p>
            </p:txBody>
          </p:sp>
        </p:grpSp>
        <p:sp>
          <p:nvSpPr>
            <p:cNvPr id="1208" name="Shape 1208"/>
            <p:cNvSpPr/>
            <p:nvPr/>
          </p:nvSpPr>
          <p:spPr>
            <a:xfrm flipV="1">
              <a:off x="5465908" y="1405407"/>
              <a:ext cx="858055" cy="8040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211" name="Group 1211"/>
            <p:cNvGrpSpPr/>
            <p:nvPr/>
          </p:nvGrpSpPr>
          <p:grpSpPr>
            <a:xfrm>
              <a:off x="5966937" y="1047491"/>
              <a:ext cx="671536" cy="678130"/>
              <a:chOff x="0" y="0"/>
              <a:chExt cx="671535" cy="678128"/>
            </a:xfrm>
          </p:grpSpPr>
          <p:sp>
            <p:nvSpPr>
              <p:cNvPr id="1209" name="Shape 120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10" name="Shape 1210"/>
              <p:cNvSpPr/>
              <p:nvPr/>
            </p:nvSpPr>
            <p:spPr>
              <a:xfrm>
                <a:off x="100843" y="15214"/>
                <a:ext cx="512148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W</a:t>
                </a:r>
              </a:p>
            </p:txBody>
          </p:sp>
        </p:grpSp>
        <p:sp>
          <p:nvSpPr>
            <p:cNvPr id="1212" name="Shape 1212"/>
            <p:cNvSpPr/>
            <p:nvPr/>
          </p:nvSpPr>
          <p:spPr>
            <a:xfrm flipV="1">
              <a:off x="713467" y="3977110"/>
              <a:ext cx="2272395" cy="10271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215" name="Group 1215"/>
            <p:cNvGrpSpPr/>
            <p:nvPr/>
          </p:nvGrpSpPr>
          <p:grpSpPr>
            <a:xfrm>
              <a:off x="2652255" y="3656975"/>
              <a:ext cx="671537" cy="678129"/>
              <a:chOff x="0" y="0"/>
              <a:chExt cx="671535" cy="678128"/>
            </a:xfrm>
          </p:grpSpPr>
          <p:sp>
            <p:nvSpPr>
              <p:cNvPr id="1213" name="Shape 1213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14" name="Shape 1214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</p:grpSp>
        <p:sp>
          <p:nvSpPr>
            <p:cNvPr id="1216" name="Shape 1216"/>
            <p:cNvSpPr/>
            <p:nvPr/>
          </p:nvSpPr>
          <p:spPr>
            <a:xfrm flipH="1" flipV="1">
              <a:off x="392900" y="5423224"/>
              <a:ext cx="130457" cy="9669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219" name="Group 1219"/>
            <p:cNvGrpSpPr/>
            <p:nvPr/>
          </p:nvGrpSpPr>
          <p:grpSpPr>
            <a:xfrm>
              <a:off x="56583" y="5051293"/>
              <a:ext cx="671537" cy="678129"/>
              <a:chOff x="0" y="0"/>
              <a:chExt cx="671535" cy="678128"/>
            </a:xfrm>
          </p:grpSpPr>
          <p:sp>
            <p:nvSpPr>
              <p:cNvPr id="1217" name="Shape 121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18" name="Shape 1218"/>
              <p:cNvSpPr/>
              <p:nvPr/>
            </p:nvSpPr>
            <p:spPr>
              <a:xfrm>
                <a:off x="100843" y="15214"/>
                <a:ext cx="512148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W</a:t>
                </a:r>
              </a:p>
            </p:txBody>
          </p:sp>
        </p:grpSp>
      </p:grpSp>
      <p:sp>
        <p:nvSpPr>
          <p:cNvPr id="1221" name="Shape 1221"/>
          <p:cNvSpPr/>
          <p:nvPr/>
        </p:nvSpPr>
        <p:spPr>
          <a:xfrm>
            <a:off x="786200" y="2472945"/>
            <a:ext cx="600120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X can prefer right context —</a:t>
            </a:r>
          </a:p>
          <a:p>
            <a:pPr algn="l"/>
            <a:r>
              <a:t>B must have a better path</a:t>
            </a:r>
          </a:p>
        </p:txBody>
      </p:sp>
      <p:sp>
        <p:nvSpPr>
          <p:cNvPr id="1222" name="Shape 1222"/>
          <p:cNvSpPr/>
          <p:nvPr/>
        </p:nvSpPr>
        <p:spPr>
          <a:xfrm>
            <a:off x="6564258" y="3363639"/>
            <a:ext cx="2609518" cy="1112703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23" name="Shape 1223"/>
          <p:cNvSpPr/>
          <p:nvPr/>
        </p:nvSpPr>
        <p:spPr>
          <a:xfrm>
            <a:off x="807459" y="4325174"/>
            <a:ext cx="6484011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Works because we </a:t>
            </a:r>
          </a:p>
          <a:p>
            <a:pPr algn="l"/>
            <a:r>
              <a:t>don’t care about intermediates</a:t>
            </a:r>
          </a:p>
          <a:p>
            <a:pPr algn="l"/>
            <a:r>
              <a:t>Y and W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Shape 1225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Conservative Analysis Limits</a:t>
            </a:r>
          </a:p>
        </p:txBody>
      </p:sp>
      <p:grpSp>
        <p:nvGrpSpPr>
          <p:cNvPr id="1287" name="Group 1287"/>
          <p:cNvGrpSpPr/>
          <p:nvPr/>
        </p:nvGrpSpPr>
        <p:grpSpPr>
          <a:xfrm>
            <a:off x="4818061" y="2128407"/>
            <a:ext cx="6853047" cy="7249387"/>
            <a:chOff x="-25" y="0"/>
            <a:chExt cx="6853045" cy="7249385"/>
          </a:xfrm>
        </p:grpSpPr>
        <p:sp>
          <p:nvSpPr>
            <p:cNvPr id="1226" name="Shape 1226"/>
            <p:cNvSpPr/>
            <p:nvPr/>
          </p:nvSpPr>
          <p:spPr>
            <a:xfrm flipV="1">
              <a:off x="2091573" y="4043073"/>
              <a:ext cx="1076898" cy="10412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27" name="Shape 1227"/>
            <p:cNvSpPr/>
            <p:nvPr/>
          </p:nvSpPr>
          <p:spPr>
            <a:xfrm flipH="1" flipV="1">
              <a:off x="5302228" y="3969487"/>
              <a:ext cx="5114" cy="104927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230" name="Group 1230"/>
            <p:cNvGrpSpPr/>
            <p:nvPr/>
          </p:nvGrpSpPr>
          <p:grpSpPr>
            <a:xfrm>
              <a:off x="4970980" y="6571257"/>
              <a:ext cx="671537" cy="678129"/>
              <a:chOff x="0" y="0"/>
              <a:chExt cx="671535" cy="678128"/>
            </a:xfrm>
          </p:grpSpPr>
          <p:sp>
            <p:nvSpPr>
              <p:cNvPr id="1228" name="Shape 122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29" name="Shape 1229"/>
              <p:cNvSpPr/>
              <p:nvPr/>
            </p:nvSpPr>
            <p:spPr>
              <a:xfrm>
                <a:off x="126140" y="15214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</p:grpSp>
        <p:sp>
          <p:nvSpPr>
            <p:cNvPr id="1231" name="Shape 1231"/>
            <p:cNvSpPr/>
            <p:nvPr/>
          </p:nvSpPr>
          <p:spPr>
            <a:xfrm>
              <a:off x="4646005" y="6467400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1</a:t>
              </a:r>
            </a:p>
          </p:txBody>
        </p:sp>
        <p:grpSp>
          <p:nvGrpSpPr>
            <p:cNvPr id="1234" name="Group 1234"/>
            <p:cNvGrpSpPr/>
            <p:nvPr/>
          </p:nvGrpSpPr>
          <p:grpSpPr>
            <a:xfrm>
              <a:off x="4970980" y="3656975"/>
              <a:ext cx="671537" cy="678129"/>
              <a:chOff x="0" y="0"/>
              <a:chExt cx="671535" cy="678128"/>
            </a:xfrm>
          </p:grpSpPr>
          <p:sp>
            <p:nvSpPr>
              <p:cNvPr id="1232" name="Shape 1232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33" name="Shape 1233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</p:grpSp>
        <p:sp>
          <p:nvSpPr>
            <p:cNvPr id="1235" name="Shape 1235"/>
            <p:cNvSpPr/>
            <p:nvPr/>
          </p:nvSpPr>
          <p:spPr>
            <a:xfrm flipH="1" flipV="1">
              <a:off x="3198052" y="3969487"/>
              <a:ext cx="5115" cy="104927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36" name="Shape 1236"/>
            <p:cNvSpPr/>
            <p:nvPr/>
          </p:nvSpPr>
          <p:spPr>
            <a:xfrm flipH="1" flipV="1">
              <a:off x="5302228" y="5361785"/>
              <a:ext cx="5114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239" name="Group 1239"/>
            <p:cNvGrpSpPr/>
            <p:nvPr/>
          </p:nvGrpSpPr>
          <p:grpSpPr>
            <a:xfrm>
              <a:off x="4970980" y="5114114"/>
              <a:ext cx="671537" cy="678130"/>
              <a:chOff x="0" y="0"/>
              <a:chExt cx="671535" cy="678128"/>
            </a:xfrm>
          </p:grpSpPr>
          <p:sp>
            <p:nvSpPr>
              <p:cNvPr id="1237" name="Shape 123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38" name="Shape 1238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Z</a:t>
                </a:r>
              </a:p>
            </p:txBody>
          </p:sp>
        </p:grpSp>
        <p:grpSp>
          <p:nvGrpSpPr>
            <p:cNvPr id="1242" name="Group 1242"/>
            <p:cNvGrpSpPr/>
            <p:nvPr/>
          </p:nvGrpSpPr>
          <p:grpSpPr>
            <a:xfrm>
              <a:off x="2866803" y="6531218"/>
              <a:ext cx="671537" cy="678129"/>
              <a:chOff x="0" y="0"/>
              <a:chExt cx="671535" cy="678128"/>
            </a:xfrm>
          </p:grpSpPr>
          <p:sp>
            <p:nvSpPr>
              <p:cNvPr id="1240" name="Shape 124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41" name="Shape 1241"/>
              <p:cNvSpPr/>
              <p:nvPr/>
            </p:nvSpPr>
            <p:spPr>
              <a:xfrm>
                <a:off x="126140" y="15214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</p:grpSp>
        <p:sp>
          <p:nvSpPr>
            <p:cNvPr id="1243" name="Shape 1243"/>
            <p:cNvSpPr/>
            <p:nvPr/>
          </p:nvSpPr>
          <p:spPr>
            <a:xfrm flipH="1" flipV="1">
              <a:off x="3198052" y="5321744"/>
              <a:ext cx="5115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246" name="Group 1246"/>
            <p:cNvGrpSpPr/>
            <p:nvPr/>
          </p:nvGrpSpPr>
          <p:grpSpPr>
            <a:xfrm>
              <a:off x="2866803" y="5114114"/>
              <a:ext cx="671537" cy="678130"/>
              <a:chOff x="0" y="0"/>
              <a:chExt cx="671535" cy="678128"/>
            </a:xfrm>
          </p:grpSpPr>
          <p:sp>
            <p:nvSpPr>
              <p:cNvPr id="1244" name="Shape 124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45" name="Shape 1245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Z</a:t>
                </a:r>
              </a:p>
            </p:txBody>
          </p:sp>
        </p:grpSp>
        <p:sp>
          <p:nvSpPr>
            <p:cNvPr id="1247" name="Shape 1247"/>
            <p:cNvSpPr/>
            <p:nvPr/>
          </p:nvSpPr>
          <p:spPr>
            <a:xfrm>
              <a:off x="2529373" y="6467400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214547" y="6324057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49" name="Shape 1249"/>
            <p:cNvSpPr/>
            <p:nvPr/>
          </p:nvSpPr>
          <p:spPr>
            <a:xfrm flipV="1">
              <a:off x="1018642" y="5477623"/>
              <a:ext cx="701141" cy="9422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50" name="Shape 1250"/>
            <p:cNvSpPr/>
            <p:nvPr/>
          </p:nvSpPr>
          <p:spPr>
            <a:xfrm flipV="1">
              <a:off x="5306079" y="1597281"/>
              <a:ext cx="1" cy="6346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253" name="Group 1253"/>
            <p:cNvGrpSpPr/>
            <p:nvPr/>
          </p:nvGrpSpPr>
          <p:grpSpPr>
            <a:xfrm>
              <a:off x="4970312" y="1047491"/>
              <a:ext cx="671536" cy="678130"/>
              <a:chOff x="0" y="0"/>
              <a:chExt cx="671535" cy="678128"/>
            </a:xfrm>
          </p:grpSpPr>
          <p:sp>
            <p:nvSpPr>
              <p:cNvPr id="1251" name="Shape 125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52" name="Shape 1252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Y</a:t>
                </a:r>
              </a:p>
            </p:txBody>
          </p:sp>
        </p:grpSp>
        <p:grpSp>
          <p:nvGrpSpPr>
            <p:cNvPr id="1256" name="Group 1256"/>
            <p:cNvGrpSpPr/>
            <p:nvPr/>
          </p:nvGrpSpPr>
          <p:grpSpPr>
            <a:xfrm>
              <a:off x="4970312" y="2251061"/>
              <a:ext cx="671536" cy="678129"/>
              <a:chOff x="0" y="0"/>
              <a:chExt cx="671535" cy="678128"/>
            </a:xfrm>
          </p:grpSpPr>
          <p:sp>
            <p:nvSpPr>
              <p:cNvPr id="1254" name="Shape 125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55" name="Shape 1255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B</a:t>
                </a:r>
              </a:p>
            </p:txBody>
          </p:sp>
        </p:grpSp>
        <p:grpSp>
          <p:nvGrpSpPr>
            <p:cNvPr id="1259" name="Group 1259"/>
            <p:cNvGrpSpPr/>
            <p:nvPr/>
          </p:nvGrpSpPr>
          <p:grpSpPr>
            <a:xfrm>
              <a:off x="1483403" y="5051294"/>
              <a:ext cx="671536" cy="678129"/>
              <a:chOff x="0" y="0"/>
              <a:chExt cx="671535" cy="678128"/>
            </a:xfrm>
          </p:grpSpPr>
          <p:sp>
            <p:nvSpPr>
              <p:cNvPr id="1257" name="Shape 125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58" name="Shape 1258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Y</a:t>
                </a:r>
              </a:p>
            </p:txBody>
          </p:sp>
        </p:grpSp>
        <p:grpSp>
          <p:nvGrpSpPr>
            <p:cNvPr id="1262" name="Group 1262"/>
            <p:cNvGrpSpPr/>
            <p:nvPr/>
          </p:nvGrpSpPr>
          <p:grpSpPr>
            <a:xfrm>
              <a:off x="504972" y="6432532"/>
              <a:ext cx="671536" cy="678129"/>
              <a:chOff x="0" y="0"/>
              <a:chExt cx="671535" cy="678128"/>
            </a:xfrm>
          </p:grpSpPr>
          <p:sp>
            <p:nvSpPr>
              <p:cNvPr id="1260" name="Shape 126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61" name="Shape 1261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B</a:t>
                </a:r>
              </a:p>
            </p:txBody>
          </p:sp>
        </p:grpSp>
        <p:sp>
          <p:nvSpPr>
            <p:cNvPr id="1263" name="Shape 1263"/>
            <p:cNvSpPr/>
            <p:nvPr/>
          </p:nvSpPr>
          <p:spPr>
            <a:xfrm flipV="1">
              <a:off x="5306079" y="2935707"/>
              <a:ext cx="1" cy="6346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64" name="Shape 1264"/>
            <p:cNvSpPr/>
            <p:nvPr/>
          </p:nvSpPr>
          <p:spPr>
            <a:xfrm flipH="1" flipV="1">
              <a:off x="4392486" y="299976"/>
              <a:ext cx="1777891" cy="8058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65" name="Shape 1265"/>
            <p:cNvSpPr/>
            <p:nvPr/>
          </p:nvSpPr>
          <p:spPr>
            <a:xfrm flipV="1">
              <a:off x="3347124" y="384460"/>
              <a:ext cx="896005" cy="31097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688522" y="2113796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67" name="Shape 1267"/>
            <p:cNvSpPr/>
            <p:nvPr/>
          </p:nvSpPr>
          <p:spPr>
            <a:xfrm flipH="1" flipV="1">
              <a:off x="4391936" y="554526"/>
              <a:ext cx="652531" cy="5402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270" name="Group 1270"/>
            <p:cNvGrpSpPr/>
            <p:nvPr/>
          </p:nvGrpSpPr>
          <p:grpSpPr>
            <a:xfrm>
              <a:off x="3929168" y="0"/>
              <a:ext cx="671536" cy="678129"/>
              <a:chOff x="0" y="0"/>
              <a:chExt cx="671535" cy="678128"/>
            </a:xfrm>
          </p:grpSpPr>
          <p:sp>
            <p:nvSpPr>
              <p:cNvPr id="1268" name="Shape 126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69" name="Shape 1269"/>
              <p:cNvSpPr/>
              <p:nvPr/>
            </p:nvSpPr>
            <p:spPr>
              <a:xfrm>
                <a:off x="113567" y="15214"/>
                <a:ext cx="44440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D</a:t>
                </a:r>
              </a:p>
            </p:txBody>
          </p:sp>
        </p:grpSp>
        <p:sp>
          <p:nvSpPr>
            <p:cNvPr id="1271" name="Shape 1271"/>
            <p:cNvSpPr/>
            <p:nvPr/>
          </p:nvSpPr>
          <p:spPr>
            <a:xfrm flipV="1">
              <a:off x="5680456" y="1405407"/>
              <a:ext cx="858055" cy="8040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274" name="Group 1274"/>
            <p:cNvGrpSpPr/>
            <p:nvPr/>
          </p:nvGrpSpPr>
          <p:grpSpPr>
            <a:xfrm>
              <a:off x="6181485" y="1047491"/>
              <a:ext cx="671536" cy="678130"/>
              <a:chOff x="0" y="0"/>
              <a:chExt cx="671535" cy="678128"/>
            </a:xfrm>
          </p:grpSpPr>
          <p:sp>
            <p:nvSpPr>
              <p:cNvPr id="1272" name="Shape 1272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73" name="Shape 1273"/>
              <p:cNvSpPr/>
              <p:nvPr/>
            </p:nvSpPr>
            <p:spPr>
              <a:xfrm>
                <a:off x="100843" y="15214"/>
                <a:ext cx="512148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W</a:t>
                </a:r>
              </a:p>
            </p:txBody>
          </p:sp>
        </p:grpSp>
        <p:sp>
          <p:nvSpPr>
            <p:cNvPr id="1275" name="Shape 1275"/>
            <p:cNvSpPr/>
            <p:nvPr/>
          </p:nvSpPr>
          <p:spPr>
            <a:xfrm flipV="1">
              <a:off x="928015" y="3977109"/>
              <a:ext cx="2272395" cy="10271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278" name="Group 1278"/>
            <p:cNvGrpSpPr/>
            <p:nvPr/>
          </p:nvGrpSpPr>
          <p:grpSpPr>
            <a:xfrm>
              <a:off x="2866803" y="3656975"/>
              <a:ext cx="671537" cy="678129"/>
              <a:chOff x="0" y="0"/>
              <a:chExt cx="671535" cy="678128"/>
            </a:xfrm>
          </p:grpSpPr>
          <p:sp>
            <p:nvSpPr>
              <p:cNvPr id="1276" name="Shape 127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77" name="Shape 1277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</p:grpSp>
        <p:sp>
          <p:nvSpPr>
            <p:cNvPr id="1279" name="Shape 1279"/>
            <p:cNvSpPr/>
            <p:nvPr/>
          </p:nvSpPr>
          <p:spPr>
            <a:xfrm flipH="1" flipV="1">
              <a:off x="607448" y="5423224"/>
              <a:ext cx="130457" cy="9669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282" name="Group 1282"/>
            <p:cNvGrpSpPr/>
            <p:nvPr/>
          </p:nvGrpSpPr>
          <p:grpSpPr>
            <a:xfrm>
              <a:off x="271131" y="5051294"/>
              <a:ext cx="671536" cy="678129"/>
              <a:chOff x="0" y="0"/>
              <a:chExt cx="671535" cy="678128"/>
            </a:xfrm>
          </p:grpSpPr>
          <p:sp>
            <p:nvSpPr>
              <p:cNvPr id="1280" name="Shape 128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1" name="Shape 1281"/>
              <p:cNvSpPr/>
              <p:nvPr/>
            </p:nvSpPr>
            <p:spPr>
              <a:xfrm>
                <a:off x="100843" y="15214"/>
                <a:ext cx="512148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W</a:t>
                </a:r>
              </a:p>
            </p:txBody>
          </p:sp>
        </p:grpSp>
        <p:sp>
          <p:nvSpPr>
            <p:cNvPr id="1283" name="Shape 1283"/>
            <p:cNvSpPr/>
            <p:nvPr/>
          </p:nvSpPr>
          <p:spPr>
            <a:xfrm>
              <a:off x="4669977" y="986557"/>
              <a:ext cx="29794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5838633" y="1028524"/>
              <a:ext cx="29794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-26" y="4882712"/>
              <a:ext cx="297943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86" name="Shape 1286"/>
            <p:cNvSpPr/>
            <p:nvPr/>
          </p:nvSpPr>
          <p:spPr>
            <a:xfrm>
              <a:off x="1225336" y="4882712"/>
              <a:ext cx="29794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Shape 1289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Conservative Analysis Limits</a:t>
            </a:r>
          </a:p>
        </p:txBody>
      </p:sp>
      <p:grpSp>
        <p:nvGrpSpPr>
          <p:cNvPr id="1351" name="Group 1351"/>
          <p:cNvGrpSpPr/>
          <p:nvPr/>
        </p:nvGrpSpPr>
        <p:grpSpPr>
          <a:xfrm>
            <a:off x="4818061" y="2128407"/>
            <a:ext cx="6853047" cy="7249387"/>
            <a:chOff x="-25" y="0"/>
            <a:chExt cx="6853045" cy="7249385"/>
          </a:xfrm>
        </p:grpSpPr>
        <p:sp>
          <p:nvSpPr>
            <p:cNvPr id="1290" name="Shape 1290"/>
            <p:cNvSpPr/>
            <p:nvPr/>
          </p:nvSpPr>
          <p:spPr>
            <a:xfrm flipV="1">
              <a:off x="2091573" y="4043073"/>
              <a:ext cx="1076898" cy="10412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91" name="Shape 1291"/>
            <p:cNvSpPr/>
            <p:nvPr/>
          </p:nvSpPr>
          <p:spPr>
            <a:xfrm flipH="1" flipV="1">
              <a:off x="5302228" y="3969487"/>
              <a:ext cx="5114" cy="104927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294" name="Group 1294"/>
            <p:cNvGrpSpPr/>
            <p:nvPr/>
          </p:nvGrpSpPr>
          <p:grpSpPr>
            <a:xfrm>
              <a:off x="4970980" y="6571257"/>
              <a:ext cx="671537" cy="678129"/>
              <a:chOff x="0" y="0"/>
              <a:chExt cx="671535" cy="678128"/>
            </a:xfrm>
          </p:grpSpPr>
          <p:sp>
            <p:nvSpPr>
              <p:cNvPr id="1292" name="Shape 1292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3" name="Shape 1293"/>
              <p:cNvSpPr/>
              <p:nvPr/>
            </p:nvSpPr>
            <p:spPr>
              <a:xfrm>
                <a:off x="126140" y="15214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</p:grpSp>
        <p:sp>
          <p:nvSpPr>
            <p:cNvPr id="1295" name="Shape 1295"/>
            <p:cNvSpPr/>
            <p:nvPr/>
          </p:nvSpPr>
          <p:spPr>
            <a:xfrm>
              <a:off x="4646005" y="6467400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1</a:t>
              </a:r>
            </a:p>
          </p:txBody>
        </p:sp>
        <p:grpSp>
          <p:nvGrpSpPr>
            <p:cNvPr id="1298" name="Group 1298"/>
            <p:cNvGrpSpPr/>
            <p:nvPr/>
          </p:nvGrpSpPr>
          <p:grpSpPr>
            <a:xfrm>
              <a:off x="4970980" y="3656975"/>
              <a:ext cx="671537" cy="678129"/>
              <a:chOff x="0" y="0"/>
              <a:chExt cx="671535" cy="678128"/>
            </a:xfrm>
          </p:grpSpPr>
          <p:sp>
            <p:nvSpPr>
              <p:cNvPr id="1296" name="Shape 129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7" name="Shape 1297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</p:grpSp>
        <p:sp>
          <p:nvSpPr>
            <p:cNvPr id="1299" name="Shape 1299"/>
            <p:cNvSpPr/>
            <p:nvPr/>
          </p:nvSpPr>
          <p:spPr>
            <a:xfrm flipH="1" flipV="1">
              <a:off x="3198052" y="3969487"/>
              <a:ext cx="5115" cy="104927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300" name="Shape 1300"/>
            <p:cNvSpPr/>
            <p:nvPr/>
          </p:nvSpPr>
          <p:spPr>
            <a:xfrm flipH="1" flipV="1">
              <a:off x="5302228" y="5361785"/>
              <a:ext cx="5114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303" name="Group 1303"/>
            <p:cNvGrpSpPr/>
            <p:nvPr/>
          </p:nvGrpSpPr>
          <p:grpSpPr>
            <a:xfrm>
              <a:off x="4970980" y="5114114"/>
              <a:ext cx="671537" cy="678130"/>
              <a:chOff x="0" y="0"/>
              <a:chExt cx="671535" cy="678128"/>
            </a:xfrm>
          </p:grpSpPr>
          <p:sp>
            <p:nvSpPr>
              <p:cNvPr id="1301" name="Shape 130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02" name="Shape 1302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Z</a:t>
                </a:r>
              </a:p>
            </p:txBody>
          </p:sp>
        </p:grpSp>
        <p:grpSp>
          <p:nvGrpSpPr>
            <p:cNvPr id="1306" name="Group 1306"/>
            <p:cNvGrpSpPr/>
            <p:nvPr/>
          </p:nvGrpSpPr>
          <p:grpSpPr>
            <a:xfrm>
              <a:off x="2866803" y="6531218"/>
              <a:ext cx="671537" cy="678129"/>
              <a:chOff x="0" y="0"/>
              <a:chExt cx="671535" cy="678128"/>
            </a:xfrm>
          </p:grpSpPr>
          <p:sp>
            <p:nvSpPr>
              <p:cNvPr id="1304" name="Shape 130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05" name="Shape 1305"/>
              <p:cNvSpPr/>
              <p:nvPr/>
            </p:nvSpPr>
            <p:spPr>
              <a:xfrm>
                <a:off x="126140" y="15214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</p:grpSp>
        <p:sp>
          <p:nvSpPr>
            <p:cNvPr id="1307" name="Shape 1307"/>
            <p:cNvSpPr/>
            <p:nvPr/>
          </p:nvSpPr>
          <p:spPr>
            <a:xfrm flipH="1" flipV="1">
              <a:off x="3198052" y="5321744"/>
              <a:ext cx="5115" cy="10492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310" name="Group 1310"/>
            <p:cNvGrpSpPr/>
            <p:nvPr/>
          </p:nvGrpSpPr>
          <p:grpSpPr>
            <a:xfrm>
              <a:off x="2866803" y="5114114"/>
              <a:ext cx="671537" cy="678130"/>
              <a:chOff x="0" y="0"/>
              <a:chExt cx="671535" cy="678128"/>
            </a:xfrm>
          </p:grpSpPr>
          <p:sp>
            <p:nvSpPr>
              <p:cNvPr id="1308" name="Shape 130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09" name="Shape 1309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Z</a:t>
                </a:r>
              </a:p>
            </p:txBody>
          </p:sp>
        </p:grpSp>
        <p:sp>
          <p:nvSpPr>
            <p:cNvPr id="1311" name="Shape 1311"/>
            <p:cNvSpPr/>
            <p:nvPr/>
          </p:nvSpPr>
          <p:spPr>
            <a:xfrm>
              <a:off x="2529373" y="6467400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4547" y="6324057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13" name="Shape 1313"/>
            <p:cNvSpPr/>
            <p:nvPr/>
          </p:nvSpPr>
          <p:spPr>
            <a:xfrm flipV="1">
              <a:off x="1018642" y="5477623"/>
              <a:ext cx="701141" cy="9422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314" name="Shape 1314"/>
            <p:cNvSpPr/>
            <p:nvPr/>
          </p:nvSpPr>
          <p:spPr>
            <a:xfrm flipV="1">
              <a:off x="5306079" y="1597281"/>
              <a:ext cx="1" cy="6346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317" name="Group 1317"/>
            <p:cNvGrpSpPr/>
            <p:nvPr/>
          </p:nvGrpSpPr>
          <p:grpSpPr>
            <a:xfrm>
              <a:off x="4970312" y="1047491"/>
              <a:ext cx="671536" cy="678130"/>
              <a:chOff x="0" y="0"/>
              <a:chExt cx="671535" cy="678128"/>
            </a:xfrm>
          </p:grpSpPr>
          <p:sp>
            <p:nvSpPr>
              <p:cNvPr id="1315" name="Shape 1315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16" name="Shape 1316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Y</a:t>
                </a:r>
              </a:p>
            </p:txBody>
          </p:sp>
        </p:grpSp>
        <p:grpSp>
          <p:nvGrpSpPr>
            <p:cNvPr id="1320" name="Group 1320"/>
            <p:cNvGrpSpPr/>
            <p:nvPr/>
          </p:nvGrpSpPr>
          <p:grpSpPr>
            <a:xfrm>
              <a:off x="4970312" y="2251061"/>
              <a:ext cx="671536" cy="678129"/>
              <a:chOff x="0" y="0"/>
              <a:chExt cx="671535" cy="678128"/>
            </a:xfrm>
          </p:grpSpPr>
          <p:sp>
            <p:nvSpPr>
              <p:cNvPr id="1318" name="Shape 131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19" name="Shape 1319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B</a:t>
                </a:r>
              </a:p>
            </p:txBody>
          </p:sp>
        </p:grpSp>
        <p:grpSp>
          <p:nvGrpSpPr>
            <p:cNvPr id="1323" name="Group 1323"/>
            <p:cNvGrpSpPr/>
            <p:nvPr/>
          </p:nvGrpSpPr>
          <p:grpSpPr>
            <a:xfrm>
              <a:off x="1483403" y="5051294"/>
              <a:ext cx="671536" cy="678129"/>
              <a:chOff x="0" y="0"/>
              <a:chExt cx="671535" cy="678128"/>
            </a:xfrm>
          </p:grpSpPr>
          <p:sp>
            <p:nvSpPr>
              <p:cNvPr id="1321" name="Shape 132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22" name="Shape 1322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Y</a:t>
                </a:r>
              </a:p>
            </p:txBody>
          </p:sp>
        </p:grpSp>
        <p:grpSp>
          <p:nvGrpSpPr>
            <p:cNvPr id="1326" name="Group 1326"/>
            <p:cNvGrpSpPr/>
            <p:nvPr/>
          </p:nvGrpSpPr>
          <p:grpSpPr>
            <a:xfrm>
              <a:off x="504972" y="6432532"/>
              <a:ext cx="671536" cy="678129"/>
              <a:chOff x="0" y="0"/>
              <a:chExt cx="671535" cy="678128"/>
            </a:xfrm>
          </p:grpSpPr>
          <p:sp>
            <p:nvSpPr>
              <p:cNvPr id="1324" name="Shape 132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25" name="Shape 1325"/>
              <p:cNvSpPr/>
              <p:nvPr/>
            </p:nvSpPr>
            <p:spPr>
              <a:xfrm>
                <a:off x="138943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B</a:t>
                </a:r>
              </a:p>
            </p:txBody>
          </p:sp>
        </p:grpSp>
        <p:sp>
          <p:nvSpPr>
            <p:cNvPr id="1327" name="Shape 1327"/>
            <p:cNvSpPr/>
            <p:nvPr/>
          </p:nvSpPr>
          <p:spPr>
            <a:xfrm flipV="1">
              <a:off x="5306079" y="2935707"/>
              <a:ext cx="1" cy="6346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328" name="Shape 1328"/>
            <p:cNvSpPr/>
            <p:nvPr/>
          </p:nvSpPr>
          <p:spPr>
            <a:xfrm flipH="1" flipV="1">
              <a:off x="4392486" y="299976"/>
              <a:ext cx="1777891" cy="8058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329" name="Shape 1329"/>
            <p:cNvSpPr/>
            <p:nvPr/>
          </p:nvSpPr>
          <p:spPr>
            <a:xfrm flipV="1">
              <a:off x="3347124" y="384460"/>
              <a:ext cx="896005" cy="31097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4688522" y="2113796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31" name="Shape 1331"/>
            <p:cNvSpPr/>
            <p:nvPr/>
          </p:nvSpPr>
          <p:spPr>
            <a:xfrm flipH="1" flipV="1">
              <a:off x="4391936" y="554526"/>
              <a:ext cx="652531" cy="5402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334" name="Group 1334"/>
            <p:cNvGrpSpPr/>
            <p:nvPr/>
          </p:nvGrpSpPr>
          <p:grpSpPr>
            <a:xfrm>
              <a:off x="3929168" y="0"/>
              <a:ext cx="671536" cy="678129"/>
              <a:chOff x="0" y="0"/>
              <a:chExt cx="671535" cy="678128"/>
            </a:xfrm>
          </p:grpSpPr>
          <p:sp>
            <p:nvSpPr>
              <p:cNvPr id="1332" name="Shape 1332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33" name="Shape 1333"/>
              <p:cNvSpPr/>
              <p:nvPr/>
            </p:nvSpPr>
            <p:spPr>
              <a:xfrm>
                <a:off x="113567" y="15214"/>
                <a:ext cx="44440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D</a:t>
                </a:r>
              </a:p>
            </p:txBody>
          </p:sp>
        </p:grpSp>
        <p:sp>
          <p:nvSpPr>
            <p:cNvPr id="1335" name="Shape 1335"/>
            <p:cNvSpPr/>
            <p:nvPr/>
          </p:nvSpPr>
          <p:spPr>
            <a:xfrm flipV="1">
              <a:off x="5680456" y="1405407"/>
              <a:ext cx="858055" cy="8040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338" name="Group 1338"/>
            <p:cNvGrpSpPr/>
            <p:nvPr/>
          </p:nvGrpSpPr>
          <p:grpSpPr>
            <a:xfrm>
              <a:off x="6181485" y="1047491"/>
              <a:ext cx="671536" cy="678130"/>
              <a:chOff x="0" y="0"/>
              <a:chExt cx="671535" cy="678128"/>
            </a:xfrm>
          </p:grpSpPr>
          <p:sp>
            <p:nvSpPr>
              <p:cNvPr id="1336" name="Shape 133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37" name="Shape 1337"/>
              <p:cNvSpPr/>
              <p:nvPr/>
            </p:nvSpPr>
            <p:spPr>
              <a:xfrm>
                <a:off x="100843" y="15214"/>
                <a:ext cx="512148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W</a:t>
                </a:r>
              </a:p>
            </p:txBody>
          </p:sp>
        </p:grpSp>
        <p:sp>
          <p:nvSpPr>
            <p:cNvPr id="1339" name="Shape 1339"/>
            <p:cNvSpPr/>
            <p:nvPr/>
          </p:nvSpPr>
          <p:spPr>
            <a:xfrm flipV="1">
              <a:off x="928015" y="3977109"/>
              <a:ext cx="2272395" cy="10271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342" name="Group 1342"/>
            <p:cNvGrpSpPr/>
            <p:nvPr/>
          </p:nvGrpSpPr>
          <p:grpSpPr>
            <a:xfrm>
              <a:off x="2866803" y="3656975"/>
              <a:ext cx="671537" cy="678129"/>
              <a:chOff x="0" y="0"/>
              <a:chExt cx="671535" cy="678128"/>
            </a:xfrm>
          </p:grpSpPr>
          <p:sp>
            <p:nvSpPr>
              <p:cNvPr id="1340" name="Shape 134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1" name="Shape 1341"/>
              <p:cNvSpPr/>
              <p:nvPr/>
            </p:nvSpPr>
            <p:spPr>
              <a:xfrm>
                <a:off x="138942" y="15214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</p:grpSp>
        <p:sp>
          <p:nvSpPr>
            <p:cNvPr id="1343" name="Shape 1343"/>
            <p:cNvSpPr/>
            <p:nvPr/>
          </p:nvSpPr>
          <p:spPr>
            <a:xfrm flipH="1" flipV="1">
              <a:off x="607448" y="5423224"/>
              <a:ext cx="130457" cy="9669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346" name="Group 1346"/>
            <p:cNvGrpSpPr/>
            <p:nvPr/>
          </p:nvGrpSpPr>
          <p:grpSpPr>
            <a:xfrm>
              <a:off x="271131" y="5051294"/>
              <a:ext cx="671536" cy="678129"/>
              <a:chOff x="0" y="0"/>
              <a:chExt cx="671535" cy="678128"/>
            </a:xfrm>
          </p:grpSpPr>
          <p:sp>
            <p:nvSpPr>
              <p:cNvPr id="1344" name="Shape 134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3B973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5" name="Shape 1345"/>
              <p:cNvSpPr/>
              <p:nvPr/>
            </p:nvSpPr>
            <p:spPr>
              <a:xfrm>
                <a:off x="100843" y="15214"/>
                <a:ext cx="512148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W</a:t>
                </a:r>
              </a:p>
            </p:txBody>
          </p:sp>
        </p:grpSp>
        <p:sp>
          <p:nvSpPr>
            <p:cNvPr id="1347" name="Shape 1347"/>
            <p:cNvSpPr/>
            <p:nvPr/>
          </p:nvSpPr>
          <p:spPr>
            <a:xfrm>
              <a:off x="4669977" y="986557"/>
              <a:ext cx="29794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5838633" y="1028524"/>
              <a:ext cx="29794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-26" y="4882712"/>
              <a:ext cx="297943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1225336" y="4882712"/>
              <a:ext cx="29794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352" name="Shape 1352"/>
          <p:cNvSpPr/>
          <p:nvPr/>
        </p:nvSpPr>
        <p:spPr>
          <a:xfrm>
            <a:off x="3358453" y="2260362"/>
            <a:ext cx="336682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No longer safe,</a:t>
            </a:r>
          </a:p>
          <a:p>
            <a:pPr algn="l"/>
            <a:r>
              <a:t>no path for W</a:t>
            </a:r>
          </a:p>
        </p:txBody>
      </p:sp>
      <p:sp>
        <p:nvSpPr>
          <p:cNvPr id="1353" name="Shape 1353"/>
          <p:cNvSpPr/>
          <p:nvPr/>
        </p:nvSpPr>
        <p:spPr>
          <a:xfrm>
            <a:off x="9928024" y="2495312"/>
            <a:ext cx="46160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Shape 1355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Other Abstract Topologies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Shape 1357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Other Topologies - BCube</a:t>
            </a:r>
          </a:p>
        </p:txBody>
      </p:sp>
      <p:pic>
        <p:nvPicPr>
          <p:cNvPr id="135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085" y="2027239"/>
            <a:ext cx="11514630" cy="3767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Shape 1360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Other Topologies - BCube</a:t>
            </a:r>
          </a:p>
        </p:txBody>
      </p:sp>
      <p:pic>
        <p:nvPicPr>
          <p:cNvPr id="136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085" y="2027239"/>
            <a:ext cx="11514630" cy="37671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80" name="Group 1380"/>
          <p:cNvGrpSpPr/>
          <p:nvPr/>
        </p:nvGrpSpPr>
        <p:grpSpPr>
          <a:xfrm>
            <a:off x="6008623" y="5944367"/>
            <a:ext cx="1460863" cy="3592412"/>
            <a:chOff x="0" y="0"/>
            <a:chExt cx="1460861" cy="3592411"/>
          </a:xfrm>
        </p:grpSpPr>
        <p:sp>
          <p:nvSpPr>
            <p:cNvPr id="1362" name="Shape 1362"/>
            <p:cNvSpPr/>
            <p:nvPr/>
          </p:nvSpPr>
          <p:spPr>
            <a:xfrm flipH="1" flipV="1">
              <a:off x="489255" y="312512"/>
              <a:ext cx="5115" cy="138286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363" name="Shape 1363"/>
            <p:cNvSpPr/>
            <p:nvPr/>
          </p:nvSpPr>
          <p:spPr>
            <a:xfrm flipH="1" flipV="1">
              <a:off x="489256" y="1704810"/>
              <a:ext cx="5114" cy="147747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366" name="Group 1366"/>
            <p:cNvGrpSpPr/>
            <p:nvPr/>
          </p:nvGrpSpPr>
          <p:grpSpPr>
            <a:xfrm>
              <a:off x="158008" y="1457140"/>
              <a:ext cx="671536" cy="678130"/>
              <a:chOff x="0" y="0"/>
              <a:chExt cx="671535" cy="678128"/>
            </a:xfrm>
          </p:grpSpPr>
          <p:sp>
            <p:nvSpPr>
              <p:cNvPr id="1364" name="Shape 136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5" name="Shape 1365"/>
              <p:cNvSpPr/>
              <p:nvPr/>
            </p:nvSpPr>
            <p:spPr>
              <a:xfrm>
                <a:off x="101528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1381" name="Shape 1381"/>
            <p:cNvSpPr/>
            <p:nvPr/>
          </p:nvSpPr>
          <p:spPr>
            <a:xfrm>
              <a:off x="647475" y="403820"/>
              <a:ext cx="641161" cy="2828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1" h="21600" fill="norm" stroke="1" extrusionOk="0">
                  <a:moveTo>
                    <a:pt x="0" y="21600"/>
                  </a:moveTo>
                  <a:cubicBezTo>
                    <a:pt x="21419" y="12937"/>
                    <a:pt x="21600" y="5737"/>
                    <a:pt x="543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grpSp>
          <p:nvGrpSpPr>
            <p:cNvPr id="1370" name="Group 1370"/>
            <p:cNvGrpSpPr/>
            <p:nvPr/>
          </p:nvGrpSpPr>
          <p:grpSpPr>
            <a:xfrm>
              <a:off x="158008" y="2914282"/>
              <a:ext cx="671536" cy="678130"/>
              <a:chOff x="0" y="0"/>
              <a:chExt cx="671535" cy="678128"/>
            </a:xfrm>
          </p:grpSpPr>
          <p:sp>
            <p:nvSpPr>
              <p:cNvPr id="1368" name="Shape 136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9" name="Shape 1369"/>
              <p:cNvSpPr/>
              <p:nvPr/>
            </p:nvSpPr>
            <p:spPr>
              <a:xfrm>
                <a:off x="2671" y="72364"/>
                <a:ext cx="666192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16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1373" name="Group 1373"/>
            <p:cNvGrpSpPr/>
            <p:nvPr/>
          </p:nvGrpSpPr>
          <p:grpSpPr>
            <a:xfrm>
              <a:off x="158008" y="0"/>
              <a:ext cx="671536" cy="678129"/>
              <a:chOff x="0" y="0"/>
              <a:chExt cx="671535" cy="678128"/>
            </a:xfrm>
          </p:grpSpPr>
          <p:sp>
            <p:nvSpPr>
              <p:cNvPr id="1371" name="Shape 137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2" name="Shape 1372"/>
              <p:cNvSpPr/>
              <p:nvPr/>
            </p:nvSpPr>
            <p:spPr>
              <a:xfrm>
                <a:off x="101528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1374" name="Shape 1374"/>
            <p:cNvSpPr/>
            <p:nvPr/>
          </p:nvSpPr>
          <p:spPr>
            <a:xfrm>
              <a:off x="967085" y="307000"/>
              <a:ext cx="49377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0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967085" y="2683661"/>
              <a:ext cx="49377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0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3805" y="2464741"/>
              <a:ext cx="49377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0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0" y="2018941"/>
              <a:ext cx="49377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0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96520" y="1026336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109220" y="561799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3187272" y="261689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70" name="Shape 170"/>
          <p:cNvSpPr/>
          <p:nvPr/>
        </p:nvSpPr>
        <p:spPr>
          <a:xfrm>
            <a:off x="8307899" y="2621352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1" name="Shape 171"/>
          <p:cNvSpPr/>
          <p:nvPr/>
        </p:nvSpPr>
        <p:spPr>
          <a:xfrm>
            <a:off x="2106103" y="4962266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72" name="Shape 172"/>
          <p:cNvSpPr/>
          <p:nvPr/>
        </p:nvSpPr>
        <p:spPr>
          <a:xfrm>
            <a:off x="3187272" y="382178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3" name="Shape 173"/>
          <p:cNvSpPr/>
          <p:nvPr/>
        </p:nvSpPr>
        <p:spPr>
          <a:xfrm>
            <a:off x="7415277" y="3784276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74" name="Shape 174"/>
          <p:cNvSpPr/>
          <p:nvPr/>
        </p:nvSpPr>
        <p:spPr>
          <a:xfrm>
            <a:off x="4184608" y="4962266"/>
            <a:ext cx="874039" cy="792948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75" name="Shape 175"/>
          <p:cNvSpPr/>
          <p:nvPr/>
        </p:nvSpPr>
        <p:spPr>
          <a:xfrm>
            <a:off x="7415277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76" name="Shape 176"/>
          <p:cNvSpPr/>
          <p:nvPr/>
        </p:nvSpPr>
        <p:spPr>
          <a:xfrm>
            <a:off x="3127366" y="6139919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77" name="Shape 177"/>
          <p:cNvSpPr/>
          <p:nvPr/>
        </p:nvSpPr>
        <p:spPr>
          <a:xfrm>
            <a:off x="3628111" y="3411848"/>
            <a:ext cx="1050" cy="4185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8" name="Shape 178"/>
          <p:cNvSpPr/>
          <p:nvPr/>
        </p:nvSpPr>
        <p:spPr>
          <a:xfrm flipH="1">
            <a:off x="7979840" y="3295968"/>
            <a:ext cx="453616" cy="508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9" name="Shape 179"/>
          <p:cNvSpPr/>
          <p:nvPr/>
        </p:nvSpPr>
        <p:spPr>
          <a:xfrm>
            <a:off x="3929367" y="3300235"/>
            <a:ext cx="672200" cy="557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0" name="Shape 180"/>
          <p:cNvSpPr/>
          <p:nvPr/>
        </p:nvSpPr>
        <p:spPr>
          <a:xfrm>
            <a:off x="3958010" y="4478689"/>
            <a:ext cx="441142" cy="526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1" name="Shape 181"/>
          <p:cNvSpPr/>
          <p:nvPr/>
        </p:nvSpPr>
        <p:spPr>
          <a:xfrm flipH="1">
            <a:off x="3848241" y="5642863"/>
            <a:ext cx="469455" cy="606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2" name="Shape 182"/>
          <p:cNvSpPr/>
          <p:nvPr/>
        </p:nvSpPr>
        <p:spPr>
          <a:xfrm>
            <a:off x="7852295" y="5868379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3" name="Shape 183"/>
          <p:cNvSpPr/>
          <p:nvPr/>
        </p:nvSpPr>
        <p:spPr>
          <a:xfrm>
            <a:off x="2818309" y="5660495"/>
            <a:ext cx="450356" cy="5928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4" name="Shape 184"/>
          <p:cNvSpPr/>
          <p:nvPr/>
        </p:nvSpPr>
        <p:spPr>
          <a:xfrm>
            <a:off x="3560658" y="6929836"/>
            <a:ext cx="1" cy="4752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5" name="Shape 185"/>
          <p:cNvSpPr/>
          <p:nvPr/>
        </p:nvSpPr>
        <p:spPr>
          <a:xfrm flipH="1">
            <a:off x="2756437" y="4474315"/>
            <a:ext cx="534224" cy="5444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88" name="Group 188"/>
          <p:cNvGrpSpPr/>
          <p:nvPr/>
        </p:nvGrpSpPr>
        <p:grpSpPr>
          <a:xfrm>
            <a:off x="3088767" y="7402692"/>
            <a:ext cx="943783" cy="887008"/>
            <a:chOff x="0" y="0"/>
            <a:chExt cx="943782" cy="887006"/>
          </a:xfrm>
        </p:grpSpPr>
        <p:sp>
          <p:nvSpPr>
            <p:cNvPr id="186" name="Shape 186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7" name="Shape 187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191" name="Group 191"/>
          <p:cNvGrpSpPr/>
          <p:nvPr/>
        </p:nvGrpSpPr>
        <p:grpSpPr>
          <a:xfrm>
            <a:off x="7380405" y="6341234"/>
            <a:ext cx="943783" cy="887008"/>
            <a:chOff x="0" y="0"/>
            <a:chExt cx="943782" cy="887006"/>
          </a:xfrm>
        </p:grpSpPr>
        <p:sp>
          <p:nvSpPr>
            <p:cNvPr id="189" name="Shape 189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0" name="Shape 190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194" name="Group 194"/>
          <p:cNvGrpSpPr/>
          <p:nvPr/>
        </p:nvGrpSpPr>
        <p:grpSpPr>
          <a:xfrm>
            <a:off x="4421094" y="3774751"/>
            <a:ext cx="943783" cy="887008"/>
            <a:chOff x="0" y="0"/>
            <a:chExt cx="943782" cy="887006"/>
          </a:xfrm>
        </p:grpSpPr>
        <p:sp>
          <p:nvSpPr>
            <p:cNvPr id="192" name="Shape 192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195" name="Shape 195"/>
          <p:cNvSpPr/>
          <p:nvPr/>
        </p:nvSpPr>
        <p:spPr>
          <a:xfrm>
            <a:off x="9260574" y="3784276"/>
            <a:ext cx="874038" cy="792948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6" name="Shape 196"/>
          <p:cNvSpPr/>
          <p:nvPr/>
        </p:nvSpPr>
        <p:spPr>
          <a:xfrm>
            <a:off x="9057072" y="3286258"/>
            <a:ext cx="493547" cy="5138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7" name="Shape 197"/>
          <p:cNvSpPr/>
          <p:nvPr/>
        </p:nvSpPr>
        <p:spPr>
          <a:xfrm>
            <a:off x="7851241" y="4593130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8" name="Shape 198"/>
          <p:cNvSpPr/>
          <p:nvPr/>
        </p:nvSpPr>
        <p:spPr>
          <a:xfrm>
            <a:off x="9260574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99" name="Shape 199"/>
          <p:cNvSpPr/>
          <p:nvPr/>
        </p:nvSpPr>
        <p:spPr>
          <a:xfrm>
            <a:off x="9260574" y="6388264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</a:t>
            </a:r>
          </a:p>
        </p:txBody>
      </p:sp>
      <p:grpSp>
        <p:nvGrpSpPr>
          <p:cNvPr id="202" name="Group 202"/>
          <p:cNvGrpSpPr/>
          <p:nvPr/>
        </p:nvGrpSpPr>
        <p:grpSpPr>
          <a:xfrm>
            <a:off x="9240104" y="7688543"/>
            <a:ext cx="943783" cy="887008"/>
            <a:chOff x="0" y="0"/>
            <a:chExt cx="943782" cy="887006"/>
          </a:xfrm>
        </p:grpSpPr>
        <p:sp>
          <p:nvSpPr>
            <p:cNvPr id="200" name="Shape 200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1" name="Shape 201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205" name="Group 205"/>
          <p:cNvGrpSpPr/>
          <p:nvPr/>
        </p:nvGrpSpPr>
        <p:grpSpPr>
          <a:xfrm>
            <a:off x="1892833" y="3737246"/>
            <a:ext cx="943784" cy="887008"/>
            <a:chOff x="0" y="0"/>
            <a:chExt cx="943782" cy="887006"/>
          </a:xfrm>
        </p:grpSpPr>
        <p:sp>
          <p:nvSpPr>
            <p:cNvPr id="203" name="Shape 203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4" name="Shape 204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206" name="Shape 206"/>
          <p:cNvSpPr/>
          <p:nvPr/>
        </p:nvSpPr>
        <p:spPr>
          <a:xfrm flipH="1">
            <a:off x="2633128" y="3292548"/>
            <a:ext cx="682257" cy="4958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7" name="Shape 207"/>
          <p:cNvSpPr/>
          <p:nvPr/>
        </p:nvSpPr>
        <p:spPr>
          <a:xfrm>
            <a:off x="9707805" y="4585690"/>
            <a:ext cx="5616" cy="4804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8" name="Shape 208"/>
          <p:cNvSpPr/>
          <p:nvPr/>
        </p:nvSpPr>
        <p:spPr>
          <a:xfrm>
            <a:off x="9693402" y="5868291"/>
            <a:ext cx="5616" cy="509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9" name="Shape 209"/>
          <p:cNvSpPr/>
          <p:nvPr/>
        </p:nvSpPr>
        <p:spPr>
          <a:xfrm flipH="1">
            <a:off x="9697479" y="7179842"/>
            <a:ext cx="1967" cy="4958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0" name="Shape 210"/>
          <p:cNvSpPr/>
          <p:nvPr/>
        </p:nvSpPr>
        <p:spPr>
          <a:xfrm>
            <a:off x="3264303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1</a:t>
            </a:r>
          </a:p>
        </p:txBody>
      </p:sp>
      <p:sp>
        <p:nvSpPr>
          <p:cNvPr id="211" name="Shape 211"/>
          <p:cNvSpPr/>
          <p:nvPr/>
        </p:nvSpPr>
        <p:spPr>
          <a:xfrm>
            <a:off x="8384930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2</a:t>
            </a:r>
          </a:p>
        </p:txBody>
      </p:sp>
      <p:sp>
        <p:nvSpPr>
          <p:cNvPr id="212" name="Shape 212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Failure Safety (Recap)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Shape 1383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Other Topologies - Butterfly</a:t>
            </a:r>
          </a:p>
        </p:txBody>
      </p:sp>
      <p:pic>
        <p:nvPicPr>
          <p:cNvPr id="1384" name="Untitled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977" y="2906128"/>
            <a:ext cx="11948657" cy="3941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Shape 1386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Other Topologies - Butterfly</a:t>
            </a:r>
          </a:p>
        </p:txBody>
      </p:sp>
      <p:pic>
        <p:nvPicPr>
          <p:cNvPr id="1387" name="Untitled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977" y="2906128"/>
            <a:ext cx="11948657" cy="39413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97" name="Group 1397"/>
          <p:cNvGrpSpPr/>
          <p:nvPr/>
        </p:nvGrpSpPr>
        <p:grpSpPr>
          <a:xfrm>
            <a:off x="2425315" y="7032612"/>
            <a:ext cx="713911" cy="2135271"/>
            <a:chOff x="0" y="0"/>
            <a:chExt cx="713910" cy="2135270"/>
          </a:xfrm>
        </p:grpSpPr>
        <p:sp>
          <p:nvSpPr>
            <p:cNvPr id="1388" name="Shape 1388"/>
            <p:cNvSpPr/>
            <p:nvPr/>
          </p:nvSpPr>
          <p:spPr>
            <a:xfrm flipH="1" flipV="1">
              <a:off x="373622" y="247669"/>
              <a:ext cx="5115" cy="147747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391" name="Group 1391"/>
            <p:cNvGrpSpPr/>
            <p:nvPr/>
          </p:nvGrpSpPr>
          <p:grpSpPr>
            <a:xfrm>
              <a:off x="42375" y="0"/>
              <a:ext cx="671536" cy="678129"/>
              <a:chOff x="0" y="0"/>
              <a:chExt cx="671535" cy="678128"/>
            </a:xfrm>
          </p:grpSpPr>
          <p:sp>
            <p:nvSpPr>
              <p:cNvPr id="1389" name="Shape 138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90" name="Shape 1390"/>
              <p:cNvSpPr/>
              <p:nvPr/>
            </p:nvSpPr>
            <p:spPr>
              <a:xfrm>
                <a:off x="101528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1394" name="Group 1394"/>
            <p:cNvGrpSpPr/>
            <p:nvPr/>
          </p:nvGrpSpPr>
          <p:grpSpPr>
            <a:xfrm>
              <a:off x="42374" y="1457142"/>
              <a:ext cx="671536" cy="678129"/>
              <a:chOff x="0" y="0"/>
              <a:chExt cx="671535" cy="678128"/>
            </a:xfrm>
          </p:grpSpPr>
          <p:sp>
            <p:nvSpPr>
              <p:cNvPr id="1392" name="Shape 1392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93" name="Shape 1393"/>
              <p:cNvSpPr/>
              <p:nvPr/>
            </p:nvSpPr>
            <p:spPr>
              <a:xfrm>
                <a:off x="101528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1395" name="Shape 1395"/>
            <p:cNvSpPr/>
            <p:nvPr/>
          </p:nvSpPr>
          <p:spPr>
            <a:xfrm>
              <a:off x="3805" y="1007600"/>
              <a:ext cx="26251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0" y="561800"/>
              <a:ext cx="26251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</p:grpSp>
      <p:grpSp>
        <p:nvGrpSpPr>
          <p:cNvPr id="1404" name="Group 1404"/>
          <p:cNvGrpSpPr/>
          <p:nvPr/>
        </p:nvGrpSpPr>
        <p:grpSpPr>
          <a:xfrm>
            <a:off x="10136958" y="7385817"/>
            <a:ext cx="841116" cy="1428862"/>
            <a:chOff x="0" y="0"/>
            <a:chExt cx="841115" cy="1428860"/>
          </a:xfrm>
        </p:grpSpPr>
        <p:grpSp>
          <p:nvGrpSpPr>
            <p:cNvPr id="1400" name="Group 1400"/>
            <p:cNvGrpSpPr/>
            <p:nvPr/>
          </p:nvGrpSpPr>
          <p:grpSpPr>
            <a:xfrm>
              <a:off x="118217" y="750732"/>
              <a:ext cx="671536" cy="678129"/>
              <a:chOff x="0" y="0"/>
              <a:chExt cx="671535" cy="678128"/>
            </a:xfrm>
          </p:grpSpPr>
          <p:sp>
            <p:nvSpPr>
              <p:cNvPr id="1398" name="Shape 139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99" name="Shape 1399"/>
              <p:cNvSpPr/>
              <p:nvPr/>
            </p:nvSpPr>
            <p:spPr>
              <a:xfrm>
                <a:off x="76128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1401" name="Shape 1401"/>
            <p:cNvSpPr/>
            <p:nvPr/>
          </p:nvSpPr>
          <p:spPr>
            <a:xfrm>
              <a:off x="89973" y="289946"/>
              <a:ext cx="26251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-1" y="0"/>
              <a:ext cx="841117" cy="77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87" h="19148" fill="norm" stroke="1" extrusionOk="0">
                  <a:moveTo>
                    <a:pt x="13276" y="18656"/>
                  </a:moveTo>
                  <a:cubicBezTo>
                    <a:pt x="17729" y="17025"/>
                    <a:pt x="20082" y="11705"/>
                    <a:pt x="18488" y="6874"/>
                  </a:cubicBezTo>
                  <a:cubicBezTo>
                    <a:pt x="15683" y="-1628"/>
                    <a:pt x="4958" y="-2452"/>
                    <a:pt x="1036" y="5572"/>
                  </a:cubicBezTo>
                  <a:cubicBezTo>
                    <a:pt x="-1518" y="10798"/>
                    <a:pt x="846" y="17280"/>
                    <a:pt x="5988" y="19148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03" name="Shape 1403"/>
            <p:cNvSpPr/>
            <p:nvPr/>
          </p:nvSpPr>
          <p:spPr>
            <a:xfrm>
              <a:off x="484152" y="289946"/>
              <a:ext cx="26251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</p:grpSp>
      <p:grpSp>
        <p:nvGrpSpPr>
          <p:cNvPr id="1414" name="Group 1414"/>
          <p:cNvGrpSpPr/>
          <p:nvPr/>
        </p:nvGrpSpPr>
        <p:grpSpPr>
          <a:xfrm>
            <a:off x="6342350" y="7032612"/>
            <a:ext cx="713912" cy="2135271"/>
            <a:chOff x="0" y="0"/>
            <a:chExt cx="713910" cy="2135270"/>
          </a:xfrm>
        </p:grpSpPr>
        <p:sp>
          <p:nvSpPr>
            <p:cNvPr id="1405" name="Shape 1405"/>
            <p:cNvSpPr/>
            <p:nvPr/>
          </p:nvSpPr>
          <p:spPr>
            <a:xfrm flipH="1" flipV="1">
              <a:off x="373622" y="247669"/>
              <a:ext cx="5115" cy="147747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408" name="Group 1408"/>
            <p:cNvGrpSpPr/>
            <p:nvPr/>
          </p:nvGrpSpPr>
          <p:grpSpPr>
            <a:xfrm>
              <a:off x="42375" y="0"/>
              <a:ext cx="671536" cy="678129"/>
              <a:chOff x="0" y="0"/>
              <a:chExt cx="671535" cy="678128"/>
            </a:xfrm>
          </p:grpSpPr>
          <p:sp>
            <p:nvSpPr>
              <p:cNvPr id="1406" name="Shape 140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7" name="Shape 1407"/>
              <p:cNvSpPr/>
              <p:nvPr/>
            </p:nvSpPr>
            <p:spPr>
              <a:xfrm>
                <a:off x="101528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1411" name="Group 1411"/>
            <p:cNvGrpSpPr/>
            <p:nvPr/>
          </p:nvGrpSpPr>
          <p:grpSpPr>
            <a:xfrm>
              <a:off x="42374" y="1457142"/>
              <a:ext cx="671536" cy="678129"/>
              <a:chOff x="0" y="0"/>
              <a:chExt cx="671535" cy="678128"/>
            </a:xfrm>
          </p:grpSpPr>
          <p:sp>
            <p:nvSpPr>
              <p:cNvPr id="1409" name="Shape 140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0" name="Shape 1410"/>
              <p:cNvSpPr/>
              <p:nvPr/>
            </p:nvSpPr>
            <p:spPr>
              <a:xfrm>
                <a:off x="101528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1412" name="Shape 1412"/>
            <p:cNvSpPr/>
            <p:nvPr/>
          </p:nvSpPr>
          <p:spPr>
            <a:xfrm>
              <a:off x="3805" y="1007600"/>
              <a:ext cx="26251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413" name="Shape 1413"/>
            <p:cNvSpPr/>
            <p:nvPr/>
          </p:nvSpPr>
          <p:spPr>
            <a:xfrm>
              <a:off x="0" y="561800"/>
              <a:ext cx="26251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Other Topologies - HyperX</a:t>
            </a:r>
          </a:p>
        </p:txBody>
      </p:sp>
      <p:pic>
        <p:nvPicPr>
          <p:cNvPr id="1417" name="Untitled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071" y="2058839"/>
            <a:ext cx="5999359" cy="7388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Other Topologies - HyperX</a:t>
            </a:r>
          </a:p>
        </p:txBody>
      </p:sp>
      <p:pic>
        <p:nvPicPr>
          <p:cNvPr id="1420" name="Untitled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071" y="2058839"/>
            <a:ext cx="5999359" cy="73885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36" name="Group 1436"/>
          <p:cNvGrpSpPr/>
          <p:nvPr/>
        </p:nvGrpSpPr>
        <p:grpSpPr>
          <a:xfrm>
            <a:off x="7607221" y="2855074"/>
            <a:ext cx="3748774" cy="1428862"/>
            <a:chOff x="0" y="0"/>
            <a:chExt cx="3748772" cy="1428860"/>
          </a:xfrm>
        </p:grpSpPr>
        <p:sp>
          <p:nvSpPr>
            <p:cNvPr id="1421" name="Shape 1421"/>
            <p:cNvSpPr/>
            <p:nvPr/>
          </p:nvSpPr>
          <p:spPr>
            <a:xfrm>
              <a:off x="408593" y="1074307"/>
              <a:ext cx="2929507" cy="1903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424" name="Group 1424"/>
            <p:cNvGrpSpPr/>
            <p:nvPr/>
          </p:nvGrpSpPr>
          <p:grpSpPr>
            <a:xfrm>
              <a:off x="2992494" y="750732"/>
              <a:ext cx="671536" cy="678129"/>
              <a:chOff x="0" y="0"/>
              <a:chExt cx="671535" cy="678128"/>
            </a:xfrm>
          </p:grpSpPr>
          <p:sp>
            <p:nvSpPr>
              <p:cNvPr id="1422" name="Shape 1422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23" name="Shape 1423"/>
              <p:cNvSpPr/>
              <p:nvPr/>
            </p:nvSpPr>
            <p:spPr>
              <a:xfrm>
                <a:off x="88828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1427" name="Group 1427"/>
            <p:cNvGrpSpPr/>
            <p:nvPr/>
          </p:nvGrpSpPr>
          <p:grpSpPr>
            <a:xfrm>
              <a:off x="118217" y="750732"/>
              <a:ext cx="671536" cy="678129"/>
              <a:chOff x="0" y="0"/>
              <a:chExt cx="671535" cy="678128"/>
            </a:xfrm>
          </p:grpSpPr>
          <p:sp>
            <p:nvSpPr>
              <p:cNvPr id="1425" name="Shape 1425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26" name="Shape 1426"/>
              <p:cNvSpPr/>
              <p:nvPr/>
            </p:nvSpPr>
            <p:spPr>
              <a:xfrm>
                <a:off x="76128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1428" name="Shape 1428"/>
            <p:cNvSpPr/>
            <p:nvPr/>
          </p:nvSpPr>
          <p:spPr>
            <a:xfrm>
              <a:off x="89973" y="289946"/>
              <a:ext cx="26251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632163" y="586908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827529" y="586908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-1" y="0"/>
              <a:ext cx="841117" cy="77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87" h="19148" fill="norm" stroke="1" extrusionOk="0">
                  <a:moveTo>
                    <a:pt x="13276" y="18656"/>
                  </a:moveTo>
                  <a:cubicBezTo>
                    <a:pt x="17729" y="17025"/>
                    <a:pt x="20082" y="11705"/>
                    <a:pt x="18488" y="6874"/>
                  </a:cubicBezTo>
                  <a:cubicBezTo>
                    <a:pt x="15683" y="-1628"/>
                    <a:pt x="4958" y="-2452"/>
                    <a:pt x="1036" y="5572"/>
                  </a:cubicBezTo>
                  <a:cubicBezTo>
                    <a:pt x="-1518" y="10798"/>
                    <a:pt x="846" y="17280"/>
                    <a:pt x="5988" y="19148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2907656" y="0"/>
              <a:ext cx="841117" cy="77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87" h="19148" fill="norm" stroke="1" extrusionOk="0">
                  <a:moveTo>
                    <a:pt x="13276" y="18656"/>
                  </a:moveTo>
                  <a:cubicBezTo>
                    <a:pt x="17729" y="17025"/>
                    <a:pt x="20082" y="11705"/>
                    <a:pt x="18488" y="6874"/>
                  </a:cubicBezTo>
                  <a:cubicBezTo>
                    <a:pt x="15683" y="-1628"/>
                    <a:pt x="4958" y="-2452"/>
                    <a:pt x="1036" y="5572"/>
                  </a:cubicBezTo>
                  <a:cubicBezTo>
                    <a:pt x="-1518" y="10798"/>
                    <a:pt x="846" y="17280"/>
                    <a:pt x="5988" y="19148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33" name="Shape 1433"/>
            <p:cNvSpPr/>
            <p:nvPr/>
          </p:nvSpPr>
          <p:spPr>
            <a:xfrm>
              <a:off x="484152" y="289946"/>
              <a:ext cx="26251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2999917" y="289946"/>
              <a:ext cx="26251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394096" y="289946"/>
              <a:ext cx="26251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</p:grpSp>
      <p:grpSp>
        <p:nvGrpSpPr>
          <p:cNvPr id="1462" name="Group 1462"/>
          <p:cNvGrpSpPr/>
          <p:nvPr/>
        </p:nvGrpSpPr>
        <p:grpSpPr>
          <a:xfrm>
            <a:off x="7607221" y="5575117"/>
            <a:ext cx="3748774" cy="2846982"/>
            <a:chOff x="0" y="0"/>
            <a:chExt cx="3748772" cy="2846981"/>
          </a:xfrm>
        </p:grpSpPr>
        <p:sp>
          <p:nvSpPr>
            <p:cNvPr id="1437" name="Shape 1437"/>
            <p:cNvSpPr/>
            <p:nvPr/>
          </p:nvSpPr>
          <p:spPr>
            <a:xfrm>
              <a:off x="408593" y="2492428"/>
              <a:ext cx="2929507" cy="1903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38" name="Shape 1438"/>
            <p:cNvSpPr/>
            <p:nvPr/>
          </p:nvSpPr>
          <p:spPr>
            <a:xfrm>
              <a:off x="89973" y="1708067"/>
              <a:ext cx="26251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2568663" y="2005028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827529" y="2005028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-1" y="1418120"/>
              <a:ext cx="841117" cy="77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87" h="19148" fill="norm" stroke="1" extrusionOk="0">
                  <a:moveTo>
                    <a:pt x="13276" y="18656"/>
                  </a:moveTo>
                  <a:cubicBezTo>
                    <a:pt x="17729" y="17025"/>
                    <a:pt x="20082" y="11705"/>
                    <a:pt x="18488" y="6874"/>
                  </a:cubicBezTo>
                  <a:cubicBezTo>
                    <a:pt x="15683" y="-1628"/>
                    <a:pt x="4958" y="-2452"/>
                    <a:pt x="1036" y="5572"/>
                  </a:cubicBezTo>
                  <a:cubicBezTo>
                    <a:pt x="-1518" y="10798"/>
                    <a:pt x="846" y="17280"/>
                    <a:pt x="5988" y="19148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2907656" y="1418120"/>
              <a:ext cx="841117" cy="77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87" h="19148" fill="norm" stroke="1" extrusionOk="0">
                  <a:moveTo>
                    <a:pt x="13276" y="18656"/>
                  </a:moveTo>
                  <a:cubicBezTo>
                    <a:pt x="17729" y="17025"/>
                    <a:pt x="20082" y="11705"/>
                    <a:pt x="18488" y="6874"/>
                  </a:cubicBezTo>
                  <a:cubicBezTo>
                    <a:pt x="15683" y="-1628"/>
                    <a:pt x="4958" y="-2452"/>
                    <a:pt x="1036" y="5572"/>
                  </a:cubicBezTo>
                  <a:cubicBezTo>
                    <a:pt x="-1518" y="10798"/>
                    <a:pt x="846" y="17280"/>
                    <a:pt x="5988" y="19148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43" name="Shape 1443"/>
            <p:cNvSpPr/>
            <p:nvPr/>
          </p:nvSpPr>
          <p:spPr>
            <a:xfrm>
              <a:off x="484152" y="1708067"/>
              <a:ext cx="26251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444" name="Shape 1444"/>
            <p:cNvSpPr/>
            <p:nvPr/>
          </p:nvSpPr>
          <p:spPr>
            <a:xfrm>
              <a:off x="2999917" y="1708067"/>
              <a:ext cx="26251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394096" y="1708067"/>
              <a:ext cx="26251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446" name="Shape 1446"/>
            <p:cNvSpPr/>
            <p:nvPr/>
          </p:nvSpPr>
          <p:spPr>
            <a:xfrm>
              <a:off x="1453781" y="0"/>
              <a:ext cx="841116" cy="77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87" h="19148" fill="norm" stroke="1" extrusionOk="0">
                  <a:moveTo>
                    <a:pt x="13276" y="18656"/>
                  </a:moveTo>
                  <a:cubicBezTo>
                    <a:pt x="17729" y="17025"/>
                    <a:pt x="20082" y="11705"/>
                    <a:pt x="18488" y="6874"/>
                  </a:cubicBezTo>
                  <a:cubicBezTo>
                    <a:pt x="15683" y="-1628"/>
                    <a:pt x="4958" y="-2452"/>
                    <a:pt x="1036" y="5572"/>
                  </a:cubicBezTo>
                  <a:cubicBezTo>
                    <a:pt x="-1518" y="10798"/>
                    <a:pt x="846" y="17280"/>
                    <a:pt x="5988" y="19148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47" name="Shape 1447"/>
            <p:cNvSpPr/>
            <p:nvPr/>
          </p:nvSpPr>
          <p:spPr>
            <a:xfrm>
              <a:off x="1546042" y="289946"/>
              <a:ext cx="26251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1940220" y="289946"/>
              <a:ext cx="26251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449" name="Shape 1449"/>
            <p:cNvSpPr/>
            <p:nvPr/>
          </p:nvSpPr>
          <p:spPr>
            <a:xfrm flipV="1">
              <a:off x="410313" y="1106640"/>
              <a:ext cx="1433918" cy="13757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452" name="Group 1452"/>
            <p:cNvGrpSpPr/>
            <p:nvPr/>
          </p:nvGrpSpPr>
          <p:grpSpPr>
            <a:xfrm>
              <a:off x="118217" y="2168852"/>
              <a:ext cx="671536" cy="678130"/>
              <a:chOff x="0" y="0"/>
              <a:chExt cx="671535" cy="678128"/>
            </a:xfrm>
          </p:grpSpPr>
          <p:sp>
            <p:nvSpPr>
              <p:cNvPr id="1450" name="Shape 145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51" name="Shape 1451"/>
              <p:cNvSpPr/>
              <p:nvPr/>
            </p:nvSpPr>
            <p:spPr>
              <a:xfrm>
                <a:off x="154360" y="72364"/>
                <a:ext cx="31201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1453" name="Shape 1453"/>
            <p:cNvSpPr/>
            <p:nvPr/>
          </p:nvSpPr>
          <p:spPr>
            <a:xfrm flipH="1" flipV="1">
              <a:off x="1868298" y="1110888"/>
              <a:ext cx="1341657" cy="143587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1886905" y="1345062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1514228" y="1345062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1</a:t>
              </a:r>
            </a:p>
          </p:txBody>
        </p:sp>
        <p:grpSp>
          <p:nvGrpSpPr>
            <p:cNvPr id="1458" name="Group 1458"/>
            <p:cNvGrpSpPr/>
            <p:nvPr/>
          </p:nvGrpSpPr>
          <p:grpSpPr>
            <a:xfrm>
              <a:off x="1538618" y="750732"/>
              <a:ext cx="671536" cy="678129"/>
              <a:chOff x="0" y="0"/>
              <a:chExt cx="671535" cy="678128"/>
            </a:xfrm>
          </p:grpSpPr>
          <p:sp>
            <p:nvSpPr>
              <p:cNvPr id="1456" name="Shape 145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57" name="Shape 1457"/>
              <p:cNvSpPr/>
              <p:nvPr/>
            </p:nvSpPr>
            <p:spPr>
              <a:xfrm>
                <a:off x="154360" y="72364"/>
                <a:ext cx="31201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1461" name="Group 1461"/>
            <p:cNvGrpSpPr/>
            <p:nvPr/>
          </p:nvGrpSpPr>
          <p:grpSpPr>
            <a:xfrm>
              <a:off x="2992494" y="2168852"/>
              <a:ext cx="671536" cy="678130"/>
              <a:chOff x="0" y="0"/>
              <a:chExt cx="671535" cy="678128"/>
            </a:xfrm>
          </p:grpSpPr>
          <p:sp>
            <p:nvSpPr>
              <p:cNvPr id="1459" name="Shape 145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60" name="Shape 1460"/>
              <p:cNvSpPr/>
              <p:nvPr/>
            </p:nvSpPr>
            <p:spPr>
              <a:xfrm>
                <a:off x="167060" y="72364"/>
                <a:ext cx="31201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3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Shape 1464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Other Topologies - DCell</a:t>
            </a:r>
          </a:p>
        </p:txBody>
      </p:sp>
      <p:pic>
        <p:nvPicPr>
          <p:cNvPr id="146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178" y="1999829"/>
            <a:ext cx="7313104" cy="6921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Shape 1467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Other Topologies - DCell</a:t>
            </a:r>
          </a:p>
        </p:txBody>
      </p:sp>
      <p:pic>
        <p:nvPicPr>
          <p:cNvPr id="146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178" y="1999829"/>
            <a:ext cx="7313104" cy="6921869"/>
          </a:xfrm>
          <a:prstGeom prst="rect">
            <a:avLst/>
          </a:prstGeom>
          <a:ln w="12700">
            <a:miter lim="400000"/>
          </a:ln>
        </p:spPr>
      </p:pic>
      <p:sp>
        <p:nvSpPr>
          <p:cNvPr id="1469" name="Shape 1469"/>
          <p:cNvSpPr/>
          <p:nvPr/>
        </p:nvSpPr>
        <p:spPr>
          <a:xfrm>
            <a:off x="8071507" y="4260846"/>
            <a:ext cx="4522318" cy="1231908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No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useful</a:t>
            </a:r>
            <a:r>
              <a:t> </a:t>
            </a:r>
          </a:p>
          <a:p>
            <a:pPr algn="l"/>
            <a:r>
              <a:t>abstraction possible?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Shape 1471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Config Verification (Thoughts)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Shape 1473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Verification</a:t>
            </a:r>
          </a:p>
        </p:txBody>
      </p:sp>
      <p:grpSp>
        <p:nvGrpSpPr>
          <p:cNvPr id="1513" name="Group 1513"/>
          <p:cNvGrpSpPr/>
          <p:nvPr/>
        </p:nvGrpSpPr>
        <p:grpSpPr>
          <a:xfrm>
            <a:off x="88667" y="2443880"/>
            <a:ext cx="5552623" cy="5651446"/>
            <a:chOff x="0" y="0"/>
            <a:chExt cx="5552621" cy="5651445"/>
          </a:xfrm>
        </p:grpSpPr>
        <p:sp>
          <p:nvSpPr>
            <p:cNvPr id="1474" name="Shape 1474"/>
            <p:cNvSpPr/>
            <p:nvPr/>
          </p:nvSpPr>
          <p:spPr>
            <a:xfrm>
              <a:off x="847101" y="1062152"/>
              <a:ext cx="118140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lp←101</a:t>
              </a:r>
            </a:p>
          </p:txBody>
        </p:sp>
        <p:sp>
          <p:nvSpPr>
            <p:cNvPr id="1475" name="Shape 1475"/>
            <p:cNvSpPr/>
            <p:nvPr/>
          </p:nvSpPr>
          <p:spPr>
            <a:xfrm flipV="1">
              <a:off x="2054277" y="369115"/>
              <a:ext cx="1343" cy="11892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76" name="Shape 1476"/>
            <p:cNvSpPr/>
            <p:nvPr/>
          </p:nvSpPr>
          <p:spPr>
            <a:xfrm flipV="1">
              <a:off x="2088431" y="339219"/>
              <a:ext cx="2132602" cy="14204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77" name="Shape 1477"/>
            <p:cNvSpPr/>
            <p:nvPr/>
          </p:nvSpPr>
          <p:spPr>
            <a:xfrm flipH="1" flipV="1">
              <a:off x="2085617" y="370170"/>
              <a:ext cx="2146891" cy="13897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712027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723869" y="43128"/>
              <a:ext cx="6478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  <p:sp>
          <p:nvSpPr>
            <p:cNvPr id="1480" name="Shape 1480"/>
            <p:cNvSpPr/>
            <p:nvPr/>
          </p:nvSpPr>
          <p:spPr>
            <a:xfrm flipH="1" flipV="1">
              <a:off x="4269040" y="315996"/>
              <a:ext cx="44719" cy="1459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505" name="Group 1505"/>
            <p:cNvGrpSpPr/>
            <p:nvPr/>
          </p:nvGrpSpPr>
          <p:grpSpPr>
            <a:xfrm>
              <a:off x="815112" y="1433871"/>
              <a:ext cx="4737510" cy="3694387"/>
              <a:chOff x="0" y="0"/>
              <a:chExt cx="4737508" cy="3694386"/>
            </a:xfrm>
          </p:grpSpPr>
          <p:sp>
            <p:nvSpPr>
              <p:cNvPr id="1481" name="Shape 1481"/>
              <p:cNvSpPr/>
              <p:nvPr/>
            </p:nvSpPr>
            <p:spPr>
              <a:xfrm>
                <a:off x="0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82" name="Shape 1482"/>
              <p:cNvSpPr/>
              <p:nvPr/>
            </p:nvSpPr>
            <p:spPr>
              <a:xfrm>
                <a:off x="1351091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83" name="Shape 1483"/>
              <p:cNvSpPr/>
              <p:nvPr/>
            </p:nvSpPr>
            <p:spPr>
              <a:xfrm>
                <a:off x="2689482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84" name="Shape 1484"/>
              <p:cNvSpPr/>
              <p:nvPr/>
            </p:nvSpPr>
            <p:spPr>
              <a:xfrm>
                <a:off x="4065973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85" name="Shape 1485"/>
              <p:cNvSpPr/>
              <p:nvPr/>
            </p:nvSpPr>
            <p:spPr>
              <a:xfrm>
                <a:off x="3396880" y="154940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86" name="Shape 1486"/>
              <p:cNvSpPr/>
              <p:nvPr/>
            </p:nvSpPr>
            <p:spPr>
              <a:xfrm>
                <a:off x="674242" y="154940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87" name="Shape 1487"/>
              <p:cNvSpPr/>
              <p:nvPr/>
            </p:nvSpPr>
            <p:spPr>
              <a:xfrm flipV="1">
                <a:off x="398096" y="2168535"/>
                <a:ext cx="437337" cy="84850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488" name="Shape 1488"/>
              <p:cNvSpPr/>
              <p:nvPr/>
            </p:nvSpPr>
            <p:spPr>
              <a:xfrm flipV="1">
                <a:off x="3104437" y="2184082"/>
                <a:ext cx="437338" cy="84850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489" name="Shape 1489"/>
              <p:cNvSpPr/>
              <p:nvPr/>
            </p:nvSpPr>
            <p:spPr>
              <a:xfrm flipH="1" flipV="1">
                <a:off x="1175760" y="2195904"/>
                <a:ext cx="447945" cy="82076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490" name="Shape 1490"/>
              <p:cNvSpPr/>
              <p:nvPr/>
            </p:nvSpPr>
            <p:spPr>
              <a:xfrm flipH="1" flipV="1">
                <a:off x="3882102" y="2195529"/>
                <a:ext cx="447945" cy="8207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491" name="Shape 1491"/>
              <p:cNvSpPr/>
              <p:nvPr/>
            </p:nvSpPr>
            <p:spPr>
              <a:xfrm flipH="1" flipV="1">
                <a:off x="1532941" y="440453"/>
                <a:ext cx="1952872" cy="12061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492" name="Shape 1492"/>
              <p:cNvSpPr/>
              <p:nvPr/>
            </p:nvSpPr>
            <p:spPr>
              <a:xfrm flipH="1" flipV="1">
                <a:off x="3531569" y="620587"/>
                <a:ext cx="224541" cy="93014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493" name="Shape 1493"/>
              <p:cNvSpPr/>
              <p:nvPr/>
            </p:nvSpPr>
            <p:spPr>
              <a:xfrm flipV="1">
                <a:off x="1049018" y="631349"/>
                <a:ext cx="141369" cy="91900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494" name="Shape 1494"/>
              <p:cNvSpPr/>
              <p:nvPr/>
            </p:nvSpPr>
            <p:spPr>
              <a:xfrm flipV="1">
                <a:off x="1239705" y="493962"/>
                <a:ext cx="1949735" cy="11515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495" name="Shape 1495"/>
              <p:cNvSpPr/>
              <p:nvPr/>
            </p:nvSpPr>
            <p:spPr>
              <a:xfrm>
                <a:off x="896773" y="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96" name="Shape 1496"/>
              <p:cNvSpPr/>
              <p:nvPr/>
            </p:nvSpPr>
            <p:spPr>
              <a:xfrm>
                <a:off x="3125833" y="0"/>
                <a:ext cx="671537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97" name="Shape 1497"/>
              <p:cNvSpPr/>
              <p:nvPr/>
            </p:nvSpPr>
            <p:spPr>
              <a:xfrm>
                <a:off x="1037831" y="65378"/>
                <a:ext cx="393651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sp>
            <p:nvSpPr>
              <p:cNvPr id="1498" name="Shape 1498"/>
              <p:cNvSpPr/>
              <p:nvPr/>
            </p:nvSpPr>
            <p:spPr>
              <a:xfrm>
                <a:off x="3244589" y="65378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Y</a:t>
                </a:r>
              </a:p>
            </p:txBody>
          </p:sp>
          <p:sp>
            <p:nvSpPr>
              <p:cNvPr id="1499" name="Shape 1499"/>
              <p:cNvSpPr/>
              <p:nvPr/>
            </p:nvSpPr>
            <p:spPr>
              <a:xfrm>
                <a:off x="786615" y="1590942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E</a:t>
                </a:r>
              </a:p>
            </p:txBody>
          </p:sp>
          <p:sp>
            <p:nvSpPr>
              <p:cNvPr id="1500" name="Shape 1500"/>
              <p:cNvSpPr/>
              <p:nvPr/>
            </p:nvSpPr>
            <p:spPr>
              <a:xfrm>
                <a:off x="3544455" y="1590942"/>
                <a:ext cx="36850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F</a:t>
                </a:r>
              </a:p>
            </p:txBody>
          </p:sp>
          <p:sp>
            <p:nvSpPr>
              <p:cNvPr id="1501" name="Shape 1501"/>
              <p:cNvSpPr/>
              <p:nvPr/>
            </p:nvSpPr>
            <p:spPr>
              <a:xfrm>
                <a:off x="120905" y="3022699"/>
                <a:ext cx="41925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  <p:sp>
            <p:nvSpPr>
              <p:cNvPr id="1502" name="Shape 1502"/>
              <p:cNvSpPr/>
              <p:nvPr/>
            </p:nvSpPr>
            <p:spPr>
              <a:xfrm>
                <a:off x="1479345" y="3035399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B</a:t>
                </a:r>
              </a:p>
            </p:txBody>
          </p:sp>
          <p:sp>
            <p:nvSpPr>
              <p:cNvPr id="1503" name="Shape 1503"/>
              <p:cNvSpPr/>
              <p:nvPr/>
            </p:nvSpPr>
            <p:spPr>
              <a:xfrm>
                <a:off x="2800775" y="3032414"/>
                <a:ext cx="444399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C</a:t>
                </a:r>
              </a:p>
            </p:txBody>
          </p:sp>
          <p:sp>
            <p:nvSpPr>
              <p:cNvPr id="1504" name="Shape 1504"/>
              <p:cNvSpPr/>
              <p:nvPr/>
            </p:nvSpPr>
            <p:spPr>
              <a:xfrm>
                <a:off x="4172750" y="3035399"/>
                <a:ext cx="44440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D</a:t>
                </a:r>
              </a:p>
            </p:txBody>
          </p:sp>
        </p:grpSp>
        <p:sp>
          <p:nvSpPr>
            <p:cNvPr id="1506" name="Shape 1506"/>
            <p:cNvSpPr/>
            <p:nvPr/>
          </p:nvSpPr>
          <p:spPr>
            <a:xfrm>
              <a:off x="3910993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3922835" y="43128"/>
              <a:ext cx="6478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772705" y="1433871"/>
              <a:ext cx="118140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lp←101</a:t>
              </a: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0" y="3863127"/>
              <a:ext cx="1384097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filter(_Y_)</a:t>
              </a: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4282" y="2170339"/>
              <a:ext cx="192664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comm←”foo”</a:t>
              </a: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033983" y="3448633"/>
              <a:ext cx="19601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comm←”bar”</a:t>
              </a: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59459" y="5181545"/>
              <a:ext cx="2008938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comm=”bar”?</a:t>
              </a:r>
            </a:p>
          </p:txBody>
        </p:sp>
      </p:grpSp>
      <p:sp>
        <p:nvSpPr>
          <p:cNvPr id="1514" name="Shape 1514"/>
          <p:cNvSpPr/>
          <p:nvPr/>
        </p:nvSpPr>
        <p:spPr>
          <a:xfrm flipV="1">
            <a:off x="8165324" y="2591548"/>
            <a:ext cx="806494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517" name="Group 1517"/>
          <p:cNvGrpSpPr/>
          <p:nvPr/>
        </p:nvGrpSpPr>
        <p:grpSpPr>
          <a:xfrm>
            <a:off x="11667872" y="4027074"/>
            <a:ext cx="673101" cy="678129"/>
            <a:chOff x="-782" y="0"/>
            <a:chExt cx="673100" cy="678128"/>
          </a:xfrm>
        </p:grpSpPr>
        <p:sp>
          <p:nvSpPr>
            <p:cNvPr id="1515" name="Shape 151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6" name="Shape 1516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1520" name="Group 1520"/>
          <p:cNvGrpSpPr/>
          <p:nvPr/>
        </p:nvGrpSpPr>
        <p:grpSpPr>
          <a:xfrm>
            <a:off x="10444725" y="4027074"/>
            <a:ext cx="704114" cy="678129"/>
            <a:chOff x="-16289" y="0"/>
            <a:chExt cx="704113" cy="678128"/>
          </a:xfrm>
        </p:grpSpPr>
        <p:sp>
          <p:nvSpPr>
            <p:cNvPr id="1518" name="Shape 151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1521" name="Shape 1521"/>
          <p:cNvSpPr/>
          <p:nvPr/>
        </p:nvSpPr>
        <p:spPr>
          <a:xfrm flipH="1" flipV="1">
            <a:off x="8949144" y="2628921"/>
            <a:ext cx="290213" cy="13494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524" name="Group 1524"/>
          <p:cNvGrpSpPr/>
          <p:nvPr/>
        </p:nvGrpSpPr>
        <p:grpSpPr>
          <a:xfrm>
            <a:off x="8648995" y="2250566"/>
            <a:ext cx="671536" cy="690829"/>
            <a:chOff x="0" y="0"/>
            <a:chExt cx="671535" cy="690828"/>
          </a:xfrm>
        </p:grpSpPr>
        <p:sp>
          <p:nvSpPr>
            <p:cNvPr id="1522" name="Shape 152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</p:grpSp>
      <p:sp>
        <p:nvSpPr>
          <p:cNvPr id="1525" name="Shape 1525"/>
          <p:cNvSpPr/>
          <p:nvPr/>
        </p:nvSpPr>
        <p:spPr>
          <a:xfrm flipV="1">
            <a:off x="10847333" y="2591548"/>
            <a:ext cx="120012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26" name="Shape 1526"/>
          <p:cNvSpPr/>
          <p:nvPr/>
        </p:nvSpPr>
        <p:spPr>
          <a:xfrm flipH="1" flipV="1">
            <a:off x="11017497" y="2590912"/>
            <a:ext cx="903869" cy="1387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529" name="Group 1529"/>
          <p:cNvGrpSpPr/>
          <p:nvPr/>
        </p:nvGrpSpPr>
        <p:grpSpPr>
          <a:xfrm>
            <a:off x="10608294" y="2253820"/>
            <a:ext cx="671536" cy="690829"/>
            <a:chOff x="0" y="0"/>
            <a:chExt cx="671535" cy="690828"/>
          </a:xfrm>
        </p:grpSpPr>
        <p:sp>
          <p:nvSpPr>
            <p:cNvPr id="1527" name="Shape 152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</p:grpSp>
      <p:sp>
        <p:nvSpPr>
          <p:cNvPr id="1530" name="Shape 1530"/>
          <p:cNvSpPr/>
          <p:nvPr/>
        </p:nvSpPr>
        <p:spPr>
          <a:xfrm flipV="1">
            <a:off x="7314240" y="4498513"/>
            <a:ext cx="758627" cy="856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31" name="Shape 1531"/>
          <p:cNvSpPr/>
          <p:nvPr/>
        </p:nvSpPr>
        <p:spPr>
          <a:xfrm flipH="1" flipV="1">
            <a:off x="8199865" y="4625514"/>
            <a:ext cx="2290078" cy="1012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32" name="Shape 1532"/>
          <p:cNvSpPr/>
          <p:nvPr/>
        </p:nvSpPr>
        <p:spPr>
          <a:xfrm flipV="1">
            <a:off x="9133939" y="4752852"/>
            <a:ext cx="2639702" cy="79256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33" name="Shape 1533"/>
          <p:cNvSpPr/>
          <p:nvPr/>
        </p:nvSpPr>
        <p:spPr>
          <a:xfrm flipV="1">
            <a:off x="8777197" y="4473891"/>
            <a:ext cx="506920" cy="10065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536" name="Group 1536"/>
          <p:cNvGrpSpPr/>
          <p:nvPr/>
        </p:nvGrpSpPr>
        <p:grpSpPr>
          <a:xfrm>
            <a:off x="7713768" y="4027074"/>
            <a:ext cx="704115" cy="678129"/>
            <a:chOff x="-16289" y="0"/>
            <a:chExt cx="704113" cy="678128"/>
          </a:xfrm>
        </p:grpSpPr>
        <p:sp>
          <p:nvSpPr>
            <p:cNvPr id="1534" name="Shape 153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1537" name="Shape 1537"/>
          <p:cNvSpPr/>
          <p:nvPr/>
        </p:nvSpPr>
        <p:spPr>
          <a:xfrm flipH="1" flipV="1">
            <a:off x="9431219" y="4473891"/>
            <a:ext cx="2221386" cy="11610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38" name="Shape 1538"/>
          <p:cNvSpPr/>
          <p:nvPr/>
        </p:nvSpPr>
        <p:spPr>
          <a:xfrm flipH="1" flipV="1">
            <a:off x="10818170" y="4800975"/>
            <a:ext cx="20493" cy="709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39" name="Shape 1539"/>
          <p:cNvSpPr/>
          <p:nvPr/>
        </p:nvSpPr>
        <p:spPr>
          <a:xfrm flipV="1">
            <a:off x="7527800" y="4710584"/>
            <a:ext cx="2957202" cy="86300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40" name="Shape 1540"/>
          <p:cNvSpPr/>
          <p:nvPr/>
        </p:nvSpPr>
        <p:spPr>
          <a:xfrm flipV="1">
            <a:off x="12008687" y="4860269"/>
            <a:ext cx="13456" cy="63705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543" name="Group 1543"/>
          <p:cNvGrpSpPr/>
          <p:nvPr/>
        </p:nvGrpSpPr>
        <p:grpSpPr>
          <a:xfrm>
            <a:off x="8936915" y="4027074"/>
            <a:ext cx="673101" cy="678129"/>
            <a:chOff x="-782" y="0"/>
            <a:chExt cx="673100" cy="678128"/>
          </a:xfrm>
        </p:grpSpPr>
        <p:sp>
          <p:nvSpPr>
            <p:cNvPr id="1541" name="Shape 154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1546" name="Group 1546"/>
          <p:cNvGrpSpPr/>
          <p:nvPr/>
        </p:nvGrpSpPr>
        <p:grpSpPr>
          <a:xfrm>
            <a:off x="8437190" y="7098204"/>
            <a:ext cx="719761" cy="678129"/>
            <a:chOff x="-24112" y="0"/>
            <a:chExt cx="719759" cy="678128"/>
          </a:xfrm>
        </p:grpSpPr>
        <p:sp>
          <p:nvSpPr>
            <p:cNvPr id="1544" name="Shape 154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(A,2)</a:t>
              </a:r>
            </a:p>
          </p:txBody>
        </p:sp>
      </p:grpSp>
      <p:grpSp>
        <p:nvGrpSpPr>
          <p:cNvPr id="1549" name="Group 1549"/>
          <p:cNvGrpSpPr/>
          <p:nvPr/>
        </p:nvGrpSpPr>
        <p:grpSpPr>
          <a:xfrm>
            <a:off x="10363146" y="7109674"/>
            <a:ext cx="735128" cy="678129"/>
            <a:chOff x="-31796" y="0"/>
            <a:chExt cx="735126" cy="678128"/>
          </a:xfrm>
        </p:grpSpPr>
        <p:sp>
          <p:nvSpPr>
            <p:cNvPr id="1547" name="Shape 154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(C,1)</a:t>
              </a:r>
            </a:p>
          </p:txBody>
        </p:sp>
      </p:grpSp>
      <p:grpSp>
        <p:nvGrpSpPr>
          <p:cNvPr id="1552" name="Group 1552"/>
          <p:cNvGrpSpPr/>
          <p:nvPr/>
        </p:nvGrpSpPr>
        <p:grpSpPr>
          <a:xfrm>
            <a:off x="11481459" y="7121144"/>
            <a:ext cx="735128" cy="678129"/>
            <a:chOff x="-31796" y="0"/>
            <a:chExt cx="735126" cy="678128"/>
          </a:xfrm>
        </p:grpSpPr>
        <p:sp>
          <p:nvSpPr>
            <p:cNvPr id="1550" name="Shape 155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(D,1)</a:t>
              </a:r>
            </a:p>
          </p:txBody>
        </p:sp>
      </p:grpSp>
      <p:sp>
        <p:nvSpPr>
          <p:cNvPr id="1553" name="Shape 1553"/>
          <p:cNvSpPr/>
          <p:nvPr/>
        </p:nvSpPr>
        <p:spPr>
          <a:xfrm flipV="1">
            <a:off x="8765458" y="5951322"/>
            <a:ext cx="4607" cy="103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54" name="Shape 1554"/>
          <p:cNvSpPr/>
          <p:nvPr/>
        </p:nvSpPr>
        <p:spPr>
          <a:xfrm flipV="1">
            <a:off x="6917146" y="6051912"/>
            <a:ext cx="30213" cy="95309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55" name="Shape 1555"/>
          <p:cNvSpPr/>
          <p:nvPr/>
        </p:nvSpPr>
        <p:spPr>
          <a:xfrm flipV="1">
            <a:off x="10758583" y="6003380"/>
            <a:ext cx="14327" cy="1049274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56" name="Shape 1556"/>
          <p:cNvSpPr/>
          <p:nvPr/>
        </p:nvSpPr>
        <p:spPr>
          <a:xfrm flipH="1" flipV="1">
            <a:off x="10881340" y="5926119"/>
            <a:ext cx="794164" cy="10872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559" name="Group 1559"/>
          <p:cNvGrpSpPr/>
          <p:nvPr/>
        </p:nvGrpSpPr>
        <p:grpSpPr>
          <a:xfrm>
            <a:off x="10461014" y="5568374"/>
            <a:ext cx="671537" cy="678129"/>
            <a:chOff x="0" y="0"/>
            <a:chExt cx="671535" cy="678128"/>
          </a:xfrm>
        </p:grpSpPr>
        <p:sp>
          <p:nvSpPr>
            <p:cNvPr id="1557" name="Shape 155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(F,1)</a:t>
              </a:r>
            </a:p>
          </p:txBody>
        </p:sp>
      </p:grpSp>
      <p:grpSp>
        <p:nvGrpSpPr>
          <p:cNvPr id="1562" name="Group 1562"/>
          <p:cNvGrpSpPr/>
          <p:nvPr/>
        </p:nvGrpSpPr>
        <p:grpSpPr>
          <a:xfrm>
            <a:off x="6622816" y="5555674"/>
            <a:ext cx="704115" cy="678129"/>
            <a:chOff x="-16289" y="0"/>
            <a:chExt cx="704113" cy="678128"/>
          </a:xfrm>
        </p:grpSpPr>
        <p:sp>
          <p:nvSpPr>
            <p:cNvPr id="1560" name="Shape 156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(E,1)</a:t>
              </a:r>
            </a:p>
          </p:txBody>
        </p:sp>
      </p:grpSp>
      <p:sp>
        <p:nvSpPr>
          <p:cNvPr id="1563" name="Shape 1563"/>
          <p:cNvSpPr/>
          <p:nvPr/>
        </p:nvSpPr>
        <p:spPr>
          <a:xfrm>
            <a:off x="7322825" y="411848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564" name="Shape 1564"/>
          <p:cNvSpPr/>
          <p:nvPr/>
        </p:nvSpPr>
        <p:spPr>
          <a:xfrm>
            <a:off x="8602618" y="411848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565" name="Shape 1565"/>
          <p:cNvSpPr/>
          <p:nvPr/>
        </p:nvSpPr>
        <p:spPr>
          <a:xfrm>
            <a:off x="6271765" y="564708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566" name="Shape 1566"/>
          <p:cNvSpPr/>
          <p:nvPr/>
        </p:nvSpPr>
        <p:spPr>
          <a:xfrm>
            <a:off x="10014747" y="565978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567" name="Shape 1567"/>
          <p:cNvSpPr/>
          <p:nvPr/>
        </p:nvSpPr>
        <p:spPr>
          <a:xfrm>
            <a:off x="10110082" y="410299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568" name="Shape 1568"/>
          <p:cNvSpPr/>
          <p:nvPr/>
        </p:nvSpPr>
        <p:spPr>
          <a:xfrm>
            <a:off x="11315164" y="411848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569" name="Shape 1569"/>
          <p:cNvSpPr/>
          <p:nvPr/>
        </p:nvSpPr>
        <p:spPr>
          <a:xfrm>
            <a:off x="11244406" y="718961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570" name="Shape 1570"/>
          <p:cNvSpPr/>
          <p:nvPr/>
        </p:nvSpPr>
        <p:spPr>
          <a:xfrm>
            <a:off x="10110082" y="718961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571" name="Shape 1571"/>
          <p:cNvSpPr/>
          <p:nvPr/>
        </p:nvSpPr>
        <p:spPr>
          <a:xfrm>
            <a:off x="8075116" y="718961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572" name="Shape 1572"/>
          <p:cNvSpPr/>
          <p:nvPr/>
        </p:nvSpPr>
        <p:spPr>
          <a:xfrm>
            <a:off x="8040474" y="565405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1575" name="Group 1575"/>
          <p:cNvGrpSpPr/>
          <p:nvPr/>
        </p:nvGrpSpPr>
        <p:grpSpPr>
          <a:xfrm>
            <a:off x="8436506" y="5562639"/>
            <a:ext cx="704115" cy="678130"/>
            <a:chOff x="-16289" y="0"/>
            <a:chExt cx="704113" cy="678128"/>
          </a:xfrm>
        </p:grpSpPr>
        <p:sp>
          <p:nvSpPr>
            <p:cNvPr id="1573" name="Shape 157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(E,2)</a:t>
              </a:r>
            </a:p>
          </p:txBody>
        </p:sp>
      </p:grpSp>
      <p:sp>
        <p:nvSpPr>
          <p:cNvPr id="1576" name="Shape 1576"/>
          <p:cNvSpPr/>
          <p:nvPr/>
        </p:nvSpPr>
        <p:spPr>
          <a:xfrm>
            <a:off x="12389240" y="565405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1579" name="Group 1579"/>
          <p:cNvGrpSpPr/>
          <p:nvPr/>
        </p:nvGrpSpPr>
        <p:grpSpPr>
          <a:xfrm>
            <a:off x="11677012" y="5562639"/>
            <a:ext cx="671536" cy="678130"/>
            <a:chOff x="0" y="0"/>
            <a:chExt cx="671535" cy="678128"/>
          </a:xfrm>
        </p:grpSpPr>
        <p:sp>
          <p:nvSpPr>
            <p:cNvPr id="1577" name="Shape 157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(F,2)</a:t>
              </a:r>
            </a:p>
          </p:txBody>
        </p:sp>
      </p:grpSp>
      <p:sp>
        <p:nvSpPr>
          <p:cNvPr id="1580" name="Shape 1580"/>
          <p:cNvSpPr/>
          <p:nvPr/>
        </p:nvSpPr>
        <p:spPr>
          <a:xfrm flipV="1">
            <a:off x="10964627" y="6255428"/>
            <a:ext cx="848470" cy="8484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81" name="Shape 1581"/>
          <p:cNvSpPr/>
          <p:nvPr/>
        </p:nvSpPr>
        <p:spPr>
          <a:xfrm flipV="1">
            <a:off x="11953357" y="6326720"/>
            <a:ext cx="61017" cy="64631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82" name="Shape 1582"/>
          <p:cNvSpPr/>
          <p:nvPr/>
        </p:nvSpPr>
        <p:spPr>
          <a:xfrm>
            <a:off x="6533738" y="5054930"/>
            <a:ext cx="7931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{foo}</a:t>
            </a:r>
          </a:p>
        </p:txBody>
      </p:sp>
      <p:grpSp>
        <p:nvGrpSpPr>
          <p:cNvPr id="1585" name="Group 1585"/>
          <p:cNvGrpSpPr/>
          <p:nvPr/>
        </p:nvGrpSpPr>
        <p:grpSpPr>
          <a:xfrm>
            <a:off x="6562261" y="7085504"/>
            <a:ext cx="719760" cy="678129"/>
            <a:chOff x="-24112" y="0"/>
            <a:chExt cx="719759" cy="678128"/>
          </a:xfrm>
        </p:grpSpPr>
        <p:sp>
          <p:nvSpPr>
            <p:cNvPr id="1583" name="Shape 158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4" name="Shape 1584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(B,1)</a:t>
              </a:r>
            </a:p>
          </p:txBody>
        </p:sp>
      </p:grpSp>
      <p:sp>
        <p:nvSpPr>
          <p:cNvPr id="1586" name="Shape 1586"/>
          <p:cNvSpPr/>
          <p:nvPr/>
        </p:nvSpPr>
        <p:spPr>
          <a:xfrm>
            <a:off x="6232101" y="716544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587" name="Shape 1587"/>
          <p:cNvSpPr/>
          <p:nvPr/>
        </p:nvSpPr>
        <p:spPr>
          <a:xfrm>
            <a:off x="6905522" y="6573163"/>
            <a:ext cx="138028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{foo,bar}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Shape 1589"/>
          <p:cNvSpPr/>
          <p:nvPr>
            <p:ph type="ctrTitle"/>
          </p:nvPr>
        </p:nvSpPr>
        <p:spPr>
          <a:xfrm>
            <a:off x="406400" y="406400"/>
            <a:ext cx="11662499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OSPF &amp; Route Redistribution</a:t>
            </a:r>
          </a:p>
        </p:txBody>
      </p:sp>
      <p:pic>
        <p:nvPicPr>
          <p:cNvPr id="1590" name="Untitled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645" y="1861866"/>
            <a:ext cx="4805420" cy="4886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2" name="Untitled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645" y="1861866"/>
            <a:ext cx="4805420" cy="4886868"/>
          </a:xfrm>
          <a:prstGeom prst="rect">
            <a:avLst/>
          </a:prstGeom>
          <a:ln w="12700">
            <a:miter lim="400000"/>
          </a:ln>
        </p:spPr>
      </p:pic>
      <p:sp>
        <p:nvSpPr>
          <p:cNvPr id="1593" name="Shape 1593"/>
          <p:cNvSpPr/>
          <p:nvPr>
            <p:ph type="ctrTitle"/>
          </p:nvPr>
        </p:nvSpPr>
        <p:spPr>
          <a:xfrm>
            <a:off x="406400" y="406400"/>
            <a:ext cx="11662499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OSPF &amp; Route Redistribution</a:t>
            </a:r>
          </a:p>
        </p:txBody>
      </p:sp>
      <p:sp>
        <p:nvSpPr>
          <p:cNvPr id="1594" name="Shape 1594"/>
          <p:cNvSpPr/>
          <p:nvPr/>
        </p:nvSpPr>
        <p:spPr>
          <a:xfrm>
            <a:off x="5888762" y="1873249"/>
            <a:ext cx="6127852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Equivalence Classes:</a:t>
            </a:r>
          </a:p>
          <a:p>
            <a:pPr algn="l"/>
            <a:r>
              <a:t>Traffic classes that will </a:t>
            </a:r>
          </a:p>
          <a:p>
            <a:pPr algn="l"/>
            <a:r>
              <a:t>experience the exact same </a:t>
            </a:r>
          </a:p>
          <a:p>
            <a:pPr algn="l"/>
            <a:r>
              <a:t>forwarding behavior after the</a:t>
            </a:r>
          </a:p>
          <a:p>
            <a:pPr algn="l"/>
            <a:r>
              <a:t>control plane stabilizes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3187272" y="261689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15" name="Shape 215"/>
          <p:cNvSpPr/>
          <p:nvPr/>
        </p:nvSpPr>
        <p:spPr>
          <a:xfrm>
            <a:off x="8307899" y="2621352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16" name="Shape 216"/>
          <p:cNvSpPr/>
          <p:nvPr/>
        </p:nvSpPr>
        <p:spPr>
          <a:xfrm>
            <a:off x="2106103" y="496226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17" name="Shape 217"/>
          <p:cNvSpPr/>
          <p:nvPr/>
        </p:nvSpPr>
        <p:spPr>
          <a:xfrm>
            <a:off x="3187272" y="382178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18" name="Shape 218"/>
          <p:cNvSpPr/>
          <p:nvPr/>
        </p:nvSpPr>
        <p:spPr>
          <a:xfrm>
            <a:off x="7415277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19" name="Shape 219"/>
          <p:cNvSpPr/>
          <p:nvPr/>
        </p:nvSpPr>
        <p:spPr>
          <a:xfrm>
            <a:off x="4184608" y="496226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20" name="Shape 220"/>
          <p:cNvSpPr/>
          <p:nvPr/>
        </p:nvSpPr>
        <p:spPr>
          <a:xfrm>
            <a:off x="7415277" y="5078461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21" name="Shape 221"/>
          <p:cNvSpPr/>
          <p:nvPr/>
        </p:nvSpPr>
        <p:spPr>
          <a:xfrm>
            <a:off x="3127366" y="6139919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22" name="Shape 222"/>
          <p:cNvSpPr/>
          <p:nvPr/>
        </p:nvSpPr>
        <p:spPr>
          <a:xfrm>
            <a:off x="3628111" y="3411848"/>
            <a:ext cx="1050" cy="4185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3" name="Shape 223"/>
          <p:cNvSpPr/>
          <p:nvPr/>
        </p:nvSpPr>
        <p:spPr>
          <a:xfrm flipH="1">
            <a:off x="7979840" y="3295968"/>
            <a:ext cx="453616" cy="508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4" name="Shape 224"/>
          <p:cNvSpPr/>
          <p:nvPr/>
        </p:nvSpPr>
        <p:spPr>
          <a:xfrm>
            <a:off x="3929367" y="3300235"/>
            <a:ext cx="672200" cy="557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5" name="Shape 225"/>
          <p:cNvSpPr/>
          <p:nvPr/>
        </p:nvSpPr>
        <p:spPr>
          <a:xfrm>
            <a:off x="3958010" y="4478689"/>
            <a:ext cx="441142" cy="526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6" name="Shape 226"/>
          <p:cNvSpPr/>
          <p:nvPr/>
        </p:nvSpPr>
        <p:spPr>
          <a:xfrm flipH="1">
            <a:off x="3848241" y="5642863"/>
            <a:ext cx="469455" cy="606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7" name="Shape 227"/>
          <p:cNvSpPr/>
          <p:nvPr/>
        </p:nvSpPr>
        <p:spPr>
          <a:xfrm>
            <a:off x="7852295" y="5868379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8" name="Shape 228"/>
          <p:cNvSpPr/>
          <p:nvPr/>
        </p:nvSpPr>
        <p:spPr>
          <a:xfrm>
            <a:off x="2818309" y="5660495"/>
            <a:ext cx="450356" cy="5928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9" name="Shape 229"/>
          <p:cNvSpPr/>
          <p:nvPr/>
        </p:nvSpPr>
        <p:spPr>
          <a:xfrm>
            <a:off x="3560658" y="6929836"/>
            <a:ext cx="1" cy="4752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0" name="Shape 230"/>
          <p:cNvSpPr/>
          <p:nvPr/>
        </p:nvSpPr>
        <p:spPr>
          <a:xfrm flipH="1">
            <a:off x="2756437" y="4474315"/>
            <a:ext cx="534224" cy="5444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33" name="Group 233"/>
          <p:cNvGrpSpPr/>
          <p:nvPr/>
        </p:nvGrpSpPr>
        <p:grpSpPr>
          <a:xfrm>
            <a:off x="3088767" y="7402692"/>
            <a:ext cx="943783" cy="887008"/>
            <a:chOff x="0" y="0"/>
            <a:chExt cx="943782" cy="887006"/>
          </a:xfrm>
        </p:grpSpPr>
        <p:sp>
          <p:nvSpPr>
            <p:cNvPr id="231" name="Shape 231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2" name="Shape 232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236" name="Group 236"/>
          <p:cNvGrpSpPr/>
          <p:nvPr/>
        </p:nvGrpSpPr>
        <p:grpSpPr>
          <a:xfrm>
            <a:off x="7380405" y="6341234"/>
            <a:ext cx="943783" cy="887008"/>
            <a:chOff x="0" y="0"/>
            <a:chExt cx="943782" cy="887006"/>
          </a:xfrm>
        </p:grpSpPr>
        <p:sp>
          <p:nvSpPr>
            <p:cNvPr id="234" name="Shape 234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5" name="Shape 235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239" name="Group 239"/>
          <p:cNvGrpSpPr/>
          <p:nvPr/>
        </p:nvGrpSpPr>
        <p:grpSpPr>
          <a:xfrm>
            <a:off x="4421094" y="3774751"/>
            <a:ext cx="943783" cy="887008"/>
            <a:chOff x="0" y="0"/>
            <a:chExt cx="943782" cy="887006"/>
          </a:xfrm>
        </p:grpSpPr>
        <p:sp>
          <p:nvSpPr>
            <p:cNvPr id="237" name="Shape 237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8" name="Shape 238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240" name="Shape 240"/>
          <p:cNvSpPr/>
          <p:nvPr/>
        </p:nvSpPr>
        <p:spPr>
          <a:xfrm>
            <a:off x="9260574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41" name="Shape 241"/>
          <p:cNvSpPr/>
          <p:nvPr/>
        </p:nvSpPr>
        <p:spPr>
          <a:xfrm>
            <a:off x="9057072" y="3286258"/>
            <a:ext cx="493547" cy="5138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2" name="Shape 242"/>
          <p:cNvSpPr/>
          <p:nvPr/>
        </p:nvSpPr>
        <p:spPr>
          <a:xfrm>
            <a:off x="7851241" y="4593130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3" name="Shape 243"/>
          <p:cNvSpPr/>
          <p:nvPr/>
        </p:nvSpPr>
        <p:spPr>
          <a:xfrm>
            <a:off x="9260574" y="5078461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44" name="Shape 244"/>
          <p:cNvSpPr/>
          <p:nvPr/>
        </p:nvSpPr>
        <p:spPr>
          <a:xfrm>
            <a:off x="9260574" y="6388264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</a:t>
            </a:r>
          </a:p>
        </p:txBody>
      </p:sp>
      <p:grpSp>
        <p:nvGrpSpPr>
          <p:cNvPr id="247" name="Group 247"/>
          <p:cNvGrpSpPr/>
          <p:nvPr/>
        </p:nvGrpSpPr>
        <p:grpSpPr>
          <a:xfrm>
            <a:off x="9240104" y="7688543"/>
            <a:ext cx="943783" cy="887008"/>
            <a:chOff x="0" y="0"/>
            <a:chExt cx="943782" cy="887006"/>
          </a:xfrm>
        </p:grpSpPr>
        <p:sp>
          <p:nvSpPr>
            <p:cNvPr id="245" name="Shape 245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6" name="Shape 246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250" name="Group 250"/>
          <p:cNvGrpSpPr/>
          <p:nvPr/>
        </p:nvGrpSpPr>
        <p:grpSpPr>
          <a:xfrm>
            <a:off x="1892833" y="3737246"/>
            <a:ext cx="943784" cy="887008"/>
            <a:chOff x="0" y="0"/>
            <a:chExt cx="943782" cy="887006"/>
          </a:xfrm>
        </p:grpSpPr>
        <p:sp>
          <p:nvSpPr>
            <p:cNvPr id="248" name="Shape 248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251" name="Shape 251"/>
          <p:cNvSpPr/>
          <p:nvPr/>
        </p:nvSpPr>
        <p:spPr>
          <a:xfrm flipH="1">
            <a:off x="2633128" y="3292548"/>
            <a:ext cx="682257" cy="4958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2" name="Shape 252"/>
          <p:cNvSpPr/>
          <p:nvPr/>
        </p:nvSpPr>
        <p:spPr>
          <a:xfrm>
            <a:off x="9707805" y="4585690"/>
            <a:ext cx="5616" cy="4804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3" name="Shape 253"/>
          <p:cNvSpPr/>
          <p:nvPr/>
        </p:nvSpPr>
        <p:spPr>
          <a:xfrm>
            <a:off x="9693402" y="5868291"/>
            <a:ext cx="5616" cy="509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4" name="Shape 254"/>
          <p:cNvSpPr/>
          <p:nvPr/>
        </p:nvSpPr>
        <p:spPr>
          <a:xfrm flipH="1">
            <a:off x="9697479" y="7179842"/>
            <a:ext cx="1967" cy="4958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5" name="Shape 255"/>
          <p:cNvSpPr/>
          <p:nvPr/>
        </p:nvSpPr>
        <p:spPr>
          <a:xfrm>
            <a:off x="3264303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1</a:t>
            </a:r>
          </a:p>
        </p:txBody>
      </p:sp>
      <p:sp>
        <p:nvSpPr>
          <p:cNvPr id="256" name="Shape 256"/>
          <p:cNvSpPr/>
          <p:nvPr/>
        </p:nvSpPr>
        <p:spPr>
          <a:xfrm>
            <a:off x="8384930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2</a:t>
            </a:r>
          </a:p>
        </p:txBody>
      </p:sp>
      <p:sp>
        <p:nvSpPr>
          <p:cNvPr id="257" name="Shape 257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Failure Safety (Recap)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6" name="Untitled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645" y="1861866"/>
            <a:ext cx="4805420" cy="4886868"/>
          </a:xfrm>
          <a:prstGeom prst="rect">
            <a:avLst/>
          </a:prstGeom>
          <a:ln w="12700">
            <a:miter lim="400000"/>
          </a:ln>
        </p:spPr>
      </p:pic>
      <p:sp>
        <p:nvSpPr>
          <p:cNvPr id="1597" name="Shape 1597"/>
          <p:cNvSpPr/>
          <p:nvPr>
            <p:ph type="ctrTitle"/>
          </p:nvPr>
        </p:nvSpPr>
        <p:spPr>
          <a:xfrm>
            <a:off x="406400" y="406400"/>
            <a:ext cx="11662499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OSPF &amp; Route Redistribution</a:t>
            </a:r>
          </a:p>
        </p:txBody>
      </p:sp>
      <p:sp>
        <p:nvSpPr>
          <p:cNvPr id="1598" name="Shape 1598"/>
          <p:cNvSpPr/>
          <p:nvPr/>
        </p:nvSpPr>
        <p:spPr>
          <a:xfrm>
            <a:off x="504221" y="7058079"/>
            <a:ext cx="32634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EC: {T}, {S}, {U}</a:t>
            </a:r>
          </a:p>
        </p:txBody>
      </p:sp>
      <p:sp>
        <p:nvSpPr>
          <p:cNvPr id="1599" name="Shape 1599"/>
          <p:cNvSpPr/>
          <p:nvPr/>
        </p:nvSpPr>
        <p:spPr>
          <a:xfrm>
            <a:off x="5888762" y="1873249"/>
            <a:ext cx="6127852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Equivalence Classes:</a:t>
            </a:r>
          </a:p>
          <a:p>
            <a:pPr algn="l"/>
            <a:r>
              <a:t>Traffic classes that will </a:t>
            </a:r>
          </a:p>
          <a:p>
            <a:pPr algn="l"/>
            <a:r>
              <a:t>experience the exact same </a:t>
            </a:r>
          </a:p>
          <a:p>
            <a:pPr algn="l"/>
            <a:r>
              <a:t>forwarding behavior after the</a:t>
            </a:r>
          </a:p>
          <a:p>
            <a:pPr algn="l"/>
            <a:r>
              <a:t>control plane stabilizes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1" name="Untitled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645" y="1861866"/>
            <a:ext cx="4805420" cy="4886868"/>
          </a:xfrm>
          <a:prstGeom prst="rect">
            <a:avLst/>
          </a:prstGeom>
          <a:ln w="12700">
            <a:miter lim="400000"/>
          </a:ln>
        </p:spPr>
      </p:pic>
      <p:sp>
        <p:nvSpPr>
          <p:cNvPr id="1602" name="Shape 1602"/>
          <p:cNvSpPr/>
          <p:nvPr>
            <p:ph type="ctrTitle"/>
          </p:nvPr>
        </p:nvSpPr>
        <p:spPr>
          <a:xfrm>
            <a:off x="406400" y="406400"/>
            <a:ext cx="11662499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OSPF &amp; Route Redistribution</a:t>
            </a:r>
          </a:p>
        </p:txBody>
      </p:sp>
      <p:sp>
        <p:nvSpPr>
          <p:cNvPr id="1603" name="Shape 1603"/>
          <p:cNvSpPr/>
          <p:nvPr/>
        </p:nvSpPr>
        <p:spPr>
          <a:xfrm>
            <a:off x="504221" y="7058079"/>
            <a:ext cx="32634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EC: {T}, {S}, {U}</a:t>
            </a:r>
          </a:p>
        </p:txBody>
      </p:sp>
      <p:sp>
        <p:nvSpPr>
          <p:cNvPr id="1604" name="Shape 1604"/>
          <p:cNvSpPr/>
          <p:nvPr/>
        </p:nvSpPr>
        <p:spPr>
          <a:xfrm>
            <a:off x="5888762" y="5210978"/>
            <a:ext cx="6517793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High-level Idea</a:t>
            </a:r>
          </a:p>
          <a:p>
            <a:pPr algn="l"/>
            <a:r>
              <a:t>PG lets us represent a local </a:t>
            </a:r>
          </a:p>
          <a:p>
            <a:pPr algn="l"/>
            <a:r>
              <a:t>preference among neighbors. </a:t>
            </a:r>
          </a:p>
          <a:p>
            <a:pPr algn="l"/>
            <a:r>
              <a:t>We wish to prefer based on: </a:t>
            </a:r>
          </a:p>
          <a:p>
            <a:pPr algn="l"/>
          </a:p>
          <a:p>
            <a:pPr marL="635000" indent="-635000" algn="l">
              <a:buSzPct val="100000"/>
              <a:buAutoNum type="arabicParenBoth" startAt="1"/>
            </a:pPr>
            <a:r>
              <a:t>Protocol (AD)</a:t>
            </a:r>
          </a:p>
          <a:p>
            <a:pPr marL="635000" indent="-635000" algn="l">
              <a:buSzPct val="100000"/>
              <a:buAutoNum type="arabicParenBoth" startAt="1"/>
            </a:pPr>
            <a:r>
              <a:t>Protocol-specific preference</a:t>
            </a:r>
          </a:p>
        </p:txBody>
      </p:sp>
      <p:sp>
        <p:nvSpPr>
          <p:cNvPr id="1605" name="Shape 1605"/>
          <p:cNvSpPr/>
          <p:nvPr/>
        </p:nvSpPr>
        <p:spPr>
          <a:xfrm>
            <a:off x="5888762" y="1873249"/>
            <a:ext cx="6127852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Equivalence Classes:</a:t>
            </a:r>
          </a:p>
          <a:p>
            <a:pPr algn="l"/>
            <a:r>
              <a:t>Traffic classes that will </a:t>
            </a:r>
          </a:p>
          <a:p>
            <a:pPr algn="l"/>
            <a:r>
              <a:t>experience the exact same </a:t>
            </a:r>
          </a:p>
          <a:p>
            <a:pPr algn="l"/>
            <a:r>
              <a:t>forwarding behavior after the</a:t>
            </a:r>
          </a:p>
          <a:p>
            <a:pPr algn="l"/>
            <a:r>
              <a:t>control plane stabilizes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" name="Untitled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645" y="1861866"/>
            <a:ext cx="4805420" cy="4886868"/>
          </a:xfrm>
          <a:prstGeom prst="rect">
            <a:avLst/>
          </a:prstGeom>
          <a:ln w="12700">
            <a:miter lim="400000"/>
          </a:ln>
        </p:spPr>
      </p:pic>
      <p:sp>
        <p:nvSpPr>
          <p:cNvPr id="1608" name="Shape 1608"/>
          <p:cNvSpPr/>
          <p:nvPr/>
        </p:nvSpPr>
        <p:spPr>
          <a:xfrm>
            <a:off x="6130709" y="2054971"/>
            <a:ext cx="614611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AD: {</a:t>
            </a:r>
            <a:r>
              <a:rPr b="1">
                <a:solidFill>
                  <a:schemeClr val="accent2"/>
                </a:solidFill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t>↦1, </a:t>
            </a:r>
            <a:r>
              <a:rPr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rPr>
              <a:t>5</a:t>
            </a:r>
            <a:r>
              <a:t>↦2,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20</a:t>
            </a:r>
            <a:r>
              <a:t>↦3, </a:t>
            </a:r>
            <a:r>
              <a:rPr b="1">
                <a:solidFill>
                  <a:schemeClr val="accent4"/>
                </a:solidFill>
                <a:latin typeface="Helvetica"/>
                <a:ea typeface="Helvetica"/>
                <a:cs typeface="Helvetica"/>
                <a:sym typeface="Helvetica"/>
              </a:rPr>
              <a:t>110</a:t>
            </a:r>
            <a:r>
              <a:t>↦4}</a:t>
            </a:r>
          </a:p>
        </p:txBody>
      </p:sp>
      <p:sp>
        <p:nvSpPr>
          <p:cNvPr id="1609" name="Shape 1609"/>
          <p:cNvSpPr/>
          <p:nvPr/>
        </p:nvSpPr>
        <p:spPr>
          <a:xfrm>
            <a:off x="6695494" y="2853266"/>
            <a:ext cx="135932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Static</a:t>
            </a:r>
          </a:p>
        </p:txBody>
      </p:sp>
      <p:sp>
        <p:nvSpPr>
          <p:cNvPr id="1610" name="Shape 1610"/>
          <p:cNvSpPr/>
          <p:nvPr/>
        </p:nvSpPr>
        <p:spPr>
          <a:xfrm>
            <a:off x="9476049" y="2853266"/>
            <a:ext cx="135932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eBGP</a:t>
            </a:r>
          </a:p>
        </p:txBody>
      </p:sp>
      <p:sp>
        <p:nvSpPr>
          <p:cNvPr id="1611" name="Shape 1611"/>
          <p:cNvSpPr/>
          <p:nvPr/>
        </p:nvSpPr>
        <p:spPr>
          <a:xfrm>
            <a:off x="11062803" y="2853266"/>
            <a:ext cx="13591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OSPF</a:t>
            </a:r>
          </a:p>
        </p:txBody>
      </p:sp>
      <p:sp>
        <p:nvSpPr>
          <p:cNvPr id="1612" name="Shape 1612"/>
          <p:cNvSpPr/>
          <p:nvPr/>
        </p:nvSpPr>
        <p:spPr>
          <a:xfrm>
            <a:off x="6178473" y="3779591"/>
            <a:ext cx="40223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BGP (lp): {100 ↦ 1}</a:t>
            </a:r>
          </a:p>
        </p:txBody>
      </p:sp>
      <p:sp>
        <p:nvSpPr>
          <p:cNvPr id="1613" name="Shape 1613"/>
          <p:cNvSpPr/>
          <p:nvPr/>
        </p:nvSpPr>
        <p:spPr>
          <a:xfrm>
            <a:off x="6178473" y="5383860"/>
            <a:ext cx="42391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Preference: (AD x _)</a:t>
            </a:r>
          </a:p>
        </p:txBody>
      </p:sp>
      <p:sp>
        <p:nvSpPr>
          <p:cNvPr id="1614" name="Shape 1614"/>
          <p:cNvSpPr/>
          <p:nvPr/>
        </p:nvSpPr>
        <p:spPr>
          <a:xfrm>
            <a:off x="7807281" y="7058079"/>
            <a:ext cx="37982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Protocol specific</a:t>
            </a:r>
          </a:p>
        </p:txBody>
      </p:sp>
      <p:sp>
        <p:nvSpPr>
          <p:cNvPr id="1615" name="Shape 1615"/>
          <p:cNvSpPr/>
          <p:nvPr/>
        </p:nvSpPr>
        <p:spPr>
          <a:xfrm flipV="1">
            <a:off x="9841222" y="6116270"/>
            <a:ext cx="242101" cy="1011057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6" name="Shape 1616"/>
          <p:cNvSpPr/>
          <p:nvPr/>
        </p:nvSpPr>
        <p:spPr>
          <a:xfrm>
            <a:off x="6130709" y="7914453"/>
            <a:ext cx="30111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BGP: {1,2,3,4}</a:t>
            </a:r>
          </a:p>
        </p:txBody>
      </p:sp>
      <p:sp>
        <p:nvSpPr>
          <p:cNvPr id="1617" name="Shape 1617"/>
          <p:cNvSpPr/>
          <p:nvPr/>
        </p:nvSpPr>
        <p:spPr>
          <a:xfrm>
            <a:off x="6130709" y="8542823"/>
            <a:ext cx="32397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OSPF: {1,2,3,4}</a:t>
            </a:r>
          </a:p>
        </p:txBody>
      </p:sp>
      <p:sp>
        <p:nvSpPr>
          <p:cNvPr id="1618" name="Shape 1618"/>
          <p:cNvSpPr/>
          <p:nvPr/>
        </p:nvSpPr>
        <p:spPr>
          <a:xfrm>
            <a:off x="6178473" y="4383573"/>
            <a:ext cx="354005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OSPF:      {_ ↦ 1}</a:t>
            </a:r>
          </a:p>
        </p:txBody>
      </p:sp>
      <p:sp>
        <p:nvSpPr>
          <p:cNvPr id="1619" name="Shape 1619"/>
          <p:cNvSpPr/>
          <p:nvPr>
            <p:ph type="ctrTitle"/>
          </p:nvPr>
        </p:nvSpPr>
        <p:spPr>
          <a:xfrm>
            <a:off x="406400" y="406400"/>
            <a:ext cx="11662499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OSPF &amp; Route Redistribution</a:t>
            </a:r>
          </a:p>
        </p:txBody>
      </p:sp>
      <p:sp>
        <p:nvSpPr>
          <p:cNvPr id="1620" name="Shape 1620"/>
          <p:cNvSpPr/>
          <p:nvPr/>
        </p:nvSpPr>
        <p:spPr>
          <a:xfrm>
            <a:off x="8199959" y="2853266"/>
            <a:ext cx="11309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1621" name="Shape 1621"/>
          <p:cNvSpPr/>
          <p:nvPr/>
        </p:nvSpPr>
        <p:spPr>
          <a:xfrm>
            <a:off x="504221" y="7058079"/>
            <a:ext cx="32634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EC: {T}, {S}, {U}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Shape 1623"/>
          <p:cNvSpPr/>
          <p:nvPr/>
        </p:nvSpPr>
        <p:spPr>
          <a:xfrm flipV="1">
            <a:off x="9640065" y="2865354"/>
            <a:ext cx="1" cy="49530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4" name="Shape 1624"/>
          <p:cNvSpPr/>
          <p:nvPr/>
        </p:nvSpPr>
        <p:spPr>
          <a:xfrm>
            <a:off x="8529650" y="3720355"/>
            <a:ext cx="7081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5" name="Shape 1625"/>
          <p:cNvSpPr/>
          <p:nvPr/>
        </p:nvSpPr>
        <p:spPr>
          <a:xfrm>
            <a:off x="9203074" y="1657124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pic>
        <p:nvPicPr>
          <p:cNvPr id="1626" name="Untitled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645" y="1861866"/>
            <a:ext cx="4805420" cy="488686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29" name="Group 1629"/>
          <p:cNvGrpSpPr/>
          <p:nvPr/>
        </p:nvGrpSpPr>
        <p:grpSpPr>
          <a:xfrm>
            <a:off x="7790309" y="3405047"/>
            <a:ext cx="671537" cy="678129"/>
            <a:chOff x="0" y="0"/>
            <a:chExt cx="671535" cy="678128"/>
          </a:xfrm>
        </p:grpSpPr>
        <p:sp>
          <p:nvSpPr>
            <p:cNvPr id="1627" name="Shape 162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177753" y="123164"/>
              <a:ext cx="3160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1632" name="Group 1632"/>
          <p:cNvGrpSpPr/>
          <p:nvPr/>
        </p:nvGrpSpPr>
        <p:grpSpPr>
          <a:xfrm>
            <a:off x="9292860" y="2122788"/>
            <a:ext cx="671536" cy="678129"/>
            <a:chOff x="0" y="0"/>
            <a:chExt cx="671535" cy="678128"/>
          </a:xfrm>
        </p:grpSpPr>
        <p:sp>
          <p:nvSpPr>
            <p:cNvPr id="1630" name="Shape 163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185437" y="123164"/>
              <a:ext cx="3006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1633" name="Shape 1633"/>
          <p:cNvSpPr/>
          <p:nvPr/>
        </p:nvSpPr>
        <p:spPr>
          <a:xfrm flipV="1">
            <a:off x="9640065" y="4127517"/>
            <a:ext cx="1" cy="47324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636" name="Group 1636"/>
          <p:cNvGrpSpPr/>
          <p:nvPr/>
        </p:nvGrpSpPr>
        <p:grpSpPr>
          <a:xfrm>
            <a:off x="9305560" y="3405047"/>
            <a:ext cx="671536" cy="678129"/>
            <a:chOff x="0" y="0"/>
            <a:chExt cx="671535" cy="678128"/>
          </a:xfrm>
        </p:grpSpPr>
        <p:sp>
          <p:nvSpPr>
            <p:cNvPr id="1634" name="Shape 163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185437" y="123164"/>
              <a:ext cx="3006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/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1637" name="Shape 1637"/>
          <p:cNvSpPr/>
          <p:nvPr/>
        </p:nvSpPr>
        <p:spPr>
          <a:xfrm>
            <a:off x="9152274" y="4248150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1638" name="Shape 1638"/>
          <p:cNvSpPr/>
          <p:nvPr/>
        </p:nvSpPr>
        <p:spPr>
          <a:xfrm flipV="1">
            <a:off x="9640156" y="5394127"/>
            <a:ext cx="1" cy="43208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641" name="Group 1641"/>
          <p:cNvGrpSpPr/>
          <p:nvPr/>
        </p:nvGrpSpPr>
        <p:grpSpPr>
          <a:xfrm>
            <a:off x="9286991" y="4645104"/>
            <a:ext cx="671536" cy="678129"/>
            <a:chOff x="0" y="0"/>
            <a:chExt cx="671535" cy="678128"/>
          </a:xfrm>
        </p:grpSpPr>
        <p:sp>
          <p:nvSpPr>
            <p:cNvPr id="1639" name="Shape 163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193260" y="123164"/>
              <a:ext cx="2850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1644" name="Group 1644"/>
          <p:cNvGrpSpPr/>
          <p:nvPr/>
        </p:nvGrpSpPr>
        <p:grpSpPr>
          <a:xfrm>
            <a:off x="9310099" y="8381665"/>
            <a:ext cx="671536" cy="678129"/>
            <a:chOff x="0" y="0"/>
            <a:chExt cx="671535" cy="678128"/>
          </a:xfrm>
        </p:grpSpPr>
        <p:sp>
          <p:nvSpPr>
            <p:cNvPr id="1642" name="Shape 164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DAE3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193260" y="123164"/>
              <a:ext cx="2850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E</a:t>
              </a:r>
            </a:p>
          </p:txBody>
        </p:sp>
      </p:grpSp>
      <p:sp>
        <p:nvSpPr>
          <p:cNvPr id="1645" name="Shape 1645"/>
          <p:cNvSpPr/>
          <p:nvPr/>
        </p:nvSpPr>
        <p:spPr>
          <a:xfrm flipV="1">
            <a:off x="9644248" y="6266333"/>
            <a:ext cx="10265" cy="773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648" name="Group 1648"/>
          <p:cNvGrpSpPr/>
          <p:nvPr/>
        </p:nvGrpSpPr>
        <p:grpSpPr>
          <a:xfrm>
            <a:off x="9310099" y="5894858"/>
            <a:ext cx="671536" cy="678129"/>
            <a:chOff x="0" y="0"/>
            <a:chExt cx="671535" cy="678128"/>
          </a:xfrm>
        </p:grpSpPr>
        <p:sp>
          <p:nvSpPr>
            <p:cNvPr id="1646" name="Shape 164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193260" y="123164"/>
              <a:ext cx="2850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Z</a:t>
              </a:r>
            </a:p>
          </p:txBody>
        </p:sp>
      </p:grpSp>
      <p:sp>
        <p:nvSpPr>
          <p:cNvPr id="1649" name="Shape 1649"/>
          <p:cNvSpPr/>
          <p:nvPr/>
        </p:nvSpPr>
        <p:spPr>
          <a:xfrm flipV="1">
            <a:off x="9644248" y="7503987"/>
            <a:ext cx="10265" cy="773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652" name="Group 1652"/>
          <p:cNvGrpSpPr/>
          <p:nvPr/>
        </p:nvGrpSpPr>
        <p:grpSpPr>
          <a:xfrm>
            <a:off x="9310099" y="7144611"/>
            <a:ext cx="671536" cy="678129"/>
            <a:chOff x="0" y="0"/>
            <a:chExt cx="671535" cy="678128"/>
          </a:xfrm>
        </p:grpSpPr>
        <p:sp>
          <p:nvSpPr>
            <p:cNvPr id="1650" name="Shape 165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DAE3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200943" y="123164"/>
              <a:ext cx="26964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1653" name="Shape 1653"/>
          <p:cNvSpPr/>
          <p:nvPr/>
        </p:nvSpPr>
        <p:spPr>
          <a:xfrm>
            <a:off x="9152274" y="3009796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654" name="Shape 1654"/>
          <p:cNvSpPr/>
          <p:nvPr/>
        </p:nvSpPr>
        <p:spPr>
          <a:xfrm>
            <a:off x="7682317" y="3009796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grpSp>
        <p:nvGrpSpPr>
          <p:cNvPr id="1657" name="Group 1657"/>
          <p:cNvGrpSpPr/>
          <p:nvPr/>
        </p:nvGrpSpPr>
        <p:grpSpPr>
          <a:xfrm>
            <a:off x="7731617" y="4645104"/>
            <a:ext cx="671536" cy="678129"/>
            <a:chOff x="0" y="0"/>
            <a:chExt cx="671535" cy="678128"/>
          </a:xfrm>
        </p:grpSpPr>
        <p:sp>
          <p:nvSpPr>
            <p:cNvPr id="1655" name="Shape 165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185437" y="123164"/>
              <a:ext cx="3006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1658" name="Shape 1658"/>
          <p:cNvSpPr/>
          <p:nvPr/>
        </p:nvSpPr>
        <p:spPr>
          <a:xfrm>
            <a:off x="7682317" y="4248150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1659" name="Shape 1659"/>
          <p:cNvSpPr/>
          <p:nvPr/>
        </p:nvSpPr>
        <p:spPr>
          <a:xfrm>
            <a:off x="8529650" y="8720728"/>
            <a:ext cx="7081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60" name="Shape 1660"/>
          <p:cNvSpPr/>
          <p:nvPr/>
        </p:nvSpPr>
        <p:spPr>
          <a:xfrm>
            <a:off x="9152274" y="5543550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1661" name="Shape 1661"/>
          <p:cNvSpPr/>
          <p:nvPr/>
        </p:nvSpPr>
        <p:spPr>
          <a:xfrm>
            <a:off x="9152274" y="6800850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1662" name="Shape 1662"/>
          <p:cNvSpPr/>
          <p:nvPr/>
        </p:nvSpPr>
        <p:spPr>
          <a:xfrm>
            <a:off x="9152274" y="8063014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3</a:t>
            </a:r>
          </a:p>
        </p:txBody>
      </p:sp>
      <p:grpSp>
        <p:nvGrpSpPr>
          <p:cNvPr id="1665" name="Group 1665"/>
          <p:cNvGrpSpPr/>
          <p:nvPr/>
        </p:nvGrpSpPr>
        <p:grpSpPr>
          <a:xfrm>
            <a:off x="7790309" y="8381665"/>
            <a:ext cx="671537" cy="678129"/>
            <a:chOff x="0" y="0"/>
            <a:chExt cx="671535" cy="678128"/>
          </a:xfrm>
        </p:grpSpPr>
        <p:sp>
          <p:nvSpPr>
            <p:cNvPr id="1663" name="Shape 166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DAE3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4" name="Shape 1664"/>
            <p:cNvSpPr/>
            <p:nvPr/>
          </p:nvSpPr>
          <p:spPr>
            <a:xfrm>
              <a:off x="177753" y="123164"/>
              <a:ext cx="3160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D</a:t>
              </a:r>
            </a:p>
          </p:txBody>
        </p:sp>
      </p:grpSp>
      <p:sp>
        <p:nvSpPr>
          <p:cNvPr id="1666" name="Shape 1666"/>
          <p:cNvSpPr/>
          <p:nvPr/>
        </p:nvSpPr>
        <p:spPr>
          <a:xfrm>
            <a:off x="8521758" y="5011213"/>
            <a:ext cx="7081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67" name="Shape 1667"/>
          <p:cNvSpPr/>
          <p:nvPr/>
        </p:nvSpPr>
        <p:spPr>
          <a:xfrm>
            <a:off x="7656917" y="8063014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3</a:t>
            </a:r>
          </a:p>
        </p:txBody>
      </p:sp>
      <p:sp>
        <p:nvSpPr>
          <p:cNvPr id="1668" name="Shape 1668"/>
          <p:cNvSpPr/>
          <p:nvPr/>
        </p:nvSpPr>
        <p:spPr>
          <a:xfrm>
            <a:off x="9830056" y="2865354"/>
            <a:ext cx="75422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w=4</a:t>
            </a:r>
          </a:p>
        </p:txBody>
      </p:sp>
      <p:sp>
        <p:nvSpPr>
          <p:cNvPr id="1669" name="Shape 1669"/>
          <p:cNvSpPr/>
          <p:nvPr/>
        </p:nvSpPr>
        <p:spPr>
          <a:xfrm>
            <a:off x="9830056" y="4100237"/>
            <a:ext cx="75422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w=1</a:t>
            </a:r>
          </a:p>
        </p:txBody>
      </p:sp>
      <p:sp>
        <p:nvSpPr>
          <p:cNvPr id="1670" name="Shape 1670"/>
          <p:cNvSpPr/>
          <p:nvPr/>
        </p:nvSpPr>
        <p:spPr>
          <a:xfrm>
            <a:off x="9830056" y="5343640"/>
            <a:ext cx="75422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w=1</a:t>
            </a:r>
          </a:p>
        </p:txBody>
      </p:sp>
      <p:sp>
        <p:nvSpPr>
          <p:cNvPr id="1671" name="Shape 1671"/>
          <p:cNvSpPr/>
          <p:nvPr/>
        </p:nvSpPr>
        <p:spPr>
          <a:xfrm>
            <a:off x="8467957" y="5043432"/>
            <a:ext cx="75422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w=1</a:t>
            </a:r>
          </a:p>
        </p:txBody>
      </p:sp>
      <p:sp>
        <p:nvSpPr>
          <p:cNvPr id="1672" name="Shape 1672"/>
          <p:cNvSpPr/>
          <p:nvPr/>
        </p:nvSpPr>
        <p:spPr>
          <a:xfrm>
            <a:off x="8467957" y="3702172"/>
            <a:ext cx="75422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w=1</a:t>
            </a:r>
          </a:p>
        </p:txBody>
      </p:sp>
      <p:sp>
        <p:nvSpPr>
          <p:cNvPr id="1673" name="Shape 1673"/>
          <p:cNvSpPr/>
          <p:nvPr/>
        </p:nvSpPr>
        <p:spPr>
          <a:xfrm>
            <a:off x="7559981" y="1676419"/>
            <a:ext cx="3304678" cy="2508354"/>
          </a:xfrm>
          <a:prstGeom prst="rect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74" name="Shape 1674"/>
          <p:cNvSpPr/>
          <p:nvPr/>
        </p:nvSpPr>
        <p:spPr>
          <a:xfrm>
            <a:off x="7559981" y="6722998"/>
            <a:ext cx="3304678" cy="2527907"/>
          </a:xfrm>
          <a:prstGeom prst="rect">
            <a:avLst/>
          </a:pr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75" name="Shape 1675"/>
          <p:cNvSpPr/>
          <p:nvPr/>
        </p:nvSpPr>
        <p:spPr>
          <a:xfrm>
            <a:off x="7559981" y="4180983"/>
            <a:ext cx="3304678" cy="2527907"/>
          </a:xfrm>
          <a:prstGeom prst="rect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76" name="Shape 1676"/>
          <p:cNvSpPr/>
          <p:nvPr>
            <p:ph type="ctrTitle"/>
          </p:nvPr>
        </p:nvSpPr>
        <p:spPr>
          <a:xfrm>
            <a:off x="406400" y="406400"/>
            <a:ext cx="11662499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OSPF &amp; Route Redistribution</a:t>
            </a:r>
          </a:p>
        </p:txBody>
      </p:sp>
      <p:sp>
        <p:nvSpPr>
          <p:cNvPr id="1677" name="Shape 1677"/>
          <p:cNvSpPr/>
          <p:nvPr/>
        </p:nvSpPr>
        <p:spPr>
          <a:xfrm>
            <a:off x="504221" y="7058079"/>
            <a:ext cx="32634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EC: {T}, {S}, {U}</a:t>
            </a:r>
          </a:p>
        </p:txBody>
      </p:sp>
      <p:sp>
        <p:nvSpPr>
          <p:cNvPr id="1678" name="Shape 1678"/>
          <p:cNvSpPr/>
          <p:nvPr/>
        </p:nvSpPr>
        <p:spPr>
          <a:xfrm>
            <a:off x="10964175" y="2789154"/>
            <a:ext cx="14523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OSPF</a:t>
            </a:r>
            <a:r>
              <a:rPr baseline="-5999"/>
              <a:t>2</a:t>
            </a:r>
          </a:p>
        </p:txBody>
      </p:sp>
      <p:sp>
        <p:nvSpPr>
          <p:cNvPr id="1679" name="Shape 1679"/>
          <p:cNvSpPr/>
          <p:nvPr/>
        </p:nvSpPr>
        <p:spPr>
          <a:xfrm>
            <a:off x="10952705" y="4967232"/>
            <a:ext cx="14523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OSPF</a:t>
            </a:r>
            <a:r>
              <a:rPr baseline="-5999"/>
              <a:t>3</a:t>
            </a:r>
          </a:p>
        </p:txBody>
      </p:sp>
      <p:sp>
        <p:nvSpPr>
          <p:cNvPr id="1680" name="Shape 1680"/>
          <p:cNvSpPr/>
          <p:nvPr/>
        </p:nvSpPr>
        <p:spPr>
          <a:xfrm>
            <a:off x="10964175" y="7663101"/>
            <a:ext cx="12237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BGP</a:t>
            </a:r>
            <a:r>
              <a:rPr baseline="-5999"/>
              <a:t>1</a:t>
            </a:r>
          </a:p>
        </p:txBody>
      </p:sp>
      <p:sp>
        <p:nvSpPr>
          <p:cNvPr id="1681" name="Shape 1681"/>
          <p:cNvSpPr/>
          <p:nvPr/>
        </p:nvSpPr>
        <p:spPr>
          <a:xfrm>
            <a:off x="8084056" y="4151226"/>
            <a:ext cx="1" cy="43208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Shape 1683"/>
          <p:cNvSpPr/>
          <p:nvPr/>
        </p:nvSpPr>
        <p:spPr>
          <a:xfrm flipV="1">
            <a:off x="9640065" y="2865354"/>
            <a:ext cx="1" cy="49530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84" name="Shape 1684"/>
          <p:cNvSpPr/>
          <p:nvPr/>
        </p:nvSpPr>
        <p:spPr>
          <a:xfrm>
            <a:off x="8529650" y="3720355"/>
            <a:ext cx="7081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85" name="Shape 1685"/>
          <p:cNvSpPr/>
          <p:nvPr/>
        </p:nvSpPr>
        <p:spPr>
          <a:xfrm>
            <a:off x="9203074" y="1657124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pic>
        <p:nvPicPr>
          <p:cNvPr id="1686" name="Untitled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645" y="1861866"/>
            <a:ext cx="4805420" cy="488686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89" name="Group 1689"/>
          <p:cNvGrpSpPr/>
          <p:nvPr/>
        </p:nvGrpSpPr>
        <p:grpSpPr>
          <a:xfrm>
            <a:off x="7790309" y="3405047"/>
            <a:ext cx="671537" cy="678129"/>
            <a:chOff x="0" y="0"/>
            <a:chExt cx="671535" cy="678128"/>
          </a:xfrm>
        </p:grpSpPr>
        <p:sp>
          <p:nvSpPr>
            <p:cNvPr id="1687" name="Shape 168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8" name="Shape 1688"/>
            <p:cNvSpPr/>
            <p:nvPr/>
          </p:nvSpPr>
          <p:spPr>
            <a:xfrm>
              <a:off x="177753" y="123164"/>
              <a:ext cx="3160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1692" name="Group 1692"/>
          <p:cNvGrpSpPr/>
          <p:nvPr/>
        </p:nvGrpSpPr>
        <p:grpSpPr>
          <a:xfrm>
            <a:off x="9292860" y="2122788"/>
            <a:ext cx="671536" cy="678129"/>
            <a:chOff x="0" y="0"/>
            <a:chExt cx="671535" cy="678128"/>
          </a:xfrm>
        </p:grpSpPr>
        <p:sp>
          <p:nvSpPr>
            <p:cNvPr id="1690" name="Shape 169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1" name="Shape 1691"/>
            <p:cNvSpPr/>
            <p:nvPr/>
          </p:nvSpPr>
          <p:spPr>
            <a:xfrm>
              <a:off x="185437" y="123164"/>
              <a:ext cx="3006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1693" name="Shape 1693"/>
          <p:cNvSpPr/>
          <p:nvPr/>
        </p:nvSpPr>
        <p:spPr>
          <a:xfrm flipV="1">
            <a:off x="9640065" y="4127517"/>
            <a:ext cx="1" cy="47324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696" name="Group 1696"/>
          <p:cNvGrpSpPr/>
          <p:nvPr/>
        </p:nvGrpSpPr>
        <p:grpSpPr>
          <a:xfrm>
            <a:off x="9305560" y="3405047"/>
            <a:ext cx="671536" cy="678129"/>
            <a:chOff x="0" y="0"/>
            <a:chExt cx="671535" cy="678128"/>
          </a:xfrm>
        </p:grpSpPr>
        <p:sp>
          <p:nvSpPr>
            <p:cNvPr id="1694" name="Shape 169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5" name="Shape 1695"/>
            <p:cNvSpPr/>
            <p:nvPr/>
          </p:nvSpPr>
          <p:spPr>
            <a:xfrm>
              <a:off x="185437" y="123164"/>
              <a:ext cx="3006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1697" name="Shape 1697"/>
          <p:cNvSpPr/>
          <p:nvPr/>
        </p:nvSpPr>
        <p:spPr>
          <a:xfrm>
            <a:off x="9152274" y="4248150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1698" name="Shape 1698"/>
          <p:cNvSpPr/>
          <p:nvPr/>
        </p:nvSpPr>
        <p:spPr>
          <a:xfrm flipV="1">
            <a:off x="9640156" y="5394127"/>
            <a:ext cx="1" cy="43208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701" name="Group 1701"/>
          <p:cNvGrpSpPr/>
          <p:nvPr/>
        </p:nvGrpSpPr>
        <p:grpSpPr>
          <a:xfrm>
            <a:off x="9286991" y="4645104"/>
            <a:ext cx="671536" cy="678129"/>
            <a:chOff x="0" y="0"/>
            <a:chExt cx="671535" cy="678128"/>
          </a:xfrm>
        </p:grpSpPr>
        <p:sp>
          <p:nvSpPr>
            <p:cNvPr id="1699" name="Shape 169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0" name="Shape 1700"/>
            <p:cNvSpPr/>
            <p:nvPr/>
          </p:nvSpPr>
          <p:spPr>
            <a:xfrm>
              <a:off x="193260" y="123164"/>
              <a:ext cx="2850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1704" name="Group 1704"/>
          <p:cNvGrpSpPr/>
          <p:nvPr/>
        </p:nvGrpSpPr>
        <p:grpSpPr>
          <a:xfrm>
            <a:off x="9310099" y="8381665"/>
            <a:ext cx="671536" cy="678129"/>
            <a:chOff x="0" y="0"/>
            <a:chExt cx="671535" cy="678128"/>
          </a:xfrm>
        </p:grpSpPr>
        <p:sp>
          <p:nvSpPr>
            <p:cNvPr id="1702" name="Shape 170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DAE3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93260" y="123164"/>
              <a:ext cx="2850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E</a:t>
              </a:r>
            </a:p>
          </p:txBody>
        </p:sp>
      </p:grpSp>
      <p:sp>
        <p:nvSpPr>
          <p:cNvPr id="1705" name="Shape 1705"/>
          <p:cNvSpPr/>
          <p:nvPr/>
        </p:nvSpPr>
        <p:spPr>
          <a:xfrm flipV="1">
            <a:off x="9644248" y="6266333"/>
            <a:ext cx="10265" cy="773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708" name="Group 1708"/>
          <p:cNvGrpSpPr/>
          <p:nvPr/>
        </p:nvGrpSpPr>
        <p:grpSpPr>
          <a:xfrm>
            <a:off x="9310099" y="5894858"/>
            <a:ext cx="671536" cy="678129"/>
            <a:chOff x="0" y="0"/>
            <a:chExt cx="671535" cy="678128"/>
          </a:xfrm>
        </p:grpSpPr>
        <p:sp>
          <p:nvSpPr>
            <p:cNvPr id="1706" name="Shape 170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7" name="Shape 1707"/>
            <p:cNvSpPr/>
            <p:nvPr/>
          </p:nvSpPr>
          <p:spPr>
            <a:xfrm>
              <a:off x="193260" y="123164"/>
              <a:ext cx="2850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Z</a:t>
              </a:r>
            </a:p>
          </p:txBody>
        </p:sp>
      </p:grpSp>
      <p:sp>
        <p:nvSpPr>
          <p:cNvPr id="1709" name="Shape 1709"/>
          <p:cNvSpPr/>
          <p:nvPr/>
        </p:nvSpPr>
        <p:spPr>
          <a:xfrm flipV="1">
            <a:off x="9644248" y="7503987"/>
            <a:ext cx="10265" cy="773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712" name="Group 1712"/>
          <p:cNvGrpSpPr/>
          <p:nvPr/>
        </p:nvGrpSpPr>
        <p:grpSpPr>
          <a:xfrm>
            <a:off x="9310099" y="7144611"/>
            <a:ext cx="671536" cy="678129"/>
            <a:chOff x="0" y="0"/>
            <a:chExt cx="671535" cy="678128"/>
          </a:xfrm>
        </p:grpSpPr>
        <p:sp>
          <p:nvSpPr>
            <p:cNvPr id="1710" name="Shape 171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DAE3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00943" y="123164"/>
              <a:ext cx="26964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1713" name="Shape 1713"/>
          <p:cNvSpPr/>
          <p:nvPr/>
        </p:nvSpPr>
        <p:spPr>
          <a:xfrm>
            <a:off x="9152274" y="3009796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714" name="Shape 1714"/>
          <p:cNvSpPr/>
          <p:nvPr/>
        </p:nvSpPr>
        <p:spPr>
          <a:xfrm>
            <a:off x="7682317" y="3009796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grpSp>
        <p:nvGrpSpPr>
          <p:cNvPr id="1717" name="Group 1717"/>
          <p:cNvGrpSpPr/>
          <p:nvPr/>
        </p:nvGrpSpPr>
        <p:grpSpPr>
          <a:xfrm>
            <a:off x="7731617" y="4645104"/>
            <a:ext cx="671536" cy="678129"/>
            <a:chOff x="0" y="0"/>
            <a:chExt cx="671535" cy="678128"/>
          </a:xfrm>
        </p:grpSpPr>
        <p:sp>
          <p:nvSpPr>
            <p:cNvPr id="1715" name="Shape 171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6" name="Shape 1716"/>
            <p:cNvSpPr/>
            <p:nvPr/>
          </p:nvSpPr>
          <p:spPr>
            <a:xfrm>
              <a:off x="185437" y="123164"/>
              <a:ext cx="3006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1718" name="Shape 1718"/>
          <p:cNvSpPr/>
          <p:nvPr/>
        </p:nvSpPr>
        <p:spPr>
          <a:xfrm>
            <a:off x="7682317" y="4248150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1719" name="Shape 1719"/>
          <p:cNvSpPr/>
          <p:nvPr/>
        </p:nvSpPr>
        <p:spPr>
          <a:xfrm>
            <a:off x="8529650" y="8720728"/>
            <a:ext cx="7081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20" name="Shape 1720"/>
          <p:cNvSpPr/>
          <p:nvPr/>
        </p:nvSpPr>
        <p:spPr>
          <a:xfrm>
            <a:off x="9152274" y="5543550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1721" name="Shape 1721"/>
          <p:cNvSpPr/>
          <p:nvPr/>
        </p:nvSpPr>
        <p:spPr>
          <a:xfrm>
            <a:off x="9152274" y="6800850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1722" name="Shape 1722"/>
          <p:cNvSpPr/>
          <p:nvPr/>
        </p:nvSpPr>
        <p:spPr>
          <a:xfrm>
            <a:off x="9152274" y="8063014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3</a:t>
            </a:r>
          </a:p>
        </p:txBody>
      </p:sp>
      <p:grpSp>
        <p:nvGrpSpPr>
          <p:cNvPr id="1725" name="Group 1725"/>
          <p:cNvGrpSpPr/>
          <p:nvPr/>
        </p:nvGrpSpPr>
        <p:grpSpPr>
          <a:xfrm>
            <a:off x="7790309" y="8381665"/>
            <a:ext cx="671537" cy="678129"/>
            <a:chOff x="0" y="0"/>
            <a:chExt cx="671535" cy="678128"/>
          </a:xfrm>
        </p:grpSpPr>
        <p:sp>
          <p:nvSpPr>
            <p:cNvPr id="1723" name="Shape 172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DAE3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77753" y="123164"/>
              <a:ext cx="3160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D</a:t>
              </a:r>
            </a:p>
          </p:txBody>
        </p:sp>
      </p:grpSp>
      <p:sp>
        <p:nvSpPr>
          <p:cNvPr id="1726" name="Shape 1726"/>
          <p:cNvSpPr/>
          <p:nvPr/>
        </p:nvSpPr>
        <p:spPr>
          <a:xfrm>
            <a:off x="8521758" y="5011213"/>
            <a:ext cx="7081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27" name="Shape 1727"/>
          <p:cNvSpPr/>
          <p:nvPr/>
        </p:nvSpPr>
        <p:spPr>
          <a:xfrm>
            <a:off x="7656917" y="8063014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3</a:t>
            </a:r>
          </a:p>
        </p:txBody>
      </p:sp>
      <p:sp>
        <p:nvSpPr>
          <p:cNvPr id="1728" name="Shape 1728"/>
          <p:cNvSpPr/>
          <p:nvPr/>
        </p:nvSpPr>
        <p:spPr>
          <a:xfrm>
            <a:off x="9830056" y="2865354"/>
            <a:ext cx="75422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w=4</a:t>
            </a:r>
          </a:p>
        </p:txBody>
      </p:sp>
      <p:sp>
        <p:nvSpPr>
          <p:cNvPr id="1729" name="Shape 1729"/>
          <p:cNvSpPr/>
          <p:nvPr/>
        </p:nvSpPr>
        <p:spPr>
          <a:xfrm>
            <a:off x="9830056" y="4100237"/>
            <a:ext cx="75422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w=1</a:t>
            </a:r>
          </a:p>
        </p:txBody>
      </p:sp>
      <p:sp>
        <p:nvSpPr>
          <p:cNvPr id="1730" name="Shape 1730"/>
          <p:cNvSpPr/>
          <p:nvPr/>
        </p:nvSpPr>
        <p:spPr>
          <a:xfrm>
            <a:off x="9830056" y="5343640"/>
            <a:ext cx="75422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w=1</a:t>
            </a:r>
          </a:p>
        </p:txBody>
      </p:sp>
      <p:sp>
        <p:nvSpPr>
          <p:cNvPr id="1731" name="Shape 1731"/>
          <p:cNvSpPr/>
          <p:nvPr/>
        </p:nvSpPr>
        <p:spPr>
          <a:xfrm>
            <a:off x="8467957" y="5043432"/>
            <a:ext cx="75422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w=1</a:t>
            </a:r>
          </a:p>
        </p:txBody>
      </p:sp>
      <p:sp>
        <p:nvSpPr>
          <p:cNvPr id="1732" name="Shape 1732"/>
          <p:cNvSpPr/>
          <p:nvPr/>
        </p:nvSpPr>
        <p:spPr>
          <a:xfrm>
            <a:off x="8467957" y="3702172"/>
            <a:ext cx="75422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w=1</a:t>
            </a:r>
          </a:p>
        </p:txBody>
      </p:sp>
      <p:sp>
        <p:nvSpPr>
          <p:cNvPr id="1733" name="Shape 1733"/>
          <p:cNvSpPr/>
          <p:nvPr/>
        </p:nvSpPr>
        <p:spPr>
          <a:xfrm>
            <a:off x="7559981" y="1676419"/>
            <a:ext cx="3304678" cy="2508354"/>
          </a:xfrm>
          <a:prstGeom prst="rect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34" name="Shape 1734"/>
          <p:cNvSpPr/>
          <p:nvPr/>
        </p:nvSpPr>
        <p:spPr>
          <a:xfrm>
            <a:off x="7559981" y="6722998"/>
            <a:ext cx="3304678" cy="2527907"/>
          </a:xfrm>
          <a:prstGeom prst="rect">
            <a:avLst/>
          </a:pr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35" name="Shape 1735"/>
          <p:cNvSpPr/>
          <p:nvPr/>
        </p:nvSpPr>
        <p:spPr>
          <a:xfrm>
            <a:off x="7559981" y="4180983"/>
            <a:ext cx="3304678" cy="2527907"/>
          </a:xfrm>
          <a:prstGeom prst="rect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36" name="Shape 1736"/>
          <p:cNvSpPr/>
          <p:nvPr>
            <p:ph type="ctrTitle"/>
          </p:nvPr>
        </p:nvSpPr>
        <p:spPr>
          <a:xfrm>
            <a:off x="406400" y="406400"/>
            <a:ext cx="11662499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OSPF &amp; Route Redistribution</a:t>
            </a:r>
          </a:p>
        </p:txBody>
      </p:sp>
      <p:sp>
        <p:nvSpPr>
          <p:cNvPr id="1737" name="Shape 1737"/>
          <p:cNvSpPr/>
          <p:nvPr/>
        </p:nvSpPr>
        <p:spPr>
          <a:xfrm flipV="1">
            <a:off x="6400226" y="5233815"/>
            <a:ext cx="1083505" cy="1298868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8" name="Shape 1738"/>
          <p:cNvSpPr/>
          <p:nvPr/>
        </p:nvSpPr>
        <p:spPr>
          <a:xfrm>
            <a:off x="5062645" y="6538957"/>
            <a:ext cx="23500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Dominated</a:t>
            </a:r>
          </a:p>
        </p:txBody>
      </p:sp>
      <p:sp>
        <p:nvSpPr>
          <p:cNvPr id="1739" name="Shape 1739"/>
          <p:cNvSpPr/>
          <p:nvPr/>
        </p:nvSpPr>
        <p:spPr>
          <a:xfrm>
            <a:off x="504221" y="7058079"/>
            <a:ext cx="32634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EC: {T}, {S}, {U}</a:t>
            </a:r>
          </a:p>
        </p:txBody>
      </p:sp>
      <p:sp>
        <p:nvSpPr>
          <p:cNvPr id="1740" name="Shape 1740"/>
          <p:cNvSpPr/>
          <p:nvPr/>
        </p:nvSpPr>
        <p:spPr>
          <a:xfrm>
            <a:off x="10964175" y="2789154"/>
            <a:ext cx="14523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OSPF</a:t>
            </a:r>
            <a:r>
              <a:rPr baseline="-5999"/>
              <a:t>2</a:t>
            </a:r>
          </a:p>
        </p:txBody>
      </p:sp>
      <p:sp>
        <p:nvSpPr>
          <p:cNvPr id="1741" name="Shape 1741"/>
          <p:cNvSpPr/>
          <p:nvPr/>
        </p:nvSpPr>
        <p:spPr>
          <a:xfrm>
            <a:off x="10952705" y="4967232"/>
            <a:ext cx="14523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OSPF</a:t>
            </a:r>
            <a:r>
              <a:rPr baseline="-5999"/>
              <a:t>3</a:t>
            </a:r>
          </a:p>
        </p:txBody>
      </p:sp>
      <p:sp>
        <p:nvSpPr>
          <p:cNvPr id="1742" name="Shape 1742"/>
          <p:cNvSpPr/>
          <p:nvPr/>
        </p:nvSpPr>
        <p:spPr>
          <a:xfrm>
            <a:off x="10964175" y="7663101"/>
            <a:ext cx="12237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BGP</a:t>
            </a:r>
            <a:r>
              <a:rPr baseline="-5999"/>
              <a:t>1</a:t>
            </a:r>
          </a:p>
        </p:txBody>
      </p:sp>
      <p:sp>
        <p:nvSpPr>
          <p:cNvPr id="1743" name="Shape 1743"/>
          <p:cNvSpPr/>
          <p:nvPr/>
        </p:nvSpPr>
        <p:spPr>
          <a:xfrm>
            <a:off x="8084056" y="4151226"/>
            <a:ext cx="1" cy="43208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Shape 1745"/>
          <p:cNvSpPr/>
          <p:nvPr/>
        </p:nvSpPr>
        <p:spPr>
          <a:xfrm flipV="1">
            <a:off x="9640065" y="2865354"/>
            <a:ext cx="1" cy="49530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6" name="Shape 1746"/>
          <p:cNvSpPr/>
          <p:nvPr/>
        </p:nvSpPr>
        <p:spPr>
          <a:xfrm>
            <a:off x="8529650" y="3720355"/>
            <a:ext cx="7081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7" name="Shape 1747"/>
          <p:cNvSpPr/>
          <p:nvPr/>
        </p:nvSpPr>
        <p:spPr>
          <a:xfrm>
            <a:off x="9203074" y="1657124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pic>
        <p:nvPicPr>
          <p:cNvPr id="1748" name="Untitled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645" y="1861866"/>
            <a:ext cx="4805420" cy="488686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51" name="Group 1751"/>
          <p:cNvGrpSpPr/>
          <p:nvPr/>
        </p:nvGrpSpPr>
        <p:grpSpPr>
          <a:xfrm>
            <a:off x="7790309" y="3405047"/>
            <a:ext cx="671537" cy="678129"/>
            <a:chOff x="0" y="0"/>
            <a:chExt cx="671535" cy="678128"/>
          </a:xfrm>
        </p:grpSpPr>
        <p:sp>
          <p:nvSpPr>
            <p:cNvPr id="1749" name="Shape 174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0" name="Shape 1750"/>
            <p:cNvSpPr/>
            <p:nvPr/>
          </p:nvSpPr>
          <p:spPr>
            <a:xfrm>
              <a:off x="177753" y="123164"/>
              <a:ext cx="3160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1754" name="Group 1754"/>
          <p:cNvGrpSpPr/>
          <p:nvPr/>
        </p:nvGrpSpPr>
        <p:grpSpPr>
          <a:xfrm>
            <a:off x="9292860" y="2122788"/>
            <a:ext cx="671536" cy="678129"/>
            <a:chOff x="0" y="0"/>
            <a:chExt cx="671535" cy="678128"/>
          </a:xfrm>
        </p:grpSpPr>
        <p:sp>
          <p:nvSpPr>
            <p:cNvPr id="1752" name="Shape 175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3" name="Shape 1753"/>
            <p:cNvSpPr/>
            <p:nvPr/>
          </p:nvSpPr>
          <p:spPr>
            <a:xfrm>
              <a:off x="185437" y="123164"/>
              <a:ext cx="3006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1755" name="Shape 1755"/>
          <p:cNvSpPr/>
          <p:nvPr/>
        </p:nvSpPr>
        <p:spPr>
          <a:xfrm flipV="1">
            <a:off x="9640065" y="4127517"/>
            <a:ext cx="1" cy="47324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758" name="Group 1758"/>
          <p:cNvGrpSpPr/>
          <p:nvPr/>
        </p:nvGrpSpPr>
        <p:grpSpPr>
          <a:xfrm>
            <a:off x="9305560" y="3405047"/>
            <a:ext cx="671536" cy="678129"/>
            <a:chOff x="0" y="0"/>
            <a:chExt cx="671535" cy="678128"/>
          </a:xfrm>
        </p:grpSpPr>
        <p:sp>
          <p:nvSpPr>
            <p:cNvPr id="1756" name="Shape 175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7" name="Shape 1757"/>
            <p:cNvSpPr/>
            <p:nvPr/>
          </p:nvSpPr>
          <p:spPr>
            <a:xfrm>
              <a:off x="185437" y="123164"/>
              <a:ext cx="3006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1759" name="Shape 1759"/>
          <p:cNvSpPr/>
          <p:nvPr/>
        </p:nvSpPr>
        <p:spPr>
          <a:xfrm>
            <a:off x="9152274" y="4248150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1760" name="Shape 1760"/>
          <p:cNvSpPr/>
          <p:nvPr/>
        </p:nvSpPr>
        <p:spPr>
          <a:xfrm flipV="1">
            <a:off x="9640156" y="5394127"/>
            <a:ext cx="1" cy="43208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763" name="Group 1763"/>
          <p:cNvGrpSpPr/>
          <p:nvPr/>
        </p:nvGrpSpPr>
        <p:grpSpPr>
          <a:xfrm>
            <a:off x="9286991" y="4645104"/>
            <a:ext cx="671536" cy="678129"/>
            <a:chOff x="0" y="0"/>
            <a:chExt cx="671535" cy="678128"/>
          </a:xfrm>
        </p:grpSpPr>
        <p:sp>
          <p:nvSpPr>
            <p:cNvPr id="1761" name="Shape 176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93260" y="123164"/>
              <a:ext cx="2850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1766" name="Group 1766"/>
          <p:cNvGrpSpPr/>
          <p:nvPr/>
        </p:nvGrpSpPr>
        <p:grpSpPr>
          <a:xfrm>
            <a:off x="9310099" y="8381665"/>
            <a:ext cx="671536" cy="678129"/>
            <a:chOff x="0" y="0"/>
            <a:chExt cx="671535" cy="678128"/>
          </a:xfrm>
        </p:grpSpPr>
        <p:sp>
          <p:nvSpPr>
            <p:cNvPr id="1764" name="Shape 176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DAE3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5" name="Shape 1765"/>
            <p:cNvSpPr/>
            <p:nvPr/>
          </p:nvSpPr>
          <p:spPr>
            <a:xfrm>
              <a:off x="193260" y="123164"/>
              <a:ext cx="2850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E</a:t>
              </a:r>
            </a:p>
          </p:txBody>
        </p:sp>
      </p:grpSp>
      <p:sp>
        <p:nvSpPr>
          <p:cNvPr id="1767" name="Shape 1767"/>
          <p:cNvSpPr/>
          <p:nvPr/>
        </p:nvSpPr>
        <p:spPr>
          <a:xfrm flipV="1">
            <a:off x="9644248" y="6266333"/>
            <a:ext cx="10265" cy="773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770" name="Group 1770"/>
          <p:cNvGrpSpPr/>
          <p:nvPr/>
        </p:nvGrpSpPr>
        <p:grpSpPr>
          <a:xfrm>
            <a:off x="9310099" y="5894858"/>
            <a:ext cx="671536" cy="678129"/>
            <a:chOff x="0" y="0"/>
            <a:chExt cx="671535" cy="678128"/>
          </a:xfrm>
        </p:grpSpPr>
        <p:sp>
          <p:nvSpPr>
            <p:cNvPr id="1768" name="Shape 176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9" name="Shape 1769"/>
            <p:cNvSpPr/>
            <p:nvPr/>
          </p:nvSpPr>
          <p:spPr>
            <a:xfrm>
              <a:off x="193260" y="123164"/>
              <a:ext cx="2850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Z</a:t>
              </a:r>
            </a:p>
          </p:txBody>
        </p:sp>
      </p:grpSp>
      <p:sp>
        <p:nvSpPr>
          <p:cNvPr id="1771" name="Shape 1771"/>
          <p:cNvSpPr/>
          <p:nvPr/>
        </p:nvSpPr>
        <p:spPr>
          <a:xfrm flipV="1">
            <a:off x="9644248" y="7503987"/>
            <a:ext cx="10265" cy="773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774" name="Group 1774"/>
          <p:cNvGrpSpPr/>
          <p:nvPr/>
        </p:nvGrpSpPr>
        <p:grpSpPr>
          <a:xfrm>
            <a:off x="9310099" y="7144611"/>
            <a:ext cx="671536" cy="678129"/>
            <a:chOff x="0" y="0"/>
            <a:chExt cx="671535" cy="678128"/>
          </a:xfrm>
        </p:grpSpPr>
        <p:sp>
          <p:nvSpPr>
            <p:cNvPr id="1772" name="Shape 177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DAE3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3" name="Shape 1773"/>
            <p:cNvSpPr/>
            <p:nvPr/>
          </p:nvSpPr>
          <p:spPr>
            <a:xfrm>
              <a:off x="200943" y="123164"/>
              <a:ext cx="26964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1775" name="Shape 1775"/>
          <p:cNvSpPr/>
          <p:nvPr/>
        </p:nvSpPr>
        <p:spPr>
          <a:xfrm>
            <a:off x="9152274" y="3009796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776" name="Shape 1776"/>
          <p:cNvSpPr/>
          <p:nvPr/>
        </p:nvSpPr>
        <p:spPr>
          <a:xfrm>
            <a:off x="7682317" y="3009796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1777" name="Shape 1777"/>
          <p:cNvSpPr/>
          <p:nvPr/>
        </p:nvSpPr>
        <p:spPr>
          <a:xfrm>
            <a:off x="8529650" y="8720728"/>
            <a:ext cx="7081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78" name="Shape 1778"/>
          <p:cNvSpPr/>
          <p:nvPr/>
        </p:nvSpPr>
        <p:spPr>
          <a:xfrm>
            <a:off x="9152274" y="5543550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1779" name="Shape 1779"/>
          <p:cNvSpPr/>
          <p:nvPr/>
        </p:nvSpPr>
        <p:spPr>
          <a:xfrm>
            <a:off x="9152274" y="6800850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1780" name="Shape 1780"/>
          <p:cNvSpPr/>
          <p:nvPr/>
        </p:nvSpPr>
        <p:spPr>
          <a:xfrm>
            <a:off x="9152274" y="8063014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3</a:t>
            </a:r>
          </a:p>
        </p:txBody>
      </p:sp>
      <p:grpSp>
        <p:nvGrpSpPr>
          <p:cNvPr id="1783" name="Group 1783"/>
          <p:cNvGrpSpPr/>
          <p:nvPr/>
        </p:nvGrpSpPr>
        <p:grpSpPr>
          <a:xfrm>
            <a:off x="7790309" y="8381665"/>
            <a:ext cx="671537" cy="678129"/>
            <a:chOff x="0" y="0"/>
            <a:chExt cx="671535" cy="678128"/>
          </a:xfrm>
        </p:grpSpPr>
        <p:sp>
          <p:nvSpPr>
            <p:cNvPr id="1781" name="Shape 178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DAE3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77753" y="123164"/>
              <a:ext cx="3160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D</a:t>
              </a:r>
            </a:p>
          </p:txBody>
        </p:sp>
      </p:grpSp>
      <p:sp>
        <p:nvSpPr>
          <p:cNvPr id="1784" name="Shape 1784"/>
          <p:cNvSpPr/>
          <p:nvPr/>
        </p:nvSpPr>
        <p:spPr>
          <a:xfrm>
            <a:off x="7656917" y="8063014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3</a:t>
            </a:r>
          </a:p>
        </p:txBody>
      </p:sp>
      <p:sp>
        <p:nvSpPr>
          <p:cNvPr id="1785" name="Shape 1785"/>
          <p:cNvSpPr/>
          <p:nvPr/>
        </p:nvSpPr>
        <p:spPr>
          <a:xfrm>
            <a:off x="9830056" y="2865354"/>
            <a:ext cx="75422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w=4</a:t>
            </a:r>
          </a:p>
        </p:txBody>
      </p:sp>
      <p:sp>
        <p:nvSpPr>
          <p:cNvPr id="1786" name="Shape 1786"/>
          <p:cNvSpPr/>
          <p:nvPr/>
        </p:nvSpPr>
        <p:spPr>
          <a:xfrm>
            <a:off x="9830056" y="4100237"/>
            <a:ext cx="75422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w=1</a:t>
            </a:r>
          </a:p>
        </p:txBody>
      </p:sp>
      <p:sp>
        <p:nvSpPr>
          <p:cNvPr id="1787" name="Shape 1787"/>
          <p:cNvSpPr/>
          <p:nvPr/>
        </p:nvSpPr>
        <p:spPr>
          <a:xfrm>
            <a:off x="9830056" y="5343640"/>
            <a:ext cx="75422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w=1</a:t>
            </a:r>
          </a:p>
        </p:txBody>
      </p:sp>
      <p:sp>
        <p:nvSpPr>
          <p:cNvPr id="1788" name="Shape 1788"/>
          <p:cNvSpPr/>
          <p:nvPr/>
        </p:nvSpPr>
        <p:spPr>
          <a:xfrm>
            <a:off x="8467957" y="3702172"/>
            <a:ext cx="75422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w=1</a:t>
            </a:r>
          </a:p>
        </p:txBody>
      </p:sp>
      <p:sp>
        <p:nvSpPr>
          <p:cNvPr id="1789" name="Shape 1789"/>
          <p:cNvSpPr/>
          <p:nvPr/>
        </p:nvSpPr>
        <p:spPr>
          <a:xfrm>
            <a:off x="7559981" y="1676419"/>
            <a:ext cx="3304678" cy="2508354"/>
          </a:xfrm>
          <a:prstGeom prst="rect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90" name="Shape 1790"/>
          <p:cNvSpPr/>
          <p:nvPr/>
        </p:nvSpPr>
        <p:spPr>
          <a:xfrm>
            <a:off x="7559981" y="6722998"/>
            <a:ext cx="3304678" cy="2527907"/>
          </a:xfrm>
          <a:prstGeom prst="rect">
            <a:avLst/>
          </a:pr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91" name="Shape 1791"/>
          <p:cNvSpPr/>
          <p:nvPr/>
        </p:nvSpPr>
        <p:spPr>
          <a:xfrm>
            <a:off x="7559981" y="4180983"/>
            <a:ext cx="3304678" cy="2527907"/>
          </a:xfrm>
          <a:prstGeom prst="rect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92" name="Shape 1792"/>
          <p:cNvSpPr/>
          <p:nvPr>
            <p:ph type="ctrTitle"/>
          </p:nvPr>
        </p:nvSpPr>
        <p:spPr>
          <a:xfrm>
            <a:off x="406400" y="406400"/>
            <a:ext cx="11662499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OSPF &amp; Route Redistribution</a:t>
            </a:r>
          </a:p>
        </p:txBody>
      </p:sp>
      <p:sp>
        <p:nvSpPr>
          <p:cNvPr id="1793" name="Shape 1793"/>
          <p:cNvSpPr/>
          <p:nvPr/>
        </p:nvSpPr>
        <p:spPr>
          <a:xfrm>
            <a:off x="504221" y="7058079"/>
            <a:ext cx="32634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EC: {T}, {S}, {U}</a:t>
            </a:r>
          </a:p>
        </p:txBody>
      </p:sp>
      <p:sp>
        <p:nvSpPr>
          <p:cNvPr id="1794" name="Shape 1794"/>
          <p:cNvSpPr/>
          <p:nvPr/>
        </p:nvSpPr>
        <p:spPr>
          <a:xfrm>
            <a:off x="10964175" y="2789154"/>
            <a:ext cx="14523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OSPF</a:t>
            </a:r>
            <a:r>
              <a:rPr baseline="-5999"/>
              <a:t>2</a:t>
            </a:r>
          </a:p>
        </p:txBody>
      </p:sp>
      <p:sp>
        <p:nvSpPr>
          <p:cNvPr id="1795" name="Shape 1795"/>
          <p:cNvSpPr/>
          <p:nvPr/>
        </p:nvSpPr>
        <p:spPr>
          <a:xfrm>
            <a:off x="10952705" y="4967232"/>
            <a:ext cx="14523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OSPF</a:t>
            </a:r>
            <a:r>
              <a:rPr baseline="-5999"/>
              <a:t>3</a:t>
            </a:r>
          </a:p>
        </p:txBody>
      </p:sp>
      <p:sp>
        <p:nvSpPr>
          <p:cNvPr id="1796" name="Shape 1796"/>
          <p:cNvSpPr/>
          <p:nvPr/>
        </p:nvSpPr>
        <p:spPr>
          <a:xfrm>
            <a:off x="10964175" y="7663101"/>
            <a:ext cx="12237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BGP</a:t>
            </a:r>
            <a:r>
              <a:rPr baseline="-5999"/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Shape 1798"/>
          <p:cNvSpPr/>
          <p:nvPr/>
        </p:nvSpPr>
        <p:spPr>
          <a:xfrm flipV="1">
            <a:off x="7872738" y="3005689"/>
            <a:ext cx="1" cy="49530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99" name="Shape 1799"/>
          <p:cNvSpPr/>
          <p:nvPr/>
        </p:nvSpPr>
        <p:spPr>
          <a:xfrm>
            <a:off x="6762323" y="3860691"/>
            <a:ext cx="7081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00" name="Shape 1800"/>
          <p:cNvSpPr/>
          <p:nvPr/>
        </p:nvSpPr>
        <p:spPr>
          <a:xfrm>
            <a:off x="7435747" y="1797460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pic>
        <p:nvPicPr>
          <p:cNvPr id="1801" name="Untitled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645" y="1861866"/>
            <a:ext cx="4805420" cy="488686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04" name="Group 1804"/>
          <p:cNvGrpSpPr/>
          <p:nvPr/>
        </p:nvGrpSpPr>
        <p:grpSpPr>
          <a:xfrm>
            <a:off x="6022982" y="3545382"/>
            <a:ext cx="671536" cy="678130"/>
            <a:chOff x="0" y="0"/>
            <a:chExt cx="671535" cy="678128"/>
          </a:xfrm>
        </p:grpSpPr>
        <p:sp>
          <p:nvSpPr>
            <p:cNvPr id="1802" name="Shape 180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3" name="Shape 1803"/>
            <p:cNvSpPr/>
            <p:nvPr/>
          </p:nvSpPr>
          <p:spPr>
            <a:xfrm>
              <a:off x="177753" y="123164"/>
              <a:ext cx="3160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1807" name="Group 1807"/>
          <p:cNvGrpSpPr/>
          <p:nvPr/>
        </p:nvGrpSpPr>
        <p:grpSpPr>
          <a:xfrm>
            <a:off x="7525533" y="2263124"/>
            <a:ext cx="671536" cy="678129"/>
            <a:chOff x="0" y="0"/>
            <a:chExt cx="671535" cy="678128"/>
          </a:xfrm>
        </p:grpSpPr>
        <p:sp>
          <p:nvSpPr>
            <p:cNvPr id="1805" name="Shape 180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6" name="Shape 1806"/>
            <p:cNvSpPr/>
            <p:nvPr/>
          </p:nvSpPr>
          <p:spPr>
            <a:xfrm>
              <a:off x="185437" y="123164"/>
              <a:ext cx="3006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1808" name="Shape 1808"/>
          <p:cNvSpPr/>
          <p:nvPr/>
        </p:nvSpPr>
        <p:spPr>
          <a:xfrm flipV="1">
            <a:off x="7872738" y="4267853"/>
            <a:ext cx="1" cy="47324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811" name="Group 1811"/>
          <p:cNvGrpSpPr/>
          <p:nvPr/>
        </p:nvGrpSpPr>
        <p:grpSpPr>
          <a:xfrm>
            <a:off x="7538233" y="3545382"/>
            <a:ext cx="671536" cy="678130"/>
            <a:chOff x="0" y="0"/>
            <a:chExt cx="671535" cy="678128"/>
          </a:xfrm>
        </p:grpSpPr>
        <p:sp>
          <p:nvSpPr>
            <p:cNvPr id="1809" name="Shape 180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0" name="Shape 1810"/>
            <p:cNvSpPr/>
            <p:nvPr/>
          </p:nvSpPr>
          <p:spPr>
            <a:xfrm>
              <a:off x="185437" y="123164"/>
              <a:ext cx="3006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1812" name="Shape 1812"/>
          <p:cNvSpPr/>
          <p:nvPr/>
        </p:nvSpPr>
        <p:spPr>
          <a:xfrm>
            <a:off x="7384947" y="4388485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1813" name="Shape 1813"/>
          <p:cNvSpPr/>
          <p:nvPr/>
        </p:nvSpPr>
        <p:spPr>
          <a:xfrm flipV="1">
            <a:off x="7872829" y="5534462"/>
            <a:ext cx="1" cy="43208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816" name="Group 1816"/>
          <p:cNvGrpSpPr/>
          <p:nvPr/>
        </p:nvGrpSpPr>
        <p:grpSpPr>
          <a:xfrm>
            <a:off x="7519664" y="4785440"/>
            <a:ext cx="671536" cy="678129"/>
            <a:chOff x="0" y="0"/>
            <a:chExt cx="671535" cy="678128"/>
          </a:xfrm>
        </p:grpSpPr>
        <p:sp>
          <p:nvSpPr>
            <p:cNvPr id="1814" name="Shape 181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5" name="Shape 1815"/>
            <p:cNvSpPr/>
            <p:nvPr/>
          </p:nvSpPr>
          <p:spPr>
            <a:xfrm>
              <a:off x="193260" y="123164"/>
              <a:ext cx="2850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1819" name="Group 1819"/>
          <p:cNvGrpSpPr/>
          <p:nvPr/>
        </p:nvGrpSpPr>
        <p:grpSpPr>
          <a:xfrm>
            <a:off x="7542772" y="8522000"/>
            <a:ext cx="671536" cy="678129"/>
            <a:chOff x="0" y="0"/>
            <a:chExt cx="671535" cy="678128"/>
          </a:xfrm>
        </p:grpSpPr>
        <p:sp>
          <p:nvSpPr>
            <p:cNvPr id="1817" name="Shape 181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DAE3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8" name="Shape 1818"/>
            <p:cNvSpPr/>
            <p:nvPr/>
          </p:nvSpPr>
          <p:spPr>
            <a:xfrm>
              <a:off x="193260" y="123164"/>
              <a:ext cx="2850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E</a:t>
              </a:r>
            </a:p>
          </p:txBody>
        </p:sp>
      </p:grpSp>
      <p:sp>
        <p:nvSpPr>
          <p:cNvPr id="1820" name="Shape 1820"/>
          <p:cNvSpPr/>
          <p:nvPr/>
        </p:nvSpPr>
        <p:spPr>
          <a:xfrm flipV="1">
            <a:off x="7876921" y="6406668"/>
            <a:ext cx="10265" cy="773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823" name="Group 1823"/>
          <p:cNvGrpSpPr/>
          <p:nvPr/>
        </p:nvGrpSpPr>
        <p:grpSpPr>
          <a:xfrm>
            <a:off x="7542772" y="6035193"/>
            <a:ext cx="671536" cy="678129"/>
            <a:chOff x="0" y="0"/>
            <a:chExt cx="671535" cy="678128"/>
          </a:xfrm>
        </p:grpSpPr>
        <p:sp>
          <p:nvSpPr>
            <p:cNvPr id="1821" name="Shape 182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22" name="Shape 1822"/>
            <p:cNvSpPr/>
            <p:nvPr/>
          </p:nvSpPr>
          <p:spPr>
            <a:xfrm>
              <a:off x="193260" y="123164"/>
              <a:ext cx="2850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Z</a:t>
              </a:r>
            </a:p>
          </p:txBody>
        </p:sp>
      </p:grpSp>
      <p:sp>
        <p:nvSpPr>
          <p:cNvPr id="1824" name="Shape 1824"/>
          <p:cNvSpPr/>
          <p:nvPr/>
        </p:nvSpPr>
        <p:spPr>
          <a:xfrm flipV="1">
            <a:off x="7876921" y="7644322"/>
            <a:ext cx="10265" cy="773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827" name="Group 1827"/>
          <p:cNvGrpSpPr/>
          <p:nvPr/>
        </p:nvGrpSpPr>
        <p:grpSpPr>
          <a:xfrm>
            <a:off x="7542772" y="7284946"/>
            <a:ext cx="671536" cy="678129"/>
            <a:chOff x="0" y="0"/>
            <a:chExt cx="671535" cy="678128"/>
          </a:xfrm>
        </p:grpSpPr>
        <p:sp>
          <p:nvSpPr>
            <p:cNvPr id="1825" name="Shape 182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DAE3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200943" y="123164"/>
              <a:ext cx="26964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1828" name="Shape 1828"/>
          <p:cNvSpPr/>
          <p:nvPr/>
        </p:nvSpPr>
        <p:spPr>
          <a:xfrm>
            <a:off x="7384947" y="3150132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829" name="Shape 1829"/>
          <p:cNvSpPr/>
          <p:nvPr/>
        </p:nvSpPr>
        <p:spPr>
          <a:xfrm>
            <a:off x="5914990" y="3150132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1830" name="Shape 1830"/>
          <p:cNvSpPr/>
          <p:nvPr/>
        </p:nvSpPr>
        <p:spPr>
          <a:xfrm>
            <a:off x="6762323" y="8861064"/>
            <a:ext cx="7081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31" name="Shape 1831"/>
          <p:cNvSpPr/>
          <p:nvPr/>
        </p:nvSpPr>
        <p:spPr>
          <a:xfrm>
            <a:off x="7384947" y="5683885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1832" name="Shape 1832"/>
          <p:cNvSpPr/>
          <p:nvPr/>
        </p:nvSpPr>
        <p:spPr>
          <a:xfrm>
            <a:off x="7384947" y="6941185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1833" name="Shape 1833"/>
          <p:cNvSpPr/>
          <p:nvPr/>
        </p:nvSpPr>
        <p:spPr>
          <a:xfrm>
            <a:off x="7384947" y="820334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3</a:t>
            </a:r>
          </a:p>
        </p:txBody>
      </p:sp>
      <p:grpSp>
        <p:nvGrpSpPr>
          <p:cNvPr id="1836" name="Group 1836"/>
          <p:cNvGrpSpPr/>
          <p:nvPr/>
        </p:nvGrpSpPr>
        <p:grpSpPr>
          <a:xfrm>
            <a:off x="6022982" y="8522000"/>
            <a:ext cx="671536" cy="678129"/>
            <a:chOff x="0" y="0"/>
            <a:chExt cx="671535" cy="678128"/>
          </a:xfrm>
        </p:grpSpPr>
        <p:sp>
          <p:nvSpPr>
            <p:cNvPr id="1834" name="Shape 183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DAE3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35" name="Shape 1835"/>
            <p:cNvSpPr/>
            <p:nvPr/>
          </p:nvSpPr>
          <p:spPr>
            <a:xfrm>
              <a:off x="177753" y="123164"/>
              <a:ext cx="3160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D</a:t>
              </a:r>
            </a:p>
          </p:txBody>
        </p:sp>
      </p:grpSp>
      <p:sp>
        <p:nvSpPr>
          <p:cNvPr id="1837" name="Shape 1837"/>
          <p:cNvSpPr/>
          <p:nvPr/>
        </p:nvSpPr>
        <p:spPr>
          <a:xfrm>
            <a:off x="5889590" y="820334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3</a:t>
            </a:r>
          </a:p>
        </p:txBody>
      </p:sp>
      <p:sp>
        <p:nvSpPr>
          <p:cNvPr id="1838" name="Shape 1838"/>
          <p:cNvSpPr/>
          <p:nvPr/>
        </p:nvSpPr>
        <p:spPr>
          <a:xfrm>
            <a:off x="8062729" y="3005689"/>
            <a:ext cx="75422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w=4</a:t>
            </a:r>
          </a:p>
        </p:txBody>
      </p:sp>
      <p:sp>
        <p:nvSpPr>
          <p:cNvPr id="1839" name="Shape 1839"/>
          <p:cNvSpPr/>
          <p:nvPr/>
        </p:nvSpPr>
        <p:spPr>
          <a:xfrm>
            <a:off x="8062729" y="4240572"/>
            <a:ext cx="75422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w=1</a:t>
            </a:r>
          </a:p>
        </p:txBody>
      </p:sp>
      <p:sp>
        <p:nvSpPr>
          <p:cNvPr id="1840" name="Shape 1840"/>
          <p:cNvSpPr/>
          <p:nvPr/>
        </p:nvSpPr>
        <p:spPr>
          <a:xfrm>
            <a:off x="8062729" y="5483976"/>
            <a:ext cx="75422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w=1</a:t>
            </a:r>
          </a:p>
        </p:txBody>
      </p:sp>
      <p:sp>
        <p:nvSpPr>
          <p:cNvPr id="1841" name="Shape 1841"/>
          <p:cNvSpPr/>
          <p:nvPr/>
        </p:nvSpPr>
        <p:spPr>
          <a:xfrm>
            <a:off x="6700630" y="3842508"/>
            <a:ext cx="75422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w=1</a:t>
            </a:r>
          </a:p>
        </p:txBody>
      </p:sp>
      <p:sp>
        <p:nvSpPr>
          <p:cNvPr id="1842" name="Shape 1842"/>
          <p:cNvSpPr/>
          <p:nvPr/>
        </p:nvSpPr>
        <p:spPr>
          <a:xfrm>
            <a:off x="5792653" y="1816754"/>
            <a:ext cx="3304679" cy="2508355"/>
          </a:xfrm>
          <a:prstGeom prst="rect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43" name="Shape 1843"/>
          <p:cNvSpPr/>
          <p:nvPr/>
        </p:nvSpPr>
        <p:spPr>
          <a:xfrm>
            <a:off x="5792653" y="6863333"/>
            <a:ext cx="3304679" cy="2527907"/>
          </a:xfrm>
          <a:prstGeom prst="rect">
            <a:avLst/>
          </a:pr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44" name="Shape 1844"/>
          <p:cNvSpPr/>
          <p:nvPr/>
        </p:nvSpPr>
        <p:spPr>
          <a:xfrm>
            <a:off x="5792653" y="4321319"/>
            <a:ext cx="3304679" cy="2527907"/>
          </a:xfrm>
          <a:prstGeom prst="rect">
            <a:avLst/>
          </a:prstGeom>
          <a:ln w="254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45" name="Shape 1845"/>
          <p:cNvSpPr/>
          <p:nvPr>
            <p:ph type="ctrTitle"/>
          </p:nvPr>
        </p:nvSpPr>
        <p:spPr>
          <a:xfrm>
            <a:off x="406400" y="406400"/>
            <a:ext cx="11662499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OSPF &amp; Route Redistribution</a:t>
            </a:r>
          </a:p>
        </p:txBody>
      </p:sp>
      <p:sp>
        <p:nvSpPr>
          <p:cNvPr id="1846" name="Shape 1846"/>
          <p:cNvSpPr/>
          <p:nvPr/>
        </p:nvSpPr>
        <p:spPr>
          <a:xfrm>
            <a:off x="9532595" y="4024131"/>
            <a:ext cx="3154681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No duplicate</a:t>
            </a:r>
          </a:p>
          <a:p>
            <a:pPr algn="l"/>
            <a:r>
              <a:t>nodes means</a:t>
            </a:r>
          </a:p>
          <a:p>
            <a:pPr algn="l"/>
            <a:r>
              <a:t>simple graph</a:t>
            </a:r>
          </a:p>
          <a:p>
            <a:pPr algn="l"/>
            <a:r>
              <a:t>algorithms are</a:t>
            </a:r>
          </a:p>
          <a:p>
            <a:pPr algn="l"/>
            <a:r>
              <a:t>enough!</a:t>
            </a:r>
          </a:p>
        </p:txBody>
      </p:sp>
      <p:sp>
        <p:nvSpPr>
          <p:cNvPr id="1847" name="Shape 1847"/>
          <p:cNvSpPr/>
          <p:nvPr/>
        </p:nvSpPr>
        <p:spPr>
          <a:xfrm>
            <a:off x="504221" y="7058079"/>
            <a:ext cx="32634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EC: {T}, {S}, {U}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Shape 1849"/>
          <p:cNvSpPr/>
          <p:nvPr/>
        </p:nvSpPr>
        <p:spPr>
          <a:xfrm>
            <a:off x="7402992" y="5194845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3</a:t>
            </a:r>
          </a:p>
        </p:txBody>
      </p:sp>
      <p:pic>
        <p:nvPicPr>
          <p:cNvPr id="1850" name="Untitled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645" y="1861866"/>
            <a:ext cx="4805420" cy="4886868"/>
          </a:xfrm>
          <a:prstGeom prst="rect">
            <a:avLst/>
          </a:prstGeom>
          <a:ln w="12700">
            <a:miter lim="400000"/>
          </a:ln>
        </p:spPr>
      </p:pic>
      <p:sp>
        <p:nvSpPr>
          <p:cNvPr id="1851" name="Shape 1851"/>
          <p:cNvSpPr/>
          <p:nvPr/>
        </p:nvSpPr>
        <p:spPr>
          <a:xfrm>
            <a:off x="504221" y="7058079"/>
            <a:ext cx="32634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EC: {T}, {S}, {U}</a:t>
            </a:r>
          </a:p>
        </p:txBody>
      </p:sp>
      <p:grpSp>
        <p:nvGrpSpPr>
          <p:cNvPr id="1854" name="Group 1854"/>
          <p:cNvGrpSpPr/>
          <p:nvPr/>
        </p:nvGrpSpPr>
        <p:grpSpPr>
          <a:xfrm>
            <a:off x="8891783" y="6716235"/>
            <a:ext cx="671536" cy="678129"/>
            <a:chOff x="0" y="0"/>
            <a:chExt cx="671535" cy="678128"/>
          </a:xfrm>
        </p:grpSpPr>
        <p:sp>
          <p:nvSpPr>
            <p:cNvPr id="1852" name="Shape 185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3" name="Shape 1853"/>
            <p:cNvSpPr/>
            <p:nvPr/>
          </p:nvSpPr>
          <p:spPr>
            <a:xfrm>
              <a:off x="185437" y="123164"/>
              <a:ext cx="3006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1855" name="Shape 1855"/>
          <p:cNvSpPr/>
          <p:nvPr/>
        </p:nvSpPr>
        <p:spPr>
          <a:xfrm>
            <a:off x="8749274" y="6397434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1856" name="Shape 1856"/>
          <p:cNvSpPr/>
          <p:nvPr/>
        </p:nvSpPr>
        <p:spPr>
          <a:xfrm flipV="1">
            <a:off x="7911125" y="5063601"/>
            <a:ext cx="4608" cy="37367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859" name="Group 1859"/>
          <p:cNvGrpSpPr/>
          <p:nvPr/>
        </p:nvGrpSpPr>
        <p:grpSpPr>
          <a:xfrm>
            <a:off x="7554871" y="4291267"/>
            <a:ext cx="671536" cy="678129"/>
            <a:chOff x="0" y="0"/>
            <a:chExt cx="671535" cy="678128"/>
          </a:xfrm>
        </p:grpSpPr>
        <p:sp>
          <p:nvSpPr>
            <p:cNvPr id="1857" name="Shape 185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DAE3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8" name="Shape 1858"/>
            <p:cNvSpPr/>
            <p:nvPr/>
          </p:nvSpPr>
          <p:spPr>
            <a:xfrm>
              <a:off x="193260" y="123164"/>
              <a:ext cx="2850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E</a:t>
              </a:r>
            </a:p>
          </p:txBody>
        </p:sp>
      </p:grpSp>
      <p:sp>
        <p:nvSpPr>
          <p:cNvPr id="1860" name="Shape 1860"/>
          <p:cNvSpPr/>
          <p:nvPr/>
        </p:nvSpPr>
        <p:spPr>
          <a:xfrm flipV="1">
            <a:off x="8218026" y="3790998"/>
            <a:ext cx="581995" cy="4934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61" name="Shape 1861"/>
          <p:cNvSpPr/>
          <p:nvPr/>
        </p:nvSpPr>
        <p:spPr>
          <a:xfrm>
            <a:off x="7410614" y="4014545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3</a:t>
            </a:r>
          </a:p>
        </p:txBody>
      </p:sp>
      <p:sp>
        <p:nvSpPr>
          <p:cNvPr id="1862" name="Shape 1862"/>
          <p:cNvSpPr/>
          <p:nvPr/>
        </p:nvSpPr>
        <p:spPr>
          <a:xfrm>
            <a:off x="8751829" y="4040566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863" name="Shape 1863"/>
          <p:cNvSpPr/>
          <p:nvPr/>
        </p:nvSpPr>
        <p:spPr>
          <a:xfrm>
            <a:off x="8653423" y="2879175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3</a:t>
            </a:r>
          </a:p>
        </p:txBody>
      </p:sp>
      <p:sp>
        <p:nvSpPr>
          <p:cNvPr id="1864" name="Shape 1864"/>
          <p:cNvSpPr/>
          <p:nvPr/>
        </p:nvSpPr>
        <p:spPr>
          <a:xfrm flipV="1">
            <a:off x="9242599" y="3840368"/>
            <a:ext cx="11135" cy="40935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65" name="Shape 1865"/>
          <p:cNvSpPr/>
          <p:nvPr/>
        </p:nvSpPr>
        <p:spPr>
          <a:xfrm>
            <a:off x="8749694" y="5243622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4</a:t>
            </a:r>
          </a:p>
        </p:txBody>
      </p:sp>
      <p:sp>
        <p:nvSpPr>
          <p:cNvPr id="1866" name="Shape 1866"/>
          <p:cNvSpPr/>
          <p:nvPr/>
        </p:nvSpPr>
        <p:spPr>
          <a:xfrm flipV="1">
            <a:off x="9242599" y="5045851"/>
            <a:ext cx="11135" cy="40936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869" name="Group 1869"/>
          <p:cNvGrpSpPr/>
          <p:nvPr/>
        </p:nvGrpSpPr>
        <p:grpSpPr>
          <a:xfrm>
            <a:off x="8910146" y="4312721"/>
            <a:ext cx="671537" cy="678129"/>
            <a:chOff x="0" y="0"/>
            <a:chExt cx="671535" cy="678128"/>
          </a:xfrm>
        </p:grpSpPr>
        <p:sp>
          <p:nvSpPr>
            <p:cNvPr id="1867" name="Shape 186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CCF0C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8" name="Shape 1868"/>
            <p:cNvSpPr/>
            <p:nvPr/>
          </p:nvSpPr>
          <p:spPr>
            <a:xfrm>
              <a:off x="193260" y="123164"/>
              <a:ext cx="2850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Z</a:t>
              </a:r>
            </a:p>
          </p:txBody>
        </p:sp>
      </p:grpSp>
      <p:grpSp>
        <p:nvGrpSpPr>
          <p:cNvPr id="1872" name="Group 1872"/>
          <p:cNvGrpSpPr/>
          <p:nvPr/>
        </p:nvGrpSpPr>
        <p:grpSpPr>
          <a:xfrm>
            <a:off x="8913057" y="5505088"/>
            <a:ext cx="671536" cy="678129"/>
            <a:chOff x="0" y="0"/>
            <a:chExt cx="671535" cy="678128"/>
          </a:xfrm>
        </p:grpSpPr>
        <p:sp>
          <p:nvSpPr>
            <p:cNvPr id="1870" name="Shape 187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3C78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193260" y="123164"/>
              <a:ext cx="2850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1875" name="Group 1875"/>
          <p:cNvGrpSpPr/>
          <p:nvPr/>
        </p:nvGrpSpPr>
        <p:grpSpPr>
          <a:xfrm>
            <a:off x="7576861" y="5492221"/>
            <a:ext cx="671536" cy="678129"/>
            <a:chOff x="0" y="0"/>
            <a:chExt cx="671535" cy="678128"/>
          </a:xfrm>
        </p:grpSpPr>
        <p:sp>
          <p:nvSpPr>
            <p:cNvPr id="1873" name="Shape 187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DAE3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74" name="Shape 1874"/>
            <p:cNvSpPr/>
            <p:nvPr/>
          </p:nvSpPr>
          <p:spPr>
            <a:xfrm>
              <a:off x="193260" y="123164"/>
              <a:ext cx="2850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/>
              </a:lvl1pPr>
            </a:lstStyle>
            <a:p>
              <a:pPr/>
              <a:r>
                <a:t>D</a:t>
              </a:r>
            </a:p>
          </p:txBody>
        </p:sp>
      </p:grpSp>
      <p:sp>
        <p:nvSpPr>
          <p:cNvPr id="1876" name="Shape 1876"/>
          <p:cNvSpPr/>
          <p:nvPr/>
        </p:nvSpPr>
        <p:spPr>
          <a:xfrm flipV="1">
            <a:off x="9225983" y="6258697"/>
            <a:ext cx="11136" cy="40935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7" name="Shape 1877"/>
          <p:cNvSpPr/>
          <p:nvPr/>
        </p:nvSpPr>
        <p:spPr>
          <a:xfrm>
            <a:off x="9548884" y="5002786"/>
            <a:ext cx="75422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w=1</a:t>
            </a:r>
          </a:p>
        </p:txBody>
      </p:sp>
      <p:sp>
        <p:nvSpPr>
          <p:cNvPr id="1878" name="Shape 1878"/>
          <p:cNvSpPr/>
          <p:nvPr/>
        </p:nvSpPr>
        <p:spPr>
          <a:xfrm>
            <a:off x="9548884" y="6215726"/>
            <a:ext cx="75422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w=1</a:t>
            </a:r>
          </a:p>
        </p:txBody>
      </p:sp>
      <p:grpSp>
        <p:nvGrpSpPr>
          <p:cNvPr id="1881" name="Group 1881"/>
          <p:cNvGrpSpPr/>
          <p:nvPr/>
        </p:nvGrpSpPr>
        <p:grpSpPr>
          <a:xfrm>
            <a:off x="8910146" y="3064693"/>
            <a:ext cx="671537" cy="678129"/>
            <a:chOff x="0" y="0"/>
            <a:chExt cx="671535" cy="678128"/>
          </a:xfrm>
        </p:grpSpPr>
        <p:sp>
          <p:nvSpPr>
            <p:cNvPr id="1879" name="Shape 187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DAE3F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0" name="Shape 1880"/>
            <p:cNvSpPr/>
            <p:nvPr/>
          </p:nvSpPr>
          <p:spPr>
            <a:xfrm>
              <a:off x="200943" y="123164"/>
              <a:ext cx="26964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1882" name="Shape 1882"/>
          <p:cNvSpPr/>
          <p:nvPr>
            <p:ph type="ctrTitle"/>
          </p:nvPr>
        </p:nvSpPr>
        <p:spPr>
          <a:xfrm>
            <a:off x="406400" y="406400"/>
            <a:ext cx="11662499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OSPF &amp; Route Redistribution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" name="Group 1945"/>
          <p:cNvGrpSpPr/>
          <p:nvPr/>
        </p:nvGrpSpPr>
        <p:grpSpPr>
          <a:xfrm>
            <a:off x="29769" y="20197"/>
            <a:ext cx="12947333" cy="9657152"/>
            <a:chOff x="0" y="0"/>
            <a:chExt cx="12947332" cy="9657150"/>
          </a:xfrm>
        </p:grpSpPr>
        <p:sp>
          <p:nvSpPr>
            <p:cNvPr id="1884" name="Shape 1884"/>
            <p:cNvSpPr/>
            <p:nvPr/>
          </p:nvSpPr>
          <p:spPr>
            <a:xfrm>
              <a:off x="393857" y="780669"/>
              <a:ext cx="128290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OSPF</a:t>
              </a:r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237236" y="734418"/>
              <a:ext cx="241813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Single area</a:t>
              </a:r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237236" y="1288511"/>
              <a:ext cx="301980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Standard area</a:t>
              </a:r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237236" y="1805466"/>
              <a:ext cx="259598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Stubby area</a:t>
              </a:r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237236" y="2321918"/>
              <a:ext cx="394289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Totally stubby area</a:t>
              </a:r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237236" y="2876514"/>
              <a:ext cx="399364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Not so stubby area</a:t>
              </a: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393857" y="3579721"/>
              <a:ext cx="82570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RIP</a:t>
              </a:r>
            </a:p>
          </p:txBody>
        </p:sp>
        <p:sp>
          <p:nvSpPr>
            <p:cNvPr id="1891" name="Shape 1891"/>
            <p:cNvSpPr/>
            <p:nvPr/>
          </p:nvSpPr>
          <p:spPr>
            <a:xfrm>
              <a:off x="393857" y="4123137"/>
              <a:ext cx="105430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BGP</a:t>
              </a:r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204718" y="4110437"/>
              <a:ext cx="130850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eBGP</a:t>
              </a:r>
            </a:p>
          </p:txBody>
        </p:sp>
        <p:sp>
          <p:nvSpPr>
            <p:cNvPr id="1893" name="Shape 1893"/>
            <p:cNvSpPr/>
            <p:nvPr/>
          </p:nvSpPr>
          <p:spPr>
            <a:xfrm>
              <a:off x="393857" y="6797470"/>
              <a:ext cx="264718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Static routes</a:t>
              </a:r>
            </a:p>
          </p:txBody>
        </p:sp>
        <p:sp>
          <p:nvSpPr>
            <p:cNvPr id="1894" name="Shape 1894"/>
            <p:cNvSpPr/>
            <p:nvPr/>
          </p:nvSpPr>
          <p:spPr>
            <a:xfrm>
              <a:off x="393832" y="7331272"/>
              <a:ext cx="123215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ACLs</a:t>
              </a: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384118" y="7833503"/>
              <a:ext cx="252831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Route filters</a:t>
              </a: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204718" y="6259823"/>
              <a:ext cx="115580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iBGP</a:t>
              </a:r>
            </a:p>
          </p:txBody>
        </p:sp>
        <p:sp>
          <p:nvSpPr>
            <p:cNvPr id="1897" name="Shape 1897"/>
            <p:cNvSpPr/>
            <p:nvPr/>
          </p:nvSpPr>
          <p:spPr>
            <a:xfrm>
              <a:off x="384118" y="8405405"/>
              <a:ext cx="409514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Route redistribution</a:t>
              </a:r>
            </a:p>
          </p:txBody>
        </p:sp>
        <p:sp>
          <p:nvSpPr>
            <p:cNvPr id="1898" name="Shape 1898"/>
            <p:cNvSpPr/>
            <p:nvPr/>
          </p:nvSpPr>
          <p:spPr>
            <a:xfrm>
              <a:off x="11493486" y="734418"/>
              <a:ext cx="90279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899" name="Shape 1899"/>
            <p:cNvSpPr/>
            <p:nvPr/>
          </p:nvSpPr>
          <p:spPr>
            <a:xfrm>
              <a:off x="11493486" y="1805466"/>
              <a:ext cx="90279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900" name="Shape 1900"/>
            <p:cNvSpPr/>
            <p:nvPr/>
          </p:nvSpPr>
          <p:spPr>
            <a:xfrm>
              <a:off x="11493486" y="2321918"/>
              <a:ext cx="90279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901" name="Shape 1901"/>
            <p:cNvSpPr/>
            <p:nvPr/>
          </p:nvSpPr>
          <p:spPr>
            <a:xfrm>
              <a:off x="11493486" y="3579721"/>
              <a:ext cx="90279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902" name="Shape 1902"/>
            <p:cNvSpPr/>
            <p:nvPr/>
          </p:nvSpPr>
          <p:spPr>
            <a:xfrm>
              <a:off x="11493486" y="5676785"/>
              <a:ext cx="90279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903" name="Shape 1903"/>
            <p:cNvSpPr/>
            <p:nvPr/>
          </p:nvSpPr>
          <p:spPr>
            <a:xfrm>
              <a:off x="11493486" y="6259823"/>
              <a:ext cx="90279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904" name="Shape 1904"/>
            <p:cNvSpPr/>
            <p:nvPr/>
          </p:nvSpPr>
          <p:spPr>
            <a:xfrm>
              <a:off x="11493486" y="6797470"/>
              <a:ext cx="90279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905" name="Shape 1905"/>
            <p:cNvSpPr/>
            <p:nvPr/>
          </p:nvSpPr>
          <p:spPr>
            <a:xfrm>
              <a:off x="11493486" y="7331272"/>
              <a:ext cx="90279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906" name="Shape 1906"/>
            <p:cNvSpPr/>
            <p:nvPr/>
          </p:nvSpPr>
          <p:spPr>
            <a:xfrm>
              <a:off x="11493486" y="7871603"/>
              <a:ext cx="90279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204718" y="8405405"/>
              <a:ext cx="156271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acyclic</a:t>
              </a: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204718" y="8938504"/>
              <a:ext cx="130850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cyclic</a:t>
              </a:r>
            </a:p>
          </p:txBody>
        </p:sp>
        <p:sp>
          <p:nvSpPr>
            <p:cNvPr id="1909" name="Shape 1909"/>
            <p:cNvSpPr/>
            <p:nvPr/>
          </p:nvSpPr>
          <p:spPr>
            <a:xfrm>
              <a:off x="11493486" y="8405405"/>
              <a:ext cx="90279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910" name="Shape 1910"/>
            <p:cNvSpPr/>
            <p:nvPr/>
          </p:nvSpPr>
          <p:spPr>
            <a:xfrm>
              <a:off x="11493486" y="8938504"/>
              <a:ext cx="90279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11717063" y="2813014"/>
              <a:ext cx="455639" cy="77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4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?</a:t>
              </a:r>
            </a:p>
          </p:txBody>
        </p:sp>
        <p:sp>
          <p:nvSpPr>
            <p:cNvPr id="1912" name="Shape 1912"/>
            <p:cNvSpPr/>
            <p:nvPr/>
          </p:nvSpPr>
          <p:spPr>
            <a:xfrm>
              <a:off x="11493486" y="1263111"/>
              <a:ext cx="90279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792048" y="5098813"/>
              <a:ext cx="249402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regex filters</a:t>
              </a:r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779348" y="5537085"/>
              <a:ext cx="336636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community tags</a:t>
              </a:r>
            </a:p>
          </p:txBody>
        </p:sp>
        <p:sp>
          <p:nvSpPr>
            <p:cNvPr id="1915" name="Shape 1915"/>
            <p:cNvSpPr/>
            <p:nvPr/>
          </p:nvSpPr>
          <p:spPr>
            <a:xfrm>
              <a:off x="11493486" y="5134911"/>
              <a:ext cx="90279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916" name="Shape 1916"/>
            <p:cNvSpPr/>
            <p:nvPr/>
          </p:nvSpPr>
          <p:spPr>
            <a:xfrm>
              <a:off x="11493486" y="4110437"/>
              <a:ext cx="90279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792226" y="4643837"/>
              <a:ext cx="203682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/>
              <a:r>
                <a:t>local-pref</a:t>
              </a:r>
            </a:p>
          </p:txBody>
        </p:sp>
        <p:sp>
          <p:nvSpPr>
            <p:cNvPr id="1918" name="Shape 1918"/>
            <p:cNvSpPr/>
            <p:nvPr/>
          </p:nvSpPr>
          <p:spPr>
            <a:xfrm>
              <a:off x="11493486" y="4643837"/>
              <a:ext cx="90279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919" name="Shape 1919"/>
            <p:cNvSpPr/>
            <p:nvPr/>
          </p:nvSpPr>
          <p:spPr>
            <a:xfrm>
              <a:off x="10413484" y="717169"/>
              <a:ext cx="90279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920" name="Shape 1920"/>
            <p:cNvSpPr/>
            <p:nvPr/>
          </p:nvSpPr>
          <p:spPr>
            <a:xfrm>
              <a:off x="10413484" y="3579721"/>
              <a:ext cx="90279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921" name="Shape 1921"/>
            <p:cNvSpPr/>
            <p:nvPr/>
          </p:nvSpPr>
          <p:spPr>
            <a:xfrm>
              <a:off x="10413484" y="4110437"/>
              <a:ext cx="90279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10413484" y="6797470"/>
              <a:ext cx="90279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923" name="Shape 1923"/>
            <p:cNvSpPr/>
            <p:nvPr/>
          </p:nvSpPr>
          <p:spPr>
            <a:xfrm>
              <a:off x="10413484" y="7331272"/>
              <a:ext cx="90279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924" name="Shape 1924"/>
            <p:cNvSpPr/>
            <p:nvPr/>
          </p:nvSpPr>
          <p:spPr>
            <a:xfrm>
              <a:off x="10413484" y="7871603"/>
              <a:ext cx="90279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925" name="Shape 1925"/>
            <p:cNvSpPr/>
            <p:nvPr/>
          </p:nvSpPr>
          <p:spPr>
            <a:xfrm>
              <a:off x="10413484" y="8405405"/>
              <a:ext cx="90279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926" name="Shape 1926"/>
            <p:cNvSpPr/>
            <p:nvPr/>
          </p:nvSpPr>
          <p:spPr>
            <a:xfrm>
              <a:off x="10503004" y="8938504"/>
              <a:ext cx="72375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10503004" y="6259823"/>
              <a:ext cx="72375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1928" name="Shape 1928"/>
            <p:cNvSpPr/>
            <p:nvPr/>
          </p:nvSpPr>
          <p:spPr>
            <a:xfrm>
              <a:off x="10503004" y="5676785"/>
              <a:ext cx="72375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1929" name="Shape 1929"/>
            <p:cNvSpPr/>
            <p:nvPr/>
          </p:nvSpPr>
          <p:spPr>
            <a:xfrm>
              <a:off x="10503004" y="5134911"/>
              <a:ext cx="72375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10503004" y="4643837"/>
              <a:ext cx="72375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10503004" y="2957952"/>
              <a:ext cx="72375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10503004" y="2309218"/>
              <a:ext cx="72375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1933" name="Shape 1933"/>
            <p:cNvSpPr/>
            <p:nvPr/>
          </p:nvSpPr>
          <p:spPr>
            <a:xfrm>
              <a:off x="10503004" y="1792766"/>
              <a:ext cx="72375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1934" name="Shape 1934"/>
            <p:cNvSpPr/>
            <p:nvPr/>
          </p:nvSpPr>
          <p:spPr>
            <a:xfrm>
              <a:off x="10503004" y="1250411"/>
              <a:ext cx="72375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1935" name="Shape 1935"/>
            <p:cNvSpPr/>
            <p:nvPr/>
          </p:nvSpPr>
          <p:spPr>
            <a:xfrm>
              <a:off x="10337867" y="0"/>
              <a:ext cx="110482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ARC</a:t>
              </a:r>
            </a:p>
          </p:txBody>
        </p:sp>
        <p:sp>
          <p:nvSpPr>
            <p:cNvPr id="1936" name="Shape 1936"/>
            <p:cNvSpPr/>
            <p:nvPr/>
          </p:nvSpPr>
          <p:spPr>
            <a:xfrm>
              <a:off x="11595669" y="0"/>
              <a:ext cx="77487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PG</a:t>
              </a:r>
            </a:p>
          </p:txBody>
        </p:sp>
        <p:sp>
          <p:nvSpPr>
            <p:cNvPr id="1937" name="Shape 1937"/>
            <p:cNvSpPr/>
            <p:nvPr/>
          </p:nvSpPr>
          <p:spPr>
            <a:xfrm flipV="1">
              <a:off x="4730764" y="617029"/>
              <a:ext cx="12114" cy="8931692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38" name="Shape 1938"/>
            <p:cNvSpPr/>
            <p:nvPr/>
          </p:nvSpPr>
          <p:spPr>
            <a:xfrm flipV="1">
              <a:off x="9818301" y="617029"/>
              <a:ext cx="12115" cy="8931692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39" name="Shape 1939"/>
            <p:cNvSpPr/>
            <p:nvPr/>
          </p:nvSpPr>
          <p:spPr>
            <a:xfrm flipV="1">
              <a:off x="-1" y="617029"/>
              <a:ext cx="12947333" cy="13275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40" name="Shape 1940"/>
            <p:cNvSpPr/>
            <p:nvPr/>
          </p:nvSpPr>
          <p:spPr>
            <a:xfrm flipV="1">
              <a:off x="8619" y="9590463"/>
              <a:ext cx="12924851" cy="15835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41" name="Shape 1941"/>
            <p:cNvSpPr/>
            <p:nvPr/>
          </p:nvSpPr>
          <p:spPr>
            <a:xfrm flipV="1">
              <a:off x="29755" y="583144"/>
              <a:ext cx="12114" cy="9074007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42" name="Shape 1942"/>
            <p:cNvSpPr/>
            <p:nvPr/>
          </p:nvSpPr>
          <p:spPr>
            <a:xfrm flipV="1">
              <a:off x="12895093" y="619571"/>
              <a:ext cx="7832" cy="8983356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6156138" y="0"/>
              <a:ext cx="176584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Feature</a:t>
              </a: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270224" y="0"/>
              <a:ext cx="382213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Routing Protocol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Shape 1947"/>
          <p:cNvSpPr/>
          <p:nvPr>
            <p:ph type="ctrTitle"/>
          </p:nvPr>
        </p:nvSpPr>
        <p:spPr>
          <a:xfrm>
            <a:off x="406400" y="406400"/>
            <a:ext cx="11662499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Tradeoffs</a:t>
            </a:r>
          </a:p>
        </p:txBody>
      </p:sp>
      <p:sp>
        <p:nvSpPr>
          <p:cNvPr id="1948" name="Shape 1948"/>
          <p:cNvSpPr/>
          <p:nvPr/>
        </p:nvSpPr>
        <p:spPr>
          <a:xfrm>
            <a:off x="671150" y="2730940"/>
            <a:ext cx="116625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Pros:</a:t>
            </a:r>
          </a:p>
          <a:p>
            <a:pPr marL="228600" indent="-228600" algn="l">
              <a:buSzPct val="100000"/>
              <a:buChar char="•"/>
            </a:pPr>
            <a:r>
              <a:t> Completeness, can handle (almost) all routing features</a:t>
            </a:r>
          </a:p>
          <a:p>
            <a:pPr marL="228600" indent="-228600" algn="l">
              <a:buSzPct val="100000"/>
              <a:buChar char="•"/>
            </a:pPr>
            <a:r>
              <a:t> Route redistribution and eBGP modeled the same way</a:t>
            </a:r>
          </a:p>
          <a:p>
            <a:pPr marL="228600" indent="-228600" algn="l">
              <a:buSzPct val="100000"/>
              <a:buChar char="•"/>
            </a:pPr>
            <a:r>
              <a:t> Often the simpler cases are computationally simpler</a:t>
            </a:r>
          </a:p>
        </p:txBody>
      </p:sp>
      <p:sp>
        <p:nvSpPr>
          <p:cNvPr id="1949" name="Shape 1949"/>
          <p:cNvSpPr/>
          <p:nvPr/>
        </p:nvSpPr>
        <p:spPr>
          <a:xfrm>
            <a:off x="671150" y="5724628"/>
            <a:ext cx="1195979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Cons:</a:t>
            </a:r>
          </a:p>
          <a:p>
            <a:pPr marL="228600" indent="-228600" algn="l">
              <a:buSzPct val="100000"/>
              <a:buChar char="•"/>
            </a:pPr>
            <a:r>
              <a:t> Standard graph algorithms don’t work due to dup labels</a:t>
            </a:r>
          </a:p>
          <a:p>
            <a:pPr marL="228600" indent="-228600" algn="l">
              <a:buSzPct val="100000"/>
              <a:buChar char="•"/>
            </a:pPr>
            <a:r>
              <a:t> Most algorithms are either NP-hard or conservative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3187272" y="2616891"/>
            <a:ext cx="874039" cy="792948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60" name="Shape 260"/>
          <p:cNvSpPr/>
          <p:nvPr/>
        </p:nvSpPr>
        <p:spPr>
          <a:xfrm>
            <a:off x="8307899" y="2621352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61" name="Shape 261"/>
          <p:cNvSpPr/>
          <p:nvPr/>
        </p:nvSpPr>
        <p:spPr>
          <a:xfrm>
            <a:off x="2106103" y="496226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62" name="Shape 262"/>
          <p:cNvSpPr/>
          <p:nvPr/>
        </p:nvSpPr>
        <p:spPr>
          <a:xfrm>
            <a:off x="3187272" y="382178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63" name="Shape 263"/>
          <p:cNvSpPr/>
          <p:nvPr/>
        </p:nvSpPr>
        <p:spPr>
          <a:xfrm>
            <a:off x="7415277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64" name="Shape 264"/>
          <p:cNvSpPr/>
          <p:nvPr/>
        </p:nvSpPr>
        <p:spPr>
          <a:xfrm>
            <a:off x="4184608" y="496226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65" name="Shape 265"/>
          <p:cNvSpPr/>
          <p:nvPr/>
        </p:nvSpPr>
        <p:spPr>
          <a:xfrm>
            <a:off x="7415277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66" name="Shape 266"/>
          <p:cNvSpPr/>
          <p:nvPr/>
        </p:nvSpPr>
        <p:spPr>
          <a:xfrm>
            <a:off x="3127366" y="6139919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67" name="Shape 267"/>
          <p:cNvSpPr/>
          <p:nvPr/>
        </p:nvSpPr>
        <p:spPr>
          <a:xfrm>
            <a:off x="3628111" y="3411848"/>
            <a:ext cx="1050" cy="4185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8" name="Shape 268"/>
          <p:cNvSpPr/>
          <p:nvPr/>
        </p:nvSpPr>
        <p:spPr>
          <a:xfrm flipH="1">
            <a:off x="7979840" y="3295968"/>
            <a:ext cx="453616" cy="508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9" name="Shape 269"/>
          <p:cNvSpPr/>
          <p:nvPr/>
        </p:nvSpPr>
        <p:spPr>
          <a:xfrm>
            <a:off x="3929367" y="3300235"/>
            <a:ext cx="672200" cy="557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0" name="Shape 270"/>
          <p:cNvSpPr/>
          <p:nvPr/>
        </p:nvSpPr>
        <p:spPr>
          <a:xfrm>
            <a:off x="3958010" y="4478689"/>
            <a:ext cx="441142" cy="526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1" name="Shape 271"/>
          <p:cNvSpPr/>
          <p:nvPr/>
        </p:nvSpPr>
        <p:spPr>
          <a:xfrm flipH="1">
            <a:off x="3848241" y="5642863"/>
            <a:ext cx="469455" cy="606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2" name="Shape 272"/>
          <p:cNvSpPr/>
          <p:nvPr/>
        </p:nvSpPr>
        <p:spPr>
          <a:xfrm>
            <a:off x="7852295" y="5868379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3" name="Shape 273"/>
          <p:cNvSpPr/>
          <p:nvPr/>
        </p:nvSpPr>
        <p:spPr>
          <a:xfrm>
            <a:off x="2818309" y="5660495"/>
            <a:ext cx="450356" cy="5928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4" name="Shape 274"/>
          <p:cNvSpPr/>
          <p:nvPr/>
        </p:nvSpPr>
        <p:spPr>
          <a:xfrm>
            <a:off x="3560658" y="6929836"/>
            <a:ext cx="1" cy="4752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5" name="Shape 275"/>
          <p:cNvSpPr/>
          <p:nvPr/>
        </p:nvSpPr>
        <p:spPr>
          <a:xfrm flipH="1">
            <a:off x="2756437" y="4474315"/>
            <a:ext cx="534224" cy="5444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78" name="Group 278"/>
          <p:cNvGrpSpPr/>
          <p:nvPr/>
        </p:nvGrpSpPr>
        <p:grpSpPr>
          <a:xfrm>
            <a:off x="3088767" y="7402692"/>
            <a:ext cx="943783" cy="887008"/>
            <a:chOff x="0" y="0"/>
            <a:chExt cx="943782" cy="887006"/>
          </a:xfrm>
        </p:grpSpPr>
        <p:sp>
          <p:nvSpPr>
            <p:cNvPr id="276" name="Shape 276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7" name="Shape 277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281" name="Group 281"/>
          <p:cNvGrpSpPr/>
          <p:nvPr/>
        </p:nvGrpSpPr>
        <p:grpSpPr>
          <a:xfrm>
            <a:off x="7380405" y="6341234"/>
            <a:ext cx="943783" cy="887008"/>
            <a:chOff x="0" y="0"/>
            <a:chExt cx="943782" cy="887006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0" name="Shape 280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284" name="Group 284"/>
          <p:cNvGrpSpPr/>
          <p:nvPr/>
        </p:nvGrpSpPr>
        <p:grpSpPr>
          <a:xfrm>
            <a:off x="4421094" y="3774751"/>
            <a:ext cx="943783" cy="887008"/>
            <a:chOff x="0" y="0"/>
            <a:chExt cx="943782" cy="887006"/>
          </a:xfrm>
        </p:grpSpPr>
        <p:sp>
          <p:nvSpPr>
            <p:cNvPr id="282" name="Shape 282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3" name="Shape 283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285" name="Shape 285"/>
          <p:cNvSpPr/>
          <p:nvPr/>
        </p:nvSpPr>
        <p:spPr>
          <a:xfrm>
            <a:off x="9260574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86" name="Shape 286"/>
          <p:cNvSpPr/>
          <p:nvPr/>
        </p:nvSpPr>
        <p:spPr>
          <a:xfrm>
            <a:off x="9057072" y="3286258"/>
            <a:ext cx="493547" cy="5138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7" name="Shape 287"/>
          <p:cNvSpPr/>
          <p:nvPr/>
        </p:nvSpPr>
        <p:spPr>
          <a:xfrm>
            <a:off x="7851241" y="4593130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8" name="Shape 288"/>
          <p:cNvSpPr/>
          <p:nvPr/>
        </p:nvSpPr>
        <p:spPr>
          <a:xfrm>
            <a:off x="9260574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89" name="Shape 289"/>
          <p:cNvSpPr/>
          <p:nvPr/>
        </p:nvSpPr>
        <p:spPr>
          <a:xfrm>
            <a:off x="9260574" y="6388264"/>
            <a:ext cx="874038" cy="792948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</a:t>
            </a:r>
          </a:p>
        </p:txBody>
      </p:sp>
      <p:grpSp>
        <p:nvGrpSpPr>
          <p:cNvPr id="292" name="Group 292"/>
          <p:cNvGrpSpPr/>
          <p:nvPr/>
        </p:nvGrpSpPr>
        <p:grpSpPr>
          <a:xfrm>
            <a:off x="9240104" y="7688543"/>
            <a:ext cx="943783" cy="887008"/>
            <a:chOff x="0" y="0"/>
            <a:chExt cx="943782" cy="887006"/>
          </a:xfrm>
        </p:grpSpPr>
        <p:sp>
          <p:nvSpPr>
            <p:cNvPr id="290" name="Shape 290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91" name="Shape 291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295" name="Group 295"/>
          <p:cNvGrpSpPr/>
          <p:nvPr/>
        </p:nvGrpSpPr>
        <p:grpSpPr>
          <a:xfrm>
            <a:off x="1892833" y="3737246"/>
            <a:ext cx="943784" cy="887008"/>
            <a:chOff x="0" y="0"/>
            <a:chExt cx="943782" cy="887006"/>
          </a:xfrm>
        </p:grpSpPr>
        <p:sp>
          <p:nvSpPr>
            <p:cNvPr id="293" name="Shape 293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296" name="Shape 296"/>
          <p:cNvSpPr/>
          <p:nvPr/>
        </p:nvSpPr>
        <p:spPr>
          <a:xfrm flipH="1">
            <a:off x="2633128" y="3292548"/>
            <a:ext cx="682257" cy="4958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7" name="Shape 297"/>
          <p:cNvSpPr/>
          <p:nvPr/>
        </p:nvSpPr>
        <p:spPr>
          <a:xfrm>
            <a:off x="9707805" y="4585690"/>
            <a:ext cx="5616" cy="4804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8" name="Shape 298"/>
          <p:cNvSpPr/>
          <p:nvPr/>
        </p:nvSpPr>
        <p:spPr>
          <a:xfrm>
            <a:off x="9693402" y="5868291"/>
            <a:ext cx="5616" cy="509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9" name="Shape 299"/>
          <p:cNvSpPr/>
          <p:nvPr/>
        </p:nvSpPr>
        <p:spPr>
          <a:xfrm flipH="1">
            <a:off x="9697479" y="7179842"/>
            <a:ext cx="1967" cy="4958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0" name="Shape 300"/>
          <p:cNvSpPr/>
          <p:nvPr/>
        </p:nvSpPr>
        <p:spPr>
          <a:xfrm>
            <a:off x="3264303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1</a:t>
            </a:r>
          </a:p>
        </p:txBody>
      </p:sp>
      <p:sp>
        <p:nvSpPr>
          <p:cNvPr id="301" name="Shape 301"/>
          <p:cNvSpPr/>
          <p:nvPr/>
        </p:nvSpPr>
        <p:spPr>
          <a:xfrm>
            <a:off x="8384930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2</a:t>
            </a:r>
          </a:p>
        </p:txBody>
      </p:sp>
      <p:sp>
        <p:nvSpPr>
          <p:cNvPr id="302" name="Shape 302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Failure Safety (Recap)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Shape 1951"/>
          <p:cNvSpPr/>
          <p:nvPr>
            <p:ph type="ctrTitle"/>
          </p:nvPr>
        </p:nvSpPr>
        <p:spPr>
          <a:xfrm>
            <a:off x="406400" y="406400"/>
            <a:ext cx="11662499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Properties to Check:</a:t>
            </a:r>
          </a:p>
        </p:txBody>
      </p:sp>
      <p:sp>
        <p:nvSpPr>
          <p:cNvPr id="1952" name="Shape 1952"/>
          <p:cNvSpPr/>
          <p:nvPr/>
        </p:nvSpPr>
        <p:spPr>
          <a:xfrm>
            <a:off x="671150" y="4741657"/>
            <a:ext cx="11662500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Path Properties:</a:t>
            </a:r>
          </a:p>
          <a:p>
            <a:pPr marL="228600" indent="-228600" algn="l">
              <a:buSzPct val="100000"/>
              <a:buChar char="•"/>
            </a:pPr>
            <a:r>
              <a:t> Is there a path for router A under all k failures?</a:t>
            </a:r>
          </a:p>
          <a:p>
            <a:pPr marL="228600" indent="-228600" algn="l">
              <a:buSzPct val="100000"/>
              <a:buChar char="•"/>
            </a:pPr>
            <a:r>
              <a:t> Is a valid path to the destination not being used?</a:t>
            </a:r>
          </a:p>
          <a:p>
            <a:pPr marL="228600" indent="-228600" algn="l">
              <a:buSzPct val="100000"/>
              <a:buChar char="•"/>
            </a:pPr>
            <a:r>
              <a:t> Does traffic for </a:t>
            </a:r>
            <a:r>
              <a:rPr i="1"/>
              <a:t>d</a:t>
            </a:r>
            <a:r>
              <a:t> always have a certain shape?</a:t>
            </a:r>
          </a:p>
          <a:p>
            <a:pPr marL="228600" indent="-228600" algn="l">
              <a:buSzPct val="100000"/>
              <a:buChar char="•"/>
            </a:pPr>
            <a:r>
              <a:t> Is path p1 always preferred to path p2?</a:t>
            </a:r>
          </a:p>
          <a:p>
            <a:pPr marL="228600" indent="-228600" algn="l">
              <a:buSzPct val="100000"/>
              <a:buChar char="•"/>
            </a:pPr>
            <a:r>
              <a:t> Will traffic for </a:t>
            </a:r>
            <a:r>
              <a:rPr i="1"/>
              <a:t>d </a:t>
            </a:r>
            <a:r>
              <a:t>ever take a path longer than 10?</a:t>
            </a:r>
          </a:p>
          <a:p>
            <a:pPr marL="228600" indent="-228600" algn="l">
              <a:buSzPct val="100000"/>
              <a:buChar char="•"/>
            </a:pPr>
            <a:r>
              <a:t> Policy equivalence (paths equivalent under all failures)</a:t>
            </a:r>
          </a:p>
        </p:txBody>
      </p:sp>
      <p:sp>
        <p:nvSpPr>
          <p:cNvPr id="1953" name="Shape 1953"/>
          <p:cNvSpPr/>
          <p:nvPr/>
        </p:nvSpPr>
        <p:spPr>
          <a:xfrm>
            <a:off x="671150" y="2146300"/>
            <a:ext cx="116625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Local Properties:</a:t>
            </a:r>
          </a:p>
          <a:p>
            <a:pPr marL="228600" indent="-228600" algn="l">
              <a:buSzPct val="100000"/>
              <a:buChar char="•"/>
            </a:pPr>
            <a:r>
              <a:t> Do all T2 routers locally prefer P1 over P2?</a:t>
            </a:r>
          </a:p>
          <a:p>
            <a:pPr marL="228600" indent="-228600" algn="l">
              <a:buSzPct val="100000"/>
              <a:buChar char="•"/>
            </a:pPr>
            <a:r>
              <a:t> Can dest. </a:t>
            </a:r>
            <a:r>
              <a:rPr i="1"/>
              <a:t>d</a:t>
            </a:r>
            <a:r>
              <a:t> ever be advertised from A to B?</a:t>
            </a:r>
          </a:p>
          <a:p>
            <a:pPr marL="228600" indent="-228600" algn="l">
              <a:buSzPct val="100000"/>
              <a:buChar char="•"/>
            </a:pPr>
            <a:r>
              <a:t> Can an eBGP adv. with comm </a:t>
            </a:r>
            <a:r>
              <a:rPr i="1"/>
              <a:t>c </a:t>
            </a:r>
            <a:r>
              <a:t>ever leak outside?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Shape 1955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Equivalence Classes</a:t>
            </a:r>
          </a:p>
        </p:txBody>
      </p:sp>
      <p:grpSp>
        <p:nvGrpSpPr>
          <p:cNvPr id="1991" name="Group 1991"/>
          <p:cNvGrpSpPr/>
          <p:nvPr/>
        </p:nvGrpSpPr>
        <p:grpSpPr>
          <a:xfrm>
            <a:off x="6747038" y="3084045"/>
            <a:ext cx="4790633" cy="5677834"/>
            <a:chOff x="0" y="0"/>
            <a:chExt cx="4790631" cy="5677832"/>
          </a:xfrm>
        </p:grpSpPr>
        <p:sp>
          <p:nvSpPr>
            <p:cNvPr id="1956" name="Shape 1956"/>
            <p:cNvSpPr/>
            <p:nvPr/>
          </p:nvSpPr>
          <p:spPr>
            <a:xfrm>
              <a:off x="53123" y="3016258"/>
              <a:ext cx="671536" cy="678129"/>
            </a:xfrm>
            <a:prstGeom prst="ellipse">
              <a:avLst/>
            </a:prstGeom>
            <a:solidFill>
              <a:srgbClr val="C3DEF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7" name="Shape 1957"/>
            <p:cNvSpPr/>
            <p:nvPr/>
          </p:nvSpPr>
          <p:spPr>
            <a:xfrm>
              <a:off x="1404214" y="3016258"/>
              <a:ext cx="671536" cy="678129"/>
            </a:xfrm>
            <a:prstGeom prst="ellipse">
              <a:avLst/>
            </a:prstGeom>
            <a:solidFill>
              <a:srgbClr val="C3DEF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8" name="Shape 1958"/>
            <p:cNvSpPr/>
            <p:nvPr/>
          </p:nvSpPr>
          <p:spPr>
            <a:xfrm>
              <a:off x="2742605" y="3016258"/>
              <a:ext cx="671536" cy="678129"/>
            </a:xfrm>
            <a:prstGeom prst="ellipse">
              <a:avLst/>
            </a:prstGeom>
            <a:solidFill>
              <a:srgbClr val="C3DEF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9" name="Shape 1959"/>
            <p:cNvSpPr/>
            <p:nvPr/>
          </p:nvSpPr>
          <p:spPr>
            <a:xfrm>
              <a:off x="4119096" y="3016258"/>
              <a:ext cx="671536" cy="678129"/>
            </a:xfrm>
            <a:prstGeom prst="ellipse">
              <a:avLst/>
            </a:prstGeom>
            <a:solidFill>
              <a:srgbClr val="C3DEF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0" name="Shape 1960"/>
            <p:cNvSpPr/>
            <p:nvPr/>
          </p:nvSpPr>
          <p:spPr>
            <a:xfrm>
              <a:off x="3450003" y="1549400"/>
              <a:ext cx="671537" cy="678129"/>
            </a:xfrm>
            <a:prstGeom prst="ellipse">
              <a:avLst/>
            </a:prstGeom>
            <a:solidFill>
              <a:srgbClr val="C3DEF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1" name="Shape 1961"/>
            <p:cNvSpPr/>
            <p:nvPr/>
          </p:nvSpPr>
          <p:spPr>
            <a:xfrm>
              <a:off x="727365" y="1549400"/>
              <a:ext cx="671536" cy="678129"/>
            </a:xfrm>
            <a:prstGeom prst="ellipse">
              <a:avLst/>
            </a:prstGeom>
            <a:solidFill>
              <a:srgbClr val="C3DEF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2" name="Shape 1962"/>
            <p:cNvSpPr/>
            <p:nvPr/>
          </p:nvSpPr>
          <p:spPr>
            <a:xfrm flipV="1">
              <a:off x="451219" y="2168535"/>
              <a:ext cx="437337" cy="8485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63" name="Shape 1963"/>
            <p:cNvSpPr/>
            <p:nvPr/>
          </p:nvSpPr>
          <p:spPr>
            <a:xfrm flipV="1">
              <a:off x="3157560" y="2184082"/>
              <a:ext cx="437338" cy="8485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64" name="Shape 1964"/>
            <p:cNvSpPr/>
            <p:nvPr/>
          </p:nvSpPr>
          <p:spPr>
            <a:xfrm flipH="1" flipV="1">
              <a:off x="1228884" y="2195904"/>
              <a:ext cx="447944" cy="8207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65" name="Shape 1965"/>
            <p:cNvSpPr/>
            <p:nvPr/>
          </p:nvSpPr>
          <p:spPr>
            <a:xfrm flipH="1" flipV="1">
              <a:off x="3935225" y="2195529"/>
              <a:ext cx="447945" cy="8207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66" name="Shape 1966"/>
            <p:cNvSpPr/>
            <p:nvPr/>
          </p:nvSpPr>
          <p:spPr>
            <a:xfrm flipH="1" flipV="1">
              <a:off x="1586064" y="440453"/>
              <a:ext cx="1952872" cy="12061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67" name="Shape 1967"/>
            <p:cNvSpPr/>
            <p:nvPr/>
          </p:nvSpPr>
          <p:spPr>
            <a:xfrm flipH="1" flipV="1">
              <a:off x="3584692" y="620587"/>
              <a:ext cx="224541" cy="930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68" name="Shape 1968"/>
            <p:cNvSpPr/>
            <p:nvPr/>
          </p:nvSpPr>
          <p:spPr>
            <a:xfrm flipV="1">
              <a:off x="1102141" y="631349"/>
              <a:ext cx="141369" cy="9190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69" name="Shape 1969"/>
            <p:cNvSpPr/>
            <p:nvPr/>
          </p:nvSpPr>
          <p:spPr>
            <a:xfrm flipV="1">
              <a:off x="1292828" y="493962"/>
              <a:ext cx="1949735" cy="11515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70" name="Shape 1970"/>
            <p:cNvSpPr/>
            <p:nvPr/>
          </p:nvSpPr>
          <p:spPr>
            <a:xfrm>
              <a:off x="949896" y="0"/>
              <a:ext cx="671536" cy="678129"/>
            </a:xfrm>
            <a:prstGeom prst="ellipse">
              <a:avLst/>
            </a:prstGeom>
            <a:solidFill>
              <a:srgbClr val="C3DEF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1" name="Shape 1971"/>
            <p:cNvSpPr/>
            <p:nvPr/>
          </p:nvSpPr>
          <p:spPr>
            <a:xfrm>
              <a:off x="3178956" y="0"/>
              <a:ext cx="671537" cy="678129"/>
            </a:xfrm>
            <a:prstGeom prst="ellipse">
              <a:avLst/>
            </a:prstGeom>
            <a:solidFill>
              <a:srgbClr val="C3DEF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2" name="Shape 1972"/>
            <p:cNvSpPr/>
            <p:nvPr/>
          </p:nvSpPr>
          <p:spPr>
            <a:xfrm>
              <a:off x="1090954" y="65378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973" name="Shape 1973"/>
            <p:cNvSpPr/>
            <p:nvPr/>
          </p:nvSpPr>
          <p:spPr>
            <a:xfrm>
              <a:off x="3297712" y="65378"/>
              <a:ext cx="39365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Y</a:t>
              </a:r>
            </a:p>
          </p:txBody>
        </p:sp>
        <p:sp>
          <p:nvSpPr>
            <p:cNvPr id="1974" name="Shape 1974"/>
            <p:cNvSpPr/>
            <p:nvPr/>
          </p:nvSpPr>
          <p:spPr>
            <a:xfrm>
              <a:off x="839738" y="1590943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E</a:t>
              </a:r>
            </a:p>
          </p:txBody>
        </p:sp>
        <p:sp>
          <p:nvSpPr>
            <p:cNvPr id="1975" name="Shape 1975"/>
            <p:cNvSpPr/>
            <p:nvPr/>
          </p:nvSpPr>
          <p:spPr>
            <a:xfrm>
              <a:off x="3597578" y="1590943"/>
              <a:ext cx="36850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F</a:t>
              </a:r>
            </a:p>
          </p:txBody>
        </p:sp>
        <p:sp>
          <p:nvSpPr>
            <p:cNvPr id="1976" name="Shape 1976"/>
            <p:cNvSpPr/>
            <p:nvPr/>
          </p:nvSpPr>
          <p:spPr>
            <a:xfrm>
              <a:off x="174028" y="3022699"/>
              <a:ext cx="4192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</a:t>
              </a:r>
            </a:p>
          </p:txBody>
        </p:sp>
        <p:sp>
          <p:nvSpPr>
            <p:cNvPr id="1977" name="Shape 1977"/>
            <p:cNvSpPr/>
            <p:nvPr/>
          </p:nvSpPr>
          <p:spPr>
            <a:xfrm>
              <a:off x="1532468" y="3035399"/>
              <a:ext cx="4192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</a:t>
              </a:r>
            </a:p>
          </p:txBody>
        </p:sp>
        <p:sp>
          <p:nvSpPr>
            <p:cNvPr id="1978" name="Shape 1978"/>
            <p:cNvSpPr/>
            <p:nvPr/>
          </p:nvSpPr>
          <p:spPr>
            <a:xfrm>
              <a:off x="2853898" y="3032414"/>
              <a:ext cx="44439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1979" name="Shape 1979"/>
            <p:cNvSpPr/>
            <p:nvPr/>
          </p:nvSpPr>
          <p:spPr>
            <a:xfrm>
              <a:off x="4225874" y="3035399"/>
              <a:ext cx="44439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D</a:t>
              </a:r>
            </a:p>
          </p:txBody>
        </p:sp>
        <p:sp>
          <p:nvSpPr>
            <p:cNvPr id="1980" name="Shape 1980"/>
            <p:cNvSpPr/>
            <p:nvPr/>
          </p:nvSpPr>
          <p:spPr>
            <a:xfrm flipV="1">
              <a:off x="2829872" y="3810984"/>
              <a:ext cx="1438398" cy="1116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81" name="Shape 1981"/>
            <p:cNvSpPr/>
            <p:nvPr/>
          </p:nvSpPr>
          <p:spPr>
            <a:xfrm flipV="1">
              <a:off x="2446673" y="3813004"/>
              <a:ext cx="562851" cy="1348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82" name="Shape 1982"/>
            <p:cNvSpPr/>
            <p:nvPr/>
          </p:nvSpPr>
          <p:spPr>
            <a:xfrm flipH="1" flipV="1">
              <a:off x="1801237" y="3839193"/>
              <a:ext cx="559854" cy="14277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83" name="Shape 1983"/>
            <p:cNvSpPr/>
            <p:nvPr/>
          </p:nvSpPr>
          <p:spPr>
            <a:xfrm flipH="1" flipV="1">
              <a:off x="645017" y="3819295"/>
              <a:ext cx="1417909" cy="13832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986" name="Group 1986"/>
            <p:cNvGrpSpPr/>
            <p:nvPr/>
          </p:nvGrpSpPr>
          <p:grpSpPr>
            <a:xfrm>
              <a:off x="1432743" y="4610079"/>
              <a:ext cx="2046931" cy="1067754"/>
              <a:chOff x="0" y="0"/>
              <a:chExt cx="2046929" cy="1067752"/>
            </a:xfrm>
          </p:grpSpPr>
          <p:sp>
            <p:nvSpPr>
              <p:cNvPr id="1984" name="Shape 1984"/>
              <p:cNvSpPr/>
              <p:nvPr/>
            </p:nvSpPr>
            <p:spPr>
              <a:xfrm>
                <a:off x="0" y="0"/>
                <a:ext cx="2046930" cy="1067753"/>
              </a:xfrm>
              <a:prstGeom prst="ellipse">
                <a:avLst/>
              </a:prstGeom>
              <a:solidFill>
                <a:srgbClr val="F9F5D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85" name="Shape 1985"/>
              <p:cNvSpPr/>
              <p:nvPr/>
            </p:nvSpPr>
            <p:spPr>
              <a:xfrm>
                <a:off x="492198" y="210026"/>
                <a:ext cx="106253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Start</a:t>
                </a:r>
              </a:p>
            </p:txBody>
          </p:sp>
        </p:grpSp>
        <p:sp>
          <p:nvSpPr>
            <p:cNvPr id="1987" name="Shape 1987"/>
            <p:cNvSpPr/>
            <p:nvPr/>
          </p:nvSpPr>
          <p:spPr>
            <a:xfrm>
              <a:off x="1217273" y="3707086"/>
              <a:ext cx="56311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</a:t>
              </a:r>
              <a:r>
                <a:rPr baseline="-5999"/>
                <a:t>2</a:t>
              </a:r>
            </a:p>
          </p:txBody>
        </p:sp>
        <p:sp>
          <p:nvSpPr>
            <p:cNvPr id="1988" name="Shape 1988"/>
            <p:cNvSpPr/>
            <p:nvPr/>
          </p:nvSpPr>
          <p:spPr>
            <a:xfrm>
              <a:off x="0" y="3855345"/>
              <a:ext cx="56311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</a:t>
              </a:r>
              <a:r>
                <a:rPr baseline="-5999"/>
                <a:t>1</a:t>
              </a:r>
            </a:p>
          </p:txBody>
        </p:sp>
        <p:sp>
          <p:nvSpPr>
            <p:cNvPr id="1989" name="Shape 1989"/>
            <p:cNvSpPr/>
            <p:nvPr/>
          </p:nvSpPr>
          <p:spPr>
            <a:xfrm>
              <a:off x="4173305" y="3821334"/>
              <a:ext cx="56311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</a:t>
              </a:r>
              <a:r>
                <a:rPr baseline="-5999"/>
                <a:t>4</a:t>
              </a:r>
            </a:p>
          </p:txBody>
        </p:sp>
        <p:sp>
          <p:nvSpPr>
            <p:cNvPr id="1990" name="Shape 1990"/>
            <p:cNvSpPr/>
            <p:nvPr/>
          </p:nvSpPr>
          <p:spPr>
            <a:xfrm>
              <a:off x="2988578" y="3707086"/>
              <a:ext cx="56311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</a:t>
              </a:r>
              <a:r>
                <a:rPr baseline="-5999"/>
                <a:t>3</a:t>
              </a:r>
            </a:p>
          </p:txBody>
        </p:sp>
      </p:grpSp>
      <p:sp>
        <p:nvSpPr>
          <p:cNvPr id="1992" name="Shape 1992"/>
          <p:cNvSpPr/>
          <p:nvPr/>
        </p:nvSpPr>
        <p:spPr>
          <a:xfrm>
            <a:off x="528821" y="2465174"/>
            <a:ext cx="6585967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If the only difference is </a:t>
            </a:r>
          </a:p>
          <a:p>
            <a:pPr algn="l"/>
            <a:r>
              <a:t>where traffic originates, </a:t>
            </a:r>
          </a:p>
          <a:p>
            <a:pPr algn="l"/>
            <a:r>
              <a:t>then we can sacrifice precision</a:t>
            </a:r>
          </a:p>
          <a:p>
            <a:pPr algn="l"/>
            <a:r>
              <a:t>for big memory/time savings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Shape 1994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Equivalence Classes</a:t>
            </a:r>
          </a:p>
        </p:txBody>
      </p:sp>
      <p:grpSp>
        <p:nvGrpSpPr>
          <p:cNvPr id="2030" name="Group 2030"/>
          <p:cNvGrpSpPr/>
          <p:nvPr/>
        </p:nvGrpSpPr>
        <p:grpSpPr>
          <a:xfrm>
            <a:off x="6747038" y="3084045"/>
            <a:ext cx="4790633" cy="5677834"/>
            <a:chOff x="0" y="0"/>
            <a:chExt cx="4790631" cy="5677832"/>
          </a:xfrm>
        </p:grpSpPr>
        <p:sp>
          <p:nvSpPr>
            <p:cNvPr id="1995" name="Shape 1995"/>
            <p:cNvSpPr/>
            <p:nvPr/>
          </p:nvSpPr>
          <p:spPr>
            <a:xfrm>
              <a:off x="53123" y="3016258"/>
              <a:ext cx="671536" cy="678129"/>
            </a:xfrm>
            <a:prstGeom prst="ellipse">
              <a:avLst/>
            </a:prstGeom>
            <a:solidFill>
              <a:srgbClr val="C3DEF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6" name="Shape 1996"/>
            <p:cNvSpPr/>
            <p:nvPr/>
          </p:nvSpPr>
          <p:spPr>
            <a:xfrm>
              <a:off x="1404214" y="3016258"/>
              <a:ext cx="671536" cy="678129"/>
            </a:xfrm>
            <a:prstGeom prst="ellipse">
              <a:avLst/>
            </a:prstGeom>
            <a:solidFill>
              <a:srgbClr val="C3DEF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7" name="Shape 1997"/>
            <p:cNvSpPr/>
            <p:nvPr/>
          </p:nvSpPr>
          <p:spPr>
            <a:xfrm>
              <a:off x="2742605" y="3016258"/>
              <a:ext cx="671536" cy="678129"/>
            </a:xfrm>
            <a:prstGeom prst="ellipse">
              <a:avLst/>
            </a:prstGeom>
            <a:solidFill>
              <a:srgbClr val="C3DEF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8" name="Shape 1998"/>
            <p:cNvSpPr/>
            <p:nvPr/>
          </p:nvSpPr>
          <p:spPr>
            <a:xfrm>
              <a:off x="4119096" y="3016258"/>
              <a:ext cx="671536" cy="678129"/>
            </a:xfrm>
            <a:prstGeom prst="ellipse">
              <a:avLst/>
            </a:prstGeom>
            <a:solidFill>
              <a:srgbClr val="C3DEF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9" name="Shape 1999"/>
            <p:cNvSpPr/>
            <p:nvPr/>
          </p:nvSpPr>
          <p:spPr>
            <a:xfrm>
              <a:off x="3450003" y="1549400"/>
              <a:ext cx="671537" cy="678129"/>
            </a:xfrm>
            <a:prstGeom prst="ellipse">
              <a:avLst/>
            </a:prstGeom>
            <a:solidFill>
              <a:srgbClr val="C3DEF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0" name="Shape 2000"/>
            <p:cNvSpPr/>
            <p:nvPr/>
          </p:nvSpPr>
          <p:spPr>
            <a:xfrm>
              <a:off x="727365" y="1549400"/>
              <a:ext cx="671536" cy="678129"/>
            </a:xfrm>
            <a:prstGeom prst="ellipse">
              <a:avLst/>
            </a:prstGeom>
            <a:solidFill>
              <a:srgbClr val="C3DEF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1" name="Shape 2001"/>
            <p:cNvSpPr/>
            <p:nvPr/>
          </p:nvSpPr>
          <p:spPr>
            <a:xfrm flipV="1">
              <a:off x="451219" y="2168535"/>
              <a:ext cx="437337" cy="8485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02" name="Shape 2002"/>
            <p:cNvSpPr/>
            <p:nvPr/>
          </p:nvSpPr>
          <p:spPr>
            <a:xfrm flipV="1">
              <a:off x="3157560" y="2184082"/>
              <a:ext cx="437338" cy="8485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03" name="Shape 2003"/>
            <p:cNvSpPr/>
            <p:nvPr/>
          </p:nvSpPr>
          <p:spPr>
            <a:xfrm flipH="1" flipV="1">
              <a:off x="1228884" y="2195904"/>
              <a:ext cx="447944" cy="8207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04" name="Shape 2004"/>
            <p:cNvSpPr/>
            <p:nvPr/>
          </p:nvSpPr>
          <p:spPr>
            <a:xfrm flipH="1" flipV="1">
              <a:off x="3935225" y="2195529"/>
              <a:ext cx="447945" cy="8207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05" name="Shape 2005"/>
            <p:cNvSpPr/>
            <p:nvPr/>
          </p:nvSpPr>
          <p:spPr>
            <a:xfrm flipH="1" flipV="1">
              <a:off x="1586064" y="440453"/>
              <a:ext cx="1952872" cy="12061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06" name="Shape 2006"/>
            <p:cNvSpPr/>
            <p:nvPr/>
          </p:nvSpPr>
          <p:spPr>
            <a:xfrm flipH="1" flipV="1">
              <a:off x="3584692" y="620587"/>
              <a:ext cx="224541" cy="9301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07" name="Shape 2007"/>
            <p:cNvSpPr/>
            <p:nvPr/>
          </p:nvSpPr>
          <p:spPr>
            <a:xfrm flipV="1">
              <a:off x="1102141" y="631349"/>
              <a:ext cx="141369" cy="9190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08" name="Shape 2008"/>
            <p:cNvSpPr/>
            <p:nvPr/>
          </p:nvSpPr>
          <p:spPr>
            <a:xfrm flipV="1">
              <a:off x="1292828" y="493962"/>
              <a:ext cx="1949735" cy="11515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949896" y="0"/>
              <a:ext cx="671536" cy="678129"/>
            </a:xfrm>
            <a:prstGeom prst="ellipse">
              <a:avLst/>
            </a:prstGeom>
            <a:solidFill>
              <a:srgbClr val="C3DEF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0" name="Shape 2010"/>
            <p:cNvSpPr/>
            <p:nvPr/>
          </p:nvSpPr>
          <p:spPr>
            <a:xfrm>
              <a:off x="3178956" y="0"/>
              <a:ext cx="671537" cy="678129"/>
            </a:xfrm>
            <a:prstGeom prst="ellipse">
              <a:avLst/>
            </a:prstGeom>
            <a:solidFill>
              <a:srgbClr val="C3DEF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1090954" y="65378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3297712" y="65378"/>
              <a:ext cx="39365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Y</a:t>
              </a: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839738" y="1590943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E</a:t>
              </a:r>
            </a:p>
          </p:txBody>
        </p:sp>
        <p:sp>
          <p:nvSpPr>
            <p:cNvPr id="2014" name="Shape 2014"/>
            <p:cNvSpPr/>
            <p:nvPr/>
          </p:nvSpPr>
          <p:spPr>
            <a:xfrm>
              <a:off x="3597578" y="1590943"/>
              <a:ext cx="36850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F</a:t>
              </a: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174028" y="3022699"/>
              <a:ext cx="4192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</a:t>
              </a: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1532468" y="3035399"/>
              <a:ext cx="4192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</a:t>
              </a: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2853898" y="3032414"/>
              <a:ext cx="44439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2018" name="Shape 2018"/>
            <p:cNvSpPr/>
            <p:nvPr/>
          </p:nvSpPr>
          <p:spPr>
            <a:xfrm>
              <a:off x="4225874" y="3035399"/>
              <a:ext cx="44439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D</a:t>
              </a:r>
            </a:p>
          </p:txBody>
        </p:sp>
        <p:sp>
          <p:nvSpPr>
            <p:cNvPr id="2019" name="Shape 2019"/>
            <p:cNvSpPr/>
            <p:nvPr/>
          </p:nvSpPr>
          <p:spPr>
            <a:xfrm flipV="1">
              <a:off x="2829872" y="3810984"/>
              <a:ext cx="1438398" cy="11168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20" name="Shape 2020"/>
            <p:cNvSpPr/>
            <p:nvPr/>
          </p:nvSpPr>
          <p:spPr>
            <a:xfrm flipV="1">
              <a:off x="2446673" y="3813004"/>
              <a:ext cx="562851" cy="13481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21" name="Shape 2021"/>
            <p:cNvSpPr/>
            <p:nvPr/>
          </p:nvSpPr>
          <p:spPr>
            <a:xfrm flipH="1" flipV="1">
              <a:off x="1801237" y="3839193"/>
              <a:ext cx="559854" cy="14277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22" name="Shape 2022"/>
            <p:cNvSpPr/>
            <p:nvPr/>
          </p:nvSpPr>
          <p:spPr>
            <a:xfrm flipH="1" flipV="1">
              <a:off x="645017" y="3819295"/>
              <a:ext cx="1417909" cy="13832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025" name="Group 2025"/>
            <p:cNvGrpSpPr/>
            <p:nvPr/>
          </p:nvGrpSpPr>
          <p:grpSpPr>
            <a:xfrm>
              <a:off x="1432743" y="4610079"/>
              <a:ext cx="2046931" cy="1067754"/>
              <a:chOff x="0" y="0"/>
              <a:chExt cx="2046929" cy="1067752"/>
            </a:xfrm>
          </p:grpSpPr>
          <p:sp>
            <p:nvSpPr>
              <p:cNvPr id="2023" name="Shape 2023"/>
              <p:cNvSpPr/>
              <p:nvPr/>
            </p:nvSpPr>
            <p:spPr>
              <a:xfrm>
                <a:off x="0" y="0"/>
                <a:ext cx="2046930" cy="1067753"/>
              </a:xfrm>
              <a:prstGeom prst="ellipse">
                <a:avLst/>
              </a:prstGeom>
              <a:solidFill>
                <a:srgbClr val="F9F5D1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24" name="Shape 2024"/>
              <p:cNvSpPr/>
              <p:nvPr/>
            </p:nvSpPr>
            <p:spPr>
              <a:xfrm>
                <a:off x="492198" y="210026"/>
                <a:ext cx="106253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Start</a:t>
                </a:r>
              </a:p>
            </p:txBody>
          </p:sp>
        </p:grpSp>
        <p:sp>
          <p:nvSpPr>
            <p:cNvPr id="2026" name="Shape 2026"/>
            <p:cNvSpPr/>
            <p:nvPr/>
          </p:nvSpPr>
          <p:spPr>
            <a:xfrm>
              <a:off x="1217273" y="3707086"/>
              <a:ext cx="56311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</a:t>
              </a:r>
              <a:r>
                <a:rPr baseline="-5999"/>
                <a:t>2</a:t>
              </a:r>
            </a:p>
          </p:txBody>
        </p:sp>
        <p:sp>
          <p:nvSpPr>
            <p:cNvPr id="2027" name="Shape 2027"/>
            <p:cNvSpPr/>
            <p:nvPr/>
          </p:nvSpPr>
          <p:spPr>
            <a:xfrm>
              <a:off x="0" y="3855345"/>
              <a:ext cx="56311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</a:t>
              </a:r>
              <a:r>
                <a:rPr baseline="-5999"/>
                <a:t>1</a:t>
              </a: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4173305" y="3821334"/>
              <a:ext cx="56311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</a:t>
              </a:r>
              <a:r>
                <a:rPr baseline="-5999"/>
                <a:t>4</a:t>
              </a: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2988578" y="3707086"/>
              <a:ext cx="56311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</a:t>
              </a:r>
              <a:r>
                <a:rPr baseline="-5999"/>
                <a:t>3</a:t>
              </a:r>
            </a:p>
          </p:txBody>
        </p:sp>
      </p:grpSp>
      <p:sp>
        <p:nvSpPr>
          <p:cNvPr id="2031" name="Shape 2031"/>
          <p:cNvSpPr/>
          <p:nvPr/>
        </p:nvSpPr>
        <p:spPr>
          <a:xfrm>
            <a:off x="528821" y="2465174"/>
            <a:ext cx="6585967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If the only difference is </a:t>
            </a:r>
          </a:p>
          <a:p>
            <a:pPr algn="l"/>
            <a:r>
              <a:t>where traffic originates, </a:t>
            </a:r>
          </a:p>
          <a:p>
            <a:pPr algn="l"/>
            <a:r>
              <a:t>then we can sacrifice precision</a:t>
            </a:r>
          </a:p>
          <a:p>
            <a:pPr algn="l"/>
            <a:r>
              <a:t>for big memory/time savings</a:t>
            </a:r>
          </a:p>
        </p:txBody>
      </p:sp>
      <p:sp>
        <p:nvSpPr>
          <p:cNvPr id="2032" name="Shape 2032"/>
          <p:cNvSpPr/>
          <p:nvPr/>
        </p:nvSpPr>
        <p:spPr>
          <a:xfrm>
            <a:off x="528821" y="5923102"/>
            <a:ext cx="5813683" cy="1193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E.g., Does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</a:t>
            </a:r>
            <a:r>
              <a:t> ever advertise</a:t>
            </a:r>
          </a:p>
          <a:p>
            <a:pPr algn="l"/>
            <a:r>
              <a:rPr b="1">
                <a:latin typeface="Helvetica"/>
                <a:ea typeface="Helvetica"/>
                <a:cs typeface="Helvetica"/>
                <a:sym typeface="Helvetica"/>
              </a:rPr>
              <a:t>any</a:t>
            </a:r>
            <a:r>
              <a:t> route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Y</a:t>
            </a:r>
          </a:p>
        </p:txBody>
      </p:sp>
      <p:sp>
        <p:nvSpPr>
          <p:cNvPr id="2033" name="Shape 2033"/>
          <p:cNvSpPr/>
          <p:nvPr/>
        </p:nvSpPr>
        <p:spPr>
          <a:xfrm>
            <a:off x="528821" y="7896269"/>
            <a:ext cx="5874253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Look for path from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start</a:t>
            </a:r>
            <a:r>
              <a:t>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Shape 2035"/>
          <p:cNvSpPr/>
          <p:nvPr>
            <p:ph type="ctrTitle"/>
          </p:nvPr>
        </p:nvSpPr>
        <p:spPr>
          <a:xfrm>
            <a:off x="406400" y="406400"/>
            <a:ext cx="11662499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Preferences are highly local</a:t>
            </a:r>
          </a:p>
        </p:txBody>
      </p:sp>
      <p:grpSp>
        <p:nvGrpSpPr>
          <p:cNvPr id="2059" name="Group 2059"/>
          <p:cNvGrpSpPr/>
          <p:nvPr/>
        </p:nvGrpSpPr>
        <p:grpSpPr>
          <a:xfrm>
            <a:off x="2664336" y="2991755"/>
            <a:ext cx="2302465" cy="3770090"/>
            <a:chOff x="0" y="0"/>
            <a:chExt cx="2302464" cy="3770089"/>
          </a:xfrm>
        </p:grpSpPr>
        <p:sp>
          <p:nvSpPr>
            <p:cNvPr id="2036" name="Shape 2036"/>
            <p:cNvSpPr/>
            <p:nvPr/>
          </p:nvSpPr>
          <p:spPr>
            <a:xfrm flipV="1">
              <a:off x="842498" y="297513"/>
              <a:ext cx="806495" cy="1408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37" name="Shape 2037"/>
            <p:cNvSpPr/>
            <p:nvPr/>
          </p:nvSpPr>
          <p:spPr>
            <a:xfrm flipH="1" flipV="1">
              <a:off x="1626318" y="334887"/>
              <a:ext cx="290214" cy="13494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040" name="Group 2040"/>
            <p:cNvGrpSpPr/>
            <p:nvPr/>
          </p:nvGrpSpPr>
          <p:grpSpPr>
            <a:xfrm>
              <a:off x="1267395" y="0"/>
              <a:ext cx="671536" cy="678129"/>
              <a:chOff x="0" y="0"/>
              <a:chExt cx="671535" cy="678128"/>
            </a:xfrm>
          </p:grpSpPr>
          <p:sp>
            <p:nvSpPr>
              <p:cNvPr id="2038" name="Shape 203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39" name="Shape 2039"/>
              <p:cNvSpPr/>
              <p:nvPr/>
            </p:nvSpPr>
            <p:spPr>
              <a:xfrm>
                <a:off x="146702" y="27914"/>
                <a:ext cx="378131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400"/>
                </a:lvl1pPr>
              </a:lstStyle>
              <a:p>
                <a:pPr/>
                <a:r>
                  <a:t>S</a:t>
                </a:r>
              </a:p>
            </p:txBody>
          </p:sp>
        </p:grpSp>
        <p:sp>
          <p:nvSpPr>
            <p:cNvPr id="2041" name="Shape 2041"/>
            <p:cNvSpPr/>
            <p:nvPr/>
          </p:nvSpPr>
          <p:spPr>
            <a:xfrm>
              <a:off x="-1" y="1759335"/>
              <a:ext cx="297893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42" name="Shape 2042"/>
            <p:cNvSpPr/>
            <p:nvPr/>
          </p:nvSpPr>
          <p:spPr>
            <a:xfrm>
              <a:off x="1279793" y="1759335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2045" name="Group 2045"/>
            <p:cNvGrpSpPr/>
            <p:nvPr/>
          </p:nvGrpSpPr>
          <p:grpSpPr>
            <a:xfrm>
              <a:off x="453074" y="3091961"/>
              <a:ext cx="671537" cy="678129"/>
              <a:chOff x="0" y="0"/>
              <a:chExt cx="671535" cy="678128"/>
            </a:xfrm>
          </p:grpSpPr>
          <p:sp>
            <p:nvSpPr>
              <p:cNvPr id="2043" name="Shape 2043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44" name="Shape 2044"/>
              <p:cNvSpPr/>
              <p:nvPr/>
            </p:nvSpPr>
            <p:spPr>
              <a:xfrm>
                <a:off x="134612" y="27914"/>
                <a:ext cx="402312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400"/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2048" name="Group 2048"/>
            <p:cNvGrpSpPr/>
            <p:nvPr/>
          </p:nvGrpSpPr>
          <p:grpSpPr>
            <a:xfrm>
              <a:off x="1630929" y="3091961"/>
              <a:ext cx="671536" cy="678129"/>
              <a:chOff x="0" y="0"/>
              <a:chExt cx="671535" cy="678128"/>
            </a:xfrm>
          </p:grpSpPr>
          <p:sp>
            <p:nvSpPr>
              <p:cNvPr id="2046" name="Shape 204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47" name="Shape 2047"/>
              <p:cNvSpPr/>
              <p:nvPr/>
            </p:nvSpPr>
            <p:spPr>
              <a:xfrm>
                <a:off x="134612" y="27914"/>
                <a:ext cx="402312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400"/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2049" name="Shape 2049"/>
            <p:cNvSpPr/>
            <p:nvPr/>
          </p:nvSpPr>
          <p:spPr>
            <a:xfrm>
              <a:off x="-1" y="2972095"/>
              <a:ext cx="297893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50" name="Shape 2050"/>
            <p:cNvSpPr/>
            <p:nvPr/>
          </p:nvSpPr>
          <p:spPr>
            <a:xfrm>
              <a:off x="1279793" y="2972095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51" name="Shape 2051"/>
            <p:cNvSpPr/>
            <p:nvPr/>
          </p:nvSpPr>
          <p:spPr>
            <a:xfrm flipH="1" flipV="1">
              <a:off x="1982998" y="2027887"/>
              <a:ext cx="3684" cy="9658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52" name="Shape 2052"/>
            <p:cNvSpPr/>
            <p:nvPr/>
          </p:nvSpPr>
          <p:spPr>
            <a:xfrm flipH="1" flipV="1">
              <a:off x="794558" y="2050487"/>
              <a:ext cx="3684" cy="9658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055" name="Group 2055"/>
            <p:cNvGrpSpPr/>
            <p:nvPr/>
          </p:nvGrpSpPr>
          <p:grpSpPr>
            <a:xfrm>
              <a:off x="453074" y="1733040"/>
              <a:ext cx="671537" cy="678129"/>
              <a:chOff x="0" y="0"/>
              <a:chExt cx="671535" cy="678128"/>
            </a:xfrm>
          </p:grpSpPr>
          <p:sp>
            <p:nvSpPr>
              <p:cNvPr id="2053" name="Shape 2053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54" name="Shape 2054"/>
              <p:cNvSpPr/>
              <p:nvPr/>
            </p:nvSpPr>
            <p:spPr>
              <a:xfrm>
                <a:off x="134612" y="27914"/>
                <a:ext cx="402312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2058" name="Group 2058"/>
            <p:cNvGrpSpPr/>
            <p:nvPr/>
          </p:nvGrpSpPr>
          <p:grpSpPr>
            <a:xfrm>
              <a:off x="1630929" y="1733040"/>
              <a:ext cx="671536" cy="678129"/>
              <a:chOff x="0" y="0"/>
              <a:chExt cx="671535" cy="678128"/>
            </a:xfrm>
          </p:grpSpPr>
          <p:sp>
            <p:nvSpPr>
              <p:cNvPr id="2056" name="Shape 205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57" name="Shape 2057"/>
              <p:cNvSpPr/>
              <p:nvPr/>
            </p:nvSpPr>
            <p:spPr>
              <a:xfrm>
                <a:off x="134612" y="27914"/>
                <a:ext cx="402312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400"/>
                </a:lvl1pPr>
              </a:lstStyle>
              <a:p>
                <a:pPr/>
                <a:r>
                  <a:t>B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 p14:dur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Shape 2061"/>
          <p:cNvSpPr/>
          <p:nvPr>
            <p:ph type="ctrTitle"/>
          </p:nvPr>
        </p:nvSpPr>
        <p:spPr>
          <a:xfrm>
            <a:off x="406400" y="406400"/>
            <a:ext cx="11662499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Preferences are highly local</a:t>
            </a:r>
          </a:p>
        </p:txBody>
      </p:sp>
      <p:grpSp>
        <p:nvGrpSpPr>
          <p:cNvPr id="2085" name="Group 2085"/>
          <p:cNvGrpSpPr/>
          <p:nvPr/>
        </p:nvGrpSpPr>
        <p:grpSpPr>
          <a:xfrm>
            <a:off x="2664336" y="2991755"/>
            <a:ext cx="2302465" cy="3770090"/>
            <a:chOff x="0" y="0"/>
            <a:chExt cx="2302464" cy="3770089"/>
          </a:xfrm>
        </p:grpSpPr>
        <p:sp>
          <p:nvSpPr>
            <p:cNvPr id="2062" name="Shape 2062"/>
            <p:cNvSpPr/>
            <p:nvPr/>
          </p:nvSpPr>
          <p:spPr>
            <a:xfrm flipV="1">
              <a:off x="842498" y="297513"/>
              <a:ext cx="806495" cy="1408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63" name="Shape 2063"/>
            <p:cNvSpPr/>
            <p:nvPr/>
          </p:nvSpPr>
          <p:spPr>
            <a:xfrm flipH="1" flipV="1">
              <a:off x="1626318" y="334887"/>
              <a:ext cx="290214" cy="13494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066" name="Group 2066"/>
            <p:cNvGrpSpPr/>
            <p:nvPr/>
          </p:nvGrpSpPr>
          <p:grpSpPr>
            <a:xfrm>
              <a:off x="1267395" y="0"/>
              <a:ext cx="671536" cy="678129"/>
              <a:chOff x="0" y="0"/>
              <a:chExt cx="671535" cy="678128"/>
            </a:xfrm>
          </p:grpSpPr>
          <p:sp>
            <p:nvSpPr>
              <p:cNvPr id="2064" name="Shape 206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65" name="Shape 2065"/>
              <p:cNvSpPr/>
              <p:nvPr/>
            </p:nvSpPr>
            <p:spPr>
              <a:xfrm>
                <a:off x="146702" y="27914"/>
                <a:ext cx="378131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400"/>
                </a:lvl1pPr>
              </a:lstStyle>
              <a:p>
                <a:pPr/>
                <a:r>
                  <a:t>S</a:t>
                </a:r>
              </a:p>
            </p:txBody>
          </p:sp>
        </p:grpSp>
        <p:sp>
          <p:nvSpPr>
            <p:cNvPr id="2067" name="Shape 2067"/>
            <p:cNvSpPr/>
            <p:nvPr/>
          </p:nvSpPr>
          <p:spPr>
            <a:xfrm>
              <a:off x="-1" y="1759335"/>
              <a:ext cx="297893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68" name="Shape 2068"/>
            <p:cNvSpPr/>
            <p:nvPr/>
          </p:nvSpPr>
          <p:spPr>
            <a:xfrm>
              <a:off x="1279793" y="1759335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4</a:t>
              </a:r>
            </a:p>
          </p:txBody>
        </p:sp>
        <p:grpSp>
          <p:nvGrpSpPr>
            <p:cNvPr id="2071" name="Group 2071"/>
            <p:cNvGrpSpPr/>
            <p:nvPr/>
          </p:nvGrpSpPr>
          <p:grpSpPr>
            <a:xfrm>
              <a:off x="453074" y="3091961"/>
              <a:ext cx="671537" cy="678129"/>
              <a:chOff x="0" y="0"/>
              <a:chExt cx="671535" cy="678128"/>
            </a:xfrm>
          </p:grpSpPr>
          <p:sp>
            <p:nvSpPr>
              <p:cNvPr id="2069" name="Shape 206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70" name="Shape 2070"/>
              <p:cNvSpPr/>
              <p:nvPr/>
            </p:nvSpPr>
            <p:spPr>
              <a:xfrm>
                <a:off x="134612" y="27914"/>
                <a:ext cx="402312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400"/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2074" name="Group 2074"/>
            <p:cNvGrpSpPr/>
            <p:nvPr/>
          </p:nvGrpSpPr>
          <p:grpSpPr>
            <a:xfrm>
              <a:off x="1630929" y="3091961"/>
              <a:ext cx="671536" cy="678129"/>
              <a:chOff x="0" y="0"/>
              <a:chExt cx="671535" cy="678128"/>
            </a:xfrm>
          </p:grpSpPr>
          <p:sp>
            <p:nvSpPr>
              <p:cNvPr id="2072" name="Shape 2072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73" name="Shape 2073"/>
              <p:cNvSpPr/>
              <p:nvPr/>
            </p:nvSpPr>
            <p:spPr>
              <a:xfrm>
                <a:off x="134612" y="27914"/>
                <a:ext cx="402312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400"/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2075" name="Shape 2075"/>
            <p:cNvSpPr/>
            <p:nvPr/>
          </p:nvSpPr>
          <p:spPr>
            <a:xfrm>
              <a:off x="-1" y="2972095"/>
              <a:ext cx="297893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76" name="Shape 2076"/>
            <p:cNvSpPr/>
            <p:nvPr/>
          </p:nvSpPr>
          <p:spPr>
            <a:xfrm>
              <a:off x="1279793" y="2972095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77" name="Shape 2077"/>
            <p:cNvSpPr/>
            <p:nvPr/>
          </p:nvSpPr>
          <p:spPr>
            <a:xfrm flipH="1" flipV="1">
              <a:off x="1982998" y="2027887"/>
              <a:ext cx="3684" cy="9658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78" name="Shape 2078"/>
            <p:cNvSpPr/>
            <p:nvPr/>
          </p:nvSpPr>
          <p:spPr>
            <a:xfrm flipH="1" flipV="1">
              <a:off x="794558" y="2050487"/>
              <a:ext cx="3684" cy="9658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081" name="Group 2081"/>
            <p:cNvGrpSpPr/>
            <p:nvPr/>
          </p:nvGrpSpPr>
          <p:grpSpPr>
            <a:xfrm>
              <a:off x="453074" y="1733040"/>
              <a:ext cx="671537" cy="678129"/>
              <a:chOff x="0" y="0"/>
              <a:chExt cx="671535" cy="678128"/>
            </a:xfrm>
          </p:grpSpPr>
          <p:sp>
            <p:nvSpPr>
              <p:cNvPr id="2079" name="Shape 207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80" name="Shape 2080"/>
              <p:cNvSpPr/>
              <p:nvPr/>
            </p:nvSpPr>
            <p:spPr>
              <a:xfrm>
                <a:off x="134612" y="27914"/>
                <a:ext cx="402312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400"/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2084" name="Group 2084"/>
            <p:cNvGrpSpPr/>
            <p:nvPr/>
          </p:nvGrpSpPr>
          <p:grpSpPr>
            <a:xfrm>
              <a:off x="1630929" y="1733040"/>
              <a:ext cx="671536" cy="678129"/>
              <a:chOff x="0" y="0"/>
              <a:chExt cx="671535" cy="678128"/>
            </a:xfrm>
          </p:grpSpPr>
          <p:sp>
            <p:nvSpPr>
              <p:cNvPr id="2082" name="Shape 2082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83" name="Shape 2083"/>
              <p:cNvSpPr/>
              <p:nvPr/>
            </p:nvSpPr>
            <p:spPr>
              <a:xfrm>
                <a:off x="134612" y="27914"/>
                <a:ext cx="402312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400"/>
                </a:lvl1pPr>
              </a:lstStyle>
              <a:p>
                <a:pPr/>
                <a:r>
                  <a:t>B</a:t>
                </a:r>
              </a:p>
            </p:txBody>
          </p:sp>
        </p:grpSp>
      </p:grpSp>
      <p:sp>
        <p:nvSpPr>
          <p:cNvPr id="2086" name="Shape 2086"/>
          <p:cNvSpPr/>
          <p:nvPr/>
        </p:nvSpPr>
        <p:spPr>
          <a:xfrm>
            <a:off x="6441501" y="2821811"/>
            <a:ext cx="508589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Either route is possible</a:t>
            </a:r>
          </a:p>
          <a:p>
            <a:pPr algn="l"/>
            <a:r>
              <a:t>depending on ordering,</a:t>
            </a:r>
          </a:p>
          <a:p>
            <a:pPr algn="l"/>
            <a:r>
              <a:t>but it is always stable</a:t>
            </a:r>
          </a:p>
        </p:txBody>
      </p:sp>
      <p:sp>
        <p:nvSpPr>
          <p:cNvPr id="2087" name="Shape 2087"/>
          <p:cNvSpPr/>
          <p:nvPr/>
        </p:nvSpPr>
        <p:spPr>
          <a:xfrm>
            <a:off x="6440820" y="4768812"/>
            <a:ext cx="241996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 -&gt; A -&gt; B</a:t>
            </a:r>
          </a:p>
        </p:txBody>
      </p:sp>
      <p:sp>
        <p:nvSpPr>
          <p:cNvPr id="2088" name="Shape 2088"/>
          <p:cNvSpPr/>
          <p:nvPr/>
        </p:nvSpPr>
        <p:spPr>
          <a:xfrm>
            <a:off x="6440820" y="5355171"/>
            <a:ext cx="241996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 -&gt; B -&gt; A</a:t>
            </a:r>
          </a:p>
        </p:txBody>
      </p:sp>
      <p:sp>
        <p:nvSpPr>
          <p:cNvPr id="2089" name="Shape 2089"/>
          <p:cNvSpPr/>
          <p:nvPr/>
        </p:nvSpPr>
        <p:spPr>
          <a:xfrm>
            <a:off x="6441501" y="6284088"/>
            <a:ext cx="59495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No global ordering of paths?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Shape 2091"/>
          <p:cNvSpPr/>
          <p:nvPr/>
        </p:nvSpPr>
        <p:spPr>
          <a:xfrm flipV="1">
            <a:off x="8102683" y="2153068"/>
            <a:ext cx="806495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094" name="Group 2094"/>
          <p:cNvGrpSpPr/>
          <p:nvPr/>
        </p:nvGrpSpPr>
        <p:grpSpPr>
          <a:xfrm>
            <a:off x="11605231" y="3588594"/>
            <a:ext cx="673101" cy="678129"/>
            <a:chOff x="-782" y="0"/>
            <a:chExt cx="673100" cy="678128"/>
          </a:xfrm>
        </p:grpSpPr>
        <p:sp>
          <p:nvSpPr>
            <p:cNvPr id="2092" name="Shape 209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3" name="Shape 2093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2097" name="Group 2097"/>
          <p:cNvGrpSpPr/>
          <p:nvPr/>
        </p:nvGrpSpPr>
        <p:grpSpPr>
          <a:xfrm>
            <a:off x="10382084" y="3588594"/>
            <a:ext cx="704115" cy="678129"/>
            <a:chOff x="-16289" y="0"/>
            <a:chExt cx="704113" cy="678128"/>
          </a:xfrm>
        </p:grpSpPr>
        <p:sp>
          <p:nvSpPr>
            <p:cNvPr id="2095" name="Shape 209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6" name="Shape 2096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2098" name="Shape 2098"/>
          <p:cNvSpPr/>
          <p:nvPr/>
        </p:nvSpPr>
        <p:spPr>
          <a:xfrm flipH="1" flipV="1">
            <a:off x="8886503" y="2190441"/>
            <a:ext cx="290214" cy="13494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101" name="Group 2101"/>
          <p:cNvGrpSpPr/>
          <p:nvPr/>
        </p:nvGrpSpPr>
        <p:grpSpPr>
          <a:xfrm>
            <a:off x="8586354" y="1812085"/>
            <a:ext cx="671537" cy="690830"/>
            <a:chOff x="0" y="0"/>
            <a:chExt cx="671535" cy="690828"/>
          </a:xfrm>
        </p:grpSpPr>
        <p:sp>
          <p:nvSpPr>
            <p:cNvPr id="2099" name="Shape 209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00" name="Shape 2100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</p:grpSp>
      <p:sp>
        <p:nvSpPr>
          <p:cNvPr id="2102" name="Shape 2102"/>
          <p:cNvSpPr/>
          <p:nvPr/>
        </p:nvSpPr>
        <p:spPr>
          <a:xfrm flipV="1">
            <a:off x="10784692" y="2153067"/>
            <a:ext cx="120013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03" name="Shape 2103"/>
          <p:cNvSpPr/>
          <p:nvPr/>
        </p:nvSpPr>
        <p:spPr>
          <a:xfrm flipH="1" flipV="1">
            <a:off x="10954856" y="2152432"/>
            <a:ext cx="903870" cy="1387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106" name="Group 2106"/>
          <p:cNvGrpSpPr/>
          <p:nvPr/>
        </p:nvGrpSpPr>
        <p:grpSpPr>
          <a:xfrm>
            <a:off x="10545653" y="1815339"/>
            <a:ext cx="671537" cy="690830"/>
            <a:chOff x="0" y="0"/>
            <a:chExt cx="671535" cy="690828"/>
          </a:xfrm>
        </p:grpSpPr>
        <p:sp>
          <p:nvSpPr>
            <p:cNvPr id="2104" name="Shape 210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05" name="Shape 2105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</p:grpSp>
      <p:sp>
        <p:nvSpPr>
          <p:cNvPr id="2107" name="Shape 2107"/>
          <p:cNvSpPr/>
          <p:nvPr/>
        </p:nvSpPr>
        <p:spPr>
          <a:xfrm flipV="1">
            <a:off x="7736081" y="4060033"/>
            <a:ext cx="274146" cy="105225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08" name="Shape 2108"/>
          <p:cNvSpPr/>
          <p:nvPr/>
        </p:nvSpPr>
        <p:spPr>
          <a:xfrm flipH="1" flipV="1">
            <a:off x="8137225" y="4187033"/>
            <a:ext cx="2290078" cy="10122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09" name="Shape 2109"/>
          <p:cNvSpPr/>
          <p:nvPr/>
        </p:nvSpPr>
        <p:spPr>
          <a:xfrm flipV="1">
            <a:off x="9411252" y="4314371"/>
            <a:ext cx="2299749" cy="81981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10" name="Shape 2110"/>
          <p:cNvSpPr/>
          <p:nvPr/>
        </p:nvSpPr>
        <p:spPr>
          <a:xfrm flipV="1">
            <a:off x="9099042" y="4035411"/>
            <a:ext cx="122434" cy="98477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113" name="Group 2113"/>
          <p:cNvGrpSpPr/>
          <p:nvPr/>
        </p:nvGrpSpPr>
        <p:grpSpPr>
          <a:xfrm>
            <a:off x="7651128" y="3588594"/>
            <a:ext cx="704114" cy="678129"/>
            <a:chOff x="-16289" y="0"/>
            <a:chExt cx="704113" cy="678128"/>
          </a:xfrm>
        </p:grpSpPr>
        <p:sp>
          <p:nvSpPr>
            <p:cNvPr id="2111" name="Shape 211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12" name="Shape 2112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2114" name="Shape 2114"/>
          <p:cNvSpPr/>
          <p:nvPr/>
        </p:nvSpPr>
        <p:spPr>
          <a:xfrm flipH="1" flipV="1">
            <a:off x="9368579" y="4035411"/>
            <a:ext cx="2221385" cy="11610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15" name="Shape 2115"/>
          <p:cNvSpPr/>
          <p:nvPr/>
        </p:nvSpPr>
        <p:spPr>
          <a:xfrm flipH="1" flipV="1">
            <a:off x="10755530" y="4362495"/>
            <a:ext cx="20492" cy="709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16" name="Shape 2116"/>
          <p:cNvSpPr/>
          <p:nvPr/>
        </p:nvSpPr>
        <p:spPr>
          <a:xfrm flipV="1">
            <a:off x="8095230" y="4272104"/>
            <a:ext cx="2327131" cy="98469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17" name="Shape 2117"/>
          <p:cNvSpPr/>
          <p:nvPr/>
        </p:nvSpPr>
        <p:spPr>
          <a:xfrm flipV="1">
            <a:off x="11946046" y="4421789"/>
            <a:ext cx="13457" cy="637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120" name="Group 2120"/>
          <p:cNvGrpSpPr/>
          <p:nvPr/>
        </p:nvGrpSpPr>
        <p:grpSpPr>
          <a:xfrm>
            <a:off x="8874275" y="3588594"/>
            <a:ext cx="673101" cy="678129"/>
            <a:chOff x="-782" y="0"/>
            <a:chExt cx="673100" cy="678128"/>
          </a:xfrm>
        </p:grpSpPr>
        <p:sp>
          <p:nvSpPr>
            <p:cNvPr id="2118" name="Shape 211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19" name="Shape 2119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2123" name="Group 2123"/>
          <p:cNvGrpSpPr/>
          <p:nvPr/>
        </p:nvGrpSpPr>
        <p:grpSpPr>
          <a:xfrm>
            <a:off x="8755550" y="6659724"/>
            <a:ext cx="719761" cy="678129"/>
            <a:chOff x="-24112" y="0"/>
            <a:chExt cx="719759" cy="678128"/>
          </a:xfrm>
        </p:grpSpPr>
        <p:sp>
          <p:nvSpPr>
            <p:cNvPr id="2121" name="Shape 212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22" name="Shape 2122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(A,2)</a:t>
              </a:r>
            </a:p>
          </p:txBody>
        </p:sp>
      </p:grpSp>
      <p:grpSp>
        <p:nvGrpSpPr>
          <p:cNvPr id="2126" name="Group 2126"/>
          <p:cNvGrpSpPr/>
          <p:nvPr/>
        </p:nvGrpSpPr>
        <p:grpSpPr>
          <a:xfrm>
            <a:off x="10300506" y="6671194"/>
            <a:ext cx="735128" cy="678129"/>
            <a:chOff x="-31796" y="0"/>
            <a:chExt cx="735126" cy="678128"/>
          </a:xfrm>
        </p:grpSpPr>
        <p:sp>
          <p:nvSpPr>
            <p:cNvPr id="2124" name="Shape 212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25" name="Shape 2125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(C,1)</a:t>
              </a:r>
            </a:p>
          </p:txBody>
        </p:sp>
      </p:grpSp>
      <p:grpSp>
        <p:nvGrpSpPr>
          <p:cNvPr id="2129" name="Group 2129"/>
          <p:cNvGrpSpPr/>
          <p:nvPr/>
        </p:nvGrpSpPr>
        <p:grpSpPr>
          <a:xfrm>
            <a:off x="11418819" y="6682664"/>
            <a:ext cx="735128" cy="678129"/>
            <a:chOff x="-31796" y="0"/>
            <a:chExt cx="735126" cy="678128"/>
          </a:xfrm>
        </p:grpSpPr>
        <p:sp>
          <p:nvSpPr>
            <p:cNvPr id="2127" name="Shape 212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28" name="Shape 2128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(D,1)</a:t>
              </a:r>
            </a:p>
          </p:txBody>
        </p:sp>
      </p:grpSp>
      <p:sp>
        <p:nvSpPr>
          <p:cNvPr id="2130" name="Shape 2130"/>
          <p:cNvSpPr/>
          <p:nvPr/>
        </p:nvSpPr>
        <p:spPr>
          <a:xfrm flipV="1">
            <a:off x="9083817" y="5512842"/>
            <a:ext cx="4608" cy="103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31" name="Shape 2131"/>
          <p:cNvSpPr/>
          <p:nvPr/>
        </p:nvSpPr>
        <p:spPr>
          <a:xfrm flipV="1">
            <a:off x="7591106" y="5613432"/>
            <a:ext cx="30213" cy="95309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32" name="Shape 2132"/>
          <p:cNvSpPr/>
          <p:nvPr/>
        </p:nvSpPr>
        <p:spPr>
          <a:xfrm flipV="1">
            <a:off x="10695943" y="5564901"/>
            <a:ext cx="14327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33" name="Shape 2133"/>
          <p:cNvSpPr/>
          <p:nvPr/>
        </p:nvSpPr>
        <p:spPr>
          <a:xfrm flipH="1" flipV="1">
            <a:off x="10818700" y="5487639"/>
            <a:ext cx="794163" cy="10872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136" name="Group 2136"/>
          <p:cNvGrpSpPr/>
          <p:nvPr/>
        </p:nvGrpSpPr>
        <p:grpSpPr>
          <a:xfrm>
            <a:off x="10398374" y="5129894"/>
            <a:ext cx="671536" cy="678129"/>
            <a:chOff x="0" y="0"/>
            <a:chExt cx="671535" cy="678128"/>
          </a:xfrm>
        </p:grpSpPr>
        <p:sp>
          <p:nvSpPr>
            <p:cNvPr id="2134" name="Shape 213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5" name="Shape 2135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(F,1)</a:t>
              </a:r>
            </a:p>
          </p:txBody>
        </p:sp>
      </p:grpSp>
      <p:grpSp>
        <p:nvGrpSpPr>
          <p:cNvPr id="2139" name="Group 2139"/>
          <p:cNvGrpSpPr/>
          <p:nvPr/>
        </p:nvGrpSpPr>
        <p:grpSpPr>
          <a:xfrm>
            <a:off x="7296776" y="5117194"/>
            <a:ext cx="704114" cy="678129"/>
            <a:chOff x="-16289" y="0"/>
            <a:chExt cx="704113" cy="678128"/>
          </a:xfrm>
        </p:grpSpPr>
        <p:sp>
          <p:nvSpPr>
            <p:cNvPr id="2137" name="Shape 213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8" name="Shape 2138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(E,1)</a:t>
              </a:r>
            </a:p>
          </p:txBody>
        </p:sp>
      </p:grpSp>
      <p:sp>
        <p:nvSpPr>
          <p:cNvPr id="2140" name="Shape 2140"/>
          <p:cNvSpPr/>
          <p:nvPr/>
        </p:nvSpPr>
        <p:spPr>
          <a:xfrm>
            <a:off x="7260185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2141" name="Shape 2141"/>
          <p:cNvSpPr/>
          <p:nvPr/>
        </p:nvSpPr>
        <p:spPr>
          <a:xfrm>
            <a:off x="8539978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2142" name="Shape 2142"/>
          <p:cNvSpPr/>
          <p:nvPr/>
        </p:nvSpPr>
        <p:spPr>
          <a:xfrm>
            <a:off x="6945725" y="52086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143" name="Shape 2143"/>
          <p:cNvSpPr/>
          <p:nvPr/>
        </p:nvSpPr>
        <p:spPr>
          <a:xfrm>
            <a:off x="9952106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144" name="Shape 2144"/>
          <p:cNvSpPr/>
          <p:nvPr/>
        </p:nvSpPr>
        <p:spPr>
          <a:xfrm>
            <a:off x="10047442" y="3664517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145" name="Shape 2145"/>
          <p:cNvSpPr/>
          <p:nvPr/>
        </p:nvSpPr>
        <p:spPr>
          <a:xfrm>
            <a:off x="11252524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146" name="Shape 2146"/>
          <p:cNvSpPr/>
          <p:nvPr/>
        </p:nvSpPr>
        <p:spPr>
          <a:xfrm>
            <a:off x="11181765" y="6751139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147" name="Shape 2147"/>
          <p:cNvSpPr/>
          <p:nvPr/>
        </p:nvSpPr>
        <p:spPr>
          <a:xfrm>
            <a:off x="10047442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148" name="Shape 2148"/>
          <p:cNvSpPr/>
          <p:nvPr/>
        </p:nvSpPr>
        <p:spPr>
          <a:xfrm>
            <a:off x="8393476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149" name="Shape 2149"/>
          <p:cNvSpPr/>
          <p:nvPr/>
        </p:nvSpPr>
        <p:spPr>
          <a:xfrm>
            <a:off x="8358834" y="52155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2152" name="Group 2152"/>
          <p:cNvGrpSpPr/>
          <p:nvPr/>
        </p:nvGrpSpPr>
        <p:grpSpPr>
          <a:xfrm>
            <a:off x="8754866" y="5124159"/>
            <a:ext cx="704114" cy="678129"/>
            <a:chOff x="-16289" y="0"/>
            <a:chExt cx="704113" cy="678128"/>
          </a:xfrm>
        </p:grpSpPr>
        <p:sp>
          <p:nvSpPr>
            <p:cNvPr id="2150" name="Shape 215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1" name="Shape 2151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(E,2)</a:t>
              </a:r>
            </a:p>
          </p:txBody>
        </p:sp>
      </p:grpSp>
      <p:grpSp>
        <p:nvGrpSpPr>
          <p:cNvPr id="2155" name="Group 2155"/>
          <p:cNvGrpSpPr/>
          <p:nvPr/>
        </p:nvGrpSpPr>
        <p:grpSpPr>
          <a:xfrm>
            <a:off x="11614371" y="5124159"/>
            <a:ext cx="671537" cy="678129"/>
            <a:chOff x="0" y="0"/>
            <a:chExt cx="671535" cy="678128"/>
          </a:xfrm>
        </p:grpSpPr>
        <p:sp>
          <p:nvSpPr>
            <p:cNvPr id="2153" name="Shape 215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(F,2)</a:t>
              </a:r>
            </a:p>
          </p:txBody>
        </p:sp>
      </p:grpSp>
      <p:sp>
        <p:nvSpPr>
          <p:cNvPr id="2156" name="Shape 2156"/>
          <p:cNvSpPr/>
          <p:nvPr/>
        </p:nvSpPr>
        <p:spPr>
          <a:xfrm flipV="1">
            <a:off x="10901986" y="5816948"/>
            <a:ext cx="848470" cy="8484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57" name="Shape 2157"/>
          <p:cNvSpPr/>
          <p:nvPr/>
        </p:nvSpPr>
        <p:spPr>
          <a:xfrm flipV="1">
            <a:off x="11890716" y="5888240"/>
            <a:ext cx="61017" cy="646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58" name="Shape 2158"/>
          <p:cNvSpPr/>
          <p:nvPr/>
        </p:nvSpPr>
        <p:spPr>
          <a:xfrm>
            <a:off x="6826698" y="4616450"/>
            <a:ext cx="7931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{foo}</a:t>
            </a:r>
          </a:p>
        </p:txBody>
      </p:sp>
      <p:grpSp>
        <p:nvGrpSpPr>
          <p:cNvPr id="2161" name="Group 2161"/>
          <p:cNvGrpSpPr/>
          <p:nvPr/>
        </p:nvGrpSpPr>
        <p:grpSpPr>
          <a:xfrm>
            <a:off x="7236220" y="6647024"/>
            <a:ext cx="719761" cy="678129"/>
            <a:chOff x="-24112" y="0"/>
            <a:chExt cx="719759" cy="678128"/>
          </a:xfrm>
        </p:grpSpPr>
        <p:sp>
          <p:nvSpPr>
            <p:cNvPr id="2159" name="Shape 215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0" name="Shape 2160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/>
              </a:lvl1pPr>
            </a:lstStyle>
            <a:p>
              <a:pPr/>
              <a:r>
                <a:t>(B,1)</a:t>
              </a:r>
            </a:p>
          </p:txBody>
        </p:sp>
      </p:grpSp>
      <p:sp>
        <p:nvSpPr>
          <p:cNvPr id="2162" name="Shape 2162"/>
          <p:cNvSpPr/>
          <p:nvPr/>
        </p:nvSpPr>
        <p:spPr>
          <a:xfrm>
            <a:off x="6906060" y="6726969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163" name="Shape 2163"/>
          <p:cNvSpPr/>
          <p:nvPr/>
        </p:nvSpPr>
        <p:spPr>
          <a:xfrm>
            <a:off x="6167856" y="6071221"/>
            <a:ext cx="138028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{foo,bar}</a:t>
            </a:r>
          </a:p>
        </p:txBody>
      </p:sp>
      <p:sp>
        <p:nvSpPr>
          <p:cNvPr id="2164" name="Shape 2164"/>
          <p:cNvSpPr/>
          <p:nvPr/>
        </p:nvSpPr>
        <p:spPr>
          <a:xfrm>
            <a:off x="429893" y="2317749"/>
            <a:ext cx="638205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If the failure analysis passes,</a:t>
            </a:r>
          </a:p>
          <a:p>
            <a:pPr algn="l"/>
            <a:r>
              <a:t>then there is a partial ordering</a:t>
            </a:r>
          </a:p>
          <a:p>
            <a:pPr algn="l"/>
            <a:r>
              <a:t>among the paths.</a:t>
            </a:r>
          </a:p>
        </p:txBody>
      </p:sp>
      <p:sp>
        <p:nvSpPr>
          <p:cNvPr id="2165" name="Shape 2165"/>
          <p:cNvSpPr/>
          <p:nvPr>
            <p:ph type="ctrTitle"/>
          </p:nvPr>
        </p:nvSpPr>
        <p:spPr>
          <a:xfrm>
            <a:off x="406400" y="406400"/>
            <a:ext cx="11662499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Preferences are highly local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Shape 2167"/>
          <p:cNvSpPr/>
          <p:nvPr/>
        </p:nvSpPr>
        <p:spPr>
          <a:xfrm flipV="1">
            <a:off x="8102683" y="2153068"/>
            <a:ext cx="806495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170" name="Group 2170"/>
          <p:cNvGrpSpPr/>
          <p:nvPr/>
        </p:nvGrpSpPr>
        <p:grpSpPr>
          <a:xfrm>
            <a:off x="11605231" y="3588594"/>
            <a:ext cx="673101" cy="678129"/>
            <a:chOff x="-782" y="0"/>
            <a:chExt cx="673100" cy="678128"/>
          </a:xfrm>
        </p:grpSpPr>
        <p:sp>
          <p:nvSpPr>
            <p:cNvPr id="2168" name="Shape 216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9" name="Shape 2169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2173" name="Group 2173"/>
          <p:cNvGrpSpPr/>
          <p:nvPr/>
        </p:nvGrpSpPr>
        <p:grpSpPr>
          <a:xfrm>
            <a:off x="10382084" y="3588594"/>
            <a:ext cx="704115" cy="678129"/>
            <a:chOff x="-16289" y="0"/>
            <a:chExt cx="704113" cy="678128"/>
          </a:xfrm>
        </p:grpSpPr>
        <p:sp>
          <p:nvSpPr>
            <p:cNvPr id="2171" name="Shape 217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2" name="Shape 2172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2174" name="Shape 2174"/>
          <p:cNvSpPr/>
          <p:nvPr/>
        </p:nvSpPr>
        <p:spPr>
          <a:xfrm flipH="1" flipV="1">
            <a:off x="8886503" y="2190441"/>
            <a:ext cx="290214" cy="13494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177" name="Group 2177"/>
          <p:cNvGrpSpPr/>
          <p:nvPr/>
        </p:nvGrpSpPr>
        <p:grpSpPr>
          <a:xfrm>
            <a:off x="8586354" y="1812085"/>
            <a:ext cx="671537" cy="690830"/>
            <a:chOff x="0" y="0"/>
            <a:chExt cx="671535" cy="690828"/>
          </a:xfrm>
        </p:grpSpPr>
        <p:sp>
          <p:nvSpPr>
            <p:cNvPr id="2175" name="Shape 217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6" name="Shape 2176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</p:grpSp>
      <p:sp>
        <p:nvSpPr>
          <p:cNvPr id="2178" name="Shape 2178"/>
          <p:cNvSpPr/>
          <p:nvPr/>
        </p:nvSpPr>
        <p:spPr>
          <a:xfrm flipV="1">
            <a:off x="10784692" y="2153067"/>
            <a:ext cx="120013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79" name="Shape 2179"/>
          <p:cNvSpPr/>
          <p:nvPr/>
        </p:nvSpPr>
        <p:spPr>
          <a:xfrm flipH="1" flipV="1">
            <a:off x="10954856" y="2152432"/>
            <a:ext cx="903870" cy="1387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182" name="Group 2182"/>
          <p:cNvGrpSpPr/>
          <p:nvPr/>
        </p:nvGrpSpPr>
        <p:grpSpPr>
          <a:xfrm>
            <a:off x="10545653" y="1815339"/>
            <a:ext cx="671537" cy="690830"/>
            <a:chOff x="0" y="0"/>
            <a:chExt cx="671535" cy="690828"/>
          </a:xfrm>
        </p:grpSpPr>
        <p:sp>
          <p:nvSpPr>
            <p:cNvPr id="2180" name="Shape 218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1" name="Shape 2181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</p:grpSp>
      <p:sp>
        <p:nvSpPr>
          <p:cNvPr id="2183" name="Shape 2183"/>
          <p:cNvSpPr/>
          <p:nvPr/>
        </p:nvSpPr>
        <p:spPr>
          <a:xfrm flipV="1">
            <a:off x="7736081" y="4060033"/>
            <a:ext cx="274146" cy="105225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84" name="Shape 2184"/>
          <p:cNvSpPr/>
          <p:nvPr/>
        </p:nvSpPr>
        <p:spPr>
          <a:xfrm flipH="1" flipV="1">
            <a:off x="8137225" y="4187033"/>
            <a:ext cx="2290078" cy="10122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85" name="Shape 2185"/>
          <p:cNvSpPr/>
          <p:nvPr/>
        </p:nvSpPr>
        <p:spPr>
          <a:xfrm flipV="1">
            <a:off x="9411252" y="4314371"/>
            <a:ext cx="2299749" cy="81981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86" name="Shape 2186"/>
          <p:cNvSpPr/>
          <p:nvPr/>
        </p:nvSpPr>
        <p:spPr>
          <a:xfrm flipV="1">
            <a:off x="9099042" y="4035411"/>
            <a:ext cx="122434" cy="98477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189" name="Group 2189"/>
          <p:cNvGrpSpPr/>
          <p:nvPr/>
        </p:nvGrpSpPr>
        <p:grpSpPr>
          <a:xfrm>
            <a:off x="7651128" y="3588594"/>
            <a:ext cx="704114" cy="678129"/>
            <a:chOff x="-16289" y="0"/>
            <a:chExt cx="704113" cy="678128"/>
          </a:xfrm>
        </p:grpSpPr>
        <p:sp>
          <p:nvSpPr>
            <p:cNvPr id="2187" name="Shape 218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8" name="Shape 2188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2190" name="Shape 2190"/>
          <p:cNvSpPr/>
          <p:nvPr/>
        </p:nvSpPr>
        <p:spPr>
          <a:xfrm flipH="1" flipV="1">
            <a:off x="9368579" y="4035411"/>
            <a:ext cx="2221385" cy="11610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91" name="Shape 2191"/>
          <p:cNvSpPr/>
          <p:nvPr/>
        </p:nvSpPr>
        <p:spPr>
          <a:xfrm flipH="1" flipV="1">
            <a:off x="10755530" y="4362495"/>
            <a:ext cx="20492" cy="709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92" name="Shape 2192"/>
          <p:cNvSpPr/>
          <p:nvPr/>
        </p:nvSpPr>
        <p:spPr>
          <a:xfrm flipV="1">
            <a:off x="8095230" y="4272104"/>
            <a:ext cx="2327131" cy="98469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93" name="Shape 2193"/>
          <p:cNvSpPr/>
          <p:nvPr/>
        </p:nvSpPr>
        <p:spPr>
          <a:xfrm flipV="1">
            <a:off x="11946046" y="4421789"/>
            <a:ext cx="13457" cy="637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196" name="Group 2196"/>
          <p:cNvGrpSpPr/>
          <p:nvPr/>
        </p:nvGrpSpPr>
        <p:grpSpPr>
          <a:xfrm>
            <a:off x="8874275" y="3588594"/>
            <a:ext cx="673101" cy="678129"/>
            <a:chOff x="-782" y="0"/>
            <a:chExt cx="673100" cy="678128"/>
          </a:xfrm>
        </p:grpSpPr>
        <p:sp>
          <p:nvSpPr>
            <p:cNvPr id="2194" name="Shape 219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5" name="Shape 2195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2199" name="Group 2199"/>
          <p:cNvGrpSpPr/>
          <p:nvPr/>
        </p:nvGrpSpPr>
        <p:grpSpPr>
          <a:xfrm>
            <a:off x="8755550" y="6659724"/>
            <a:ext cx="719761" cy="678129"/>
            <a:chOff x="-24112" y="0"/>
            <a:chExt cx="719759" cy="678128"/>
          </a:xfrm>
        </p:grpSpPr>
        <p:sp>
          <p:nvSpPr>
            <p:cNvPr id="2197" name="Shape 219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8" name="Shape 2198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(A,2)</a:t>
              </a:r>
            </a:p>
          </p:txBody>
        </p:sp>
      </p:grpSp>
      <p:grpSp>
        <p:nvGrpSpPr>
          <p:cNvPr id="2202" name="Group 2202"/>
          <p:cNvGrpSpPr/>
          <p:nvPr/>
        </p:nvGrpSpPr>
        <p:grpSpPr>
          <a:xfrm>
            <a:off x="10300506" y="6671194"/>
            <a:ext cx="735128" cy="678129"/>
            <a:chOff x="-31796" y="0"/>
            <a:chExt cx="735126" cy="678128"/>
          </a:xfrm>
        </p:grpSpPr>
        <p:sp>
          <p:nvSpPr>
            <p:cNvPr id="2200" name="Shape 220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1" name="Shape 2201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(C,1)</a:t>
              </a:r>
            </a:p>
          </p:txBody>
        </p:sp>
      </p:grpSp>
      <p:grpSp>
        <p:nvGrpSpPr>
          <p:cNvPr id="2205" name="Group 2205"/>
          <p:cNvGrpSpPr/>
          <p:nvPr/>
        </p:nvGrpSpPr>
        <p:grpSpPr>
          <a:xfrm>
            <a:off x="11418819" y="6682664"/>
            <a:ext cx="735128" cy="678129"/>
            <a:chOff x="-31796" y="0"/>
            <a:chExt cx="735126" cy="678128"/>
          </a:xfrm>
        </p:grpSpPr>
        <p:sp>
          <p:nvSpPr>
            <p:cNvPr id="2203" name="Shape 220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4" name="Shape 2204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(D,1)</a:t>
              </a:r>
            </a:p>
          </p:txBody>
        </p:sp>
      </p:grpSp>
      <p:sp>
        <p:nvSpPr>
          <p:cNvPr id="2206" name="Shape 2206"/>
          <p:cNvSpPr/>
          <p:nvPr/>
        </p:nvSpPr>
        <p:spPr>
          <a:xfrm flipV="1">
            <a:off x="9083817" y="5512842"/>
            <a:ext cx="4608" cy="103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07" name="Shape 2207"/>
          <p:cNvSpPr/>
          <p:nvPr/>
        </p:nvSpPr>
        <p:spPr>
          <a:xfrm flipV="1">
            <a:off x="7591106" y="5613432"/>
            <a:ext cx="30213" cy="95309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08" name="Shape 2208"/>
          <p:cNvSpPr/>
          <p:nvPr/>
        </p:nvSpPr>
        <p:spPr>
          <a:xfrm flipV="1">
            <a:off x="10695943" y="5564901"/>
            <a:ext cx="14327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09" name="Shape 2209"/>
          <p:cNvSpPr/>
          <p:nvPr/>
        </p:nvSpPr>
        <p:spPr>
          <a:xfrm flipH="1" flipV="1">
            <a:off x="10818700" y="5487639"/>
            <a:ext cx="794163" cy="10872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212" name="Group 2212"/>
          <p:cNvGrpSpPr/>
          <p:nvPr/>
        </p:nvGrpSpPr>
        <p:grpSpPr>
          <a:xfrm>
            <a:off x="10398374" y="5129894"/>
            <a:ext cx="671536" cy="678129"/>
            <a:chOff x="0" y="0"/>
            <a:chExt cx="671535" cy="678128"/>
          </a:xfrm>
        </p:grpSpPr>
        <p:sp>
          <p:nvSpPr>
            <p:cNvPr id="2210" name="Shape 221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1" name="Shape 2211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(F,1)</a:t>
              </a:r>
            </a:p>
          </p:txBody>
        </p:sp>
      </p:grpSp>
      <p:grpSp>
        <p:nvGrpSpPr>
          <p:cNvPr id="2215" name="Group 2215"/>
          <p:cNvGrpSpPr/>
          <p:nvPr/>
        </p:nvGrpSpPr>
        <p:grpSpPr>
          <a:xfrm>
            <a:off x="7296776" y="5117194"/>
            <a:ext cx="704114" cy="678129"/>
            <a:chOff x="-16289" y="0"/>
            <a:chExt cx="704113" cy="678128"/>
          </a:xfrm>
        </p:grpSpPr>
        <p:sp>
          <p:nvSpPr>
            <p:cNvPr id="2213" name="Shape 221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4" name="Shape 2214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(E,1)</a:t>
              </a:r>
            </a:p>
          </p:txBody>
        </p:sp>
      </p:grpSp>
      <p:sp>
        <p:nvSpPr>
          <p:cNvPr id="2216" name="Shape 2216"/>
          <p:cNvSpPr/>
          <p:nvPr/>
        </p:nvSpPr>
        <p:spPr>
          <a:xfrm>
            <a:off x="7260185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2217" name="Shape 2217"/>
          <p:cNvSpPr/>
          <p:nvPr/>
        </p:nvSpPr>
        <p:spPr>
          <a:xfrm>
            <a:off x="8539978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2218" name="Shape 2218"/>
          <p:cNvSpPr/>
          <p:nvPr/>
        </p:nvSpPr>
        <p:spPr>
          <a:xfrm>
            <a:off x="6945725" y="52086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219" name="Shape 2219"/>
          <p:cNvSpPr/>
          <p:nvPr/>
        </p:nvSpPr>
        <p:spPr>
          <a:xfrm>
            <a:off x="9952106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220" name="Shape 2220"/>
          <p:cNvSpPr/>
          <p:nvPr/>
        </p:nvSpPr>
        <p:spPr>
          <a:xfrm>
            <a:off x="10047442" y="3664517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221" name="Shape 2221"/>
          <p:cNvSpPr/>
          <p:nvPr/>
        </p:nvSpPr>
        <p:spPr>
          <a:xfrm>
            <a:off x="11252524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222" name="Shape 2222"/>
          <p:cNvSpPr/>
          <p:nvPr/>
        </p:nvSpPr>
        <p:spPr>
          <a:xfrm>
            <a:off x="11181765" y="6751139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223" name="Shape 2223"/>
          <p:cNvSpPr/>
          <p:nvPr/>
        </p:nvSpPr>
        <p:spPr>
          <a:xfrm>
            <a:off x="10047442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224" name="Shape 2224"/>
          <p:cNvSpPr/>
          <p:nvPr/>
        </p:nvSpPr>
        <p:spPr>
          <a:xfrm>
            <a:off x="8393476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225" name="Shape 2225"/>
          <p:cNvSpPr/>
          <p:nvPr/>
        </p:nvSpPr>
        <p:spPr>
          <a:xfrm>
            <a:off x="8358834" y="52155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2228" name="Group 2228"/>
          <p:cNvGrpSpPr/>
          <p:nvPr/>
        </p:nvGrpSpPr>
        <p:grpSpPr>
          <a:xfrm>
            <a:off x="8754866" y="5124159"/>
            <a:ext cx="704114" cy="678129"/>
            <a:chOff x="-16289" y="0"/>
            <a:chExt cx="704113" cy="678128"/>
          </a:xfrm>
        </p:grpSpPr>
        <p:sp>
          <p:nvSpPr>
            <p:cNvPr id="2226" name="Shape 222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7" name="Shape 2227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(E,2)</a:t>
              </a:r>
            </a:p>
          </p:txBody>
        </p:sp>
      </p:grpSp>
      <p:grpSp>
        <p:nvGrpSpPr>
          <p:cNvPr id="2231" name="Group 2231"/>
          <p:cNvGrpSpPr/>
          <p:nvPr/>
        </p:nvGrpSpPr>
        <p:grpSpPr>
          <a:xfrm>
            <a:off x="11614371" y="5124159"/>
            <a:ext cx="671537" cy="678129"/>
            <a:chOff x="0" y="0"/>
            <a:chExt cx="671535" cy="678128"/>
          </a:xfrm>
        </p:grpSpPr>
        <p:sp>
          <p:nvSpPr>
            <p:cNvPr id="2229" name="Shape 222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0" name="Shape 2230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(F,2)</a:t>
              </a:r>
            </a:p>
          </p:txBody>
        </p:sp>
      </p:grpSp>
      <p:sp>
        <p:nvSpPr>
          <p:cNvPr id="2232" name="Shape 2232"/>
          <p:cNvSpPr/>
          <p:nvPr/>
        </p:nvSpPr>
        <p:spPr>
          <a:xfrm flipV="1">
            <a:off x="10901986" y="5816948"/>
            <a:ext cx="848470" cy="8484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33" name="Shape 2233"/>
          <p:cNvSpPr/>
          <p:nvPr/>
        </p:nvSpPr>
        <p:spPr>
          <a:xfrm flipV="1">
            <a:off x="11890716" y="5888240"/>
            <a:ext cx="61017" cy="646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34" name="Shape 2234"/>
          <p:cNvSpPr/>
          <p:nvPr/>
        </p:nvSpPr>
        <p:spPr>
          <a:xfrm>
            <a:off x="6826698" y="4616450"/>
            <a:ext cx="7931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{foo}</a:t>
            </a:r>
          </a:p>
        </p:txBody>
      </p:sp>
      <p:grpSp>
        <p:nvGrpSpPr>
          <p:cNvPr id="2237" name="Group 2237"/>
          <p:cNvGrpSpPr/>
          <p:nvPr/>
        </p:nvGrpSpPr>
        <p:grpSpPr>
          <a:xfrm>
            <a:off x="7236220" y="6647024"/>
            <a:ext cx="719761" cy="678129"/>
            <a:chOff x="-24112" y="0"/>
            <a:chExt cx="719759" cy="678128"/>
          </a:xfrm>
        </p:grpSpPr>
        <p:sp>
          <p:nvSpPr>
            <p:cNvPr id="2235" name="Shape 223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6" name="Shape 2236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/>
              </a:lvl1pPr>
            </a:lstStyle>
            <a:p>
              <a:pPr/>
              <a:r>
                <a:t>(B,1)</a:t>
              </a:r>
            </a:p>
          </p:txBody>
        </p:sp>
      </p:grpSp>
      <p:sp>
        <p:nvSpPr>
          <p:cNvPr id="2238" name="Shape 2238"/>
          <p:cNvSpPr/>
          <p:nvPr/>
        </p:nvSpPr>
        <p:spPr>
          <a:xfrm>
            <a:off x="6906060" y="6726969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239" name="Shape 2239"/>
          <p:cNvSpPr/>
          <p:nvPr/>
        </p:nvSpPr>
        <p:spPr>
          <a:xfrm>
            <a:off x="6167856" y="6071221"/>
            <a:ext cx="138028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{foo,bar}</a:t>
            </a:r>
          </a:p>
        </p:txBody>
      </p:sp>
      <p:sp>
        <p:nvSpPr>
          <p:cNvPr id="2240" name="Shape 2240"/>
          <p:cNvSpPr/>
          <p:nvPr/>
        </p:nvSpPr>
        <p:spPr>
          <a:xfrm>
            <a:off x="429893" y="2317749"/>
            <a:ext cx="638205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If the failure analysis passes,</a:t>
            </a:r>
          </a:p>
          <a:p>
            <a:pPr algn="l"/>
            <a:r>
              <a:t>then there is a partial ordering</a:t>
            </a:r>
          </a:p>
          <a:p>
            <a:pPr algn="l"/>
            <a:r>
              <a:t>among the paths.</a:t>
            </a:r>
          </a:p>
        </p:txBody>
      </p:sp>
      <p:sp>
        <p:nvSpPr>
          <p:cNvPr id="2241" name="Shape 2241"/>
          <p:cNvSpPr/>
          <p:nvPr>
            <p:ph type="ctrTitle"/>
          </p:nvPr>
        </p:nvSpPr>
        <p:spPr>
          <a:xfrm>
            <a:off x="406400" y="406400"/>
            <a:ext cx="11662499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Preferences are highly local</a:t>
            </a:r>
          </a:p>
        </p:txBody>
      </p:sp>
      <p:sp>
        <p:nvSpPr>
          <p:cNvPr id="2242" name="Shape 2242"/>
          <p:cNvSpPr/>
          <p:nvPr/>
        </p:nvSpPr>
        <p:spPr>
          <a:xfrm>
            <a:off x="484174" y="4730749"/>
            <a:ext cx="527288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All paths through P1 X1</a:t>
            </a:r>
          </a:p>
          <a:p>
            <a:pPr algn="l"/>
            <a:r>
              <a:t>are preferred to all paths</a:t>
            </a:r>
          </a:p>
          <a:p>
            <a:pPr algn="l"/>
            <a:r>
              <a:t>through P2 X2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Shape 2244"/>
          <p:cNvSpPr/>
          <p:nvPr/>
        </p:nvSpPr>
        <p:spPr>
          <a:xfrm flipV="1">
            <a:off x="8102683" y="2153068"/>
            <a:ext cx="806495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247" name="Group 2247"/>
          <p:cNvGrpSpPr/>
          <p:nvPr/>
        </p:nvGrpSpPr>
        <p:grpSpPr>
          <a:xfrm>
            <a:off x="11605231" y="3588594"/>
            <a:ext cx="673101" cy="678129"/>
            <a:chOff x="-782" y="0"/>
            <a:chExt cx="673100" cy="678128"/>
          </a:xfrm>
        </p:grpSpPr>
        <p:sp>
          <p:nvSpPr>
            <p:cNvPr id="2245" name="Shape 224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6" name="Shape 2246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2250" name="Group 2250"/>
          <p:cNvGrpSpPr/>
          <p:nvPr/>
        </p:nvGrpSpPr>
        <p:grpSpPr>
          <a:xfrm>
            <a:off x="10382084" y="3588594"/>
            <a:ext cx="704115" cy="678129"/>
            <a:chOff x="-16289" y="0"/>
            <a:chExt cx="704113" cy="678128"/>
          </a:xfrm>
        </p:grpSpPr>
        <p:sp>
          <p:nvSpPr>
            <p:cNvPr id="2248" name="Shape 224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9" name="Shape 2249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2251" name="Shape 2251"/>
          <p:cNvSpPr/>
          <p:nvPr/>
        </p:nvSpPr>
        <p:spPr>
          <a:xfrm flipH="1" flipV="1">
            <a:off x="8886503" y="2190441"/>
            <a:ext cx="290214" cy="13494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254" name="Group 2254"/>
          <p:cNvGrpSpPr/>
          <p:nvPr/>
        </p:nvGrpSpPr>
        <p:grpSpPr>
          <a:xfrm>
            <a:off x="8586354" y="1812085"/>
            <a:ext cx="671537" cy="690830"/>
            <a:chOff x="0" y="0"/>
            <a:chExt cx="671535" cy="690828"/>
          </a:xfrm>
        </p:grpSpPr>
        <p:sp>
          <p:nvSpPr>
            <p:cNvPr id="2252" name="Shape 225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3" name="Shape 2253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</p:grpSp>
      <p:sp>
        <p:nvSpPr>
          <p:cNvPr id="2255" name="Shape 2255"/>
          <p:cNvSpPr/>
          <p:nvPr/>
        </p:nvSpPr>
        <p:spPr>
          <a:xfrm flipV="1">
            <a:off x="10784692" y="2153067"/>
            <a:ext cx="120013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56" name="Shape 2256"/>
          <p:cNvSpPr/>
          <p:nvPr/>
        </p:nvSpPr>
        <p:spPr>
          <a:xfrm flipH="1" flipV="1">
            <a:off x="10954856" y="2152432"/>
            <a:ext cx="903870" cy="1387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259" name="Group 2259"/>
          <p:cNvGrpSpPr/>
          <p:nvPr/>
        </p:nvGrpSpPr>
        <p:grpSpPr>
          <a:xfrm>
            <a:off x="10545653" y="1815339"/>
            <a:ext cx="671537" cy="690830"/>
            <a:chOff x="0" y="0"/>
            <a:chExt cx="671535" cy="690828"/>
          </a:xfrm>
        </p:grpSpPr>
        <p:sp>
          <p:nvSpPr>
            <p:cNvPr id="2257" name="Shape 225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8" name="Shape 2258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</p:grpSp>
      <p:sp>
        <p:nvSpPr>
          <p:cNvPr id="2260" name="Shape 2260"/>
          <p:cNvSpPr/>
          <p:nvPr/>
        </p:nvSpPr>
        <p:spPr>
          <a:xfrm flipV="1">
            <a:off x="7736081" y="4060033"/>
            <a:ext cx="274146" cy="105225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61" name="Shape 2261"/>
          <p:cNvSpPr/>
          <p:nvPr/>
        </p:nvSpPr>
        <p:spPr>
          <a:xfrm flipH="1" flipV="1">
            <a:off x="8137225" y="4187033"/>
            <a:ext cx="2290078" cy="10122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62" name="Shape 2262"/>
          <p:cNvSpPr/>
          <p:nvPr/>
        </p:nvSpPr>
        <p:spPr>
          <a:xfrm flipV="1">
            <a:off x="9411252" y="4314371"/>
            <a:ext cx="2299749" cy="81981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63" name="Shape 2263"/>
          <p:cNvSpPr/>
          <p:nvPr/>
        </p:nvSpPr>
        <p:spPr>
          <a:xfrm flipV="1">
            <a:off x="9099042" y="4035411"/>
            <a:ext cx="122434" cy="98477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266" name="Group 2266"/>
          <p:cNvGrpSpPr/>
          <p:nvPr/>
        </p:nvGrpSpPr>
        <p:grpSpPr>
          <a:xfrm>
            <a:off x="7651128" y="3588594"/>
            <a:ext cx="704114" cy="678129"/>
            <a:chOff x="-16289" y="0"/>
            <a:chExt cx="704113" cy="678128"/>
          </a:xfrm>
        </p:grpSpPr>
        <p:sp>
          <p:nvSpPr>
            <p:cNvPr id="2264" name="Shape 226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5" name="Shape 2265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2267" name="Shape 2267"/>
          <p:cNvSpPr/>
          <p:nvPr/>
        </p:nvSpPr>
        <p:spPr>
          <a:xfrm flipH="1" flipV="1">
            <a:off x="9368579" y="4035411"/>
            <a:ext cx="2221385" cy="11610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68" name="Shape 2268"/>
          <p:cNvSpPr/>
          <p:nvPr/>
        </p:nvSpPr>
        <p:spPr>
          <a:xfrm flipH="1" flipV="1">
            <a:off x="10755530" y="4362495"/>
            <a:ext cx="20492" cy="709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69" name="Shape 2269"/>
          <p:cNvSpPr/>
          <p:nvPr/>
        </p:nvSpPr>
        <p:spPr>
          <a:xfrm flipV="1">
            <a:off x="8095230" y="4272104"/>
            <a:ext cx="2327131" cy="98469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70" name="Shape 2270"/>
          <p:cNvSpPr/>
          <p:nvPr/>
        </p:nvSpPr>
        <p:spPr>
          <a:xfrm flipV="1">
            <a:off x="11946046" y="4421789"/>
            <a:ext cx="13457" cy="637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273" name="Group 2273"/>
          <p:cNvGrpSpPr/>
          <p:nvPr/>
        </p:nvGrpSpPr>
        <p:grpSpPr>
          <a:xfrm>
            <a:off x="8874275" y="3588594"/>
            <a:ext cx="673101" cy="678129"/>
            <a:chOff x="-782" y="0"/>
            <a:chExt cx="673100" cy="678128"/>
          </a:xfrm>
        </p:grpSpPr>
        <p:sp>
          <p:nvSpPr>
            <p:cNvPr id="2271" name="Shape 227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2" name="Shape 2272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2276" name="Group 2276"/>
          <p:cNvGrpSpPr/>
          <p:nvPr/>
        </p:nvGrpSpPr>
        <p:grpSpPr>
          <a:xfrm>
            <a:off x="8755550" y="6659724"/>
            <a:ext cx="719761" cy="678129"/>
            <a:chOff x="-24112" y="0"/>
            <a:chExt cx="719759" cy="678128"/>
          </a:xfrm>
        </p:grpSpPr>
        <p:sp>
          <p:nvSpPr>
            <p:cNvPr id="2274" name="Shape 227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5" name="Shape 2275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(A,2)</a:t>
              </a:r>
            </a:p>
          </p:txBody>
        </p:sp>
      </p:grpSp>
      <p:grpSp>
        <p:nvGrpSpPr>
          <p:cNvPr id="2279" name="Group 2279"/>
          <p:cNvGrpSpPr/>
          <p:nvPr/>
        </p:nvGrpSpPr>
        <p:grpSpPr>
          <a:xfrm>
            <a:off x="10300506" y="6671194"/>
            <a:ext cx="735128" cy="678129"/>
            <a:chOff x="-31796" y="0"/>
            <a:chExt cx="735126" cy="678128"/>
          </a:xfrm>
        </p:grpSpPr>
        <p:sp>
          <p:nvSpPr>
            <p:cNvPr id="2277" name="Shape 227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8" name="Shape 2278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(C,1)</a:t>
              </a:r>
            </a:p>
          </p:txBody>
        </p:sp>
      </p:grpSp>
      <p:grpSp>
        <p:nvGrpSpPr>
          <p:cNvPr id="2282" name="Group 2282"/>
          <p:cNvGrpSpPr/>
          <p:nvPr/>
        </p:nvGrpSpPr>
        <p:grpSpPr>
          <a:xfrm>
            <a:off x="11418819" y="6682664"/>
            <a:ext cx="735128" cy="678129"/>
            <a:chOff x="-31796" y="0"/>
            <a:chExt cx="735126" cy="678128"/>
          </a:xfrm>
        </p:grpSpPr>
        <p:sp>
          <p:nvSpPr>
            <p:cNvPr id="2280" name="Shape 228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1" name="Shape 2281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(D,1)</a:t>
              </a:r>
            </a:p>
          </p:txBody>
        </p:sp>
      </p:grpSp>
      <p:sp>
        <p:nvSpPr>
          <p:cNvPr id="2283" name="Shape 2283"/>
          <p:cNvSpPr/>
          <p:nvPr/>
        </p:nvSpPr>
        <p:spPr>
          <a:xfrm flipV="1">
            <a:off x="9083817" y="5512842"/>
            <a:ext cx="4608" cy="103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84" name="Shape 2284"/>
          <p:cNvSpPr/>
          <p:nvPr/>
        </p:nvSpPr>
        <p:spPr>
          <a:xfrm flipV="1">
            <a:off x="7591106" y="5613432"/>
            <a:ext cx="30213" cy="95309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85" name="Shape 2285"/>
          <p:cNvSpPr/>
          <p:nvPr/>
        </p:nvSpPr>
        <p:spPr>
          <a:xfrm flipV="1">
            <a:off x="10695943" y="5564901"/>
            <a:ext cx="14327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86" name="Shape 2286"/>
          <p:cNvSpPr/>
          <p:nvPr/>
        </p:nvSpPr>
        <p:spPr>
          <a:xfrm flipH="1" flipV="1">
            <a:off x="10818700" y="5487639"/>
            <a:ext cx="794163" cy="10872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289" name="Group 2289"/>
          <p:cNvGrpSpPr/>
          <p:nvPr/>
        </p:nvGrpSpPr>
        <p:grpSpPr>
          <a:xfrm>
            <a:off x="10398374" y="5129894"/>
            <a:ext cx="671536" cy="678129"/>
            <a:chOff x="0" y="0"/>
            <a:chExt cx="671535" cy="678128"/>
          </a:xfrm>
        </p:grpSpPr>
        <p:sp>
          <p:nvSpPr>
            <p:cNvPr id="2287" name="Shape 228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8" name="Shape 2288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(F,1)</a:t>
              </a:r>
            </a:p>
          </p:txBody>
        </p:sp>
      </p:grpSp>
      <p:grpSp>
        <p:nvGrpSpPr>
          <p:cNvPr id="2292" name="Group 2292"/>
          <p:cNvGrpSpPr/>
          <p:nvPr/>
        </p:nvGrpSpPr>
        <p:grpSpPr>
          <a:xfrm>
            <a:off x="7296776" y="5117194"/>
            <a:ext cx="704114" cy="678129"/>
            <a:chOff x="-16289" y="0"/>
            <a:chExt cx="704113" cy="678128"/>
          </a:xfrm>
        </p:grpSpPr>
        <p:sp>
          <p:nvSpPr>
            <p:cNvPr id="2290" name="Shape 229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1" name="Shape 2291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(E,1)</a:t>
              </a:r>
            </a:p>
          </p:txBody>
        </p:sp>
      </p:grpSp>
      <p:sp>
        <p:nvSpPr>
          <p:cNvPr id="2293" name="Shape 2293"/>
          <p:cNvSpPr/>
          <p:nvPr/>
        </p:nvSpPr>
        <p:spPr>
          <a:xfrm>
            <a:off x="7260185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2294" name="Shape 2294"/>
          <p:cNvSpPr/>
          <p:nvPr/>
        </p:nvSpPr>
        <p:spPr>
          <a:xfrm>
            <a:off x="8539978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2295" name="Shape 2295"/>
          <p:cNvSpPr/>
          <p:nvPr/>
        </p:nvSpPr>
        <p:spPr>
          <a:xfrm>
            <a:off x="6945725" y="52086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296" name="Shape 2296"/>
          <p:cNvSpPr/>
          <p:nvPr/>
        </p:nvSpPr>
        <p:spPr>
          <a:xfrm>
            <a:off x="9952106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297" name="Shape 2297"/>
          <p:cNvSpPr/>
          <p:nvPr/>
        </p:nvSpPr>
        <p:spPr>
          <a:xfrm>
            <a:off x="10047442" y="3664517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298" name="Shape 2298"/>
          <p:cNvSpPr/>
          <p:nvPr/>
        </p:nvSpPr>
        <p:spPr>
          <a:xfrm>
            <a:off x="11252524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299" name="Shape 2299"/>
          <p:cNvSpPr/>
          <p:nvPr/>
        </p:nvSpPr>
        <p:spPr>
          <a:xfrm>
            <a:off x="11181765" y="6751139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300" name="Shape 2300"/>
          <p:cNvSpPr/>
          <p:nvPr/>
        </p:nvSpPr>
        <p:spPr>
          <a:xfrm>
            <a:off x="10047442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301" name="Shape 2301"/>
          <p:cNvSpPr/>
          <p:nvPr/>
        </p:nvSpPr>
        <p:spPr>
          <a:xfrm>
            <a:off x="8393476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302" name="Shape 2302"/>
          <p:cNvSpPr/>
          <p:nvPr/>
        </p:nvSpPr>
        <p:spPr>
          <a:xfrm>
            <a:off x="8358834" y="52155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2305" name="Group 2305"/>
          <p:cNvGrpSpPr/>
          <p:nvPr/>
        </p:nvGrpSpPr>
        <p:grpSpPr>
          <a:xfrm>
            <a:off x="8754866" y="5124159"/>
            <a:ext cx="704114" cy="678129"/>
            <a:chOff x="-16289" y="0"/>
            <a:chExt cx="704113" cy="678128"/>
          </a:xfrm>
        </p:grpSpPr>
        <p:sp>
          <p:nvSpPr>
            <p:cNvPr id="2303" name="Shape 230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4" name="Shape 2304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(E,2)</a:t>
              </a:r>
            </a:p>
          </p:txBody>
        </p:sp>
      </p:grpSp>
      <p:grpSp>
        <p:nvGrpSpPr>
          <p:cNvPr id="2308" name="Group 2308"/>
          <p:cNvGrpSpPr/>
          <p:nvPr/>
        </p:nvGrpSpPr>
        <p:grpSpPr>
          <a:xfrm>
            <a:off x="11614371" y="5124159"/>
            <a:ext cx="671537" cy="678129"/>
            <a:chOff x="0" y="0"/>
            <a:chExt cx="671535" cy="678128"/>
          </a:xfrm>
        </p:grpSpPr>
        <p:sp>
          <p:nvSpPr>
            <p:cNvPr id="2306" name="Shape 230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7" name="Shape 2307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(F,2)</a:t>
              </a:r>
            </a:p>
          </p:txBody>
        </p:sp>
      </p:grpSp>
      <p:sp>
        <p:nvSpPr>
          <p:cNvPr id="2309" name="Shape 2309"/>
          <p:cNvSpPr/>
          <p:nvPr/>
        </p:nvSpPr>
        <p:spPr>
          <a:xfrm flipV="1">
            <a:off x="10901986" y="5816948"/>
            <a:ext cx="848470" cy="8484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10" name="Shape 2310"/>
          <p:cNvSpPr/>
          <p:nvPr/>
        </p:nvSpPr>
        <p:spPr>
          <a:xfrm flipV="1">
            <a:off x="11890716" y="5888240"/>
            <a:ext cx="61017" cy="646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11" name="Shape 2311"/>
          <p:cNvSpPr/>
          <p:nvPr/>
        </p:nvSpPr>
        <p:spPr>
          <a:xfrm>
            <a:off x="6826698" y="4616450"/>
            <a:ext cx="7931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{foo}</a:t>
            </a:r>
          </a:p>
        </p:txBody>
      </p:sp>
      <p:grpSp>
        <p:nvGrpSpPr>
          <p:cNvPr id="2314" name="Group 2314"/>
          <p:cNvGrpSpPr/>
          <p:nvPr/>
        </p:nvGrpSpPr>
        <p:grpSpPr>
          <a:xfrm>
            <a:off x="7236220" y="6647024"/>
            <a:ext cx="719761" cy="678129"/>
            <a:chOff x="-24112" y="0"/>
            <a:chExt cx="719759" cy="678128"/>
          </a:xfrm>
        </p:grpSpPr>
        <p:sp>
          <p:nvSpPr>
            <p:cNvPr id="2312" name="Shape 231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13" name="Shape 2313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/>
              </a:lvl1pPr>
            </a:lstStyle>
            <a:p>
              <a:pPr/>
              <a:r>
                <a:t>(B,1)</a:t>
              </a:r>
            </a:p>
          </p:txBody>
        </p:sp>
      </p:grpSp>
      <p:sp>
        <p:nvSpPr>
          <p:cNvPr id="2315" name="Shape 2315"/>
          <p:cNvSpPr/>
          <p:nvPr/>
        </p:nvSpPr>
        <p:spPr>
          <a:xfrm>
            <a:off x="6906060" y="6726969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316" name="Shape 2316"/>
          <p:cNvSpPr/>
          <p:nvPr/>
        </p:nvSpPr>
        <p:spPr>
          <a:xfrm>
            <a:off x="6167856" y="6071221"/>
            <a:ext cx="138028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{foo,bar}</a:t>
            </a:r>
          </a:p>
        </p:txBody>
      </p:sp>
      <p:sp>
        <p:nvSpPr>
          <p:cNvPr id="2317" name="Shape 2317"/>
          <p:cNvSpPr/>
          <p:nvPr/>
        </p:nvSpPr>
        <p:spPr>
          <a:xfrm>
            <a:off x="429893" y="2317749"/>
            <a:ext cx="638205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If the failure analysis passes,</a:t>
            </a:r>
          </a:p>
          <a:p>
            <a:pPr algn="l"/>
            <a:r>
              <a:t>then there is a partial ordering</a:t>
            </a:r>
          </a:p>
          <a:p>
            <a:pPr algn="l"/>
            <a:r>
              <a:t>among the paths.</a:t>
            </a:r>
          </a:p>
        </p:txBody>
      </p:sp>
      <p:sp>
        <p:nvSpPr>
          <p:cNvPr id="2318" name="Shape 2318"/>
          <p:cNvSpPr/>
          <p:nvPr>
            <p:ph type="ctrTitle"/>
          </p:nvPr>
        </p:nvSpPr>
        <p:spPr>
          <a:xfrm>
            <a:off x="406400" y="406400"/>
            <a:ext cx="11662499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Preferences are highly local</a:t>
            </a:r>
          </a:p>
        </p:txBody>
      </p:sp>
      <p:sp>
        <p:nvSpPr>
          <p:cNvPr id="2319" name="Shape 2319"/>
          <p:cNvSpPr/>
          <p:nvPr/>
        </p:nvSpPr>
        <p:spPr>
          <a:xfrm>
            <a:off x="484174" y="4730749"/>
            <a:ext cx="527288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All paths through P1 X1</a:t>
            </a:r>
          </a:p>
          <a:p>
            <a:pPr algn="l"/>
            <a:r>
              <a:t>are preferred to all paths</a:t>
            </a:r>
          </a:p>
          <a:p>
            <a:pPr algn="l"/>
            <a:r>
              <a:t>through P2 X2 </a:t>
            </a:r>
          </a:p>
        </p:txBody>
      </p:sp>
      <p:sp>
        <p:nvSpPr>
          <p:cNvPr id="2320" name="Shape 2320"/>
          <p:cNvSpPr/>
          <p:nvPr/>
        </p:nvSpPr>
        <p:spPr>
          <a:xfrm>
            <a:off x="484174" y="6966630"/>
            <a:ext cx="527288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All paths through P1 Y1</a:t>
            </a:r>
          </a:p>
          <a:p>
            <a:pPr algn="l"/>
            <a:r>
              <a:t>are preferred to all paths</a:t>
            </a:r>
          </a:p>
          <a:p>
            <a:pPr algn="l"/>
            <a:r>
              <a:t>through P2 Y2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3187272" y="261689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05" name="Shape 305"/>
          <p:cNvSpPr/>
          <p:nvPr/>
        </p:nvSpPr>
        <p:spPr>
          <a:xfrm>
            <a:off x="8307899" y="2621352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06" name="Shape 306"/>
          <p:cNvSpPr/>
          <p:nvPr/>
        </p:nvSpPr>
        <p:spPr>
          <a:xfrm>
            <a:off x="2106103" y="496226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07" name="Shape 307"/>
          <p:cNvSpPr/>
          <p:nvPr/>
        </p:nvSpPr>
        <p:spPr>
          <a:xfrm>
            <a:off x="3187272" y="382178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08" name="Shape 308"/>
          <p:cNvSpPr/>
          <p:nvPr/>
        </p:nvSpPr>
        <p:spPr>
          <a:xfrm>
            <a:off x="7415277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09" name="Shape 309"/>
          <p:cNvSpPr/>
          <p:nvPr/>
        </p:nvSpPr>
        <p:spPr>
          <a:xfrm>
            <a:off x="4184608" y="496226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10" name="Shape 310"/>
          <p:cNvSpPr/>
          <p:nvPr/>
        </p:nvSpPr>
        <p:spPr>
          <a:xfrm>
            <a:off x="7415277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11" name="Shape 311"/>
          <p:cNvSpPr/>
          <p:nvPr/>
        </p:nvSpPr>
        <p:spPr>
          <a:xfrm>
            <a:off x="3127366" y="6139919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12" name="Shape 312"/>
          <p:cNvSpPr/>
          <p:nvPr/>
        </p:nvSpPr>
        <p:spPr>
          <a:xfrm>
            <a:off x="3628111" y="3411848"/>
            <a:ext cx="1050" cy="4185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3" name="Shape 313"/>
          <p:cNvSpPr/>
          <p:nvPr/>
        </p:nvSpPr>
        <p:spPr>
          <a:xfrm flipH="1">
            <a:off x="7979840" y="3295968"/>
            <a:ext cx="453616" cy="508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4" name="Shape 314"/>
          <p:cNvSpPr/>
          <p:nvPr/>
        </p:nvSpPr>
        <p:spPr>
          <a:xfrm>
            <a:off x="3929367" y="3300235"/>
            <a:ext cx="672200" cy="557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5" name="Shape 315"/>
          <p:cNvSpPr/>
          <p:nvPr/>
        </p:nvSpPr>
        <p:spPr>
          <a:xfrm>
            <a:off x="3958010" y="4478689"/>
            <a:ext cx="441142" cy="526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6" name="Shape 316"/>
          <p:cNvSpPr/>
          <p:nvPr/>
        </p:nvSpPr>
        <p:spPr>
          <a:xfrm flipH="1">
            <a:off x="3848241" y="5642863"/>
            <a:ext cx="469455" cy="606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7" name="Shape 317"/>
          <p:cNvSpPr/>
          <p:nvPr/>
        </p:nvSpPr>
        <p:spPr>
          <a:xfrm>
            <a:off x="7852295" y="5868379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8" name="Shape 318"/>
          <p:cNvSpPr/>
          <p:nvPr/>
        </p:nvSpPr>
        <p:spPr>
          <a:xfrm>
            <a:off x="2818309" y="5660495"/>
            <a:ext cx="450356" cy="5928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9" name="Shape 319"/>
          <p:cNvSpPr/>
          <p:nvPr/>
        </p:nvSpPr>
        <p:spPr>
          <a:xfrm>
            <a:off x="3560658" y="6929836"/>
            <a:ext cx="1" cy="4752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0" name="Shape 320"/>
          <p:cNvSpPr/>
          <p:nvPr/>
        </p:nvSpPr>
        <p:spPr>
          <a:xfrm flipH="1">
            <a:off x="2756437" y="4474315"/>
            <a:ext cx="534224" cy="5444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23" name="Group 323"/>
          <p:cNvGrpSpPr/>
          <p:nvPr/>
        </p:nvGrpSpPr>
        <p:grpSpPr>
          <a:xfrm>
            <a:off x="3088767" y="7402692"/>
            <a:ext cx="943783" cy="887008"/>
            <a:chOff x="0" y="0"/>
            <a:chExt cx="943782" cy="887006"/>
          </a:xfrm>
        </p:grpSpPr>
        <p:sp>
          <p:nvSpPr>
            <p:cNvPr id="321" name="Shape 321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2" name="Shape 322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26" name="Group 326"/>
          <p:cNvGrpSpPr/>
          <p:nvPr/>
        </p:nvGrpSpPr>
        <p:grpSpPr>
          <a:xfrm>
            <a:off x="7380405" y="6341234"/>
            <a:ext cx="943783" cy="887008"/>
            <a:chOff x="0" y="0"/>
            <a:chExt cx="943782" cy="887006"/>
          </a:xfrm>
        </p:grpSpPr>
        <p:sp>
          <p:nvSpPr>
            <p:cNvPr id="324" name="Shape 324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5" name="Shape 325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29" name="Group 329"/>
          <p:cNvGrpSpPr/>
          <p:nvPr/>
        </p:nvGrpSpPr>
        <p:grpSpPr>
          <a:xfrm>
            <a:off x="4421094" y="3774751"/>
            <a:ext cx="943783" cy="887008"/>
            <a:chOff x="0" y="0"/>
            <a:chExt cx="943782" cy="887006"/>
          </a:xfrm>
        </p:grpSpPr>
        <p:sp>
          <p:nvSpPr>
            <p:cNvPr id="327" name="Shape 327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8" name="Shape 328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330" name="Shape 330"/>
          <p:cNvSpPr/>
          <p:nvPr/>
        </p:nvSpPr>
        <p:spPr>
          <a:xfrm>
            <a:off x="9260574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31" name="Shape 331"/>
          <p:cNvSpPr/>
          <p:nvPr/>
        </p:nvSpPr>
        <p:spPr>
          <a:xfrm>
            <a:off x="9057072" y="3286258"/>
            <a:ext cx="493547" cy="5138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2" name="Shape 332"/>
          <p:cNvSpPr/>
          <p:nvPr/>
        </p:nvSpPr>
        <p:spPr>
          <a:xfrm>
            <a:off x="7851241" y="4593130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3" name="Shape 333"/>
          <p:cNvSpPr/>
          <p:nvPr/>
        </p:nvSpPr>
        <p:spPr>
          <a:xfrm>
            <a:off x="9260574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34" name="Shape 334"/>
          <p:cNvSpPr/>
          <p:nvPr/>
        </p:nvSpPr>
        <p:spPr>
          <a:xfrm>
            <a:off x="9260574" y="6388264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</a:t>
            </a:r>
          </a:p>
        </p:txBody>
      </p:sp>
      <p:grpSp>
        <p:nvGrpSpPr>
          <p:cNvPr id="337" name="Group 337"/>
          <p:cNvGrpSpPr/>
          <p:nvPr/>
        </p:nvGrpSpPr>
        <p:grpSpPr>
          <a:xfrm>
            <a:off x="9240104" y="7688543"/>
            <a:ext cx="943783" cy="887008"/>
            <a:chOff x="0" y="0"/>
            <a:chExt cx="943782" cy="887006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6" name="Shape 336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340" name="Group 340"/>
          <p:cNvGrpSpPr/>
          <p:nvPr/>
        </p:nvGrpSpPr>
        <p:grpSpPr>
          <a:xfrm>
            <a:off x="1892833" y="3737246"/>
            <a:ext cx="943784" cy="887008"/>
            <a:chOff x="0" y="0"/>
            <a:chExt cx="943782" cy="887006"/>
          </a:xfrm>
        </p:grpSpPr>
        <p:sp>
          <p:nvSpPr>
            <p:cNvPr id="338" name="Shape 338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9" name="Shape 339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341" name="Shape 341"/>
          <p:cNvSpPr/>
          <p:nvPr/>
        </p:nvSpPr>
        <p:spPr>
          <a:xfrm flipH="1">
            <a:off x="2633128" y="3292548"/>
            <a:ext cx="682257" cy="4958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2" name="Shape 342"/>
          <p:cNvSpPr/>
          <p:nvPr/>
        </p:nvSpPr>
        <p:spPr>
          <a:xfrm>
            <a:off x="9707805" y="4585690"/>
            <a:ext cx="5616" cy="4804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3" name="Shape 343"/>
          <p:cNvSpPr/>
          <p:nvPr/>
        </p:nvSpPr>
        <p:spPr>
          <a:xfrm>
            <a:off x="9693402" y="5868291"/>
            <a:ext cx="5616" cy="509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4" name="Shape 344"/>
          <p:cNvSpPr/>
          <p:nvPr/>
        </p:nvSpPr>
        <p:spPr>
          <a:xfrm flipH="1">
            <a:off x="9697479" y="7179842"/>
            <a:ext cx="1967" cy="4958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5" name="Shape 345"/>
          <p:cNvSpPr/>
          <p:nvPr/>
        </p:nvSpPr>
        <p:spPr>
          <a:xfrm>
            <a:off x="3264303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1</a:t>
            </a:r>
          </a:p>
        </p:txBody>
      </p:sp>
      <p:sp>
        <p:nvSpPr>
          <p:cNvPr id="346" name="Shape 346"/>
          <p:cNvSpPr/>
          <p:nvPr/>
        </p:nvSpPr>
        <p:spPr>
          <a:xfrm>
            <a:off x="8384930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2</a:t>
            </a:r>
          </a:p>
        </p:txBody>
      </p:sp>
      <p:sp>
        <p:nvSpPr>
          <p:cNvPr id="347" name="Shape 347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Failure Safety (Recap)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Failure Safety (Recap)</a:t>
            </a:r>
          </a:p>
        </p:txBody>
      </p:sp>
      <p:grpSp>
        <p:nvGrpSpPr>
          <p:cNvPr id="367" name="Group 367"/>
          <p:cNvGrpSpPr/>
          <p:nvPr/>
        </p:nvGrpSpPr>
        <p:grpSpPr>
          <a:xfrm>
            <a:off x="1985680" y="3633789"/>
            <a:ext cx="5525023" cy="4795700"/>
            <a:chOff x="0" y="0"/>
            <a:chExt cx="5525022" cy="4795699"/>
          </a:xfrm>
        </p:grpSpPr>
        <p:grpSp>
          <p:nvGrpSpPr>
            <p:cNvPr id="365" name="Group 365"/>
            <p:cNvGrpSpPr/>
            <p:nvPr/>
          </p:nvGrpSpPr>
          <p:grpSpPr>
            <a:xfrm>
              <a:off x="0" y="0"/>
              <a:ext cx="5525023" cy="4795700"/>
              <a:chOff x="0" y="0"/>
              <a:chExt cx="5525022" cy="4795699"/>
            </a:xfrm>
          </p:grpSpPr>
          <p:sp>
            <p:nvSpPr>
              <p:cNvPr id="350" name="Shape 350"/>
              <p:cNvSpPr/>
              <p:nvPr/>
            </p:nvSpPr>
            <p:spPr>
              <a:xfrm flipH="1">
                <a:off x="676867" y="371328"/>
                <a:ext cx="1396369" cy="124590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grpSp>
            <p:nvGrpSpPr>
              <p:cNvPr id="353" name="Group 353"/>
              <p:cNvGrpSpPr/>
              <p:nvPr/>
            </p:nvGrpSpPr>
            <p:grpSpPr>
              <a:xfrm>
                <a:off x="0" y="1709096"/>
                <a:ext cx="943783" cy="887008"/>
                <a:chOff x="0" y="0"/>
                <a:chExt cx="943782" cy="887006"/>
              </a:xfrm>
            </p:grpSpPr>
            <p:sp>
              <p:nvSpPr>
                <p:cNvPr id="351" name="Shape 351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lnSpc>
                      <a:spcPct val="40000"/>
                    </a:lnSpc>
                    <a:defRPr sz="28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352" name="Shape 352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lnSpc>
                      <a:spcPct val="40000"/>
                    </a:lnSpc>
                    <a:defRPr sz="1900">
                      <a:latin typeface="Gill Sans"/>
                      <a:ea typeface="Gill Sans"/>
                      <a:cs typeface="Gill Sans"/>
                      <a:sym typeface="Gill Sans"/>
                    </a:defRPr>
                  </a:lvl1pPr>
                </a:lstStyle>
                <a:p>
                  <a:pPr/>
                  <a:r>
                    <a:t>X</a:t>
                  </a:r>
                </a:p>
              </p:txBody>
            </p:sp>
          </p:grpSp>
          <p:grpSp>
            <p:nvGrpSpPr>
              <p:cNvPr id="356" name="Group 356"/>
              <p:cNvGrpSpPr/>
              <p:nvPr/>
            </p:nvGrpSpPr>
            <p:grpSpPr>
              <a:xfrm>
                <a:off x="1612541" y="1709096"/>
                <a:ext cx="943783" cy="887008"/>
                <a:chOff x="0" y="0"/>
                <a:chExt cx="943782" cy="887006"/>
              </a:xfrm>
            </p:grpSpPr>
            <p:sp>
              <p:nvSpPr>
                <p:cNvPr id="354" name="Shape 354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lnSpc>
                      <a:spcPct val="40000"/>
                    </a:lnSpc>
                    <a:defRPr sz="28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355" name="Shape 355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lnSpc>
                      <a:spcPct val="40000"/>
                    </a:lnSpc>
                    <a:defRPr sz="1900">
                      <a:latin typeface="Gill Sans"/>
                      <a:ea typeface="Gill Sans"/>
                      <a:cs typeface="Gill Sans"/>
                      <a:sym typeface="Gill Sans"/>
                    </a:defRPr>
                  </a:lvl1pPr>
                </a:lstStyle>
                <a:p>
                  <a:pPr/>
                  <a:r>
                    <a:t>Y</a:t>
                  </a:r>
                </a:p>
              </p:txBody>
            </p:sp>
          </p:grpSp>
          <p:sp>
            <p:nvSpPr>
              <p:cNvPr id="357" name="Shape 357"/>
              <p:cNvSpPr/>
              <p:nvPr/>
            </p:nvSpPr>
            <p:spPr>
              <a:xfrm flipH="1">
                <a:off x="2010869" y="465397"/>
                <a:ext cx="54232" cy="118598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1647413" y="0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40000"/>
                  </a:lnSpc>
                  <a:defRPr sz="1900"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2650761" y="516824"/>
                <a:ext cx="1923942" cy="21466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85" fill="norm" stroke="1" extrusionOk="0">
                    <a:moveTo>
                      <a:pt x="0" y="1171"/>
                    </a:moveTo>
                    <a:cubicBezTo>
                      <a:pt x="1329" y="183"/>
                      <a:pt x="3099" y="-215"/>
                      <a:pt x="4794" y="112"/>
                    </a:cubicBezTo>
                    <a:cubicBezTo>
                      <a:pt x="5742" y="296"/>
                      <a:pt x="6658" y="716"/>
                      <a:pt x="7009" y="1542"/>
                    </a:cubicBezTo>
                    <a:cubicBezTo>
                      <a:pt x="7767" y="3327"/>
                      <a:pt x="4654" y="5627"/>
                      <a:pt x="6678" y="7145"/>
                    </a:cubicBezTo>
                    <a:cubicBezTo>
                      <a:pt x="8366" y="8412"/>
                      <a:pt x="11789" y="5208"/>
                      <a:pt x="13077" y="7587"/>
                    </a:cubicBezTo>
                    <a:cubicBezTo>
                      <a:pt x="14053" y="9388"/>
                      <a:pt x="10270" y="10466"/>
                      <a:pt x="11026" y="12235"/>
                    </a:cubicBezTo>
                    <a:cubicBezTo>
                      <a:pt x="12201" y="14984"/>
                      <a:pt x="16440" y="11381"/>
                      <a:pt x="18005" y="13176"/>
                    </a:cubicBezTo>
                    <a:cubicBezTo>
                      <a:pt x="19182" y="14525"/>
                      <a:pt x="17152" y="16084"/>
                      <a:pt x="17406" y="17575"/>
                    </a:cubicBezTo>
                    <a:cubicBezTo>
                      <a:pt x="17587" y="18635"/>
                      <a:pt x="18628" y="19264"/>
                      <a:pt x="19531" y="19864"/>
                    </a:cubicBezTo>
                    <a:cubicBezTo>
                      <a:pt x="20242" y="20336"/>
                      <a:pt x="20932" y="20839"/>
                      <a:pt x="21600" y="21385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grpSp>
            <p:nvGrpSpPr>
              <p:cNvPr id="362" name="Group 362"/>
              <p:cNvGrpSpPr/>
              <p:nvPr/>
            </p:nvGrpSpPr>
            <p:grpSpPr>
              <a:xfrm>
                <a:off x="3525175" y="3908692"/>
                <a:ext cx="943784" cy="887008"/>
                <a:chOff x="0" y="0"/>
                <a:chExt cx="943782" cy="887006"/>
              </a:xfrm>
            </p:grpSpPr>
            <p:sp>
              <p:nvSpPr>
                <p:cNvPr id="360" name="Shape 360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lnSpc>
                      <a:spcPct val="40000"/>
                    </a:lnSpc>
                    <a:defRPr sz="28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361" name="Shape 361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lnSpc>
                      <a:spcPct val="40000"/>
                    </a:lnSpc>
                    <a:defRPr sz="1900">
                      <a:latin typeface="Gill Sans"/>
                      <a:ea typeface="Gill Sans"/>
                      <a:cs typeface="Gill Sans"/>
                      <a:sym typeface="Gill Sans"/>
                    </a:defRPr>
                  </a:lvl1pPr>
                </a:lstStyle>
                <a:p>
                  <a:pPr/>
                  <a:r>
                    <a:t>X</a:t>
                  </a:r>
                </a:p>
              </p:txBody>
            </p:sp>
          </p:grpSp>
          <p:sp>
            <p:nvSpPr>
              <p:cNvPr id="363" name="Shape 363"/>
              <p:cNvSpPr/>
              <p:nvPr/>
            </p:nvSpPr>
            <p:spPr>
              <a:xfrm flipH="1">
                <a:off x="4294890" y="3088434"/>
                <a:ext cx="813820" cy="88410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64" name="Shape 364"/>
              <p:cNvSpPr/>
              <p:nvPr/>
            </p:nvSpPr>
            <p:spPr>
              <a:xfrm>
                <a:off x="4650985" y="2712145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40000"/>
                  </a:lnSpc>
                  <a:defRPr sz="1900"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366" name="Shape 366"/>
            <p:cNvSpPr/>
            <p:nvPr/>
          </p:nvSpPr>
          <p:spPr>
            <a:xfrm>
              <a:off x="4171340" y="909273"/>
              <a:ext cx="39365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</a:t>
              </a:r>
            </a:p>
          </p:txBody>
        </p:sp>
      </p:grpSp>
      <p:sp>
        <p:nvSpPr>
          <p:cNvPr id="368" name="Shape 368"/>
          <p:cNvSpPr/>
          <p:nvPr/>
        </p:nvSpPr>
        <p:spPr>
          <a:xfrm>
            <a:off x="2451004" y="2881715"/>
            <a:ext cx="31633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More preferred</a:t>
            </a:r>
          </a:p>
        </p:txBody>
      </p:sp>
      <p:sp>
        <p:nvSpPr>
          <p:cNvPr id="369" name="Shape 369"/>
          <p:cNvSpPr/>
          <p:nvPr/>
        </p:nvSpPr>
        <p:spPr>
          <a:xfrm>
            <a:off x="7272723" y="5707788"/>
            <a:ext cx="30957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Less preferred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490727">
              <a:defRPr sz="6719"/>
            </a:lvl1pPr>
          </a:lstStyle>
          <a:p>
            <a:pPr/>
            <a:r>
              <a:t>Proof of Correctness (High level)</a:t>
            </a:r>
          </a:p>
        </p:txBody>
      </p:sp>
      <p:sp>
        <p:nvSpPr>
          <p:cNvPr id="372" name="Shape 372"/>
          <p:cNvSpPr/>
          <p:nvPr/>
        </p:nvSpPr>
        <p:spPr>
          <a:xfrm>
            <a:off x="1165983" y="4631718"/>
            <a:ext cx="11066645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Traffic always flows along </a:t>
            </a:r>
            <a:r>
              <a:rPr b="1" i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some</a:t>
            </a:r>
            <a:r>
              <a:rPr>
                <a:solidFill>
                  <a:schemeClr val="accent5"/>
                </a:solidFill>
              </a:rPr>
              <a:t> </a:t>
            </a:r>
            <a:r>
              <a:rPr b="1" i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best simple</a:t>
            </a:r>
            <a:r>
              <a:t> path to </a:t>
            </a:r>
          </a:p>
          <a:p>
            <a:pPr algn="l"/>
            <a:r>
              <a:t>source </a:t>
            </a:r>
            <a:r>
              <a:rPr i="1"/>
              <a:t>s </a:t>
            </a:r>
            <a:r>
              <a:t>when such a path exists in the network </a:t>
            </a:r>
          </a:p>
        </p:txBody>
      </p:sp>
      <p:sp>
        <p:nvSpPr>
          <p:cNvPr id="373" name="Shape 373"/>
          <p:cNvSpPr/>
          <p:nvPr/>
        </p:nvSpPr>
        <p:spPr>
          <a:xfrm>
            <a:off x="1160833" y="3799603"/>
            <a:ext cx="24768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Statement: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