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9" r:id="rId1"/>
  </p:sldMasterIdLst>
  <p:sldIdLst>
    <p:sldId id="256" r:id="rId2"/>
  </p:sldIdLst>
  <p:sldSz cx="30267275" cy="42794238"/>
  <p:notesSz cx="7004050" cy="9290050"/>
  <p:defaultTextStyle>
    <a:defPPr>
      <a:defRPr lang="en-US"/>
    </a:defPPr>
    <a:lvl1pPr marL="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27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55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183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113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639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366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094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822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60" autoAdjust="0"/>
    <p:restoredTop sz="94676" autoAdjust="0"/>
  </p:normalViewPr>
  <p:slideViewPr>
    <p:cSldViewPr>
      <p:cViewPr>
        <p:scale>
          <a:sx n="100" d="100"/>
          <a:sy n="100" d="100"/>
        </p:scale>
        <p:origin x="-6888" y="-19160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3410" y="7003597"/>
            <a:ext cx="22700456" cy="14898735"/>
          </a:xfrm>
        </p:spPr>
        <p:txBody>
          <a:bodyPr anchor="b"/>
          <a:lstStyle>
            <a:lvl1pPr algn="ctr">
              <a:defRPr sz="1489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5958"/>
            </a:lvl1pPr>
            <a:lvl2pPr marL="1135045" indent="0" algn="ctr">
              <a:buNone/>
              <a:defRPr sz="4965"/>
            </a:lvl2pPr>
            <a:lvl3pPr marL="2270089" indent="0" algn="ctr">
              <a:buNone/>
              <a:defRPr sz="4469"/>
            </a:lvl3pPr>
            <a:lvl4pPr marL="3405134" indent="0" algn="ctr">
              <a:buNone/>
              <a:defRPr sz="3972"/>
            </a:lvl4pPr>
            <a:lvl5pPr marL="4540179" indent="0" algn="ctr">
              <a:buNone/>
              <a:defRPr sz="3972"/>
            </a:lvl5pPr>
            <a:lvl6pPr marL="5675224" indent="0" algn="ctr">
              <a:buNone/>
              <a:defRPr sz="3972"/>
            </a:lvl6pPr>
            <a:lvl7pPr marL="6810268" indent="0" algn="ctr">
              <a:buNone/>
              <a:defRPr sz="3972"/>
            </a:lvl7pPr>
            <a:lvl8pPr marL="7945313" indent="0" algn="ctr">
              <a:buNone/>
              <a:defRPr sz="3972"/>
            </a:lvl8pPr>
            <a:lvl9pPr marL="9080358" indent="0" algn="ctr">
              <a:buNone/>
              <a:defRPr sz="3972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3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19" y="2278397"/>
            <a:ext cx="6526381" cy="362661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5" y="2278397"/>
            <a:ext cx="19200803" cy="362661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84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0267275" cy="53492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37444959"/>
            <a:ext cx="30267275" cy="5349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9" name="Instructions"/>
          <p:cNvSpPr/>
          <p:nvPr userDrawn="1"/>
        </p:nvSpPr>
        <p:spPr>
          <a:xfrm>
            <a:off x="-12611365" y="0"/>
            <a:ext cx="11770607" cy="42794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425" tIns="217425" rIns="217425" bIns="217425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set up for A0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international paper size of 1189 mm x 841 mm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(46.8” high by 33.1” wide). It can be printed at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70.6% for an A1 poster of 841 mm x 594 mm.</a:t>
            </a:r>
            <a:endParaRPr lang="en-US" sz="6000" dirty="0" smtClean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88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60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60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282"/>
              </a:spcAft>
            </a:pPr>
            <a:r>
              <a:rPr lang="en-US" sz="4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4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4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1108033" y="0"/>
            <a:ext cx="11770607" cy="42794238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88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8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delivery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International: +(1) 913-441-1410</a:t>
              </a:r>
              <a:b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8425085"/>
              <a:ext cx="11904515" cy="10246926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037" y="42504519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7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2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1" y="10668848"/>
            <a:ext cx="26105525" cy="17801211"/>
          </a:xfrm>
        </p:spPr>
        <p:txBody>
          <a:bodyPr anchor="b"/>
          <a:lstStyle>
            <a:lvl1pPr>
              <a:defRPr sz="1489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1" y="28638465"/>
            <a:ext cx="26105525" cy="9361236"/>
          </a:xfrm>
        </p:spPr>
        <p:txBody>
          <a:bodyPr/>
          <a:lstStyle>
            <a:lvl1pPr marL="0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1pPr>
            <a:lvl2pPr marL="1135045" indent="0">
              <a:buNone/>
              <a:defRPr sz="4965">
                <a:solidFill>
                  <a:schemeClr val="tx1">
                    <a:tint val="75000"/>
                  </a:schemeClr>
                </a:solidFill>
              </a:defRPr>
            </a:lvl2pPr>
            <a:lvl3pPr marL="2270089" indent="0">
              <a:buNone/>
              <a:defRPr sz="4469">
                <a:solidFill>
                  <a:schemeClr val="tx1">
                    <a:tint val="75000"/>
                  </a:schemeClr>
                </a:solidFill>
              </a:defRPr>
            </a:lvl3pPr>
            <a:lvl4pPr marL="3405134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4pPr>
            <a:lvl5pPr marL="4540179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5pPr>
            <a:lvl6pPr marL="5675224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6pPr>
            <a:lvl7pPr marL="6810268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7pPr>
            <a:lvl8pPr marL="7945313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8pPr>
            <a:lvl9pPr marL="9080358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0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138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0"/>
            <a:ext cx="26105525" cy="8271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19" y="10490535"/>
            <a:ext cx="12804475" cy="5141249"/>
          </a:xfrm>
        </p:spPr>
        <p:txBody>
          <a:bodyPr anchor="b"/>
          <a:lstStyle>
            <a:lvl1pPr marL="0" indent="0">
              <a:buNone/>
              <a:defRPr sz="5958" b="1"/>
            </a:lvl1pPr>
            <a:lvl2pPr marL="1135045" indent="0">
              <a:buNone/>
              <a:defRPr sz="4965" b="1"/>
            </a:lvl2pPr>
            <a:lvl3pPr marL="2270089" indent="0">
              <a:buNone/>
              <a:defRPr sz="4469" b="1"/>
            </a:lvl3pPr>
            <a:lvl4pPr marL="3405134" indent="0">
              <a:buNone/>
              <a:defRPr sz="3972" b="1"/>
            </a:lvl4pPr>
            <a:lvl5pPr marL="4540179" indent="0">
              <a:buNone/>
              <a:defRPr sz="3972" b="1"/>
            </a:lvl5pPr>
            <a:lvl6pPr marL="5675224" indent="0">
              <a:buNone/>
              <a:defRPr sz="3972" b="1"/>
            </a:lvl6pPr>
            <a:lvl7pPr marL="6810268" indent="0">
              <a:buNone/>
              <a:defRPr sz="3972" b="1"/>
            </a:lvl7pPr>
            <a:lvl8pPr marL="7945313" indent="0">
              <a:buNone/>
              <a:defRPr sz="3972" b="1"/>
            </a:lvl8pPr>
            <a:lvl9pPr marL="9080358" indent="0">
              <a:buNone/>
              <a:defRPr sz="397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19" y="15631784"/>
            <a:ext cx="12804475" cy="229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08" y="10490535"/>
            <a:ext cx="12867534" cy="5141249"/>
          </a:xfrm>
        </p:spPr>
        <p:txBody>
          <a:bodyPr anchor="b"/>
          <a:lstStyle>
            <a:lvl1pPr marL="0" indent="0">
              <a:buNone/>
              <a:defRPr sz="5958" b="1"/>
            </a:lvl1pPr>
            <a:lvl2pPr marL="1135045" indent="0">
              <a:buNone/>
              <a:defRPr sz="4965" b="1"/>
            </a:lvl2pPr>
            <a:lvl3pPr marL="2270089" indent="0">
              <a:buNone/>
              <a:defRPr sz="4469" b="1"/>
            </a:lvl3pPr>
            <a:lvl4pPr marL="3405134" indent="0">
              <a:buNone/>
              <a:defRPr sz="3972" b="1"/>
            </a:lvl4pPr>
            <a:lvl5pPr marL="4540179" indent="0">
              <a:buNone/>
              <a:defRPr sz="3972" b="1"/>
            </a:lvl5pPr>
            <a:lvl6pPr marL="5675224" indent="0">
              <a:buNone/>
              <a:defRPr sz="3972" b="1"/>
            </a:lvl6pPr>
            <a:lvl7pPr marL="6810268" indent="0">
              <a:buNone/>
              <a:defRPr sz="3972" b="1"/>
            </a:lvl7pPr>
            <a:lvl8pPr marL="7945313" indent="0">
              <a:buNone/>
              <a:defRPr sz="3972" b="1"/>
            </a:lvl8pPr>
            <a:lvl9pPr marL="9080358" indent="0">
              <a:buNone/>
              <a:defRPr sz="397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08" y="15631784"/>
            <a:ext cx="12867534" cy="229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514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7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8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9" y="2852949"/>
            <a:ext cx="9761983" cy="9985322"/>
          </a:xfrm>
        </p:spPr>
        <p:txBody>
          <a:bodyPr anchor="b"/>
          <a:lstStyle>
            <a:lvl1pPr>
              <a:defRPr sz="794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1"/>
            <a:ext cx="15322808" cy="30411646"/>
          </a:xfrm>
        </p:spPr>
        <p:txBody>
          <a:bodyPr/>
          <a:lstStyle>
            <a:lvl1pPr>
              <a:defRPr sz="7944"/>
            </a:lvl1pPr>
            <a:lvl2pPr>
              <a:defRPr sz="6951"/>
            </a:lvl2pPr>
            <a:lvl3pPr>
              <a:defRPr sz="5958"/>
            </a:lvl3pPr>
            <a:lvl4pPr>
              <a:defRPr sz="4965"/>
            </a:lvl4pPr>
            <a:lvl5pPr>
              <a:defRPr sz="4965"/>
            </a:lvl5pPr>
            <a:lvl6pPr>
              <a:defRPr sz="4965"/>
            </a:lvl6pPr>
            <a:lvl7pPr>
              <a:defRPr sz="4965"/>
            </a:lvl7pPr>
            <a:lvl8pPr>
              <a:defRPr sz="4965"/>
            </a:lvl8pPr>
            <a:lvl9pPr>
              <a:defRPr sz="496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9" y="12838271"/>
            <a:ext cx="9761983" cy="23784486"/>
          </a:xfrm>
        </p:spPr>
        <p:txBody>
          <a:bodyPr/>
          <a:lstStyle>
            <a:lvl1pPr marL="0" indent="0">
              <a:buNone/>
              <a:defRPr sz="3972"/>
            </a:lvl1pPr>
            <a:lvl2pPr marL="1135045" indent="0">
              <a:buNone/>
              <a:defRPr sz="3476"/>
            </a:lvl2pPr>
            <a:lvl3pPr marL="2270089" indent="0">
              <a:buNone/>
              <a:defRPr sz="2979"/>
            </a:lvl3pPr>
            <a:lvl4pPr marL="3405134" indent="0">
              <a:buNone/>
              <a:defRPr sz="2483"/>
            </a:lvl4pPr>
            <a:lvl5pPr marL="4540179" indent="0">
              <a:buNone/>
              <a:defRPr sz="2483"/>
            </a:lvl5pPr>
            <a:lvl6pPr marL="5675224" indent="0">
              <a:buNone/>
              <a:defRPr sz="2483"/>
            </a:lvl6pPr>
            <a:lvl7pPr marL="6810268" indent="0">
              <a:buNone/>
              <a:defRPr sz="2483"/>
            </a:lvl7pPr>
            <a:lvl8pPr marL="7945313" indent="0">
              <a:buNone/>
              <a:defRPr sz="2483"/>
            </a:lvl8pPr>
            <a:lvl9pPr marL="9080358" indent="0">
              <a:buNone/>
              <a:defRPr sz="248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04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9" y="2852949"/>
            <a:ext cx="9761983" cy="9985322"/>
          </a:xfrm>
        </p:spPr>
        <p:txBody>
          <a:bodyPr anchor="b"/>
          <a:lstStyle>
            <a:lvl1pPr>
              <a:defRPr sz="794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867534" y="6161581"/>
            <a:ext cx="15322808" cy="30411646"/>
          </a:xfrm>
        </p:spPr>
        <p:txBody>
          <a:bodyPr/>
          <a:lstStyle>
            <a:lvl1pPr marL="0" indent="0">
              <a:buNone/>
              <a:defRPr sz="7944"/>
            </a:lvl1pPr>
            <a:lvl2pPr marL="1135045" indent="0">
              <a:buNone/>
              <a:defRPr sz="6951"/>
            </a:lvl2pPr>
            <a:lvl3pPr marL="2270089" indent="0">
              <a:buNone/>
              <a:defRPr sz="5958"/>
            </a:lvl3pPr>
            <a:lvl4pPr marL="3405134" indent="0">
              <a:buNone/>
              <a:defRPr sz="4965"/>
            </a:lvl4pPr>
            <a:lvl5pPr marL="4540179" indent="0">
              <a:buNone/>
              <a:defRPr sz="4965"/>
            </a:lvl5pPr>
            <a:lvl6pPr marL="5675224" indent="0">
              <a:buNone/>
              <a:defRPr sz="4965"/>
            </a:lvl6pPr>
            <a:lvl7pPr marL="6810268" indent="0">
              <a:buNone/>
              <a:defRPr sz="4965"/>
            </a:lvl7pPr>
            <a:lvl8pPr marL="7945313" indent="0">
              <a:buNone/>
              <a:defRPr sz="4965"/>
            </a:lvl8pPr>
            <a:lvl9pPr marL="9080358" indent="0">
              <a:buNone/>
              <a:defRPr sz="49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9" y="12838271"/>
            <a:ext cx="9761983" cy="23784486"/>
          </a:xfrm>
        </p:spPr>
        <p:txBody>
          <a:bodyPr/>
          <a:lstStyle>
            <a:lvl1pPr marL="0" indent="0">
              <a:buNone/>
              <a:defRPr sz="3972"/>
            </a:lvl1pPr>
            <a:lvl2pPr marL="1135045" indent="0">
              <a:buNone/>
              <a:defRPr sz="3476"/>
            </a:lvl2pPr>
            <a:lvl3pPr marL="2270089" indent="0">
              <a:buNone/>
              <a:defRPr sz="2979"/>
            </a:lvl3pPr>
            <a:lvl4pPr marL="3405134" indent="0">
              <a:buNone/>
              <a:defRPr sz="2483"/>
            </a:lvl4pPr>
            <a:lvl5pPr marL="4540179" indent="0">
              <a:buNone/>
              <a:defRPr sz="2483"/>
            </a:lvl5pPr>
            <a:lvl6pPr marL="5675224" indent="0">
              <a:buNone/>
              <a:defRPr sz="2483"/>
            </a:lvl6pPr>
            <a:lvl7pPr marL="6810268" indent="0">
              <a:buNone/>
              <a:defRPr sz="2483"/>
            </a:lvl7pPr>
            <a:lvl8pPr marL="7945313" indent="0">
              <a:buNone/>
              <a:defRPr sz="2483"/>
            </a:lvl8pPr>
            <a:lvl9pPr marL="9080358" indent="0">
              <a:buNone/>
              <a:defRPr sz="248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7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0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2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8/10/16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2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2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23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  <p:sldLayoutId id="2147484151" r:id="rId2"/>
    <p:sldLayoutId id="2147484152" r:id="rId3"/>
    <p:sldLayoutId id="2147484153" r:id="rId4"/>
    <p:sldLayoutId id="2147484154" r:id="rId5"/>
    <p:sldLayoutId id="2147484155" r:id="rId6"/>
    <p:sldLayoutId id="2147484156" r:id="rId7"/>
    <p:sldLayoutId id="2147484157" r:id="rId8"/>
    <p:sldLayoutId id="2147484158" r:id="rId9"/>
    <p:sldLayoutId id="2147484159" r:id="rId10"/>
    <p:sldLayoutId id="2147484160" r:id="rId11"/>
    <p:sldLayoutId id="2147484161" r:id="rId12"/>
  </p:sldLayoutIdLst>
  <p:txStyles>
    <p:titleStyle>
      <a:lvl1pPr algn="l" defTabSz="2270089" rtl="0" eaLnBrk="1" latinLnBrk="0" hangingPunct="1">
        <a:lnSpc>
          <a:spcPct val="90000"/>
        </a:lnSpc>
        <a:spcBef>
          <a:spcPct val="0"/>
        </a:spcBef>
        <a:buNone/>
        <a:defRPr sz="109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522" indent="-567522" algn="l" defTabSz="2270089" rtl="0" eaLnBrk="1" latinLnBrk="0" hangingPunct="1">
        <a:lnSpc>
          <a:spcPct val="90000"/>
        </a:lnSpc>
        <a:spcBef>
          <a:spcPts val="2483"/>
        </a:spcBef>
        <a:buFont typeface="Arial"/>
        <a:buChar char="•"/>
        <a:defRPr sz="6951" kern="1200">
          <a:solidFill>
            <a:schemeClr val="tx1"/>
          </a:solidFill>
          <a:latin typeface="+mn-lt"/>
          <a:ea typeface="+mn-ea"/>
          <a:cs typeface="+mn-cs"/>
        </a:defRPr>
      </a:lvl1pPr>
      <a:lvl2pPr marL="1702567" indent="-567522" algn="l" defTabSz="2270089" rtl="0" eaLnBrk="1" latinLnBrk="0" hangingPunct="1">
        <a:lnSpc>
          <a:spcPct val="90000"/>
        </a:lnSpc>
        <a:spcBef>
          <a:spcPts val="1241"/>
        </a:spcBef>
        <a:buFont typeface="Arial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2837612" indent="-567522" algn="l" defTabSz="2270089" rtl="0" eaLnBrk="1" latinLnBrk="0" hangingPunct="1">
        <a:lnSpc>
          <a:spcPct val="90000"/>
        </a:lnSpc>
        <a:spcBef>
          <a:spcPts val="1241"/>
        </a:spcBef>
        <a:buFont typeface="Arial"/>
        <a:buChar char="•"/>
        <a:defRPr sz="4965" kern="1200">
          <a:solidFill>
            <a:schemeClr val="tx1"/>
          </a:solidFill>
          <a:latin typeface="+mn-lt"/>
          <a:ea typeface="+mn-ea"/>
          <a:cs typeface="+mn-cs"/>
        </a:defRPr>
      </a:lvl3pPr>
      <a:lvl4pPr marL="3972657" indent="-567522" algn="l" defTabSz="2270089" rtl="0" eaLnBrk="1" latinLnBrk="0" hangingPunct="1">
        <a:lnSpc>
          <a:spcPct val="90000"/>
        </a:lnSpc>
        <a:spcBef>
          <a:spcPts val="1241"/>
        </a:spcBef>
        <a:buFont typeface="Arial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4pPr>
      <a:lvl5pPr marL="5107701" indent="-567522" algn="l" defTabSz="2270089" rtl="0" eaLnBrk="1" latinLnBrk="0" hangingPunct="1">
        <a:lnSpc>
          <a:spcPct val="90000"/>
        </a:lnSpc>
        <a:spcBef>
          <a:spcPts val="1241"/>
        </a:spcBef>
        <a:buFont typeface="Arial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5pPr>
      <a:lvl6pPr marL="6242746" indent="-567522" algn="l" defTabSz="2270089" rtl="0" eaLnBrk="1" latinLnBrk="0" hangingPunct="1">
        <a:lnSpc>
          <a:spcPct val="90000"/>
        </a:lnSpc>
        <a:spcBef>
          <a:spcPts val="1241"/>
        </a:spcBef>
        <a:buFont typeface="Arial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6pPr>
      <a:lvl7pPr marL="7377791" indent="-567522" algn="l" defTabSz="2270089" rtl="0" eaLnBrk="1" latinLnBrk="0" hangingPunct="1">
        <a:lnSpc>
          <a:spcPct val="90000"/>
        </a:lnSpc>
        <a:spcBef>
          <a:spcPts val="1241"/>
        </a:spcBef>
        <a:buFont typeface="Arial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7pPr>
      <a:lvl8pPr marL="8512835" indent="-567522" algn="l" defTabSz="2270089" rtl="0" eaLnBrk="1" latinLnBrk="0" hangingPunct="1">
        <a:lnSpc>
          <a:spcPct val="90000"/>
        </a:lnSpc>
        <a:spcBef>
          <a:spcPts val="1241"/>
        </a:spcBef>
        <a:buFont typeface="Arial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8pPr>
      <a:lvl9pPr marL="9647880" indent="-567522" algn="l" defTabSz="2270089" rtl="0" eaLnBrk="1" latinLnBrk="0" hangingPunct="1">
        <a:lnSpc>
          <a:spcPct val="90000"/>
        </a:lnSpc>
        <a:spcBef>
          <a:spcPts val="1241"/>
        </a:spcBef>
        <a:buFont typeface="Arial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1pPr>
      <a:lvl2pPr marL="1135045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2pPr>
      <a:lvl3pPr marL="2270089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3pPr>
      <a:lvl4pPr marL="3405134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4pPr>
      <a:lvl5pPr marL="4540179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5pPr>
      <a:lvl6pPr marL="5675224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6pPr>
      <a:lvl7pPr marL="6810268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7pPr>
      <a:lvl8pPr marL="7945313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8pPr>
      <a:lvl9pPr marL="9080358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4570801" y="84189"/>
            <a:ext cx="21117102" cy="321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434850" rIns="173940" bIns="43485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7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Don’t Mind the Gap: Bridging Network-wide Objectives and Device-level Configurations</a:t>
            </a:r>
            <a:endParaRPr lang="en-US" sz="76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4570801" y="3120414"/>
            <a:ext cx="21117102" cy="222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173940" rIns="173940" bIns="17394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Ryan Beckett</a:t>
            </a:r>
            <a:r>
              <a:rPr lang="en-US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, Todd Millstein</a:t>
            </a:r>
            <a:r>
              <a:rPr lang="en-US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, </a:t>
            </a:r>
            <a:r>
              <a:rPr lang="en-US" sz="4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Jitendra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Padhye</a:t>
            </a:r>
            <a:r>
              <a:rPr lang="en-US" sz="4600" baseline="30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3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, </a:t>
            </a:r>
            <a:r>
              <a:rPr lang="en-US" sz="4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Ratul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Mahajan</a:t>
            </a:r>
            <a:r>
              <a:rPr lang="en-US" sz="4600" baseline="30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3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, David Walker</a:t>
            </a:r>
            <a:r>
              <a:rPr lang="en-US" sz="4600" baseline="30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1</a:t>
            </a:r>
            <a:endParaRPr lang="en-US" sz="4600" baseline="300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 eaLnBrk="1" hangingPunct="1"/>
            <a:r>
              <a:rPr lang="en-US" sz="4600" baseline="30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1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Princeton University, </a:t>
            </a:r>
            <a:r>
              <a:rPr lang="en-US" sz="4600" baseline="30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2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University of California Los Angeles, </a:t>
            </a:r>
            <a:r>
              <a:rPr lang="en-US" sz="4600" baseline="30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3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Microsoft Research</a:t>
            </a:r>
            <a:endParaRPr lang="en-US" sz="46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61136" y="39049741"/>
            <a:ext cx="4012266" cy="19344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86970" tIns="43485" rIns="86970" bIns="43485" rtlCol="0">
            <a:spAutoFit/>
          </a:bodyPr>
          <a:lstStyle/>
          <a:p>
            <a:r>
              <a:rPr lang="en-US" sz="3000" dirty="0" smtClean="0"/>
              <a:t>Ryan Beckett</a:t>
            </a:r>
            <a:endParaRPr lang="en-US" sz="3000" dirty="0"/>
          </a:p>
          <a:p>
            <a:r>
              <a:rPr lang="en-US" sz="3000" dirty="0" smtClean="0"/>
              <a:t>Princeton University</a:t>
            </a:r>
            <a:endParaRPr lang="en-US" sz="3000" dirty="0"/>
          </a:p>
          <a:p>
            <a:r>
              <a:rPr lang="en-US" sz="3000" dirty="0" err="1"/>
              <a:t>r</a:t>
            </a:r>
            <a:r>
              <a:rPr lang="en-US" sz="3000" dirty="0" err="1" smtClean="0"/>
              <a:t>beckett@princeton.edu</a:t>
            </a:r>
            <a:endParaRPr lang="en-US" sz="3000" dirty="0"/>
          </a:p>
          <a:p>
            <a:r>
              <a:rPr lang="en-US" sz="3000" dirty="0" smtClean="0"/>
              <a:t>(303) 956-6712</a:t>
            </a:r>
            <a:endParaRPr lang="en-US" sz="3000" dirty="0"/>
          </a:p>
        </p:txBody>
      </p:sp>
      <p:sp>
        <p:nvSpPr>
          <p:cNvPr id="25" name="TextBox 24"/>
          <p:cNvSpPr txBox="1"/>
          <p:nvPr/>
        </p:nvSpPr>
        <p:spPr>
          <a:xfrm>
            <a:off x="1261136" y="37890733"/>
            <a:ext cx="2385859" cy="918816"/>
          </a:xfrm>
          <a:prstGeom prst="rect">
            <a:avLst/>
          </a:prstGeom>
          <a:noFill/>
        </p:spPr>
        <p:txBody>
          <a:bodyPr wrap="none" lIns="86970" tIns="43485" rIns="86970" bIns="43485" rtlCol="0">
            <a:spAutoFit/>
          </a:bodyPr>
          <a:lstStyle/>
          <a:p>
            <a:r>
              <a:rPr lang="en-US" sz="5400" b="1" dirty="0"/>
              <a:t>Contact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133638" y="39049741"/>
            <a:ext cx="9296399" cy="2852949"/>
          </a:xfrm>
          <a:prstGeom prst="rect">
            <a:avLst/>
          </a:prstGeom>
          <a:noFill/>
        </p:spPr>
        <p:txBody>
          <a:bodyPr wrap="square" lIns="86970" tIns="86970" rIns="86970" bIns="86970" numCol="1" spcCol="434850" rtlCol="0">
            <a:noAutofit/>
          </a:bodyPr>
          <a:lstStyle/>
          <a:p>
            <a:pPr marL="434850" indent="-434850">
              <a:buFont typeface="+mj-lt"/>
              <a:buAutoNum type="arabicPeriod"/>
            </a:pPr>
            <a:r>
              <a:rPr lang="en-US" sz="1600" dirty="0" smtClean="0"/>
              <a:t>M. Al-Fares, A. </a:t>
            </a:r>
            <a:r>
              <a:rPr lang="en-US" sz="1600" dirty="0" err="1" smtClean="0"/>
              <a:t>Loukissas</a:t>
            </a:r>
            <a:r>
              <a:rPr lang="en-US" sz="1600" dirty="0" smtClean="0"/>
              <a:t>, and A. </a:t>
            </a:r>
            <a:r>
              <a:rPr lang="en-US" sz="1600" dirty="0" err="1" smtClean="0"/>
              <a:t>Vahdat</a:t>
            </a:r>
            <a:r>
              <a:rPr lang="en-US" sz="1600" dirty="0" smtClean="0"/>
              <a:t>. A scalable commodity data center network architecture. In SIGCOMM, 2008.  </a:t>
            </a:r>
            <a:endParaRPr lang="en-US" sz="1600" dirty="0"/>
          </a:p>
          <a:p>
            <a:pPr marL="434850" indent="-434850">
              <a:buFont typeface="+mj-lt"/>
              <a:buAutoNum type="arabicPeriod"/>
            </a:pPr>
            <a:r>
              <a:rPr lang="en-US" sz="1600" dirty="0" smtClean="0"/>
              <a:t>N. </a:t>
            </a:r>
            <a:r>
              <a:rPr lang="en-US" sz="1600" dirty="0" err="1" smtClean="0"/>
              <a:t>Feamster</a:t>
            </a:r>
            <a:r>
              <a:rPr lang="en-US" sz="1600" dirty="0" smtClean="0"/>
              <a:t> and H. </a:t>
            </a:r>
            <a:r>
              <a:rPr lang="en-US" sz="1600" dirty="0" err="1" smtClean="0"/>
              <a:t>Balakrishnan</a:t>
            </a:r>
            <a:r>
              <a:rPr lang="en-US" sz="1600" dirty="0" smtClean="0"/>
              <a:t>. Detecting BGP configuration faults with static analysis. In NSDI, 2005</a:t>
            </a:r>
            <a:endParaRPr lang="en-US" sz="1600" dirty="0"/>
          </a:p>
          <a:p>
            <a:pPr marL="434850" indent="-434850">
              <a:buFont typeface="+mj-lt"/>
              <a:buAutoNum type="arabicPeriod"/>
            </a:pPr>
            <a:r>
              <a:rPr lang="en-US" sz="1600" dirty="0" smtClean="0"/>
              <a:t>R. Mahajan, D. </a:t>
            </a:r>
            <a:r>
              <a:rPr lang="en-US" sz="1600" dirty="0" err="1" smtClean="0"/>
              <a:t>Wetherall</a:t>
            </a:r>
            <a:r>
              <a:rPr lang="en-US" sz="1600" dirty="0" smtClean="0"/>
              <a:t>, and T. Anderson. Understanding BGP misconfiguration. In SIGCOMM, 2002. 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 smtClean="0"/>
              <a:t> Juniper. </a:t>
            </a:r>
            <a:r>
              <a:rPr lang="en-US" sz="1600" dirty="0"/>
              <a:t>What’s behind network downtime? https://</a:t>
            </a:r>
            <a:r>
              <a:rPr lang="en-US" sz="1600" dirty="0" smtClean="0"/>
              <a:t>www-935.ibm.com/services/au/</a:t>
            </a:r>
            <a:r>
              <a:rPr lang="en-US" sz="1600" dirty="0" err="1" smtClean="0"/>
              <a:t>gts</a:t>
            </a:r>
            <a:r>
              <a:rPr lang="en-US" sz="1600" dirty="0" smtClean="0"/>
              <a:t>/pdf/200249.pdf.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 smtClean="0"/>
              <a:t> Yankee Group. As the value of enterprise networks </a:t>
            </a:r>
            <a:r>
              <a:rPr lang="en-US" sz="1600" dirty="0" err="1" smtClean="0"/>
              <a:t>excalates</a:t>
            </a:r>
            <a:r>
              <a:rPr lang="en-US" sz="1600" dirty="0" smtClean="0"/>
              <a:t>, so does the need for </a:t>
            </a:r>
            <a:r>
              <a:rPr lang="en-US" sz="1600" dirty="0"/>
              <a:t>configuration management. https://</a:t>
            </a:r>
            <a:r>
              <a:rPr lang="en-US" sz="1600" dirty="0" err="1" smtClean="0"/>
              <a:t>www.cs.princeton.edu</a:t>
            </a:r>
            <a:r>
              <a:rPr lang="en-US" sz="1600" dirty="0" smtClean="0"/>
              <a:t>/courses/archive/fall10/cos561/papers/Yankee04.pdf.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 smtClean="0"/>
              <a:t>J</a:t>
            </a:r>
            <a:r>
              <a:rPr lang="en-US" sz="1600" dirty="0"/>
              <a:t>. McCauley, </a:t>
            </a:r>
            <a:r>
              <a:rPr lang="en-US" sz="1600" dirty="0" err="1"/>
              <a:t>A.Panda</a:t>
            </a:r>
            <a:r>
              <a:rPr lang="en-US" sz="1600" dirty="0"/>
              <a:t>, M. </a:t>
            </a:r>
            <a:r>
              <a:rPr lang="en-US" sz="1600" dirty="0" err="1"/>
              <a:t>Casado</a:t>
            </a:r>
            <a:r>
              <a:rPr lang="en-US" sz="1600" dirty="0"/>
              <a:t>, T. </a:t>
            </a:r>
            <a:r>
              <a:rPr lang="en-US" sz="1600" dirty="0" err="1"/>
              <a:t>Koponen</a:t>
            </a:r>
            <a:r>
              <a:rPr lang="en-US" sz="1600" dirty="0"/>
              <a:t>, and S. </a:t>
            </a:r>
            <a:r>
              <a:rPr lang="en-US" sz="1600" dirty="0" err="1"/>
              <a:t>Shenker</a:t>
            </a:r>
            <a:r>
              <a:rPr lang="en-US" sz="1600" dirty="0"/>
              <a:t>. Extending SDN to large-scale networks. In Open Networking Summit, 2013.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 smtClean="0"/>
              <a:t>P. </a:t>
            </a:r>
            <a:r>
              <a:rPr lang="en-US" sz="1600" dirty="0" err="1" smtClean="0"/>
              <a:t>Berde</a:t>
            </a:r>
            <a:r>
              <a:rPr lang="en-US" sz="1600" dirty="0" smtClean="0"/>
              <a:t>, M. </a:t>
            </a:r>
            <a:r>
              <a:rPr lang="en-US" sz="1600" dirty="0" err="1" smtClean="0"/>
              <a:t>Gerola</a:t>
            </a:r>
            <a:r>
              <a:rPr lang="en-US" sz="1600" dirty="0" smtClean="0"/>
              <a:t>, J. Hart, Y. Higuchi, M. Kobayashi, T. Koide, B. Lantz, B. O’Connor, P. </a:t>
            </a:r>
            <a:r>
              <a:rPr lang="en-US" sz="1600" dirty="0" err="1" smtClean="0"/>
              <a:t>Radoslavov</a:t>
            </a:r>
            <a:r>
              <a:rPr lang="en-US" sz="1600" dirty="0" smtClean="0"/>
              <a:t>, W. Snow, and G. </a:t>
            </a:r>
            <a:r>
              <a:rPr lang="en-US" sz="1600" dirty="0" err="1" smtClean="0"/>
              <a:t>Parulkar</a:t>
            </a:r>
            <a:r>
              <a:rPr lang="en-US" sz="1600" dirty="0" smtClean="0"/>
              <a:t>. ONOS: towards an open, distributed SDN OS. In </a:t>
            </a:r>
            <a:r>
              <a:rPr lang="en-US" sz="1600" dirty="0" err="1" smtClean="0"/>
              <a:t>HotSDN</a:t>
            </a:r>
            <a:r>
              <a:rPr lang="en-US" sz="1600" dirty="0" smtClean="0"/>
              <a:t>, 2014. </a:t>
            </a:r>
            <a:endParaRPr lang="en-US" sz="1600" dirty="0"/>
          </a:p>
          <a:p>
            <a:pPr marL="434850" indent="-43485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5133638" y="37890733"/>
            <a:ext cx="3325668" cy="918816"/>
          </a:xfrm>
          <a:prstGeom prst="rect">
            <a:avLst/>
          </a:prstGeom>
          <a:noFill/>
        </p:spPr>
        <p:txBody>
          <a:bodyPr wrap="none" lIns="86970" tIns="43485" rIns="86970" bIns="43485" rtlCol="0">
            <a:spAutoFit/>
          </a:bodyPr>
          <a:lstStyle/>
          <a:p>
            <a:r>
              <a:rPr lang="en-US" sz="5400" b="1" dirty="0"/>
              <a:t>References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681515" y="7132373"/>
            <a:ext cx="8407576" cy="1420122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dirty="0" smtClean="0">
                <a:latin typeface="Calibri" pitchFamily="34" charset="0"/>
              </a:rPr>
              <a:t>It is well known that traditional network configuration is highly error-prone [1,2,3]. </a:t>
            </a:r>
          </a:p>
          <a:p>
            <a:pPr eaLnBrk="1" hangingPunct="1"/>
            <a:r>
              <a:rPr lang="en-US" sz="3000" dirty="0" smtClean="0">
                <a:latin typeface="Calibri" pitchFamily="34" charset="0"/>
              </a:rPr>
              <a:t>Surveys of network operators often point to human error as a leading cause of misconfigurations [4,5]. </a:t>
            </a: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b="1" dirty="0" smtClean="0">
                <a:latin typeface="Calibri" pitchFamily="34" charset="0"/>
              </a:rPr>
              <a:t>High-level Idea:</a:t>
            </a:r>
            <a:r>
              <a:rPr lang="en-US" sz="3000" dirty="0" smtClean="0">
                <a:latin typeface="Calibri" pitchFamily="34" charset="0"/>
              </a:rPr>
              <a:t> Traditional networks rely on distributed mechanisms to compute forwarding paths. This means they have many nice properties (e.g., scalability, latency), </a:t>
            </a:r>
            <a:r>
              <a:rPr lang="en-US" sz="3000" dirty="0">
                <a:latin typeface="Calibri" pitchFamily="34" charset="0"/>
              </a:rPr>
              <a:t>b</a:t>
            </a:r>
            <a:r>
              <a:rPr lang="en-US" sz="3000" dirty="0" smtClean="0">
                <a:latin typeface="Calibri" pitchFamily="34" charset="0"/>
              </a:rPr>
              <a:t>ut configuration is hard because it involves distributed programming (a configuration for each device). SDN simplifies configuration but this comes at the cost of many such properties [6,7].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b="1" i="1" dirty="0" smtClean="0">
                <a:latin typeface="Calibri" pitchFamily="34" charset="0"/>
              </a:rPr>
              <a:t>Distributed programming</a:t>
            </a:r>
            <a:r>
              <a:rPr lang="en-US" sz="3000" dirty="0" smtClean="0">
                <a:latin typeface="Calibri" pitchFamily="34" charset="0"/>
              </a:rPr>
              <a:t>: a </a:t>
            </a:r>
            <a:r>
              <a:rPr lang="en-US" sz="3000" dirty="0" err="1" smtClean="0">
                <a:latin typeface="Calibri" pitchFamily="34" charset="0"/>
              </a:rPr>
              <a:t>config</a:t>
            </a:r>
            <a:r>
              <a:rPr lang="en-US" sz="3000" dirty="0" smtClean="0">
                <a:latin typeface="Calibri" pitchFamily="34" charset="0"/>
              </a:rPr>
              <a:t> for each device</a:t>
            </a:r>
          </a:p>
          <a:p>
            <a:pPr eaLnBrk="1" hangingPunct="1"/>
            <a:r>
              <a:rPr lang="en-US" sz="3000" b="1" i="1" dirty="0" smtClean="0">
                <a:latin typeface="Calibri" pitchFamily="34" charset="0"/>
              </a:rPr>
              <a:t>Centralized programming</a:t>
            </a:r>
            <a:r>
              <a:rPr lang="en-US" sz="3000" b="1" dirty="0">
                <a:latin typeface="Calibri" pitchFamily="34" charset="0"/>
              </a:rPr>
              <a:t>: </a:t>
            </a:r>
            <a:r>
              <a:rPr lang="en-US" sz="3000" dirty="0" smtClean="0">
                <a:latin typeface="Calibri" pitchFamily="34" charset="0"/>
              </a:rPr>
              <a:t>a </a:t>
            </a:r>
            <a:r>
              <a:rPr lang="en-US" sz="3000" dirty="0" err="1" smtClean="0">
                <a:latin typeface="Calibri" pitchFamily="34" charset="0"/>
              </a:rPr>
              <a:t>config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>
                <a:latin typeface="Calibri" pitchFamily="34" charset="0"/>
              </a:rPr>
              <a:t>for </a:t>
            </a:r>
            <a:r>
              <a:rPr lang="en-US" sz="3000" dirty="0" smtClean="0">
                <a:latin typeface="Calibri" pitchFamily="34" charset="0"/>
              </a:rPr>
              <a:t>the network</a:t>
            </a: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r>
              <a:rPr lang="en-US" sz="3000" b="1" i="1" dirty="0" smtClean="0">
                <a:latin typeface="Calibri" pitchFamily="34" charset="0"/>
              </a:rPr>
              <a:t>Distributed mechanism: </a:t>
            </a:r>
            <a:r>
              <a:rPr lang="en-US" sz="3000" dirty="0" smtClean="0">
                <a:latin typeface="Calibri" pitchFamily="34" charset="0"/>
              </a:rPr>
              <a:t>devices talk to each other</a:t>
            </a:r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b="1" i="1" dirty="0" smtClean="0">
                <a:latin typeface="Calibri" pitchFamily="34" charset="0"/>
              </a:rPr>
              <a:t>Centralized mechanism</a:t>
            </a:r>
            <a:r>
              <a:rPr lang="en-US" sz="3000" b="1" i="1" dirty="0">
                <a:latin typeface="Calibri" pitchFamily="34" charset="0"/>
              </a:rPr>
              <a:t>: </a:t>
            </a:r>
            <a:r>
              <a:rPr lang="en-US" sz="3000" dirty="0" smtClean="0">
                <a:latin typeface="Calibri" pitchFamily="34" charset="0"/>
              </a:rPr>
              <a:t>a controller decides</a:t>
            </a:r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81515" y="6240826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Motivation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0917061" y="17160237"/>
            <a:ext cx="8407576" cy="1927953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 smtClean="0">
                <a:latin typeface="Calibri" pitchFamily="34" charset="0"/>
              </a:rPr>
              <a:t>Compilation Stages:</a:t>
            </a: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3000" dirty="0" smtClean="0">
                <a:latin typeface="Calibri" pitchFamily="34" charset="0"/>
              </a:rPr>
              <a:t>Compile Propane to per-destination state machines that associate paths with ranks. A lower rank means the path is preferred.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3000" dirty="0" smtClean="0">
                <a:latin typeface="Calibri" pitchFamily="34" charset="0"/>
              </a:rPr>
              <a:t>Combine this with the topology to get a graph representing all policy-compliant paths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3000" dirty="0" smtClean="0">
                <a:latin typeface="Calibri" pitchFamily="34" charset="0"/>
              </a:rPr>
              <a:t>After checking the graph for failure safety, we generate per-device BGP </a:t>
            </a:r>
            <a:r>
              <a:rPr lang="en-US" sz="3000" dirty="0" err="1" smtClean="0">
                <a:latin typeface="Calibri" pitchFamily="34" charset="0"/>
              </a:rPr>
              <a:t>configs</a:t>
            </a:r>
            <a:r>
              <a:rPr lang="en-US" sz="3000" dirty="0" smtClean="0">
                <a:latin typeface="Calibri" pitchFamily="34" charset="0"/>
              </a:rPr>
              <a:t> from this graph.</a:t>
            </a:r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r>
              <a:rPr lang="en-US" sz="3000" b="1" dirty="0" smtClean="0">
                <a:latin typeface="Calibri" pitchFamily="34" charset="0"/>
              </a:rPr>
              <a:t>Product Graph:</a:t>
            </a: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Intermediate representation for policies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Combines topology and policy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Graph that captures all policy-compliant paths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Associates ranks with paths to a destination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Used for safety analysis / failure analysis of </a:t>
            </a: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0929850" y="6233319"/>
            <a:ext cx="8407576" cy="10507904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 smtClean="0">
                <a:latin typeface="Calibri" pitchFamily="34" charset="0"/>
              </a:rPr>
              <a:t>Example: </a:t>
            </a:r>
            <a:r>
              <a:rPr lang="en-US" sz="3000" dirty="0" smtClean="0">
                <a:latin typeface="Calibri" pitchFamily="34" charset="0"/>
              </a:rPr>
              <a:t>Configuring a datacenter with BGP</a:t>
            </a:r>
            <a:endParaRPr lang="en-US" sz="3000" b="1" dirty="0" smtClean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endParaRPr lang="en-US" sz="3000" dirty="0" smtClean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BGP running on every router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Keep local services internal to the datacenter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Aggregate global prefixes externally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Prefer leaving through Peer1 over Peer2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Don’t let the datacenter become a transit point</a:t>
            </a: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0178184" y="6233319"/>
            <a:ext cx="8407576" cy="1466288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 smtClean="0">
                <a:latin typeface="Calibri" pitchFamily="34" charset="0"/>
              </a:rPr>
              <a:t>Example: </a:t>
            </a:r>
            <a:r>
              <a:rPr lang="en-US" sz="3000" dirty="0" smtClean="0">
                <a:latin typeface="Calibri" pitchFamily="34" charset="0"/>
              </a:rPr>
              <a:t>Creating a product graph</a:t>
            </a: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r>
              <a:rPr lang="en-US" sz="3000" dirty="0" smtClean="0">
                <a:latin typeface="Calibri" pitchFamily="34" charset="0"/>
              </a:rPr>
              <a:t>Add an edge in the Product Graph if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The edge exists in the topology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The state machines transition on the edge target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r>
              <a:rPr lang="en-US" sz="3000" b="1" dirty="0" smtClean="0">
                <a:latin typeface="Calibri" pitchFamily="34" charset="0"/>
              </a:rPr>
              <a:t>Translation to BGP:</a:t>
            </a: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Tag Product Graph state with BGP communities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Incoming edges </a:t>
            </a:r>
            <a:r>
              <a:rPr lang="en-US" sz="3000" dirty="0" smtClean="0">
                <a:latin typeface="Calibri" pitchFamily="34" charset="0"/>
                <a:sym typeface="Wingdings"/>
              </a:rPr>
              <a:t> import filters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  <a:sym typeface="Wingdings"/>
              </a:rPr>
              <a:t>Outgoing edges  export filters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BGP local preferences inferred from analysis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dirty="0" smtClean="0">
                <a:latin typeface="Calibri" pitchFamily="34" charset="0"/>
              </a:rPr>
              <a:t>Ensures that BGP will always dynamically find </a:t>
            </a:r>
            <a:r>
              <a:rPr lang="en-US" sz="3000" b="1" dirty="0" smtClean="0">
                <a:latin typeface="Calibri" pitchFamily="34" charset="0"/>
              </a:rPr>
              <a:t>some best path</a:t>
            </a:r>
            <a:r>
              <a:rPr lang="en-US" sz="3000" dirty="0" smtClean="0">
                <a:latin typeface="Calibri" pitchFamily="34" charset="0"/>
              </a:rPr>
              <a:t> to each destination.</a:t>
            </a: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0178184" y="22077221"/>
            <a:ext cx="8407576" cy="1373955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 smtClean="0">
                <a:latin typeface="Calibri" pitchFamily="34" charset="0"/>
              </a:rPr>
              <a:t>Compiler:</a:t>
            </a: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Compiler is 6700 lines of F# code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Flags to configure using: no-export, MEDS, Prepending, </a:t>
            </a:r>
            <a:r>
              <a:rPr lang="en-US" sz="3000" dirty="0" err="1" smtClean="0">
                <a:latin typeface="Calibri" pitchFamily="34" charset="0"/>
              </a:rPr>
              <a:t>anycast</a:t>
            </a:r>
            <a:r>
              <a:rPr lang="en-US" sz="3000" dirty="0" smtClean="0">
                <a:latin typeface="Calibri" pitchFamily="34" charset="0"/>
              </a:rPr>
              <a:t>, etc.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Compilation parallelized across prefixes</a:t>
            </a: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r>
              <a:rPr lang="en-US" sz="3000" b="1" dirty="0" smtClean="0">
                <a:latin typeface="Calibri" pitchFamily="34" charset="0"/>
              </a:rPr>
              <a:t>Benchmarks:</a:t>
            </a: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Policy translated to Propane for datacenter and transit networks for a large cloud provider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Topology scaled to determine the effect of topology size on compilation time</a:t>
            </a:r>
          </a:p>
          <a:p>
            <a:pPr marL="457200" indent="-457200" eaLnBrk="1" hangingPunct="1">
              <a:buFont typeface="Courier New" charset="0"/>
              <a:buChar char="o"/>
            </a:pPr>
            <a:endParaRPr lang="en-US" sz="3000" dirty="0" smtClean="0">
              <a:latin typeface="Calibri" pitchFamily="34" charset="0"/>
            </a:endParaRPr>
          </a:p>
          <a:p>
            <a:pPr eaLnBrk="1" hangingPunct="1"/>
            <a:r>
              <a:rPr lang="en-US" sz="3000" b="1" dirty="0" smtClean="0">
                <a:latin typeface="Calibri" pitchFamily="34" charset="0"/>
              </a:rPr>
              <a:t>Policy Size:</a:t>
            </a:r>
          </a:p>
          <a:p>
            <a:pPr eaLnBrk="1" hangingPunct="1"/>
            <a:r>
              <a:rPr lang="en-US" sz="3000" dirty="0" smtClean="0">
                <a:latin typeface="Calibri" pitchFamily="34" charset="0"/>
              </a:rPr>
              <a:t>Lines </a:t>
            </a:r>
            <a:r>
              <a:rPr lang="en-US" sz="3000" dirty="0">
                <a:latin typeface="Calibri" pitchFamily="34" charset="0"/>
              </a:rPr>
              <a:t>of Propane: </a:t>
            </a:r>
            <a:r>
              <a:rPr lang="en-US" sz="3000" b="1" dirty="0">
                <a:latin typeface="Calibri" pitchFamily="34" charset="0"/>
              </a:rPr>
              <a:t>31</a:t>
            </a:r>
            <a:r>
              <a:rPr lang="en-US" sz="3000" dirty="0">
                <a:latin typeface="Calibri" pitchFamily="34" charset="0"/>
              </a:rPr>
              <a:t> for the datacenter, </a:t>
            </a:r>
            <a:r>
              <a:rPr lang="en-US" sz="3000" b="1" dirty="0">
                <a:latin typeface="Calibri" pitchFamily="34" charset="0"/>
              </a:rPr>
              <a:t>43</a:t>
            </a:r>
            <a:r>
              <a:rPr lang="en-US" sz="3000" dirty="0">
                <a:latin typeface="Calibri" pitchFamily="34" charset="0"/>
              </a:rPr>
              <a:t> for the transit network – orders of magnitude reduction</a:t>
            </a:r>
            <a:r>
              <a:rPr lang="en-US" sz="3000" dirty="0" smtClean="0">
                <a:latin typeface="Calibri" pitchFamily="34" charset="0"/>
              </a:rPr>
              <a:t>.</a:t>
            </a:r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r>
              <a:rPr lang="en-US" sz="3000" b="1" dirty="0" smtClean="0">
                <a:latin typeface="Calibri" pitchFamily="34" charset="0"/>
              </a:rPr>
              <a:t>Compilation Time:</a:t>
            </a:r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178184" y="21185674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Implementation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929850" y="16215519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Compilation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56" y="9357519"/>
            <a:ext cx="8820502" cy="30469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37" y="19893959"/>
            <a:ext cx="8610600" cy="5530217"/>
          </a:xfrm>
          <a:prstGeom prst="rect">
            <a:avLst/>
          </a:prstGeom>
        </p:spPr>
      </p:pic>
      <p:sp>
        <p:nvSpPr>
          <p:cNvPr id="38" name="Text Box 181"/>
          <p:cNvSpPr txBox="1">
            <a:spLocks noChangeArrowheads="1"/>
          </p:cNvSpPr>
          <p:nvPr/>
        </p:nvSpPr>
        <p:spPr bwMode="auto">
          <a:xfrm>
            <a:off x="2290754" y="25664368"/>
            <a:ext cx="7189097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2.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Tradeoffs between tradition networks and SDN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9" name="Text Box 181"/>
          <p:cNvSpPr txBox="1">
            <a:spLocks noChangeArrowheads="1"/>
          </p:cNvSpPr>
          <p:nvPr/>
        </p:nvSpPr>
        <p:spPr bwMode="auto">
          <a:xfrm>
            <a:off x="1711115" y="12405568"/>
            <a:ext cx="8582107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</a:t>
            </a:r>
            <a:r>
              <a:rPr lang="en-US" sz="2400" b="1" dirty="0" smtClean="0">
                <a:latin typeface="Calibri" pitchFamily="34" charset="0"/>
              </a:rPr>
              <a:t>1.</a:t>
            </a:r>
            <a:r>
              <a:rPr lang="en-US" sz="2400" dirty="0" smtClean="0">
                <a:latin typeface="Calibri" pitchFamily="34" charset="0"/>
              </a:rPr>
              <a:t> Operator survey on network misconfiguration causes [4,5]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11115" y="26350119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Propane Language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 Box 189"/>
          <p:cNvSpPr txBox="1">
            <a:spLocks noChangeArrowheads="1"/>
          </p:cNvSpPr>
          <p:nvPr/>
        </p:nvSpPr>
        <p:spPr bwMode="auto">
          <a:xfrm>
            <a:off x="1712277" y="27268065"/>
            <a:ext cx="8376814" cy="91229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 smtClean="0">
                <a:latin typeface="Calibri" pitchFamily="34" charset="0"/>
              </a:rPr>
              <a:t>Programming Model: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A fully centralized view of the network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Including other autonomous system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High-level constraints and preferences on paths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Can describe both intra- and inter-domain routes</a:t>
            </a:r>
          </a:p>
          <a:p>
            <a:pPr marL="457200" indent="-457200" eaLnBrk="1" hangingPunct="1">
              <a:buFont typeface="Courier New" charset="0"/>
              <a:buChar char="o"/>
            </a:pPr>
            <a:endParaRPr lang="en-US" sz="3000" dirty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endParaRPr lang="en-US" sz="3000" dirty="0" smtClean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endParaRPr lang="en-US" sz="3000" dirty="0" smtClean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endParaRPr lang="en-US" sz="3000" dirty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r>
              <a:rPr lang="en-US" sz="3000" b="1" dirty="0" smtClean="0">
                <a:latin typeface="Calibri" pitchFamily="34" charset="0"/>
              </a:rPr>
              <a:t>Guarantees: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Complies to pure </a:t>
            </a:r>
            <a:r>
              <a:rPr lang="en-US" sz="3000" b="1" i="1" dirty="0" smtClean="0">
                <a:latin typeface="Calibri" pitchFamily="34" charset="0"/>
              </a:rPr>
              <a:t>distributed BGP</a:t>
            </a:r>
            <a:r>
              <a:rPr lang="en-US" sz="3000" dirty="0" smtClean="0">
                <a:latin typeface="Calibri" pitchFamily="34" charset="0"/>
              </a:rPr>
              <a:t> configurations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Policy-compliant under </a:t>
            </a:r>
            <a:r>
              <a:rPr lang="en-US" sz="3000" b="1" i="1" dirty="0" smtClean="0">
                <a:latin typeface="Calibri" pitchFamily="34" charset="0"/>
              </a:rPr>
              <a:t>all possible failures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That is, </a:t>
            </a:r>
            <a:r>
              <a:rPr lang="en-US" sz="3000" dirty="0">
                <a:latin typeface="Calibri" pitchFamily="34" charset="0"/>
              </a:rPr>
              <a:t>p</a:t>
            </a:r>
            <a:r>
              <a:rPr lang="en-US" sz="3000" dirty="0" smtClean="0">
                <a:latin typeface="Calibri" pitchFamily="34" charset="0"/>
              </a:rPr>
              <a:t>reserves the centralized abstraction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3727" y="10122012"/>
            <a:ext cx="8327110" cy="4784023"/>
          </a:xfrm>
          <a:prstGeom prst="rect">
            <a:avLst/>
          </a:prstGeom>
        </p:spPr>
      </p:pic>
      <p:sp>
        <p:nvSpPr>
          <p:cNvPr id="46" name="Text Box 181"/>
          <p:cNvSpPr txBox="1">
            <a:spLocks noChangeArrowheads="1"/>
          </p:cNvSpPr>
          <p:nvPr/>
        </p:nvSpPr>
        <p:spPr bwMode="auto">
          <a:xfrm>
            <a:off x="12016056" y="15148768"/>
            <a:ext cx="6163112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</a:t>
            </a:r>
            <a:r>
              <a:rPr lang="en-US" sz="2400" b="1" dirty="0" smtClean="0">
                <a:latin typeface="Calibri" pitchFamily="34" charset="0"/>
              </a:rPr>
              <a:t>3.</a:t>
            </a:r>
            <a:r>
              <a:rPr lang="en-US" sz="2400" dirty="0" smtClean="0">
                <a:latin typeface="Calibri" pitchFamily="34" charset="0"/>
              </a:rPr>
              <a:t> Configuring a datacenter with Propane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437" y="30541119"/>
            <a:ext cx="6527800" cy="3479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6776" y="22387719"/>
            <a:ext cx="8434108" cy="8983904"/>
          </a:xfrm>
          <a:prstGeom prst="rect">
            <a:avLst/>
          </a:prstGeom>
        </p:spPr>
      </p:pic>
      <p:sp>
        <p:nvSpPr>
          <p:cNvPr id="28" name="Text Box 181"/>
          <p:cNvSpPr txBox="1">
            <a:spLocks noChangeArrowheads="1"/>
          </p:cNvSpPr>
          <p:nvPr/>
        </p:nvSpPr>
        <p:spPr bwMode="auto">
          <a:xfrm>
            <a:off x="11628437" y="31379368"/>
            <a:ext cx="7157871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</a:t>
            </a:r>
            <a:r>
              <a:rPr lang="en-US" sz="2400" b="1" dirty="0" smtClean="0">
                <a:latin typeface="Calibri" pitchFamily="34" charset="0"/>
              </a:rPr>
              <a:t>4.</a:t>
            </a:r>
            <a:r>
              <a:rPr lang="en-US" sz="2400" dirty="0" smtClean="0">
                <a:latin typeface="Calibri" pitchFamily="34" charset="0"/>
              </a:rPr>
              <a:t> Compilation pipeline for the Propane language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77818" y="9304194"/>
            <a:ext cx="8367019" cy="6110126"/>
          </a:xfrm>
          <a:prstGeom prst="rect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</p:pic>
      <p:sp>
        <p:nvSpPr>
          <p:cNvPr id="30" name="Text Box 181"/>
          <p:cNvSpPr txBox="1">
            <a:spLocks noChangeArrowheads="1"/>
          </p:cNvSpPr>
          <p:nvPr/>
        </p:nvSpPr>
        <p:spPr bwMode="auto">
          <a:xfrm>
            <a:off x="21905422" y="15453568"/>
            <a:ext cx="4953100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5</a:t>
            </a:r>
            <a:r>
              <a:rPr lang="en-US" sz="2400" b="1" dirty="0" smtClean="0">
                <a:latin typeface="Calibri" pitchFamily="34" charset="0"/>
              </a:rPr>
              <a:t>.</a:t>
            </a:r>
            <a:r>
              <a:rPr lang="en-US" sz="2400" dirty="0" smtClean="0">
                <a:latin typeface="Calibri" pitchFamily="34" charset="0"/>
              </a:rPr>
              <a:t> Product Graph construction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32224" y="31455519"/>
            <a:ext cx="8160213" cy="3601268"/>
          </a:xfrm>
          <a:prstGeom prst="rect">
            <a:avLst/>
          </a:prstGeom>
        </p:spPr>
      </p:pic>
      <p:sp>
        <p:nvSpPr>
          <p:cNvPr id="33" name="Text Box 181"/>
          <p:cNvSpPr txBox="1">
            <a:spLocks noChangeArrowheads="1"/>
          </p:cNvSpPr>
          <p:nvPr/>
        </p:nvSpPr>
        <p:spPr bwMode="auto">
          <a:xfrm>
            <a:off x="20232224" y="35341719"/>
            <a:ext cx="8473167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</a:t>
            </a:r>
            <a:r>
              <a:rPr lang="en-US" sz="2400" b="1" dirty="0" smtClean="0">
                <a:latin typeface="Calibri" pitchFamily="34" charset="0"/>
              </a:rPr>
              <a:t>6.</a:t>
            </a:r>
            <a:r>
              <a:rPr lang="en-US" sz="2400" dirty="0" smtClean="0">
                <a:latin typeface="Calibri" pitchFamily="34" charset="0"/>
              </a:rPr>
              <a:t> Compilation time for data center and backbone networks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3871061" y="41902690"/>
            <a:ext cx="6273976" cy="817134"/>
          </a:xfrm>
          <a:prstGeom prst="rect">
            <a:avLst/>
          </a:prstGeom>
          <a:solidFill>
            <a:srgbClr val="BDD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3075</TotalTime>
  <Words>747</Words>
  <Application>Microsoft Macintosh PowerPoint</Application>
  <PresentationFormat>Custom</PresentationFormat>
  <Paragraphs>173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A0/A1</dc:title>
  <dc:creator>Jay Larson</dc:creator>
  <dc:description>Quality poster printing
www.genigraphics.com
1-800-790-4001</dc:description>
  <cp:lastModifiedBy>Microsoft Office User</cp:lastModifiedBy>
  <cp:revision>157</cp:revision>
  <cp:lastPrinted>2016-08-10T15:12:14Z</cp:lastPrinted>
  <dcterms:created xsi:type="dcterms:W3CDTF">2013-02-10T21:14:48Z</dcterms:created>
  <dcterms:modified xsi:type="dcterms:W3CDTF">2016-08-10T15:14:37Z</dcterms:modified>
</cp:coreProperties>
</file>