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4665"/>
  </p:normalViewPr>
  <p:slideViewPr>
    <p:cSldViewPr snapToGrid="0" snapToObjects="1">
      <p:cViewPr varScale="1">
        <p:scale>
          <a:sx n="70" d="100"/>
          <a:sy n="70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4820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146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so hard to configure, why is BGP used, and how is it used?</a:t>
            </a:r>
          </a:p>
        </p:txBody>
      </p:sp>
    </p:spTree>
    <p:extLst>
      <p:ext uri="{BB962C8B-B14F-4D97-AF65-F5344CB8AC3E}">
        <p14:creationId xmlns:p14="http://schemas.microsoft.com/office/powerpoint/2010/main" val="2696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Shape 22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5" name="Shape 22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of the useful properties about the Product Graph…</a:t>
            </a:r>
          </a:p>
        </p:txBody>
      </p:sp>
    </p:spTree>
    <p:extLst>
      <p:ext uri="{BB962C8B-B14F-4D97-AF65-F5344CB8AC3E}">
        <p14:creationId xmlns:p14="http://schemas.microsoft.com/office/powerpoint/2010/main" val="177914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1327150" y="3390900"/>
            <a:ext cx="4216785" cy="73660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>
              <a:spcBef>
                <a:spcPts val="0"/>
              </a:spcBef>
              <a:defRPr sz="5000">
                <a:solidFill>
                  <a:srgbClr val="000000"/>
                </a:solidFill>
              </a:defRPr>
            </a:lvl1pPr>
          </a:lstStyle>
          <a:p>
            <a:r>
              <a:t>Lecture Title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6362598" y="9251950"/>
            <a:ext cx="266904" cy="279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sz="half" idx="13"/>
          </p:nvPr>
        </p:nvSpPr>
        <p:spPr>
          <a:xfrm>
            <a:off x="0" y="2082800"/>
            <a:ext cx="13004800" cy="3848100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25500">
                <a:solidFill>
                  <a:srgbClr val="EBEBEB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12192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1212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80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2496800" y="91948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87400" y="1630495"/>
            <a:ext cx="11430000" cy="759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1600"/>
              </a:spcBef>
              <a:defRPr b="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b="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b="0"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defRPr b="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1pPr>
      <a:lvl2pPr marL="790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2pPr>
      <a:lvl3pPr marL="1234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3pPr>
      <a:lvl4pPr marL="1679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4pPr>
      <a:lvl5pPr marL="2123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5pPr>
      <a:lvl6pPr marL="2568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6pPr>
      <a:lvl7pPr marL="3012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7pPr>
      <a:lvl8pPr marL="3457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8pPr>
      <a:lvl9pPr marL="3901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body" idx="13"/>
          </p:nvPr>
        </p:nvSpPr>
        <p:spPr>
          <a:xfrm>
            <a:off x="716793" y="1151501"/>
            <a:ext cx="8749457" cy="1473201"/>
          </a:xfrm>
          <a:prstGeom prst="rect">
            <a:avLst/>
          </a:prstGeom>
        </p:spPr>
        <p:txBody>
          <a:bodyPr wrap="square"/>
          <a:lstStyle/>
          <a:p>
            <a:r>
              <a:t>Propane: Programming</a:t>
            </a:r>
          </a:p>
          <a:p>
            <a:r>
              <a:t>Distributed Control Planes</a:t>
            </a:r>
          </a:p>
        </p:txBody>
      </p:sp>
      <p:sp>
        <p:nvSpPr>
          <p:cNvPr id="64" name="Shape 64"/>
          <p:cNvSpPr/>
          <p:nvPr/>
        </p:nvSpPr>
        <p:spPr>
          <a:xfrm>
            <a:off x="1007908" y="6125239"/>
            <a:ext cx="5025679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Ryan Beckett (Princeton, MSR)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Ratul Mahajan (MSR)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Todd Millstein (UCLA)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Jitu Padhye (MSR)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David Walker (Princeton)</a:t>
            </a:r>
          </a:p>
        </p:txBody>
      </p:sp>
      <p:pic>
        <p:nvPicPr>
          <p:cNvPr id="6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79402" y="1060462"/>
            <a:ext cx="2608605" cy="1655279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 flipH="1">
            <a:off x="7726209" y="5067692"/>
            <a:ext cx="1902942" cy="1661926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6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9854" y="6541522"/>
            <a:ext cx="1199554" cy="797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0330979" y="4475025"/>
            <a:ext cx="748031" cy="2847260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6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62788" y="7083389"/>
            <a:ext cx="1199554" cy="79770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7822986" y="7270353"/>
            <a:ext cx="670895" cy="684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436" y="20766"/>
                  <a:pt x="9803" y="17733"/>
                  <a:pt x="5780" y="13081"/>
                </a:cubicBezTo>
                <a:cubicBezTo>
                  <a:pt x="2576" y="9376"/>
                  <a:pt x="565" y="4824"/>
                  <a:pt x="0" y="0"/>
                </a:cubicBezTo>
              </a:path>
            </a:pathLst>
          </a:cu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7999545" y="7178170"/>
            <a:ext cx="670895" cy="684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436" y="20766"/>
                  <a:pt x="9803" y="17733"/>
                  <a:pt x="5780" y="13081"/>
                </a:cubicBezTo>
                <a:cubicBezTo>
                  <a:pt x="2576" y="9376"/>
                  <a:pt x="565" y="4824"/>
                  <a:pt x="0" y="0"/>
                </a:cubicBezTo>
              </a:path>
            </a:pathLst>
          </a:cu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604205" y="7619589"/>
            <a:ext cx="1033584" cy="387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4" extrusionOk="0">
                <a:moveTo>
                  <a:pt x="0" y="20934"/>
                </a:moveTo>
                <a:cubicBezTo>
                  <a:pt x="2712" y="11512"/>
                  <a:pt x="6577" y="4743"/>
                  <a:pt x="10967" y="1729"/>
                </a:cubicBezTo>
                <a:cubicBezTo>
                  <a:pt x="14456" y="-666"/>
                  <a:pt x="18131" y="-571"/>
                  <a:pt x="21600" y="2005"/>
                </a:cubicBezTo>
              </a:path>
            </a:pathLst>
          </a:cu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10800000">
            <a:off x="9655005" y="7784689"/>
            <a:ext cx="1033584" cy="387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4" extrusionOk="0">
                <a:moveTo>
                  <a:pt x="0" y="20934"/>
                </a:moveTo>
                <a:cubicBezTo>
                  <a:pt x="2712" y="11512"/>
                  <a:pt x="6577" y="4743"/>
                  <a:pt x="10967" y="1729"/>
                </a:cubicBezTo>
                <a:cubicBezTo>
                  <a:pt x="14456" y="-666"/>
                  <a:pt x="18131" y="-571"/>
                  <a:pt x="21600" y="2005"/>
                </a:cubicBezTo>
              </a:path>
            </a:pathLst>
          </a:cu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10800000">
            <a:off x="8171429" y="6963411"/>
            <a:ext cx="2407883" cy="35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83" extrusionOk="0">
                <a:moveTo>
                  <a:pt x="0" y="1177"/>
                </a:moveTo>
                <a:cubicBezTo>
                  <a:pt x="3555" y="-817"/>
                  <a:pt x="7133" y="-277"/>
                  <a:pt x="10669" y="2788"/>
                </a:cubicBezTo>
                <a:cubicBezTo>
                  <a:pt x="14408" y="6028"/>
                  <a:pt x="18076" y="12067"/>
                  <a:pt x="21600" y="20783"/>
                </a:cubicBezTo>
              </a:path>
            </a:pathLst>
          </a:cu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260329" y="6787870"/>
            <a:ext cx="2407883" cy="35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83" extrusionOk="0">
                <a:moveTo>
                  <a:pt x="0" y="1177"/>
                </a:moveTo>
                <a:cubicBezTo>
                  <a:pt x="3555" y="-817"/>
                  <a:pt x="7133" y="-277"/>
                  <a:pt x="10669" y="2788"/>
                </a:cubicBezTo>
                <a:cubicBezTo>
                  <a:pt x="14408" y="6028"/>
                  <a:pt x="18076" y="12067"/>
                  <a:pt x="21600" y="20783"/>
                </a:cubicBezTo>
              </a:path>
            </a:pathLst>
          </a:cu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9072409" y="4868659"/>
            <a:ext cx="1180784" cy="3037826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7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54588" y="7794590"/>
            <a:ext cx="1199554" cy="797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31024" y="4246373"/>
            <a:ext cx="1936205" cy="1075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Propane: Programming a </a:t>
            </a:r>
          </a:p>
          <a:p>
            <a:r>
              <a:t>Distributed Control Plane</a:t>
            </a:r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807639" y="2299572"/>
            <a:ext cx="11801440" cy="322160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I) Language for expressing high-level operator objectives with: </a:t>
            </a:r>
          </a:p>
          <a:p>
            <a:pPr lvl="1"/>
            <a:r>
              <a:t>Network-wide programming abstraction</a:t>
            </a:r>
          </a:p>
          <a:p>
            <a:pPr lvl="1"/>
            <a:r>
              <a:t>Uniform abstractions for intra- and inter-domain routing</a:t>
            </a:r>
          </a:p>
          <a:p>
            <a:pPr lvl="1"/>
            <a:r>
              <a:t>Paths constraints and relative preferences with fall-backs in case of failures</a:t>
            </a:r>
          </a:p>
        </p:txBody>
      </p:sp>
      <p:pic>
        <p:nvPicPr>
          <p:cNvPr id="1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3300" y="124272"/>
            <a:ext cx="2330260" cy="14786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Group 181"/>
          <p:cNvGrpSpPr/>
          <p:nvPr/>
        </p:nvGrpSpPr>
        <p:grpSpPr>
          <a:xfrm>
            <a:off x="3247764" y="5307161"/>
            <a:ext cx="6509272" cy="3455796"/>
            <a:chOff x="-1" y="-1"/>
            <a:chExt cx="6509271" cy="3455794"/>
          </a:xfrm>
        </p:grpSpPr>
        <p:sp>
          <p:nvSpPr>
            <p:cNvPr id="162" name="Shape 162"/>
            <p:cNvSpPr/>
            <p:nvPr/>
          </p:nvSpPr>
          <p:spPr>
            <a:xfrm flipV="1">
              <a:off x="4067124" y="1122267"/>
              <a:ext cx="1433183" cy="7013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flipH="1" flipV="1">
              <a:off x="3487786" y="678908"/>
              <a:ext cx="523808" cy="1095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H="1" flipV="1">
              <a:off x="1206168" y="711431"/>
              <a:ext cx="1378928" cy="13789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ED1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ED1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ED1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187796" y="2461716"/>
              <a:ext cx="264012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627738" y="1450399"/>
              <a:ext cx="3866341" cy="90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9" extrusionOk="0">
                  <a:moveTo>
                    <a:pt x="0" y="0"/>
                  </a:moveTo>
                  <a:cubicBezTo>
                    <a:pt x="1093" y="8616"/>
                    <a:pt x="3077" y="15131"/>
                    <a:pt x="5496" y="18146"/>
                  </a:cubicBezTo>
                  <a:cubicBezTo>
                    <a:pt x="8266" y="21600"/>
                    <a:pt x="11241" y="20082"/>
                    <a:pt x="14037" y="16948"/>
                  </a:cubicBezTo>
                  <a:cubicBezTo>
                    <a:pt x="16717" y="13943"/>
                    <a:pt x="19265" y="9494"/>
                    <a:pt x="21600" y="3740"/>
                  </a:cubicBezTo>
                </a:path>
              </a:pathLst>
            </a:custGeom>
            <a:noFill/>
            <a:ln w="889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78883" y="1465613"/>
              <a:ext cx="4621777" cy="1507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16830" extrusionOk="0">
                  <a:moveTo>
                    <a:pt x="106" y="2145"/>
                  </a:moveTo>
                  <a:cubicBezTo>
                    <a:pt x="-237" y="6046"/>
                    <a:pt x="267" y="10099"/>
                    <a:pt x="1443" y="12898"/>
                  </a:cubicBezTo>
                  <a:cubicBezTo>
                    <a:pt x="5099" y="21600"/>
                    <a:pt x="10585" y="14130"/>
                    <a:pt x="15317" y="7162"/>
                  </a:cubicBezTo>
                  <a:cubicBezTo>
                    <a:pt x="17237" y="4334"/>
                    <a:pt x="19261" y="1936"/>
                    <a:pt x="21363" y="0"/>
                  </a:cubicBezTo>
                </a:path>
              </a:pathLst>
            </a:custGeom>
            <a:noFill/>
            <a:ln w="889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571082" y="734899"/>
              <a:ext cx="79094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AS 1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3212682" y="373059"/>
              <a:ext cx="79094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AS 2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5309723" y="830368"/>
              <a:ext cx="79094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AS 3</a:t>
              </a: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Propane: Programming a </a:t>
            </a:r>
          </a:p>
          <a:p>
            <a:r>
              <a:t>Distributed Control Plane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half" idx="1"/>
          </p:nvPr>
        </p:nvSpPr>
        <p:spPr>
          <a:xfrm>
            <a:off x="807639" y="2299572"/>
            <a:ext cx="11801440" cy="289134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2) Compiler to generate a low-level distributed implementation:</a:t>
            </a:r>
          </a:p>
          <a:p>
            <a:pPr lvl="1"/>
            <a:r>
              <a:t>Efficient algorithms to synthesize a set of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policy-compliant</a:t>
            </a:r>
            <a:r>
              <a:t> BGP configs</a:t>
            </a:r>
          </a:p>
          <a:p>
            <a:pPr lvl="1"/>
            <a:r>
              <a:t>Static analysis guarantees policy compliance under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all failures</a:t>
            </a:r>
          </a:p>
        </p:txBody>
      </p:sp>
      <p:pic>
        <p:nvPicPr>
          <p:cNvPr id="1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3300" y="124272"/>
            <a:ext cx="2330260" cy="14786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 198"/>
          <p:cNvGrpSpPr/>
          <p:nvPr/>
        </p:nvGrpSpPr>
        <p:grpSpPr>
          <a:xfrm>
            <a:off x="180512" y="5914574"/>
            <a:ext cx="5333686" cy="2285850"/>
            <a:chOff x="0" y="0"/>
            <a:chExt cx="5333684" cy="2285849"/>
          </a:xfrm>
        </p:grpSpPr>
        <p:sp>
          <p:nvSpPr>
            <p:cNvPr id="187" name="Shape 187"/>
            <p:cNvSpPr/>
            <p:nvPr/>
          </p:nvSpPr>
          <p:spPr>
            <a:xfrm>
              <a:off x="1335021" y="668259"/>
              <a:ext cx="823664" cy="823665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 flipH="1">
              <a:off x="2885231" y="1066192"/>
              <a:ext cx="1506257" cy="588516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 flipH="1" flipV="1">
              <a:off x="1304874" y="460495"/>
              <a:ext cx="3010414" cy="444832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flipV="1">
              <a:off x="-1" y="535189"/>
              <a:ext cx="727820" cy="49182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214907" y="-1"/>
              <a:ext cx="487512" cy="340458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flipV="1">
              <a:off x="2030809" y="1898322"/>
              <a:ext cx="263344" cy="387528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flipV="1">
              <a:off x="4835127" y="569056"/>
              <a:ext cx="498558" cy="322639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 flipH="1" flipV="1">
              <a:off x="4749484" y="1187122"/>
              <a:ext cx="501041" cy="311267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9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3687" y="139372"/>
              <a:ext cx="1199554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68421" y="1392439"/>
              <a:ext cx="1199554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76620" y="681239"/>
              <a:ext cx="1199555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9" name="Shape 199"/>
          <p:cNvSpPr/>
          <p:nvPr/>
        </p:nvSpPr>
        <p:spPr>
          <a:xfrm>
            <a:off x="6163733" y="12344400"/>
            <a:ext cx="3429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sz="1800"/>
            </a:pPr>
            <a:fld id="{86CB4B4D-7CA3-9044-876B-883B54F8677D}" type="slidenum">
              <a:t>11</a:t>
            </a:fld>
            <a:r>
              <a:t>￼</a:t>
            </a:r>
          </a:p>
        </p:txBody>
      </p:sp>
      <p:pic>
        <p:nvPicPr>
          <p:cNvPr id="20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740000">
            <a:off x="1619530" y="6737630"/>
            <a:ext cx="514071" cy="51407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1111779" y="5619419"/>
            <a:ext cx="4949043" cy="236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21464" extrusionOk="0">
                <a:moveTo>
                  <a:pt x="0" y="0"/>
                </a:moveTo>
                <a:cubicBezTo>
                  <a:pt x="3453" y="4419"/>
                  <a:pt x="7521" y="6168"/>
                  <a:pt x="11519" y="4988"/>
                </a:cubicBezTo>
                <a:cubicBezTo>
                  <a:pt x="14946" y="3975"/>
                  <a:pt x="18956" y="1790"/>
                  <a:pt x="20785" y="8150"/>
                </a:cubicBezTo>
                <a:cubicBezTo>
                  <a:pt x="21600" y="10982"/>
                  <a:pt x="21403" y="14606"/>
                  <a:pt x="20384" y="17145"/>
                </a:cubicBezTo>
                <a:cubicBezTo>
                  <a:pt x="19159" y="20200"/>
                  <a:pt x="17223" y="20945"/>
                  <a:pt x="15393" y="21253"/>
                </a:cubicBezTo>
                <a:cubicBezTo>
                  <a:pt x="13331" y="21600"/>
                  <a:pt x="11254" y="21519"/>
                  <a:pt x="9181" y="21010"/>
                </a:cubicBezTo>
              </a:path>
            </a:pathLst>
          </a:custGeom>
          <a:ln w="635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2662853" y="5306086"/>
            <a:ext cx="114793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</a:lvl1pPr>
          </a:lstStyle>
          <a:p>
            <a:r>
              <a:t>Backup</a:t>
            </a:r>
          </a:p>
        </p:txBody>
      </p:sp>
      <p:grpSp>
        <p:nvGrpSpPr>
          <p:cNvPr id="214" name="Group 214"/>
          <p:cNvGrpSpPr/>
          <p:nvPr/>
        </p:nvGrpSpPr>
        <p:grpSpPr>
          <a:xfrm>
            <a:off x="7157046" y="5914574"/>
            <a:ext cx="5333685" cy="2285850"/>
            <a:chOff x="0" y="0"/>
            <a:chExt cx="5333684" cy="2285849"/>
          </a:xfrm>
        </p:grpSpPr>
        <p:sp>
          <p:nvSpPr>
            <p:cNvPr id="203" name="Shape 203"/>
            <p:cNvSpPr/>
            <p:nvPr/>
          </p:nvSpPr>
          <p:spPr>
            <a:xfrm>
              <a:off x="1335021" y="668259"/>
              <a:ext cx="823664" cy="823665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flipH="1">
              <a:off x="2885231" y="1066192"/>
              <a:ext cx="1506257" cy="588516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flipH="1" flipV="1">
              <a:off x="1304874" y="460495"/>
              <a:ext cx="3010414" cy="444832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V="1">
              <a:off x="-1" y="535189"/>
              <a:ext cx="727820" cy="49182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4907" y="-1"/>
              <a:ext cx="487512" cy="340458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flipV="1">
              <a:off x="2030809" y="1898322"/>
              <a:ext cx="263344" cy="387528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V="1">
              <a:off x="4835127" y="569056"/>
              <a:ext cx="498558" cy="322639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flipH="1" flipV="1">
              <a:off x="4749484" y="1187122"/>
              <a:ext cx="501041" cy="311267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211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3687" y="139372"/>
              <a:ext cx="1199554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68421" y="1392439"/>
              <a:ext cx="1199554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76620" y="681239"/>
              <a:ext cx="1199555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5" name="Shape 215"/>
          <p:cNvSpPr/>
          <p:nvPr/>
        </p:nvSpPr>
        <p:spPr>
          <a:xfrm>
            <a:off x="7813802" y="5306086"/>
            <a:ext cx="40201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</a:lvl1pPr>
          </a:lstStyle>
          <a:p>
            <a:r>
              <a:t>Network partition — drop</a:t>
            </a:r>
          </a:p>
        </p:txBody>
      </p:sp>
      <p:pic>
        <p:nvPicPr>
          <p:cNvPr id="21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740000">
            <a:off x="8621463" y="6737630"/>
            <a:ext cx="514071" cy="514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940000">
            <a:off x="9566853" y="6288897"/>
            <a:ext cx="514070" cy="514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Gateway Protocol (BGP)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half" idx="1"/>
          </p:nvPr>
        </p:nvSpPr>
        <p:spPr>
          <a:xfrm>
            <a:off x="861119" y="1971543"/>
            <a:ext cx="11282562" cy="4105631"/>
          </a:xfrm>
          <a:prstGeom prst="rect">
            <a:avLst/>
          </a:prstGeom>
        </p:spPr>
        <p:txBody>
          <a:bodyPr/>
          <a:lstStyle/>
          <a:p>
            <a:pPr lvl="1"/>
            <a:r>
              <a:t>Routers send advertisements for a destination (e.g., 16.4.0.0/16) </a:t>
            </a:r>
          </a:p>
          <a:p>
            <a:pPr lvl="1"/>
            <a:r>
              <a:t>Advertisements contain the AS path traffic would take</a:t>
            </a:r>
          </a:p>
          <a:p>
            <a:pPr lvl="1"/>
            <a:r>
              <a:t>Each router applies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local policy</a:t>
            </a:r>
            <a:r>
              <a:t> to choose best route</a:t>
            </a:r>
          </a:p>
          <a:p>
            <a:pPr lvl="1"/>
            <a:endParaRPr/>
          </a:p>
          <a:p>
            <a:pPr marL="1308100" lvl="2" indent="-228600">
              <a:lnSpc>
                <a:spcPct val="140000"/>
              </a:lnSpc>
              <a:buSzPct val="100000"/>
              <a:buAutoNum type="arabicPeriod"/>
            </a:pPr>
            <a:r>
              <a:t>Import filters drop advertisements or modify attributes</a:t>
            </a:r>
          </a:p>
          <a:p>
            <a:pPr marL="1308100" lvl="2" indent="-228600">
              <a:lnSpc>
                <a:spcPct val="140000"/>
              </a:lnSpc>
              <a:buSzPct val="100000"/>
              <a:buAutoNum type="arabicPeriod"/>
            </a:pPr>
            <a:r>
              <a:t>Highest preference is chosen. Path length as a tie breaker</a:t>
            </a:r>
          </a:p>
          <a:p>
            <a:pPr marL="1308100" lvl="2" indent="-228600">
              <a:lnSpc>
                <a:spcPct val="140000"/>
              </a:lnSpc>
              <a:buSzPct val="100000"/>
              <a:buAutoNum type="arabicPeriod"/>
            </a:pPr>
            <a:r>
              <a:t>Export filters drop advertisements or modify attributes</a:t>
            </a:r>
          </a:p>
        </p:txBody>
      </p:sp>
      <p:sp>
        <p:nvSpPr>
          <p:cNvPr id="222" name="Shape 222"/>
          <p:cNvSpPr/>
          <p:nvPr/>
        </p:nvSpPr>
        <p:spPr>
          <a:xfrm>
            <a:off x="3002324" y="6647759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002324" y="8639985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7178461" y="7265348"/>
            <a:ext cx="115163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 b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225" name="Shape 225"/>
          <p:cNvSpPr/>
          <p:nvPr/>
        </p:nvSpPr>
        <p:spPr>
          <a:xfrm>
            <a:off x="6125167" y="7803922"/>
            <a:ext cx="500466" cy="479184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9502011" y="6594567"/>
            <a:ext cx="500465" cy="479184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9502011" y="8639985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Shape 228"/>
          <p:cNvSpPr/>
          <p:nvPr/>
        </p:nvSpPr>
        <p:spPr>
          <a:xfrm flipV="1">
            <a:off x="6583389" y="7579591"/>
            <a:ext cx="837199" cy="352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 flipV="1">
            <a:off x="3383533" y="8185570"/>
            <a:ext cx="2738564" cy="6143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6607119" y="8120631"/>
            <a:ext cx="2873001" cy="6862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264475" y="6907648"/>
            <a:ext cx="2845003" cy="9676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 rot="1140000">
            <a:off x="3560922" y="6936302"/>
            <a:ext cx="2705136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</a:lvl1pPr>
          </a:lstStyle>
          <a:p>
            <a:r>
              <a:t>local-pref←100</a:t>
            </a:r>
          </a:p>
        </p:txBody>
      </p:sp>
      <p:sp>
        <p:nvSpPr>
          <p:cNvPr id="233" name="Shape 233"/>
          <p:cNvSpPr/>
          <p:nvPr/>
        </p:nvSpPr>
        <p:spPr>
          <a:xfrm rot="20880000">
            <a:off x="3505115" y="8411508"/>
            <a:ext cx="2836088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</a:lvl1pPr>
          </a:lstStyle>
          <a:p>
            <a:r>
              <a:t>local-pref←99</a:t>
            </a:r>
          </a:p>
        </p:txBody>
      </p:sp>
      <p:sp>
        <p:nvSpPr>
          <p:cNvPr id="234" name="Shape 234"/>
          <p:cNvSpPr/>
          <p:nvPr/>
        </p:nvSpPr>
        <p:spPr>
          <a:xfrm rot="720000">
            <a:off x="7374364" y="8020075"/>
            <a:ext cx="1889991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</a:lvl1pPr>
          </a:lstStyle>
          <a:p>
            <a:r>
              <a:t>tag←“foo”</a:t>
            </a:r>
          </a:p>
        </p:txBody>
      </p:sp>
      <p:sp>
        <p:nvSpPr>
          <p:cNvPr id="235" name="Shape 235"/>
          <p:cNvSpPr/>
          <p:nvPr/>
        </p:nvSpPr>
        <p:spPr>
          <a:xfrm>
            <a:off x="6809282" y="6936302"/>
            <a:ext cx="1889991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</a:lvl1pPr>
          </a:lstStyle>
          <a:p>
            <a:r>
              <a:t>drop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Gateway Protocol (BGP)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4730231" y="4440998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940411" y="5512556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205512" y="658454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7707710" y="4440998"/>
            <a:ext cx="500466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7337338" y="670857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921361" y="4958498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45" name="Shape 245"/>
          <p:cNvSpPr/>
          <p:nvPr/>
        </p:nvSpPr>
        <p:spPr>
          <a:xfrm>
            <a:off x="4050995" y="5989216"/>
            <a:ext cx="538566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6" name="Shape 246"/>
          <p:cNvSpPr/>
          <p:nvPr/>
        </p:nvSpPr>
        <p:spPr>
          <a:xfrm>
            <a:off x="430547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7" name="Shape 247"/>
          <p:cNvSpPr/>
          <p:nvPr/>
        </p:nvSpPr>
        <p:spPr>
          <a:xfrm>
            <a:off x="7318288" y="6124683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48" name="Shape 248"/>
          <p:cNvSpPr/>
          <p:nvPr/>
        </p:nvSpPr>
        <p:spPr>
          <a:xfrm>
            <a:off x="731828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49" name="Shape 249"/>
          <p:cNvSpPr/>
          <p:nvPr/>
        </p:nvSpPr>
        <p:spPr>
          <a:xfrm flipV="1">
            <a:off x="4469153" y="4839584"/>
            <a:ext cx="449396" cy="192309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 flipV="1">
            <a:off x="4596153" y="4743209"/>
            <a:ext cx="3302729" cy="209566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994086" y="4747608"/>
            <a:ext cx="2619244" cy="221968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208553" y="5805941"/>
            <a:ext cx="2078104" cy="96635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 flipV="1">
            <a:off x="2369420" y="4632415"/>
            <a:ext cx="2507192" cy="109732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 flipV="1">
            <a:off x="4972523" y="4619195"/>
            <a:ext cx="2784740" cy="9997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523789" y="6878165"/>
            <a:ext cx="2990388" cy="4753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044" y="5437932"/>
            <a:ext cx="1903220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xfrm>
            <a:off x="2838975" y="7560026"/>
            <a:ext cx="3837148" cy="1789493"/>
          </a:xfrm>
          <a:prstGeom prst="rect">
            <a:avLst/>
          </a:prstGeom>
          <a:solidFill>
            <a:srgbClr val="EAECFF"/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</a:ln>
        </p:spPr>
        <p:txBody>
          <a:bodyPr/>
          <a:lstStyle/>
          <a:p>
            <a:pPr>
              <a:lnSpc>
                <a:spcPct val="10000"/>
              </a:lnSpc>
            </a:pPr>
            <a:r>
              <a:t>1. Prefer B over A</a:t>
            </a:r>
          </a:p>
          <a:p>
            <a:pPr>
              <a:lnSpc>
                <a:spcPct val="10000"/>
              </a:lnSpc>
            </a:pPr>
            <a:r>
              <a:t>2. Tag routes “red”</a:t>
            </a:r>
          </a:p>
          <a:p>
            <a:pPr>
              <a:lnSpc>
                <a:spcPct val="10000"/>
              </a:lnSpc>
            </a:pPr>
            <a:r>
              <a:t>3. Don’t export to E</a:t>
            </a:r>
          </a:p>
        </p:txBody>
      </p:sp>
      <p:sp>
        <p:nvSpPr>
          <p:cNvPr id="258" name="Shape 258"/>
          <p:cNvSpPr/>
          <p:nvPr/>
        </p:nvSpPr>
        <p:spPr>
          <a:xfrm>
            <a:off x="7879142" y="3431724"/>
            <a:ext cx="4022477" cy="590335"/>
          </a:xfrm>
          <a:prstGeom prst="rect">
            <a:avLst/>
          </a:prstGeom>
          <a:solidFill>
            <a:srgbClr val="FFDCD4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Block “red” routes</a:t>
            </a:r>
          </a:p>
        </p:txBody>
      </p:sp>
      <p:sp>
        <p:nvSpPr>
          <p:cNvPr id="259" name="Shape 259"/>
          <p:cNvSpPr/>
          <p:nvPr/>
        </p:nvSpPr>
        <p:spPr>
          <a:xfrm>
            <a:off x="3579357" y="3262965"/>
            <a:ext cx="3524393" cy="626601"/>
          </a:xfrm>
          <a:prstGeom prst="rect">
            <a:avLst/>
          </a:prstGeom>
          <a:solidFill>
            <a:srgbClr val="E6FEE2"/>
          </a:solidFill>
          <a:ln w="381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Prefer C over A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Gateway Protocol (BGP)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730231" y="4440998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1940411" y="5512556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205512" y="658454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7707710" y="4440998"/>
            <a:ext cx="500466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7337338" y="670857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921361" y="4958498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69" name="Shape 269"/>
          <p:cNvSpPr/>
          <p:nvPr/>
        </p:nvSpPr>
        <p:spPr>
          <a:xfrm>
            <a:off x="4050995" y="5989216"/>
            <a:ext cx="538566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70" name="Shape 270"/>
          <p:cNvSpPr/>
          <p:nvPr/>
        </p:nvSpPr>
        <p:spPr>
          <a:xfrm>
            <a:off x="430547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71" name="Shape 271"/>
          <p:cNvSpPr/>
          <p:nvPr/>
        </p:nvSpPr>
        <p:spPr>
          <a:xfrm>
            <a:off x="7318288" y="6124683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72" name="Shape 272"/>
          <p:cNvSpPr/>
          <p:nvPr/>
        </p:nvSpPr>
        <p:spPr>
          <a:xfrm>
            <a:off x="731828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73" name="Shape 273"/>
          <p:cNvSpPr/>
          <p:nvPr/>
        </p:nvSpPr>
        <p:spPr>
          <a:xfrm flipV="1">
            <a:off x="4469153" y="4839584"/>
            <a:ext cx="449396" cy="192309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 flipV="1">
            <a:off x="4596153" y="4743209"/>
            <a:ext cx="3302729" cy="209566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994086" y="4747608"/>
            <a:ext cx="2619244" cy="221968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208553" y="5805941"/>
            <a:ext cx="2078104" cy="96635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 flipV="1">
            <a:off x="2369420" y="4632415"/>
            <a:ext cx="2507192" cy="109732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4972523" y="4619195"/>
            <a:ext cx="2784740" cy="9997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523789" y="6878165"/>
            <a:ext cx="2990388" cy="4753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044" y="5437932"/>
            <a:ext cx="1903220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281" name="Shape 281"/>
          <p:cNvSpPr/>
          <p:nvPr/>
        </p:nvSpPr>
        <p:spPr>
          <a:xfrm>
            <a:off x="8678333" y="8046449"/>
            <a:ext cx="1420383" cy="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678333" y="8545983"/>
            <a:ext cx="1420383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436595" y="7829174"/>
            <a:ext cx="4238962" cy="105011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advertisement</a:t>
            </a:r>
          </a:p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pkt forwarding</a:t>
            </a:r>
          </a:p>
        </p:txBody>
      </p:sp>
      <p:sp>
        <p:nvSpPr>
          <p:cNvPr id="284" name="Shape 284"/>
          <p:cNvSpPr/>
          <p:nvPr/>
        </p:nvSpPr>
        <p:spPr>
          <a:xfrm flipV="1">
            <a:off x="2556933" y="4678964"/>
            <a:ext cx="1744829" cy="751286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2274461" y="4354963"/>
            <a:ext cx="1903221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path = A</a:t>
            </a:r>
          </a:p>
        </p:txBody>
      </p:sp>
      <p:sp>
        <p:nvSpPr>
          <p:cNvPr id="286" name="Shape 286"/>
          <p:cNvSpPr/>
          <p:nvPr/>
        </p:nvSpPr>
        <p:spPr>
          <a:xfrm>
            <a:off x="2379133" y="6099115"/>
            <a:ext cx="1609957" cy="800763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755566" y="6565491"/>
            <a:ext cx="1903220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path = A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xfrm>
            <a:off x="2838975" y="7560026"/>
            <a:ext cx="3837148" cy="1789493"/>
          </a:xfrm>
          <a:prstGeom prst="rect">
            <a:avLst/>
          </a:prstGeom>
          <a:solidFill>
            <a:srgbClr val="EAECFF"/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</a:ln>
        </p:spPr>
        <p:txBody>
          <a:bodyPr/>
          <a:lstStyle/>
          <a:p>
            <a:pPr>
              <a:lnSpc>
                <a:spcPct val="10000"/>
              </a:lnSpc>
            </a:pPr>
            <a:r>
              <a:t>1. Prefer B over A</a:t>
            </a:r>
          </a:p>
          <a:p>
            <a:pPr>
              <a:lnSpc>
                <a:spcPct val="10000"/>
              </a:lnSpc>
            </a:pPr>
            <a:r>
              <a:t>2. Tag routes “red”</a:t>
            </a:r>
          </a:p>
          <a:p>
            <a:pPr>
              <a:lnSpc>
                <a:spcPct val="10000"/>
              </a:lnSpc>
            </a:pPr>
            <a:r>
              <a:t>3. Don’t export to E</a:t>
            </a:r>
          </a:p>
        </p:txBody>
      </p:sp>
      <p:sp>
        <p:nvSpPr>
          <p:cNvPr id="289" name="Shape 289"/>
          <p:cNvSpPr/>
          <p:nvPr/>
        </p:nvSpPr>
        <p:spPr>
          <a:xfrm>
            <a:off x="7879142" y="3431724"/>
            <a:ext cx="4022477" cy="590335"/>
          </a:xfrm>
          <a:prstGeom prst="rect">
            <a:avLst/>
          </a:prstGeom>
          <a:solidFill>
            <a:srgbClr val="FFDCD4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Block “red” routes</a:t>
            </a:r>
          </a:p>
        </p:txBody>
      </p:sp>
      <p:sp>
        <p:nvSpPr>
          <p:cNvPr id="290" name="Shape 290"/>
          <p:cNvSpPr/>
          <p:nvPr/>
        </p:nvSpPr>
        <p:spPr>
          <a:xfrm>
            <a:off x="3579357" y="3262965"/>
            <a:ext cx="3524393" cy="626601"/>
          </a:xfrm>
          <a:prstGeom prst="rect">
            <a:avLst/>
          </a:prstGeom>
          <a:solidFill>
            <a:srgbClr val="E6FEE2"/>
          </a:solidFill>
          <a:ln w="381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Prefer C over A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Gateway Protocol (BGP)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730231" y="4440998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940411" y="5512556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205512" y="658454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7707710" y="4440998"/>
            <a:ext cx="500466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7337338" y="670857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921361" y="4958498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0" name="Shape 300"/>
          <p:cNvSpPr/>
          <p:nvPr/>
        </p:nvSpPr>
        <p:spPr>
          <a:xfrm>
            <a:off x="4050995" y="5989216"/>
            <a:ext cx="538566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01" name="Shape 301"/>
          <p:cNvSpPr/>
          <p:nvPr/>
        </p:nvSpPr>
        <p:spPr>
          <a:xfrm>
            <a:off x="430547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02" name="Shape 302"/>
          <p:cNvSpPr/>
          <p:nvPr/>
        </p:nvSpPr>
        <p:spPr>
          <a:xfrm>
            <a:off x="7318288" y="6124683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03" name="Shape 303"/>
          <p:cNvSpPr/>
          <p:nvPr/>
        </p:nvSpPr>
        <p:spPr>
          <a:xfrm>
            <a:off x="731828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04" name="Shape 304"/>
          <p:cNvSpPr/>
          <p:nvPr/>
        </p:nvSpPr>
        <p:spPr>
          <a:xfrm flipV="1">
            <a:off x="4469153" y="4839584"/>
            <a:ext cx="449396" cy="192309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 flipV="1">
            <a:off x="4596153" y="4743209"/>
            <a:ext cx="3302729" cy="209566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994086" y="4747608"/>
            <a:ext cx="2619244" cy="221968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208553" y="5805941"/>
            <a:ext cx="2078104" cy="96635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flipV="1">
            <a:off x="2369420" y="4632415"/>
            <a:ext cx="2507192" cy="109732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 flipV="1">
            <a:off x="4972523" y="4619195"/>
            <a:ext cx="2784740" cy="9997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523789" y="6878165"/>
            <a:ext cx="2990388" cy="4753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044" y="5437932"/>
            <a:ext cx="1903220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312" name="Shape 312"/>
          <p:cNvSpPr/>
          <p:nvPr/>
        </p:nvSpPr>
        <p:spPr>
          <a:xfrm>
            <a:off x="8678333" y="8046449"/>
            <a:ext cx="1420383" cy="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8678333" y="8545983"/>
            <a:ext cx="1420383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8436595" y="7829174"/>
            <a:ext cx="4238962" cy="105011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advertisement</a:t>
            </a:r>
          </a:p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pkt forwarding</a:t>
            </a:r>
          </a:p>
        </p:txBody>
      </p:sp>
      <p:sp>
        <p:nvSpPr>
          <p:cNvPr id="315" name="Shape 315"/>
          <p:cNvSpPr/>
          <p:nvPr/>
        </p:nvSpPr>
        <p:spPr>
          <a:xfrm flipH="1">
            <a:off x="2508709" y="4564462"/>
            <a:ext cx="2018205" cy="918862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 flipH="1" flipV="1">
            <a:off x="2377740" y="6072551"/>
            <a:ext cx="1683508" cy="799674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xfrm>
            <a:off x="2838975" y="7560026"/>
            <a:ext cx="3837148" cy="1789493"/>
          </a:xfrm>
          <a:prstGeom prst="rect">
            <a:avLst/>
          </a:prstGeom>
          <a:solidFill>
            <a:srgbClr val="EAECFF"/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</a:ln>
        </p:spPr>
        <p:txBody>
          <a:bodyPr/>
          <a:lstStyle/>
          <a:p>
            <a:pPr>
              <a:lnSpc>
                <a:spcPct val="10000"/>
              </a:lnSpc>
            </a:pPr>
            <a:r>
              <a:t>1. Prefer B over A</a:t>
            </a:r>
          </a:p>
          <a:p>
            <a:pPr>
              <a:lnSpc>
                <a:spcPct val="10000"/>
              </a:lnSpc>
            </a:pPr>
            <a:r>
              <a:t>2. Tag routes “red”</a:t>
            </a:r>
          </a:p>
          <a:p>
            <a:pPr>
              <a:lnSpc>
                <a:spcPct val="10000"/>
              </a:lnSpc>
            </a:pPr>
            <a:r>
              <a:t>3. Don’t export to E</a:t>
            </a:r>
          </a:p>
        </p:txBody>
      </p:sp>
      <p:sp>
        <p:nvSpPr>
          <p:cNvPr id="318" name="Shape 318"/>
          <p:cNvSpPr/>
          <p:nvPr/>
        </p:nvSpPr>
        <p:spPr>
          <a:xfrm>
            <a:off x="7879142" y="3431724"/>
            <a:ext cx="4022477" cy="590335"/>
          </a:xfrm>
          <a:prstGeom prst="rect">
            <a:avLst/>
          </a:prstGeom>
          <a:solidFill>
            <a:srgbClr val="FFDCD4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Block “red” routes</a:t>
            </a:r>
          </a:p>
        </p:txBody>
      </p:sp>
      <p:sp>
        <p:nvSpPr>
          <p:cNvPr id="319" name="Shape 319"/>
          <p:cNvSpPr/>
          <p:nvPr/>
        </p:nvSpPr>
        <p:spPr>
          <a:xfrm>
            <a:off x="3579357" y="3262965"/>
            <a:ext cx="3524393" cy="626601"/>
          </a:xfrm>
          <a:prstGeom prst="rect">
            <a:avLst/>
          </a:prstGeom>
          <a:solidFill>
            <a:srgbClr val="E6FEE2"/>
          </a:solidFill>
          <a:ln w="381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Prefer C over A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Gateway Protocol (BGP)</a:t>
            </a:r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"/>
          </p:nvPr>
        </p:nvSpPr>
        <p:spPr>
          <a:xfrm>
            <a:off x="2838975" y="7560026"/>
            <a:ext cx="3837148" cy="1789493"/>
          </a:xfrm>
          <a:prstGeom prst="rect">
            <a:avLst/>
          </a:prstGeom>
          <a:solidFill>
            <a:srgbClr val="EAECFF"/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</a:ln>
        </p:spPr>
        <p:txBody>
          <a:bodyPr/>
          <a:lstStyle/>
          <a:p>
            <a:pPr>
              <a:lnSpc>
                <a:spcPct val="10000"/>
              </a:lnSpc>
            </a:pPr>
            <a:r>
              <a:t>1. Prefer B over A</a:t>
            </a:r>
          </a:p>
          <a:p>
            <a:pPr>
              <a:lnSpc>
                <a:spcPct val="10000"/>
              </a:lnSpc>
            </a:pPr>
            <a:r>
              <a:t>2. Tag routes “red”</a:t>
            </a:r>
          </a:p>
          <a:p>
            <a:pPr>
              <a:lnSpc>
                <a:spcPct val="10000"/>
              </a:lnSpc>
            </a:pPr>
            <a:r>
              <a:t>3. Don’t export to E</a:t>
            </a:r>
          </a:p>
        </p:txBody>
      </p:sp>
      <p:sp>
        <p:nvSpPr>
          <p:cNvPr id="324" name="Shape 324"/>
          <p:cNvSpPr/>
          <p:nvPr/>
        </p:nvSpPr>
        <p:spPr>
          <a:xfrm>
            <a:off x="4730231" y="4440998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1940411" y="5512556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205512" y="658454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7707710" y="4440998"/>
            <a:ext cx="500466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7337338" y="670857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7879142" y="3431724"/>
            <a:ext cx="4022477" cy="590335"/>
          </a:xfrm>
          <a:prstGeom prst="rect">
            <a:avLst/>
          </a:prstGeom>
          <a:solidFill>
            <a:srgbClr val="FFDCD4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Block “red” routes</a:t>
            </a:r>
          </a:p>
        </p:txBody>
      </p:sp>
      <p:sp>
        <p:nvSpPr>
          <p:cNvPr id="330" name="Shape 330"/>
          <p:cNvSpPr/>
          <p:nvPr/>
        </p:nvSpPr>
        <p:spPr>
          <a:xfrm>
            <a:off x="3579357" y="3262965"/>
            <a:ext cx="3524393" cy="626601"/>
          </a:xfrm>
          <a:prstGeom prst="rect">
            <a:avLst/>
          </a:prstGeom>
          <a:solidFill>
            <a:srgbClr val="E6FEE2"/>
          </a:solidFill>
          <a:ln w="381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Prefer C over A</a:t>
            </a:r>
          </a:p>
        </p:txBody>
      </p:sp>
      <p:sp>
        <p:nvSpPr>
          <p:cNvPr id="331" name="Shape 331"/>
          <p:cNvSpPr/>
          <p:nvPr/>
        </p:nvSpPr>
        <p:spPr>
          <a:xfrm>
            <a:off x="1921361" y="4958498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32" name="Shape 332"/>
          <p:cNvSpPr/>
          <p:nvPr/>
        </p:nvSpPr>
        <p:spPr>
          <a:xfrm>
            <a:off x="4050995" y="5989216"/>
            <a:ext cx="538566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33" name="Shape 333"/>
          <p:cNvSpPr/>
          <p:nvPr/>
        </p:nvSpPr>
        <p:spPr>
          <a:xfrm>
            <a:off x="430547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34" name="Shape 334"/>
          <p:cNvSpPr/>
          <p:nvPr/>
        </p:nvSpPr>
        <p:spPr>
          <a:xfrm>
            <a:off x="7318288" y="6124683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35" name="Shape 335"/>
          <p:cNvSpPr/>
          <p:nvPr/>
        </p:nvSpPr>
        <p:spPr>
          <a:xfrm>
            <a:off x="731828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36" name="Shape 336"/>
          <p:cNvSpPr/>
          <p:nvPr/>
        </p:nvSpPr>
        <p:spPr>
          <a:xfrm flipV="1">
            <a:off x="4469153" y="4839584"/>
            <a:ext cx="449396" cy="192309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 flipV="1">
            <a:off x="4596153" y="4743209"/>
            <a:ext cx="3302729" cy="209566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994086" y="4747608"/>
            <a:ext cx="2619244" cy="221968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208553" y="5805941"/>
            <a:ext cx="2078104" cy="96635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 flipV="1">
            <a:off x="2369420" y="4632415"/>
            <a:ext cx="2507192" cy="109732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 flipV="1">
            <a:off x="4972523" y="4619195"/>
            <a:ext cx="2784740" cy="9997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523789" y="6878165"/>
            <a:ext cx="2990388" cy="4753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6044" y="5437932"/>
            <a:ext cx="1903220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344" name="Shape 344"/>
          <p:cNvSpPr/>
          <p:nvPr/>
        </p:nvSpPr>
        <p:spPr>
          <a:xfrm>
            <a:off x="8678333" y="8046449"/>
            <a:ext cx="1420383" cy="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678333" y="8545983"/>
            <a:ext cx="1420383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36595" y="7829174"/>
            <a:ext cx="4238962" cy="105011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advertisement</a:t>
            </a:r>
          </a:p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pkt forwarding</a:t>
            </a:r>
          </a:p>
        </p:txBody>
      </p:sp>
      <p:sp>
        <p:nvSpPr>
          <p:cNvPr id="347" name="Shape 347"/>
          <p:cNvSpPr/>
          <p:nvPr/>
        </p:nvSpPr>
        <p:spPr>
          <a:xfrm>
            <a:off x="6731292" y="5399645"/>
            <a:ext cx="1903220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path = CA</a:t>
            </a:r>
          </a:p>
        </p:txBody>
      </p:sp>
      <p:sp>
        <p:nvSpPr>
          <p:cNvPr id="348" name="Shape 348"/>
          <p:cNvSpPr/>
          <p:nvPr/>
        </p:nvSpPr>
        <p:spPr>
          <a:xfrm flipH="1">
            <a:off x="2508709" y="4564462"/>
            <a:ext cx="2018205" cy="918862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 flipH="1" flipV="1">
            <a:off x="2377740" y="6072551"/>
            <a:ext cx="1683508" cy="799674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 flipV="1">
            <a:off x="4707466" y="5095883"/>
            <a:ext cx="352041" cy="1435033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 flipV="1">
            <a:off x="4783666" y="5199192"/>
            <a:ext cx="2060202" cy="137915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6490280" y="4727125"/>
            <a:ext cx="115163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 b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353" name="Shape 353"/>
          <p:cNvSpPr/>
          <p:nvPr/>
        </p:nvSpPr>
        <p:spPr>
          <a:xfrm>
            <a:off x="4902199" y="6759515"/>
            <a:ext cx="538566" cy="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119399" y="6445298"/>
            <a:ext cx="115163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 b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r>
              <a:t>X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Gateway Protocol (BGP)</a:t>
            </a:r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730231" y="4440998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1940411" y="5512556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05512" y="658454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7707710" y="4440998"/>
            <a:ext cx="500466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7337338" y="670857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1921361" y="4958498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64" name="Shape 364"/>
          <p:cNvSpPr/>
          <p:nvPr/>
        </p:nvSpPr>
        <p:spPr>
          <a:xfrm>
            <a:off x="4050995" y="5989216"/>
            <a:ext cx="538566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65" name="Shape 365"/>
          <p:cNvSpPr/>
          <p:nvPr/>
        </p:nvSpPr>
        <p:spPr>
          <a:xfrm>
            <a:off x="430547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66" name="Shape 366"/>
          <p:cNvSpPr/>
          <p:nvPr/>
        </p:nvSpPr>
        <p:spPr>
          <a:xfrm>
            <a:off x="7318288" y="6124683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67" name="Shape 367"/>
          <p:cNvSpPr/>
          <p:nvPr/>
        </p:nvSpPr>
        <p:spPr>
          <a:xfrm>
            <a:off x="731828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68" name="Shape 368"/>
          <p:cNvSpPr/>
          <p:nvPr/>
        </p:nvSpPr>
        <p:spPr>
          <a:xfrm flipV="1">
            <a:off x="4469153" y="4839584"/>
            <a:ext cx="449396" cy="192309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9" name="Shape 369"/>
          <p:cNvSpPr/>
          <p:nvPr/>
        </p:nvSpPr>
        <p:spPr>
          <a:xfrm flipV="1">
            <a:off x="4596153" y="4743209"/>
            <a:ext cx="3302729" cy="209566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4994086" y="4747608"/>
            <a:ext cx="2619244" cy="221968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208553" y="5805941"/>
            <a:ext cx="2078104" cy="96635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369420" y="4632415"/>
            <a:ext cx="2507192" cy="109732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4972523" y="4619195"/>
            <a:ext cx="2784740" cy="9997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523789" y="6878165"/>
            <a:ext cx="2990388" cy="4753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044" y="5437932"/>
            <a:ext cx="1903220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376" name="Shape 376"/>
          <p:cNvSpPr/>
          <p:nvPr/>
        </p:nvSpPr>
        <p:spPr>
          <a:xfrm>
            <a:off x="8678333" y="8046449"/>
            <a:ext cx="1420383" cy="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678333" y="8545983"/>
            <a:ext cx="1420383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8436595" y="7829174"/>
            <a:ext cx="4238962" cy="105011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advertisement</a:t>
            </a:r>
          </a:p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pkt forwarding</a:t>
            </a:r>
          </a:p>
        </p:txBody>
      </p:sp>
      <p:sp>
        <p:nvSpPr>
          <p:cNvPr id="379" name="Shape 379"/>
          <p:cNvSpPr/>
          <p:nvPr/>
        </p:nvSpPr>
        <p:spPr>
          <a:xfrm flipH="1">
            <a:off x="4700517" y="5093402"/>
            <a:ext cx="300391" cy="135618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 flipH="1" flipV="1">
            <a:off x="2377740" y="6072551"/>
            <a:ext cx="1683508" cy="799674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1" name="Shape 381"/>
          <p:cNvSpPr>
            <a:spLocks noGrp="1"/>
          </p:cNvSpPr>
          <p:nvPr>
            <p:ph type="body" sz="quarter" idx="1"/>
          </p:nvPr>
        </p:nvSpPr>
        <p:spPr>
          <a:xfrm>
            <a:off x="2838975" y="7560026"/>
            <a:ext cx="3837148" cy="1789493"/>
          </a:xfrm>
          <a:prstGeom prst="rect">
            <a:avLst/>
          </a:prstGeom>
          <a:solidFill>
            <a:srgbClr val="EAECFF"/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</a:ln>
        </p:spPr>
        <p:txBody>
          <a:bodyPr/>
          <a:lstStyle/>
          <a:p>
            <a:pPr>
              <a:lnSpc>
                <a:spcPct val="10000"/>
              </a:lnSpc>
            </a:pPr>
            <a:r>
              <a:t>1. Prefer B over A</a:t>
            </a:r>
          </a:p>
          <a:p>
            <a:pPr>
              <a:lnSpc>
                <a:spcPct val="10000"/>
              </a:lnSpc>
            </a:pPr>
            <a:r>
              <a:t>2. Tag routes “red”</a:t>
            </a:r>
          </a:p>
          <a:p>
            <a:pPr>
              <a:lnSpc>
                <a:spcPct val="10000"/>
              </a:lnSpc>
            </a:pPr>
            <a:r>
              <a:t>3. Don’t export to E</a:t>
            </a:r>
          </a:p>
        </p:txBody>
      </p:sp>
      <p:sp>
        <p:nvSpPr>
          <p:cNvPr id="382" name="Shape 382"/>
          <p:cNvSpPr/>
          <p:nvPr/>
        </p:nvSpPr>
        <p:spPr>
          <a:xfrm>
            <a:off x="7879142" y="3431724"/>
            <a:ext cx="4022477" cy="590335"/>
          </a:xfrm>
          <a:prstGeom prst="rect">
            <a:avLst/>
          </a:prstGeom>
          <a:solidFill>
            <a:srgbClr val="FFDCD4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Block “red” routes</a:t>
            </a:r>
          </a:p>
        </p:txBody>
      </p:sp>
      <p:sp>
        <p:nvSpPr>
          <p:cNvPr id="383" name="Shape 383"/>
          <p:cNvSpPr/>
          <p:nvPr/>
        </p:nvSpPr>
        <p:spPr>
          <a:xfrm>
            <a:off x="3579357" y="3262965"/>
            <a:ext cx="3524393" cy="626601"/>
          </a:xfrm>
          <a:prstGeom prst="rect">
            <a:avLst/>
          </a:prstGeom>
          <a:solidFill>
            <a:srgbClr val="E6FEE2"/>
          </a:solidFill>
          <a:ln w="381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Prefer C over A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Gateway Protocol (BGP)</a:t>
            </a:r>
          </a:p>
        </p:txBody>
      </p:sp>
      <p:sp>
        <p:nvSpPr>
          <p:cNvPr id="386" name="Shape 3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4730231" y="4440998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1940411" y="5512556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205512" y="658454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7707710" y="4440998"/>
            <a:ext cx="500466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337338" y="670857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1921361" y="4958498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93" name="Shape 393"/>
          <p:cNvSpPr/>
          <p:nvPr/>
        </p:nvSpPr>
        <p:spPr>
          <a:xfrm>
            <a:off x="4050995" y="5989216"/>
            <a:ext cx="538566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94" name="Shape 394"/>
          <p:cNvSpPr/>
          <p:nvPr/>
        </p:nvSpPr>
        <p:spPr>
          <a:xfrm>
            <a:off x="430547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95" name="Shape 395"/>
          <p:cNvSpPr/>
          <p:nvPr/>
        </p:nvSpPr>
        <p:spPr>
          <a:xfrm>
            <a:off x="7318288" y="6124683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96" name="Shape 396"/>
          <p:cNvSpPr/>
          <p:nvPr/>
        </p:nvSpPr>
        <p:spPr>
          <a:xfrm>
            <a:off x="731828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97" name="Shape 397"/>
          <p:cNvSpPr/>
          <p:nvPr/>
        </p:nvSpPr>
        <p:spPr>
          <a:xfrm flipV="1">
            <a:off x="4469153" y="4839584"/>
            <a:ext cx="449396" cy="192309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 flipV="1">
            <a:off x="4596153" y="4743209"/>
            <a:ext cx="3302729" cy="209566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4994086" y="4747608"/>
            <a:ext cx="2619244" cy="221968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2208553" y="5805941"/>
            <a:ext cx="2078104" cy="96635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V="1">
            <a:off x="2369420" y="4632415"/>
            <a:ext cx="2507192" cy="109732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V="1">
            <a:off x="4972523" y="4619195"/>
            <a:ext cx="2784740" cy="9997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523789" y="6878165"/>
            <a:ext cx="2990388" cy="4753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6044" y="5437932"/>
            <a:ext cx="1903220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405" name="Shape 405"/>
          <p:cNvSpPr/>
          <p:nvPr/>
        </p:nvSpPr>
        <p:spPr>
          <a:xfrm>
            <a:off x="8678333" y="8046449"/>
            <a:ext cx="1420383" cy="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8678333" y="8545983"/>
            <a:ext cx="1420383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8436595" y="7829174"/>
            <a:ext cx="4238962" cy="105011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advertisement</a:t>
            </a:r>
          </a:p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pkt forwarding</a:t>
            </a:r>
          </a:p>
        </p:txBody>
      </p:sp>
      <p:sp>
        <p:nvSpPr>
          <p:cNvPr id="408" name="Shape 408"/>
          <p:cNvSpPr/>
          <p:nvPr/>
        </p:nvSpPr>
        <p:spPr>
          <a:xfrm flipH="1">
            <a:off x="4700517" y="5093402"/>
            <a:ext cx="300391" cy="135618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9" name="Shape 409"/>
          <p:cNvSpPr/>
          <p:nvPr/>
        </p:nvSpPr>
        <p:spPr>
          <a:xfrm flipH="1" flipV="1">
            <a:off x="2377740" y="6072551"/>
            <a:ext cx="1683508" cy="799674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333999" y="4844792"/>
            <a:ext cx="2063300" cy="1742747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393266" y="4814232"/>
            <a:ext cx="1251435" cy="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6731292" y="5553988"/>
            <a:ext cx="1903220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path = BCA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2838975" y="7560026"/>
            <a:ext cx="3837148" cy="1789493"/>
          </a:xfrm>
          <a:prstGeom prst="rect">
            <a:avLst/>
          </a:prstGeom>
          <a:solidFill>
            <a:srgbClr val="EAECFF"/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</a:ln>
        </p:spPr>
        <p:txBody>
          <a:bodyPr/>
          <a:lstStyle/>
          <a:p>
            <a:pPr>
              <a:lnSpc>
                <a:spcPct val="10000"/>
              </a:lnSpc>
            </a:pPr>
            <a:r>
              <a:t>1. Prefer B over A</a:t>
            </a:r>
          </a:p>
          <a:p>
            <a:pPr>
              <a:lnSpc>
                <a:spcPct val="10000"/>
              </a:lnSpc>
            </a:pPr>
            <a:r>
              <a:t>2. Tag routes “red”</a:t>
            </a:r>
          </a:p>
          <a:p>
            <a:pPr>
              <a:lnSpc>
                <a:spcPct val="10000"/>
              </a:lnSpc>
            </a:pPr>
            <a:r>
              <a:t>3. Don’t export to E</a:t>
            </a:r>
          </a:p>
        </p:txBody>
      </p:sp>
      <p:sp>
        <p:nvSpPr>
          <p:cNvPr id="414" name="Shape 414"/>
          <p:cNvSpPr/>
          <p:nvPr/>
        </p:nvSpPr>
        <p:spPr>
          <a:xfrm>
            <a:off x="7879142" y="3431724"/>
            <a:ext cx="4022477" cy="590335"/>
          </a:xfrm>
          <a:prstGeom prst="rect">
            <a:avLst/>
          </a:prstGeom>
          <a:solidFill>
            <a:srgbClr val="FFDCD4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Block “red” routes</a:t>
            </a:r>
          </a:p>
        </p:txBody>
      </p:sp>
      <p:sp>
        <p:nvSpPr>
          <p:cNvPr id="415" name="Shape 415"/>
          <p:cNvSpPr/>
          <p:nvPr/>
        </p:nvSpPr>
        <p:spPr>
          <a:xfrm>
            <a:off x="3579357" y="3262965"/>
            <a:ext cx="3524393" cy="626601"/>
          </a:xfrm>
          <a:prstGeom prst="rect">
            <a:avLst/>
          </a:prstGeom>
          <a:solidFill>
            <a:srgbClr val="E6FEE2"/>
          </a:solidFill>
          <a:ln w="381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Prefer C over A</a:t>
            </a:r>
          </a:p>
        </p:txBody>
      </p:sp>
      <p:sp>
        <p:nvSpPr>
          <p:cNvPr id="416" name="Shape 416"/>
          <p:cNvSpPr/>
          <p:nvPr/>
        </p:nvSpPr>
        <p:spPr>
          <a:xfrm>
            <a:off x="6309354" y="4562645"/>
            <a:ext cx="115163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 b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r>
              <a:t>X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Gateway Protocol (BGP)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4730231" y="4440998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1940411" y="5512556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4205512" y="658454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7707710" y="4440998"/>
            <a:ext cx="500466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7337338" y="6708571"/>
            <a:ext cx="500465" cy="47918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1921361" y="4958498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426" name="Shape 426"/>
          <p:cNvSpPr/>
          <p:nvPr/>
        </p:nvSpPr>
        <p:spPr>
          <a:xfrm>
            <a:off x="4050995" y="5989216"/>
            <a:ext cx="538566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427" name="Shape 427"/>
          <p:cNvSpPr/>
          <p:nvPr/>
        </p:nvSpPr>
        <p:spPr>
          <a:xfrm>
            <a:off x="430547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428" name="Shape 428"/>
          <p:cNvSpPr/>
          <p:nvPr/>
        </p:nvSpPr>
        <p:spPr>
          <a:xfrm>
            <a:off x="7318288" y="6124683"/>
            <a:ext cx="538565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429" name="Shape 429"/>
          <p:cNvSpPr/>
          <p:nvPr/>
        </p:nvSpPr>
        <p:spPr>
          <a:xfrm>
            <a:off x="7318288" y="4057715"/>
            <a:ext cx="538565" cy="62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430" name="Shape 430"/>
          <p:cNvSpPr/>
          <p:nvPr/>
        </p:nvSpPr>
        <p:spPr>
          <a:xfrm flipV="1">
            <a:off x="4469153" y="4839584"/>
            <a:ext cx="449396" cy="192309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 flipV="1">
            <a:off x="4596153" y="4743209"/>
            <a:ext cx="3302729" cy="209566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4994086" y="4747608"/>
            <a:ext cx="2619244" cy="221968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2208553" y="5805941"/>
            <a:ext cx="2078104" cy="96635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 flipV="1">
            <a:off x="2369420" y="4632415"/>
            <a:ext cx="2507192" cy="109732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 flipV="1">
            <a:off x="4972523" y="4619195"/>
            <a:ext cx="2784740" cy="9997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4523789" y="6878165"/>
            <a:ext cx="2990388" cy="4753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6044" y="5437932"/>
            <a:ext cx="1903220" cy="62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438" name="Shape 438"/>
          <p:cNvSpPr/>
          <p:nvPr/>
        </p:nvSpPr>
        <p:spPr>
          <a:xfrm>
            <a:off x="8678333" y="8046449"/>
            <a:ext cx="1420383" cy="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8678333" y="8545983"/>
            <a:ext cx="1420383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8436595" y="7829174"/>
            <a:ext cx="4238962" cy="105011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advertisement</a:t>
            </a:r>
          </a:p>
          <a:p>
            <a:pPr algn="r">
              <a:lnSpc>
                <a:spcPct val="10000"/>
              </a:lnSpc>
              <a:spcBef>
                <a:spcPts val="3600"/>
              </a:spcBef>
              <a:defRPr>
                <a:solidFill>
                  <a:srgbClr val="212121"/>
                </a:solidFill>
              </a:defRPr>
            </a:pPr>
            <a:r>
              <a:t>pkt forwarding</a:t>
            </a:r>
          </a:p>
        </p:txBody>
      </p:sp>
      <p:sp>
        <p:nvSpPr>
          <p:cNvPr id="441" name="Shape 441"/>
          <p:cNvSpPr/>
          <p:nvPr/>
        </p:nvSpPr>
        <p:spPr>
          <a:xfrm flipH="1">
            <a:off x="4700517" y="5093402"/>
            <a:ext cx="300391" cy="135618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2" name="Shape 442"/>
          <p:cNvSpPr/>
          <p:nvPr/>
        </p:nvSpPr>
        <p:spPr>
          <a:xfrm flipH="1" flipV="1">
            <a:off x="2377740" y="6072551"/>
            <a:ext cx="1683508" cy="799674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 flipH="1" flipV="1">
            <a:off x="5722735" y="5137050"/>
            <a:ext cx="1607565" cy="1384375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4" name="Shape 444"/>
          <p:cNvSpPr>
            <a:spLocks noGrp="1"/>
          </p:cNvSpPr>
          <p:nvPr>
            <p:ph type="body" sz="quarter" idx="1"/>
          </p:nvPr>
        </p:nvSpPr>
        <p:spPr>
          <a:xfrm>
            <a:off x="2838975" y="7560026"/>
            <a:ext cx="3837148" cy="1789493"/>
          </a:xfrm>
          <a:prstGeom prst="rect">
            <a:avLst/>
          </a:prstGeom>
          <a:solidFill>
            <a:srgbClr val="EAECFF"/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</a:ln>
        </p:spPr>
        <p:txBody>
          <a:bodyPr/>
          <a:lstStyle/>
          <a:p>
            <a:pPr>
              <a:lnSpc>
                <a:spcPct val="10000"/>
              </a:lnSpc>
            </a:pPr>
            <a:r>
              <a:t>1. Prefer B over A</a:t>
            </a:r>
          </a:p>
          <a:p>
            <a:pPr>
              <a:lnSpc>
                <a:spcPct val="10000"/>
              </a:lnSpc>
            </a:pPr>
            <a:r>
              <a:t>2. Tag routes “red”</a:t>
            </a:r>
          </a:p>
          <a:p>
            <a:pPr>
              <a:lnSpc>
                <a:spcPct val="10000"/>
              </a:lnSpc>
            </a:pPr>
            <a:r>
              <a:t>3. Don’t export to E</a:t>
            </a:r>
          </a:p>
        </p:txBody>
      </p:sp>
      <p:sp>
        <p:nvSpPr>
          <p:cNvPr id="445" name="Shape 445"/>
          <p:cNvSpPr/>
          <p:nvPr/>
        </p:nvSpPr>
        <p:spPr>
          <a:xfrm>
            <a:off x="7879142" y="3431724"/>
            <a:ext cx="4022477" cy="590335"/>
          </a:xfrm>
          <a:prstGeom prst="rect">
            <a:avLst/>
          </a:prstGeom>
          <a:solidFill>
            <a:srgbClr val="FFDCD4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Block “red” routes</a:t>
            </a:r>
          </a:p>
        </p:txBody>
      </p:sp>
      <p:sp>
        <p:nvSpPr>
          <p:cNvPr id="446" name="Shape 446"/>
          <p:cNvSpPr/>
          <p:nvPr/>
        </p:nvSpPr>
        <p:spPr>
          <a:xfrm>
            <a:off x="3579357" y="3262965"/>
            <a:ext cx="3524393" cy="626601"/>
          </a:xfrm>
          <a:prstGeom prst="rect">
            <a:avLst/>
          </a:prstGeom>
          <a:solidFill>
            <a:srgbClr val="E6FEE2"/>
          </a:solidFill>
          <a:ln w="381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"/>
              </a:lnSpc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1. Prefer C over A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Configuring Networks is Error-Prone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4294967295"/>
          </p:nvPr>
        </p:nvSpPr>
        <p:spPr>
          <a:xfrm>
            <a:off x="7724075" y="7018454"/>
            <a:ext cx="4415772" cy="2485385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50-80% of outages are the result of human error </a:t>
            </a:r>
          </a:p>
          <a:p>
            <a:pPr>
              <a:defRPr sz="2600"/>
            </a:pPr>
            <a:r>
              <a:t>-Juniper 2008</a:t>
            </a:r>
          </a:p>
        </p:txBody>
      </p:sp>
      <p:sp>
        <p:nvSpPr>
          <p:cNvPr id="85" name="Shape 85"/>
          <p:cNvSpPr/>
          <p:nvPr/>
        </p:nvSpPr>
        <p:spPr>
          <a:xfrm>
            <a:off x="1458376" y="7057149"/>
            <a:ext cx="4807511" cy="1868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sz="2600" b="1">
                <a:solidFill>
                  <a:srgbClr val="212121"/>
                </a:solidFill>
              </a:defRPr>
            </a:pPr>
            <a:r>
              <a:t>~60% of network downtime is caused by human error</a:t>
            </a:r>
          </a:p>
          <a:p>
            <a:pPr>
              <a:spcBef>
                <a:spcPts val="3600"/>
              </a:spcBef>
              <a:defRPr sz="2600" b="1">
                <a:solidFill>
                  <a:srgbClr val="212121"/>
                </a:solidFill>
              </a:defRPr>
            </a:pPr>
            <a:r>
              <a:t>-Yankee group 2002</a:t>
            </a:r>
          </a:p>
        </p:txBody>
      </p:sp>
      <p:pic>
        <p:nvPicPr>
          <p:cNvPr id="86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804" y="2429254"/>
            <a:ext cx="6892241" cy="4461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Untitled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0580" y="2699397"/>
            <a:ext cx="5802762" cy="3921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Gateway Protocol (BGP)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pSp>
        <p:nvGrpSpPr>
          <p:cNvPr id="472" name="Group 472"/>
          <p:cNvGrpSpPr/>
          <p:nvPr/>
        </p:nvGrpSpPr>
        <p:grpSpPr>
          <a:xfrm>
            <a:off x="1767110" y="5050983"/>
            <a:ext cx="8568031" cy="4017768"/>
            <a:chOff x="0" y="0"/>
            <a:chExt cx="8568029" cy="4017766"/>
          </a:xfrm>
        </p:grpSpPr>
        <p:sp>
          <p:nvSpPr>
            <p:cNvPr id="450" name="Shape 450"/>
            <p:cNvSpPr/>
            <p:nvPr/>
          </p:nvSpPr>
          <p:spPr>
            <a:xfrm>
              <a:off x="2252135" y="1961482"/>
              <a:ext cx="500465" cy="479184"/>
            </a:xfrm>
            <a:prstGeom prst="ellipse">
              <a:avLst/>
            </a:pr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8048514" y="1961482"/>
              <a:ext cx="500466" cy="479184"/>
            </a:xfrm>
            <a:prstGeom prst="ellipse">
              <a:avLst/>
            </a:pr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252135" y="3463957"/>
              <a:ext cx="500465" cy="479185"/>
            </a:xfrm>
            <a:prstGeom prst="ellipse">
              <a:avLst/>
            </a:pr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350094" y="1961482"/>
              <a:ext cx="500465" cy="479184"/>
            </a:xfrm>
            <a:prstGeom prst="ellipse">
              <a:avLst/>
            </a:pr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3085" y="2933432"/>
              <a:ext cx="538565" cy="628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5331044" y="1441999"/>
              <a:ext cx="538565" cy="628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233085" y="0"/>
              <a:ext cx="538565" cy="628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8029464" y="1441999"/>
              <a:ext cx="538566" cy="628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2662051" y="1042286"/>
              <a:ext cx="2861349" cy="11838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flipV="1">
              <a:off x="2333345" y="2189014"/>
              <a:ext cx="3256162" cy="16504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0" y="3389332"/>
              <a:ext cx="1903220" cy="628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16.4.0.0/24</a:t>
              </a:r>
            </a:p>
          </p:txBody>
        </p:sp>
        <p:sp>
          <p:nvSpPr>
            <p:cNvPr id="461" name="Shape 461"/>
            <p:cNvSpPr/>
            <p:nvPr/>
          </p:nvSpPr>
          <p:spPr>
            <a:xfrm flipV="1">
              <a:off x="2864155" y="2455903"/>
              <a:ext cx="1903780" cy="912096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0" y="1949317"/>
              <a:ext cx="1903220" cy="628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16.4.1.0/24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2252135" y="659169"/>
              <a:ext cx="500465" cy="479185"/>
            </a:xfrm>
            <a:prstGeom prst="ellipse">
              <a:avLst/>
            </a:pr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233085" y="1466715"/>
              <a:ext cx="538565" cy="628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65" name="Shape 465"/>
            <p:cNvSpPr/>
            <p:nvPr/>
          </p:nvSpPr>
          <p:spPr>
            <a:xfrm flipV="1">
              <a:off x="2477279" y="2220043"/>
              <a:ext cx="2968295" cy="869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643023"/>
              <a:ext cx="1903220" cy="628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16.4.2.0/24</a:t>
              </a:r>
            </a:p>
          </p:txBody>
        </p:sp>
        <p:sp>
          <p:nvSpPr>
            <p:cNvPr id="467" name="Shape 467"/>
            <p:cNvSpPr/>
            <p:nvPr/>
          </p:nvSpPr>
          <p:spPr>
            <a:xfrm>
              <a:off x="5821612" y="2213892"/>
              <a:ext cx="243478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36026" y="1615348"/>
              <a:ext cx="1903221" cy="628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16.4.0.0/16</a:t>
              </a:r>
            </a:p>
          </p:txBody>
        </p:sp>
        <p:sp>
          <p:nvSpPr>
            <p:cNvPr id="469" name="Shape 469"/>
            <p:cNvSpPr/>
            <p:nvPr/>
          </p:nvSpPr>
          <p:spPr>
            <a:xfrm flipV="1">
              <a:off x="2838755" y="2100512"/>
              <a:ext cx="1892245" cy="56754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864155" y="980398"/>
              <a:ext cx="1939407" cy="819085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 flipV="1">
              <a:off x="5971422" y="2355587"/>
              <a:ext cx="1927175" cy="21812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473" name="Shape 473"/>
          <p:cNvSpPr>
            <a:spLocks noGrp="1"/>
          </p:cNvSpPr>
          <p:nvPr>
            <p:ph type="body" sz="half" idx="1"/>
          </p:nvPr>
        </p:nvSpPr>
        <p:spPr>
          <a:xfrm>
            <a:off x="807639" y="1982072"/>
            <a:ext cx="11430001" cy="256004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Aggregation (Route summarization)</a:t>
            </a:r>
          </a:p>
          <a:p>
            <a:pPr lvl="1"/>
            <a:r>
              <a:t>Advertise a more general subnetwork</a:t>
            </a:r>
          </a:p>
          <a:p>
            <a:pPr lvl="1"/>
            <a:r>
              <a:t>Information hiding for routers</a:t>
            </a:r>
          </a:p>
          <a:p>
            <a:pPr lvl="1"/>
            <a:r>
              <a:t>Reduces router table size and improves stability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1: A Data Center Network</a:t>
            </a:r>
          </a:p>
        </p:txBody>
      </p:sp>
      <p:sp>
        <p:nvSpPr>
          <p:cNvPr id="476" name="Shape 4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pSp>
        <p:nvGrpSpPr>
          <p:cNvPr id="525" name="Group 525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477" name="Shape 477"/>
            <p:cNvSpPr/>
            <p:nvPr/>
          </p:nvSpPr>
          <p:spPr>
            <a:xfrm>
              <a:off x="352683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2614811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44656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1090643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27272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373259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484" name="Shape 484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Peer2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Peer1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</p:grpSp>
      <p:sp>
        <p:nvSpPr>
          <p:cNvPr id="526" name="Shape 526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marL="599722" lvl="1"/>
            <a:r>
              <a:t>Local prefixes reachable only internally</a:t>
            </a:r>
          </a:p>
          <a:p>
            <a:pPr marL="599722" lvl="1"/>
            <a:r>
              <a:t>Global prefixes reachable externally</a:t>
            </a:r>
          </a:p>
          <a:p>
            <a:pPr marL="599722" lvl="1"/>
            <a:r>
              <a:t>Aggregate global prefixes as PG</a:t>
            </a:r>
          </a:p>
          <a:p>
            <a:pPr marL="599722" lvl="1"/>
            <a:r>
              <a:t>Prefer leaving through Peer1 over Peer2</a:t>
            </a:r>
          </a:p>
          <a:p>
            <a:pPr marL="599722" lvl="1"/>
            <a:r>
              <a:t>Prevent transit traffic between peers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grpSp>
        <p:nvGrpSpPr>
          <p:cNvPr id="578" name="Group 578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530" name="Shape 530"/>
            <p:cNvSpPr/>
            <p:nvPr/>
          </p:nvSpPr>
          <p:spPr>
            <a:xfrm>
              <a:off x="352683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2614811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44656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1090643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2527272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3373259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537" name="Shape 537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Peer2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559" name="Shape 559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562" name="Shape 562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565" name="Shape 565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Peer1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572" name="Shape 572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573" name="Shape 573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574" name="Shape 574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575" name="Shape 575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</p:grpSp>
      <p:sp>
        <p:nvSpPr>
          <p:cNvPr id="579" name="Shape 579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Attempt (1)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PG</a:t>
            </a:r>
          </a:p>
        </p:txBody>
      </p:sp>
      <p:sp>
        <p:nvSpPr>
          <p:cNvPr id="580" name="Shape 580"/>
          <p:cNvSpPr/>
          <p:nvPr/>
        </p:nvSpPr>
        <p:spPr>
          <a:xfrm>
            <a:off x="8457545" y="3080085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</a:t>
            </a:r>
          </a:p>
        </p:txBody>
      </p:sp>
      <p:sp>
        <p:nvSpPr>
          <p:cNvPr id="581" name="Shape 581"/>
          <p:cNvSpPr/>
          <p:nvPr/>
        </p:nvSpPr>
        <p:spPr>
          <a:xfrm>
            <a:off x="8471799" y="3540649"/>
            <a:ext cx="307191" cy="1384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115" y="19961"/>
                  <a:pt x="12297" y="17958"/>
                  <a:pt x="15079" y="15768"/>
                </a:cubicBezTo>
                <a:cubicBezTo>
                  <a:pt x="18221" y="13293"/>
                  <a:pt x="18177" y="10712"/>
                  <a:pt x="18602" y="8172"/>
                </a:cubicBezTo>
                <a:cubicBezTo>
                  <a:pt x="19057" y="5451"/>
                  <a:pt x="20053" y="2725"/>
                  <a:pt x="21600" y="0"/>
                </a:cubicBezTo>
              </a:path>
            </a:pathLst>
          </a:cu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9690672" y="3815678"/>
            <a:ext cx="1879200" cy="108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600" extrusionOk="0">
                <a:moveTo>
                  <a:pt x="21357" y="21600"/>
                </a:moveTo>
                <a:cubicBezTo>
                  <a:pt x="17888" y="18942"/>
                  <a:pt x="14289" y="17030"/>
                  <a:pt x="10632" y="15856"/>
                </a:cubicBezTo>
                <a:cubicBezTo>
                  <a:pt x="7081" y="14717"/>
                  <a:pt x="3131" y="13914"/>
                  <a:pt x="1049" y="8585"/>
                </a:cubicBezTo>
                <a:cubicBezTo>
                  <a:pt x="69" y="6077"/>
                  <a:pt x="-243" y="2944"/>
                  <a:pt x="193" y="0"/>
                </a:cubicBezTo>
              </a:path>
            </a:pathLst>
          </a:cu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5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9383" y="3330862"/>
            <a:ext cx="3683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Shape 584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85" name="Shape 585"/>
          <p:cNvSpPr>
            <a:spLocks noGrp="1"/>
          </p:cNvSpPr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marL="599722" lvl="1"/>
            <a:r>
              <a:t>Local prefixes reachable only internally</a:t>
            </a:r>
          </a:p>
          <a:p>
            <a:pPr marL="599722" lvl="1"/>
            <a:r>
              <a:t>Global prefixes reachable externally</a:t>
            </a:r>
          </a:p>
          <a:p>
            <a:pPr marL="599722" lvl="1"/>
            <a:r>
              <a:t>Aggregate global prefixes as PG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Prefer leaving through Peer1 over Peer2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1: A Data Center Network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639" name="Group 639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589" name="Shape 589"/>
            <p:cNvSpPr/>
            <p:nvPr/>
          </p:nvSpPr>
          <p:spPr>
            <a:xfrm>
              <a:off x="352683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590" name="Shape 590"/>
            <p:cNvSpPr/>
            <p:nvPr/>
          </p:nvSpPr>
          <p:spPr>
            <a:xfrm>
              <a:off x="2614811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591" name="Shape 591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44656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593" name="Shape 593"/>
            <p:cNvSpPr/>
            <p:nvPr/>
          </p:nvSpPr>
          <p:spPr>
            <a:xfrm>
              <a:off x="1090643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594" name="Shape 594"/>
            <p:cNvSpPr/>
            <p:nvPr/>
          </p:nvSpPr>
          <p:spPr>
            <a:xfrm>
              <a:off x="2527272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595" name="Shape 595"/>
            <p:cNvSpPr/>
            <p:nvPr/>
          </p:nvSpPr>
          <p:spPr>
            <a:xfrm>
              <a:off x="3373259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596" name="Shape 596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602" name="Picture 601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2053004">
              <a:off x="868336" y="2729215"/>
              <a:ext cx="2016749" cy="76201"/>
            </a:xfrm>
            <a:prstGeom prst="rect">
              <a:avLst/>
            </a:prstGeom>
            <a:effectLst/>
          </p:spPr>
        </p:pic>
        <p:pic>
          <p:nvPicPr>
            <p:cNvPr id="604" name="Picture 603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1657504">
              <a:off x="900569" y="2746265"/>
              <a:ext cx="2925534" cy="76201"/>
            </a:xfrm>
            <a:prstGeom prst="rect">
              <a:avLst/>
            </a:prstGeom>
            <a:effectLst/>
          </p:spPr>
        </p:pic>
        <p:sp>
          <p:nvSpPr>
            <p:cNvPr id="606" name="Shape 606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Peer2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Peer1</a:t>
              </a:r>
            </a:p>
          </p:txBody>
        </p:sp>
        <p:sp>
          <p:nvSpPr>
            <p:cNvPr id="630" name="Shape 630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635" name="Shape 635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636" name="Shape 636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637" name="Shape 637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</p:grpSp>
      <p:sp>
        <p:nvSpPr>
          <p:cNvPr id="640" name="Shape 640"/>
          <p:cNvSpPr/>
          <p:nvPr/>
        </p:nvSpPr>
        <p:spPr>
          <a:xfrm>
            <a:off x="8584549" y="3420608"/>
            <a:ext cx="3788635" cy="3394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0863" extrusionOk="0">
                <a:moveTo>
                  <a:pt x="21353" y="20863"/>
                </a:moveTo>
                <a:cubicBezTo>
                  <a:pt x="21222" y="16487"/>
                  <a:pt x="21209" y="12103"/>
                  <a:pt x="21293" y="7726"/>
                </a:cubicBezTo>
                <a:cubicBezTo>
                  <a:pt x="21376" y="3377"/>
                  <a:pt x="19616" y="-737"/>
                  <a:pt x="16622" y="112"/>
                </a:cubicBezTo>
                <a:cubicBezTo>
                  <a:pt x="14876" y="607"/>
                  <a:pt x="14338" y="2789"/>
                  <a:pt x="13277" y="4343"/>
                </a:cubicBezTo>
                <a:cubicBezTo>
                  <a:pt x="11375" y="7129"/>
                  <a:pt x="7999" y="7476"/>
                  <a:pt x="5168" y="8138"/>
                </a:cubicBezTo>
                <a:cubicBezTo>
                  <a:pt x="3160" y="8609"/>
                  <a:pt x="893" y="8741"/>
                  <a:pt x="162" y="6851"/>
                </a:cubicBezTo>
                <a:cubicBezTo>
                  <a:pt x="-224" y="5852"/>
                  <a:pt x="165" y="4768"/>
                  <a:pt x="446" y="3730"/>
                </a:cubicBezTo>
                <a:cubicBezTo>
                  <a:pt x="670" y="2903"/>
                  <a:pt x="818" y="2053"/>
                  <a:pt x="887" y="1194"/>
                </a:cubicBezTo>
              </a:path>
            </a:pathLst>
          </a:cu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8457545" y="3080085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</a:t>
            </a:r>
          </a:p>
        </p:txBody>
      </p:sp>
      <p:sp>
        <p:nvSpPr>
          <p:cNvPr id="642" name="Shape 642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43" name="Shape 643"/>
          <p:cNvSpPr>
            <a:spLocks noGrp="1"/>
          </p:cNvSpPr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marL="599722" lvl="1"/>
            <a:r>
              <a:t>Local prefixes reachable only internally</a:t>
            </a:r>
          </a:p>
          <a:p>
            <a:pPr marL="599722" lvl="1"/>
            <a:r>
              <a:t>Global prefixes reachable externally</a:t>
            </a:r>
          </a:p>
          <a:p>
            <a:pPr marL="599722" lvl="1"/>
            <a:r>
              <a:t>Aggregate global prefixes as PG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Prefer leaving through Peer1 over Peer2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sp>
        <p:nvSpPr>
          <p:cNvPr id="644" name="Shape 644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Attempt (1)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PG</a:t>
            </a:r>
          </a:p>
        </p:txBody>
      </p:sp>
      <p:sp>
        <p:nvSpPr>
          <p:cNvPr id="645" name="Shape 6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1: A Data Center Network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grpSp>
        <p:nvGrpSpPr>
          <p:cNvPr id="696" name="Group 696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648" name="Shape 648"/>
            <p:cNvSpPr/>
            <p:nvPr/>
          </p:nvSpPr>
          <p:spPr>
            <a:xfrm>
              <a:off x="352683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2614811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244656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1090643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653" name="Shape 653"/>
            <p:cNvSpPr/>
            <p:nvPr/>
          </p:nvSpPr>
          <p:spPr>
            <a:xfrm>
              <a:off x="2527272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654" name="Shape 654"/>
            <p:cNvSpPr/>
            <p:nvPr/>
          </p:nvSpPr>
          <p:spPr>
            <a:xfrm>
              <a:off x="3373259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655" name="Shape 655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Peer2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677" name="Shape 677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679" name="Shape 679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681" name="Shape 681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682" name="Shape 682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685" name="Shape 685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686" name="Shape 686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Peer1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688" name="Shape 688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690" name="Shape 690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691" name="Shape 691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692" name="Shape 692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693" name="Shape 693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694" name="Shape 694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695" name="Shape 695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</p:grpSp>
      <p:sp>
        <p:nvSpPr>
          <p:cNvPr id="697" name="Shape 697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98" name="Shape 698"/>
          <p:cNvSpPr>
            <a:spLocks noGrp="1"/>
          </p:cNvSpPr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marL="599722" lvl="1"/>
            <a:r>
              <a:t>Local prefixes reachable only internally</a:t>
            </a:r>
          </a:p>
          <a:p>
            <a:pPr marL="599722" lvl="1"/>
            <a:r>
              <a:t>Global prefixes reachable externally</a:t>
            </a:r>
          </a:p>
          <a:p>
            <a:pPr marL="599722" lvl="1"/>
            <a:r>
              <a:t>Aggregate global prefixes as PG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Prefer leaving through Peer1 over Peer2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sp>
        <p:nvSpPr>
          <p:cNvPr id="699" name="Shape 699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Attempt (1)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X,Y block routes through each other</a:t>
            </a:r>
          </a:p>
        </p:txBody>
      </p:sp>
      <p:sp>
        <p:nvSpPr>
          <p:cNvPr id="700" name="Shape 7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1: A Data Center Network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grpSp>
        <p:nvGrpSpPr>
          <p:cNvPr id="753" name="Group 753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703" name="Shape 703"/>
            <p:cNvSpPr/>
            <p:nvPr/>
          </p:nvSpPr>
          <p:spPr>
            <a:xfrm>
              <a:off x="352683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704" name="Shape 704"/>
            <p:cNvSpPr/>
            <p:nvPr/>
          </p:nvSpPr>
          <p:spPr>
            <a:xfrm>
              <a:off x="2614811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705" name="Shape 705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44656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1090643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708" name="Shape 708"/>
            <p:cNvSpPr/>
            <p:nvPr/>
          </p:nvSpPr>
          <p:spPr>
            <a:xfrm>
              <a:off x="2527272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709" name="Shape 709"/>
            <p:cNvSpPr/>
            <p:nvPr/>
          </p:nvSpPr>
          <p:spPr>
            <a:xfrm>
              <a:off x="3373259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710" name="Shape 710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714" name="Picture 713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7817270">
              <a:off x="377227" y="2750754"/>
              <a:ext cx="882484" cy="76201"/>
            </a:xfrm>
            <a:prstGeom prst="rect">
              <a:avLst/>
            </a:prstGeom>
            <a:effectLst/>
          </p:spPr>
        </p:pic>
        <p:sp>
          <p:nvSpPr>
            <p:cNvPr id="716" name="Shape 716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725" name="Picture 724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593124">
              <a:off x="567449" y="3935871"/>
              <a:ext cx="1034643" cy="76201"/>
            </a:xfrm>
            <a:prstGeom prst="rect">
              <a:avLst/>
            </a:prstGeom>
            <a:effectLst/>
          </p:spPr>
        </p:pic>
        <p:sp>
          <p:nvSpPr>
            <p:cNvPr id="727" name="Shape 727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Peer2</a:t>
              </a:r>
            </a:p>
          </p:txBody>
        </p:sp>
        <p:sp>
          <p:nvSpPr>
            <p:cNvPr id="733" name="Shape 733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734" name="Shape 734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735" name="Shape 735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736" name="Shape 736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737" name="Shape 737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738" name="Shape 738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739" name="Shape 739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Peer1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747" name="Shape 747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748" name="Shape 748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749" name="Shape 749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750" name="Shape 750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751" name="Shape 751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752" name="Shape 752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</p:grpSp>
      <p:sp>
        <p:nvSpPr>
          <p:cNvPr id="754" name="Shape 754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55" name="Shape 755"/>
          <p:cNvSpPr>
            <a:spLocks noGrp="1"/>
          </p:cNvSpPr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marL="599722" lvl="1"/>
            <a:r>
              <a:t>Local prefixes reachable only internally</a:t>
            </a:r>
          </a:p>
          <a:p>
            <a:pPr marL="599722" lvl="1"/>
            <a:r>
              <a:t>Global prefixes reachable externally</a:t>
            </a:r>
          </a:p>
          <a:p>
            <a:pPr marL="599722" lvl="1"/>
            <a:r>
              <a:t>Aggregate global prefixes as PG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Prefer leaving through Peer1 over Peer2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sp>
        <p:nvSpPr>
          <p:cNvPr id="756" name="Shape 756"/>
          <p:cNvSpPr/>
          <p:nvPr/>
        </p:nvSpPr>
        <p:spPr>
          <a:xfrm>
            <a:off x="8519121" y="3657901"/>
            <a:ext cx="1674645" cy="3022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600" extrusionOk="0">
                <a:moveTo>
                  <a:pt x="19392" y="21600"/>
                </a:moveTo>
                <a:cubicBezTo>
                  <a:pt x="20514" y="18426"/>
                  <a:pt x="20701" y="15162"/>
                  <a:pt x="19945" y="11951"/>
                </a:cubicBezTo>
                <a:cubicBezTo>
                  <a:pt x="19826" y="11442"/>
                  <a:pt x="19681" y="10934"/>
                  <a:pt x="19379" y="10451"/>
                </a:cubicBezTo>
                <a:cubicBezTo>
                  <a:pt x="18300" y="8731"/>
                  <a:pt x="15556" y="7627"/>
                  <a:pt x="12509" y="7169"/>
                </a:cubicBezTo>
                <a:cubicBezTo>
                  <a:pt x="9234" y="6676"/>
                  <a:pt x="5576" y="6871"/>
                  <a:pt x="2861" y="5673"/>
                </a:cubicBezTo>
                <a:cubicBezTo>
                  <a:pt x="-162" y="4338"/>
                  <a:pt x="-899" y="1855"/>
                  <a:pt x="1178" y="0"/>
                </a:cubicBezTo>
              </a:path>
            </a:pathLst>
          </a:cu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8457545" y="3080085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</a:t>
            </a:r>
          </a:p>
        </p:txBody>
      </p:sp>
      <p:sp>
        <p:nvSpPr>
          <p:cNvPr id="758" name="Shape 758"/>
          <p:cNvSpPr/>
          <p:nvPr/>
        </p:nvSpPr>
        <p:spPr>
          <a:xfrm>
            <a:off x="10821458" y="3080085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</a:t>
            </a:r>
          </a:p>
        </p:txBody>
      </p:sp>
      <p:sp>
        <p:nvSpPr>
          <p:cNvPr id="759" name="Shape 759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Attempt (1)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X,Y block routes through each other</a:t>
            </a:r>
          </a:p>
        </p:txBody>
      </p:sp>
      <p:sp>
        <p:nvSpPr>
          <p:cNvPr id="760" name="Shape 7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1: A Data Center Network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grpSp>
        <p:nvGrpSpPr>
          <p:cNvPr id="813" name="Group 813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763" name="Shape 763"/>
            <p:cNvSpPr/>
            <p:nvPr/>
          </p:nvSpPr>
          <p:spPr>
            <a:xfrm>
              <a:off x="352683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14811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765" name="Shape 765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44656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767" name="Shape 767"/>
            <p:cNvSpPr/>
            <p:nvPr/>
          </p:nvSpPr>
          <p:spPr>
            <a:xfrm>
              <a:off x="1090643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768" name="Shape 768"/>
            <p:cNvSpPr/>
            <p:nvPr/>
          </p:nvSpPr>
          <p:spPr>
            <a:xfrm>
              <a:off x="2527272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3373259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770" name="Shape 770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774" name="Picture 773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7817270">
              <a:off x="377227" y="2750754"/>
              <a:ext cx="882484" cy="76201"/>
            </a:xfrm>
            <a:prstGeom prst="rect">
              <a:avLst/>
            </a:prstGeom>
            <a:effectLst/>
          </p:spPr>
        </p:pic>
        <p:sp>
          <p:nvSpPr>
            <p:cNvPr id="776" name="Shape 776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785" name="Picture 784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593124">
              <a:off x="567449" y="3935871"/>
              <a:ext cx="1034643" cy="76201"/>
            </a:xfrm>
            <a:prstGeom prst="rect">
              <a:avLst/>
            </a:prstGeom>
            <a:effectLst/>
          </p:spPr>
        </p:pic>
        <p:sp>
          <p:nvSpPr>
            <p:cNvPr id="787" name="Shape 787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Peer2</a:t>
              </a:r>
            </a:p>
          </p:txBody>
        </p:sp>
        <p:sp>
          <p:nvSpPr>
            <p:cNvPr id="793" name="Shape 793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794" name="Shape 794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795" name="Shape 795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796" name="Shape 796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797" name="Shape 797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798" name="Shape 798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799" name="Shape 799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801" name="Shape 801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Peer1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805" name="Shape 805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806" name="Shape 806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807" name="Shape 807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808" name="Shape 808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809" name="Shape 809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810" name="Shape 810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811" name="Shape 811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812" name="Shape 812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</p:grpSp>
      <p:sp>
        <p:nvSpPr>
          <p:cNvPr id="814" name="Shape 814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15" name="Shape 815"/>
          <p:cNvSpPr>
            <a:spLocks noGrp="1"/>
          </p:cNvSpPr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marL="599722" lvl="1"/>
            <a:r>
              <a:t>Local prefixes reachable only internally</a:t>
            </a:r>
          </a:p>
          <a:p>
            <a:pPr marL="599722" lvl="1"/>
            <a:r>
              <a:t>Global prefixes reachable externally</a:t>
            </a:r>
          </a:p>
          <a:p>
            <a:pPr marL="599722" lvl="1"/>
            <a:r>
              <a:t>Aggregate global prefixes as PG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Prefer leaving through Peer1 over Peer2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sp>
        <p:nvSpPr>
          <p:cNvPr id="816" name="Shape 816"/>
          <p:cNvSpPr/>
          <p:nvPr/>
        </p:nvSpPr>
        <p:spPr>
          <a:xfrm>
            <a:off x="7641405" y="2694528"/>
            <a:ext cx="135664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Traffic</a:t>
            </a:r>
          </a:p>
          <a:p>
            <a:r>
              <a:t>for PG1</a:t>
            </a:r>
          </a:p>
          <a:p>
            <a:r>
              <a:t>dropped</a:t>
            </a:r>
          </a:p>
        </p:txBody>
      </p:sp>
      <p:sp>
        <p:nvSpPr>
          <p:cNvPr id="817" name="Shape 817"/>
          <p:cNvSpPr/>
          <p:nvPr/>
        </p:nvSpPr>
        <p:spPr>
          <a:xfrm>
            <a:off x="8476765" y="3985950"/>
            <a:ext cx="298628" cy="652721"/>
          </a:xfrm>
          <a:prstGeom prst="line">
            <a:avLst/>
          </a:prstGeom>
          <a:ln w="76200">
            <a:solidFill>
              <a:schemeClr val="accent3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256017" y="5848925"/>
            <a:ext cx="7633490" cy="2694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Attempt (1)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X,Y block routes through each other</a:t>
            </a:r>
          </a:p>
        </p:txBody>
      </p:sp>
      <p:sp>
        <p:nvSpPr>
          <p:cNvPr id="819" name="Shape 8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1: A Data Center Network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grpSp>
        <p:nvGrpSpPr>
          <p:cNvPr id="872" name="Group 872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822" name="Shape 822"/>
            <p:cNvSpPr/>
            <p:nvPr/>
          </p:nvSpPr>
          <p:spPr>
            <a:xfrm>
              <a:off x="352683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2614811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824" name="Shape 824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44656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826" name="Shape 826"/>
            <p:cNvSpPr/>
            <p:nvPr/>
          </p:nvSpPr>
          <p:spPr>
            <a:xfrm>
              <a:off x="1090643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827" name="Shape 827"/>
            <p:cNvSpPr/>
            <p:nvPr/>
          </p:nvSpPr>
          <p:spPr>
            <a:xfrm>
              <a:off x="2527272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828" name="Shape 828"/>
            <p:cNvSpPr/>
            <p:nvPr/>
          </p:nvSpPr>
          <p:spPr>
            <a:xfrm>
              <a:off x="3373259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829" name="Shape 829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833" name="Picture 832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7817270">
              <a:off x="377227" y="2750754"/>
              <a:ext cx="882484" cy="76201"/>
            </a:xfrm>
            <a:prstGeom prst="rect">
              <a:avLst/>
            </a:prstGeom>
            <a:effectLst/>
          </p:spPr>
        </p:pic>
        <p:sp>
          <p:nvSpPr>
            <p:cNvPr id="835" name="Shape 835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844" name="Picture 843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593124">
              <a:off x="567449" y="3935871"/>
              <a:ext cx="1034643" cy="76201"/>
            </a:xfrm>
            <a:prstGeom prst="rect">
              <a:avLst/>
            </a:prstGeom>
            <a:effectLst/>
          </p:spPr>
        </p:pic>
        <p:sp>
          <p:nvSpPr>
            <p:cNvPr id="846" name="Shape 846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Peer2</a:t>
              </a:r>
            </a:p>
          </p:txBody>
        </p:sp>
        <p:sp>
          <p:nvSpPr>
            <p:cNvPr id="852" name="Shape 852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853" name="Shape 853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854" name="Shape 854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855" name="Shape 855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856" name="Shape 856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857" name="Shape 857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858" name="Shape 858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859" name="Shape 859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860" name="Shape 860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861" name="Shape 861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Peer1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864" name="Shape 864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865" name="Shape 865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866" name="Shape 866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867" name="Shape 867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868" name="Shape 868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869" name="Shape 869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870" name="Shape 870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871" name="Shape 871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</p:grpSp>
      <p:sp>
        <p:nvSpPr>
          <p:cNvPr id="873" name="Shape 873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74" name="Shape 874"/>
          <p:cNvSpPr>
            <a:spLocks noGrp="1"/>
          </p:cNvSpPr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marL="599722" lvl="1"/>
            <a:r>
              <a:t>Local prefixes reachable only internally</a:t>
            </a:r>
          </a:p>
          <a:p>
            <a:pPr marL="599722" lvl="1"/>
            <a:r>
              <a:t>Global prefixes reachable externally</a:t>
            </a:r>
          </a:p>
          <a:p>
            <a:pPr marL="599722" lvl="1"/>
            <a:r>
              <a:t>Aggregate global prefixes as PG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Prefer leaving through Peer1 over Peer2</a:t>
            </a:r>
          </a:p>
          <a:p>
            <a:pPr marL="599722" lvl="1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sp>
        <p:nvSpPr>
          <p:cNvPr id="875" name="Shape 875"/>
          <p:cNvSpPr/>
          <p:nvPr/>
        </p:nvSpPr>
        <p:spPr>
          <a:xfrm>
            <a:off x="7641405" y="2694528"/>
            <a:ext cx="135664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Traffic</a:t>
            </a:r>
          </a:p>
          <a:p>
            <a:r>
              <a:t>for PG1</a:t>
            </a:r>
          </a:p>
          <a:p>
            <a:r>
              <a:t>dropped</a:t>
            </a:r>
          </a:p>
        </p:txBody>
      </p:sp>
      <p:sp>
        <p:nvSpPr>
          <p:cNvPr id="876" name="Shape 876"/>
          <p:cNvSpPr/>
          <p:nvPr/>
        </p:nvSpPr>
        <p:spPr>
          <a:xfrm>
            <a:off x="8476765" y="3985950"/>
            <a:ext cx="298628" cy="652721"/>
          </a:xfrm>
          <a:prstGeom prst="line">
            <a:avLst/>
          </a:prstGeom>
          <a:ln w="76200">
            <a:solidFill>
              <a:schemeClr val="accent3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2522289" y="8695239"/>
            <a:ext cx="796022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300"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Aggregation-Induced Black Hole!</a:t>
            </a:r>
          </a:p>
        </p:txBody>
      </p:sp>
      <p:sp>
        <p:nvSpPr>
          <p:cNvPr id="878" name="Shape 878"/>
          <p:cNvSpPr/>
          <p:nvPr/>
        </p:nvSpPr>
        <p:spPr>
          <a:xfrm>
            <a:off x="256017" y="5848925"/>
            <a:ext cx="7633490" cy="2694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Attempt (1)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X,Y block routes through each other</a:t>
            </a:r>
          </a:p>
        </p:txBody>
      </p:sp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1: A Data Center Network</a:t>
            </a:r>
          </a:p>
        </p:txBody>
      </p:sp>
      <p:sp>
        <p:nvSpPr>
          <p:cNvPr id="880" name="Shape 880"/>
          <p:cNvSpPr/>
          <p:nvPr/>
        </p:nvSpPr>
        <p:spPr>
          <a:xfrm>
            <a:off x="8209689" y="3381567"/>
            <a:ext cx="2887990" cy="322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2" h="21600" extrusionOk="0">
                <a:moveTo>
                  <a:pt x="18430" y="0"/>
                </a:moveTo>
                <a:cubicBezTo>
                  <a:pt x="19516" y="460"/>
                  <a:pt x="20366" y="1287"/>
                  <a:pt x="20803" y="2308"/>
                </a:cubicBezTo>
                <a:cubicBezTo>
                  <a:pt x="21230" y="3308"/>
                  <a:pt x="21217" y="4451"/>
                  <a:pt x="20538" y="5316"/>
                </a:cubicBezTo>
                <a:cubicBezTo>
                  <a:pt x="19849" y="6192"/>
                  <a:pt x="18676" y="6532"/>
                  <a:pt x="17547" y="6853"/>
                </a:cubicBezTo>
                <a:cubicBezTo>
                  <a:pt x="14177" y="7812"/>
                  <a:pt x="10759" y="8888"/>
                  <a:pt x="7119" y="9146"/>
                </a:cubicBezTo>
                <a:cubicBezTo>
                  <a:pt x="4678" y="9319"/>
                  <a:pt x="2228" y="9040"/>
                  <a:pt x="718" y="11029"/>
                </a:cubicBezTo>
                <a:cubicBezTo>
                  <a:pt x="-370" y="12463"/>
                  <a:pt x="31" y="14257"/>
                  <a:pt x="300" y="15889"/>
                </a:cubicBezTo>
                <a:cubicBezTo>
                  <a:pt x="608" y="17756"/>
                  <a:pt x="753" y="19655"/>
                  <a:pt x="714" y="21600"/>
                </a:cubicBezTo>
              </a:path>
            </a:pathLst>
          </a:custGeom>
          <a:ln w="635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grpSp>
        <p:nvGrpSpPr>
          <p:cNvPr id="931" name="Group 931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883" name="Shape 883"/>
            <p:cNvSpPr/>
            <p:nvPr/>
          </p:nvSpPr>
          <p:spPr>
            <a:xfrm>
              <a:off x="352683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884" name="Shape 884"/>
            <p:cNvSpPr/>
            <p:nvPr/>
          </p:nvSpPr>
          <p:spPr>
            <a:xfrm>
              <a:off x="2614811" y="5799169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885" name="Shape 885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44656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887" name="Shape 887"/>
            <p:cNvSpPr/>
            <p:nvPr/>
          </p:nvSpPr>
          <p:spPr>
            <a:xfrm>
              <a:off x="1090643" y="5066337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888" name="Shape 888"/>
            <p:cNvSpPr/>
            <p:nvPr/>
          </p:nvSpPr>
          <p:spPr>
            <a:xfrm>
              <a:off x="2527272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889" name="Shape 889"/>
            <p:cNvSpPr/>
            <p:nvPr/>
          </p:nvSpPr>
          <p:spPr>
            <a:xfrm>
              <a:off x="3373259" y="5066337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890" name="Shape 890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Peer2</a:t>
              </a:r>
            </a:p>
          </p:txBody>
        </p:sp>
        <p:sp>
          <p:nvSpPr>
            <p:cNvPr id="911" name="Shape 911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912" name="Shape 912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913" name="Shape 913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914" name="Shape 914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916" name="Shape 916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917" name="Shape 917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918" name="Shape 918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919" name="Shape 919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920" name="Shape 920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921" name="Shape 921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Peer1</a:t>
              </a:r>
            </a:p>
          </p:txBody>
        </p:sp>
        <p:sp>
          <p:nvSpPr>
            <p:cNvPr id="922" name="Shape 922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923" name="Shape 923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924" name="Shape 924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925" name="Shape 925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926" name="Shape 926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927" name="Shape 927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928" name="Shape 928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929" name="Shape 929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930" name="Shape 930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</p:grpSp>
      <p:sp>
        <p:nvSpPr>
          <p:cNvPr id="932" name="Shape 932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33" name="Shape 933"/>
          <p:cNvSpPr>
            <a:spLocks noGrp="1"/>
          </p:cNvSpPr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marL="599722" lvl="1"/>
            <a:r>
              <a:t>Local prefixes reachable only internally</a:t>
            </a:r>
          </a:p>
          <a:p>
            <a:pPr marL="599722" lvl="1"/>
            <a:r>
              <a:t>Global prefixes reachable externally</a:t>
            </a:r>
          </a:p>
          <a:p>
            <a:pPr marL="599722" lvl="1"/>
            <a:r>
              <a:t>Aggregate global prefixes as PG</a:t>
            </a:r>
          </a:p>
          <a:p>
            <a:pPr marL="599722" lvl="1"/>
            <a:r>
              <a:t>Prefer leaving through Peer1 over Peer2</a:t>
            </a:r>
          </a:p>
          <a:p>
            <a:pPr marL="599722" lvl="1"/>
            <a:r>
              <a:t>Prevent transit traffic between peers</a:t>
            </a:r>
          </a:p>
        </p:txBody>
      </p:sp>
      <p:sp>
        <p:nvSpPr>
          <p:cNvPr id="934" name="Shape 9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1: A Data Center Network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2:  Backbone Network</a:t>
            </a:r>
          </a:p>
        </p:txBody>
      </p:sp>
      <p:sp>
        <p:nvSpPr>
          <p:cNvPr id="937" name="Shape 9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grpSp>
        <p:nvGrpSpPr>
          <p:cNvPr id="957" name="Group 957"/>
          <p:cNvGrpSpPr/>
          <p:nvPr/>
        </p:nvGrpSpPr>
        <p:grpSpPr>
          <a:xfrm>
            <a:off x="1373855" y="2688324"/>
            <a:ext cx="9987098" cy="4743951"/>
            <a:chOff x="0" y="0"/>
            <a:chExt cx="9987096" cy="4743949"/>
          </a:xfrm>
        </p:grpSpPr>
        <p:grpSp>
          <p:nvGrpSpPr>
            <p:cNvPr id="954" name="Group 954"/>
            <p:cNvGrpSpPr/>
            <p:nvPr/>
          </p:nvGrpSpPr>
          <p:grpSpPr>
            <a:xfrm>
              <a:off x="0" y="0"/>
              <a:ext cx="9987097" cy="4743950"/>
              <a:chOff x="0" y="0"/>
              <a:chExt cx="9987096" cy="4743949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5914239" y="746950"/>
                <a:ext cx="2153162" cy="5748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4629078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5676247" y="2914416"/>
                <a:ext cx="809806" cy="49986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 flipH="1">
                <a:off x="7584956" y="1035961"/>
                <a:ext cx="1031499" cy="209008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2197372" y="748543"/>
                <a:ext cx="2153163" cy="5748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6356331" y="4015640"/>
                <a:ext cx="1765831" cy="728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spcBef>
                    <a:spcPts val="3600"/>
                  </a:spcBef>
                  <a:defRPr>
                    <a:solidFill>
                      <a:srgbClr val="212121"/>
                    </a:solidFill>
                  </a:defRPr>
                </a:lvl1pPr>
              </a:lstStyle>
              <a:p>
                <a:r>
                  <a:t>16.4.0.0/16</a:t>
                </a:r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-1" y="10815"/>
                <a:ext cx="2481434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Sprint</a:t>
                </a:r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7505664" y="0"/>
                <a:ext cx="2481433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Level3</a:t>
                </a:r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3747446" y="55075"/>
                <a:ext cx="2568812" cy="1572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F1F0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6300385" y="2910907"/>
                <a:ext cx="1877752" cy="10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Princeton</a:t>
                </a:r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4467406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9" name="Shape 949"/>
              <p:cNvSpPr/>
              <p:nvPr/>
            </p:nvSpPr>
            <p:spPr>
              <a:xfrm>
                <a:off x="6193554" y="578663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0" name="Shape 950"/>
              <p:cNvSpPr/>
              <p:nvPr/>
            </p:nvSpPr>
            <p:spPr>
              <a:xfrm>
                <a:off x="3496722" y="575104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268770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430442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4102013" y="2166830"/>
                <a:ext cx="2053090" cy="116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Cust</a:t>
                </a:r>
              </a:p>
            </p:txBody>
          </p:sp>
        </p:grpSp>
        <p:sp>
          <p:nvSpPr>
            <p:cNvPr id="955" name="Shape 955"/>
            <p:cNvSpPr/>
            <p:nvPr/>
          </p:nvSpPr>
          <p:spPr>
            <a:xfrm>
              <a:off x="4165255" y="1029841"/>
              <a:ext cx="45080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400"/>
              </a:lvl1pPr>
            </a:lstStyle>
            <a:p>
              <a:r>
                <a:t>R1</a:t>
              </a:r>
            </a:p>
          </p:txBody>
        </p:sp>
        <p:sp>
          <p:nvSpPr>
            <p:cNvPr id="956" name="Shape 956"/>
            <p:cNvSpPr/>
            <p:nvPr/>
          </p:nvSpPr>
          <p:spPr>
            <a:xfrm>
              <a:off x="5467551" y="1004441"/>
              <a:ext cx="45080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400"/>
              </a:lvl1pPr>
            </a:lstStyle>
            <a:p>
              <a:r>
                <a:t>R2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Configuring Networks is Error-Prone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656894" y="7459540"/>
            <a:ext cx="5196596" cy="1678185"/>
          </a:xfrm>
          <a:prstGeom prst="rect">
            <a:avLst/>
          </a:prstGeom>
        </p:spPr>
        <p:txBody>
          <a:bodyPr/>
          <a:lstStyle/>
          <a:p>
            <a:r>
              <a:t>“Close to 3 in 4 of all new prefix advertisements were results of misconfiguration”</a:t>
            </a:r>
          </a:p>
        </p:txBody>
      </p:sp>
      <p:grpSp>
        <p:nvGrpSpPr>
          <p:cNvPr id="94" name="Group 94"/>
          <p:cNvGrpSpPr/>
          <p:nvPr/>
        </p:nvGrpSpPr>
        <p:grpSpPr>
          <a:xfrm>
            <a:off x="1063339" y="1861502"/>
            <a:ext cx="4383705" cy="5330236"/>
            <a:chOff x="0" y="0"/>
            <a:chExt cx="4383704" cy="5330235"/>
          </a:xfrm>
        </p:grpSpPr>
        <p:sp>
          <p:nvSpPr>
            <p:cNvPr id="92" name="Shape 92"/>
            <p:cNvSpPr/>
            <p:nvPr/>
          </p:nvSpPr>
          <p:spPr>
            <a:xfrm>
              <a:off x="0" y="49340"/>
              <a:ext cx="4383705" cy="52315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pic>
          <p:nvPicPr>
            <p:cNvPr id="93" name="sigcomm2002-misconfigs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2442" y="0"/>
              <a:ext cx="4118820" cy="5330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0651" y="2616397"/>
            <a:ext cx="6413326" cy="373457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7171173" y="7416602"/>
            <a:ext cx="415228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~1500 ASes affected by outages every day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7358738" y="2333690"/>
            <a:ext cx="2920736" cy="87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tag(“Peer”)</a:t>
            </a:r>
          </a:p>
        </p:txBody>
      </p:sp>
      <p:sp>
        <p:nvSpPr>
          <p:cNvPr id="961" name="Shape 961"/>
          <p:cNvSpPr/>
          <p:nvPr/>
        </p:nvSpPr>
        <p:spPr>
          <a:xfrm>
            <a:off x="7730186" y="6703965"/>
            <a:ext cx="1765832" cy="72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962" name="Shape 962"/>
          <p:cNvSpPr/>
          <p:nvPr/>
        </p:nvSpPr>
        <p:spPr>
          <a:xfrm>
            <a:off x="3851247" y="1897780"/>
            <a:ext cx="2920736" cy="87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block(“Peer”)</a:t>
            </a:r>
          </a:p>
        </p:txBody>
      </p:sp>
      <p:sp>
        <p:nvSpPr>
          <p:cNvPr id="963" name="Shape 963"/>
          <p:cNvSpPr/>
          <p:nvPr/>
        </p:nvSpPr>
        <p:spPr>
          <a:xfrm>
            <a:off x="227173" y="6577451"/>
            <a:ext cx="7188022" cy="2814448"/>
          </a:xfrm>
          <a:prstGeom prst="roundRect">
            <a:avLst>
              <a:gd name="adj" fmla="val 26453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64" name="Shape 964"/>
          <p:cNvSpPr>
            <a:spLocks noGrp="1"/>
          </p:cNvSpPr>
          <p:nvPr>
            <p:ph type="body" sz="quarter" idx="1"/>
          </p:nvPr>
        </p:nvSpPr>
        <p:spPr>
          <a:xfrm>
            <a:off x="438581" y="6847470"/>
            <a:ext cx="6273522" cy="2392935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lvl="1"/>
            <a:r>
              <a:t>Prevent transit between peers ($$$)</a:t>
            </a:r>
          </a:p>
        </p:txBody>
      </p:sp>
      <p:sp>
        <p:nvSpPr>
          <p:cNvPr id="965" name="Shape 965"/>
          <p:cNvSpPr/>
          <p:nvPr/>
        </p:nvSpPr>
        <p:spPr>
          <a:xfrm>
            <a:off x="3851247" y="2333690"/>
            <a:ext cx="2920736" cy="87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tag(“Peer”)</a:t>
            </a:r>
          </a:p>
        </p:txBody>
      </p:sp>
      <p:sp>
        <p:nvSpPr>
          <p:cNvPr id="966" name="Shape 966"/>
          <p:cNvSpPr/>
          <p:nvPr/>
        </p:nvSpPr>
        <p:spPr>
          <a:xfrm>
            <a:off x="7358738" y="1897780"/>
            <a:ext cx="2920736" cy="87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block(“Peer”)</a:t>
            </a:r>
          </a:p>
        </p:txBody>
      </p:sp>
      <p:grpSp>
        <p:nvGrpSpPr>
          <p:cNvPr id="986" name="Group 986"/>
          <p:cNvGrpSpPr/>
          <p:nvPr/>
        </p:nvGrpSpPr>
        <p:grpSpPr>
          <a:xfrm>
            <a:off x="1373855" y="2688324"/>
            <a:ext cx="9987098" cy="4743951"/>
            <a:chOff x="0" y="0"/>
            <a:chExt cx="9987096" cy="4743949"/>
          </a:xfrm>
        </p:grpSpPr>
        <p:grpSp>
          <p:nvGrpSpPr>
            <p:cNvPr id="983" name="Group 983"/>
            <p:cNvGrpSpPr/>
            <p:nvPr/>
          </p:nvGrpSpPr>
          <p:grpSpPr>
            <a:xfrm>
              <a:off x="0" y="0"/>
              <a:ext cx="9987097" cy="4743950"/>
              <a:chOff x="0" y="0"/>
              <a:chExt cx="9987096" cy="4743949"/>
            </a:xfrm>
          </p:grpSpPr>
          <p:sp>
            <p:nvSpPr>
              <p:cNvPr id="967" name="Shape 967"/>
              <p:cNvSpPr/>
              <p:nvPr/>
            </p:nvSpPr>
            <p:spPr>
              <a:xfrm>
                <a:off x="5914239" y="746950"/>
                <a:ext cx="2153162" cy="5748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4629078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676247" y="2914416"/>
                <a:ext cx="809806" cy="49986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 flipH="1">
                <a:off x="7584956" y="1035961"/>
                <a:ext cx="1031499" cy="209008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2197372" y="748543"/>
                <a:ext cx="2153163" cy="5748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6356331" y="4015640"/>
                <a:ext cx="1765831" cy="728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spcBef>
                    <a:spcPts val="3600"/>
                  </a:spcBef>
                  <a:defRPr>
                    <a:solidFill>
                      <a:srgbClr val="212121"/>
                    </a:solidFill>
                  </a:defRPr>
                </a:lvl1pPr>
              </a:lstStyle>
              <a:p>
                <a:r>
                  <a:t>16.4.0.0/16</a:t>
                </a:r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-1" y="10815"/>
                <a:ext cx="2481434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Sprint</a:t>
                </a:r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505664" y="0"/>
                <a:ext cx="2481433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Level3</a:t>
                </a:r>
              </a:p>
            </p:txBody>
          </p:sp>
          <p:sp>
            <p:nvSpPr>
              <p:cNvPr id="975" name="Shape 975"/>
              <p:cNvSpPr/>
              <p:nvPr/>
            </p:nvSpPr>
            <p:spPr>
              <a:xfrm>
                <a:off x="3747446" y="55075"/>
                <a:ext cx="2568812" cy="1572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F1F0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6" name="Shape 976"/>
              <p:cNvSpPr/>
              <p:nvPr/>
            </p:nvSpPr>
            <p:spPr>
              <a:xfrm>
                <a:off x="6300385" y="2910907"/>
                <a:ext cx="1877752" cy="10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Princeton</a:t>
                </a:r>
              </a:p>
            </p:txBody>
          </p:sp>
          <p:sp>
            <p:nvSpPr>
              <p:cNvPr id="977" name="Shape 977"/>
              <p:cNvSpPr/>
              <p:nvPr/>
            </p:nvSpPr>
            <p:spPr>
              <a:xfrm>
                <a:off x="4467406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6193554" y="578663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3496722" y="575104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5268770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5430442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4102013" y="2166830"/>
                <a:ext cx="2053090" cy="116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Cust</a:t>
                </a:r>
              </a:p>
            </p:txBody>
          </p:sp>
        </p:grpSp>
        <p:sp>
          <p:nvSpPr>
            <p:cNvPr id="984" name="Shape 984"/>
            <p:cNvSpPr/>
            <p:nvPr/>
          </p:nvSpPr>
          <p:spPr>
            <a:xfrm>
              <a:off x="4165255" y="1029841"/>
              <a:ext cx="45080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400"/>
              </a:lvl1pPr>
            </a:lstStyle>
            <a:p>
              <a:r>
                <a:t>R1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5467551" y="1004441"/>
              <a:ext cx="45080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400"/>
              </a:lvl1pPr>
            </a:lstStyle>
            <a:p>
              <a:r>
                <a:t>R2</a:t>
              </a:r>
            </a:p>
          </p:txBody>
        </p:sp>
      </p:grpSp>
      <p:sp>
        <p:nvSpPr>
          <p:cNvPr id="987" name="Shape 9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2:  Backbone Network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7358738" y="2333690"/>
            <a:ext cx="2920736" cy="87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tag(“Peer”)</a:t>
            </a:r>
          </a:p>
        </p:txBody>
      </p:sp>
      <p:sp>
        <p:nvSpPr>
          <p:cNvPr id="991" name="Shape 991"/>
          <p:cNvSpPr/>
          <p:nvPr/>
        </p:nvSpPr>
        <p:spPr>
          <a:xfrm>
            <a:off x="7730186" y="6703965"/>
            <a:ext cx="1765832" cy="72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992" name="Shape 992"/>
          <p:cNvSpPr/>
          <p:nvPr/>
        </p:nvSpPr>
        <p:spPr>
          <a:xfrm>
            <a:off x="3851247" y="1897780"/>
            <a:ext cx="2920736" cy="87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block(“Peer”)</a:t>
            </a:r>
          </a:p>
        </p:txBody>
      </p:sp>
      <p:sp>
        <p:nvSpPr>
          <p:cNvPr id="993" name="Shape 993"/>
          <p:cNvSpPr/>
          <p:nvPr/>
        </p:nvSpPr>
        <p:spPr>
          <a:xfrm>
            <a:off x="227173" y="6577451"/>
            <a:ext cx="7188022" cy="2814448"/>
          </a:xfrm>
          <a:prstGeom prst="roundRect">
            <a:avLst>
              <a:gd name="adj" fmla="val 26453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94" name="Shape 994"/>
          <p:cNvSpPr>
            <a:spLocks noGrp="1"/>
          </p:cNvSpPr>
          <p:nvPr>
            <p:ph type="body" sz="quarter" idx="1"/>
          </p:nvPr>
        </p:nvSpPr>
        <p:spPr>
          <a:xfrm>
            <a:off x="438581" y="6847470"/>
            <a:ext cx="6273522" cy="2392935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lvl="1"/>
            <a:r>
              <a:t>Prevent transit between peers ($$$)</a:t>
            </a:r>
          </a:p>
          <a:p>
            <a:pPr lvl="1"/>
            <a:r>
              <a:t>Prefer R2 &gt; R1 &gt; Peer ($$$)</a:t>
            </a:r>
          </a:p>
        </p:txBody>
      </p:sp>
      <p:sp>
        <p:nvSpPr>
          <p:cNvPr id="995" name="Shape 995"/>
          <p:cNvSpPr/>
          <p:nvPr/>
        </p:nvSpPr>
        <p:spPr>
          <a:xfrm>
            <a:off x="3851247" y="2333690"/>
            <a:ext cx="2920736" cy="87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tag(“Peer”)</a:t>
            </a:r>
          </a:p>
        </p:txBody>
      </p:sp>
      <p:sp>
        <p:nvSpPr>
          <p:cNvPr id="996" name="Shape 996"/>
          <p:cNvSpPr/>
          <p:nvPr/>
        </p:nvSpPr>
        <p:spPr>
          <a:xfrm>
            <a:off x="7358738" y="1897780"/>
            <a:ext cx="2920736" cy="87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block(“Peer”)</a:t>
            </a:r>
          </a:p>
        </p:txBody>
      </p:sp>
      <p:sp>
        <p:nvSpPr>
          <p:cNvPr id="997" name="Shape 997"/>
          <p:cNvSpPr/>
          <p:nvPr/>
        </p:nvSpPr>
        <p:spPr>
          <a:xfrm>
            <a:off x="7055312" y="4242725"/>
            <a:ext cx="1321376" cy="1253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953" y="5035"/>
                  <a:pt x="4904" y="9572"/>
                  <a:pt x="8656" y="13308"/>
                </a:cubicBezTo>
                <a:cubicBezTo>
                  <a:pt x="12368" y="17003"/>
                  <a:pt x="16779" y="19828"/>
                  <a:pt x="21600" y="21600"/>
                </a:cubicBezTo>
              </a:path>
            </a:pathLst>
          </a:custGeom>
          <a:ln w="508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4590215" y="4179790"/>
            <a:ext cx="1765832" cy="72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lp←100</a:t>
            </a:r>
          </a:p>
        </p:txBody>
      </p:sp>
      <p:sp>
        <p:nvSpPr>
          <p:cNvPr id="999" name="Shape 999"/>
          <p:cNvSpPr/>
          <p:nvPr/>
        </p:nvSpPr>
        <p:spPr>
          <a:xfrm>
            <a:off x="7703753" y="3565340"/>
            <a:ext cx="1765832" cy="72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lp←99</a:t>
            </a:r>
          </a:p>
        </p:txBody>
      </p:sp>
      <p:grpSp>
        <p:nvGrpSpPr>
          <p:cNvPr id="1019" name="Group 1019"/>
          <p:cNvGrpSpPr/>
          <p:nvPr/>
        </p:nvGrpSpPr>
        <p:grpSpPr>
          <a:xfrm>
            <a:off x="1373855" y="2688324"/>
            <a:ext cx="9987098" cy="4743951"/>
            <a:chOff x="0" y="0"/>
            <a:chExt cx="9987096" cy="4743949"/>
          </a:xfrm>
        </p:grpSpPr>
        <p:grpSp>
          <p:nvGrpSpPr>
            <p:cNvPr id="1016" name="Group 1016"/>
            <p:cNvGrpSpPr/>
            <p:nvPr/>
          </p:nvGrpSpPr>
          <p:grpSpPr>
            <a:xfrm>
              <a:off x="0" y="0"/>
              <a:ext cx="9987097" cy="4743950"/>
              <a:chOff x="0" y="0"/>
              <a:chExt cx="9987096" cy="4743949"/>
            </a:xfrm>
          </p:grpSpPr>
          <p:sp>
            <p:nvSpPr>
              <p:cNvPr id="1000" name="Shape 1000"/>
              <p:cNvSpPr/>
              <p:nvPr/>
            </p:nvSpPr>
            <p:spPr>
              <a:xfrm>
                <a:off x="5914239" y="746950"/>
                <a:ext cx="2153162" cy="5748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01" name="Shape 1001"/>
              <p:cNvSpPr/>
              <p:nvPr/>
            </p:nvSpPr>
            <p:spPr>
              <a:xfrm>
                <a:off x="4629078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02" name="Shape 1002"/>
              <p:cNvSpPr/>
              <p:nvPr/>
            </p:nvSpPr>
            <p:spPr>
              <a:xfrm>
                <a:off x="5676247" y="2914416"/>
                <a:ext cx="809806" cy="49986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 flipH="1">
                <a:off x="7584956" y="1035961"/>
                <a:ext cx="1031499" cy="209008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2197372" y="748543"/>
                <a:ext cx="2153163" cy="5748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6356331" y="4015640"/>
                <a:ext cx="1765831" cy="728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spcBef>
                    <a:spcPts val="3600"/>
                  </a:spcBef>
                  <a:defRPr>
                    <a:solidFill>
                      <a:srgbClr val="212121"/>
                    </a:solidFill>
                  </a:defRPr>
                </a:lvl1pPr>
              </a:lstStyle>
              <a:p>
                <a:r>
                  <a:t>16.4.0.0/16</a:t>
                </a:r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-1" y="10815"/>
                <a:ext cx="2481434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Sprint</a:t>
                </a:r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7505664" y="0"/>
                <a:ext cx="2481433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Level3</a:t>
                </a:r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3747446" y="55075"/>
                <a:ext cx="2568812" cy="1572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F1F0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6300385" y="2910907"/>
                <a:ext cx="1877752" cy="10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Princeton</a:t>
                </a:r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4467406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6193554" y="578663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3496722" y="575104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5268770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5430442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102013" y="2166830"/>
                <a:ext cx="2053090" cy="116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Cust</a:t>
                </a:r>
              </a:p>
            </p:txBody>
          </p:sp>
        </p:grpSp>
        <p:sp>
          <p:nvSpPr>
            <p:cNvPr id="1017" name="Shape 1017"/>
            <p:cNvSpPr/>
            <p:nvPr/>
          </p:nvSpPr>
          <p:spPr>
            <a:xfrm>
              <a:off x="4165255" y="1029841"/>
              <a:ext cx="45080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400"/>
              </a:lvl1pPr>
            </a:lstStyle>
            <a:p>
              <a:r>
                <a:t>R1</a:t>
              </a: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5467551" y="1004441"/>
              <a:ext cx="45080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400"/>
              </a:lvl1pPr>
            </a:lstStyle>
            <a:p>
              <a:r>
                <a:t>R2</a:t>
              </a:r>
            </a:p>
          </p:txBody>
        </p:sp>
      </p:grpSp>
      <p:sp>
        <p:nvSpPr>
          <p:cNvPr id="1020" name="Shape 1020"/>
          <p:cNvSpPr/>
          <p:nvPr/>
        </p:nvSpPr>
        <p:spPr>
          <a:xfrm>
            <a:off x="7266638" y="4179790"/>
            <a:ext cx="1765832" cy="72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lp←101</a:t>
            </a:r>
          </a:p>
        </p:txBody>
      </p:sp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2:  Backbone Network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7358738" y="2333690"/>
            <a:ext cx="2920736" cy="87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tag(“Peer”)</a:t>
            </a:r>
          </a:p>
        </p:txBody>
      </p:sp>
      <p:sp>
        <p:nvSpPr>
          <p:cNvPr id="1025" name="Shape 1025"/>
          <p:cNvSpPr/>
          <p:nvPr/>
        </p:nvSpPr>
        <p:spPr>
          <a:xfrm>
            <a:off x="7730186" y="6703965"/>
            <a:ext cx="1765832" cy="72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16.4.0.0/16</a:t>
            </a:r>
          </a:p>
        </p:txBody>
      </p:sp>
      <p:sp>
        <p:nvSpPr>
          <p:cNvPr id="1026" name="Shape 1026"/>
          <p:cNvSpPr/>
          <p:nvPr/>
        </p:nvSpPr>
        <p:spPr>
          <a:xfrm>
            <a:off x="3851247" y="1897780"/>
            <a:ext cx="2920736" cy="87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block(“Peer”)</a:t>
            </a:r>
          </a:p>
        </p:txBody>
      </p:sp>
      <p:sp>
        <p:nvSpPr>
          <p:cNvPr id="1027" name="Shape 1027"/>
          <p:cNvSpPr/>
          <p:nvPr/>
        </p:nvSpPr>
        <p:spPr>
          <a:xfrm>
            <a:off x="227173" y="6577451"/>
            <a:ext cx="7188022" cy="2814448"/>
          </a:xfrm>
          <a:prstGeom prst="roundRect">
            <a:avLst>
              <a:gd name="adj" fmla="val 26453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28" name="Shape 1028"/>
          <p:cNvSpPr>
            <a:spLocks noGrp="1"/>
          </p:cNvSpPr>
          <p:nvPr>
            <p:ph type="body" sz="quarter" idx="1"/>
          </p:nvPr>
        </p:nvSpPr>
        <p:spPr>
          <a:xfrm>
            <a:off x="438581" y="6847470"/>
            <a:ext cx="6273522" cy="2392935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  <a:p>
            <a:pPr lvl="1"/>
            <a:r>
              <a:t>Prevent transit between peers ($$$)</a:t>
            </a:r>
          </a:p>
          <a:p>
            <a:pPr lvl="1"/>
            <a:r>
              <a:t>Prefer R2 &gt; R1 &gt; Peer ($$$) </a:t>
            </a:r>
          </a:p>
          <a:p>
            <a:pPr lvl="1"/>
            <a:r>
              <a:t>Filter customer by prefix (security)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851247" y="2333690"/>
            <a:ext cx="2920736" cy="87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tag(“Peer”)</a:t>
            </a:r>
          </a:p>
        </p:txBody>
      </p:sp>
      <p:sp>
        <p:nvSpPr>
          <p:cNvPr id="1030" name="Shape 1030"/>
          <p:cNvSpPr/>
          <p:nvPr/>
        </p:nvSpPr>
        <p:spPr>
          <a:xfrm>
            <a:off x="7358738" y="1897780"/>
            <a:ext cx="2920736" cy="87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block(“Peer”)</a:t>
            </a:r>
          </a:p>
        </p:txBody>
      </p:sp>
      <p:sp>
        <p:nvSpPr>
          <p:cNvPr id="1031" name="Shape 1031"/>
          <p:cNvSpPr/>
          <p:nvPr/>
        </p:nvSpPr>
        <p:spPr>
          <a:xfrm>
            <a:off x="7703753" y="3565340"/>
            <a:ext cx="1765832" cy="72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lp←99</a:t>
            </a:r>
          </a:p>
        </p:txBody>
      </p:sp>
      <p:sp>
        <p:nvSpPr>
          <p:cNvPr id="1032" name="Shape 1032"/>
          <p:cNvSpPr/>
          <p:nvPr/>
        </p:nvSpPr>
        <p:spPr>
          <a:xfrm>
            <a:off x="7374997" y="1404974"/>
            <a:ext cx="44403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filter(16.4.0.0/16,  _Princeton)</a:t>
            </a:r>
          </a:p>
        </p:txBody>
      </p:sp>
      <p:sp>
        <p:nvSpPr>
          <p:cNvPr id="1033" name="Shape 1033"/>
          <p:cNvSpPr/>
          <p:nvPr/>
        </p:nvSpPr>
        <p:spPr>
          <a:xfrm>
            <a:off x="7055312" y="4242725"/>
            <a:ext cx="1321376" cy="1253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953" y="5035"/>
                  <a:pt x="4904" y="9572"/>
                  <a:pt x="8656" y="13308"/>
                </a:cubicBezTo>
                <a:cubicBezTo>
                  <a:pt x="12368" y="17003"/>
                  <a:pt x="16779" y="19828"/>
                  <a:pt x="21600" y="21600"/>
                </a:cubicBezTo>
              </a:path>
            </a:pathLst>
          </a:custGeom>
          <a:ln w="508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4590215" y="4179790"/>
            <a:ext cx="1765832" cy="72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lp←100</a:t>
            </a:r>
          </a:p>
        </p:txBody>
      </p:sp>
      <p:grpSp>
        <p:nvGrpSpPr>
          <p:cNvPr id="1054" name="Group 1054"/>
          <p:cNvGrpSpPr/>
          <p:nvPr/>
        </p:nvGrpSpPr>
        <p:grpSpPr>
          <a:xfrm>
            <a:off x="1373855" y="2688324"/>
            <a:ext cx="9987098" cy="4743951"/>
            <a:chOff x="0" y="0"/>
            <a:chExt cx="9987096" cy="4743949"/>
          </a:xfrm>
        </p:grpSpPr>
        <p:grpSp>
          <p:nvGrpSpPr>
            <p:cNvPr id="1051" name="Group 1051"/>
            <p:cNvGrpSpPr/>
            <p:nvPr/>
          </p:nvGrpSpPr>
          <p:grpSpPr>
            <a:xfrm>
              <a:off x="0" y="0"/>
              <a:ext cx="9987097" cy="4743950"/>
              <a:chOff x="0" y="0"/>
              <a:chExt cx="9987096" cy="4743949"/>
            </a:xfrm>
          </p:grpSpPr>
          <p:sp>
            <p:nvSpPr>
              <p:cNvPr id="1035" name="Shape 1035"/>
              <p:cNvSpPr/>
              <p:nvPr/>
            </p:nvSpPr>
            <p:spPr>
              <a:xfrm>
                <a:off x="5914239" y="746950"/>
                <a:ext cx="2153162" cy="5748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4629078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5676247" y="2914416"/>
                <a:ext cx="809806" cy="49986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 flipH="1">
                <a:off x="7584956" y="1035961"/>
                <a:ext cx="1031499" cy="209008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2197372" y="748543"/>
                <a:ext cx="2153163" cy="5748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6356331" y="4015640"/>
                <a:ext cx="1765831" cy="728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spcBef>
                    <a:spcPts val="3600"/>
                  </a:spcBef>
                  <a:defRPr>
                    <a:solidFill>
                      <a:srgbClr val="212121"/>
                    </a:solidFill>
                  </a:defRPr>
                </a:lvl1pPr>
              </a:lstStyle>
              <a:p>
                <a:r>
                  <a:t>16.4.0.0/16</a:t>
                </a:r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-1" y="10815"/>
                <a:ext cx="2481434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Sprint</a:t>
                </a:r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7505664" y="0"/>
                <a:ext cx="2481433" cy="149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Level3</a:t>
                </a:r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3747446" y="55075"/>
                <a:ext cx="2568812" cy="1572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F1F0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300385" y="2910907"/>
                <a:ext cx="1877752" cy="10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Princeton</a:t>
                </a:r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4467406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6193554" y="578663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3496722" y="575104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5268770" y="1377182"/>
                <a:ext cx="372275" cy="362768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5430442" y="1396941"/>
                <a:ext cx="48931" cy="99814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4102013" y="2166830"/>
                <a:ext cx="2053090" cy="116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Cust</a:t>
                </a:r>
              </a:p>
            </p:txBody>
          </p:sp>
        </p:grpSp>
        <p:sp>
          <p:nvSpPr>
            <p:cNvPr id="1052" name="Shape 1052"/>
            <p:cNvSpPr/>
            <p:nvPr/>
          </p:nvSpPr>
          <p:spPr>
            <a:xfrm>
              <a:off x="4165255" y="1029841"/>
              <a:ext cx="45080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400"/>
              </a:lvl1pPr>
            </a:lstStyle>
            <a:p>
              <a:r>
                <a:t>R1</a:t>
              </a: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467551" y="1004441"/>
              <a:ext cx="45080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400"/>
              </a:lvl1pPr>
            </a:lstStyle>
            <a:p>
              <a:r>
                <a:t>R2</a:t>
              </a:r>
            </a:p>
          </p:txBody>
        </p:sp>
      </p:grpSp>
      <p:sp>
        <p:nvSpPr>
          <p:cNvPr id="1055" name="Shape 1055"/>
          <p:cNvSpPr/>
          <p:nvPr/>
        </p:nvSpPr>
        <p:spPr>
          <a:xfrm>
            <a:off x="7266638" y="4179790"/>
            <a:ext cx="1765832" cy="72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lp←101</a:t>
            </a:r>
          </a:p>
        </p:txBody>
      </p:sp>
      <p:sp>
        <p:nvSpPr>
          <p:cNvPr id="1056" name="Shape 1056"/>
          <p:cNvSpPr/>
          <p:nvPr/>
        </p:nvSpPr>
        <p:spPr>
          <a:xfrm>
            <a:off x="1409008" y="4559843"/>
            <a:ext cx="44403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>
                <a:solidFill>
                  <a:srgbClr val="212121"/>
                </a:solidFill>
              </a:defRPr>
            </a:lvl1pPr>
          </a:lstStyle>
          <a:p>
            <a:r>
              <a:t>filter(16.4.0.0/16,  _Princeton)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2:  Backbone Network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060" name="Shape 1060"/>
          <p:cNvSpPr>
            <a:spLocks noGrp="1"/>
          </p:cNvSpPr>
          <p:nvPr>
            <p:ph type="body" sz="half" idx="1"/>
          </p:nvPr>
        </p:nvSpPr>
        <p:spPr>
          <a:xfrm>
            <a:off x="782057" y="4930436"/>
            <a:ext cx="7212071" cy="4135467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0000"/>
              </a:lnSpc>
              <a:defRPr b="0"/>
            </a:pP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define</a:t>
            </a:r>
            <a:r>
              <a:t> Peer = {Sprint, Level3}</a:t>
            </a:r>
          </a:p>
          <a:p>
            <a:pPr>
              <a:lnSpc>
                <a:spcPct val="10000"/>
              </a:lnSpc>
            </a:pPr>
            <a:endParaRPr/>
          </a:p>
          <a:p>
            <a:pPr>
              <a:lnSpc>
                <a:spcPct val="10000"/>
              </a:lnSpc>
              <a:defRPr b="0"/>
            </a:pP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define</a:t>
            </a:r>
            <a:r>
              <a:t> NoTransit = { </a:t>
            </a:r>
          </a:p>
          <a:p>
            <a:pPr>
              <a:lnSpc>
                <a:spcPct val="10000"/>
              </a:lnSpc>
              <a:defRPr b="0"/>
            </a:pPr>
            <a:r>
              <a:t>        true =&gt; !</a:t>
            </a:r>
            <a:r>
              <a:rPr b="1"/>
              <a:t>transit</a:t>
            </a:r>
            <a:r>
              <a:t>(Peer,Peer) </a:t>
            </a:r>
          </a:p>
          <a:p>
            <a:pPr>
              <a:lnSpc>
                <a:spcPct val="10000"/>
              </a:lnSpc>
              <a:defRPr b="0"/>
            </a:pPr>
            <a:r>
              <a:t>}</a:t>
            </a:r>
          </a:p>
        </p:txBody>
      </p:sp>
      <p:sp>
        <p:nvSpPr>
          <p:cNvPr id="1061" name="Shape 1061"/>
          <p:cNvSpPr/>
          <p:nvPr/>
        </p:nvSpPr>
        <p:spPr>
          <a:xfrm>
            <a:off x="56602" y="3497555"/>
            <a:ext cx="57199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>
              <a:spcBef>
                <a:spcPts val="1600"/>
              </a:spcBef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Prevent transit between peers</a:t>
            </a:r>
          </a:p>
        </p:txBody>
      </p:sp>
      <p:grpSp>
        <p:nvGrpSpPr>
          <p:cNvPr id="1081" name="Group 1081"/>
          <p:cNvGrpSpPr/>
          <p:nvPr/>
        </p:nvGrpSpPr>
        <p:grpSpPr>
          <a:xfrm>
            <a:off x="4416243" y="1550890"/>
            <a:ext cx="8231740" cy="3745041"/>
            <a:chOff x="0" y="0"/>
            <a:chExt cx="8231738" cy="3745040"/>
          </a:xfrm>
        </p:grpSpPr>
        <p:grpSp>
          <p:nvGrpSpPr>
            <p:cNvPr id="1078" name="Group 1078"/>
            <p:cNvGrpSpPr/>
            <p:nvPr/>
          </p:nvGrpSpPr>
          <p:grpSpPr>
            <a:xfrm>
              <a:off x="0" y="-1"/>
              <a:ext cx="8231739" cy="3745041"/>
              <a:chOff x="0" y="0"/>
              <a:chExt cx="8231738" cy="3745039"/>
            </a:xfrm>
          </p:grpSpPr>
          <p:sp>
            <p:nvSpPr>
              <p:cNvPr id="1062" name="Shape 1062"/>
              <p:cNvSpPr/>
              <p:nvPr/>
            </p:nvSpPr>
            <p:spPr>
              <a:xfrm>
                <a:off x="4874737" y="615664"/>
                <a:ext cx="1774717" cy="4737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3815459" y="1151411"/>
                <a:ext cx="40331" cy="82270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678575" y="2402170"/>
                <a:ext cx="667473" cy="41200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 flipH="1">
                <a:off x="6251804" y="853878"/>
                <a:ext cx="850200" cy="172272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1811156" y="616977"/>
                <a:ext cx="1774718" cy="4737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5162925" y="3144740"/>
                <a:ext cx="1455465" cy="600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spcBef>
                    <a:spcPts val="3600"/>
                  </a:spcBef>
                  <a:defRPr sz="2400">
                    <a:solidFill>
                      <a:srgbClr val="212121"/>
                    </a:solidFill>
                  </a:defRPr>
                </a:lvl1pPr>
              </a:lstStyle>
              <a:p>
                <a:r>
                  <a:t>16.4.0.0/16</a:t>
                </a:r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-1" y="8914"/>
                <a:ext cx="2045291" cy="1235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Sprint</a:t>
                </a:r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186449" y="0"/>
                <a:ext cx="2045290" cy="1235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Level3</a:t>
                </a:r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3088785" y="45395"/>
                <a:ext cx="2117312" cy="1296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F1F0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040613" y="2272278"/>
                <a:ext cx="1547714" cy="865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2200"/>
                </a:lvl1pPr>
              </a:lstStyle>
              <a:p>
                <a:r>
                  <a:t>Princeton</a:t>
                </a:r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3682203" y="1135124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5104959" y="476956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2882129" y="474022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4342717" y="1135124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76" name="Shape 1076"/>
              <p:cNvSpPr/>
              <p:nvPr/>
            </p:nvSpPr>
            <p:spPr>
              <a:xfrm>
                <a:off x="4475973" y="1151411"/>
                <a:ext cx="40331" cy="82270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77" name="Shape 1077"/>
              <p:cNvSpPr/>
              <p:nvPr/>
            </p:nvSpPr>
            <p:spPr>
              <a:xfrm>
                <a:off x="3381033" y="1595482"/>
                <a:ext cx="1692233" cy="958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Cust</a:t>
                </a:r>
              </a:p>
            </p:txBody>
          </p:sp>
        </p:grpSp>
        <p:sp>
          <p:nvSpPr>
            <p:cNvPr id="1079" name="Shape 1079"/>
            <p:cNvSpPr/>
            <p:nvPr/>
          </p:nvSpPr>
          <p:spPr>
            <a:xfrm>
              <a:off x="3382359" y="810733"/>
              <a:ext cx="494081" cy="447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400"/>
              </a:lvl1pPr>
            </a:lstStyle>
            <a:p>
              <a:r>
                <a:t>R1</a:t>
              </a: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468460" y="789797"/>
              <a:ext cx="483447" cy="433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400"/>
              </a:lvl1pPr>
            </a:lstStyle>
            <a:p>
              <a:r>
                <a:t>R2</a:t>
              </a:r>
            </a:p>
          </p:txBody>
        </p:sp>
      </p:grpSp>
      <p:sp>
        <p:nvSpPr>
          <p:cNvPr id="1082" name="Shape 10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2:  Backbone Network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085" name="Shape 1085"/>
          <p:cNvSpPr>
            <a:spLocks noGrp="1"/>
          </p:cNvSpPr>
          <p:nvPr>
            <p:ph type="body" sz="half" idx="1"/>
          </p:nvPr>
        </p:nvSpPr>
        <p:spPr>
          <a:xfrm>
            <a:off x="782057" y="4930436"/>
            <a:ext cx="7212071" cy="4135467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0000"/>
              </a:lnSpc>
            </a:pPr>
            <a:r>
              <a:t>…</a:t>
            </a:r>
          </a:p>
          <a:p>
            <a:pPr>
              <a:lnSpc>
                <a:spcPct val="10000"/>
              </a:lnSpc>
            </a:pPr>
            <a:endParaRPr/>
          </a:p>
          <a:p>
            <a:pPr>
              <a:lnSpc>
                <a:spcPct val="10000"/>
              </a:lnSpc>
              <a:defRPr b="0"/>
            </a:pP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define</a:t>
            </a:r>
            <a:r>
              <a:t> Preferences = { </a:t>
            </a:r>
          </a:p>
          <a:p>
            <a:pPr>
              <a:lnSpc>
                <a:spcPct val="10000"/>
              </a:lnSpc>
              <a:defRPr b="0"/>
            </a:pPr>
            <a:r>
              <a:t>       true =&gt; </a:t>
            </a:r>
            <a:r>
              <a:rPr b="1"/>
              <a:t>exit</a:t>
            </a:r>
            <a:r>
              <a:t>(R2 &gt;&gt; R1 &gt;&gt; Peer)</a:t>
            </a:r>
          </a:p>
          <a:p>
            <a:pPr>
              <a:lnSpc>
                <a:spcPct val="10000"/>
              </a:lnSpc>
              <a:defRPr b="0"/>
            </a:pPr>
            <a:r>
              <a:t>}</a:t>
            </a:r>
          </a:p>
        </p:txBody>
      </p:sp>
      <p:sp>
        <p:nvSpPr>
          <p:cNvPr id="1086" name="Shape 1086"/>
          <p:cNvSpPr/>
          <p:nvPr/>
        </p:nvSpPr>
        <p:spPr>
          <a:xfrm>
            <a:off x="56602" y="3497555"/>
            <a:ext cx="42485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>
              <a:spcBef>
                <a:spcPts val="1600"/>
              </a:spcBef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Prefer R2 &gt; R1 &gt; Peer</a:t>
            </a:r>
          </a:p>
        </p:txBody>
      </p:sp>
      <p:grpSp>
        <p:nvGrpSpPr>
          <p:cNvPr id="1106" name="Group 1106"/>
          <p:cNvGrpSpPr/>
          <p:nvPr/>
        </p:nvGrpSpPr>
        <p:grpSpPr>
          <a:xfrm>
            <a:off x="4416243" y="1550890"/>
            <a:ext cx="8231740" cy="3745041"/>
            <a:chOff x="0" y="0"/>
            <a:chExt cx="8231738" cy="3745040"/>
          </a:xfrm>
        </p:grpSpPr>
        <p:grpSp>
          <p:nvGrpSpPr>
            <p:cNvPr id="1103" name="Group 1103"/>
            <p:cNvGrpSpPr/>
            <p:nvPr/>
          </p:nvGrpSpPr>
          <p:grpSpPr>
            <a:xfrm>
              <a:off x="0" y="-1"/>
              <a:ext cx="8231739" cy="3745041"/>
              <a:chOff x="0" y="0"/>
              <a:chExt cx="8231738" cy="3745039"/>
            </a:xfrm>
          </p:grpSpPr>
          <p:sp>
            <p:nvSpPr>
              <p:cNvPr id="1087" name="Shape 1087"/>
              <p:cNvSpPr/>
              <p:nvPr/>
            </p:nvSpPr>
            <p:spPr>
              <a:xfrm>
                <a:off x="4874737" y="615664"/>
                <a:ext cx="1774717" cy="4737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815459" y="1151411"/>
                <a:ext cx="40331" cy="82270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4678575" y="2402170"/>
                <a:ext cx="667473" cy="41200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 flipH="1">
                <a:off x="6251804" y="853878"/>
                <a:ext cx="850200" cy="172272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1811156" y="616977"/>
                <a:ext cx="1774718" cy="4737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5162925" y="3144740"/>
                <a:ext cx="1455465" cy="600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spcBef>
                    <a:spcPts val="3600"/>
                  </a:spcBef>
                  <a:defRPr sz="2400">
                    <a:solidFill>
                      <a:srgbClr val="212121"/>
                    </a:solidFill>
                  </a:defRPr>
                </a:lvl1pPr>
              </a:lstStyle>
              <a:p>
                <a:r>
                  <a:t>16.4.0.0/16</a:t>
                </a:r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-1" y="8914"/>
                <a:ext cx="2045291" cy="1235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Sprint</a:t>
                </a:r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6186449" y="0"/>
                <a:ext cx="2045290" cy="1235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Level3</a:t>
                </a:r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3088785" y="45395"/>
                <a:ext cx="2117312" cy="1296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F1F0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5040613" y="2272278"/>
                <a:ext cx="1547714" cy="865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2200"/>
                </a:lvl1pPr>
              </a:lstStyle>
              <a:p>
                <a:r>
                  <a:t>Princeton</a:t>
                </a:r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3682203" y="1135124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5104959" y="476956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2882129" y="474022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4342717" y="1135124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4475973" y="1151411"/>
                <a:ext cx="40331" cy="82270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102" name="Shape 1102"/>
              <p:cNvSpPr/>
              <p:nvPr/>
            </p:nvSpPr>
            <p:spPr>
              <a:xfrm>
                <a:off x="3381033" y="1595482"/>
                <a:ext cx="1692233" cy="958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Cust</a:t>
                </a:r>
              </a:p>
            </p:txBody>
          </p:sp>
        </p:grpSp>
        <p:sp>
          <p:nvSpPr>
            <p:cNvPr id="1104" name="Shape 1104"/>
            <p:cNvSpPr/>
            <p:nvPr/>
          </p:nvSpPr>
          <p:spPr>
            <a:xfrm>
              <a:off x="3382359" y="810733"/>
              <a:ext cx="494081" cy="447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400"/>
              </a:lvl1pPr>
            </a:lstStyle>
            <a:p>
              <a:r>
                <a:t>R1</a:t>
              </a: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68460" y="789797"/>
              <a:ext cx="483447" cy="433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400"/>
              </a:lvl1pPr>
            </a:lstStyle>
            <a:p>
              <a:r>
                <a:t>R2</a:t>
              </a:r>
            </a:p>
          </p:txBody>
        </p:sp>
      </p:grpSp>
      <p:sp>
        <p:nvSpPr>
          <p:cNvPr id="1107" name="Shape 1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2:  Backbone Network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110" name="Shape 1110"/>
          <p:cNvSpPr>
            <a:spLocks noGrp="1"/>
          </p:cNvSpPr>
          <p:nvPr>
            <p:ph type="body" sz="half" idx="1"/>
          </p:nvPr>
        </p:nvSpPr>
        <p:spPr>
          <a:xfrm>
            <a:off x="782057" y="4930436"/>
            <a:ext cx="7212071" cy="4135467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0000"/>
              </a:lnSpc>
            </a:pPr>
            <a:r>
              <a:t>…</a:t>
            </a:r>
          </a:p>
          <a:p>
            <a:pPr>
              <a:lnSpc>
                <a:spcPct val="10000"/>
              </a:lnSpc>
            </a:pPr>
            <a:endParaRPr/>
          </a:p>
          <a:p>
            <a:pPr>
              <a:lnSpc>
                <a:spcPct val="10000"/>
              </a:lnSpc>
              <a:defRPr b="0"/>
            </a:pP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define</a:t>
            </a:r>
            <a:r>
              <a:t> Ownership = {</a:t>
            </a:r>
          </a:p>
          <a:p>
            <a:pPr>
              <a:lnSpc>
                <a:spcPct val="10000"/>
              </a:lnSpc>
              <a:defRPr b="0"/>
            </a:pPr>
            <a:r>
              <a:t>	</a:t>
            </a:r>
            <a:r>
              <a:rPr>
                <a:solidFill>
                  <a:schemeClr val="accent5"/>
                </a:solidFill>
              </a:rPr>
              <a:t>16.4.0.0/16</a:t>
            </a:r>
            <a:r>
              <a:t>  =&gt; </a:t>
            </a:r>
            <a:r>
              <a:rPr b="1"/>
              <a:t>end</a:t>
            </a:r>
            <a:r>
              <a:t>(Princeton),</a:t>
            </a:r>
          </a:p>
          <a:p>
            <a:pPr>
              <a:lnSpc>
                <a:spcPct val="10000"/>
              </a:lnSpc>
              <a:defRPr b="0"/>
            </a:pPr>
            <a:r>
              <a:t>}</a:t>
            </a:r>
          </a:p>
          <a:p>
            <a:pPr>
              <a:lnSpc>
                <a:spcPct val="10000"/>
              </a:lnSpc>
              <a:defRPr b="0"/>
            </a:pPr>
            <a:endParaRPr/>
          </a:p>
          <a:p>
            <a:pPr>
              <a:lnSpc>
                <a:spcPct val="10000"/>
              </a:lnSpc>
              <a:defRPr b="0"/>
            </a:pP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define</a:t>
            </a:r>
            <a:r>
              <a:t> Main =</a:t>
            </a:r>
          </a:p>
          <a:p>
            <a:pPr>
              <a:lnSpc>
                <a:spcPct val="10000"/>
              </a:lnSpc>
              <a:defRPr b="0"/>
            </a:pPr>
            <a:r>
              <a:t>      Preferences &amp; Ownership &amp; NoTransit</a:t>
            </a:r>
          </a:p>
        </p:txBody>
      </p:sp>
      <p:grpSp>
        <p:nvGrpSpPr>
          <p:cNvPr id="1130" name="Group 1130"/>
          <p:cNvGrpSpPr/>
          <p:nvPr/>
        </p:nvGrpSpPr>
        <p:grpSpPr>
          <a:xfrm>
            <a:off x="4416243" y="1550890"/>
            <a:ext cx="8231740" cy="3745041"/>
            <a:chOff x="0" y="0"/>
            <a:chExt cx="8231738" cy="3745040"/>
          </a:xfrm>
        </p:grpSpPr>
        <p:grpSp>
          <p:nvGrpSpPr>
            <p:cNvPr id="1127" name="Group 1127"/>
            <p:cNvGrpSpPr/>
            <p:nvPr/>
          </p:nvGrpSpPr>
          <p:grpSpPr>
            <a:xfrm>
              <a:off x="0" y="-1"/>
              <a:ext cx="8231739" cy="3745041"/>
              <a:chOff x="0" y="0"/>
              <a:chExt cx="8231738" cy="3745039"/>
            </a:xfrm>
          </p:grpSpPr>
          <p:sp>
            <p:nvSpPr>
              <p:cNvPr id="1111" name="Shape 1111"/>
              <p:cNvSpPr/>
              <p:nvPr/>
            </p:nvSpPr>
            <p:spPr>
              <a:xfrm>
                <a:off x="4874737" y="615664"/>
                <a:ext cx="1774717" cy="4737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3815459" y="1151411"/>
                <a:ext cx="40331" cy="82270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4678575" y="2402170"/>
                <a:ext cx="667473" cy="41200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 flipH="1">
                <a:off x="6251804" y="853878"/>
                <a:ext cx="850200" cy="172272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1811156" y="616977"/>
                <a:ext cx="1774718" cy="4737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62925" y="3144740"/>
                <a:ext cx="1455465" cy="600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spcBef>
                    <a:spcPts val="3600"/>
                  </a:spcBef>
                  <a:defRPr sz="2400">
                    <a:solidFill>
                      <a:srgbClr val="212121"/>
                    </a:solidFill>
                  </a:defRPr>
                </a:lvl1pPr>
              </a:lstStyle>
              <a:p>
                <a:r>
                  <a:t>16.4.0.0/16</a:t>
                </a:r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-1" y="8914"/>
                <a:ext cx="2045291" cy="1235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Sprint</a:t>
                </a:r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186449" y="0"/>
                <a:ext cx="2045290" cy="1235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Level3</a:t>
                </a:r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3088785" y="45395"/>
                <a:ext cx="2117312" cy="1296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F1F0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5040613" y="2272278"/>
                <a:ext cx="1547714" cy="865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2200"/>
                </a:lvl1pPr>
              </a:lstStyle>
              <a:p>
                <a:r>
                  <a:t>Princeton</a:t>
                </a:r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3682203" y="1135124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5104959" y="476956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2882129" y="474022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4342717" y="1135124"/>
                <a:ext cx="306843" cy="299007"/>
              </a:xfrm>
              <a:prstGeom prst="ellipse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4475973" y="1151411"/>
                <a:ext cx="40331" cy="82270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3381033" y="1595482"/>
                <a:ext cx="1692233" cy="958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Cust</a:t>
                </a:r>
              </a:p>
            </p:txBody>
          </p:sp>
        </p:grpSp>
        <p:sp>
          <p:nvSpPr>
            <p:cNvPr id="1128" name="Shape 1128"/>
            <p:cNvSpPr/>
            <p:nvPr/>
          </p:nvSpPr>
          <p:spPr>
            <a:xfrm>
              <a:off x="3382359" y="810733"/>
              <a:ext cx="494081" cy="447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400"/>
              </a:lvl1pPr>
            </a:lstStyle>
            <a:p>
              <a:r>
                <a:t>R1</a:t>
              </a: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468460" y="789797"/>
              <a:ext cx="483447" cy="433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400"/>
              </a:lvl1pPr>
            </a:lstStyle>
            <a:p>
              <a:r>
                <a:t>R2</a:t>
              </a:r>
            </a:p>
          </p:txBody>
        </p:sp>
      </p:grpSp>
      <p:sp>
        <p:nvSpPr>
          <p:cNvPr id="1131" name="Shape 1131"/>
          <p:cNvSpPr/>
          <p:nvPr/>
        </p:nvSpPr>
        <p:spPr>
          <a:xfrm>
            <a:off x="56602" y="3497555"/>
            <a:ext cx="47501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>
              <a:spcBef>
                <a:spcPts val="1600"/>
              </a:spcBef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Filter customer by prefix</a:t>
            </a:r>
          </a:p>
        </p:txBody>
      </p:sp>
      <p:sp>
        <p:nvSpPr>
          <p:cNvPr id="1132" name="Shape 1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2:  Backbone Network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135" name="Shape 1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Propane: Summary</a:t>
            </a:r>
          </a:p>
        </p:txBody>
      </p:sp>
      <p:sp>
        <p:nvSpPr>
          <p:cNvPr id="1136" name="Shape 1136"/>
          <p:cNvSpPr>
            <a:spLocks noGrp="1"/>
          </p:cNvSpPr>
          <p:nvPr>
            <p:ph type="body" idx="1"/>
          </p:nvPr>
        </p:nvSpPr>
        <p:spPr>
          <a:xfrm>
            <a:off x="823251" y="2488634"/>
            <a:ext cx="11801440" cy="62749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High-level language</a:t>
            </a:r>
          </a:p>
          <a:p>
            <a:pPr lvl="1"/>
            <a:r>
              <a:t>Single,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network-wide</a:t>
            </a:r>
            <a:r>
              <a:t> policy</a:t>
            </a:r>
          </a:p>
          <a:p>
            <a:pPr lvl="1"/>
            <a:r>
              <a:t>Program using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constraints</a:t>
            </a:r>
            <a:r>
              <a:t> and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preferences</a:t>
            </a:r>
          </a:p>
          <a:p>
            <a:pPr lvl="1"/>
            <a:r>
              <a:t>Create new, reusable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abstractions</a:t>
            </a:r>
            <a:r>
              <a:t> (e.g., transit traffic)</a:t>
            </a:r>
          </a:p>
          <a:p>
            <a:pPr lvl="1"/>
            <a:r>
              <a:t>Configure the network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modularly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Compiler</a:t>
            </a:r>
          </a:p>
          <a:p>
            <a:pPr lvl="1"/>
            <a:r>
              <a:t>Automatically generates filters, preferences, community values, etc</a:t>
            </a:r>
          </a:p>
          <a:p>
            <a:pPr lvl="1"/>
            <a:r>
              <a:t>Static analysis guarantees policy compliance under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all failures</a:t>
            </a:r>
          </a:p>
          <a:p>
            <a:pPr lvl="1"/>
            <a:r>
              <a:t>Lower bound on failures for aggregation-induced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black holes</a:t>
            </a:r>
          </a:p>
        </p:txBody>
      </p:sp>
      <p:pic>
        <p:nvPicPr>
          <p:cNvPr id="11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3300" y="124272"/>
            <a:ext cx="2330260" cy="1478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</a:t>
            </a:r>
          </a:p>
        </p:txBody>
      </p:sp>
      <p:sp>
        <p:nvSpPr>
          <p:cNvPr id="1140" name="Shape 1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4880010" y="60134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Propane</a:t>
            </a:r>
          </a:p>
        </p:txBody>
      </p:sp>
      <p:sp>
        <p:nvSpPr>
          <p:cNvPr id="1142" name="Shape 1142"/>
          <p:cNvSpPr/>
          <p:nvPr/>
        </p:nvSpPr>
        <p:spPr>
          <a:xfrm>
            <a:off x="4880010" y="2400806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1143" name="Shape 1143"/>
          <p:cNvSpPr/>
          <p:nvPr/>
        </p:nvSpPr>
        <p:spPr>
          <a:xfrm>
            <a:off x="4880010" y="4200264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Product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Graph IR</a:t>
            </a:r>
          </a:p>
        </p:txBody>
      </p:sp>
      <p:sp>
        <p:nvSpPr>
          <p:cNvPr id="1144" name="Shape 1144"/>
          <p:cNvSpPr/>
          <p:nvPr/>
        </p:nvSpPr>
        <p:spPr>
          <a:xfrm>
            <a:off x="3276881" y="77991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145" name="Shape 1145"/>
          <p:cNvSpPr/>
          <p:nvPr/>
        </p:nvSpPr>
        <p:spPr>
          <a:xfrm>
            <a:off x="6287429" y="77991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Quagga</a:t>
            </a:r>
          </a:p>
        </p:txBody>
      </p:sp>
      <p:sp>
        <p:nvSpPr>
          <p:cNvPr id="1146" name="Shape 1146"/>
          <p:cNvSpPr/>
          <p:nvPr/>
        </p:nvSpPr>
        <p:spPr>
          <a:xfrm>
            <a:off x="5822626" y="186685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5822626" y="3666316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5822626" y="5465774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 flipH="1">
            <a:off x="4188409" y="6992631"/>
            <a:ext cx="1568881" cy="79643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5987786" y="7032170"/>
            <a:ext cx="1343972" cy="8196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7144222" y="954893"/>
            <a:ext cx="459385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Front End Constraint Language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144222" y="2781806"/>
            <a:ext cx="41967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Regular Expression-based IR</a:t>
            </a:r>
          </a:p>
        </p:txBody>
      </p:sp>
      <p:sp>
        <p:nvSpPr>
          <p:cNvPr id="1153" name="Shape 1153"/>
          <p:cNvSpPr/>
          <p:nvPr/>
        </p:nvSpPr>
        <p:spPr>
          <a:xfrm>
            <a:off x="3267926" y="4931826"/>
            <a:ext cx="166080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6748780" y="4605020"/>
            <a:ext cx="1435101" cy="50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54" y="21600"/>
                </a:ln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8561673" y="4378064"/>
            <a:ext cx="13552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Failure</a:t>
            </a:r>
          </a:p>
          <a:p>
            <a:r>
              <a:t>Analyses</a:t>
            </a:r>
          </a:p>
        </p:txBody>
      </p:sp>
      <p:sp>
        <p:nvSpPr>
          <p:cNvPr id="1156" name="Shape 1156"/>
          <p:cNvSpPr/>
          <p:nvPr/>
        </p:nvSpPr>
        <p:spPr>
          <a:xfrm>
            <a:off x="7111351" y="6380722"/>
            <a:ext cx="377100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Vendor-independent BGP</a:t>
            </a:r>
          </a:p>
        </p:txBody>
      </p:sp>
      <p:sp>
        <p:nvSpPr>
          <p:cNvPr id="1157" name="Shape 1157"/>
          <p:cNvSpPr/>
          <p:nvPr/>
        </p:nvSpPr>
        <p:spPr>
          <a:xfrm>
            <a:off x="8401976" y="8180179"/>
            <a:ext cx="44342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Vendor-specific configurations</a:t>
            </a:r>
          </a:p>
        </p:txBody>
      </p:sp>
      <p:sp>
        <p:nvSpPr>
          <p:cNvPr id="1158" name="Shape 1158"/>
          <p:cNvSpPr/>
          <p:nvPr/>
        </p:nvSpPr>
        <p:spPr>
          <a:xfrm>
            <a:off x="4880010" y="5999722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Abstract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BGP</a:t>
            </a:r>
          </a:p>
        </p:txBody>
      </p:sp>
      <p:sp>
        <p:nvSpPr>
          <p:cNvPr id="1159" name="Shape 1159"/>
          <p:cNvSpPr/>
          <p:nvPr/>
        </p:nvSpPr>
        <p:spPr>
          <a:xfrm>
            <a:off x="1431410" y="4200264"/>
            <a:ext cx="1885233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Topology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 Regular IR</a:t>
            </a:r>
          </a:p>
        </p:txBody>
      </p:sp>
      <p:sp>
        <p:nvSpPr>
          <p:cNvPr id="1163" name="Shape 1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164" name="Shape 1164"/>
          <p:cNvSpPr/>
          <p:nvPr/>
        </p:nvSpPr>
        <p:spPr>
          <a:xfrm>
            <a:off x="10802170" y="291788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Propane</a:t>
            </a:r>
          </a:p>
        </p:txBody>
      </p:sp>
      <p:sp>
        <p:nvSpPr>
          <p:cNvPr id="1165" name="Shape 1165"/>
          <p:cNvSpPr/>
          <p:nvPr/>
        </p:nvSpPr>
        <p:spPr>
          <a:xfrm>
            <a:off x="10802170" y="2091245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1166" name="Shape 1166"/>
          <p:cNvSpPr/>
          <p:nvPr/>
        </p:nvSpPr>
        <p:spPr>
          <a:xfrm>
            <a:off x="11744786" y="158373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169" name="Group 1169"/>
          <p:cNvGrpSpPr/>
          <p:nvPr/>
        </p:nvGrpSpPr>
        <p:grpSpPr>
          <a:xfrm>
            <a:off x="624883" y="2345460"/>
            <a:ext cx="9184686" cy="7522754"/>
            <a:chOff x="0" y="0"/>
            <a:chExt cx="9184685" cy="7522753"/>
          </a:xfrm>
        </p:grpSpPr>
        <p:sp>
          <p:nvSpPr>
            <p:cNvPr id="1168" name="Shape 1168"/>
            <p:cNvSpPr/>
            <p:nvPr/>
          </p:nvSpPr>
          <p:spPr>
            <a:xfrm>
              <a:off x="584200" y="469900"/>
              <a:ext cx="8041686" cy="64305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Ownership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{PG1  =&gt; </a:t>
              </a:r>
              <a:r>
                <a:rPr b="1"/>
                <a:t>end</a:t>
              </a:r>
              <a:r>
                <a:t>(A)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PG2  =&gt; </a:t>
              </a:r>
              <a:r>
                <a:rPr b="1"/>
                <a:t>end</a:t>
              </a:r>
              <a:r>
                <a:t>(B)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PL1  =&gt; </a:t>
              </a:r>
              <a:r>
                <a:rPr b="1"/>
                <a:t>end</a:t>
              </a:r>
              <a:r>
                <a:t>(E)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PL2  =&gt; </a:t>
              </a:r>
              <a:r>
                <a:rPr b="1"/>
                <a:t>end</a:t>
              </a:r>
              <a:r>
                <a:t>(F)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true =&gt; </a:t>
              </a:r>
              <a:r>
                <a:rPr b="1"/>
                <a:t>exit</a:t>
              </a:r>
              <a:r>
                <a:t>(Peer1 &gt;&gt; Peer2)}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NoTransit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{true =&gt; !</a:t>
              </a:r>
              <a:r>
                <a:rPr b="1"/>
                <a:t>transit</a:t>
              </a:r>
              <a:r>
                <a:t>(Peer,Peer)}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Locality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{PL1 | PL2 =&gt; </a:t>
              </a:r>
              <a:r>
                <a:rPr b="1"/>
                <a:t>always</a:t>
              </a:r>
              <a:r>
                <a:t>(</a:t>
              </a:r>
              <a:r>
                <a:rPr b="1"/>
                <a:t>in</a:t>
              </a:r>
              <a:r>
                <a:t>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Main =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Ownership &amp; Locality &amp; NoTransit </a:t>
              </a:r>
            </a:p>
            <a:p>
              <a:pPr lvl="3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&amp; </a:t>
              </a:r>
              <a:r>
                <a:rPr b="1"/>
                <a:t>agg</a:t>
              </a:r>
              <a:r>
                <a:t>(PG, </a:t>
              </a:r>
              <a:r>
                <a:rPr b="1"/>
                <a:t>in</a:t>
              </a:r>
              <a:r>
                <a:t> -&gt; </a:t>
              </a:r>
              <a:r>
                <a:rPr b="1"/>
                <a:t>out</a:t>
              </a:r>
              <a:r>
                <a:t>)</a:t>
              </a:r>
            </a:p>
          </p:txBody>
        </p:sp>
        <p:pic>
          <p:nvPicPr>
            <p:cNvPr id="1167" name="Picture 1166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184686" cy="7522754"/>
            </a:xfrm>
            <a:prstGeom prst="rect">
              <a:avLst/>
            </a:prstGeom>
            <a:effectLst/>
          </p:spPr>
        </p:pic>
      </p:grpSp>
      <p:sp>
        <p:nvSpPr>
          <p:cNvPr id="1170" name="Shape 1170"/>
          <p:cNvSpPr/>
          <p:nvPr/>
        </p:nvSpPr>
        <p:spPr>
          <a:xfrm>
            <a:off x="10365729" y="5571145"/>
            <a:ext cx="1790814" cy="1504705"/>
          </a:xfrm>
          <a:prstGeom prst="rightArrow">
            <a:avLst>
              <a:gd name="adj1" fmla="val 32000"/>
              <a:gd name="adj2" fmla="val 79201"/>
            </a:avLst>
          </a:prstGeom>
          <a:solidFill>
            <a:srgbClr val="F0A0A1"/>
          </a:solidFill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x="795414" y="1892740"/>
            <a:ext cx="10843318" cy="138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Step 1:  Combine modular constraints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 Regular IR</a:t>
            </a:r>
          </a:p>
        </p:txBody>
      </p:sp>
      <p:sp>
        <p:nvSpPr>
          <p:cNvPr id="1174" name="Shape 1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175" name="Shape 1175"/>
          <p:cNvSpPr/>
          <p:nvPr/>
        </p:nvSpPr>
        <p:spPr>
          <a:xfrm>
            <a:off x="10802170" y="291788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Propane</a:t>
            </a:r>
          </a:p>
        </p:txBody>
      </p:sp>
      <p:sp>
        <p:nvSpPr>
          <p:cNvPr id="1176" name="Shape 1176"/>
          <p:cNvSpPr/>
          <p:nvPr/>
        </p:nvSpPr>
        <p:spPr>
          <a:xfrm>
            <a:off x="10802170" y="2091245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1177" name="Shape 1177"/>
          <p:cNvSpPr/>
          <p:nvPr/>
        </p:nvSpPr>
        <p:spPr>
          <a:xfrm>
            <a:off x="11744786" y="158373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180" name="Group 1180"/>
          <p:cNvGrpSpPr/>
          <p:nvPr/>
        </p:nvGrpSpPr>
        <p:grpSpPr>
          <a:xfrm>
            <a:off x="317685" y="4667782"/>
            <a:ext cx="12070498" cy="4244098"/>
            <a:chOff x="0" y="0"/>
            <a:chExt cx="12070496" cy="4244097"/>
          </a:xfrm>
        </p:grpSpPr>
        <p:sp>
          <p:nvSpPr>
            <p:cNvPr id="1179" name="Shape 1179"/>
            <p:cNvSpPr/>
            <p:nvPr/>
          </p:nvSpPr>
          <p:spPr>
            <a:xfrm>
              <a:off x="584200" y="469900"/>
              <a:ext cx="10927498" cy="3151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PG1  =&gt; !</a:t>
              </a:r>
              <a:r>
                <a:rPr b="1"/>
                <a:t>transit</a:t>
              </a:r>
              <a:r>
                <a:t>(Peer,Peer) &amp; </a:t>
              </a:r>
              <a:r>
                <a:rPr b="1"/>
                <a:t>end</a:t>
              </a:r>
              <a:r>
                <a:t>(A)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PG2  =&gt; !</a:t>
              </a:r>
              <a:r>
                <a:rPr b="1"/>
                <a:t>transit</a:t>
              </a:r>
              <a:r>
                <a:t>(Peer,Peer) &amp; </a:t>
              </a:r>
              <a:r>
                <a:rPr b="1"/>
                <a:t>end</a:t>
              </a:r>
              <a:r>
                <a:t>(B)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PL1  =&gt; !</a:t>
              </a:r>
              <a:r>
                <a:rPr b="1"/>
                <a:t>transit</a:t>
              </a:r>
              <a:r>
                <a:t>(Peer,Peer) &amp; </a:t>
              </a:r>
              <a:r>
                <a:rPr b="1"/>
                <a:t>always</a:t>
              </a:r>
              <a:r>
                <a:t>(</a:t>
              </a:r>
              <a:r>
                <a:rPr b="1"/>
                <a:t>in</a:t>
              </a:r>
              <a:r>
                <a:t>) &amp; </a:t>
              </a:r>
              <a:r>
                <a:rPr b="1"/>
                <a:t>end</a:t>
              </a:r>
              <a:r>
                <a:t>(E)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PL2  =&gt; !</a:t>
              </a:r>
              <a:r>
                <a:rPr b="1"/>
                <a:t>transit</a:t>
              </a:r>
              <a:r>
                <a:t>(Peer,Peer) &amp; </a:t>
              </a:r>
              <a:r>
                <a:rPr b="1"/>
                <a:t>always</a:t>
              </a:r>
              <a:r>
                <a:t>(</a:t>
              </a:r>
              <a:r>
                <a:rPr b="1"/>
                <a:t>in</a:t>
              </a:r>
              <a:r>
                <a:t>) &amp; </a:t>
              </a:r>
              <a:r>
                <a:rPr b="1"/>
                <a:t>end</a:t>
              </a:r>
              <a:r>
                <a:t>(F)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true =&gt; !</a:t>
              </a:r>
              <a:r>
                <a:rPr b="1"/>
                <a:t>transit</a:t>
              </a:r>
              <a:r>
                <a:t>(Peer,Peer) &amp; </a:t>
              </a:r>
              <a:r>
                <a:rPr b="1"/>
                <a:t>exit</a:t>
              </a:r>
              <a:r>
                <a:t>(Peer1 &gt;&gt; Peer2)</a:t>
              </a:r>
            </a:p>
          </p:txBody>
        </p:sp>
        <p:pic>
          <p:nvPicPr>
            <p:cNvPr id="1178" name="Picture 1177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070497" cy="4244098"/>
            </a:xfrm>
            <a:prstGeom prst="rect">
              <a:avLst/>
            </a:prstGeom>
            <a:effectLst/>
          </p:spPr>
        </p:pic>
      </p:grpSp>
      <p:sp>
        <p:nvSpPr>
          <p:cNvPr id="1181" name="Shape 1181"/>
          <p:cNvSpPr>
            <a:spLocks noGrp="1"/>
          </p:cNvSpPr>
          <p:nvPr>
            <p:ph type="body" sz="quarter" idx="1"/>
          </p:nvPr>
        </p:nvSpPr>
        <p:spPr>
          <a:xfrm>
            <a:off x="643977" y="3801074"/>
            <a:ext cx="10469350" cy="778371"/>
          </a:xfrm>
          <a:prstGeom prst="rect">
            <a:avLst/>
          </a:prstGeom>
        </p:spPr>
        <p:txBody>
          <a:bodyPr/>
          <a:lstStyle/>
          <a:p>
            <a:r>
              <a:t>Prefix-by-prefix intersection of constraints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time-warn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671" y="2300995"/>
            <a:ext cx="5505516" cy="7124785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Configuring Networks is Error-Prone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01" name="China-snafu-articl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9875" y="1521957"/>
            <a:ext cx="5695610" cy="737078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02" name="internet_turkey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03319" y="2177993"/>
            <a:ext cx="5695610" cy="737078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03" name="YouTube_Pakista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48390" y="1844281"/>
            <a:ext cx="5547314" cy="7178875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 Regular IR</a:t>
            </a:r>
          </a:p>
        </p:txBody>
      </p:sp>
      <p:sp>
        <p:nvSpPr>
          <p:cNvPr id="1184" name="Shape 1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1185" name="Shape 1185"/>
          <p:cNvSpPr/>
          <p:nvPr/>
        </p:nvSpPr>
        <p:spPr>
          <a:xfrm>
            <a:off x="789374" y="2028887"/>
            <a:ext cx="10843318" cy="138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Step 2:  Expand constraints in to regular expressions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210503" y="4595637"/>
            <a:ext cx="252833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exit</a:t>
            </a:r>
            <a:r>
              <a:t>(X) = </a:t>
            </a:r>
          </a:p>
        </p:txBody>
      </p:sp>
      <p:sp>
        <p:nvSpPr>
          <p:cNvPr id="1187" name="Shape 1187"/>
          <p:cNvSpPr/>
          <p:nvPr/>
        </p:nvSpPr>
        <p:spPr>
          <a:xfrm>
            <a:off x="4314369" y="5082879"/>
            <a:ext cx="579489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  <a:r>
              <a:rPr b="1"/>
              <a:t>out</a:t>
            </a:r>
            <a:r>
              <a:t>*.</a:t>
            </a:r>
            <a:r>
              <a:rPr b="1"/>
              <a:t>in</a:t>
            </a:r>
            <a:r>
              <a:t>+.(X ∩ </a:t>
            </a:r>
            <a:r>
              <a:rPr b="1"/>
              <a:t>out</a:t>
            </a:r>
            <a:r>
              <a:t>).</a:t>
            </a:r>
            <a:r>
              <a:rPr b="1"/>
              <a:t>out*</a:t>
            </a:r>
            <a:r>
              <a:t>)</a:t>
            </a:r>
          </a:p>
        </p:txBody>
      </p:sp>
      <p:sp>
        <p:nvSpPr>
          <p:cNvPr id="1188" name="Shape 1188"/>
          <p:cNvSpPr/>
          <p:nvPr/>
        </p:nvSpPr>
        <p:spPr>
          <a:xfrm>
            <a:off x="4308670" y="4577034"/>
            <a:ext cx="579489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  <a:r>
              <a:rPr b="1"/>
              <a:t>out</a:t>
            </a:r>
            <a:r>
              <a:t>*.</a:t>
            </a:r>
            <a:r>
              <a:rPr b="1"/>
              <a:t>in</a:t>
            </a:r>
            <a:r>
              <a:t>*.(X ∩ </a:t>
            </a:r>
            <a:r>
              <a:rPr b="1"/>
              <a:t>in</a:t>
            </a:r>
            <a:r>
              <a:t>).</a:t>
            </a:r>
            <a:r>
              <a:rPr b="1"/>
              <a:t>out</a:t>
            </a:r>
            <a:r>
              <a:t>+)|</a:t>
            </a:r>
          </a:p>
        </p:txBody>
      </p:sp>
      <p:sp>
        <p:nvSpPr>
          <p:cNvPr id="1189" name="Shape 1189"/>
          <p:cNvSpPr/>
          <p:nvPr/>
        </p:nvSpPr>
        <p:spPr>
          <a:xfrm>
            <a:off x="3063300" y="2873182"/>
            <a:ext cx="472791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any</a:t>
            </a:r>
            <a:r>
              <a:t> = </a:t>
            </a:r>
            <a:r>
              <a:rPr b="1"/>
              <a:t>out</a:t>
            </a:r>
            <a:r>
              <a:t>*.</a:t>
            </a:r>
            <a:r>
              <a:rPr b="1"/>
              <a:t>in</a:t>
            </a:r>
            <a:r>
              <a:t>+.</a:t>
            </a:r>
            <a:r>
              <a:rPr b="1"/>
              <a:t>out</a:t>
            </a:r>
            <a:r>
              <a:t>* </a:t>
            </a:r>
          </a:p>
        </p:txBody>
      </p:sp>
      <p:sp>
        <p:nvSpPr>
          <p:cNvPr id="1190" name="Shape 1190"/>
          <p:cNvSpPr/>
          <p:nvPr/>
        </p:nvSpPr>
        <p:spPr>
          <a:xfrm>
            <a:off x="2425977" y="3448660"/>
            <a:ext cx="366094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end</a:t>
            </a:r>
            <a:r>
              <a:t>(X) = (Σ*.X)</a:t>
            </a:r>
          </a:p>
        </p:txBody>
      </p:sp>
      <p:sp>
        <p:nvSpPr>
          <p:cNvPr id="1191" name="Shape 1191"/>
          <p:cNvSpPr/>
          <p:nvPr/>
        </p:nvSpPr>
        <p:spPr>
          <a:xfrm>
            <a:off x="10802170" y="291788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Propane</a:t>
            </a:r>
          </a:p>
        </p:txBody>
      </p:sp>
      <p:sp>
        <p:nvSpPr>
          <p:cNvPr id="1192" name="Shape 1192"/>
          <p:cNvSpPr/>
          <p:nvPr/>
        </p:nvSpPr>
        <p:spPr>
          <a:xfrm>
            <a:off x="10802170" y="2091245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1193" name="Shape 1193"/>
          <p:cNvSpPr/>
          <p:nvPr/>
        </p:nvSpPr>
        <p:spPr>
          <a:xfrm>
            <a:off x="11744786" y="158373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789374" y="7524592"/>
            <a:ext cx="10843318" cy="232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Step 3:  Reduced syntax</a:t>
            </a:r>
          </a:p>
        </p:txBody>
      </p:sp>
      <p:sp>
        <p:nvSpPr>
          <p:cNvPr id="1195" name="Shape 1195"/>
          <p:cNvSpPr/>
          <p:nvPr/>
        </p:nvSpPr>
        <p:spPr>
          <a:xfrm>
            <a:off x="1778703" y="4032250"/>
            <a:ext cx="3180789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always</a:t>
            </a:r>
            <a:r>
              <a:t>(X) = </a:t>
            </a:r>
          </a:p>
        </p:txBody>
      </p:sp>
      <p:sp>
        <p:nvSpPr>
          <p:cNvPr id="1196" name="Shape 1196"/>
          <p:cNvSpPr/>
          <p:nvPr/>
        </p:nvSpPr>
        <p:spPr>
          <a:xfrm>
            <a:off x="4325000" y="4032250"/>
            <a:ext cx="3180788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(X)*</a:t>
            </a:r>
          </a:p>
        </p:txBody>
      </p:sp>
      <p:sp>
        <p:nvSpPr>
          <p:cNvPr id="1197" name="Shape 1197"/>
          <p:cNvSpPr/>
          <p:nvPr/>
        </p:nvSpPr>
        <p:spPr>
          <a:xfrm>
            <a:off x="1782932" y="8213375"/>
            <a:ext cx="728865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 =&gt; A.(X &gt;&gt; Y).</a:t>
            </a:r>
            <a:r>
              <a:rPr b="1"/>
              <a:t>out</a:t>
            </a:r>
            <a:r>
              <a:t>* </a:t>
            </a:r>
          </a:p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 =&gt; (A.X.</a:t>
            </a:r>
            <a:r>
              <a:rPr b="1"/>
              <a:t>out</a:t>
            </a:r>
            <a:r>
              <a:t>*) &gt;&gt; (A.Y.</a:t>
            </a:r>
            <a:r>
              <a:rPr b="1"/>
              <a:t>out</a:t>
            </a:r>
            <a:r>
              <a:t>*)</a:t>
            </a:r>
          </a:p>
        </p:txBody>
      </p:sp>
      <p:sp>
        <p:nvSpPr>
          <p:cNvPr id="1198" name="Shape 1198"/>
          <p:cNvSpPr/>
          <p:nvPr/>
        </p:nvSpPr>
        <p:spPr>
          <a:xfrm>
            <a:off x="1969204" y="5591108"/>
            <a:ext cx="59759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start</a:t>
            </a:r>
            <a:r>
              <a:t>(X) =</a:t>
            </a:r>
          </a:p>
        </p:txBody>
      </p:sp>
      <p:sp>
        <p:nvSpPr>
          <p:cNvPr id="1199" name="Shape 1199"/>
          <p:cNvSpPr/>
          <p:nvPr/>
        </p:nvSpPr>
        <p:spPr>
          <a:xfrm>
            <a:off x="1989262" y="6069863"/>
            <a:ext cx="494131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avoid</a:t>
            </a:r>
            <a:r>
              <a:t>(X) =</a:t>
            </a:r>
          </a:p>
        </p:txBody>
      </p:sp>
      <p:sp>
        <p:nvSpPr>
          <p:cNvPr id="1200" name="Shape 1200"/>
          <p:cNvSpPr/>
          <p:nvPr/>
        </p:nvSpPr>
        <p:spPr>
          <a:xfrm>
            <a:off x="1333549" y="6576900"/>
            <a:ext cx="494131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waypoint</a:t>
            </a:r>
            <a:r>
              <a:t>(X) =</a:t>
            </a:r>
          </a:p>
        </p:txBody>
      </p:sp>
      <p:sp>
        <p:nvSpPr>
          <p:cNvPr id="1201" name="Shape 1201"/>
          <p:cNvSpPr/>
          <p:nvPr/>
        </p:nvSpPr>
        <p:spPr>
          <a:xfrm>
            <a:off x="1456729" y="2835145"/>
            <a:ext cx="8942730" cy="4286510"/>
          </a:xfrm>
          <a:prstGeom prst="rect">
            <a:avLst/>
          </a:prstGeom>
          <a:ln w="38100">
            <a:solidFill>
              <a:srgbClr val="4B3C0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02" name="Shape 1202"/>
          <p:cNvSpPr/>
          <p:nvPr/>
        </p:nvSpPr>
        <p:spPr>
          <a:xfrm>
            <a:off x="4296922" y="5587520"/>
            <a:ext cx="17403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(X.Σ*)</a:t>
            </a:r>
          </a:p>
        </p:txBody>
      </p:sp>
      <p:sp>
        <p:nvSpPr>
          <p:cNvPr id="1203" name="Shape 1203"/>
          <p:cNvSpPr/>
          <p:nvPr/>
        </p:nvSpPr>
        <p:spPr>
          <a:xfrm>
            <a:off x="4286967" y="6081085"/>
            <a:ext cx="15269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(!X)*</a:t>
            </a:r>
          </a:p>
        </p:txBody>
      </p:sp>
      <p:sp>
        <p:nvSpPr>
          <p:cNvPr id="1204" name="Shape 1204"/>
          <p:cNvSpPr/>
          <p:nvPr/>
        </p:nvSpPr>
        <p:spPr>
          <a:xfrm>
            <a:off x="4284222" y="6571291"/>
            <a:ext cx="238057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(Σ*.X.Σ*)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Compilation:  An Idealized Example</a:t>
            </a:r>
          </a:p>
        </p:txBody>
      </p:sp>
      <p:sp>
        <p:nvSpPr>
          <p:cNvPr id="1207" name="Shape 12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grpSp>
        <p:nvGrpSpPr>
          <p:cNvPr id="1232" name="Group 1232"/>
          <p:cNvGrpSpPr/>
          <p:nvPr/>
        </p:nvGrpSpPr>
        <p:grpSpPr>
          <a:xfrm>
            <a:off x="3114237" y="2826122"/>
            <a:ext cx="6776326" cy="4101355"/>
            <a:chOff x="0" y="0"/>
            <a:chExt cx="6776324" cy="4101354"/>
          </a:xfrm>
        </p:grpSpPr>
        <p:sp>
          <p:nvSpPr>
            <p:cNvPr id="1208" name="Shape 1208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grpSp>
        <p:nvGrpSpPr>
          <p:cNvPr id="1235" name="Group 1235"/>
          <p:cNvGrpSpPr/>
          <p:nvPr/>
        </p:nvGrpSpPr>
        <p:grpSpPr>
          <a:xfrm>
            <a:off x="361031" y="8618974"/>
            <a:ext cx="9410092" cy="729611"/>
            <a:chOff x="0" y="0"/>
            <a:chExt cx="9410090" cy="729609"/>
          </a:xfrm>
        </p:grpSpPr>
        <p:sp>
          <p:nvSpPr>
            <p:cNvPr id="1233" name="Shape 1233"/>
            <p:cNvSpPr/>
            <p:nvPr/>
          </p:nvSpPr>
          <p:spPr>
            <a:xfrm>
              <a:off x="1316839" y="86780"/>
              <a:ext cx="8093252" cy="55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  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0" y="0"/>
              <a:ext cx="1784894" cy="72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6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  <p:grpSp>
        <p:nvGrpSpPr>
          <p:cNvPr id="1238" name="Group 1238"/>
          <p:cNvGrpSpPr/>
          <p:nvPr/>
        </p:nvGrpSpPr>
        <p:grpSpPr>
          <a:xfrm>
            <a:off x="361031" y="7834844"/>
            <a:ext cx="12431663" cy="1113513"/>
            <a:chOff x="0" y="0"/>
            <a:chExt cx="12431662" cy="1113512"/>
          </a:xfrm>
        </p:grpSpPr>
        <p:sp>
          <p:nvSpPr>
            <p:cNvPr id="1236" name="Shape 1236"/>
            <p:cNvSpPr/>
            <p:nvPr/>
          </p:nvSpPr>
          <p:spPr>
            <a:xfrm>
              <a:off x="1832041" y="67325"/>
              <a:ext cx="10599622" cy="1046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sz="3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/>
                <a:t>enter</a:t>
              </a:r>
              <a:r>
                <a:t>(A) &amp; </a:t>
              </a:r>
              <a:r>
                <a:rPr b="1"/>
                <a:t>exit</a:t>
              </a:r>
              <a:r>
                <a:t>(D) &gt;&gt; </a:t>
              </a:r>
              <a:r>
                <a:rPr b="1"/>
                <a:t>enter</a:t>
              </a:r>
              <a:r>
                <a:t>(B) &amp; </a:t>
              </a:r>
              <a:r>
                <a:rPr b="1"/>
                <a:t>exit</a:t>
              </a:r>
              <a:r>
                <a:t>(</a:t>
              </a:r>
              <a:r>
                <a:rPr b="1"/>
                <a:t>out</a:t>
              </a:r>
              <a:r>
                <a:t>)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0" y="0"/>
              <a:ext cx="1784894" cy="72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6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Compilation:  An Idealized Example</a:t>
            </a:r>
          </a:p>
        </p:txBody>
      </p:sp>
      <p:sp>
        <p:nvSpPr>
          <p:cNvPr id="1241" name="Shape 1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grpSp>
        <p:nvGrpSpPr>
          <p:cNvPr id="1266" name="Group 1266"/>
          <p:cNvGrpSpPr/>
          <p:nvPr/>
        </p:nvGrpSpPr>
        <p:grpSpPr>
          <a:xfrm>
            <a:off x="3114237" y="2826122"/>
            <a:ext cx="6776326" cy="4101355"/>
            <a:chOff x="0" y="0"/>
            <a:chExt cx="6776324" cy="4101354"/>
          </a:xfrm>
        </p:grpSpPr>
        <p:sp>
          <p:nvSpPr>
            <p:cNvPr id="1242" name="Shape 1242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1267" name="Shape 1267"/>
          <p:cNvSpPr/>
          <p:nvPr/>
        </p:nvSpPr>
        <p:spPr>
          <a:xfrm>
            <a:off x="4597672" y="3780499"/>
            <a:ext cx="3938624" cy="1096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0" h="21256" extrusionOk="0">
                <a:moveTo>
                  <a:pt x="0" y="2173"/>
                </a:moveTo>
                <a:cubicBezTo>
                  <a:pt x="112" y="7643"/>
                  <a:pt x="1059" y="12455"/>
                  <a:pt x="2466" y="14722"/>
                </a:cubicBezTo>
                <a:cubicBezTo>
                  <a:pt x="4333" y="17726"/>
                  <a:pt x="6325" y="15548"/>
                  <a:pt x="8325" y="16149"/>
                </a:cubicBezTo>
                <a:cubicBezTo>
                  <a:pt x="10461" y="16790"/>
                  <a:pt x="12469" y="20786"/>
                  <a:pt x="14616" y="21222"/>
                </a:cubicBezTo>
                <a:cubicBezTo>
                  <a:pt x="16472" y="21600"/>
                  <a:pt x="18097" y="18672"/>
                  <a:pt x="19468" y="16880"/>
                </a:cubicBezTo>
                <a:cubicBezTo>
                  <a:pt x="20577" y="15431"/>
                  <a:pt x="21600" y="13355"/>
                  <a:pt x="21515" y="9419"/>
                </a:cubicBezTo>
                <a:cubicBezTo>
                  <a:pt x="21401" y="4155"/>
                  <a:pt x="19493" y="4027"/>
                  <a:pt x="18188" y="1759"/>
                </a:cubicBezTo>
                <a:cubicBezTo>
                  <a:pt x="17926" y="1303"/>
                  <a:pt x="17684" y="710"/>
                  <a:pt x="17472" y="0"/>
                </a:cubicBezTo>
              </a:path>
            </a:pathLst>
          </a:custGeom>
          <a:ln w="76200">
            <a:solidFill>
              <a:schemeClr val="accent2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4610372" y="3749046"/>
            <a:ext cx="4152804" cy="1147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19" extrusionOk="0">
                <a:moveTo>
                  <a:pt x="0" y="2863"/>
                </a:moveTo>
                <a:cubicBezTo>
                  <a:pt x="114" y="8023"/>
                  <a:pt x="1013" y="12560"/>
                  <a:pt x="2348" y="14722"/>
                </a:cubicBezTo>
                <a:cubicBezTo>
                  <a:pt x="4120" y="17592"/>
                  <a:pt x="6018" y="15612"/>
                  <a:pt x="7925" y="16071"/>
                </a:cubicBezTo>
                <a:cubicBezTo>
                  <a:pt x="9960" y="16560"/>
                  <a:pt x="11886" y="20017"/>
                  <a:pt x="13914" y="20866"/>
                </a:cubicBezTo>
                <a:cubicBezTo>
                  <a:pt x="15667" y="21600"/>
                  <a:pt x="17311" y="19597"/>
                  <a:pt x="18533" y="16762"/>
                </a:cubicBezTo>
                <a:cubicBezTo>
                  <a:pt x="19326" y="14922"/>
                  <a:pt x="19961" y="12510"/>
                  <a:pt x="20481" y="9710"/>
                </a:cubicBezTo>
                <a:cubicBezTo>
                  <a:pt x="20824" y="7863"/>
                  <a:pt x="21102" y="5875"/>
                  <a:pt x="21309" y="3791"/>
                </a:cubicBezTo>
                <a:cubicBezTo>
                  <a:pt x="21432" y="2554"/>
                  <a:pt x="21529" y="1287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271" name="Group 1271"/>
          <p:cNvGrpSpPr/>
          <p:nvPr/>
        </p:nvGrpSpPr>
        <p:grpSpPr>
          <a:xfrm>
            <a:off x="361031" y="8618974"/>
            <a:ext cx="9410092" cy="729611"/>
            <a:chOff x="0" y="0"/>
            <a:chExt cx="9410090" cy="729609"/>
          </a:xfrm>
        </p:grpSpPr>
        <p:sp>
          <p:nvSpPr>
            <p:cNvPr id="1269" name="Shape 1269"/>
            <p:cNvSpPr/>
            <p:nvPr/>
          </p:nvSpPr>
          <p:spPr>
            <a:xfrm>
              <a:off x="1316839" y="86780"/>
              <a:ext cx="8093252" cy="55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</a:t>
              </a:r>
              <a:r>
                <a:rPr>
                  <a:solidFill>
                    <a:schemeClr val="accent2"/>
                  </a:solidFill>
                </a:rPr>
                <a:t>(W.A.C.D.</a:t>
              </a:r>
              <a:r>
                <a:rPr b="1">
                  <a:solidFill>
                    <a:schemeClr val="accent2"/>
                  </a:solidFill>
                </a:rPr>
                <a:t>out</a:t>
              </a:r>
              <a:r>
                <a:rPr>
                  <a:solidFill>
                    <a:schemeClr val="accent2"/>
                  </a:solidFill>
                </a:rPr>
                <a:t>)</a:t>
              </a:r>
              <a:r>
                <a:t>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  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0"/>
              <a:ext cx="1784894" cy="72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6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  <p:grpSp>
        <p:nvGrpSpPr>
          <p:cNvPr id="1274" name="Group 1274"/>
          <p:cNvGrpSpPr/>
          <p:nvPr/>
        </p:nvGrpSpPr>
        <p:grpSpPr>
          <a:xfrm>
            <a:off x="361031" y="7834844"/>
            <a:ext cx="12431663" cy="1113513"/>
            <a:chOff x="0" y="0"/>
            <a:chExt cx="12431662" cy="1113512"/>
          </a:xfrm>
        </p:grpSpPr>
        <p:sp>
          <p:nvSpPr>
            <p:cNvPr id="1272" name="Shape 1272"/>
            <p:cNvSpPr/>
            <p:nvPr/>
          </p:nvSpPr>
          <p:spPr>
            <a:xfrm>
              <a:off x="1832041" y="67325"/>
              <a:ext cx="10599622" cy="1046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sz="3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2"/>
                  </a:solidFill>
                </a:rPr>
                <a:t>enter</a:t>
              </a:r>
              <a:r>
                <a:rPr>
                  <a:solidFill>
                    <a:schemeClr val="accent2"/>
                  </a:solidFill>
                </a:rPr>
                <a:t>(A) &amp; </a:t>
              </a:r>
              <a:r>
                <a:rPr b="1">
                  <a:solidFill>
                    <a:schemeClr val="accent2"/>
                  </a:solidFill>
                </a:rPr>
                <a:t>exit</a:t>
              </a:r>
              <a:r>
                <a:rPr>
                  <a:solidFill>
                    <a:schemeClr val="accent2"/>
                  </a:solidFill>
                </a:rPr>
                <a:t>(D)</a:t>
              </a:r>
              <a:r>
                <a:t> &gt;&gt; </a:t>
              </a:r>
              <a:r>
                <a:rPr b="1"/>
                <a:t>enter</a:t>
              </a:r>
              <a:r>
                <a:t>(B) &amp; </a:t>
              </a:r>
              <a:r>
                <a:rPr b="1"/>
                <a:t>exit</a:t>
              </a:r>
              <a:r>
                <a:t>(</a:t>
              </a:r>
              <a:r>
                <a:rPr b="1"/>
                <a:t>out</a:t>
              </a:r>
              <a:r>
                <a:t>)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0" y="0"/>
              <a:ext cx="1784894" cy="72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6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Compilation:  An Idealized Example</a:t>
            </a:r>
          </a:p>
        </p:txBody>
      </p:sp>
      <p:sp>
        <p:nvSpPr>
          <p:cNvPr id="1277" name="Shape 12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1302" name="Group 1302"/>
          <p:cNvGrpSpPr/>
          <p:nvPr/>
        </p:nvGrpSpPr>
        <p:grpSpPr>
          <a:xfrm>
            <a:off x="3114237" y="2826122"/>
            <a:ext cx="6776326" cy="4101355"/>
            <a:chOff x="0" y="0"/>
            <a:chExt cx="6776324" cy="4101354"/>
          </a:xfrm>
        </p:grpSpPr>
        <p:sp>
          <p:nvSpPr>
            <p:cNvPr id="1278" name="Shape 1278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1303" name="Shape 1303"/>
          <p:cNvSpPr/>
          <p:nvPr/>
        </p:nvSpPr>
        <p:spPr>
          <a:xfrm>
            <a:off x="3744807" y="4390597"/>
            <a:ext cx="5264222" cy="155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4" h="21600" extrusionOk="0">
                <a:moveTo>
                  <a:pt x="56" y="0"/>
                </a:moveTo>
                <a:cubicBezTo>
                  <a:pt x="-186" y="4033"/>
                  <a:pt x="367" y="8128"/>
                  <a:pt x="1423" y="10123"/>
                </a:cubicBezTo>
                <a:cubicBezTo>
                  <a:pt x="3042" y="13184"/>
                  <a:pt x="4610" y="10531"/>
                  <a:pt x="6295" y="8661"/>
                </a:cubicBezTo>
                <a:cubicBezTo>
                  <a:pt x="8624" y="6079"/>
                  <a:pt x="11244" y="5552"/>
                  <a:pt x="13664" y="6300"/>
                </a:cubicBezTo>
                <a:cubicBezTo>
                  <a:pt x="16297" y="7114"/>
                  <a:pt x="18940" y="9923"/>
                  <a:pt x="20582" y="16960"/>
                </a:cubicBezTo>
                <a:cubicBezTo>
                  <a:pt x="20914" y="18385"/>
                  <a:pt x="21196" y="19938"/>
                  <a:pt x="21414" y="21600"/>
                </a:cubicBezTo>
              </a:path>
            </a:pathLst>
          </a:custGeom>
          <a:ln w="762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4" name="Shape 1304"/>
          <p:cNvSpPr/>
          <p:nvPr/>
        </p:nvSpPr>
        <p:spPr>
          <a:xfrm>
            <a:off x="3731741" y="3868437"/>
            <a:ext cx="5363689" cy="134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5" h="19845" extrusionOk="0">
                <a:moveTo>
                  <a:pt x="57" y="7678"/>
                </a:moveTo>
                <a:cubicBezTo>
                  <a:pt x="-185" y="11953"/>
                  <a:pt x="359" y="16301"/>
                  <a:pt x="1398" y="18405"/>
                </a:cubicBezTo>
                <a:cubicBezTo>
                  <a:pt x="2976" y="21600"/>
                  <a:pt x="4528" y="18749"/>
                  <a:pt x="6180" y="16856"/>
                </a:cubicBezTo>
                <a:cubicBezTo>
                  <a:pt x="8489" y="14210"/>
                  <a:pt x="11009" y="13882"/>
                  <a:pt x="13412" y="14354"/>
                </a:cubicBezTo>
                <a:cubicBezTo>
                  <a:pt x="15173" y="14700"/>
                  <a:pt x="16991" y="15469"/>
                  <a:pt x="18605" y="12798"/>
                </a:cubicBezTo>
                <a:cubicBezTo>
                  <a:pt x="20041" y="10421"/>
                  <a:pt x="21084" y="5669"/>
                  <a:pt x="21415" y="0"/>
                </a:cubicBezTo>
              </a:path>
            </a:pathLst>
          </a:custGeom>
          <a:ln w="762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x="3731874" y="3683972"/>
            <a:ext cx="5024830" cy="1546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2" h="20057" extrusionOk="0">
                <a:moveTo>
                  <a:pt x="59" y="9326"/>
                </a:moveTo>
                <a:cubicBezTo>
                  <a:pt x="-192" y="13095"/>
                  <a:pt x="375" y="16926"/>
                  <a:pt x="1459" y="18783"/>
                </a:cubicBezTo>
                <a:cubicBezTo>
                  <a:pt x="3103" y="21600"/>
                  <a:pt x="4731" y="19105"/>
                  <a:pt x="6454" y="17418"/>
                </a:cubicBezTo>
                <a:cubicBezTo>
                  <a:pt x="8869" y="15053"/>
                  <a:pt x="11491" y="14654"/>
                  <a:pt x="14007" y="15212"/>
                </a:cubicBezTo>
                <a:cubicBezTo>
                  <a:pt x="15862" y="15623"/>
                  <a:pt x="17774" y="16460"/>
                  <a:pt x="19430" y="13840"/>
                </a:cubicBezTo>
                <a:cubicBezTo>
                  <a:pt x="20813" y="11652"/>
                  <a:pt x="21408" y="7143"/>
                  <a:pt x="20561" y="4609"/>
                </a:cubicBezTo>
                <a:cubicBezTo>
                  <a:pt x="20044" y="3062"/>
                  <a:pt x="19247" y="3502"/>
                  <a:pt x="18590" y="2867"/>
                </a:cubicBezTo>
                <a:cubicBezTo>
                  <a:pt x="18108" y="2401"/>
                  <a:pt x="17703" y="1376"/>
                  <a:pt x="17459" y="0"/>
                </a:cubicBezTo>
              </a:path>
            </a:pathLst>
          </a:custGeom>
          <a:ln w="762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308" name="Group 1308"/>
          <p:cNvGrpSpPr/>
          <p:nvPr/>
        </p:nvGrpSpPr>
        <p:grpSpPr>
          <a:xfrm>
            <a:off x="361031" y="8618974"/>
            <a:ext cx="9410092" cy="729611"/>
            <a:chOff x="0" y="0"/>
            <a:chExt cx="9410090" cy="729609"/>
          </a:xfrm>
        </p:grpSpPr>
        <p:sp>
          <p:nvSpPr>
            <p:cNvPr id="1306" name="Shape 1306"/>
            <p:cNvSpPr/>
            <p:nvPr/>
          </p:nvSpPr>
          <p:spPr>
            <a:xfrm>
              <a:off x="1316839" y="86780"/>
              <a:ext cx="8093252" cy="55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</a:t>
              </a:r>
              <a:r>
                <a:rPr>
                  <a:solidFill>
                    <a:schemeClr val="accent4"/>
                  </a:solidFill>
                </a:rPr>
                <a:t>(W.B.</a:t>
              </a:r>
              <a:r>
                <a:rPr b="1">
                  <a:solidFill>
                    <a:schemeClr val="accent4"/>
                  </a:solidFill>
                </a:rPr>
                <a:t>in</a:t>
              </a:r>
              <a:r>
                <a:rPr>
                  <a:solidFill>
                    <a:schemeClr val="accent4"/>
                  </a:solidFill>
                </a:rPr>
                <a:t>+.</a:t>
              </a:r>
              <a:r>
                <a:rPr b="1">
                  <a:solidFill>
                    <a:schemeClr val="accent4"/>
                  </a:solidFill>
                </a:rPr>
                <a:t>out</a:t>
              </a:r>
              <a:r>
                <a:rPr>
                  <a:solidFill>
                    <a:schemeClr val="accent4"/>
                  </a:solidFill>
                </a:rPr>
                <a:t>)</a:t>
              </a:r>
              <a:r>
                <a:t>  </a:t>
              </a: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0" y="0"/>
              <a:ext cx="1784894" cy="72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6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  <p:grpSp>
        <p:nvGrpSpPr>
          <p:cNvPr id="1311" name="Group 1311"/>
          <p:cNvGrpSpPr/>
          <p:nvPr/>
        </p:nvGrpSpPr>
        <p:grpSpPr>
          <a:xfrm>
            <a:off x="361031" y="7834844"/>
            <a:ext cx="12431663" cy="1113513"/>
            <a:chOff x="0" y="0"/>
            <a:chExt cx="12431662" cy="1113512"/>
          </a:xfrm>
        </p:grpSpPr>
        <p:sp>
          <p:nvSpPr>
            <p:cNvPr id="1309" name="Shape 1309"/>
            <p:cNvSpPr/>
            <p:nvPr/>
          </p:nvSpPr>
          <p:spPr>
            <a:xfrm>
              <a:off x="1832041" y="67325"/>
              <a:ext cx="10599622" cy="1046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sz="3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/>
                <a:t>enter</a:t>
              </a:r>
              <a:r>
                <a:t>(A) &amp; </a:t>
              </a:r>
              <a:r>
                <a:rPr b="1"/>
                <a:t>exit</a:t>
              </a:r>
              <a:r>
                <a:t>(D) &gt;&gt; </a:t>
              </a:r>
              <a:r>
                <a:rPr b="1">
                  <a:solidFill>
                    <a:schemeClr val="accent4"/>
                  </a:solidFill>
                </a:rPr>
                <a:t>enter</a:t>
              </a:r>
              <a:r>
                <a:rPr>
                  <a:solidFill>
                    <a:schemeClr val="accent4"/>
                  </a:solidFill>
                </a:rPr>
                <a:t>(B) &amp; </a:t>
              </a:r>
              <a:r>
                <a:rPr b="1">
                  <a:solidFill>
                    <a:schemeClr val="accent4"/>
                  </a:solidFill>
                </a:rPr>
                <a:t>exit</a:t>
              </a:r>
              <a:r>
                <a:rPr>
                  <a:solidFill>
                    <a:schemeClr val="accent4"/>
                  </a:solidFill>
                </a:rPr>
                <a:t>(</a:t>
              </a:r>
              <a:r>
                <a:rPr b="1">
                  <a:solidFill>
                    <a:schemeClr val="accent4"/>
                  </a:solidFill>
                </a:rPr>
                <a:t>out</a:t>
              </a:r>
              <a:r>
                <a:rPr>
                  <a:solidFill>
                    <a:schemeClr val="accent4"/>
                  </a:solidFill>
                </a:rPr>
                <a:t>)</a:t>
              </a: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0" y="0"/>
              <a:ext cx="1784894" cy="72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6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Reversed Automata from Policies</a:t>
            </a:r>
          </a:p>
        </p:txBody>
      </p:sp>
      <p:sp>
        <p:nvSpPr>
          <p:cNvPr id="1314" name="Shape 1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1333" name="Group 1333"/>
          <p:cNvGrpSpPr/>
          <p:nvPr/>
        </p:nvGrpSpPr>
        <p:grpSpPr>
          <a:xfrm>
            <a:off x="4688904" y="6561857"/>
            <a:ext cx="7816643" cy="1111502"/>
            <a:chOff x="0" y="0"/>
            <a:chExt cx="7816641" cy="1111500"/>
          </a:xfrm>
        </p:grpSpPr>
        <p:sp>
          <p:nvSpPr>
            <p:cNvPr id="1315" name="Shape 1315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322" name="Group 1322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320" name="Shape 132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323" name="Shape 1323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355" name="Group 1355"/>
          <p:cNvGrpSpPr/>
          <p:nvPr/>
        </p:nvGrpSpPr>
        <p:grpSpPr>
          <a:xfrm>
            <a:off x="4688904" y="7686621"/>
            <a:ext cx="6470443" cy="2255902"/>
            <a:chOff x="0" y="0"/>
            <a:chExt cx="6470441" cy="2255901"/>
          </a:xfrm>
        </p:grpSpPr>
        <p:sp>
          <p:nvSpPr>
            <p:cNvPr id="1334" name="Shape 1334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340" name="Group 1340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338" name="Shape 133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341" name="Shape 1341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349" name="Connector 1349"/>
            <p:cNvCxnSpPr>
              <a:stCxn id="1336" idx="0"/>
              <a:endCxn id="1337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350" name="Shape 1350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356" name="Shape 1356"/>
          <p:cNvSpPr/>
          <p:nvPr/>
        </p:nvSpPr>
        <p:spPr>
          <a:xfrm>
            <a:off x="4304413" y="6126447"/>
            <a:ext cx="567650" cy="5676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362499" y="6344602"/>
            <a:ext cx="11130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Policy:</a:t>
            </a:r>
          </a:p>
        </p:txBody>
      </p:sp>
      <p:sp>
        <p:nvSpPr>
          <p:cNvPr id="1358" name="Shape 1358"/>
          <p:cNvSpPr/>
          <p:nvPr/>
        </p:nvSpPr>
        <p:spPr>
          <a:xfrm>
            <a:off x="3070827" y="5168900"/>
            <a:ext cx="374756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Reversed automata</a:t>
            </a:r>
          </a:p>
          <a:p>
            <a:r>
              <a:t>tracks BGP message flow</a:t>
            </a:r>
          </a:p>
        </p:txBody>
      </p:sp>
      <p:grpSp>
        <p:nvGrpSpPr>
          <p:cNvPr id="1383" name="Group 1383"/>
          <p:cNvGrpSpPr/>
          <p:nvPr/>
        </p:nvGrpSpPr>
        <p:grpSpPr>
          <a:xfrm>
            <a:off x="3190999" y="1863069"/>
            <a:ext cx="6776326" cy="4101355"/>
            <a:chOff x="0" y="0"/>
            <a:chExt cx="6776324" cy="4101354"/>
          </a:xfrm>
        </p:grpSpPr>
        <p:sp>
          <p:nvSpPr>
            <p:cNvPr id="1359" name="Shape 1359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1384" name="Shape 1384"/>
          <p:cNvSpPr/>
          <p:nvPr/>
        </p:nvSpPr>
        <p:spPr>
          <a:xfrm>
            <a:off x="376650" y="6967829"/>
            <a:ext cx="3872400" cy="2217802"/>
          </a:xfrm>
          <a:prstGeom prst="rect">
            <a:avLst/>
          </a:prstGeom>
          <a:solidFill>
            <a:srgbClr val="FFE5E0">
              <a:alpha val="59853"/>
            </a:srgbClr>
          </a:solidFill>
          <a:ln w="38100">
            <a:solidFill>
              <a:srgbClr val="BB5C1A">
                <a:alpha val="59853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x="280688" y="7396976"/>
            <a:ext cx="4064324" cy="1359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(W.A.C.D.</a:t>
            </a:r>
            <a:r>
              <a:rPr b="1"/>
              <a:t>out</a:t>
            </a:r>
            <a:r>
              <a:t>) 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(W.B.</a:t>
            </a:r>
            <a:r>
              <a:rPr b="1"/>
              <a:t>in</a:t>
            </a:r>
            <a:r>
              <a:t>+.</a:t>
            </a:r>
            <a:r>
              <a:rPr b="1"/>
              <a:t>out</a:t>
            </a:r>
            <a:r>
              <a:t>)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1408" name="Group 1408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390" name="Shape 1390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397" name="Group 1397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395" name="Shape 139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398" name="Shape 1398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430" name="Group 1430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409" name="Shape 1409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415" name="Group 1415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413" name="Shape 141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416" name="Shape 1416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424" name="Connector 1424"/>
            <p:cNvCxnSpPr>
              <a:stCxn id="1411" idx="0"/>
              <a:endCxn id="1412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425" name="Shape 1425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431" name="Shape 1431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grpSp>
        <p:nvGrpSpPr>
          <p:cNvPr id="1456" name="Group 1456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1432" name="Shape 1432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1457" name="Shape 1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grpSp>
        <p:nvGrpSpPr>
          <p:cNvPr id="1460" name="Group 1460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1458" name="Shape 1458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465" name="Shape 1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1484" name="Group 1484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466" name="Shape 1466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473" name="Group 1473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471" name="Shape 147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474" name="Shape 1474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506" name="Group 1506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485" name="Shape 1485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491" name="Group 1491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489" name="Shape 148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490" name="Shape 149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492" name="Shape 1492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500" name="Connector 1500"/>
            <p:cNvCxnSpPr>
              <a:stCxn id="1487" idx="0"/>
              <a:endCxn id="1488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501" name="Shape 1501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507" name="Shape 1507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508" name="Shape 1508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509" name="Shape 1509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534" name="Group 1534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1510" name="Shape 1510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grpSp>
        <p:nvGrpSpPr>
          <p:cNvPr id="1537" name="Group 1537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1535" name="Shape 1535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542" name="Shape 15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1561" name="Group 1561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543" name="Shape 1543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550" name="Group 1550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548" name="Shape 154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549" name="Shape 154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551" name="Shape 1551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583" name="Group 1583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562" name="Shape 1562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568" name="Group 1568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566" name="Shape 156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567" name="Shape 156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569" name="Shape 1569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577" name="Connector 1577"/>
            <p:cNvCxnSpPr>
              <a:stCxn id="1564" idx="0"/>
              <a:endCxn id="1565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578" name="Shape 1578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584" name="Shape 1584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585" name="Shape 1585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586" name="Shape 1586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7" name="Shape 1587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grpSp>
        <p:nvGrpSpPr>
          <p:cNvPr id="1613" name="Group 1613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1589" name="Shape 1589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599" name="Shape 1599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grpSp>
        <p:nvGrpSpPr>
          <p:cNvPr id="1616" name="Group 1616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1614" name="Shape 1614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621" name="Shape 16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pSp>
        <p:nvGrpSpPr>
          <p:cNvPr id="1640" name="Group 1640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622" name="Shape 1622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629" name="Group 1629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627" name="Shape 162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628" name="Shape 162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630" name="Shape 1630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662" name="Group 1662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641" name="Shape 1641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647" name="Group 1647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645" name="Shape 164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646" name="Shape 164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648" name="Shape 1648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656" name="Connector 1656"/>
            <p:cNvCxnSpPr>
              <a:stCxn id="1643" idx="0"/>
              <a:endCxn id="1644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657" name="Shape 1657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663" name="Shape 1663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664" name="Shape 1664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665" name="Shape 1665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6" name="Shape 1666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7" name="Shape 1667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1668" name="Shape 1668"/>
          <p:cNvSpPr/>
          <p:nvPr/>
        </p:nvSpPr>
        <p:spPr>
          <a:xfrm>
            <a:off x="10845072" y="45223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1669" name="Shape 1669"/>
          <p:cNvSpPr/>
          <p:nvPr/>
        </p:nvSpPr>
        <p:spPr>
          <a:xfrm>
            <a:off x="11282090" y="41234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692" name="Group 1692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1670" name="Shape 1670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grpSp>
        <p:nvGrpSpPr>
          <p:cNvPr id="1695" name="Group 1695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1693" name="Shape 1693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  <p:sp>
        <p:nvSpPr>
          <p:cNvPr id="1696" name="Shape 1696"/>
          <p:cNvSpPr/>
          <p:nvPr/>
        </p:nvSpPr>
        <p:spPr>
          <a:xfrm>
            <a:off x="5434725" y="3861193"/>
            <a:ext cx="233236" cy="256249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7" name="Shape 1697"/>
          <p:cNvSpPr/>
          <p:nvPr/>
        </p:nvSpPr>
        <p:spPr>
          <a:xfrm>
            <a:off x="4207953" y="4148466"/>
            <a:ext cx="233236" cy="256249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Shape 17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702" name="Shape 1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1721" name="Group 1721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703" name="Shape 1703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710" name="Group 1710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708" name="Shape 170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709" name="Shape 170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711" name="Shape 1711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743" name="Group 1743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722" name="Shape 1722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728" name="Group 1728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726" name="Shape 172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727" name="Shape 172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729" name="Shape 1729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737" name="Connector 1737"/>
            <p:cNvCxnSpPr>
              <a:stCxn id="1724" idx="0"/>
              <a:endCxn id="1725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738" name="Shape 1738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744" name="Shape 1744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745" name="Shape 1745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746" name="Shape 1746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1747" name="Shape 1747"/>
          <p:cNvSpPr/>
          <p:nvPr/>
        </p:nvSpPr>
        <p:spPr>
          <a:xfrm>
            <a:off x="10845072" y="45223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1748" name="Shape 1748"/>
          <p:cNvSpPr/>
          <p:nvPr/>
        </p:nvSpPr>
        <p:spPr>
          <a:xfrm>
            <a:off x="10845072" y="57000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1749" name="Shape 1749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0" name="Shape 1750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1" name="Shape 1751"/>
          <p:cNvSpPr/>
          <p:nvPr/>
        </p:nvSpPr>
        <p:spPr>
          <a:xfrm>
            <a:off x="11282090" y="41234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11282091" y="53198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75" name="Group 1775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1753" name="Shape 1753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grpSp>
        <p:nvGrpSpPr>
          <p:cNvPr id="1778" name="Group 1778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1776" name="Shape 1776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  <p:sp>
        <p:nvSpPr>
          <p:cNvPr id="1779" name="Shape 1779"/>
          <p:cNvSpPr/>
          <p:nvPr/>
        </p:nvSpPr>
        <p:spPr>
          <a:xfrm>
            <a:off x="2130461" y="3903836"/>
            <a:ext cx="233235" cy="25624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4207953" y="4148466"/>
            <a:ext cx="233236" cy="256249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                                            Mechanisms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787400" y="2328995"/>
            <a:ext cx="11430000" cy="6293278"/>
          </a:xfrm>
          <a:prstGeom prst="rect">
            <a:avLst/>
          </a:prstGeom>
        </p:spPr>
        <p:txBody>
          <a:bodyPr/>
          <a:lstStyle/>
          <a:p>
            <a:r>
              <a:t>Objectives:  Network-wide</a:t>
            </a:r>
          </a:p>
          <a:p>
            <a:pPr lvl="1"/>
            <a:r>
              <a:t>Prefer traffic go through AT&amp;T over Sprint</a:t>
            </a:r>
          </a:p>
          <a:p>
            <a:pPr lvl="1"/>
            <a:r>
              <a:t>Don’t use our network as transit between A and B</a:t>
            </a:r>
          </a:p>
          <a:p>
            <a:pPr lvl="1"/>
            <a:r>
              <a:t>Traffic must stay within national boundaries</a:t>
            </a:r>
          </a:p>
          <a:p>
            <a:pPr lvl="1"/>
            <a:r>
              <a:t>Ensure traffic goes through X</a:t>
            </a:r>
          </a:p>
          <a:p>
            <a:pPr lvl="1"/>
            <a:r>
              <a:t>Adhere to policies even when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failures</a:t>
            </a:r>
            <a:r>
              <a:t> occur</a:t>
            </a:r>
          </a:p>
        </p:txBody>
      </p:sp>
      <p:sp>
        <p:nvSpPr>
          <p:cNvPr id="108" name="Shape 108"/>
          <p:cNvSpPr/>
          <p:nvPr/>
        </p:nvSpPr>
        <p:spPr>
          <a:xfrm>
            <a:off x="3656893" y="884509"/>
            <a:ext cx="5181801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33771" y="355149"/>
            <a:ext cx="8260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r>
              <a:t>GAP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build="p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Shape 17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785" name="Shape 17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grpSp>
        <p:nvGrpSpPr>
          <p:cNvPr id="1804" name="Group 1804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786" name="Shape 1786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793" name="Group 1793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791" name="Shape 179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792" name="Shape 179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794" name="Shape 1794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826" name="Group 1826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805" name="Shape 1805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811" name="Group 1811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809" name="Shape 180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810" name="Shape 181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812" name="Shape 1812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820" name="Connector 1820"/>
            <p:cNvCxnSpPr>
              <a:stCxn id="1807" idx="0"/>
              <a:endCxn id="1808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821" name="Shape 1821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827" name="Shape 1827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828" name="Shape 1828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829" name="Shape 1829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1830" name="Shape 1830"/>
          <p:cNvSpPr/>
          <p:nvPr/>
        </p:nvSpPr>
        <p:spPr>
          <a:xfrm>
            <a:off x="10845072" y="45223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1831" name="Shape 1831"/>
          <p:cNvSpPr/>
          <p:nvPr/>
        </p:nvSpPr>
        <p:spPr>
          <a:xfrm>
            <a:off x="10845072" y="57000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1832" name="Shape 1832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3" name="Shape 1833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4" name="Shape 1834"/>
          <p:cNvSpPr/>
          <p:nvPr/>
        </p:nvSpPr>
        <p:spPr>
          <a:xfrm>
            <a:off x="11282090" y="41234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5" name="Shape 1835"/>
          <p:cNvSpPr/>
          <p:nvPr/>
        </p:nvSpPr>
        <p:spPr>
          <a:xfrm>
            <a:off x="11282091" y="53198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6" name="Shape 1836"/>
          <p:cNvSpPr/>
          <p:nvPr/>
        </p:nvSpPr>
        <p:spPr>
          <a:xfrm>
            <a:off x="11282090" y="6489963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839" name="Group 1839"/>
          <p:cNvGrpSpPr/>
          <p:nvPr/>
        </p:nvGrpSpPr>
        <p:grpSpPr>
          <a:xfrm>
            <a:off x="10810199" y="6962819"/>
            <a:ext cx="943784" cy="887008"/>
            <a:chOff x="0" y="0"/>
            <a:chExt cx="943782" cy="887006"/>
          </a:xfrm>
        </p:grpSpPr>
        <p:sp>
          <p:nvSpPr>
            <p:cNvPr id="1837" name="Shape 183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</p:grpSp>
      <p:grpSp>
        <p:nvGrpSpPr>
          <p:cNvPr id="1864" name="Group 1864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1840" name="Shape 1840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42" name="Shape 1842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grpSp>
        <p:nvGrpSpPr>
          <p:cNvPr id="1867" name="Group 1867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1865" name="Shape 1865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  <p:sp>
        <p:nvSpPr>
          <p:cNvPr id="1868" name="Shape 1868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Shape 18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873" name="Shape 18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grpSp>
        <p:nvGrpSpPr>
          <p:cNvPr id="1892" name="Group 1892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874" name="Shape 1874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881" name="Group 1881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879" name="Shape 187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880" name="Shape 188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882" name="Shape 1882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914" name="Group 1914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893" name="Shape 1893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899" name="Group 1899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897" name="Shape 189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898" name="Shape 189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900" name="Shape 1900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4" name="Shape 1904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908" name="Connector 1908"/>
            <p:cNvCxnSpPr>
              <a:stCxn id="1895" idx="0"/>
              <a:endCxn id="1896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909" name="Shape 1909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915" name="Shape 1915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916" name="Shape 1916"/>
          <p:cNvSpPr/>
          <p:nvPr/>
        </p:nvSpPr>
        <p:spPr>
          <a:xfrm>
            <a:off x="10243916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1917" name="Shape 1917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918" name="Shape 1918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1919" name="Shape 1919"/>
          <p:cNvSpPr/>
          <p:nvPr/>
        </p:nvSpPr>
        <p:spPr>
          <a:xfrm>
            <a:off x="10845072" y="45223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1920" name="Shape 1920"/>
          <p:cNvSpPr/>
          <p:nvPr/>
        </p:nvSpPr>
        <p:spPr>
          <a:xfrm>
            <a:off x="10845072" y="57000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1921" name="Shape 1921"/>
          <p:cNvSpPr/>
          <p:nvPr/>
        </p:nvSpPr>
        <p:spPr>
          <a:xfrm>
            <a:off x="10245969" y="1787670"/>
            <a:ext cx="228400" cy="432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2" name="Shape 1922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3" name="Shape 1923"/>
          <p:cNvSpPr/>
          <p:nvPr/>
        </p:nvSpPr>
        <p:spPr>
          <a:xfrm>
            <a:off x="10880969" y="2930670"/>
            <a:ext cx="228400" cy="4322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4" name="Shape 1924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5" name="Shape 1925"/>
          <p:cNvSpPr/>
          <p:nvPr/>
        </p:nvSpPr>
        <p:spPr>
          <a:xfrm>
            <a:off x="11282090" y="41234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6" name="Shape 1926"/>
          <p:cNvSpPr/>
          <p:nvPr/>
        </p:nvSpPr>
        <p:spPr>
          <a:xfrm>
            <a:off x="11282091" y="53198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7" name="Shape 1927"/>
          <p:cNvSpPr/>
          <p:nvPr/>
        </p:nvSpPr>
        <p:spPr>
          <a:xfrm>
            <a:off x="11282090" y="6489963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930" name="Group 1930"/>
          <p:cNvGrpSpPr/>
          <p:nvPr/>
        </p:nvGrpSpPr>
        <p:grpSpPr>
          <a:xfrm>
            <a:off x="10810199" y="6962819"/>
            <a:ext cx="943784" cy="887008"/>
            <a:chOff x="0" y="0"/>
            <a:chExt cx="943782" cy="887006"/>
          </a:xfrm>
        </p:grpSpPr>
        <p:sp>
          <p:nvSpPr>
            <p:cNvPr id="1928" name="Shape 192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</p:grpSp>
      <p:grpSp>
        <p:nvGrpSpPr>
          <p:cNvPr id="1955" name="Group 1955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1931" name="Shape 1931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grpSp>
        <p:nvGrpSpPr>
          <p:cNvPr id="1958" name="Group 1958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1956" name="Shape 1956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  <p:sp>
        <p:nvSpPr>
          <p:cNvPr id="1959" name="Shape 1959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Shape 19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964" name="Shape 19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grpSp>
        <p:nvGrpSpPr>
          <p:cNvPr id="1983" name="Group 1983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965" name="Shape 1965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972" name="Group 1972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970" name="Shape 197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971" name="Shape 197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973" name="Shape 1973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2005" name="Group 2005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984" name="Shape 1984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990" name="Group 1990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988" name="Shape 198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989" name="Shape 198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991" name="Shape 1991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999" name="Connector 1999"/>
            <p:cNvCxnSpPr>
              <a:stCxn id="1986" idx="0"/>
              <a:endCxn id="1987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2000" name="Shape 2000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2006" name="Shape 2006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007" name="Shape 2007"/>
          <p:cNvSpPr/>
          <p:nvPr/>
        </p:nvSpPr>
        <p:spPr>
          <a:xfrm>
            <a:off x="7675271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(W,1,1)</a:t>
            </a:r>
          </a:p>
        </p:txBody>
      </p:sp>
      <p:sp>
        <p:nvSpPr>
          <p:cNvPr id="2008" name="Shape 2008"/>
          <p:cNvSpPr/>
          <p:nvPr/>
        </p:nvSpPr>
        <p:spPr>
          <a:xfrm>
            <a:off x="8959138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009" name="Shape 2009"/>
          <p:cNvSpPr/>
          <p:nvPr/>
        </p:nvSpPr>
        <p:spPr>
          <a:xfrm>
            <a:off x="10243916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010" name="Shape 2010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011" name="Shape 2011"/>
          <p:cNvSpPr/>
          <p:nvPr/>
        </p:nvSpPr>
        <p:spPr>
          <a:xfrm>
            <a:off x="7009910" y="33319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 -,2)</a:t>
            </a:r>
          </a:p>
        </p:txBody>
      </p:sp>
      <p:sp>
        <p:nvSpPr>
          <p:cNvPr id="2012" name="Shape 2012"/>
          <p:cNvSpPr/>
          <p:nvPr/>
        </p:nvSpPr>
        <p:spPr>
          <a:xfrm>
            <a:off x="8317204" y="334462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-,2)</a:t>
            </a:r>
          </a:p>
        </p:txBody>
      </p:sp>
      <p:sp>
        <p:nvSpPr>
          <p:cNvPr id="2013" name="Shape 2013"/>
          <p:cNvSpPr/>
          <p:nvPr/>
        </p:nvSpPr>
        <p:spPr>
          <a:xfrm>
            <a:off x="7675271" y="45096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014" name="Shape 2014"/>
          <p:cNvSpPr/>
          <p:nvPr/>
        </p:nvSpPr>
        <p:spPr>
          <a:xfrm>
            <a:off x="9512744" y="333192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015" name="Shape 2015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016" name="Shape 2016"/>
          <p:cNvSpPr/>
          <p:nvPr/>
        </p:nvSpPr>
        <p:spPr>
          <a:xfrm>
            <a:off x="10845072" y="45223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017" name="Shape 2017"/>
          <p:cNvSpPr/>
          <p:nvPr/>
        </p:nvSpPr>
        <p:spPr>
          <a:xfrm>
            <a:off x="9512744" y="452239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 -,2)</a:t>
            </a:r>
          </a:p>
        </p:txBody>
      </p:sp>
      <p:sp>
        <p:nvSpPr>
          <p:cNvPr id="2018" name="Shape 2018"/>
          <p:cNvSpPr/>
          <p:nvPr/>
        </p:nvSpPr>
        <p:spPr>
          <a:xfrm>
            <a:off x="10845072" y="57000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019" name="Shape 2019"/>
          <p:cNvSpPr/>
          <p:nvPr/>
        </p:nvSpPr>
        <p:spPr>
          <a:xfrm>
            <a:off x="9516471" y="57000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020" name="Shape 2020"/>
          <p:cNvSpPr/>
          <p:nvPr/>
        </p:nvSpPr>
        <p:spPr>
          <a:xfrm>
            <a:off x="10157759" y="8017250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021" name="Shape 2021"/>
          <p:cNvSpPr/>
          <p:nvPr/>
        </p:nvSpPr>
        <p:spPr>
          <a:xfrm flipH="1">
            <a:off x="8241352" y="1454813"/>
            <a:ext cx="1304043" cy="7433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2" name="Shape 2022"/>
          <p:cNvSpPr/>
          <p:nvPr/>
        </p:nvSpPr>
        <p:spPr>
          <a:xfrm flipH="1">
            <a:off x="9538298" y="1768663"/>
            <a:ext cx="163252" cy="467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3" name="Shape 2023"/>
          <p:cNvSpPr/>
          <p:nvPr/>
        </p:nvSpPr>
        <p:spPr>
          <a:xfrm>
            <a:off x="10245969" y="1787670"/>
            <a:ext cx="228400" cy="432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4" name="Shape 2024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5" name="Shape 2025"/>
          <p:cNvSpPr/>
          <p:nvPr/>
        </p:nvSpPr>
        <p:spPr>
          <a:xfrm>
            <a:off x="10880969" y="2930670"/>
            <a:ext cx="228400" cy="4322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6" name="Shape 2026"/>
          <p:cNvSpPr/>
          <p:nvPr/>
        </p:nvSpPr>
        <p:spPr>
          <a:xfrm>
            <a:off x="8313239" y="2933058"/>
            <a:ext cx="212824" cy="4749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7" name="Shape 2027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8" name="Shape 2028"/>
          <p:cNvSpPr/>
          <p:nvPr/>
        </p:nvSpPr>
        <p:spPr>
          <a:xfrm flipH="1">
            <a:off x="7659505" y="2932288"/>
            <a:ext cx="211309" cy="4748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9" name="Shape 2029"/>
          <p:cNvSpPr/>
          <p:nvPr/>
        </p:nvSpPr>
        <p:spPr>
          <a:xfrm flipH="1">
            <a:off x="8252404" y="4074033"/>
            <a:ext cx="272340" cy="4643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0" name="Shape 2030"/>
          <p:cNvSpPr/>
          <p:nvPr/>
        </p:nvSpPr>
        <p:spPr>
          <a:xfrm>
            <a:off x="7664603" y="4083032"/>
            <a:ext cx="228400" cy="4966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1" name="Shape 2031"/>
          <p:cNvSpPr/>
          <p:nvPr/>
        </p:nvSpPr>
        <p:spPr>
          <a:xfrm>
            <a:off x="9592898" y="2935446"/>
            <a:ext cx="244646" cy="4214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2" name="Shape 2032"/>
          <p:cNvSpPr/>
          <p:nvPr/>
        </p:nvSpPr>
        <p:spPr>
          <a:xfrm>
            <a:off x="11282090" y="41234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3" name="Shape 2033"/>
          <p:cNvSpPr/>
          <p:nvPr/>
        </p:nvSpPr>
        <p:spPr>
          <a:xfrm>
            <a:off x="11282091" y="53198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4" name="Shape 2034"/>
          <p:cNvSpPr/>
          <p:nvPr/>
        </p:nvSpPr>
        <p:spPr>
          <a:xfrm>
            <a:off x="11282090" y="6489963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5" name="Shape 2035"/>
          <p:cNvSpPr/>
          <p:nvPr/>
        </p:nvSpPr>
        <p:spPr>
          <a:xfrm>
            <a:off x="8462861" y="5129442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6" name="Shape 2036"/>
          <p:cNvSpPr/>
          <p:nvPr/>
        </p:nvSpPr>
        <p:spPr>
          <a:xfrm>
            <a:off x="9949763" y="6489963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7" name="Shape 2037"/>
          <p:cNvSpPr/>
          <p:nvPr/>
        </p:nvSpPr>
        <p:spPr>
          <a:xfrm flipH="1" flipV="1">
            <a:off x="8356507" y="5245917"/>
            <a:ext cx="1157980" cy="7419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8" name="Shape 2038"/>
          <p:cNvSpPr/>
          <p:nvPr/>
        </p:nvSpPr>
        <p:spPr>
          <a:xfrm>
            <a:off x="8548344" y="4811232"/>
            <a:ext cx="979495" cy="62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9" name="Shape 2039"/>
          <p:cNvSpPr/>
          <p:nvPr/>
        </p:nvSpPr>
        <p:spPr>
          <a:xfrm flipH="1">
            <a:off x="8570615" y="4992674"/>
            <a:ext cx="9402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0" name="Shape 2040"/>
          <p:cNvSpPr/>
          <p:nvPr/>
        </p:nvSpPr>
        <p:spPr>
          <a:xfrm flipH="1">
            <a:off x="8426348" y="3833908"/>
            <a:ext cx="1112337" cy="7786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1" name="Shape 2041"/>
          <p:cNvSpPr/>
          <p:nvPr/>
        </p:nvSpPr>
        <p:spPr>
          <a:xfrm flipV="1">
            <a:off x="8524558" y="3995362"/>
            <a:ext cx="1074381" cy="718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2" name="Shape 2042"/>
          <p:cNvSpPr/>
          <p:nvPr/>
        </p:nvSpPr>
        <p:spPr>
          <a:xfrm flipH="1" flipV="1">
            <a:off x="10289729" y="3973095"/>
            <a:ext cx="708424" cy="648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3" name="Shape 2043"/>
          <p:cNvSpPr/>
          <p:nvPr/>
        </p:nvSpPr>
        <p:spPr>
          <a:xfrm flipH="1">
            <a:off x="10378792" y="4943461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4" name="Shape 2044"/>
          <p:cNvSpPr/>
          <p:nvPr/>
        </p:nvSpPr>
        <p:spPr>
          <a:xfrm flipH="1">
            <a:off x="10225257" y="52072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047" name="Group 2047"/>
          <p:cNvGrpSpPr/>
          <p:nvPr/>
        </p:nvGrpSpPr>
        <p:grpSpPr>
          <a:xfrm>
            <a:off x="9477872" y="6962819"/>
            <a:ext cx="943783" cy="887008"/>
            <a:chOff x="0" y="0"/>
            <a:chExt cx="943782" cy="887006"/>
          </a:xfrm>
        </p:grpSpPr>
        <p:sp>
          <p:nvSpPr>
            <p:cNvPr id="2045" name="Shape 204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</p:grpSp>
      <p:grpSp>
        <p:nvGrpSpPr>
          <p:cNvPr id="2050" name="Group 2050"/>
          <p:cNvGrpSpPr/>
          <p:nvPr/>
        </p:nvGrpSpPr>
        <p:grpSpPr>
          <a:xfrm>
            <a:off x="10810199" y="6962819"/>
            <a:ext cx="943784" cy="887008"/>
            <a:chOff x="0" y="0"/>
            <a:chExt cx="943782" cy="887006"/>
          </a:xfrm>
        </p:grpSpPr>
        <p:sp>
          <p:nvSpPr>
            <p:cNvPr id="2048" name="Shape 204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</p:grpSp>
      <p:sp>
        <p:nvSpPr>
          <p:cNvPr id="2051" name="Shape 2051"/>
          <p:cNvSpPr/>
          <p:nvPr/>
        </p:nvSpPr>
        <p:spPr>
          <a:xfrm flipH="1">
            <a:off x="10920261" y="78161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2" name="Shape 2052"/>
          <p:cNvSpPr/>
          <p:nvPr/>
        </p:nvSpPr>
        <p:spPr>
          <a:xfrm>
            <a:off x="10112016" y="78261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3" name="Shape 2053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054" name="Shape 2054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055" name="Shape 2055"/>
          <p:cNvSpPr/>
          <p:nvPr/>
        </p:nvSpPr>
        <p:spPr>
          <a:xfrm flipH="1" flipV="1">
            <a:off x="7514582" y="4123706"/>
            <a:ext cx="251622" cy="5494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080" name="Group 2080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2056" name="Shape 2056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68" name="Shape 2068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69" name="Shape 2069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grpSp>
        <p:nvGrpSpPr>
          <p:cNvPr id="2083" name="Group 2083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2081" name="Shape 2081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Shape 20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2088" name="Shape 20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grpSp>
        <p:nvGrpSpPr>
          <p:cNvPr id="2107" name="Group 2107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2089" name="Shape 2089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2096" name="Group 2096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094" name="Shape 209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095" name="Shape 209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2097" name="Shape 2097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2129" name="Group 2129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2108" name="Shape 2108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2114" name="Group 2114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2112" name="Shape 211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113" name="Shape 211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2115" name="Shape 2115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19" name="Shape 2119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120" name="Shape 2120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2121" name="Shape 2121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122" name="Shape 2122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2123" name="Connector 2123"/>
            <p:cNvCxnSpPr>
              <a:stCxn id="2110" idx="0"/>
              <a:endCxn id="2111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2124" name="Shape 2124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126" name="Shape 2126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2130" name="Shape 2130"/>
          <p:cNvSpPr/>
          <p:nvPr/>
        </p:nvSpPr>
        <p:spPr>
          <a:xfrm>
            <a:off x="10638528" y="1218088"/>
            <a:ext cx="1969927" cy="579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600" extrusionOk="0">
                <a:moveTo>
                  <a:pt x="11893" y="21600"/>
                </a:moveTo>
                <a:cubicBezTo>
                  <a:pt x="12093" y="20621"/>
                  <a:pt x="12275" y="19641"/>
                  <a:pt x="12441" y="18662"/>
                </a:cubicBezTo>
                <a:cubicBezTo>
                  <a:pt x="12577" y="17857"/>
                  <a:pt x="12700" y="17054"/>
                  <a:pt x="12865" y="16249"/>
                </a:cubicBezTo>
                <a:cubicBezTo>
                  <a:pt x="12929" y="15935"/>
                  <a:pt x="13000" y="15621"/>
                  <a:pt x="13034" y="15307"/>
                </a:cubicBezTo>
                <a:cubicBezTo>
                  <a:pt x="13081" y="14889"/>
                  <a:pt x="13064" y="14469"/>
                  <a:pt x="12862" y="14057"/>
                </a:cubicBezTo>
                <a:cubicBezTo>
                  <a:pt x="12545" y="13412"/>
                  <a:pt x="11801" y="12807"/>
                  <a:pt x="11492" y="12176"/>
                </a:cubicBezTo>
                <a:cubicBezTo>
                  <a:pt x="10923" y="11018"/>
                  <a:pt x="11739" y="9903"/>
                  <a:pt x="13997" y="9006"/>
                </a:cubicBezTo>
                <a:cubicBezTo>
                  <a:pt x="15568" y="8382"/>
                  <a:pt x="17722" y="7965"/>
                  <a:pt x="19187" y="7310"/>
                </a:cubicBezTo>
                <a:cubicBezTo>
                  <a:pt x="21052" y="6475"/>
                  <a:pt x="21600" y="5354"/>
                  <a:pt x="20226" y="4407"/>
                </a:cubicBezTo>
                <a:cubicBezTo>
                  <a:pt x="18246" y="3045"/>
                  <a:pt x="13541" y="2730"/>
                  <a:pt x="9550" y="2192"/>
                </a:cubicBezTo>
                <a:cubicBezTo>
                  <a:pt x="5980" y="1711"/>
                  <a:pt x="2720" y="968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180" name="Group 2180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2178" name="Group 2178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131" name="Shape 2131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2132" name="Shape 2132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2133" name="Shape 2133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2134" name="Shape 2134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2135" name="Shape 2135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2136" name="Shape 2136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2137" name="Shape 2137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2138" name="Shape 2138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2139" name="Shape 2139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2140" name="Shape 2140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2141" name="Shape 2141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2142" name="Shape 2142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2143" name="Shape 2143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2144" name="Shape 2144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2145" name="Shape 2145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2146" name="Shape 2146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47" name="Shape 2147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48" name="Shape 2148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49" name="Shape 2149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0" name="Shape 2150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1" name="Shape 2151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2" name="Shape 2152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3" name="Shape 2153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4" name="Shape 2154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5" name="Shape 2155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6" name="Shape 2156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7" name="Shape 2157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8" name="Shape 2158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59" name="Shape 2159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0" name="Shape 2160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1" name="Shape 2161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2" name="Shape 2162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3" name="Shape 2163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4" name="Shape 2164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5" name="Shape 2165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6" name="Shape 2166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7" name="Shape 2167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8" name="Shape 2168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9" name="Shape 2169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2172" name="Group 2172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170" name="Shape 2170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171" name="Shape 2171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2175" name="Group 2175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173" name="Shape 2173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174" name="Shape 2174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2176" name="Shape 2176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77" name="Shape 2177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179" name="Shape 2179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181" name="Shape 2181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182" name="Shape 2182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grpSp>
        <p:nvGrpSpPr>
          <p:cNvPr id="2207" name="Group 2207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2183" name="Shape 2183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84" name="Shape 2184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2208" name="Shape 2208"/>
          <p:cNvSpPr/>
          <p:nvPr/>
        </p:nvSpPr>
        <p:spPr>
          <a:xfrm>
            <a:off x="1862349" y="3287488"/>
            <a:ext cx="2846701" cy="805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404" extrusionOk="0">
                <a:moveTo>
                  <a:pt x="17039" y="4532"/>
                </a:moveTo>
                <a:cubicBezTo>
                  <a:pt x="17619" y="6525"/>
                  <a:pt x="18278" y="8195"/>
                  <a:pt x="19000" y="9504"/>
                </a:cubicBezTo>
                <a:cubicBezTo>
                  <a:pt x="19550" y="10502"/>
                  <a:pt x="20142" y="11379"/>
                  <a:pt x="20674" y="12470"/>
                </a:cubicBezTo>
                <a:cubicBezTo>
                  <a:pt x="21167" y="13479"/>
                  <a:pt x="21600" y="14819"/>
                  <a:pt x="21594" y="16819"/>
                </a:cubicBezTo>
                <a:cubicBezTo>
                  <a:pt x="21584" y="20073"/>
                  <a:pt x="20666" y="21146"/>
                  <a:pt x="19653" y="21254"/>
                </a:cubicBezTo>
                <a:cubicBezTo>
                  <a:pt x="18550" y="21371"/>
                  <a:pt x="17257" y="21600"/>
                  <a:pt x="15957" y="21065"/>
                </a:cubicBezTo>
                <a:cubicBezTo>
                  <a:pt x="13351" y="19992"/>
                  <a:pt x="10869" y="16713"/>
                  <a:pt x="8555" y="12419"/>
                </a:cubicBezTo>
                <a:cubicBezTo>
                  <a:pt x="7185" y="9876"/>
                  <a:pt x="5869" y="6972"/>
                  <a:pt x="4457" y="4718"/>
                </a:cubicBezTo>
                <a:cubicBezTo>
                  <a:pt x="3039" y="2452"/>
                  <a:pt x="1539" y="865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211" name="Group 2211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2209" name="Shape 2209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Shape 2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2218" name="Shape 2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grpSp>
        <p:nvGrpSpPr>
          <p:cNvPr id="2237" name="Group 2237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2219" name="Shape 2219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2226" name="Group 2226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224" name="Shape 222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225" name="Shape 222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2227" name="Shape 2227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2259" name="Group 2259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2238" name="Shape 2238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2244" name="Group 2244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2242" name="Shape 224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243" name="Shape 224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2245" name="Shape 2245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46" name="Shape 2246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47" name="Shape 2247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2253" name="Connector 2253"/>
            <p:cNvCxnSpPr>
              <a:stCxn id="2240" idx="0"/>
              <a:endCxn id="2241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2254" name="Shape 2254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2260" name="Shape 2260"/>
          <p:cNvSpPr/>
          <p:nvPr/>
        </p:nvSpPr>
        <p:spPr>
          <a:xfrm>
            <a:off x="10638528" y="1218088"/>
            <a:ext cx="1969927" cy="579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600" extrusionOk="0">
                <a:moveTo>
                  <a:pt x="11893" y="21600"/>
                </a:moveTo>
                <a:cubicBezTo>
                  <a:pt x="12093" y="20621"/>
                  <a:pt x="12275" y="19641"/>
                  <a:pt x="12441" y="18662"/>
                </a:cubicBezTo>
                <a:cubicBezTo>
                  <a:pt x="12577" y="17857"/>
                  <a:pt x="12700" y="17054"/>
                  <a:pt x="12865" y="16249"/>
                </a:cubicBezTo>
                <a:cubicBezTo>
                  <a:pt x="12929" y="15935"/>
                  <a:pt x="13000" y="15621"/>
                  <a:pt x="13034" y="15307"/>
                </a:cubicBezTo>
                <a:cubicBezTo>
                  <a:pt x="13081" y="14889"/>
                  <a:pt x="13064" y="14469"/>
                  <a:pt x="12862" y="14057"/>
                </a:cubicBezTo>
                <a:cubicBezTo>
                  <a:pt x="12545" y="13412"/>
                  <a:pt x="11801" y="12807"/>
                  <a:pt x="11492" y="12176"/>
                </a:cubicBezTo>
                <a:cubicBezTo>
                  <a:pt x="10923" y="11018"/>
                  <a:pt x="11739" y="9903"/>
                  <a:pt x="13997" y="9006"/>
                </a:cubicBezTo>
                <a:cubicBezTo>
                  <a:pt x="15568" y="8382"/>
                  <a:pt x="17722" y="7965"/>
                  <a:pt x="19187" y="7310"/>
                </a:cubicBezTo>
                <a:cubicBezTo>
                  <a:pt x="21052" y="6475"/>
                  <a:pt x="21600" y="5354"/>
                  <a:pt x="20226" y="4407"/>
                </a:cubicBezTo>
                <a:cubicBezTo>
                  <a:pt x="18246" y="3045"/>
                  <a:pt x="13541" y="2730"/>
                  <a:pt x="9550" y="2192"/>
                </a:cubicBezTo>
                <a:cubicBezTo>
                  <a:pt x="5980" y="1711"/>
                  <a:pt x="2720" y="968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61" name="Shape 2261"/>
          <p:cNvSpPr/>
          <p:nvPr/>
        </p:nvSpPr>
        <p:spPr>
          <a:xfrm>
            <a:off x="610043" y="6421996"/>
            <a:ext cx="7120899" cy="318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60" extrusionOk="0">
                <a:moveTo>
                  <a:pt x="0" y="15077"/>
                </a:moveTo>
                <a:cubicBezTo>
                  <a:pt x="646" y="1911"/>
                  <a:pt x="1630" y="-3165"/>
                  <a:pt x="2538" y="1974"/>
                </a:cubicBezTo>
                <a:cubicBezTo>
                  <a:pt x="3112" y="5223"/>
                  <a:pt x="3618" y="12537"/>
                  <a:pt x="4218" y="13425"/>
                </a:cubicBezTo>
                <a:cubicBezTo>
                  <a:pt x="4898" y="14431"/>
                  <a:pt x="5531" y="6918"/>
                  <a:pt x="6212" y="7142"/>
                </a:cubicBezTo>
                <a:cubicBezTo>
                  <a:pt x="6888" y="7365"/>
                  <a:pt x="7497" y="15180"/>
                  <a:pt x="8174" y="15393"/>
                </a:cubicBezTo>
                <a:cubicBezTo>
                  <a:pt x="8987" y="15648"/>
                  <a:pt x="9725" y="4903"/>
                  <a:pt x="10537" y="6838"/>
                </a:cubicBezTo>
                <a:cubicBezTo>
                  <a:pt x="11182" y="8374"/>
                  <a:pt x="11746" y="18435"/>
                  <a:pt x="12404" y="16648"/>
                </a:cubicBezTo>
                <a:cubicBezTo>
                  <a:pt x="12953" y="15159"/>
                  <a:pt x="13370" y="7132"/>
                  <a:pt x="13907" y="4573"/>
                </a:cubicBezTo>
                <a:cubicBezTo>
                  <a:pt x="14703" y="777"/>
                  <a:pt x="15468" y="11124"/>
                  <a:pt x="16271" y="13999"/>
                </a:cubicBezTo>
                <a:cubicBezTo>
                  <a:pt x="17066" y="16850"/>
                  <a:pt x="17846" y="10353"/>
                  <a:pt x="18639" y="7745"/>
                </a:cubicBezTo>
                <a:cubicBezTo>
                  <a:pt x="19660" y="4384"/>
                  <a:pt x="20713" y="8146"/>
                  <a:pt x="21600" y="1836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311" name="Group 2311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2309" name="Group 2309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262" name="Shape 2262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2263" name="Shape 2263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2264" name="Shape 2264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2265" name="Shape 2265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2266" name="Shape 2266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2267" name="Shape 2267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2268" name="Shape 2268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2269" name="Shape 2269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2270" name="Shape 2270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2271" name="Shape 2271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2272" name="Shape 2272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2273" name="Shape 2273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2274" name="Shape 2274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2275" name="Shape 2275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2276" name="Shape 2276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2277" name="Shape 2277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78" name="Shape 2278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79" name="Shape 2279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0" name="Shape 2280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1" name="Shape 2281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2" name="Shape 2282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3" name="Shape 2283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4" name="Shape 2284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5" name="Shape 2285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6" name="Shape 2286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7" name="Shape 2287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8" name="Shape 2288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89" name="Shape 2289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0" name="Shape 2290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1" name="Shape 2291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2" name="Shape 2292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3" name="Shape 2293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4" name="Shape 2294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5" name="Shape 2295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6" name="Shape 2296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7" name="Shape 2297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8" name="Shape 2298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99" name="Shape 2299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00" name="Shape 2300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2303" name="Group 2303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301" name="Shape 2301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302" name="Shape 2302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2306" name="Group 2306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304" name="Shape 2304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305" name="Shape 2305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2307" name="Shape 2307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08" name="Shape 2308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310" name="Shape 2310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312" name="Shape 2312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313" name="Shape 2313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grpSp>
        <p:nvGrpSpPr>
          <p:cNvPr id="2338" name="Group 2338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2314" name="Shape 2314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grpSp>
        <p:nvGrpSpPr>
          <p:cNvPr id="2341" name="Group 2341"/>
          <p:cNvGrpSpPr/>
          <p:nvPr/>
        </p:nvGrpSpPr>
        <p:grpSpPr>
          <a:xfrm>
            <a:off x="-222827" y="1494832"/>
            <a:ext cx="7175305" cy="700998"/>
            <a:chOff x="0" y="0"/>
            <a:chExt cx="7175304" cy="700997"/>
          </a:xfrm>
        </p:grpSpPr>
        <p:sp>
          <p:nvSpPr>
            <p:cNvPr id="2339" name="Shape 2339"/>
            <p:cNvSpPr/>
            <p:nvPr/>
          </p:nvSpPr>
          <p:spPr>
            <a:xfrm>
              <a:off x="517237" y="0"/>
              <a:ext cx="6432343" cy="700998"/>
            </a:xfrm>
            <a:prstGeom prst="rect">
              <a:avLst/>
            </a:prstGeom>
            <a:solidFill>
              <a:srgbClr val="FFE5E0">
                <a:alpha val="59853"/>
              </a:srgbClr>
            </a:solidFill>
            <a:ln w="38100" cap="flat">
              <a:solidFill>
                <a:srgbClr val="BB5C1A">
                  <a:alpha val="5985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0" y="135561"/>
              <a:ext cx="7175305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Shape 23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2346" name="Shape 23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grpSp>
        <p:nvGrpSpPr>
          <p:cNvPr id="2396" name="Group 2396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2394" name="Group 2394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347" name="Shape 2347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2348" name="Shape 2348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2349" name="Shape 2349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2350" name="Shape 2350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2351" name="Shape 2351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2352" name="Shape 2352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2353" name="Shape 2353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2354" name="Shape 2354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2355" name="Shape 2355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2356" name="Shape 2356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2357" name="Shape 2357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2358" name="Shape 2358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2359" name="Shape 2359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2360" name="Shape 2360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2361" name="Shape 2361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2362" name="Shape 2362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63" name="Shape 2363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64" name="Shape 2364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65" name="Shape 2365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66" name="Shape 2366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67" name="Shape 2367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68" name="Shape 2368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69" name="Shape 2369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0" name="Shape 2370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1" name="Shape 2371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2" name="Shape 2372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3" name="Shape 2373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4" name="Shape 2374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5" name="Shape 2375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6" name="Shape 2376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7" name="Shape 2377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8" name="Shape 2378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9" name="Shape 2379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80" name="Shape 2380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81" name="Shape 2381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82" name="Shape 2382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83" name="Shape 2383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84" name="Shape 2384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85" name="Shape 2385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2388" name="Group 2388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386" name="Shape 2386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387" name="Shape 2387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2391" name="Group 2391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389" name="Shape 238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390" name="Shape 239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2392" name="Shape 2392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3" name="Shape 2393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395" name="Shape 2395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397" name="Shape 2397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398" name="Shape 2398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grpSp>
        <p:nvGrpSpPr>
          <p:cNvPr id="2423" name="Group 2423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2399" name="Shape 2399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0" name="Shape 2400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1" name="Shape 2401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2" name="Shape 2402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3" name="Shape 2403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2424" name="Shape 2424"/>
          <p:cNvSpPr/>
          <p:nvPr/>
        </p:nvSpPr>
        <p:spPr>
          <a:xfrm>
            <a:off x="756186" y="7744399"/>
            <a:ext cx="785147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/>
            </a:pPr>
            <a:r>
              <a:t>Compact representation of all paths through</a:t>
            </a:r>
          </a:p>
          <a:p>
            <a:pPr>
              <a:defRPr sz="3200"/>
            </a:pPr>
            <a:r>
              <a:t>the topology subject to policy constraints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Shape 24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2427" name="Shape 24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grpSp>
        <p:nvGrpSpPr>
          <p:cNvPr id="2477" name="Group 2477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2475" name="Group 2475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428" name="Shape 2428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2429" name="Shape 2429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2430" name="Shape 2430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2431" name="Shape 2431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2432" name="Shape 2432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2433" name="Shape 2433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2434" name="Shape 2434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2435" name="Shape 2435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2436" name="Shape 2436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2437" name="Shape 2437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2438" name="Shape 2438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2439" name="Shape 2439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2440" name="Shape 2440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2441" name="Shape 2441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2442" name="Shape 2442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2443" name="Shape 2443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44" name="Shape 2444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45" name="Shape 2445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46" name="Shape 2446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47" name="Shape 2447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48" name="Shape 2448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49" name="Shape 2449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0" name="Shape 2450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1" name="Shape 2451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2" name="Shape 2452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3" name="Shape 2453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4" name="Shape 2454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5" name="Shape 2455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6" name="Shape 2456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7" name="Shape 2457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8" name="Shape 2458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59" name="Shape 2459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60" name="Shape 2460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61" name="Shape 2461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62" name="Shape 2462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63" name="Shape 2463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64" name="Shape 2464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65" name="Shape 2465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66" name="Shape 2466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2469" name="Group 2469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467" name="Shape 2467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468" name="Shape 2468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2472" name="Group 2472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470" name="Shape 2470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471" name="Shape 2471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2473" name="Shape 2473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74" name="Shape 2474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476" name="Shape 2476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478" name="Shape 2478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479" name="Shape 2479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grpSp>
        <p:nvGrpSpPr>
          <p:cNvPr id="2504" name="Group 2504"/>
          <p:cNvGrpSpPr/>
          <p:nvPr/>
        </p:nvGrpSpPr>
        <p:grpSpPr>
          <a:xfrm>
            <a:off x="153558" y="2447240"/>
            <a:ext cx="6776325" cy="4101355"/>
            <a:chOff x="0" y="0"/>
            <a:chExt cx="6776324" cy="4101354"/>
          </a:xfrm>
        </p:grpSpPr>
        <p:sp>
          <p:nvSpPr>
            <p:cNvPr id="2480" name="Shape 2480"/>
            <p:cNvSpPr/>
            <p:nvPr/>
          </p:nvSpPr>
          <p:spPr>
            <a:xfrm flipH="1" flipV="1">
              <a:off x="4166532" y="849986"/>
              <a:ext cx="1263684" cy="702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5441918" y="547460"/>
              <a:ext cx="319483" cy="9682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 flipH="1" flipV="1">
              <a:off x="5873113" y="2679304"/>
              <a:ext cx="233651" cy="1072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 flipH="1" flipV="1">
              <a:off x="271359" y="375630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 flipH="1" flipV="1">
              <a:off x="866752" y="413792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958295" y="1416140"/>
              <a:ext cx="5686987" cy="1422095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455759" y="1863774"/>
              <a:ext cx="872333" cy="779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945624" y="994365"/>
              <a:ext cx="664900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442750" y="1544412"/>
              <a:ext cx="762344" cy="80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782194" y="2042819"/>
              <a:ext cx="687244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895400" y="1960041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976902" y="145659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281167" y="1413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753688" y="2517560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4054395" y="1701226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3784278" y="1953604"/>
              <a:ext cx="773469" cy="833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4138833" y="1864430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 flipV="1">
              <a:off x="1142790" y="1831137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2107067" y="1576488"/>
              <a:ext cx="2011492" cy="213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 flipV="1">
              <a:off x="4086428" y="1511407"/>
              <a:ext cx="1423892" cy="343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449906" y="3107055"/>
              <a:ext cx="1326419" cy="9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225130" y="0"/>
              <a:ext cx="1326419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3553816" y="92508"/>
              <a:ext cx="1326418" cy="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-1" y="239370"/>
              <a:ext cx="1584253" cy="115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2505" name="Shape 2505"/>
          <p:cNvSpPr/>
          <p:nvPr/>
        </p:nvSpPr>
        <p:spPr>
          <a:xfrm>
            <a:off x="6781521" y="1483495"/>
            <a:ext cx="2617071" cy="5731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7" h="21600" extrusionOk="0">
                <a:moveTo>
                  <a:pt x="20032" y="21600"/>
                </a:moveTo>
                <a:cubicBezTo>
                  <a:pt x="20024" y="20895"/>
                  <a:pt x="20110" y="20191"/>
                  <a:pt x="20291" y="19492"/>
                </a:cubicBezTo>
                <a:cubicBezTo>
                  <a:pt x="20481" y="18753"/>
                  <a:pt x="20757" y="17980"/>
                  <a:pt x="20051" y="17316"/>
                </a:cubicBezTo>
                <a:cubicBezTo>
                  <a:pt x="19217" y="16532"/>
                  <a:pt x="17389" y="16195"/>
                  <a:pt x="15610" y="15966"/>
                </a:cubicBezTo>
                <a:cubicBezTo>
                  <a:pt x="11179" y="15396"/>
                  <a:pt x="6184" y="14833"/>
                  <a:pt x="5008" y="12802"/>
                </a:cubicBezTo>
                <a:cubicBezTo>
                  <a:pt x="4646" y="12176"/>
                  <a:pt x="4765" y="11486"/>
                  <a:pt x="4060" y="10944"/>
                </a:cubicBezTo>
                <a:cubicBezTo>
                  <a:pt x="3040" y="10159"/>
                  <a:pt x="645" y="9933"/>
                  <a:pt x="117" y="8997"/>
                </a:cubicBezTo>
                <a:cubicBezTo>
                  <a:pt x="-843" y="7295"/>
                  <a:pt x="4400" y="6793"/>
                  <a:pt x="5492" y="5340"/>
                </a:cubicBezTo>
                <a:cubicBezTo>
                  <a:pt x="5927" y="4761"/>
                  <a:pt x="5639" y="4117"/>
                  <a:pt x="6062" y="3537"/>
                </a:cubicBezTo>
                <a:cubicBezTo>
                  <a:pt x="6714" y="2643"/>
                  <a:pt x="8646" y="2213"/>
                  <a:pt x="10474" y="1846"/>
                </a:cubicBezTo>
                <a:cubicBezTo>
                  <a:pt x="13446" y="1250"/>
                  <a:pt x="16400" y="637"/>
                  <a:pt x="19335" y="0"/>
                </a:cubicBezTo>
              </a:path>
            </a:pathLst>
          </a:custGeom>
          <a:ln w="1016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6" name="Shape 2506"/>
          <p:cNvSpPr/>
          <p:nvPr/>
        </p:nvSpPr>
        <p:spPr>
          <a:xfrm>
            <a:off x="31279" y="9215104"/>
            <a:ext cx="6744254" cy="291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04" extrusionOk="0">
                <a:moveTo>
                  <a:pt x="0" y="15367"/>
                </a:moveTo>
                <a:cubicBezTo>
                  <a:pt x="682" y="1949"/>
                  <a:pt x="1721" y="-3225"/>
                  <a:pt x="2680" y="2012"/>
                </a:cubicBezTo>
                <a:cubicBezTo>
                  <a:pt x="3286" y="5322"/>
                  <a:pt x="3820" y="12776"/>
                  <a:pt x="4454" y="13683"/>
                </a:cubicBezTo>
                <a:cubicBezTo>
                  <a:pt x="5172" y="14710"/>
                  <a:pt x="5840" y="7058"/>
                  <a:pt x="6559" y="7279"/>
                </a:cubicBezTo>
                <a:cubicBezTo>
                  <a:pt x="7273" y="7499"/>
                  <a:pt x="7916" y="15444"/>
                  <a:pt x="8630" y="15689"/>
                </a:cubicBezTo>
                <a:cubicBezTo>
                  <a:pt x="9489" y="15982"/>
                  <a:pt x="10268" y="5136"/>
                  <a:pt x="11125" y="6969"/>
                </a:cubicBezTo>
                <a:cubicBezTo>
                  <a:pt x="11806" y="8425"/>
                  <a:pt x="12402" y="18375"/>
                  <a:pt x="13097" y="16968"/>
                </a:cubicBezTo>
                <a:cubicBezTo>
                  <a:pt x="13679" y="15791"/>
                  <a:pt x="14135" y="8272"/>
                  <a:pt x="14684" y="4661"/>
                </a:cubicBezTo>
                <a:cubicBezTo>
                  <a:pt x="15623" y="-1525"/>
                  <a:pt x="16631" y="6237"/>
                  <a:pt x="17595" y="11117"/>
                </a:cubicBezTo>
                <a:cubicBezTo>
                  <a:pt x="18284" y="14607"/>
                  <a:pt x="19005" y="15629"/>
                  <a:pt x="19714" y="13920"/>
                </a:cubicBezTo>
                <a:cubicBezTo>
                  <a:pt x="20382" y="12312"/>
                  <a:pt x="21025" y="8242"/>
                  <a:pt x="21600" y="1821"/>
                </a:cubicBezTo>
              </a:path>
            </a:pathLst>
          </a:custGeom>
          <a:ln w="1016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525" name="Group 2525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2507" name="Shape 2507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2514" name="Group 2514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512" name="Shape 251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513" name="Shape 251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2515" name="Shape 2515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2546" name="Group 2546"/>
          <p:cNvGrpSpPr/>
          <p:nvPr/>
        </p:nvGrpSpPr>
        <p:grpSpPr>
          <a:xfrm>
            <a:off x="129604" y="7686621"/>
            <a:ext cx="6470443" cy="1557596"/>
            <a:chOff x="0" y="0"/>
            <a:chExt cx="6470441" cy="1557595"/>
          </a:xfrm>
        </p:grpSpPr>
        <p:sp>
          <p:nvSpPr>
            <p:cNvPr id="2526" name="Shape 2526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2532" name="Group 2532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2530" name="Shape 253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531" name="Shape 253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2533" name="Shape 2533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2541" name="Connector 2541"/>
            <p:cNvCxnSpPr>
              <a:stCxn id="2528" idx="0"/>
              <a:endCxn id="2529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2548" name="Shape 2548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2547" name="Shape 2547"/>
          <p:cNvSpPr/>
          <p:nvPr/>
        </p:nvSpPr>
        <p:spPr>
          <a:xfrm>
            <a:off x="1201433" y="3472926"/>
            <a:ext cx="2859827" cy="1257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0652" extrusionOk="0">
                <a:moveTo>
                  <a:pt x="6707" y="0"/>
                </a:moveTo>
                <a:cubicBezTo>
                  <a:pt x="10008" y="1349"/>
                  <a:pt x="13297" y="2825"/>
                  <a:pt x="16574" y="4426"/>
                </a:cubicBezTo>
                <a:cubicBezTo>
                  <a:pt x="19028" y="5625"/>
                  <a:pt x="21581" y="8051"/>
                  <a:pt x="21589" y="13122"/>
                </a:cubicBezTo>
                <a:cubicBezTo>
                  <a:pt x="21600" y="20308"/>
                  <a:pt x="17283" y="21600"/>
                  <a:pt x="13233" y="20094"/>
                </a:cubicBezTo>
                <a:cubicBezTo>
                  <a:pt x="10501" y="19078"/>
                  <a:pt x="7686" y="18828"/>
                  <a:pt x="5104" y="16627"/>
                </a:cubicBezTo>
                <a:cubicBezTo>
                  <a:pt x="3113" y="14930"/>
                  <a:pt x="1354" y="12147"/>
                  <a:pt x="0" y="8539"/>
                </a:cubicBezTo>
              </a:path>
            </a:pathLst>
          </a:custGeom>
          <a:ln w="1016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PG Minimization (Loop analysis)</a:t>
            </a:r>
          </a:p>
        </p:txBody>
      </p:sp>
      <p:sp>
        <p:nvSpPr>
          <p:cNvPr id="2552" name="Shape 25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grpSp>
        <p:nvGrpSpPr>
          <p:cNvPr id="2602" name="Group 2602"/>
          <p:cNvGrpSpPr/>
          <p:nvPr/>
        </p:nvGrpSpPr>
        <p:grpSpPr>
          <a:xfrm>
            <a:off x="822396" y="1572672"/>
            <a:ext cx="5392822" cy="7733471"/>
            <a:chOff x="0" y="0"/>
            <a:chExt cx="5392821" cy="7733470"/>
          </a:xfrm>
        </p:grpSpPr>
        <p:grpSp>
          <p:nvGrpSpPr>
            <p:cNvPr id="2600" name="Group 2600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553" name="Shape 2553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2554" name="Shape 2554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2555" name="Shape 2555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2556" name="Shape 2556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2557" name="Shape 2557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2558" name="Shape 2558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2559" name="Shape 2559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2560" name="Shape 2560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2561" name="Shape 2561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2562" name="Shape 2562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2563" name="Shape 2563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2564" name="Shape 2564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2565" name="Shape 2565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2566" name="Shape 2566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2567" name="Shape 2567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2568" name="Shape 2568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69" name="Shape 2569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0" name="Shape 2570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1" name="Shape 2571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2" name="Shape 2572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3" name="Shape 2573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4" name="Shape 2574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5" name="Shape 2575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6" name="Shape 2576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7" name="Shape 2577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8" name="Shape 2578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79" name="Shape 2579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0" name="Shape 2580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1" name="Shape 2581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2" name="Shape 2582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3" name="Shape 2583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4" name="Shape 2584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5" name="Shape 2585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6" name="Shape 2586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7" name="Shape 2587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8" name="Shape 2588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89" name="Shape 2589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90" name="Shape 2590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91" name="Shape 2591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2594" name="Group 2594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592" name="Shape 259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593" name="Shape 259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2597" name="Group 2597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595" name="Shape 2595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596" name="Shape 2596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2598" name="Shape 2598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99" name="Shape 2599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601" name="Shape 2601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635" name="Group 2635"/>
          <p:cNvGrpSpPr/>
          <p:nvPr/>
        </p:nvGrpSpPr>
        <p:grpSpPr>
          <a:xfrm>
            <a:off x="8094382" y="1572672"/>
            <a:ext cx="4243070" cy="7733471"/>
            <a:chOff x="0" y="0"/>
            <a:chExt cx="4243069" cy="7733470"/>
          </a:xfrm>
        </p:grpSpPr>
        <p:sp>
          <p:nvSpPr>
            <p:cNvPr id="2603" name="Shape 2603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2572888" y="112192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2538694" y="2242615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2538694" y="344566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2538694" y="462331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2614" name="Shape 2614"/>
            <p:cNvSpPr/>
            <p:nvPr/>
          </p:nvSpPr>
          <p:spPr>
            <a:xfrm flipH="1">
              <a:off x="699910" y="691937"/>
              <a:ext cx="695263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2025613" y="679819"/>
              <a:ext cx="698858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1995765" y="1811470"/>
              <a:ext cx="625374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 flipH="1">
              <a:off x="2981930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89884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25" name="Shape 2625"/>
            <p:cNvSpPr/>
            <p:nvPr/>
          </p:nvSpPr>
          <p:spPr>
            <a:xfrm flipH="1">
              <a:off x="430823" y="3072697"/>
              <a:ext cx="5354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26" name="Shape 2626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1171495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2538694" y="5933122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2631" name="Shape 2631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31360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2636" name="Shape 2636"/>
          <p:cNvSpPr/>
          <p:nvPr/>
        </p:nvSpPr>
        <p:spPr>
          <a:xfrm>
            <a:off x="5867400" y="5511800"/>
            <a:ext cx="1724702" cy="0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7" name="Shape 2637"/>
          <p:cNvSpPr/>
          <p:nvPr/>
        </p:nvSpPr>
        <p:spPr>
          <a:xfrm>
            <a:off x="2846450" y="8330841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638" name="Shape 2638"/>
          <p:cNvSpPr/>
          <p:nvPr/>
        </p:nvSpPr>
        <p:spPr>
          <a:xfrm>
            <a:off x="4588702" y="8330841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639" name="Shape 2639"/>
          <p:cNvSpPr/>
          <p:nvPr/>
        </p:nvSpPr>
        <p:spPr>
          <a:xfrm>
            <a:off x="38024" y="6556202"/>
            <a:ext cx="265315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/>
            </a:lvl1pPr>
          </a:lstStyle>
          <a:p>
            <a:r>
              <a:t>Must end at W</a:t>
            </a:r>
          </a:p>
        </p:txBody>
      </p:sp>
      <p:sp>
        <p:nvSpPr>
          <p:cNvPr id="2640" name="Shape 2640"/>
          <p:cNvSpPr/>
          <p:nvPr/>
        </p:nvSpPr>
        <p:spPr>
          <a:xfrm>
            <a:off x="1921125" y="7374081"/>
            <a:ext cx="1101879" cy="46946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41" name="Shape 2641"/>
          <p:cNvSpPr/>
          <p:nvPr/>
        </p:nvSpPr>
        <p:spPr>
          <a:xfrm>
            <a:off x="276976" y="3271034"/>
            <a:ext cx="1089094" cy="3040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9" h="21600" extrusionOk="0">
                <a:moveTo>
                  <a:pt x="2914" y="21600"/>
                </a:moveTo>
                <a:cubicBezTo>
                  <a:pt x="1108" y="19644"/>
                  <a:pt x="138" y="17616"/>
                  <a:pt x="14" y="15577"/>
                </a:cubicBezTo>
                <a:cubicBezTo>
                  <a:pt x="-141" y="13049"/>
                  <a:pt x="1040" y="10489"/>
                  <a:pt x="2676" y="8020"/>
                </a:cubicBezTo>
                <a:cubicBezTo>
                  <a:pt x="3732" y="6426"/>
                  <a:pt x="5001" y="4845"/>
                  <a:pt x="7550" y="3458"/>
                </a:cubicBezTo>
                <a:cubicBezTo>
                  <a:pt x="10776" y="1703"/>
                  <a:pt x="15762" y="465"/>
                  <a:pt x="21459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5" grpId="1" animBg="1" advAuto="0"/>
      <p:bldP spid="2636" grpId="2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Shape 26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644" name="Shape 26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2645" name="Shape 2645"/>
          <p:cNvSpPr/>
          <p:nvPr/>
        </p:nvSpPr>
        <p:spPr>
          <a:xfrm>
            <a:off x="5033931" y="2867626"/>
            <a:ext cx="78514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Idea 1: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Restrict advertisements to PG edges</a:t>
            </a:r>
          </a:p>
        </p:txBody>
      </p:sp>
      <p:sp>
        <p:nvSpPr>
          <p:cNvPr id="2646" name="Shape 2646"/>
          <p:cNvSpPr/>
          <p:nvPr/>
        </p:nvSpPr>
        <p:spPr>
          <a:xfrm>
            <a:off x="5177220" y="3467100"/>
            <a:ext cx="7851474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Encode PG state in community tag</a:t>
            </a:r>
          </a:p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Incoming edges — import filters</a:t>
            </a:r>
          </a:p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Outgoing edges — export filters</a:t>
            </a:r>
          </a:p>
        </p:txBody>
      </p:sp>
      <p:sp>
        <p:nvSpPr>
          <p:cNvPr id="2647" name="Shape 2647"/>
          <p:cNvSpPr/>
          <p:nvPr/>
        </p:nvSpPr>
        <p:spPr>
          <a:xfrm>
            <a:off x="5033931" y="6587426"/>
            <a:ext cx="78514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/>
            </a:pPr>
            <a:r>
              <a:t>Let BGP find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some</a:t>
            </a:r>
            <a:r>
              <a:t>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allowed</a:t>
            </a:r>
            <a:r>
              <a:t> path dynamically</a:t>
            </a:r>
          </a:p>
        </p:txBody>
      </p:sp>
      <p:sp>
        <p:nvSpPr>
          <p:cNvPr id="2648" name="Shape 2648"/>
          <p:cNvSpPr/>
          <p:nvPr/>
        </p:nvSpPr>
        <p:spPr>
          <a:xfrm>
            <a:off x="8351031" y="5071222"/>
            <a:ext cx="1" cy="132080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681" name="Group 2681"/>
          <p:cNvGrpSpPr/>
          <p:nvPr/>
        </p:nvGrpSpPr>
        <p:grpSpPr>
          <a:xfrm>
            <a:off x="762577" y="1483126"/>
            <a:ext cx="4243070" cy="7733472"/>
            <a:chOff x="0" y="0"/>
            <a:chExt cx="4243068" cy="7733470"/>
          </a:xfrm>
        </p:grpSpPr>
        <p:sp>
          <p:nvSpPr>
            <p:cNvPr id="2649" name="Shape 2649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2660" name="Shape 2660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2675" name="Shape 2675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676" name="Shape 2676"/>
            <p:cNvSpPr/>
            <p:nvPr/>
          </p:nvSpPr>
          <p:spPr>
            <a:xfrm>
              <a:off x="2538694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2677" name="Shape 2677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8" name="Shape 2678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9" name="Shape 2679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Shape 26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684" name="Shape 26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2685" name="Shape 2685"/>
          <p:cNvSpPr/>
          <p:nvPr/>
        </p:nvSpPr>
        <p:spPr>
          <a:xfrm>
            <a:off x="4409442" y="4597400"/>
            <a:ext cx="662927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/>
            </a:lvl1pPr>
          </a:lstStyle>
          <a:p>
            <a:r>
              <a:t>C allows import from D with tag (2,2)</a:t>
            </a:r>
          </a:p>
        </p:txBody>
      </p:sp>
      <p:grpSp>
        <p:nvGrpSpPr>
          <p:cNvPr id="2718" name="Group 2718"/>
          <p:cNvGrpSpPr/>
          <p:nvPr/>
        </p:nvGrpSpPr>
        <p:grpSpPr>
          <a:xfrm>
            <a:off x="762577" y="1483126"/>
            <a:ext cx="4243070" cy="7733472"/>
            <a:chOff x="0" y="0"/>
            <a:chExt cx="4243068" cy="7733470"/>
          </a:xfrm>
        </p:grpSpPr>
        <p:sp>
          <p:nvSpPr>
            <p:cNvPr id="2686" name="Shape 2686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2697" name="Shape 2697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2538694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2714" name="Shape 2714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                                            Mechanisms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787400" y="2328995"/>
            <a:ext cx="11430000" cy="6293278"/>
          </a:xfrm>
          <a:prstGeom prst="rect">
            <a:avLst/>
          </a:prstGeom>
        </p:spPr>
        <p:txBody>
          <a:bodyPr/>
          <a:lstStyle/>
          <a:p>
            <a:r>
              <a:t>Objectives:  Network-wide</a:t>
            </a:r>
          </a:p>
          <a:p>
            <a:pPr lvl="1"/>
            <a:r>
              <a:t>Prefer traffic go through AT&amp;T over Sprint</a:t>
            </a:r>
          </a:p>
          <a:p>
            <a:pPr lvl="1"/>
            <a:r>
              <a:t>Don’t use our network as transit between A and B</a:t>
            </a:r>
          </a:p>
          <a:p>
            <a:pPr lvl="1"/>
            <a:r>
              <a:t>Traffic must stay within national boundaries</a:t>
            </a:r>
          </a:p>
          <a:p>
            <a:pPr lvl="1"/>
            <a:r>
              <a:t>Ensure traffic goes through X</a:t>
            </a:r>
          </a:p>
          <a:p>
            <a:pPr lvl="1"/>
            <a:r>
              <a:t>Adhere to policies even when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failures</a:t>
            </a:r>
            <a:r>
              <a:t> occur</a:t>
            </a:r>
          </a:p>
        </p:txBody>
      </p:sp>
      <p:sp>
        <p:nvSpPr>
          <p:cNvPr id="114" name="Shape 114"/>
          <p:cNvSpPr/>
          <p:nvPr/>
        </p:nvSpPr>
        <p:spPr>
          <a:xfrm>
            <a:off x="3656893" y="884509"/>
            <a:ext cx="5181801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33771" y="355149"/>
            <a:ext cx="8260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r>
              <a:t>GAP</a:t>
            </a:r>
          </a:p>
        </p:txBody>
      </p:sp>
      <p:pic>
        <p:nvPicPr>
          <p:cNvPr id="116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9184" y="2226533"/>
            <a:ext cx="3153039" cy="3142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Shape 2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721" name="Shape 27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2722" name="Shape 2722"/>
          <p:cNvSpPr/>
          <p:nvPr/>
        </p:nvSpPr>
        <p:spPr>
          <a:xfrm>
            <a:off x="4409442" y="5534132"/>
            <a:ext cx="66292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/>
            </a:lvl1pPr>
          </a:lstStyle>
          <a:p>
            <a:r>
              <a:t>C exports to A,B with tag (3,2)</a:t>
            </a:r>
          </a:p>
        </p:txBody>
      </p:sp>
      <p:grpSp>
        <p:nvGrpSpPr>
          <p:cNvPr id="2755" name="Group 2755"/>
          <p:cNvGrpSpPr/>
          <p:nvPr/>
        </p:nvGrpSpPr>
        <p:grpSpPr>
          <a:xfrm>
            <a:off x="762577" y="1483126"/>
            <a:ext cx="4243070" cy="7733472"/>
            <a:chOff x="0" y="0"/>
            <a:chExt cx="4243068" cy="7733470"/>
          </a:xfrm>
        </p:grpSpPr>
        <p:sp>
          <p:nvSpPr>
            <p:cNvPr id="2723" name="Shape 2723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2734" name="Shape 2734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38" name="Shape 2738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2538694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2751" name="Shape 2751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Shape 27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758" name="Shape 27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grpSp>
        <p:nvGrpSpPr>
          <p:cNvPr id="2791" name="Group 2791"/>
          <p:cNvGrpSpPr/>
          <p:nvPr/>
        </p:nvGrpSpPr>
        <p:grpSpPr>
          <a:xfrm>
            <a:off x="762577" y="1483126"/>
            <a:ext cx="4243070" cy="7733472"/>
            <a:chOff x="0" y="0"/>
            <a:chExt cx="4243068" cy="7733470"/>
          </a:xfrm>
        </p:grpSpPr>
        <p:sp>
          <p:nvSpPr>
            <p:cNvPr id="2759" name="Shape 2759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2770" name="Shape 2770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2538694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2787" name="Shape 2787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2792" name="Shape 2792"/>
          <p:cNvSpPr/>
          <p:nvPr/>
        </p:nvSpPr>
        <p:spPr>
          <a:xfrm>
            <a:off x="10281169" y="6278612"/>
            <a:ext cx="71489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(-,2)</a:t>
            </a:r>
          </a:p>
        </p:txBody>
      </p:sp>
      <p:sp>
        <p:nvSpPr>
          <p:cNvPr id="2793" name="Shape 2793"/>
          <p:cNvSpPr/>
          <p:nvPr/>
        </p:nvSpPr>
        <p:spPr>
          <a:xfrm>
            <a:off x="9857778" y="3621906"/>
            <a:ext cx="77775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(2,2)</a:t>
            </a:r>
          </a:p>
        </p:txBody>
      </p:sp>
      <p:grpSp>
        <p:nvGrpSpPr>
          <p:cNvPr id="2818" name="Group 2818"/>
          <p:cNvGrpSpPr/>
          <p:nvPr/>
        </p:nvGrpSpPr>
        <p:grpSpPr>
          <a:xfrm>
            <a:off x="4946505" y="2996786"/>
            <a:ext cx="7340391" cy="5100536"/>
            <a:chOff x="0" y="-125929"/>
            <a:chExt cx="7340389" cy="5100535"/>
          </a:xfrm>
        </p:grpSpPr>
        <p:sp>
          <p:nvSpPr>
            <p:cNvPr id="2794" name="Shape 2794"/>
            <p:cNvSpPr/>
            <p:nvPr/>
          </p:nvSpPr>
          <p:spPr>
            <a:xfrm flipH="1" flipV="1">
              <a:off x="4504913" y="919017"/>
              <a:ext cx="1366314" cy="759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 flipV="1">
              <a:off x="5883879" y="591922"/>
              <a:ext cx="345430" cy="10468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 flipH="1" flipV="1">
              <a:off x="6350093" y="2896901"/>
              <a:ext cx="252627" cy="11596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 flipH="1" flipV="1">
              <a:off x="293397" y="406136"/>
              <a:ext cx="882914" cy="21290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 flipH="1" flipV="1">
              <a:off x="937145" y="447398"/>
              <a:ext cx="1317116" cy="1317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1036122" y="1531150"/>
              <a:ext cx="6148851" cy="1537589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800" name="Shape 2800"/>
            <p:cNvSpPr/>
            <p:nvPr/>
          </p:nvSpPr>
          <p:spPr>
            <a:xfrm>
              <a:off x="492773" y="2015138"/>
              <a:ext cx="943179" cy="842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2103636" y="1075122"/>
              <a:ext cx="718900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884779" y="1669840"/>
              <a:ext cx="824257" cy="867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6251790" y="2208725"/>
              <a:ext cx="743058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968120" y="2119223"/>
              <a:ext cx="252178" cy="2770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2137455" y="157489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10073" y="1528786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6220969" y="272202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4383669" y="1839390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4091615" y="2112265"/>
              <a:ext cx="836286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4474965" y="2015848"/>
              <a:ext cx="1889037" cy="816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 flipV="1">
              <a:off x="1235601" y="1979851"/>
              <a:ext cx="3330524" cy="2608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2278190" y="1704521"/>
              <a:ext cx="2174854" cy="2307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 flipV="1">
              <a:off x="4418304" y="1634154"/>
              <a:ext cx="1539532" cy="3715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6248" y="3899556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759336" y="-125930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3393477" y="-1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-1" y="258810"/>
              <a:ext cx="1712916" cy="1248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2819" name="Shape 2819"/>
          <p:cNvSpPr/>
          <p:nvPr/>
        </p:nvSpPr>
        <p:spPr>
          <a:xfrm>
            <a:off x="9677510" y="4026795"/>
            <a:ext cx="893712" cy="483237"/>
          </a:xfrm>
          <a:prstGeom prst="line">
            <a:avLst/>
          </a:prstGeom>
          <a:ln w="762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0" name="Shape 2820"/>
          <p:cNvSpPr/>
          <p:nvPr/>
        </p:nvSpPr>
        <p:spPr>
          <a:xfrm flipH="1" flipV="1">
            <a:off x="11149449" y="6134979"/>
            <a:ext cx="153101" cy="788001"/>
          </a:xfrm>
          <a:prstGeom prst="line">
            <a:avLst/>
          </a:prstGeom>
          <a:ln w="762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823" name="Group 2823"/>
          <p:cNvGrpSpPr/>
          <p:nvPr/>
        </p:nvGrpSpPr>
        <p:grpSpPr>
          <a:xfrm>
            <a:off x="5004509" y="8319879"/>
            <a:ext cx="8425790" cy="653293"/>
            <a:chOff x="0" y="0"/>
            <a:chExt cx="8425789" cy="653291"/>
          </a:xfrm>
        </p:grpSpPr>
        <p:sp>
          <p:nvSpPr>
            <p:cNvPr id="2821" name="Shape 2821"/>
            <p:cNvSpPr/>
            <p:nvPr/>
          </p:nvSpPr>
          <p:spPr>
            <a:xfrm>
              <a:off x="1179096" y="90402"/>
              <a:ext cx="7246694" cy="497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sz="26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  </a:t>
              </a: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0" y="0"/>
              <a:ext cx="1598193" cy="653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2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Shape 28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826" name="Shape 28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grpSp>
        <p:nvGrpSpPr>
          <p:cNvPr id="2859" name="Group 2859"/>
          <p:cNvGrpSpPr/>
          <p:nvPr/>
        </p:nvGrpSpPr>
        <p:grpSpPr>
          <a:xfrm>
            <a:off x="762577" y="1483126"/>
            <a:ext cx="4243070" cy="7733472"/>
            <a:chOff x="0" y="0"/>
            <a:chExt cx="4243068" cy="7733470"/>
          </a:xfrm>
        </p:grpSpPr>
        <p:sp>
          <p:nvSpPr>
            <p:cNvPr id="2827" name="Shape 2827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2838" name="Shape 2838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2538694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2855" name="Shape 2855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grpSp>
        <p:nvGrpSpPr>
          <p:cNvPr id="2884" name="Group 2884"/>
          <p:cNvGrpSpPr/>
          <p:nvPr/>
        </p:nvGrpSpPr>
        <p:grpSpPr>
          <a:xfrm>
            <a:off x="4946505" y="2996786"/>
            <a:ext cx="7340391" cy="5100536"/>
            <a:chOff x="0" y="-125929"/>
            <a:chExt cx="7340389" cy="5100535"/>
          </a:xfrm>
        </p:grpSpPr>
        <p:sp>
          <p:nvSpPr>
            <p:cNvPr id="2860" name="Shape 2860"/>
            <p:cNvSpPr/>
            <p:nvPr/>
          </p:nvSpPr>
          <p:spPr>
            <a:xfrm flipH="1" flipV="1">
              <a:off x="4504913" y="919017"/>
              <a:ext cx="1366314" cy="759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 flipV="1">
              <a:off x="5883879" y="591922"/>
              <a:ext cx="345430" cy="10468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 flipH="1" flipV="1">
              <a:off x="6350093" y="2896901"/>
              <a:ext cx="252627" cy="11596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 flipH="1" flipV="1">
              <a:off x="293397" y="406136"/>
              <a:ext cx="882914" cy="21290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 flipH="1" flipV="1">
              <a:off x="937145" y="447398"/>
              <a:ext cx="1317116" cy="1317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1036122" y="1531150"/>
              <a:ext cx="6148851" cy="1537589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492773" y="2015138"/>
              <a:ext cx="943179" cy="842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2103636" y="1075122"/>
              <a:ext cx="718900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5884779" y="1669840"/>
              <a:ext cx="824257" cy="867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51790" y="2208725"/>
              <a:ext cx="743058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968120" y="2119223"/>
              <a:ext cx="252178" cy="2770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2137455" y="157489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5710073" y="1528786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220969" y="272202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4383669" y="1839390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4091615" y="2112265"/>
              <a:ext cx="836286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4474965" y="2015848"/>
              <a:ext cx="1889037" cy="816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 flipV="1">
              <a:off x="1235601" y="1979851"/>
              <a:ext cx="3330524" cy="2608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2278190" y="1704521"/>
              <a:ext cx="2174854" cy="2307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 flipV="1">
              <a:off x="4418304" y="1634154"/>
              <a:ext cx="1539532" cy="3715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5906248" y="3899556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5759336" y="-125930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3393477" y="-1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-1" y="258810"/>
              <a:ext cx="1712916" cy="1248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2885" name="Shape 2885"/>
          <p:cNvSpPr/>
          <p:nvPr/>
        </p:nvSpPr>
        <p:spPr>
          <a:xfrm flipH="1">
            <a:off x="9554267" y="4714382"/>
            <a:ext cx="902975" cy="230209"/>
          </a:xfrm>
          <a:prstGeom prst="line">
            <a:avLst/>
          </a:prstGeom>
          <a:ln w="762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86" name="Shape 2886"/>
          <p:cNvSpPr/>
          <p:nvPr/>
        </p:nvSpPr>
        <p:spPr>
          <a:xfrm flipH="1" flipV="1">
            <a:off x="9654819" y="5431278"/>
            <a:ext cx="1168527" cy="472946"/>
          </a:xfrm>
          <a:prstGeom prst="line">
            <a:avLst/>
          </a:prstGeom>
          <a:ln w="762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87" name="Shape 2887"/>
          <p:cNvSpPr/>
          <p:nvPr/>
        </p:nvSpPr>
        <p:spPr>
          <a:xfrm>
            <a:off x="9358188" y="5607288"/>
            <a:ext cx="71489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(-,2)</a:t>
            </a:r>
          </a:p>
        </p:txBody>
      </p:sp>
      <p:sp>
        <p:nvSpPr>
          <p:cNvPr id="2888" name="Shape 2888"/>
          <p:cNvSpPr/>
          <p:nvPr/>
        </p:nvSpPr>
        <p:spPr>
          <a:xfrm>
            <a:off x="10013901" y="4894141"/>
            <a:ext cx="77775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(3,2)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5004509" y="8319879"/>
            <a:ext cx="8425790" cy="653293"/>
            <a:chOff x="0" y="0"/>
            <a:chExt cx="8425789" cy="653291"/>
          </a:xfrm>
        </p:grpSpPr>
        <p:sp>
          <p:nvSpPr>
            <p:cNvPr id="2889" name="Shape 2889"/>
            <p:cNvSpPr/>
            <p:nvPr/>
          </p:nvSpPr>
          <p:spPr>
            <a:xfrm>
              <a:off x="1179096" y="90402"/>
              <a:ext cx="7246694" cy="497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sz="26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  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0" y="0"/>
              <a:ext cx="1598193" cy="653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2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Shape 28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894" name="Shape 28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grpSp>
        <p:nvGrpSpPr>
          <p:cNvPr id="2927" name="Group 2927"/>
          <p:cNvGrpSpPr/>
          <p:nvPr/>
        </p:nvGrpSpPr>
        <p:grpSpPr>
          <a:xfrm>
            <a:off x="762577" y="1483126"/>
            <a:ext cx="4243070" cy="7733472"/>
            <a:chOff x="0" y="0"/>
            <a:chExt cx="4243068" cy="7733470"/>
          </a:xfrm>
        </p:grpSpPr>
        <p:sp>
          <p:nvSpPr>
            <p:cNvPr id="2895" name="Shape 2895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2900" name="Shape 2900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2901" name="Shape 2901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2906" name="Shape 2906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2538694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2923" name="Shape 2923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grpSp>
        <p:nvGrpSpPr>
          <p:cNvPr id="2952" name="Group 2952"/>
          <p:cNvGrpSpPr/>
          <p:nvPr/>
        </p:nvGrpSpPr>
        <p:grpSpPr>
          <a:xfrm>
            <a:off x="4946505" y="2996786"/>
            <a:ext cx="7340391" cy="5100536"/>
            <a:chOff x="0" y="-125929"/>
            <a:chExt cx="7340389" cy="5100535"/>
          </a:xfrm>
        </p:grpSpPr>
        <p:sp>
          <p:nvSpPr>
            <p:cNvPr id="2928" name="Shape 2928"/>
            <p:cNvSpPr/>
            <p:nvPr/>
          </p:nvSpPr>
          <p:spPr>
            <a:xfrm flipH="1" flipV="1">
              <a:off x="4504913" y="919017"/>
              <a:ext cx="1366314" cy="759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 flipV="1">
              <a:off x="5883879" y="591922"/>
              <a:ext cx="345430" cy="10468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 flipH="1" flipV="1">
              <a:off x="6350093" y="2896901"/>
              <a:ext cx="252627" cy="11596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 flipH="1" flipV="1">
              <a:off x="293397" y="406136"/>
              <a:ext cx="882914" cy="21290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 flipH="1" flipV="1">
              <a:off x="937145" y="447398"/>
              <a:ext cx="1317116" cy="1317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1036122" y="1531150"/>
              <a:ext cx="6148851" cy="1537589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492773" y="2015138"/>
              <a:ext cx="943179" cy="842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2103636" y="1075122"/>
              <a:ext cx="718900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884779" y="1669840"/>
              <a:ext cx="824257" cy="867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251790" y="2208725"/>
              <a:ext cx="743058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968120" y="2119223"/>
              <a:ext cx="252178" cy="2770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2137455" y="157489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5710073" y="1528786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220969" y="272202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4383669" y="1839390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4091615" y="2112265"/>
              <a:ext cx="836286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4474965" y="2015848"/>
              <a:ext cx="1889037" cy="816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 flipV="1">
              <a:off x="1235601" y="1979851"/>
              <a:ext cx="3330524" cy="2608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2278190" y="1704521"/>
              <a:ext cx="2174854" cy="2307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 flipV="1">
              <a:off x="4418304" y="1634154"/>
              <a:ext cx="1539532" cy="3715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5906248" y="3899556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5759336" y="-125930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3393477" y="-1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2951" name="Shape 2951"/>
            <p:cNvSpPr/>
            <p:nvPr/>
          </p:nvSpPr>
          <p:spPr>
            <a:xfrm>
              <a:off x="-1" y="258810"/>
              <a:ext cx="1712916" cy="1248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2953" name="Shape 2953"/>
          <p:cNvSpPr/>
          <p:nvPr/>
        </p:nvSpPr>
        <p:spPr>
          <a:xfrm flipH="1">
            <a:off x="6663982" y="5280544"/>
            <a:ext cx="2250443" cy="201120"/>
          </a:xfrm>
          <a:prstGeom prst="line">
            <a:avLst/>
          </a:prstGeom>
          <a:ln w="762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54" name="Shape 2954"/>
          <p:cNvSpPr/>
          <p:nvPr/>
        </p:nvSpPr>
        <p:spPr>
          <a:xfrm>
            <a:off x="7363298" y="5417951"/>
            <a:ext cx="71489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(-,3)</a:t>
            </a:r>
          </a:p>
        </p:txBody>
      </p:sp>
      <p:grpSp>
        <p:nvGrpSpPr>
          <p:cNvPr id="2957" name="Group 2957"/>
          <p:cNvGrpSpPr/>
          <p:nvPr/>
        </p:nvGrpSpPr>
        <p:grpSpPr>
          <a:xfrm>
            <a:off x="5004509" y="8319879"/>
            <a:ext cx="8425790" cy="653293"/>
            <a:chOff x="0" y="0"/>
            <a:chExt cx="8425789" cy="653291"/>
          </a:xfrm>
        </p:grpSpPr>
        <p:sp>
          <p:nvSpPr>
            <p:cNvPr id="2955" name="Shape 2955"/>
            <p:cNvSpPr/>
            <p:nvPr/>
          </p:nvSpPr>
          <p:spPr>
            <a:xfrm>
              <a:off x="1179096" y="90402"/>
              <a:ext cx="7246694" cy="497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sz="26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  </a:t>
              </a:r>
            </a:p>
          </p:txBody>
        </p:sp>
        <p:sp>
          <p:nvSpPr>
            <p:cNvPr id="2956" name="Shape 2956"/>
            <p:cNvSpPr/>
            <p:nvPr/>
          </p:nvSpPr>
          <p:spPr>
            <a:xfrm>
              <a:off x="0" y="0"/>
              <a:ext cx="1598193" cy="653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2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960" name="Shape 2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grpSp>
        <p:nvGrpSpPr>
          <p:cNvPr id="2993" name="Group 2993"/>
          <p:cNvGrpSpPr/>
          <p:nvPr/>
        </p:nvGrpSpPr>
        <p:grpSpPr>
          <a:xfrm>
            <a:off x="762577" y="1483126"/>
            <a:ext cx="4243070" cy="7733472"/>
            <a:chOff x="0" y="0"/>
            <a:chExt cx="4243068" cy="7733470"/>
          </a:xfrm>
        </p:grpSpPr>
        <p:sp>
          <p:nvSpPr>
            <p:cNvPr id="2961" name="Shape 2961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2962" name="Shape 2962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2963" name="Shape 2963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2964" name="Shape 2964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2965" name="Shape 2965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2966" name="Shape 2966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2967" name="Shape 2967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2968" name="Shape 2968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2969" name="Shape 2969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2970" name="Shape 2970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2971" name="Shape 2971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2972" name="Shape 2972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2987" name="Shape 2987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2538694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2989" name="Shape 2989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992" name="Shape 2992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grpSp>
        <p:nvGrpSpPr>
          <p:cNvPr id="3018" name="Group 3018"/>
          <p:cNvGrpSpPr/>
          <p:nvPr/>
        </p:nvGrpSpPr>
        <p:grpSpPr>
          <a:xfrm>
            <a:off x="4946505" y="2996786"/>
            <a:ext cx="7340391" cy="5100536"/>
            <a:chOff x="0" y="-125929"/>
            <a:chExt cx="7340389" cy="5100535"/>
          </a:xfrm>
        </p:grpSpPr>
        <p:sp>
          <p:nvSpPr>
            <p:cNvPr id="2994" name="Shape 2994"/>
            <p:cNvSpPr/>
            <p:nvPr/>
          </p:nvSpPr>
          <p:spPr>
            <a:xfrm flipH="1" flipV="1">
              <a:off x="4504913" y="919017"/>
              <a:ext cx="1366314" cy="759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 flipV="1">
              <a:off x="5883879" y="591922"/>
              <a:ext cx="345430" cy="10468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 flipH="1" flipV="1">
              <a:off x="6350093" y="2896901"/>
              <a:ext cx="252627" cy="11596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 flipH="1" flipV="1">
              <a:off x="293397" y="406136"/>
              <a:ext cx="882914" cy="21290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 flipH="1" flipV="1">
              <a:off x="937145" y="447398"/>
              <a:ext cx="1317116" cy="1317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1036122" y="1531150"/>
              <a:ext cx="6148851" cy="1537589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492773" y="2015138"/>
              <a:ext cx="943179" cy="842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3001" name="Shape 3001"/>
            <p:cNvSpPr/>
            <p:nvPr/>
          </p:nvSpPr>
          <p:spPr>
            <a:xfrm>
              <a:off x="2103636" y="1075122"/>
              <a:ext cx="718900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884779" y="1669840"/>
              <a:ext cx="824257" cy="867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3003" name="Shape 3003"/>
            <p:cNvSpPr/>
            <p:nvPr/>
          </p:nvSpPr>
          <p:spPr>
            <a:xfrm>
              <a:off x="6251790" y="2208725"/>
              <a:ext cx="743058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3004" name="Shape 3004"/>
            <p:cNvSpPr/>
            <p:nvPr/>
          </p:nvSpPr>
          <p:spPr>
            <a:xfrm>
              <a:off x="968120" y="2119223"/>
              <a:ext cx="252178" cy="2770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2137455" y="157489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710073" y="1528786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6220969" y="272202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4383669" y="1839390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4091615" y="2112265"/>
              <a:ext cx="836286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3010" name="Shape 3010"/>
            <p:cNvSpPr/>
            <p:nvPr/>
          </p:nvSpPr>
          <p:spPr>
            <a:xfrm>
              <a:off x="4474965" y="2015848"/>
              <a:ext cx="1889037" cy="816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 flipV="1">
              <a:off x="1235601" y="1979851"/>
              <a:ext cx="3330524" cy="2608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2278190" y="1704521"/>
              <a:ext cx="2174854" cy="2307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13" name="Shape 3013"/>
            <p:cNvSpPr/>
            <p:nvPr/>
          </p:nvSpPr>
          <p:spPr>
            <a:xfrm flipV="1">
              <a:off x="4418304" y="1634154"/>
              <a:ext cx="1539532" cy="3715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14" name="Shape 3014"/>
            <p:cNvSpPr/>
            <p:nvPr/>
          </p:nvSpPr>
          <p:spPr>
            <a:xfrm>
              <a:off x="5906248" y="3899556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759336" y="-125930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3016" name="Shape 3016"/>
            <p:cNvSpPr/>
            <p:nvPr/>
          </p:nvSpPr>
          <p:spPr>
            <a:xfrm>
              <a:off x="3393477" y="-1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3017" name="Shape 3017"/>
            <p:cNvSpPr/>
            <p:nvPr/>
          </p:nvSpPr>
          <p:spPr>
            <a:xfrm>
              <a:off x="-1" y="258810"/>
              <a:ext cx="1712916" cy="1248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3019" name="Shape 3019"/>
          <p:cNvSpPr/>
          <p:nvPr/>
        </p:nvSpPr>
        <p:spPr>
          <a:xfrm flipH="1" flipV="1">
            <a:off x="5977061" y="4650771"/>
            <a:ext cx="292025" cy="620536"/>
          </a:xfrm>
          <a:prstGeom prst="line">
            <a:avLst/>
          </a:prstGeom>
          <a:ln w="762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20" name="Shape 3020"/>
          <p:cNvSpPr/>
          <p:nvPr/>
        </p:nvSpPr>
        <p:spPr>
          <a:xfrm>
            <a:off x="6144952" y="4434382"/>
            <a:ext cx="7148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(-,4)</a:t>
            </a:r>
          </a:p>
        </p:txBody>
      </p:sp>
      <p:grpSp>
        <p:nvGrpSpPr>
          <p:cNvPr id="3023" name="Group 3023"/>
          <p:cNvGrpSpPr/>
          <p:nvPr/>
        </p:nvGrpSpPr>
        <p:grpSpPr>
          <a:xfrm>
            <a:off x="5004509" y="8319879"/>
            <a:ext cx="8425790" cy="653293"/>
            <a:chOff x="0" y="0"/>
            <a:chExt cx="8425789" cy="653291"/>
          </a:xfrm>
        </p:grpSpPr>
        <p:sp>
          <p:nvSpPr>
            <p:cNvPr id="3021" name="Shape 3021"/>
            <p:cNvSpPr/>
            <p:nvPr/>
          </p:nvSpPr>
          <p:spPr>
            <a:xfrm>
              <a:off x="1179096" y="90402"/>
              <a:ext cx="7246694" cy="497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sz="26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  </a:t>
              </a:r>
            </a:p>
          </p:txBody>
        </p:sp>
        <p:sp>
          <p:nvSpPr>
            <p:cNvPr id="3022" name="Shape 3022"/>
            <p:cNvSpPr/>
            <p:nvPr/>
          </p:nvSpPr>
          <p:spPr>
            <a:xfrm>
              <a:off x="0" y="0"/>
              <a:ext cx="1598193" cy="653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2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Shape 30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026" name="Shape 30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grpSp>
        <p:nvGrpSpPr>
          <p:cNvPr id="3059" name="Group 3059"/>
          <p:cNvGrpSpPr/>
          <p:nvPr/>
        </p:nvGrpSpPr>
        <p:grpSpPr>
          <a:xfrm>
            <a:off x="762577" y="1483126"/>
            <a:ext cx="4243070" cy="7733472"/>
            <a:chOff x="0" y="0"/>
            <a:chExt cx="4243068" cy="7733470"/>
          </a:xfrm>
        </p:grpSpPr>
        <p:sp>
          <p:nvSpPr>
            <p:cNvPr id="3027" name="Shape 3027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028" name="Shape 3028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3029" name="Shape 3029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038" name="Shape 3038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3053" name="Shape 3053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2538694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3055" name="Shape 3055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058" name="Shape 3058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grpSp>
        <p:nvGrpSpPr>
          <p:cNvPr id="3084" name="Group 3084"/>
          <p:cNvGrpSpPr/>
          <p:nvPr/>
        </p:nvGrpSpPr>
        <p:grpSpPr>
          <a:xfrm>
            <a:off x="4946505" y="2996786"/>
            <a:ext cx="7340391" cy="5100536"/>
            <a:chOff x="0" y="-125929"/>
            <a:chExt cx="7340389" cy="5100535"/>
          </a:xfrm>
        </p:grpSpPr>
        <p:sp>
          <p:nvSpPr>
            <p:cNvPr id="3060" name="Shape 3060"/>
            <p:cNvSpPr/>
            <p:nvPr/>
          </p:nvSpPr>
          <p:spPr>
            <a:xfrm flipH="1" flipV="1">
              <a:off x="4504913" y="919017"/>
              <a:ext cx="1366314" cy="759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 flipV="1">
              <a:off x="5883879" y="591922"/>
              <a:ext cx="345430" cy="10468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 flipH="1" flipV="1">
              <a:off x="6350093" y="2896901"/>
              <a:ext cx="252627" cy="11596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 flipH="1" flipV="1">
              <a:off x="293397" y="406136"/>
              <a:ext cx="882914" cy="21290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 flipH="1" flipV="1">
              <a:off x="937145" y="447398"/>
              <a:ext cx="1317116" cy="1317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1036122" y="1531150"/>
              <a:ext cx="6148851" cy="1537589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492773" y="2015138"/>
              <a:ext cx="943179" cy="842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3067" name="Shape 3067"/>
            <p:cNvSpPr/>
            <p:nvPr/>
          </p:nvSpPr>
          <p:spPr>
            <a:xfrm>
              <a:off x="2103636" y="1075122"/>
              <a:ext cx="718900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884779" y="1669840"/>
              <a:ext cx="824257" cy="867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3069" name="Shape 3069"/>
            <p:cNvSpPr/>
            <p:nvPr/>
          </p:nvSpPr>
          <p:spPr>
            <a:xfrm>
              <a:off x="6251790" y="2208725"/>
              <a:ext cx="743058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3070" name="Shape 3070"/>
            <p:cNvSpPr/>
            <p:nvPr/>
          </p:nvSpPr>
          <p:spPr>
            <a:xfrm>
              <a:off x="968120" y="2119223"/>
              <a:ext cx="252178" cy="2770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2137455" y="157489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5710073" y="1528786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20969" y="2722021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4383669" y="1839390"/>
              <a:ext cx="252178" cy="27705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4091615" y="2112265"/>
              <a:ext cx="836286" cy="90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4474965" y="2015848"/>
              <a:ext cx="1889037" cy="816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77" name="Shape 3077"/>
            <p:cNvSpPr/>
            <p:nvPr/>
          </p:nvSpPr>
          <p:spPr>
            <a:xfrm flipV="1">
              <a:off x="1235601" y="1979851"/>
              <a:ext cx="3330524" cy="2608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2278190" y="1704521"/>
              <a:ext cx="2174854" cy="2307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 flipV="1">
              <a:off x="4418304" y="1634154"/>
              <a:ext cx="1539532" cy="3715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906248" y="3899556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36" y="-125930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3082" name="Shape 3082"/>
            <p:cNvSpPr/>
            <p:nvPr/>
          </p:nvSpPr>
          <p:spPr>
            <a:xfrm>
              <a:off x="3393477" y="-1"/>
              <a:ext cx="1434142" cy="107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3083" name="Shape 3083"/>
            <p:cNvSpPr/>
            <p:nvPr/>
          </p:nvSpPr>
          <p:spPr>
            <a:xfrm>
              <a:off x="-1" y="258810"/>
              <a:ext cx="1712916" cy="1248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</p:grpSp>
      <p:sp>
        <p:nvSpPr>
          <p:cNvPr id="3085" name="Shape 3085"/>
          <p:cNvSpPr/>
          <p:nvPr/>
        </p:nvSpPr>
        <p:spPr>
          <a:xfrm flipH="1">
            <a:off x="354259" y="1998892"/>
            <a:ext cx="1664409" cy="5415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4" h="21600" extrusionOk="0">
                <a:moveTo>
                  <a:pt x="0" y="21600"/>
                </a:moveTo>
                <a:cubicBezTo>
                  <a:pt x="499" y="20155"/>
                  <a:pt x="2396" y="18794"/>
                  <a:pt x="5432" y="17701"/>
                </a:cubicBezTo>
                <a:cubicBezTo>
                  <a:pt x="7532" y="16945"/>
                  <a:pt x="10109" y="16345"/>
                  <a:pt x="12732" y="15776"/>
                </a:cubicBezTo>
                <a:cubicBezTo>
                  <a:pt x="15523" y="15170"/>
                  <a:pt x="18466" y="14443"/>
                  <a:pt x="18183" y="13404"/>
                </a:cubicBezTo>
                <a:cubicBezTo>
                  <a:pt x="17937" y="12499"/>
                  <a:pt x="14938" y="11768"/>
                  <a:pt x="15814" y="10861"/>
                </a:cubicBezTo>
                <a:cubicBezTo>
                  <a:pt x="16271" y="10388"/>
                  <a:pt x="17739" y="10097"/>
                  <a:pt x="18287" y="9631"/>
                </a:cubicBezTo>
                <a:cubicBezTo>
                  <a:pt x="19484" y="8613"/>
                  <a:pt x="15921" y="7661"/>
                  <a:pt x="16650" y="6629"/>
                </a:cubicBezTo>
                <a:cubicBezTo>
                  <a:pt x="17252" y="5777"/>
                  <a:pt x="20481" y="5353"/>
                  <a:pt x="20956" y="4488"/>
                </a:cubicBezTo>
                <a:cubicBezTo>
                  <a:pt x="21600" y="3313"/>
                  <a:pt x="17554" y="2621"/>
                  <a:pt x="13740" y="2142"/>
                </a:cubicBezTo>
                <a:cubicBezTo>
                  <a:pt x="9448" y="1602"/>
                  <a:pt x="5397" y="883"/>
                  <a:pt x="1696" y="0"/>
                </a:cubicBezTo>
              </a:path>
            </a:pathLst>
          </a:custGeom>
          <a:ln w="1016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86" name="Shape 3086"/>
          <p:cNvSpPr/>
          <p:nvPr/>
        </p:nvSpPr>
        <p:spPr>
          <a:xfrm>
            <a:off x="1435165" y="4451430"/>
            <a:ext cx="215991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Not ideal!</a:t>
            </a:r>
          </a:p>
        </p:txBody>
      </p:sp>
      <p:sp>
        <p:nvSpPr>
          <p:cNvPr id="3087" name="Shape 3087"/>
          <p:cNvSpPr/>
          <p:nvPr/>
        </p:nvSpPr>
        <p:spPr>
          <a:xfrm flipH="1">
            <a:off x="6039377" y="4608233"/>
            <a:ext cx="5213574" cy="2403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931" y="14596"/>
                  <a:pt x="5335" y="10118"/>
                  <a:pt x="9091" y="9640"/>
                </a:cubicBezTo>
                <a:cubicBezTo>
                  <a:pt x="12373" y="9223"/>
                  <a:pt x="15839" y="11884"/>
                  <a:pt x="18760" y="8423"/>
                </a:cubicBezTo>
                <a:cubicBezTo>
                  <a:pt x="20237" y="6673"/>
                  <a:pt x="21279" y="3585"/>
                  <a:pt x="21600" y="0"/>
                </a:cubicBezTo>
              </a:path>
            </a:pathLst>
          </a:custGeom>
          <a:ln w="1016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88" name="Shape 3088"/>
          <p:cNvSpPr/>
          <p:nvPr/>
        </p:nvSpPr>
        <p:spPr>
          <a:xfrm>
            <a:off x="5569195" y="7526670"/>
            <a:ext cx="496066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400"/>
            </a:pPr>
            <a:r>
              <a:t>A better path exists in the </a:t>
            </a:r>
          </a:p>
          <a:p>
            <a:pPr>
              <a:defRPr sz="3400"/>
            </a:pPr>
            <a:r>
              <a:t>network, but is not used!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Shape 30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091" name="Shape 30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pSp>
        <p:nvGrpSpPr>
          <p:cNvPr id="3124" name="Group 3124"/>
          <p:cNvGrpSpPr/>
          <p:nvPr/>
        </p:nvGrpSpPr>
        <p:grpSpPr>
          <a:xfrm>
            <a:off x="762577" y="1483126"/>
            <a:ext cx="4243070" cy="7733472"/>
            <a:chOff x="0" y="0"/>
            <a:chExt cx="4243068" cy="7733470"/>
          </a:xfrm>
        </p:grpSpPr>
        <p:sp>
          <p:nvSpPr>
            <p:cNvPr id="3092" name="Shape 3092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093" name="Shape 3093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3094" name="Shape 3094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095" name="Shape 3095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096" name="Shape 3096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3097" name="Shape 3097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3098" name="Shape 3098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099" name="Shape 3099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100" name="Shape 3100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101" name="Shape 3101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3102" name="Shape 3102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103" name="Shape 3103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3118" name="Shape 3118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2538694" y="5933122"/>
              <a:ext cx="874038" cy="79294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3120" name="Shape 3120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123" name="Shape 3123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125" name="Shape 3125"/>
          <p:cNvSpPr/>
          <p:nvPr/>
        </p:nvSpPr>
        <p:spPr>
          <a:xfrm>
            <a:off x="5033931" y="2867626"/>
            <a:ext cx="78514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Idea 2: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Find local preferences</a:t>
            </a:r>
          </a:p>
        </p:txBody>
      </p:sp>
      <p:sp>
        <p:nvSpPr>
          <p:cNvPr id="3126" name="Shape 3126"/>
          <p:cNvSpPr/>
          <p:nvPr/>
        </p:nvSpPr>
        <p:spPr>
          <a:xfrm>
            <a:off x="4995831" y="6587426"/>
            <a:ext cx="809632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/>
            </a:pPr>
            <a:r>
              <a:t>Let BGP find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the best allowed</a:t>
            </a:r>
            <a:r>
              <a:t> path dynamically</a:t>
            </a:r>
          </a:p>
        </p:txBody>
      </p:sp>
      <p:sp>
        <p:nvSpPr>
          <p:cNvPr id="3127" name="Shape 3127"/>
          <p:cNvSpPr/>
          <p:nvPr/>
        </p:nvSpPr>
        <p:spPr>
          <a:xfrm>
            <a:off x="5177220" y="3467100"/>
            <a:ext cx="7851474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Direct BGP towards best path</a:t>
            </a:r>
          </a:p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Under all combinations of failures</a:t>
            </a:r>
          </a:p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Frame in terms of graph algorithms</a:t>
            </a:r>
          </a:p>
        </p:txBody>
      </p:sp>
      <p:sp>
        <p:nvSpPr>
          <p:cNvPr id="3128" name="Shape 3128"/>
          <p:cNvSpPr/>
          <p:nvPr/>
        </p:nvSpPr>
        <p:spPr>
          <a:xfrm>
            <a:off x="8351031" y="5071222"/>
            <a:ext cx="1" cy="132080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Shape 3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131" name="Shape 3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3132" name="Shape 3132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133" name="Shape 3133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134" name="Shape 3134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135" name="Shape 3135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136" name="Shape 3136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137" name="Shape 3137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138" name="Shape 3138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139" name="Shape 3139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140" name="Shape 3140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3141" name="Shape 3141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3142" name="Shape 3142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3143" name="Shape 3143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44" name="Shape 3144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45" name="Shape 3145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46" name="Shape 3146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47" name="Shape 3147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48" name="Shape 3148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49" name="Shape 3149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0" name="Shape 3150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1" name="Shape 3151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2" name="Shape 3152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3" name="Shape 3153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4" name="Shape 3154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5" name="Shape 3155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6" name="Shape 3156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157" name="Shape 3157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3158" name="Shape 3158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159" name="Shape 3159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3160" name="Shape 3160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61" name="Shape 3161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62" name="Shape 3162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3163" name="Shape 3163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3164" name="Shape 3164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 noexport, MED←80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Shape 3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167" name="Shape 3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3168" name="Shape 3168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169" name="Shape 3169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170" name="Shape 3170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171" name="Shape 3171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172" name="Shape 3172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173" name="Shape 3173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174" name="Shape 3174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175" name="Shape 3175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176" name="Shape 3176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3177" name="Shape 3177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3178" name="Shape 3178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3179" name="Shape 3179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0" name="Shape 3180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1" name="Shape 3181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2" name="Shape 3182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3" name="Shape 3183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4" name="Shape 3184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5" name="Shape 3185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6" name="Shape 3186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7" name="Shape 3187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8" name="Shape 3188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89" name="Shape 3189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90" name="Shape 3190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91" name="Shape 3191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92" name="Shape 3192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193" name="Shape 3193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3194" name="Shape 3194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195" name="Shape 3195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3196" name="Shape 3196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97" name="Shape 3197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98" name="Shape 3198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3199" name="Shape 3199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3200" name="Shape 3200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 noexport, MED←80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Shape 3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203" name="Shape 3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3204" name="Shape 3204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205" name="Shape 3205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206" name="Shape 3206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207" name="Shape 3207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208" name="Shape 3208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209" name="Shape 3209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210" name="Shape 3210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211" name="Shape 3211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212" name="Shape 3212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3213" name="Shape 3213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3214" name="Shape 3214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3215" name="Shape 3215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16" name="Shape 3216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17" name="Shape 3217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18" name="Shape 3218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19" name="Shape 3219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0" name="Shape 3220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1" name="Shape 3221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2" name="Shape 3222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3" name="Shape 3223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4" name="Shape 3224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5" name="Shape 3225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6" name="Shape 3226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7" name="Shape 3227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8" name="Shape 3228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229" name="Shape 3229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231" name="Shape 3231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3232" name="Shape 3232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33" name="Shape 3233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34" name="Shape 3234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3235" name="Shape 3235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3236" name="Shape 3236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                                            Mechanisms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787400" y="2328995"/>
            <a:ext cx="11430000" cy="7229949"/>
          </a:xfrm>
          <a:prstGeom prst="rect">
            <a:avLst/>
          </a:prstGeom>
        </p:spPr>
        <p:txBody>
          <a:bodyPr/>
          <a:lstStyle/>
          <a:p>
            <a:r>
              <a:t>Objectives:  Network-wide</a:t>
            </a:r>
          </a:p>
          <a:p>
            <a:pPr lvl="1"/>
            <a:r>
              <a:t>Prefer traffic go through AT&amp;T over Sprint</a:t>
            </a:r>
          </a:p>
          <a:p>
            <a:pPr lvl="1"/>
            <a:r>
              <a:t>Don’t use our network as transit between A and B</a:t>
            </a:r>
          </a:p>
          <a:p>
            <a:pPr lvl="1"/>
            <a:r>
              <a:t>Traffic must stay within national boundaries</a:t>
            </a:r>
          </a:p>
          <a:p>
            <a:pPr lvl="1"/>
            <a:r>
              <a:t>Ensure traffic goes through X</a:t>
            </a:r>
          </a:p>
          <a:p>
            <a:pPr lvl="1"/>
            <a:r>
              <a:t>Adhere to policies even when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failures</a:t>
            </a:r>
            <a:r>
              <a:t> occur</a:t>
            </a:r>
          </a:p>
          <a:p>
            <a:r>
              <a:t>Mechanisms:  Device-by-Device</a:t>
            </a:r>
          </a:p>
          <a:p>
            <a:pPr lvl="1"/>
            <a:r>
              <a:t>Local decisions made independently on each device</a:t>
            </a:r>
          </a:p>
          <a:p>
            <a:pPr lvl="1"/>
            <a:r>
              <a:t>Several device-level actions together imply some higher-level behavior</a:t>
            </a:r>
          </a:p>
          <a:p>
            <a:pPr lvl="1"/>
            <a:r>
              <a:t>Failures interact with local decision-making algorithms in complex ways</a:t>
            </a:r>
          </a:p>
        </p:txBody>
      </p:sp>
      <p:sp>
        <p:nvSpPr>
          <p:cNvPr id="121" name="Shape 121"/>
          <p:cNvSpPr/>
          <p:nvPr/>
        </p:nvSpPr>
        <p:spPr>
          <a:xfrm>
            <a:off x="3656893" y="884509"/>
            <a:ext cx="5181801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733771" y="355149"/>
            <a:ext cx="8260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r>
              <a:t>GAP</a:t>
            </a:r>
          </a:p>
        </p:txBody>
      </p:sp>
      <p:pic>
        <p:nvPicPr>
          <p:cNvPr id="123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9184" y="2226533"/>
            <a:ext cx="3153039" cy="3142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Shape 3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239" name="Shape 3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3240" name="Shape 3240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241" name="Shape 3241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242" name="Shape 3242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243" name="Shape 3243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244" name="Shape 3244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245" name="Shape 3245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246" name="Shape 3246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247" name="Shape 3247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248" name="Shape 3248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3249" name="Shape 3249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3250" name="Shape 3250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3251" name="Shape 3251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2" name="Shape 3252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3" name="Shape 3253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4" name="Shape 3254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5" name="Shape 3255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6" name="Shape 3256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7" name="Shape 3257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8" name="Shape 3258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9" name="Shape 3259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0" name="Shape 3260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1" name="Shape 3261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2" name="Shape 3262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3" name="Shape 3263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4" name="Shape 3264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265" name="Shape 3265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3266" name="Shape 3266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267" name="Shape 3267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3268" name="Shape 3268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9" name="Shape 3269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70" name="Shape 3270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3271" name="Shape 3271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3272" name="Shape 3272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Shape 3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275" name="Shape 32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3276" name="Shape 3276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277" name="Shape 3277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278" name="Shape 3278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279" name="Shape 3279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280" name="Shape 3280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281" name="Shape 3281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282" name="Shape 3282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283" name="Shape 3283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284" name="Shape 3284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3285" name="Shape 3285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3286" name="Shape 3286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3287" name="Shape 3287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88" name="Shape 3288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89" name="Shape 3289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0" name="Shape 3290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1" name="Shape 3291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2" name="Shape 3292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381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3" name="Shape 3293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4" name="Shape 3294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5" name="Shape 3295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6" name="Shape 3296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7" name="Shape 3297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381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8" name="Shape 3298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9" name="Shape 3299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300" name="Shape 3300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3301" name="Shape 3301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302" name="Shape 3302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3303" name="Shape 3303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04" name="Shape 3304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05" name="Shape 3305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3306" name="Shape 3306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3307" name="Shape 3307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3308" name="Shape 3308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09" name="Shape 3309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10" name="Shape 3310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Shape 3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313" name="Shape 33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3314" name="Shape 3314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315" name="Shape 3315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316" name="Shape 3316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317" name="Shape 3317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318" name="Shape 3318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319" name="Shape 3319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320" name="Shape 3320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321" name="Shape 3321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322" name="Shape 3322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23" name="Shape 3323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24" name="Shape 3324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25" name="Shape 3325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26" name="Shape 3326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27" name="Shape 3327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28" name="Shape 3328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29" name="Shape 3329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30" name="Shape 3330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31" name="Shape 3331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32" name="Shape 3332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</p:txBody>
      </p:sp>
      <p:sp>
        <p:nvSpPr>
          <p:cNvPr id="3333" name="Shape 3333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</p:txBody>
      </p:sp>
      <p:sp>
        <p:nvSpPr>
          <p:cNvPr id="3334" name="Shape 3334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3335" name="Shape 3335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36" name="Shape 3336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3337" name="Shape 3337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3338" name="Shape 3338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39" name="Shape 3339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  <p:sp>
        <p:nvSpPr>
          <p:cNvPr id="3340" name="Shape 3340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Shape 3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343" name="Shape 33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3344" name="Shape 3344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345" name="Shape 3345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346" name="Shape 3346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347" name="Shape 3347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348" name="Shape 3348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349" name="Shape 3349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350" name="Shape 3350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351" name="Shape 3351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352" name="Shape 3352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3" name="Shape 3353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4" name="Shape 3354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5" name="Shape 3355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6" name="Shape 3356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7" name="Shape 3357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8" name="Shape 3358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9" name="Shape 3359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60" name="Shape 3360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61" name="Shape 3361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62" name="Shape 3362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</p:txBody>
      </p:sp>
      <p:sp>
        <p:nvSpPr>
          <p:cNvPr id="3363" name="Shape 3363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</p:txBody>
      </p:sp>
      <p:sp>
        <p:nvSpPr>
          <p:cNvPr id="3364" name="Shape 3364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3365" name="Shape 3365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66" name="Shape 3366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3367" name="Shape 3367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3368" name="Shape 3368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69" name="Shape 3369"/>
          <p:cNvSpPr/>
          <p:nvPr/>
        </p:nvSpPr>
        <p:spPr>
          <a:xfrm>
            <a:off x="2450022" y="8546284"/>
            <a:ext cx="29497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Highest preference</a:t>
            </a:r>
          </a:p>
          <a:p>
            <a:pPr algn="ctr"/>
            <a:r>
              <a:t>obtainable here</a:t>
            </a:r>
          </a:p>
        </p:txBody>
      </p:sp>
      <p:sp>
        <p:nvSpPr>
          <p:cNvPr id="3370" name="Shape 3370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71" name="Shape 3371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Shape 3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374" name="Shape 33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3375" name="Shape 3375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376" name="Shape 3376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377" name="Shape 3377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378" name="Shape 3378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379" name="Shape 3379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380" name="Shape 3380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381" name="Shape 3381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382" name="Shape 3382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383" name="Shape 3383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84" name="Shape 3384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85" name="Shape 3385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86" name="Shape 3386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87" name="Shape 3387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88" name="Shape 3388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89" name="Shape 3389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3390" name="Picture 3389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555359" y="7041194"/>
            <a:ext cx="670662" cy="190501"/>
          </a:xfrm>
          <a:prstGeom prst="rect">
            <a:avLst/>
          </a:prstGeom>
        </p:spPr>
      </p:pic>
      <p:sp>
        <p:nvSpPr>
          <p:cNvPr id="3392" name="Shape 3392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93" name="Shape 3393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94" name="Shape 3394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</p:txBody>
      </p:sp>
      <p:sp>
        <p:nvSpPr>
          <p:cNvPr id="3395" name="Shape 3395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</p:txBody>
      </p:sp>
      <p:sp>
        <p:nvSpPr>
          <p:cNvPr id="3396" name="Shape 3396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3397" name="Shape 3397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98" name="Shape 3398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3399" name="Shape 3399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3400" name="Shape 3400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01" name="Shape 3401"/>
          <p:cNvSpPr/>
          <p:nvPr/>
        </p:nvSpPr>
        <p:spPr>
          <a:xfrm>
            <a:off x="3075100" y="8431617"/>
            <a:ext cx="16995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But there</a:t>
            </a:r>
          </a:p>
          <a:p>
            <a:pPr algn="ctr"/>
            <a:r>
              <a:t>could be a</a:t>
            </a:r>
          </a:p>
          <a:p>
            <a:pPr algn="ctr"/>
            <a:r>
              <a:t>failure!</a:t>
            </a:r>
          </a:p>
        </p:txBody>
      </p:sp>
      <p:sp>
        <p:nvSpPr>
          <p:cNvPr id="3402" name="Shape 3402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03" name="Shape 3403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Shape 34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406" name="Shape 34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3407" name="Shape 3407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408" name="Shape 3408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409" name="Shape 3409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410" name="Shape 3410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411" name="Shape 3411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412" name="Shape 3412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413" name="Shape 3413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414" name="Shape 3414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415" name="Shape 3415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16" name="Shape 3416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17" name="Shape 3417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18" name="Shape 3418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19" name="Shape 3419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20" name="Shape 3420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21" name="Shape 3421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3422" name="Picture 342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555359" y="7041194"/>
            <a:ext cx="670662" cy="190501"/>
          </a:xfrm>
          <a:prstGeom prst="rect">
            <a:avLst/>
          </a:prstGeom>
        </p:spPr>
      </p:pic>
      <p:sp>
        <p:nvSpPr>
          <p:cNvPr id="3424" name="Shape 3424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25" name="Shape 3425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26" name="Shape 3426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</p:txBody>
      </p:sp>
      <p:sp>
        <p:nvSpPr>
          <p:cNvPr id="3427" name="Shape 3427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</p:txBody>
      </p:sp>
      <p:sp>
        <p:nvSpPr>
          <p:cNvPr id="3428" name="Shape 3428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3429" name="Shape 3429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30" name="Shape 3430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3431" name="Shape 3431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3432" name="Shape 3432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33" name="Shape 3433"/>
          <p:cNvSpPr/>
          <p:nvPr/>
        </p:nvSpPr>
        <p:spPr>
          <a:xfrm>
            <a:off x="657766" y="8741418"/>
            <a:ext cx="389193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def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Sometimes there is</a:t>
            </a:r>
          </a:p>
          <a:p>
            <a:pPr algn="ctr">
              <a:def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no best choice</a:t>
            </a:r>
          </a:p>
        </p:txBody>
      </p:sp>
      <p:sp>
        <p:nvSpPr>
          <p:cNvPr id="3434" name="Shape 3434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35" name="Shape 3435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Shape 34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438" name="Shape 34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3439" name="Shape 3439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440" name="Shape 3440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441" name="Shape 3441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442" name="Shape 3442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443" name="Shape 3443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444" name="Shape 3444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445" name="Shape 3445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446" name="Shape 3446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447" name="Shape 3447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3448" name="Shape 3448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3449" name="Shape 3449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3450" name="Shape 3450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1" name="Shape 3451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2" name="Shape 3452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3" name="Shape 3453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4" name="Shape 3454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5" name="Shape 3455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6" name="Shape 3456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7" name="Shape 3457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8" name="Shape 3458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59" name="Shape 3459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60" name="Shape 3460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61" name="Shape 3461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62" name="Shape 3462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463" name="Shape 3463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3464" name="Shape 3464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465" name="Shape 3465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3466" name="Shape 3466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67" name="Shape 3467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68" name="Shape 3468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3469" name="Shape 3469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3470" name="Shape 3470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3471" name="Shape 3471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72" name="Shape 3472"/>
          <p:cNvSpPr/>
          <p:nvPr/>
        </p:nvSpPr>
        <p:spPr>
          <a:xfrm>
            <a:off x="1147059" y="5938526"/>
            <a:ext cx="931846" cy="1681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6" h="21600" extrusionOk="0">
                <a:moveTo>
                  <a:pt x="0" y="0"/>
                </a:moveTo>
                <a:cubicBezTo>
                  <a:pt x="6283" y="1272"/>
                  <a:pt x="11917" y="3397"/>
                  <a:pt x="16406" y="6188"/>
                </a:cubicBezTo>
                <a:cubicBezTo>
                  <a:pt x="19235" y="7946"/>
                  <a:pt x="21600" y="10073"/>
                  <a:pt x="21111" y="12419"/>
                </a:cubicBezTo>
                <a:cubicBezTo>
                  <a:pt x="20766" y="14076"/>
                  <a:pt x="18967" y="15490"/>
                  <a:pt x="18091" y="17077"/>
                </a:cubicBezTo>
                <a:cubicBezTo>
                  <a:pt x="17277" y="18549"/>
                  <a:pt x="17277" y="20127"/>
                  <a:pt x="18091" y="21600"/>
                </a:cubicBezTo>
              </a:path>
            </a:pathLst>
          </a:custGeom>
          <a:ln w="635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73" name="Shape 3473"/>
          <p:cNvSpPr/>
          <p:nvPr/>
        </p:nvSpPr>
        <p:spPr>
          <a:xfrm>
            <a:off x="3038443" y="5842768"/>
            <a:ext cx="682350" cy="177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600" extrusionOk="0">
                <a:moveTo>
                  <a:pt x="21315" y="0"/>
                </a:moveTo>
                <a:cubicBezTo>
                  <a:pt x="16804" y="373"/>
                  <a:pt x="12951" y="1506"/>
                  <a:pt x="10794" y="3092"/>
                </a:cubicBezTo>
                <a:cubicBezTo>
                  <a:pt x="8349" y="4889"/>
                  <a:pt x="8437" y="7031"/>
                  <a:pt x="6399" y="8899"/>
                </a:cubicBezTo>
                <a:cubicBezTo>
                  <a:pt x="4823" y="10344"/>
                  <a:pt x="2042" y="11557"/>
                  <a:pt x="792" y="13052"/>
                </a:cubicBezTo>
                <a:cubicBezTo>
                  <a:pt x="-285" y="14340"/>
                  <a:pt x="-143" y="15717"/>
                  <a:pt x="503" y="17046"/>
                </a:cubicBezTo>
                <a:cubicBezTo>
                  <a:pt x="1283" y="18653"/>
                  <a:pt x="2780" y="20194"/>
                  <a:pt x="4926" y="21600"/>
                </a:cubicBezTo>
              </a:path>
            </a:pathLst>
          </a:custGeom>
          <a:ln w="635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" grpId="1" animBg="1" advAuto="0"/>
      <p:bldP spid="3473" grpId="2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Shape 34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476" name="Shape 34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3477" name="Shape 3477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3478" name="Shape 3478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3479" name="Shape 3479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3480" name="Shape 3480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3481" name="Shape 3481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3482" name="Shape 3482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3483" name="Shape 3483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3484" name="Shape 3484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3485" name="Shape 3485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3486" name="Shape 3486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3487" name="Shape 3487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3488" name="Shape 3488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89" name="Shape 3489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0" name="Shape 3490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1" name="Shape 3491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2" name="Shape 3492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3" name="Shape 3493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4" name="Shape 3494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5" name="Shape 3495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6" name="Shape 3496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7" name="Shape 3497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8" name="Shape 3498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9" name="Shape 3499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00" name="Shape 3500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501" name="Shape 3501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3502" name="Shape 3502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3503" name="Shape 3503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3504" name="Shape 3504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05" name="Shape 3505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06" name="Shape 3506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3507" name="Shape 3507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3508" name="Shape 3508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3509" name="Shape 3509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10" name="Shape 3510"/>
          <p:cNvSpPr/>
          <p:nvPr/>
        </p:nvSpPr>
        <p:spPr>
          <a:xfrm flipH="1">
            <a:off x="11080985" y="6205809"/>
            <a:ext cx="501600" cy="5016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3513" name="Group 3513"/>
          <p:cNvGrpSpPr/>
          <p:nvPr/>
        </p:nvGrpSpPr>
        <p:grpSpPr>
          <a:xfrm>
            <a:off x="11072437" y="5074806"/>
            <a:ext cx="1875795" cy="1102588"/>
            <a:chOff x="0" y="0"/>
            <a:chExt cx="1875794" cy="1102586"/>
          </a:xfrm>
        </p:grpSpPr>
        <p:sp>
          <p:nvSpPr>
            <p:cNvPr id="3511" name="Shape 3511"/>
            <p:cNvSpPr/>
            <p:nvPr/>
          </p:nvSpPr>
          <p:spPr>
            <a:xfrm>
              <a:off x="0" y="0"/>
              <a:ext cx="1858999" cy="1102587"/>
            </a:xfrm>
            <a:prstGeom prst="rect">
              <a:avLst/>
            </a:prstGeom>
            <a:solidFill>
              <a:srgbClr val="FFE5E0"/>
            </a:solidFill>
            <a:ln w="38100" cap="flat">
              <a:solidFill>
                <a:srgbClr val="BB5C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>
              <a:off x="130213" y="94093"/>
              <a:ext cx="1745582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Prefer D’s </a:t>
              </a:r>
            </a:p>
            <a:p>
              <a:r>
                <a:t>announce</a:t>
              </a:r>
            </a:p>
          </p:txBody>
        </p:sp>
      </p:grp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Shape 35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3516" name="Shape 35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grpSp>
        <p:nvGrpSpPr>
          <p:cNvPr id="3544" name="Group 3544"/>
          <p:cNvGrpSpPr/>
          <p:nvPr/>
        </p:nvGrpSpPr>
        <p:grpSpPr>
          <a:xfrm>
            <a:off x="272816" y="3698868"/>
            <a:ext cx="5906777" cy="3575064"/>
            <a:chOff x="0" y="0"/>
            <a:chExt cx="5906776" cy="3575062"/>
          </a:xfrm>
        </p:grpSpPr>
        <p:grpSp>
          <p:nvGrpSpPr>
            <p:cNvPr id="3541" name="Group 3541"/>
            <p:cNvGrpSpPr/>
            <p:nvPr/>
          </p:nvGrpSpPr>
          <p:grpSpPr>
            <a:xfrm>
              <a:off x="0" y="-1"/>
              <a:ext cx="5906777" cy="3575064"/>
              <a:chOff x="0" y="0"/>
              <a:chExt cx="5906776" cy="3575062"/>
            </a:xfrm>
          </p:grpSpPr>
          <p:sp>
            <p:nvSpPr>
              <p:cNvPr id="3517" name="Shape 3517"/>
              <p:cNvSpPr/>
              <p:nvPr/>
            </p:nvSpPr>
            <p:spPr>
              <a:xfrm flipH="1" flipV="1">
                <a:off x="3631876" y="740915"/>
                <a:ext cx="1101527" cy="61232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18" name="Shape 3518"/>
              <p:cNvSpPr/>
              <p:nvPr/>
            </p:nvSpPr>
            <p:spPr>
              <a:xfrm flipV="1">
                <a:off x="4743603" y="477209"/>
                <a:ext cx="278486" cy="84396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19" name="Shape 3519"/>
              <p:cNvSpPr/>
              <p:nvPr/>
            </p:nvSpPr>
            <p:spPr>
              <a:xfrm flipH="1" flipV="1">
                <a:off x="5119466" y="2335492"/>
                <a:ext cx="203669" cy="9348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0" name="Shape 3520"/>
              <p:cNvSpPr/>
              <p:nvPr/>
            </p:nvSpPr>
            <p:spPr>
              <a:xfrm flipH="1" flipV="1">
                <a:off x="236538" y="327429"/>
                <a:ext cx="711808" cy="171646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1" name="Shape 3521"/>
              <p:cNvSpPr/>
              <p:nvPr/>
            </p:nvSpPr>
            <p:spPr>
              <a:xfrm flipH="1" flipV="1">
                <a:off x="755529" y="360694"/>
                <a:ext cx="1061864" cy="10618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2" name="Shape 3522"/>
              <p:cNvSpPr/>
              <p:nvPr/>
            </p:nvSpPr>
            <p:spPr>
              <a:xfrm>
                <a:off x="835325" y="1234418"/>
                <a:ext cx="4957224" cy="1239610"/>
              </a:xfrm>
              <a:prstGeom prst="ellipse">
                <a:avLst/>
              </a:prstGeom>
              <a:solidFill>
                <a:srgbClr val="FFEDB4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23" name="Shape 3523"/>
              <p:cNvSpPr/>
              <p:nvPr/>
            </p:nvSpPr>
            <p:spPr>
              <a:xfrm>
                <a:off x="397275" y="1624611"/>
                <a:ext cx="760395" cy="6790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B</a:t>
                </a:r>
              </a:p>
            </p:txBody>
          </p:sp>
          <p:sp>
            <p:nvSpPr>
              <p:cNvPr id="3524" name="Shape 3524"/>
              <p:cNvSpPr/>
              <p:nvPr/>
            </p:nvSpPr>
            <p:spPr>
              <a:xfrm>
                <a:off x="1695958" y="866767"/>
                <a:ext cx="579580" cy="726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A</a:t>
                </a:r>
              </a:p>
            </p:txBody>
          </p:sp>
          <p:sp>
            <p:nvSpPr>
              <p:cNvPr id="3525" name="Shape 3525"/>
              <p:cNvSpPr/>
              <p:nvPr/>
            </p:nvSpPr>
            <p:spPr>
              <a:xfrm>
                <a:off x="4744328" y="1346231"/>
                <a:ext cx="664519" cy="6994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D</a:t>
                </a:r>
              </a:p>
            </p:txBody>
          </p:sp>
          <p:sp>
            <p:nvSpPr>
              <p:cNvPr id="3526" name="Shape 3526"/>
              <p:cNvSpPr/>
              <p:nvPr/>
            </p:nvSpPr>
            <p:spPr>
              <a:xfrm>
                <a:off x="5040214" y="1780682"/>
                <a:ext cx="599056" cy="726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E</a:t>
                </a:r>
              </a:p>
            </p:txBody>
          </p:sp>
          <p:sp>
            <p:nvSpPr>
              <p:cNvPr id="3527" name="Shape 3527"/>
              <p:cNvSpPr/>
              <p:nvPr/>
            </p:nvSpPr>
            <p:spPr>
              <a:xfrm>
                <a:off x="780501" y="1708525"/>
                <a:ext cx="203307" cy="223366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8" name="Shape 3528"/>
              <p:cNvSpPr/>
              <p:nvPr/>
            </p:nvSpPr>
            <p:spPr>
              <a:xfrm>
                <a:off x="1723223" y="1269683"/>
                <a:ext cx="203307" cy="223366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9" name="Shape 3529"/>
              <p:cNvSpPr/>
              <p:nvPr/>
            </p:nvSpPr>
            <p:spPr>
              <a:xfrm>
                <a:off x="4603480" y="1232512"/>
                <a:ext cx="203307" cy="223367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0" name="Shape 3530"/>
              <p:cNvSpPr/>
              <p:nvPr/>
            </p:nvSpPr>
            <p:spPr>
              <a:xfrm>
                <a:off x="5015366" y="2194503"/>
                <a:ext cx="203307" cy="223366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1" name="Shape 3531"/>
              <p:cNvSpPr/>
              <p:nvPr/>
            </p:nvSpPr>
            <p:spPr>
              <a:xfrm>
                <a:off x="3534129" y="1482922"/>
                <a:ext cx="203307" cy="223366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2" name="Shape 3532"/>
              <p:cNvSpPr/>
              <p:nvPr/>
            </p:nvSpPr>
            <p:spPr>
              <a:xfrm>
                <a:off x="3298674" y="1702915"/>
                <a:ext cx="674217" cy="726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C</a:t>
                </a:r>
              </a:p>
            </p:txBody>
          </p:sp>
          <p:sp>
            <p:nvSpPr>
              <p:cNvPr id="3533" name="Shape 3533"/>
              <p:cNvSpPr/>
              <p:nvPr/>
            </p:nvSpPr>
            <p:spPr>
              <a:xfrm>
                <a:off x="3607732" y="1625183"/>
                <a:ext cx="1522948" cy="6586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4" name="Shape 3534"/>
              <p:cNvSpPr/>
              <p:nvPr/>
            </p:nvSpPr>
            <p:spPr>
              <a:xfrm flipV="1">
                <a:off x="996145" y="1596162"/>
                <a:ext cx="2685080" cy="21029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5" name="Shape 3535"/>
              <p:cNvSpPr/>
              <p:nvPr/>
            </p:nvSpPr>
            <p:spPr>
              <a:xfrm>
                <a:off x="1836685" y="1374191"/>
                <a:ext cx="1753374" cy="18605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6" name="Shape 3536"/>
              <p:cNvSpPr/>
              <p:nvPr/>
            </p:nvSpPr>
            <p:spPr>
              <a:xfrm flipV="1">
                <a:off x="3562051" y="1317461"/>
                <a:ext cx="1241177" cy="2995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7" name="Shape 3537"/>
              <p:cNvSpPr/>
              <p:nvPr/>
            </p:nvSpPr>
            <p:spPr>
              <a:xfrm>
                <a:off x="4750566" y="2708353"/>
                <a:ext cx="1156211" cy="866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Z</a:t>
                </a:r>
              </a:p>
            </p:txBody>
          </p:sp>
          <p:sp>
            <p:nvSpPr>
              <p:cNvPr id="3538" name="Shape 3538"/>
              <p:cNvSpPr/>
              <p:nvPr/>
            </p:nvSpPr>
            <p:spPr>
              <a:xfrm>
                <a:off x="4554634" y="0"/>
                <a:ext cx="1156210" cy="866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Y</a:t>
                </a:r>
              </a:p>
            </p:txBody>
          </p:sp>
          <p:sp>
            <p:nvSpPr>
              <p:cNvPr id="3539" name="Shape 3539"/>
              <p:cNvSpPr/>
              <p:nvPr/>
            </p:nvSpPr>
            <p:spPr>
              <a:xfrm>
                <a:off x="3097785" y="80637"/>
                <a:ext cx="1156210" cy="866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X</a:t>
                </a:r>
              </a:p>
            </p:txBody>
          </p:sp>
          <p:sp>
            <p:nvSpPr>
              <p:cNvPr id="3540" name="Shape 3540"/>
              <p:cNvSpPr/>
              <p:nvPr/>
            </p:nvSpPr>
            <p:spPr>
              <a:xfrm>
                <a:off x="-1" y="208654"/>
                <a:ext cx="1380959" cy="1006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W</a:t>
                </a:r>
              </a:p>
            </p:txBody>
          </p:sp>
        </p:grpSp>
        <p:pic>
          <p:nvPicPr>
            <p:cNvPr id="3542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0940000">
              <a:off x="2295986" y="1228277"/>
              <a:ext cx="400962" cy="4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43" name="Shape 3543"/>
            <p:cNvSpPr/>
            <p:nvPr/>
          </p:nvSpPr>
          <p:spPr>
            <a:xfrm>
              <a:off x="813426" y="929288"/>
              <a:ext cx="3947414" cy="93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4" extrusionOk="0">
                  <a:moveTo>
                    <a:pt x="21600" y="0"/>
                  </a:moveTo>
                  <a:cubicBezTo>
                    <a:pt x="20859" y="3997"/>
                    <a:pt x="20007" y="7622"/>
                    <a:pt x="19059" y="10801"/>
                  </a:cubicBezTo>
                  <a:cubicBezTo>
                    <a:pt x="18099" y="14020"/>
                    <a:pt x="17042" y="16770"/>
                    <a:pt x="15864" y="18359"/>
                  </a:cubicBezTo>
                  <a:cubicBezTo>
                    <a:pt x="14393" y="20342"/>
                    <a:pt x="12805" y="20364"/>
                    <a:pt x="11302" y="20643"/>
                  </a:cubicBezTo>
                  <a:cubicBezTo>
                    <a:pt x="9456" y="20986"/>
                    <a:pt x="7634" y="21600"/>
                    <a:pt x="5790" y="20248"/>
                  </a:cubicBezTo>
                  <a:cubicBezTo>
                    <a:pt x="3585" y="18632"/>
                    <a:pt x="1560" y="14213"/>
                    <a:pt x="0" y="7620"/>
                  </a:cubicBezTo>
                </a:path>
              </a:pathLst>
            </a:custGeom>
            <a:noFill/>
            <a:ln w="762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545" name="Shape 3545"/>
          <p:cNvSpPr/>
          <p:nvPr/>
        </p:nvSpPr>
        <p:spPr>
          <a:xfrm>
            <a:off x="1593907" y="8724900"/>
            <a:ext cx="914935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200"/>
            </a:lvl1pPr>
          </a:lstStyle>
          <a:p>
            <a:r>
              <a:t>The implementation always uses the best available path</a:t>
            </a:r>
          </a:p>
        </p:txBody>
      </p:sp>
      <p:grpSp>
        <p:nvGrpSpPr>
          <p:cNvPr id="3575" name="Group 3575"/>
          <p:cNvGrpSpPr/>
          <p:nvPr/>
        </p:nvGrpSpPr>
        <p:grpSpPr>
          <a:xfrm>
            <a:off x="6551025" y="3438980"/>
            <a:ext cx="5906777" cy="3834952"/>
            <a:chOff x="0" y="278518"/>
            <a:chExt cx="5906776" cy="3834951"/>
          </a:xfrm>
        </p:grpSpPr>
        <p:grpSp>
          <p:nvGrpSpPr>
            <p:cNvPr id="3570" name="Group 3570"/>
            <p:cNvGrpSpPr/>
            <p:nvPr/>
          </p:nvGrpSpPr>
          <p:grpSpPr>
            <a:xfrm>
              <a:off x="0" y="538407"/>
              <a:ext cx="5906777" cy="3575063"/>
              <a:chOff x="0" y="0"/>
              <a:chExt cx="5906776" cy="3575062"/>
            </a:xfrm>
          </p:grpSpPr>
          <p:sp>
            <p:nvSpPr>
              <p:cNvPr id="3546" name="Shape 3546"/>
              <p:cNvSpPr/>
              <p:nvPr/>
            </p:nvSpPr>
            <p:spPr>
              <a:xfrm flipH="1" flipV="1">
                <a:off x="3631876" y="740915"/>
                <a:ext cx="1101527" cy="61232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47" name="Shape 3547"/>
              <p:cNvSpPr/>
              <p:nvPr/>
            </p:nvSpPr>
            <p:spPr>
              <a:xfrm flipV="1">
                <a:off x="4743603" y="477209"/>
                <a:ext cx="278486" cy="84396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48" name="Shape 3548"/>
              <p:cNvSpPr/>
              <p:nvPr/>
            </p:nvSpPr>
            <p:spPr>
              <a:xfrm flipH="1" flipV="1">
                <a:off x="5119466" y="2335492"/>
                <a:ext cx="203669" cy="9348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49" name="Shape 3549"/>
              <p:cNvSpPr/>
              <p:nvPr/>
            </p:nvSpPr>
            <p:spPr>
              <a:xfrm flipH="1" flipV="1">
                <a:off x="236538" y="327429"/>
                <a:ext cx="711808" cy="171646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0" name="Shape 3550"/>
              <p:cNvSpPr/>
              <p:nvPr/>
            </p:nvSpPr>
            <p:spPr>
              <a:xfrm flipH="1" flipV="1">
                <a:off x="755529" y="360694"/>
                <a:ext cx="1061864" cy="10618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1" name="Shape 3551"/>
              <p:cNvSpPr/>
              <p:nvPr/>
            </p:nvSpPr>
            <p:spPr>
              <a:xfrm>
                <a:off x="835325" y="1234418"/>
                <a:ext cx="4957224" cy="1239610"/>
              </a:xfrm>
              <a:prstGeom prst="ellipse">
                <a:avLst/>
              </a:prstGeom>
              <a:solidFill>
                <a:srgbClr val="FFEDB4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52" name="Shape 3552"/>
              <p:cNvSpPr/>
              <p:nvPr/>
            </p:nvSpPr>
            <p:spPr>
              <a:xfrm>
                <a:off x="397275" y="1624611"/>
                <a:ext cx="760395" cy="6790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B</a:t>
                </a:r>
              </a:p>
            </p:txBody>
          </p:sp>
          <p:sp>
            <p:nvSpPr>
              <p:cNvPr id="3553" name="Shape 3553"/>
              <p:cNvSpPr/>
              <p:nvPr/>
            </p:nvSpPr>
            <p:spPr>
              <a:xfrm>
                <a:off x="1695958" y="866767"/>
                <a:ext cx="579580" cy="726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A</a:t>
                </a:r>
              </a:p>
            </p:txBody>
          </p:sp>
          <p:sp>
            <p:nvSpPr>
              <p:cNvPr id="3554" name="Shape 3554"/>
              <p:cNvSpPr/>
              <p:nvPr/>
            </p:nvSpPr>
            <p:spPr>
              <a:xfrm>
                <a:off x="4744328" y="1346231"/>
                <a:ext cx="664519" cy="6994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D</a:t>
                </a:r>
              </a:p>
            </p:txBody>
          </p:sp>
          <p:sp>
            <p:nvSpPr>
              <p:cNvPr id="3555" name="Shape 3555"/>
              <p:cNvSpPr/>
              <p:nvPr/>
            </p:nvSpPr>
            <p:spPr>
              <a:xfrm>
                <a:off x="5040214" y="1780682"/>
                <a:ext cx="599056" cy="726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E</a:t>
                </a:r>
              </a:p>
            </p:txBody>
          </p:sp>
          <p:sp>
            <p:nvSpPr>
              <p:cNvPr id="3556" name="Shape 3556"/>
              <p:cNvSpPr/>
              <p:nvPr/>
            </p:nvSpPr>
            <p:spPr>
              <a:xfrm>
                <a:off x="780501" y="1708525"/>
                <a:ext cx="203307" cy="223366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7" name="Shape 3557"/>
              <p:cNvSpPr/>
              <p:nvPr/>
            </p:nvSpPr>
            <p:spPr>
              <a:xfrm>
                <a:off x="1723223" y="1269683"/>
                <a:ext cx="203307" cy="223366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8" name="Shape 3558"/>
              <p:cNvSpPr/>
              <p:nvPr/>
            </p:nvSpPr>
            <p:spPr>
              <a:xfrm>
                <a:off x="4603480" y="1232512"/>
                <a:ext cx="203307" cy="223367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9" name="Shape 3559"/>
              <p:cNvSpPr/>
              <p:nvPr/>
            </p:nvSpPr>
            <p:spPr>
              <a:xfrm>
                <a:off x="5015366" y="2194503"/>
                <a:ext cx="203307" cy="223366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0" name="Shape 3560"/>
              <p:cNvSpPr/>
              <p:nvPr/>
            </p:nvSpPr>
            <p:spPr>
              <a:xfrm>
                <a:off x="3534129" y="1482922"/>
                <a:ext cx="203307" cy="223366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1" name="Shape 3561"/>
              <p:cNvSpPr/>
              <p:nvPr/>
            </p:nvSpPr>
            <p:spPr>
              <a:xfrm>
                <a:off x="3298674" y="1702915"/>
                <a:ext cx="674217" cy="726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t>C</a:t>
                </a:r>
              </a:p>
            </p:txBody>
          </p:sp>
          <p:sp>
            <p:nvSpPr>
              <p:cNvPr id="3562" name="Shape 3562"/>
              <p:cNvSpPr/>
              <p:nvPr/>
            </p:nvSpPr>
            <p:spPr>
              <a:xfrm>
                <a:off x="3607732" y="1625183"/>
                <a:ext cx="1522948" cy="6586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3" name="Shape 3563"/>
              <p:cNvSpPr/>
              <p:nvPr/>
            </p:nvSpPr>
            <p:spPr>
              <a:xfrm flipV="1">
                <a:off x="996145" y="1596162"/>
                <a:ext cx="2685080" cy="21029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4" name="Shape 3564"/>
              <p:cNvSpPr/>
              <p:nvPr/>
            </p:nvSpPr>
            <p:spPr>
              <a:xfrm>
                <a:off x="1836685" y="1374191"/>
                <a:ext cx="1753374" cy="18605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5" name="Shape 3565"/>
              <p:cNvSpPr/>
              <p:nvPr/>
            </p:nvSpPr>
            <p:spPr>
              <a:xfrm flipV="1">
                <a:off x="3562051" y="1317461"/>
                <a:ext cx="1241177" cy="2995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6" name="Shape 3566"/>
              <p:cNvSpPr/>
              <p:nvPr/>
            </p:nvSpPr>
            <p:spPr>
              <a:xfrm>
                <a:off x="4750566" y="2708353"/>
                <a:ext cx="1156211" cy="866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Z</a:t>
                </a:r>
              </a:p>
            </p:txBody>
          </p:sp>
          <p:sp>
            <p:nvSpPr>
              <p:cNvPr id="3567" name="Shape 3567"/>
              <p:cNvSpPr/>
              <p:nvPr/>
            </p:nvSpPr>
            <p:spPr>
              <a:xfrm>
                <a:off x="4554634" y="0"/>
                <a:ext cx="1156210" cy="866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Y</a:t>
                </a:r>
              </a:p>
            </p:txBody>
          </p:sp>
          <p:sp>
            <p:nvSpPr>
              <p:cNvPr id="3568" name="Shape 3568"/>
              <p:cNvSpPr/>
              <p:nvPr/>
            </p:nvSpPr>
            <p:spPr>
              <a:xfrm>
                <a:off x="3097785" y="80637"/>
                <a:ext cx="1156210" cy="866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X</a:t>
                </a:r>
              </a:p>
            </p:txBody>
          </p:sp>
          <p:sp>
            <p:nvSpPr>
              <p:cNvPr id="3569" name="Shape 3569"/>
              <p:cNvSpPr/>
              <p:nvPr/>
            </p:nvSpPr>
            <p:spPr>
              <a:xfrm>
                <a:off x="-1" y="208654"/>
                <a:ext cx="1380959" cy="1006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lnTo>
                      <a:pt x="1901" y="6800"/>
                    </a:lnTo>
                    <a:close/>
                  </a:path>
                </a:pathLst>
              </a:custGeom>
              <a:solidFill>
                <a:srgbClr val="BFD0F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r>
                  <a:t>W</a:t>
                </a:r>
              </a:p>
            </p:txBody>
          </p:sp>
        </p:grpSp>
        <p:pic>
          <p:nvPicPr>
            <p:cNvPr id="3571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0940000">
              <a:off x="4028940" y="1829133"/>
              <a:ext cx="400962" cy="4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2" name="Shape 3572"/>
            <p:cNvSpPr/>
            <p:nvPr/>
          </p:nvSpPr>
          <p:spPr>
            <a:xfrm>
              <a:off x="906330" y="1844955"/>
              <a:ext cx="4097812" cy="141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145" y="19453"/>
                    <a:pt x="20613" y="17451"/>
                    <a:pt x="20013" y="15627"/>
                  </a:cubicBezTo>
                  <a:cubicBezTo>
                    <a:pt x="18363" y="10606"/>
                    <a:pt x="16222" y="7020"/>
                    <a:pt x="13839" y="6453"/>
                  </a:cubicBezTo>
                  <a:cubicBezTo>
                    <a:pt x="10026" y="5546"/>
                    <a:pt x="6126" y="12629"/>
                    <a:pt x="2586" y="7760"/>
                  </a:cubicBezTo>
                  <a:cubicBezTo>
                    <a:pt x="1428" y="6167"/>
                    <a:pt x="509" y="3409"/>
                    <a:pt x="0" y="0"/>
                  </a:cubicBezTo>
                </a:path>
              </a:pathLst>
            </a:custGeom>
            <a:noFill/>
            <a:ln w="762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>
              <a:off x="1395429" y="278518"/>
              <a:ext cx="19421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drop from C</a:t>
              </a:r>
            </a:p>
          </p:txBody>
        </p:sp>
        <p:sp>
          <p:nvSpPr>
            <p:cNvPr id="3574" name="Shape 3574"/>
            <p:cNvSpPr/>
            <p:nvPr/>
          </p:nvSpPr>
          <p:spPr>
            <a:xfrm flipH="1">
              <a:off x="2076228" y="954408"/>
              <a:ext cx="317389" cy="73275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576" name="Shape 3576"/>
          <p:cNvSpPr/>
          <p:nvPr/>
        </p:nvSpPr>
        <p:spPr>
          <a:xfrm>
            <a:off x="1621409" y="8014767"/>
            <a:ext cx="931763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2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Implementation:</a:t>
            </a:r>
            <a:r>
              <a:t> C prefers D to E and tags accordingly</a:t>
            </a:r>
          </a:p>
        </p:txBody>
      </p:sp>
      <p:sp>
        <p:nvSpPr>
          <p:cNvPr id="3577" name="Shape 3577"/>
          <p:cNvSpPr/>
          <p:nvPr/>
        </p:nvSpPr>
        <p:spPr>
          <a:xfrm>
            <a:off x="2209559" y="6594747"/>
            <a:ext cx="20332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Backup path</a:t>
            </a:r>
          </a:p>
        </p:txBody>
      </p:sp>
      <p:sp>
        <p:nvSpPr>
          <p:cNvPr id="3578" name="Shape 3578"/>
          <p:cNvSpPr/>
          <p:nvPr/>
        </p:nvSpPr>
        <p:spPr>
          <a:xfrm>
            <a:off x="8487768" y="6594747"/>
            <a:ext cx="20332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Backup path</a:t>
            </a:r>
          </a:p>
        </p:txBody>
      </p:sp>
      <p:grpSp>
        <p:nvGrpSpPr>
          <p:cNvPr id="3581" name="Group 3581"/>
          <p:cNvGrpSpPr/>
          <p:nvPr/>
        </p:nvGrpSpPr>
        <p:grpSpPr>
          <a:xfrm>
            <a:off x="286568" y="2245674"/>
            <a:ext cx="12431664" cy="1113513"/>
            <a:chOff x="0" y="0"/>
            <a:chExt cx="12431662" cy="1113512"/>
          </a:xfrm>
        </p:grpSpPr>
        <p:sp>
          <p:nvSpPr>
            <p:cNvPr id="3579" name="Shape 3579"/>
            <p:cNvSpPr/>
            <p:nvPr/>
          </p:nvSpPr>
          <p:spPr>
            <a:xfrm>
              <a:off x="1832041" y="67325"/>
              <a:ext cx="10599622" cy="1046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sz="3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/>
                <a:t>enter</a:t>
              </a:r>
              <a:r>
                <a:t>(A) &amp; </a:t>
              </a:r>
              <a:r>
                <a:rPr b="1"/>
                <a:t>exit</a:t>
              </a:r>
              <a:r>
                <a:t>(D) &gt;&gt; </a:t>
              </a:r>
              <a:r>
                <a:rPr b="1"/>
                <a:t>enter</a:t>
              </a:r>
              <a:r>
                <a:t>(B) &amp; </a:t>
              </a:r>
              <a:r>
                <a:rPr b="1"/>
                <a:t>exit</a:t>
              </a:r>
              <a:r>
                <a:t>(</a:t>
              </a:r>
              <a:r>
                <a:rPr b="1"/>
                <a:t>out</a:t>
              </a:r>
              <a:r>
                <a:t>)</a:t>
              </a: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0" y="0"/>
              <a:ext cx="1784894" cy="72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sz="3600"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</p:txBody>
        </p:sp>
      </p:grp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Shape 35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3584" name="Shape 35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3585" name="Shape 3585"/>
          <p:cNvSpPr>
            <a:spLocks noGrp="1"/>
          </p:cNvSpPr>
          <p:nvPr>
            <p:ph type="body" sz="half" idx="1"/>
          </p:nvPr>
        </p:nvSpPr>
        <p:spPr>
          <a:xfrm>
            <a:off x="694662" y="2598451"/>
            <a:ext cx="6877461" cy="6055298"/>
          </a:xfrm>
          <a:prstGeom prst="rect">
            <a:avLst/>
          </a:prstGeom>
        </p:spPr>
        <p:txBody>
          <a:bodyPr/>
          <a:lstStyle/>
          <a:p>
            <a:r>
              <a:t>Benchmarks:</a:t>
            </a:r>
          </a:p>
          <a:p>
            <a:pPr lvl="1"/>
            <a:r>
              <a:t>Network configurations from Microsoft’s networks (Policy from English docs)</a:t>
            </a:r>
          </a:p>
          <a:p>
            <a:pPr lvl="1"/>
            <a:r>
              <a:t>Data center policies (~1400 routers) </a:t>
            </a:r>
          </a:p>
          <a:p>
            <a:pPr lvl="1"/>
            <a:r>
              <a:t>Backbone policies (~200 routers, many peers/router) </a:t>
            </a:r>
          </a:p>
          <a:p>
            <a:pPr lvl="1"/>
            <a:r>
              <a:t>Ignoring prefix, customer group and ownership definitions:</a:t>
            </a:r>
          </a:p>
          <a:p>
            <a:pPr lvl="2"/>
            <a:r>
              <a:t>31 lines for data center</a:t>
            </a:r>
          </a:p>
          <a:p>
            <a:pPr lvl="2"/>
            <a:r>
              <a:t>43 lines for backbone</a:t>
            </a:r>
          </a:p>
        </p:txBody>
      </p:sp>
      <p:grpSp>
        <p:nvGrpSpPr>
          <p:cNvPr id="3600" name="Group 3600"/>
          <p:cNvGrpSpPr/>
          <p:nvPr/>
        </p:nvGrpSpPr>
        <p:grpSpPr>
          <a:xfrm>
            <a:off x="7650371" y="1372537"/>
            <a:ext cx="4848861" cy="7008526"/>
            <a:chOff x="0" y="0"/>
            <a:chExt cx="4848860" cy="7008524"/>
          </a:xfrm>
        </p:grpSpPr>
        <p:sp>
          <p:nvSpPr>
            <p:cNvPr id="3586" name="Shape 3586"/>
            <p:cNvSpPr/>
            <p:nvPr/>
          </p:nvSpPr>
          <p:spPr>
            <a:xfrm>
              <a:off x="2114435" y="0"/>
              <a:ext cx="1560341" cy="105113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Propane</a:t>
              </a: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2114435" y="1489347"/>
              <a:ext cx="1560341" cy="105113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Regular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IR</a:t>
              </a: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2114435" y="2978695"/>
              <a:ext cx="1560341" cy="105113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Product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Graph IR</a:t>
              </a: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2114435" y="4468043"/>
              <a:ext cx="1560341" cy="105113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Abstract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BGP</a:t>
              </a: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787581" y="5957390"/>
              <a:ext cx="1560341" cy="105113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3279306" y="5957390"/>
              <a:ext cx="1560341" cy="105113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Quagga</a:t>
              </a: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2894604" y="1047417"/>
              <a:ext cx="1" cy="44564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>
              <a:off x="2894604" y="2536765"/>
              <a:ext cx="1" cy="44564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>
              <a:off x="2894604" y="4026113"/>
              <a:ext cx="1" cy="44564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flipH="1">
              <a:off x="1542021" y="5519177"/>
              <a:ext cx="1280473" cy="42984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>
              <a:off x="2927607" y="5525222"/>
              <a:ext cx="1216053" cy="47577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>
              <a:off x="0" y="2978695"/>
              <a:ext cx="1560341" cy="1051135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Topology</a:t>
              </a: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1546981" y="3584183"/>
              <a:ext cx="607775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>
              <a:off x="3662680" y="3313429"/>
              <a:ext cx="1186180" cy="415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32" y="21600"/>
                  </a:ln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use BGP?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876300" y="1899576"/>
            <a:ext cx="11430000" cy="7671065"/>
          </a:xfrm>
          <a:prstGeom prst="rect">
            <a:avLst/>
          </a:prstGeom>
        </p:spPr>
        <p:txBody>
          <a:bodyPr/>
          <a:lstStyle/>
          <a:p>
            <a:r>
              <a:t>Advantages</a:t>
            </a:r>
          </a:p>
          <a:p>
            <a:pPr lvl="1"/>
            <a:r>
              <a:t>Allows for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local</a:t>
            </a:r>
            <a:r>
              <a:t> policy among nodes</a:t>
            </a:r>
          </a:p>
          <a:p>
            <a:pPr lvl="1"/>
            <a:r>
              <a:t>Massively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scalable</a:t>
            </a:r>
            <a:r>
              <a:t> — hundreds of thousands of IP prefixes</a:t>
            </a:r>
          </a:p>
          <a:p>
            <a:pPr lvl="1"/>
            <a:r>
              <a:t>Fully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distributed</a:t>
            </a:r>
            <a:r>
              <a:t> — does not require global knowledge of network state</a:t>
            </a:r>
          </a:p>
          <a:p>
            <a:r>
              <a:t>BGP in the Wild</a:t>
            </a:r>
          </a:p>
          <a:p>
            <a:pPr lvl="1"/>
            <a:r>
              <a:t>Inter-domain routing between Autonomous Systems (AT&amp;T,  Sprint)</a:t>
            </a:r>
          </a:p>
          <a:p>
            <a:pPr lvl="1"/>
            <a:r>
              <a:t>Intra-domain routing in data centers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1436381" y="6921622"/>
            <a:ext cx="4415930" cy="1219201"/>
            <a:chOff x="0" y="0"/>
            <a:chExt cx="4415928" cy="1219200"/>
          </a:xfrm>
        </p:grpSpPr>
        <p:sp>
          <p:nvSpPr>
            <p:cNvPr id="128" name="Shape 128"/>
            <p:cNvSpPr/>
            <p:nvPr/>
          </p:nvSpPr>
          <p:spPr>
            <a:xfrm>
              <a:off x="1237379" y="580859"/>
              <a:ext cx="2153162" cy="5748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29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12999" y="0"/>
              <a:ext cx="2002930" cy="1219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Shape 130"/>
            <p:cNvSpPr/>
            <p:nvPr/>
          </p:nvSpPr>
          <p:spPr>
            <a:xfrm>
              <a:off x="2462854" y="295383"/>
              <a:ext cx="1903220" cy="628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AT&amp;T</a:t>
              </a:r>
            </a:p>
          </p:txBody>
        </p:sp>
        <p:pic>
          <p:nvPicPr>
            <p:cNvPr id="131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002929" cy="1219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Shape 132"/>
            <p:cNvSpPr/>
            <p:nvPr/>
          </p:nvSpPr>
          <p:spPr>
            <a:xfrm>
              <a:off x="49854" y="295383"/>
              <a:ext cx="1903220" cy="628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spcBef>
                  <a:spcPts val="3600"/>
                </a:spcBef>
                <a:defRPr>
                  <a:solidFill>
                    <a:srgbClr val="212121"/>
                  </a:solidFill>
                </a:defRPr>
              </a:lvl1pPr>
            </a:lstStyle>
            <a:p>
              <a:r>
                <a:t>Sprint</a:t>
              </a:r>
            </a:p>
          </p:txBody>
        </p:sp>
      </p:grpSp>
      <p:pic>
        <p:nvPicPr>
          <p:cNvPr id="13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25833" y="6211790"/>
            <a:ext cx="3424442" cy="2054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Shape 36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Time</a:t>
            </a:r>
          </a:p>
        </p:txBody>
      </p:sp>
      <p:sp>
        <p:nvSpPr>
          <p:cNvPr id="3604" name="Shape 36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pic>
        <p:nvPicPr>
          <p:cNvPr id="3605" name="compilation-times-backb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1207" y="4249354"/>
            <a:ext cx="4718405" cy="3736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6" name="compilation-times-d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642" y="4249354"/>
            <a:ext cx="4795272" cy="3736883"/>
          </a:xfrm>
          <a:prstGeom prst="rect">
            <a:avLst/>
          </a:prstGeom>
          <a:ln w="12700">
            <a:miter lim="400000"/>
          </a:ln>
        </p:spPr>
      </p:pic>
      <p:sp>
        <p:nvSpPr>
          <p:cNvPr id="3607" name="Shape 3607"/>
          <p:cNvSpPr/>
          <p:nvPr/>
        </p:nvSpPr>
        <p:spPr>
          <a:xfrm>
            <a:off x="1343643" y="8312624"/>
            <a:ext cx="398527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Data center (&lt; 9 min)</a:t>
            </a:r>
          </a:p>
        </p:txBody>
      </p:sp>
      <p:sp>
        <p:nvSpPr>
          <p:cNvPr id="3608" name="Shape 3608"/>
          <p:cNvSpPr/>
          <p:nvPr/>
        </p:nvSpPr>
        <p:spPr>
          <a:xfrm>
            <a:off x="7513388" y="8312624"/>
            <a:ext cx="36140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Backbone (&lt; 3 min)</a:t>
            </a:r>
          </a:p>
        </p:txBody>
      </p:sp>
      <p:sp>
        <p:nvSpPr>
          <p:cNvPr id="3609" name="Shape 3609"/>
          <p:cNvSpPr>
            <a:spLocks noGrp="1"/>
          </p:cNvSpPr>
          <p:nvPr>
            <p:ph type="body" sz="quarter" idx="1"/>
          </p:nvPr>
        </p:nvSpPr>
        <p:spPr>
          <a:xfrm>
            <a:off x="1241089" y="1986732"/>
            <a:ext cx="10034969" cy="1749091"/>
          </a:xfrm>
          <a:prstGeom prst="rect">
            <a:avLst/>
          </a:prstGeom>
        </p:spPr>
        <p:txBody>
          <a:bodyPr/>
          <a:lstStyle/>
          <a:p>
            <a:pPr lvl="1">
              <a:defRPr sz="3200"/>
            </a:pPr>
            <a:r>
              <a:t>Parallelize compilation by prefix</a:t>
            </a:r>
          </a:p>
          <a:p>
            <a:pPr lvl="1">
              <a:defRPr sz="3200"/>
            </a:pPr>
            <a:r>
              <a:t>Use artificial topology to explore scalability</a:t>
            </a: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Shape 3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Size</a:t>
            </a:r>
          </a:p>
        </p:txBody>
      </p:sp>
      <p:sp>
        <p:nvSpPr>
          <p:cNvPr id="3612" name="Shape 36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  <p:sp>
        <p:nvSpPr>
          <p:cNvPr id="3613" name="Shape 3613"/>
          <p:cNvSpPr/>
          <p:nvPr/>
        </p:nvSpPr>
        <p:spPr>
          <a:xfrm>
            <a:off x="2296632" y="8579612"/>
            <a:ext cx="225918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Data center</a:t>
            </a:r>
          </a:p>
        </p:txBody>
      </p:sp>
      <p:sp>
        <p:nvSpPr>
          <p:cNvPr id="3614" name="Shape 3614"/>
          <p:cNvSpPr/>
          <p:nvPr/>
        </p:nvSpPr>
        <p:spPr>
          <a:xfrm>
            <a:off x="8229134" y="8579612"/>
            <a:ext cx="18879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Backbone</a:t>
            </a:r>
          </a:p>
        </p:txBody>
      </p:sp>
      <p:sp>
        <p:nvSpPr>
          <p:cNvPr id="3615" name="Shape 3615"/>
          <p:cNvSpPr>
            <a:spLocks noGrp="1"/>
          </p:cNvSpPr>
          <p:nvPr>
            <p:ph type="body" sz="half" idx="1"/>
          </p:nvPr>
        </p:nvSpPr>
        <p:spPr>
          <a:xfrm>
            <a:off x="1122838" y="1881059"/>
            <a:ext cx="11727080" cy="2246755"/>
          </a:xfrm>
          <a:prstGeom prst="rect">
            <a:avLst/>
          </a:prstGeom>
        </p:spPr>
        <p:txBody>
          <a:bodyPr/>
          <a:lstStyle/>
          <a:p>
            <a:pPr lvl="1">
              <a:defRPr sz="3200"/>
            </a:pPr>
            <a:r>
              <a:t>Perform configuration minimization during generation</a:t>
            </a:r>
          </a:p>
          <a:p>
            <a:pPr lvl="1">
              <a:defRPr sz="3200"/>
            </a:pPr>
            <a:r>
              <a:t>Avoid using community tags when choices are unambiguous</a:t>
            </a:r>
          </a:p>
          <a:p>
            <a:pPr lvl="1">
              <a:defRPr sz="3200"/>
            </a:pPr>
            <a:r>
              <a:t>Fall-through elimination of route maps</a:t>
            </a:r>
          </a:p>
        </p:txBody>
      </p:sp>
      <p:pic>
        <p:nvPicPr>
          <p:cNvPr id="3616" name="config-compression-backb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8509" y="4528700"/>
            <a:ext cx="4569209" cy="3700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7" name="config-compression-d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621" y="4528700"/>
            <a:ext cx="4569209" cy="3700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about SDN?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787400" y="1630495"/>
            <a:ext cx="11430000" cy="7991210"/>
          </a:xfrm>
          <a:prstGeom prst="rect">
            <a:avLst/>
          </a:prstGeom>
        </p:spPr>
        <p:txBody>
          <a:bodyPr/>
          <a:lstStyle/>
          <a:p>
            <a:r>
              <a:t>Software Defined Networks</a:t>
            </a:r>
          </a:p>
          <a:p>
            <a:pPr lvl="1"/>
            <a:r>
              <a:t>Simpler, centralized programming models</a:t>
            </a:r>
          </a:p>
          <a:p>
            <a:pPr lvl="1"/>
            <a:r>
              <a:t>Network-wide abstractions like paths</a:t>
            </a:r>
          </a:p>
          <a:p>
            <a:pPr lvl="1"/>
            <a:r>
              <a:t>Centralized controller programs the network</a:t>
            </a:r>
          </a:p>
          <a:p>
            <a:pPr lvl="1"/>
            <a:endParaRPr/>
          </a:p>
          <a:p>
            <a:endParaRPr/>
          </a:p>
          <a:p>
            <a:r>
              <a:t>But they are not a panacea:</a:t>
            </a:r>
          </a:p>
          <a:p>
            <a:pPr lvl="1"/>
            <a:r>
              <a:t>Do not usually help with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inter-domain</a:t>
            </a:r>
            <a:r>
              <a:t> routing</a:t>
            </a:r>
          </a:p>
          <a:p>
            <a:pPr lvl="1"/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Latency</a:t>
            </a:r>
            <a:r>
              <a:t>, and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scalability</a:t>
            </a:r>
            <a:r>
              <a:t> can be problematic for large networks</a:t>
            </a:r>
          </a:p>
          <a:p>
            <a:pPr lvl="1"/>
            <a:r>
              <a:t>Require careful design and engineering to be robust to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failures</a:t>
            </a:r>
          </a:p>
          <a:p>
            <a:pPr lvl="1"/>
            <a:r>
              <a:t>Their implementations don’t exploit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existing</a:t>
            </a:r>
            <a:r>
              <a:t> network infrastructure</a:t>
            </a:r>
          </a:p>
        </p:txBody>
      </p:sp>
      <p:grpSp>
        <p:nvGrpSpPr>
          <p:cNvPr id="156" name="Group 156"/>
          <p:cNvGrpSpPr/>
          <p:nvPr/>
        </p:nvGrpSpPr>
        <p:grpSpPr>
          <a:xfrm>
            <a:off x="7187787" y="2351257"/>
            <a:ext cx="5333686" cy="4441627"/>
            <a:chOff x="0" y="0"/>
            <a:chExt cx="5333685" cy="4441625"/>
          </a:xfrm>
        </p:grpSpPr>
        <p:sp>
          <p:nvSpPr>
            <p:cNvPr id="141" name="Shape 141"/>
            <p:cNvSpPr/>
            <p:nvPr/>
          </p:nvSpPr>
          <p:spPr>
            <a:xfrm>
              <a:off x="1335021" y="2824035"/>
              <a:ext cx="823664" cy="823664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flipH="1">
              <a:off x="2885231" y="3221968"/>
              <a:ext cx="1506257" cy="588517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flipH="1" flipV="1">
              <a:off x="1304874" y="2616271"/>
              <a:ext cx="3010414" cy="444831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flipV="1">
              <a:off x="-1" y="2690965"/>
              <a:ext cx="727820" cy="49182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14907" y="2155776"/>
              <a:ext cx="487512" cy="340457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V="1">
              <a:off x="2030809" y="4054099"/>
              <a:ext cx="263344" cy="387527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flipV="1">
              <a:off x="4835128" y="2724832"/>
              <a:ext cx="498558" cy="322638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flipH="1" flipV="1">
              <a:off x="4749485" y="3342899"/>
              <a:ext cx="501040" cy="311267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1140041" y="821318"/>
              <a:ext cx="1902943" cy="1661926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50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03687" y="2295148"/>
              <a:ext cx="1199554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Shape 151"/>
            <p:cNvSpPr/>
            <p:nvPr/>
          </p:nvSpPr>
          <p:spPr>
            <a:xfrm flipH="1">
              <a:off x="2486241" y="622285"/>
              <a:ext cx="1180784" cy="3037826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744812" y="228651"/>
              <a:ext cx="748031" cy="2847260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53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44857" y="0"/>
              <a:ext cx="1936204" cy="10756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68421" y="3548215"/>
              <a:ext cx="1199554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976621" y="2837015"/>
              <a:ext cx="1199554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6283</Words>
  <Application>Microsoft Macintosh PowerPoint</Application>
  <PresentationFormat>Custom</PresentationFormat>
  <Paragraphs>2102</Paragraphs>
  <Slides>81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Avenir Roman</vt:lpstr>
      <vt:lpstr>Courier New</vt:lpstr>
      <vt:lpstr>Gill Sans</vt:lpstr>
      <vt:lpstr>Gill Sans SemiBold</vt:lpstr>
      <vt:lpstr>Helvetica Light</vt:lpstr>
      <vt:lpstr>White</vt:lpstr>
      <vt:lpstr>PowerPoint Presentation</vt:lpstr>
      <vt:lpstr>Configuring Networks is Error-Prone</vt:lpstr>
      <vt:lpstr>Configuring Networks is Error-Prone</vt:lpstr>
      <vt:lpstr>Configuring Networks is Error-Prone</vt:lpstr>
      <vt:lpstr>Objectives                                            Mechanisms</vt:lpstr>
      <vt:lpstr>Objectives                                            Mechanisms</vt:lpstr>
      <vt:lpstr>Objectives                                            Mechanisms</vt:lpstr>
      <vt:lpstr>Why use BGP?</vt:lpstr>
      <vt:lpstr>What about SDN?</vt:lpstr>
      <vt:lpstr>Propane: Programming a  Distributed Control Plane</vt:lpstr>
      <vt:lpstr>Propane: Programming a  Distributed Control Plane</vt:lpstr>
      <vt:lpstr>Border Gateway Protocol (BGP)</vt:lpstr>
      <vt:lpstr>Border Gateway Protocol (BGP)</vt:lpstr>
      <vt:lpstr>Border Gateway Protocol (BGP)</vt:lpstr>
      <vt:lpstr>Border Gateway Protocol (BGP)</vt:lpstr>
      <vt:lpstr>Border Gateway Protocol (BGP)</vt:lpstr>
      <vt:lpstr>Border Gateway Protocol (BGP)</vt:lpstr>
      <vt:lpstr>Border Gateway Protocol (BGP)</vt:lpstr>
      <vt:lpstr>Border Gateway Protocol (BGP)</vt:lpstr>
      <vt:lpstr>Border Gateway Protocol (BGP)</vt:lpstr>
      <vt:lpstr>Example 1: A Data Center Network</vt:lpstr>
      <vt:lpstr>Example 1: A Data Center Network</vt:lpstr>
      <vt:lpstr>Example 1: A Data Center Network</vt:lpstr>
      <vt:lpstr>Example 1: A Data Center Network</vt:lpstr>
      <vt:lpstr>Example 1: A Data Center Network</vt:lpstr>
      <vt:lpstr>Example 1: A Data Center Network</vt:lpstr>
      <vt:lpstr>Example 1: A Data Center Network</vt:lpstr>
      <vt:lpstr>Example 1: A Data Center Network</vt:lpstr>
      <vt:lpstr>Example 2:  Backbone Network</vt:lpstr>
      <vt:lpstr>Example 2:  Backbone Network</vt:lpstr>
      <vt:lpstr>Example 2:  Backbone Network</vt:lpstr>
      <vt:lpstr>Example 2:  Backbone Network</vt:lpstr>
      <vt:lpstr>Example 2:  Backbone Network</vt:lpstr>
      <vt:lpstr>Example 2:  Backbone Network</vt:lpstr>
      <vt:lpstr>Example 2:  Backbone Network</vt:lpstr>
      <vt:lpstr>Propane: Summary</vt:lpstr>
      <vt:lpstr>Compilation</vt:lpstr>
      <vt:lpstr>Propane Regular IR</vt:lpstr>
      <vt:lpstr>Propane Regular IR</vt:lpstr>
      <vt:lpstr>Propane Regular IR</vt:lpstr>
      <vt:lpstr>Compilation:  An Idealized Example</vt:lpstr>
      <vt:lpstr>Compilation:  An Idealized Example</vt:lpstr>
      <vt:lpstr>Compilation:  An Idealized Example</vt:lpstr>
      <vt:lpstr>Reversed Automata from Policies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PG Minimization (Loop analysis)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Implementation</vt:lpstr>
      <vt:lpstr>Compilation Time</vt:lpstr>
      <vt:lpstr>Configuration Size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2016-05-20T22:01:26Z</dcterms:modified>
</cp:coreProperties>
</file>