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4" r:id="rId2"/>
    <p:sldId id="296" r:id="rId3"/>
    <p:sldId id="263" r:id="rId4"/>
    <p:sldId id="320" r:id="rId5"/>
    <p:sldId id="266" r:id="rId6"/>
    <p:sldId id="267" r:id="rId7"/>
    <p:sldId id="268" r:id="rId8"/>
    <p:sldId id="269" r:id="rId9"/>
    <p:sldId id="298" r:id="rId10"/>
    <p:sldId id="297" r:id="rId11"/>
    <p:sldId id="299" r:id="rId12"/>
    <p:sldId id="301" r:id="rId13"/>
    <p:sldId id="302" r:id="rId14"/>
    <p:sldId id="279" r:id="rId15"/>
    <p:sldId id="303" r:id="rId16"/>
    <p:sldId id="286" r:id="rId17"/>
    <p:sldId id="304" r:id="rId18"/>
    <p:sldId id="257" r:id="rId19"/>
    <p:sldId id="258" r:id="rId20"/>
    <p:sldId id="289" r:id="rId21"/>
    <p:sldId id="290" r:id="rId22"/>
    <p:sldId id="291" r:id="rId23"/>
    <p:sldId id="293" r:id="rId24"/>
    <p:sldId id="294" r:id="rId25"/>
    <p:sldId id="295" r:id="rId26"/>
    <p:sldId id="307" r:id="rId27"/>
    <p:sldId id="321" r:id="rId28"/>
    <p:sldId id="308" r:id="rId29"/>
    <p:sldId id="309" r:id="rId30"/>
    <p:sldId id="310" r:id="rId31"/>
    <p:sldId id="283" r:id="rId32"/>
    <p:sldId id="313" r:id="rId33"/>
    <p:sldId id="315" r:id="rId34"/>
    <p:sldId id="316" r:id="rId35"/>
    <p:sldId id="317" r:id="rId36"/>
    <p:sldId id="311" r:id="rId37"/>
    <p:sldId id="312" r:id="rId38"/>
    <p:sldId id="318" r:id="rId39"/>
    <p:sldId id="319" r:id="rId40"/>
    <p:sldId id="323" r:id="rId41"/>
    <p:sldId id="322" r:id="rId42"/>
    <p:sldId id="32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1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C2FE12-02FD-40D2-9E73-08CF8D46514A}" type="datetimeFigureOut">
              <a:rPr lang="en-US" smtClean="0"/>
              <a:t>12/22/2015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553DD-9BD7-4D9E-9629-DC413290798B}" type="slidenum">
              <a:rPr lang="en-US" smtClean="0"/>
              <a:t>‹#›</a:t>
            </a:fld>
            <a:endParaRPr lang="en-US"/>
          </a:p>
        </p:txBody>
      </p:sp>
    </p:spTree>
    <p:extLst>
      <p:ext uri="{BB962C8B-B14F-4D97-AF65-F5344CB8AC3E}">
        <p14:creationId xmlns:p14="http://schemas.microsoft.com/office/powerpoint/2010/main" val="971236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C2FE12-02FD-40D2-9E73-08CF8D46514A}" type="datetimeFigureOut">
              <a:rPr lang="en-US" smtClean="0"/>
              <a:t>12/22/2015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553DD-9BD7-4D9E-9629-DC413290798B}" type="slidenum">
              <a:rPr lang="en-US" smtClean="0"/>
              <a:t>‹#›</a:t>
            </a:fld>
            <a:endParaRPr lang="en-US"/>
          </a:p>
        </p:txBody>
      </p:sp>
    </p:spTree>
    <p:extLst>
      <p:ext uri="{BB962C8B-B14F-4D97-AF65-F5344CB8AC3E}">
        <p14:creationId xmlns:p14="http://schemas.microsoft.com/office/powerpoint/2010/main" val="1695670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C2FE12-02FD-40D2-9E73-08CF8D46514A}" type="datetimeFigureOut">
              <a:rPr lang="en-US" smtClean="0"/>
              <a:t>12/22/2015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553DD-9BD7-4D9E-9629-DC413290798B}" type="slidenum">
              <a:rPr lang="en-US" smtClean="0"/>
              <a:t>‹#›</a:t>
            </a:fld>
            <a:endParaRPr lang="en-US"/>
          </a:p>
        </p:txBody>
      </p:sp>
    </p:spTree>
    <p:extLst>
      <p:ext uri="{BB962C8B-B14F-4D97-AF65-F5344CB8AC3E}">
        <p14:creationId xmlns:p14="http://schemas.microsoft.com/office/powerpoint/2010/main" val="3597283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C2FE12-02FD-40D2-9E73-08CF8D46514A}" type="datetimeFigureOut">
              <a:rPr lang="en-US" smtClean="0"/>
              <a:t>12/22/2015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553DD-9BD7-4D9E-9629-DC413290798B}" type="slidenum">
              <a:rPr lang="en-US" smtClean="0"/>
              <a:t>‹#›</a:t>
            </a:fld>
            <a:endParaRPr lang="en-US"/>
          </a:p>
        </p:txBody>
      </p:sp>
    </p:spTree>
    <p:extLst>
      <p:ext uri="{BB962C8B-B14F-4D97-AF65-F5344CB8AC3E}">
        <p14:creationId xmlns:p14="http://schemas.microsoft.com/office/powerpoint/2010/main" val="2066097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C2FE12-02FD-40D2-9E73-08CF8D46514A}" type="datetimeFigureOut">
              <a:rPr lang="en-US" smtClean="0"/>
              <a:t>12/22/2015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553DD-9BD7-4D9E-9629-DC413290798B}" type="slidenum">
              <a:rPr lang="en-US" smtClean="0"/>
              <a:t>‹#›</a:t>
            </a:fld>
            <a:endParaRPr lang="en-US"/>
          </a:p>
        </p:txBody>
      </p:sp>
    </p:spTree>
    <p:extLst>
      <p:ext uri="{BB962C8B-B14F-4D97-AF65-F5344CB8AC3E}">
        <p14:creationId xmlns:p14="http://schemas.microsoft.com/office/powerpoint/2010/main" val="144053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C2FE12-02FD-40D2-9E73-08CF8D46514A}" type="datetimeFigureOut">
              <a:rPr lang="en-US" smtClean="0"/>
              <a:t>12/22/2015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553DD-9BD7-4D9E-9629-DC413290798B}" type="slidenum">
              <a:rPr lang="en-US" smtClean="0"/>
              <a:t>‹#›</a:t>
            </a:fld>
            <a:endParaRPr lang="en-US"/>
          </a:p>
        </p:txBody>
      </p:sp>
    </p:spTree>
    <p:extLst>
      <p:ext uri="{BB962C8B-B14F-4D97-AF65-F5344CB8AC3E}">
        <p14:creationId xmlns:p14="http://schemas.microsoft.com/office/powerpoint/2010/main" val="1146158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C2FE12-02FD-40D2-9E73-08CF8D46514A}" type="datetimeFigureOut">
              <a:rPr lang="en-US" smtClean="0"/>
              <a:t>12/22/2015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8553DD-9BD7-4D9E-9629-DC413290798B}" type="slidenum">
              <a:rPr lang="en-US" smtClean="0"/>
              <a:t>‹#›</a:t>
            </a:fld>
            <a:endParaRPr lang="en-US"/>
          </a:p>
        </p:txBody>
      </p:sp>
    </p:spTree>
    <p:extLst>
      <p:ext uri="{BB962C8B-B14F-4D97-AF65-F5344CB8AC3E}">
        <p14:creationId xmlns:p14="http://schemas.microsoft.com/office/powerpoint/2010/main" val="2655062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C2FE12-02FD-40D2-9E73-08CF8D46514A}" type="datetimeFigureOut">
              <a:rPr lang="en-US" smtClean="0"/>
              <a:t>12/22/2015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8553DD-9BD7-4D9E-9629-DC413290798B}" type="slidenum">
              <a:rPr lang="en-US" smtClean="0"/>
              <a:t>‹#›</a:t>
            </a:fld>
            <a:endParaRPr lang="en-US"/>
          </a:p>
        </p:txBody>
      </p:sp>
    </p:spTree>
    <p:extLst>
      <p:ext uri="{BB962C8B-B14F-4D97-AF65-F5344CB8AC3E}">
        <p14:creationId xmlns:p14="http://schemas.microsoft.com/office/powerpoint/2010/main" val="39465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C2FE12-02FD-40D2-9E73-08CF8D46514A}" type="datetimeFigureOut">
              <a:rPr lang="en-US" smtClean="0"/>
              <a:t>12/22/2015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8553DD-9BD7-4D9E-9629-DC413290798B}" type="slidenum">
              <a:rPr lang="en-US" smtClean="0"/>
              <a:t>‹#›</a:t>
            </a:fld>
            <a:endParaRPr lang="en-US"/>
          </a:p>
        </p:txBody>
      </p:sp>
    </p:spTree>
    <p:extLst>
      <p:ext uri="{BB962C8B-B14F-4D97-AF65-F5344CB8AC3E}">
        <p14:creationId xmlns:p14="http://schemas.microsoft.com/office/powerpoint/2010/main" val="649327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C2FE12-02FD-40D2-9E73-08CF8D46514A}" type="datetimeFigureOut">
              <a:rPr lang="en-US" smtClean="0"/>
              <a:t>12/22/2015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553DD-9BD7-4D9E-9629-DC413290798B}" type="slidenum">
              <a:rPr lang="en-US" smtClean="0"/>
              <a:t>‹#›</a:t>
            </a:fld>
            <a:endParaRPr lang="en-US"/>
          </a:p>
        </p:txBody>
      </p:sp>
    </p:spTree>
    <p:extLst>
      <p:ext uri="{BB962C8B-B14F-4D97-AF65-F5344CB8AC3E}">
        <p14:creationId xmlns:p14="http://schemas.microsoft.com/office/powerpoint/2010/main" val="40361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C2FE12-02FD-40D2-9E73-08CF8D46514A}" type="datetimeFigureOut">
              <a:rPr lang="en-US" smtClean="0"/>
              <a:t>12/22/2015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553DD-9BD7-4D9E-9629-DC413290798B}" type="slidenum">
              <a:rPr lang="en-US" smtClean="0"/>
              <a:t>‹#›</a:t>
            </a:fld>
            <a:endParaRPr lang="en-US"/>
          </a:p>
        </p:txBody>
      </p:sp>
    </p:spTree>
    <p:extLst>
      <p:ext uri="{BB962C8B-B14F-4D97-AF65-F5344CB8AC3E}">
        <p14:creationId xmlns:p14="http://schemas.microsoft.com/office/powerpoint/2010/main" val="655779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C2FE12-02FD-40D2-9E73-08CF8D46514A}" type="datetimeFigureOut">
              <a:rPr lang="en-US" smtClean="0"/>
              <a:t>12/22/2015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8553DD-9BD7-4D9E-9629-DC413290798B}" type="slidenum">
              <a:rPr lang="en-US" smtClean="0"/>
              <a:t>‹#›</a:t>
            </a:fld>
            <a:endParaRPr lang="en-US"/>
          </a:p>
        </p:txBody>
      </p:sp>
    </p:spTree>
    <p:extLst>
      <p:ext uri="{BB962C8B-B14F-4D97-AF65-F5344CB8AC3E}">
        <p14:creationId xmlns:p14="http://schemas.microsoft.com/office/powerpoint/2010/main" val="3844644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0.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image" Target="../media/image9.png"/><Relationship Id="rId16"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25.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50.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image" Target="../media/image25.png"/><Relationship Id="rId16"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50.png"/><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png"/><Relationship Id="rId18" Type="http://schemas.openxmlformats.org/officeDocument/2006/relationships/image" Target="../media/image63.png"/><Relationship Id="rId3" Type="http://schemas.openxmlformats.org/officeDocument/2006/relationships/image" Target="../media/image46.png"/><Relationship Id="rId21" Type="http://schemas.openxmlformats.org/officeDocument/2006/relationships/image" Target="../media/image66.png"/><Relationship Id="rId7" Type="http://schemas.openxmlformats.org/officeDocument/2006/relationships/image" Target="../media/image51.png"/><Relationship Id="rId12" Type="http://schemas.openxmlformats.org/officeDocument/2006/relationships/image" Target="../media/image56.png"/><Relationship Id="rId17" Type="http://schemas.openxmlformats.org/officeDocument/2006/relationships/image" Target="../media/image62.png"/><Relationship Id="rId2" Type="http://schemas.openxmlformats.org/officeDocument/2006/relationships/image" Target="../media/image50.png"/><Relationship Id="rId16" Type="http://schemas.openxmlformats.org/officeDocument/2006/relationships/image" Target="../media/image61.png"/><Relationship Id="rId20" Type="http://schemas.openxmlformats.org/officeDocument/2006/relationships/image" Target="../media/image65.png"/><Relationship Id="rId1" Type="http://schemas.openxmlformats.org/officeDocument/2006/relationships/slideLayout" Target="../slideLayouts/slideLayout1.xml"/><Relationship Id="rId6" Type="http://schemas.openxmlformats.org/officeDocument/2006/relationships/image" Target="../media/image49.png"/><Relationship Id="rId11" Type="http://schemas.openxmlformats.org/officeDocument/2006/relationships/image" Target="../media/image55.png"/><Relationship Id="rId5" Type="http://schemas.openxmlformats.org/officeDocument/2006/relationships/image" Target="../media/image48.png"/><Relationship Id="rId15" Type="http://schemas.openxmlformats.org/officeDocument/2006/relationships/image" Target="../media/image59.png"/><Relationship Id="rId23" Type="http://schemas.openxmlformats.org/officeDocument/2006/relationships/image" Target="../media/image68.png"/><Relationship Id="rId10" Type="http://schemas.openxmlformats.org/officeDocument/2006/relationships/image" Target="../media/image54.png"/><Relationship Id="rId19" Type="http://schemas.openxmlformats.org/officeDocument/2006/relationships/image" Target="../media/image64.png"/><Relationship Id="rId4" Type="http://schemas.openxmlformats.org/officeDocument/2006/relationships/image" Target="../media/image47.png"/><Relationship Id="rId9" Type="http://schemas.openxmlformats.org/officeDocument/2006/relationships/image" Target="../media/image53.png"/><Relationship Id="rId14" Type="http://schemas.openxmlformats.org/officeDocument/2006/relationships/image" Target="../media/image58.png"/><Relationship Id="rId22" Type="http://schemas.openxmlformats.org/officeDocument/2006/relationships/image" Target="../media/image67.png"/></Relationships>
</file>

<file path=ppt/slides/_rels/slide37.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80.png"/><Relationship Id="rId18" Type="http://schemas.openxmlformats.org/officeDocument/2006/relationships/image" Target="../media/image85.png"/><Relationship Id="rId3" Type="http://schemas.openxmlformats.org/officeDocument/2006/relationships/image" Target="../media/image69.png"/><Relationship Id="rId7" Type="http://schemas.openxmlformats.org/officeDocument/2006/relationships/image" Target="../media/image74.png"/><Relationship Id="rId12" Type="http://schemas.openxmlformats.org/officeDocument/2006/relationships/image" Target="../media/image79.png"/><Relationship Id="rId17" Type="http://schemas.openxmlformats.org/officeDocument/2006/relationships/image" Target="../media/image84.png"/><Relationship Id="rId2" Type="http://schemas.openxmlformats.org/officeDocument/2006/relationships/image" Target="../media/image50.png"/><Relationship Id="rId16" Type="http://schemas.openxmlformats.org/officeDocument/2006/relationships/image" Target="../media/image83.png"/><Relationship Id="rId1" Type="http://schemas.openxmlformats.org/officeDocument/2006/relationships/slideLayout" Target="../slideLayouts/slideLayout1.xml"/><Relationship Id="rId6" Type="http://schemas.openxmlformats.org/officeDocument/2006/relationships/image" Target="../media/image73.png"/><Relationship Id="rId11" Type="http://schemas.openxmlformats.org/officeDocument/2006/relationships/image" Target="../media/image78.png"/><Relationship Id="rId5" Type="http://schemas.openxmlformats.org/officeDocument/2006/relationships/image" Target="../media/image72.png"/><Relationship Id="rId15" Type="http://schemas.openxmlformats.org/officeDocument/2006/relationships/image" Target="../media/image82.png"/><Relationship Id="rId10" Type="http://schemas.openxmlformats.org/officeDocument/2006/relationships/image" Target="../media/image77.png"/><Relationship Id="rId19" Type="http://schemas.openxmlformats.org/officeDocument/2006/relationships/image" Target="../media/image86.png"/><Relationship Id="rId4" Type="http://schemas.openxmlformats.org/officeDocument/2006/relationships/image" Target="../media/image71.png"/><Relationship Id="rId9" Type="http://schemas.openxmlformats.org/officeDocument/2006/relationships/image" Target="../media/image76.png"/><Relationship Id="rId14" Type="http://schemas.openxmlformats.org/officeDocument/2006/relationships/image" Target="../media/image81.png"/></Relationships>
</file>

<file path=ppt/slides/_rels/slide3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9553" y="1393476"/>
            <a:ext cx="9566374" cy="5239055"/>
          </a:xfrm>
        </p:spPr>
        <p:txBody>
          <a:bodyPr>
            <a:normAutofit/>
          </a:bodyPr>
          <a:lstStyle/>
          <a:p>
            <a:pPr marL="514350" indent="-514350">
              <a:buFont typeface="+mj-lt"/>
              <a:buAutoNum type="arabicPeriod"/>
            </a:pPr>
            <a:r>
              <a:rPr lang="en-US" dirty="0" smtClean="0"/>
              <a:t>Preprocess prefixes so they are disjoint</a:t>
            </a:r>
          </a:p>
          <a:p>
            <a:pPr marL="514350" indent="-514350">
              <a:buFont typeface="+mj-lt"/>
              <a:buAutoNum type="arabicPeriod"/>
            </a:pPr>
            <a:endParaRPr lang="en-US" dirty="0" smtClean="0"/>
          </a:p>
          <a:p>
            <a:pPr marL="514350" indent="-514350">
              <a:buFont typeface="+mj-lt"/>
              <a:buAutoNum type="arabicPeriod"/>
            </a:pPr>
            <a:r>
              <a:rPr lang="en-US" dirty="0" smtClean="0"/>
              <a:t>For each prefix in parallel</a:t>
            </a:r>
          </a:p>
          <a:p>
            <a:pPr lvl="1"/>
            <a:r>
              <a:rPr lang="en-US" dirty="0" smtClean="0"/>
              <a:t>Build graph tracking topology, query matching state, and preference</a:t>
            </a:r>
          </a:p>
          <a:p>
            <a:pPr lvl="1"/>
            <a:r>
              <a:rPr lang="en-US" dirty="0" smtClean="0"/>
              <a:t>Check additional conditions due to limitations in path-vector protocol</a:t>
            </a:r>
            <a:endParaRPr lang="en-US" dirty="0"/>
          </a:p>
          <a:p>
            <a:pPr marL="514350" indent="-514350">
              <a:buFont typeface="+mj-lt"/>
              <a:buAutoNum type="arabicPeriod"/>
            </a:pPr>
            <a:endParaRPr lang="en-US" dirty="0" smtClean="0"/>
          </a:p>
          <a:p>
            <a:pPr marL="514350" indent="-514350">
              <a:buFont typeface="+mj-lt"/>
              <a:buAutoNum type="arabicPeriod"/>
            </a:pPr>
            <a:r>
              <a:rPr lang="en-US" dirty="0" smtClean="0"/>
              <a:t>Two different ways to construct the graph</a:t>
            </a:r>
          </a:p>
          <a:p>
            <a:pPr lvl="1"/>
            <a:r>
              <a:rPr lang="en-US" dirty="0" smtClean="0"/>
              <a:t>Source-based (follows flow of traffic)</a:t>
            </a:r>
          </a:p>
          <a:p>
            <a:pPr lvl="1"/>
            <a:r>
              <a:rPr lang="en-US" dirty="0" smtClean="0"/>
              <a:t>Destination-based (follows flow of advertisements)</a:t>
            </a:r>
            <a:endParaRPr lang="en-US" dirty="0"/>
          </a:p>
        </p:txBody>
      </p:sp>
      <p:sp>
        <p:nvSpPr>
          <p:cNvPr id="4"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Compilation Overview</a:t>
            </a:r>
            <a:endParaRPr lang="en-US" sz="4000" dirty="0">
              <a:solidFill>
                <a:schemeClr val="accent1">
                  <a:lumMod val="50000"/>
                </a:schemeClr>
              </a:solidFill>
            </a:endParaRPr>
          </a:p>
        </p:txBody>
      </p:sp>
    </p:spTree>
    <p:extLst>
      <p:ext uri="{BB962C8B-B14F-4D97-AF65-F5344CB8AC3E}">
        <p14:creationId xmlns:p14="http://schemas.microsoft.com/office/powerpoint/2010/main" val="15136431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p:cNvSpPr/>
          <p:nvPr/>
        </p:nvSpPr>
        <p:spPr>
          <a:xfrm>
            <a:off x="8913989" y="1455830"/>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7506821" y="24504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7505712" y="370742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10308562" y="24504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10308561" y="370742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Arrow Connector 104"/>
          <p:cNvCxnSpPr>
            <a:stCxn id="95" idx="3"/>
            <a:endCxn id="96" idx="7"/>
          </p:cNvCxnSpPr>
          <p:nvPr/>
        </p:nvCxnSpPr>
        <p:spPr>
          <a:xfrm flipH="1">
            <a:off x="7989706" y="1886023"/>
            <a:ext cx="1007133"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95" idx="5"/>
            <a:endCxn id="98" idx="1"/>
          </p:cNvCxnSpPr>
          <p:nvPr/>
        </p:nvCxnSpPr>
        <p:spPr>
          <a:xfrm>
            <a:off x="9396874" y="1886023"/>
            <a:ext cx="994538"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96" idx="4"/>
            <a:endCxn id="97" idx="0"/>
          </p:cNvCxnSpPr>
          <p:nvPr/>
        </p:nvCxnSpPr>
        <p:spPr>
          <a:xfrm flipH="1">
            <a:off x="7788580" y="2954478"/>
            <a:ext cx="1109"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97" idx="4"/>
            <a:endCxn id="160" idx="0"/>
          </p:cNvCxnSpPr>
          <p:nvPr/>
        </p:nvCxnSpPr>
        <p:spPr>
          <a:xfrm>
            <a:off x="7788580" y="4211431"/>
            <a:ext cx="4987" cy="6092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98" idx="4"/>
            <a:endCxn id="99" idx="0"/>
          </p:cNvCxnSpPr>
          <p:nvPr/>
        </p:nvCxnSpPr>
        <p:spPr>
          <a:xfrm flipH="1">
            <a:off x="10591429" y="2954478"/>
            <a:ext cx="1"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99" idx="3"/>
            <a:endCxn id="134" idx="0"/>
          </p:cNvCxnSpPr>
          <p:nvPr/>
        </p:nvCxnSpPr>
        <p:spPr>
          <a:xfrm flipH="1">
            <a:off x="9728174" y="4137621"/>
            <a:ext cx="663237" cy="7148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99" idx="5"/>
            <a:endCxn id="136" idx="0"/>
          </p:cNvCxnSpPr>
          <p:nvPr/>
        </p:nvCxnSpPr>
        <p:spPr>
          <a:xfrm>
            <a:off x="10791446" y="4137621"/>
            <a:ext cx="589129" cy="6791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5" name="Group 134"/>
          <p:cNvGrpSpPr/>
          <p:nvPr/>
        </p:nvGrpSpPr>
        <p:grpSpPr>
          <a:xfrm>
            <a:off x="11102694" y="4816761"/>
            <a:ext cx="555761" cy="504003"/>
            <a:chOff x="8452189" y="5873858"/>
            <a:chExt cx="555761" cy="504003"/>
          </a:xfrm>
        </p:grpSpPr>
        <p:sp>
          <p:nvSpPr>
            <p:cNvPr id="136" name="Oval 135"/>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3" name="TextBox 142"/>
          <p:cNvSpPr txBox="1"/>
          <p:nvPr/>
        </p:nvSpPr>
        <p:spPr>
          <a:xfrm>
            <a:off x="6924806" y="2524169"/>
            <a:ext cx="381836" cy="369332"/>
          </a:xfrm>
          <a:prstGeom prst="rect">
            <a:avLst/>
          </a:prstGeom>
          <a:noFill/>
        </p:spPr>
        <p:txBody>
          <a:bodyPr wrap="none" rtlCol="0">
            <a:spAutoFit/>
          </a:bodyPr>
          <a:lstStyle/>
          <a:p>
            <a:r>
              <a:rPr lang="en-US" dirty="0" smtClean="0"/>
              <a:t>M</a:t>
            </a:r>
            <a:endParaRPr lang="en-US" dirty="0"/>
          </a:p>
        </p:txBody>
      </p:sp>
      <p:sp>
        <p:nvSpPr>
          <p:cNvPr id="144" name="TextBox 143"/>
          <p:cNvSpPr txBox="1"/>
          <p:nvPr/>
        </p:nvSpPr>
        <p:spPr>
          <a:xfrm>
            <a:off x="6935984" y="3787417"/>
            <a:ext cx="333746" cy="369332"/>
          </a:xfrm>
          <a:prstGeom prst="rect">
            <a:avLst/>
          </a:prstGeom>
          <a:noFill/>
        </p:spPr>
        <p:txBody>
          <a:bodyPr wrap="none" rtlCol="0">
            <a:spAutoFit/>
          </a:bodyPr>
          <a:lstStyle/>
          <a:p>
            <a:r>
              <a:rPr lang="en-US" dirty="0" smtClean="0"/>
              <a:t>N</a:t>
            </a:r>
            <a:endParaRPr lang="en-US" dirty="0"/>
          </a:p>
        </p:txBody>
      </p:sp>
      <p:sp>
        <p:nvSpPr>
          <p:cNvPr id="145" name="TextBox 144"/>
          <p:cNvSpPr txBox="1"/>
          <p:nvPr/>
        </p:nvSpPr>
        <p:spPr>
          <a:xfrm>
            <a:off x="9795752" y="2517810"/>
            <a:ext cx="304892" cy="369332"/>
          </a:xfrm>
          <a:prstGeom prst="rect">
            <a:avLst/>
          </a:prstGeom>
          <a:noFill/>
        </p:spPr>
        <p:txBody>
          <a:bodyPr wrap="none" rtlCol="0">
            <a:spAutoFit/>
          </a:bodyPr>
          <a:lstStyle/>
          <a:p>
            <a:r>
              <a:rPr lang="en-US" dirty="0" smtClean="0"/>
              <a:t>X</a:t>
            </a:r>
            <a:endParaRPr lang="en-US" dirty="0"/>
          </a:p>
        </p:txBody>
      </p:sp>
      <p:sp>
        <p:nvSpPr>
          <p:cNvPr id="146" name="TextBox 145"/>
          <p:cNvSpPr txBox="1"/>
          <p:nvPr/>
        </p:nvSpPr>
        <p:spPr>
          <a:xfrm>
            <a:off x="9765951" y="3768289"/>
            <a:ext cx="333746" cy="369332"/>
          </a:xfrm>
          <a:prstGeom prst="rect">
            <a:avLst/>
          </a:prstGeom>
          <a:noFill/>
        </p:spPr>
        <p:txBody>
          <a:bodyPr wrap="none" rtlCol="0">
            <a:spAutoFit/>
          </a:bodyPr>
          <a:lstStyle/>
          <a:p>
            <a:r>
              <a:rPr lang="en-US" dirty="0" smtClean="0"/>
              <a:t>N</a:t>
            </a:r>
            <a:endParaRPr lang="en-US" dirty="0"/>
          </a:p>
        </p:txBody>
      </p:sp>
      <p:sp>
        <p:nvSpPr>
          <p:cNvPr id="148" name="TextBox 147"/>
          <p:cNvSpPr txBox="1"/>
          <p:nvPr/>
        </p:nvSpPr>
        <p:spPr>
          <a:xfrm>
            <a:off x="10717439" y="4906520"/>
            <a:ext cx="309700" cy="369332"/>
          </a:xfrm>
          <a:prstGeom prst="rect">
            <a:avLst/>
          </a:prstGeom>
          <a:noFill/>
        </p:spPr>
        <p:txBody>
          <a:bodyPr wrap="none" rtlCol="0">
            <a:spAutoFit/>
          </a:bodyPr>
          <a:lstStyle/>
          <a:p>
            <a:r>
              <a:rPr lang="en-US" dirty="0"/>
              <a:t>B</a:t>
            </a:r>
          </a:p>
        </p:txBody>
      </p:sp>
      <p:sp>
        <p:nvSpPr>
          <p:cNvPr id="123" name="TextBox 122"/>
          <p:cNvSpPr txBox="1"/>
          <p:nvPr/>
        </p:nvSpPr>
        <p:spPr>
          <a:xfrm>
            <a:off x="11234163" y="4884096"/>
            <a:ext cx="301686" cy="369332"/>
          </a:xfrm>
          <a:prstGeom prst="rect">
            <a:avLst/>
          </a:prstGeom>
          <a:noFill/>
        </p:spPr>
        <p:txBody>
          <a:bodyPr wrap="none" rtlCol="0">
            <a:spAutoFit/>
          </a:bodyPr>
          <a:lstStyle/>
          <a:p>
            <a:r>
              <a:rPr lang="en-US" dirty="0" smtClean="0"/>
              <a:t>4</a:t>
            </a:r>
            <a:endParaRPr lang="en-US" dirty="0"/>
          </a:p>
        </p:txBody>
      </p:sp>
      <p:grpSp>
        <p:nvGrpSpPr>
          <p:cNvPr id="133" name="Group 132"/>
          <p:cNvGrpSpPr/>
          <p:nvPr/>
        </p:nvGrpSpPr>
        <p:grpSpPr>
          <a:xfrm>
            <a:off x="9450293" y="4852497"/>
            <a:ext cx="555761" cy="504003"/>
            <a:chOff x="8452189" y="5873858"/>
            <a:chExt cx="555761" cy="504003"/>
          </a:xfrm>
        </p:grpSpPr>
        <p:sp>
          <p:nvSpPr>
            <p:cNvPr id="134" name="Oval 133"/>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9" name="TextBox 138"/>
          <p:cNvSpPr txBox="1"/>
          <p:nvPr/>
        </p:nvSpPr>
        <p:spPr>
          <a:xfrm>
            <a:off x="9581762" y="4919832"/>
            <a:ext cx="301686" cy="369332"/>
          </a:xfrm>
          <a:prstGeom prst="rect">
            <a:avLst/>
          </a:prstGeom>
          <a:noFill/>
        </p:spPr>
        <p:txBody>
          <a:bodyPr wrap="none" rtlCol="0">
            <a:spAutoFit/>
          </a:bodyPr>
          <a:lstStyle/>
          <a:p>
            <a:r>
              <a:rPr lang="en-US" dirty="0" smtClean="0"/>
              <a:t>3</a:t>
            </a:r>
            <a:endParaRPr lang="en-US" dirty="0"/>
          </a:p>
        </p:txBody>
      </p:sp>
      <p:sp>
        <p:nvSpPr>
          <p:cNvPr id="140" name="TextBox 139"/>
          <p:cNvSpPr txBox="1"/>
          <p:nvPr/>
        </p:nvSpPr>
        <p:spPr>
          <a:xfrm>
            <a:off x="9073767" y="4951432"/>
            <a:ext cx="317716" cy="369332"/>
          </a:xfrm>
          <a:prstGeom prst="rect">
            <a:avLst/>
          </a:prstGeom>
          <a:noFill/>
        </p:spPr>
        <p:txBody>
          <a:bodyPr wrap="none" rtlCol="0">
            <a:spAutoFit/>
          </a:bodyPr>
          <a:lstStyle/>
          <a:p>
            <a:r>
              <a:rPr lang="en-US" dirty="0" smtClean="0"/>
              <a:t>A</a:t>
            </a:r>
            <a:endParaRPr lang="en-US" dirty="0"/>
          </a:p>
        </p:txBody>
      </p:sp>
      <p:grpSp>
        <p:nvGrpSpPr>
          <p:cNvPr id="142" name="Group 141"/>
          <p:cNvGrpSpPr/>
          <p:nvPr/>
        </p:nvGrpSpPr>
        <p:grpSpPr>
          <a:xfrm>
            <a:off x="7515686" y="4820710"/>
            <a:ext cx="555761" cy="504003"/>
            <a:chOff x="8452189" y="5873858"/>
            <a:chExt cx="555761" cy="504003"/>
          </a:xfrm>
        </p:grpSpPr>
        <p:sp>
          <p:nvSpPr>
            <p:cNvPr id="160" name="Oval 159"/>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2" name="TextBox 161"/>
          <p:cNvSpPr txBox="1"/>
          <p:nvPr/>
        </p:nvSpPr>
        <p:spPr>
          <a:xfrm>
            <a:off x="7647155" y="4888045"/>
            <a:ext cx="301686" cy="369332"/>
          </a:xfrm>
          <a:prstGeom prst="rect">
            <a:avLst/>
          </a:prstGeom>
          <a:noFill/>
        </p:spPr>
        <p:txBody>
          <a:bodyPr wrap="none" rtlCol="0">
            <a:spAutoFit/>
          </a:bodyPr>
          <a:lstStyle/>
          <a:p>
            <a:r>
              <a:rPr lang="en-US" dirty="0"/>
              <a:t>1</a:t>
            </a:r>
          </a:p>
        </p:txBody>
      </p:sp>
      <p:sp>
        <p:nvSpPr>
          <p:cNvPr id="163" name="TextBox 162"/>
          <p:cNvSpPr txBox="1"/>
          <p:nvPr/>
        </p:nvSpPr>
        <p:spPr>
          <a:xfrm>
            <a:off x="7139160" y="4919645"/>
            <a:ext cx="317716" cy="369332"/>
          </a:xfrm>
          <a:prstGeom prst="rect">
            <a:avLst/>
          </a:prstGeom>
          <a:noFill/>
        </p:spPr>
        <p:txBody>
          <a:bodyPr wrap="none" rtlCol="0">
            <a:spAutoFit/>
          </a:bodyPr>
          <a:lstStyle/>
          <a:p>
            <a:r>
              <a:rPr lang="en-US" dirty="0" smtClean="0"/>
              <a:t>A</a:t>
            </a:r>
            <a:endParaRPr lang="en-US" dirty="0"/>
          </a:p>
        </p:txBody>
      </p:sp>
      <p:sp>
        <p:nvSpPr>
          <p:cNvPr id="40" name="TextBox 39"/>
          <p:cNvSpPr txBox="1"/>
          <p:nvPr/>
        </p:nvSpPr>
        <p:spPr>
          <a:xfrm>
            <a:off x="707377" y="2560139"/>
            <a:ext cx="2813784" cy="400110"/>
          </a:xfrm>
          <a:prstGeom prst="rect">
            <a:avLst/>
          </a:prstGeom>
          <a:noFill/>
        </p:spPr>
        <p:txBody>
          <a:bodyPr wrap="none" rtlCol="0">
            <a:spAutoFit/>
          </a:bodyPr>
          <a:lstStyle/>
          <a:p>
            <a:r>
              <a:rPr lang="en-US" sz="2000" b="1" dirty="0" smtClean="0"/>
              <a:t>Relative preferences (N):</a:t>
            </a:r>
            <a:endParaRPr lang="en-US" sz="2000" b="1" dirty="0"/>
          </a:p>
        </p:txBody>
      </p:sp>
      <p:graphicFrame>
        <p:nvGraphicFramePr>
          <p:cNvPr id="42" name="Table 41"/>
          <p:cNvGraphicFramePr>
            <a:graphicFrameLocks noGrp="1"/>
          </p:cNvGraphicFramePr>
          <p:nvPr>
            <p:extLst>
              <p:ext uri="{D42A27DB-BD31-4B8C-83A1-F6EECF244321}">
                <p14:modId xmlns:p14="http://schemas.microsoft.com/office/powerpoint/2010/main" val="3051257405"/>
              </p:ext>
            </p:extLst>
          </p:nvPr>
        </p:nvGraphicFramePr>
        <p:xfrm>
          <a:off x="788822" y="3229941"/>
          <a:ext cx="1870710" cy="1874370"/>
        </p:xfrm>
        <a:graphic>
          <a:graphicData uri="http://schemas.openxmlformats.org/drawingml/2006/table">
            <a:tbl>
              <a:tblPr firstRow="1" bandRow="1">
                <a:tableStyleId>{5C22544A-7EE6-4342-B048-85BDC9FD1C3A}</a:tableStyleId>
              </a:tblPr>
              <a:tblGrid>
                <a:gridCol w="935355"/>
                <a:gridCol w="935355"/>
              </a:tblGrid>
              <a:tr h="633972">
                <a:tc>
                  <a:txBody>
                    <a:bodyPr/>
                    <a:lstStyle/>
                    <a:p>
                      <a:r>
                        <a:rPr lang="en-US" dirty="0" smtClean="0"/>
                        <a:t>Best</a:t>
                      </a:r>
                      <a:endParaRPr lang="en-US" dirty="0"/>
                    </a:p>
                  </a:txBody>
                  <a:tcPr/>
                </a:tc>
                <a:tc>
                  <a:txBody>
                    <a:bodyPr/>
                    <a:lstStyle/>
                    <a:p>
                      <a:r>
                        <a:rPr lang="en-US" dirty="0" smtClean="0"/>
                        <a:t>Worst</a:t>
                      </a:r>
                      <a:endParaRPr lang="en-US" dirty="0"/>
                    </a:p>
                  </a:txBody>
                  <a:tcPr/>
                </a:tc>
              </a:tr>
              <a:tr h="620199">
                <a:tc>
                  <a:txBody>
                    <a:bodyPr/>
                    <a:lstStyle/>
                    <a:p>
                      <a:r>
                        <a:rPr lang="en-US" dirty="0" smtClean="0"/>
                        <a:t>A</a:t>
                      </a:r>
                      <a:endParaRPr lang="en-US" dirty="0"/>
                    </a:p>
                  </a:txBody>
                  <a:tcPr/>
                </a:tc>
                <a:tc>
                  <a:txBody>
                    <a:bodyPr/>
                    <a:lstStyle/>
                    <a:p>
                      <a:endParaRPr lang="en-US" dirty="0"/>
                    </a:p>
                  </a:txBody>
                  <a:tcPr/>
                </a:tc>
              </a:tr>
              <a:tr h="620199">
                <a:tc>
                  <a:txBody>
                    <a:bodyPr/>
                    <a:lstStyle/>
                    <a:p>
                      <a:r>
                        <a:rPr lang="en-US" dirty="0" smtClean="0"/>
                        <a:t>A</a:t>
                      </a:r>
                      <a:endParaRPr lang="en-US" dirty="0"/>
                    </a:p>
                  </a:txBody>
                  <a:tcPr/>
                </a:tc>
                <a:tc>
                  <a:txBody>
                    <a:bodyPr/>
                    <a:lstStyle/>
                    <a:p>
                      <a:r>
                        <a:rPr lang="en-US" dirty="0" smtClean="0"/>
                        <a:t>B</a:t>
                      </a:r>
                      <a:endParaRPr lang="en-US" dirty="0"/>
                    </a:p>
                  </a:txBody>
                  <a:tcPr/>
                </a:tc>
              </a:tr>
            </a:tbl>
          </a:graphicData>
        </a:graphic>
      </p:graphicFrame>
      <p:pic>
        <p:nvPicPr>
          <p:cNvPr id="43" name="Picture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9079" y="2264497"/>
            <a:ext cx="689981" cy="689981"/>
          </a:xfrm>
          <a:prstGeom prst="rect">
            <a:avLst/>
          </a:prstGeom>
        </p:spPr>
      </p:pic>
      <p:sp>
        <p:nvSpPr>
          <p:cNvPr id="46"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Preferences:</a:t>
            </a:r>
            <a:endParaRPr lang="en-US" sz="4000" dirty="0">
              <a:solidFill>
                <a:schemeClr val="accent1">
                  <a:lumMod val="50000"/>
                </a:schemeClr>
              </a:solidFill>
            </a:endParaRPr>
          </a:p>
        </p:txBody>
      </p:sp>
    </p:spTree>
    <p:extLst>
      <p:ext uri="{BB962C8B-B14F-4D97-AF65-F5344CB8AC3E}">
        <p14:creationId xmlns:p14="http://schemas.microsoft.com/office/powerpoint/2010/main" val="8027931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p:cNvSpPr/>
          <p:nvPr/>
        </p:nvSpPr>
        <p:spPr>
          <a:xfrm>
            <a:off x="8913989" y="1455830"/>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7506821" y="24504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7505712" y="370742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10308562" y="24504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10308561" y="370742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Arrow Connector 104"/>
          <p:cNvCxnSpPr>
            <a:stCxn id="95" idx="3"/>
            <a:endCxn id="96" idx="7"/>
          </p:cNvCxnSpPr>
          <p:nvPr/>
        </p:nvCxnSpPr>
        <p:spPr>
          <a:xfrm flipH="1">
            <a:off x="7989706" y="1886023"/>
            <a:ext cx="1007133"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95" idx="5"/>
            <a:endCxn id="98" idx="1"/>
          </p:cNvCxnSpPr>
          <p:nvPr/>
        </p:nvCxnSpPr>
        <p:spPr>
          <a:xfrm>
            <a:off x="9396874" y="1886023"/>
            <a:ext cx="994538"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96" idx="4"/>
            <a:endCxn id="97" idx="0"/>
          </p:cNvCxnSpPr>
          <p:nvPr/>
        </p:nvCxnSpPr>
        <p:spPr>
          <a:xfrm flipH="1">
            <a:off x="7788580" y="2954478"/>
            <a:ext cx="1109"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97" idx="4"/>
            <a:endCxn id="160" idx="0"/>
          </p:cNvCxnSpPr>
          <p:nvPr/>
        </p:nvCxnSpPr>
        <p:spPr>
          <a:xfrm>
            <a:off x="7788580" y="4211431"/>
            <a:ext cx="4987" cy="6092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98" idx="4"/>
            <a:endCxn id="99" idx="0"/>
          </p:cNvCxnSpPr>
          <p:nvPr/>
        </p:nvCxnSpPr>
        <p:spPr>
          <a:xfrm flipH="1">
            <a:off x="10591429" y="2954478"/>
            <a:ext cx="1"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99" idx="3"/>
            <a:endCxn id="134" idx="0"/>
          </p:cNvCxnSpPr>
          <p:nvPr/>
        </p:nvCxnSpPr>
        <p:spPr>
          <a:xfrm flipH="1">
            <a:off x="9728174" y="4137621"/>
            <a:ext cx="663237" cy="7148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99" idx="5"/>
            <a:endCxn id="136" idx="0"/>
          </p:cNvCxnSpPr>
          <p:nvPr/>
        </p:nvCxnSpPr>
        <p:spPr>
          <a:xfrm>
            <a:off x="10791446" y="4137621"/>
            <a:ext cx="589129" cy="6791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5" name="Group 134"/>
          <p:cNvGrpSpPr/>
          <p:nvPr/>
        </p:nvGrpSpPr>
        <p:grpSpPr>
          <a:xfrm>
            <a:off x="11102694" y="4816761"/>
            <a:ext cx="555761" cy="504003"/>
            <a:chOff x="8452189" y="5873858"/>
            <a:chExt cx="555761" cy="504003"/>
          </a:xfrm>
        </p:grpSpPr>
        <p:sp>
          <p:nvSpPr>
            <p:cNvPr id="136" name="Oval 135"/>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3" name="TextBox 142"/>
          <p:cNvSpPr txBox="1"/>
          <p:nvPr/>
        </p:nvSpPr>
        <p:spPr>
          <a:xfrm>
            <a:off x="6924806" y="2524169"/>
            <a:ext cx="381836" cy="369332"/>
          </a:xfrm>
          <a:prstGeom prst="rect">
            <a:avLst/>
          </a:prstGeom>
          <a:noFill/>
        </p:spPr>
        <p:txBody>
          <a:bodyPr wrap="none" rtlCol="0">
            <a:spAutoFit/>
          </a:bodyPr>
          <a:lstStyle/>
          <a:p>
            <a:r>
              <a:rPr lang="en-US" dirty="0" smtClean="0"/>
              <a:t>M</a:t>
            </a:r>
            <a:endParaRPr lang="en-US" dirty="0"/>
          </a:p>
        </p:txBody>
      </p:sp>
      <p:sp>
        <p:nvSpPr>
          <p:cNvPr id="144" name="TextBox 143"/>
          <p:cNvSpPr txBox="1"/>
          <p:nvPr/>
        </p:nvSpPr>
        <p:spPr>
          <a:xfrm>
            <a:off x="6935984" y="3787417"/>
            <a:ext cx="333746" cy="369332"/>
          </a:xfrm>
          <a:prstGeom prst="rect">
            <a:avLst/>
          </a:prstGeom>
          <a:noFill/>
        </p:spPr>
        <p:txBody>
          <a:bodyPr wrap="none" rtlCol="0">
            <a:spAutoFit/>
          </a:bodyPr>
          <a:lstStyle/>
          <a:p>
            <a:r>
              <a:rPr lang="en-US" dirty="0" smtClean="0"/>
              <a:t>N</a:t>
            </a:r>
            <a:endParaRPr lang="en-US" dirty="0"/>
          </a:p>
        </p:txBody>
      </p:sp>
      <p:sp>
        <p:nvSpPr>
          <p:cNvPr id="145" name="TextBox 144"/>
          <p:cNvSpPr txBox="1"/>
          <p:nvPr/>
        </p:nvSpPr>
        <p:spPr>
          <a:xfrm>
            <a:off x="9795752" y="2517810"/>
            <a:ext cx="304892" cy="369332"/>
          </a:xfrm>
          <a:prstGeom prst="rect">
            <a:avLst/>
          </a:prstGeom>
          <a:noFill/>
        </p:spPr>
        <p:txBody>
          <a:bodyPr wrap="none" rtlCol="0">
            <a:spAutoFit/>
          </a:bodyPr>
          <a:lstStyle/>
          <a:p>
            <a:r>
              <a:rPr lang="en-US" dirty="0" smtClean="0"/>
              <a:t>X</a:t>
            </a:r>
            <a:endParaRPr lang="en-US" dirty="0"/>
          </a:p>
        </p:txBody>
      </p:sp>
      <p:sp>
        <p:nvSpPr>
          <p:cNvPr id="146" name="TextBox 145"/>
          <p:cNvSpPr txBox="1"/>
          <p:nvPr/>
        </p:nvSpPr>
        <p:spPr>
          <a:xfrm>
            <a:off x="9765951" y="3768289"/>
            <a:ext cx="333746" cy="369332"/>
          </a:xfrm>
          <a:prstGeom prst="rect">
            <a:avLst/>
          </a:prstGeom>
          <a:noFill/>
        </p:spPr>
        <p:txBody>
          <a:bodyPr wrap="none" rtlCol="0">
            <a:spAutoFit/>
          </a:bodyPr>
          <a:lstStyle/>
          <a:p>
            <a:r>
              <a:rPr lang="en-US" dirty="0" smtClean="0"/>
              <a:t>N</a:t>
            </a:r>
            <a:endParaRPr lang="en-US" dirty="0"/>
          </a:p>
        </p:txBody>
      </p:sp>
      <p:sp>
        <p:nvSpPr>
          <p:cNvPr id="148" name="TextBox 147"/>
          <p:cNvSpPr txBox="1"/>
          <p:nvPr/>
        </p:nvSpPr>
        <p:spPr>
          <a:xfrm>
            <a:off x="10717439" y="4906520"/>
            <a:ext cx="309700" cy="369332"/>
          </a:xfrm>
          <a:prstGeom prst="rect">
            <a:avLst/>
          </a:prstGeom>
          <a:noFill/>
        </p:spPr>
        <p:txBody>
          <a:bodyPr wrap="none" rtlCol="0">
            <a:spAutoFit/>
          </a:bodyPr>
          <a:lstStyle/>
          <a:p>
            <a:r>
              <a:rPr lang="en-US" dirty="0"/>
              <a:t>B</a:t>
            </a:r>
          </a:p>
        </p:txBody>
      </p:sp>
      <p:sp>
        <p:nvSpPr>
          <p:cNvPr id="123" name="TextBox 122"/>
          <p:cNvSpPr txBox="1"/>
          <p:nvPr/>
        </p:nvSpPr>
        <p:spPr>
          <a:xfrm>
            <a:off x="11234163" y="4884096"/>
            <a:ext cx="301686" cy="369332"/>
          </a:xfrm>
          <a:prstGeom prst="rect">
            <a:avLst/>
          </a:prstGeom>
          <a:noFill/>
        </p:spPr>
        <p:txBody>
          <a:bodyPr wrap="none" rtlCol="0">
            <a:spAutoFit/>
          </a:bodyPr>
          <a:lstStyle/>
          <a:p>
            <a:r>
              <a:rPr lang="en-US" dirty="0" smtClean="0"/>
              <a:t>2</a:t>
            </a:r>
            <a:endParaRPr lang="en-US" dirty="0"/>
          </a:p>
        </p:txBody>
      </p:sp>
      <p:grpSp>
        <p:nvGrpSpPr>
          <p:cNvPr id="133" name="Group 132"/>
          <p:cNvGrpSpPr/>
          <p:nvPr/>
        </p:nvGrpSpPr>
        <p:grpSpPr>
          <a:xfrm>
            <a:off x="9450293" y="4852497"/>
            <a:ext cx="555761" cy="504003"/>
            <a:chOff x="8452189" y="5873858"/>
            <a:chExt cx="555761" cy="504003"/>
          </a:xfrm>
        </p:grpSpPr>
        <p:sp>
          <p:nvSpPr>
            <p:cNvPr id="134" name="Oval 133"/>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9" name="TextBox 138"/>
          <p:cNvSpPr txBox="1"/>
          <p:nvPr/>
        </p:nvSpPr>
        <p:spPr>
          <a:xfrm>
            <a:off x="9581762" y="4919832"/>
            <a:ext cx="301686" cy="369332"/>
          </a:xfrm>
          <a:prstGeom prst="rect">
            <a:avLst/>
          </a:prstGeom>
          <a:noFill/>
        </p:spPr>
        <p:txBody>
          <a:bodyPr wrap="none" rtlCol="0">
            <a:spAutoFit/>
          </a:bodyPr>
          <a:lstStyle/>
          <a:p>
            <a:r>
              <a:rPr lang="en-US" dirty="0" smtClean="0"/>
              <a:t>2</a:t>
            </a:r>
            <a:endParaRPr lang="en-US" dirty="0"/>
          </a:p>
        </p:txBody>
      </p:sp>
      <p:sp>
        <p:nvSpPr>
          <p:cNvPr id="140" name="TextBox 139"/>
          <p:cNvSpPr txBox="1"/>
          <p:nvPr/>
        </p:nvSpPr>
        <p:spPr>
          <a:xfrm>
            <a:off x="9073767" y="4951432"/>
            <a:ext cx="317716" cy="369332"/>
          </a:xfrm>
          <a:prstGeom prst="rect">
            <a:avLst/>
          </a:prstGeom>
          <a:noFill/>
        </p:spPr>
        <p:txBody>
          <a:bodyPr wrap="none" rtlCol="0">
            <a:spAutoFit/>
          </a:bodyPr>
          <a:lstStyle/>
          <a:p>
            <a:r>
              <a:rPr lang="en-US" dirty="0" smtClean="0"/>
              <a:t>A</a:t>
            </a:r>
            <a:endParaRPr lang="en-US" dirty="0"/>
          </a:p>
        </p:txBody>
      </p:sp>
      <p:grpSp>
        <p:nvGrpSpPr>
          <p:cNvPr id="142" name="Group 141"/>
          <p:cNvGrpSpPr/>
          <p:nvPr/>
        </p:nvGrpSpPr>
        <p:grpSpPr>
          <a:xfrm>
            <a:off x="7515686" y="4820710"/>
            <a:ext cx="555761" cy="504003"/>
            <a:chOff x="8452189" y="5873858"/>
            <a:chExt cx="555761" cy="504003"/>
          </a:xfrm>
        </p:grpSpPr>
        <p:sp>
          <p:nvSpPr>
            <p:cNvPr id="160" name="Oval 159"/>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2" name="TextBox 161"/>
          <p:cNvSpPr txBox="1"/>
          <p:nvPr/>
        </p:nvSpPr>
        <p:spPr>
          <a:xfrm>
            <a:off x="7647155" y="4888045"/>
            <a:ext cx="301686" cy="369332"/>
          </a:xfrm>
          <a:prstGeom prst="rect">
            <a:avLst/>
          </a:prstGeom>
          <a:noFill/>
        </p:spPr>
        <p:txBody>
          <a:bodyPr wrap="none" rtlCol="0">
            <a:spAutoFit/>
          </a:bodyPr>
          <a:lstStyle/>
          <a:p>
            <a:r>
              <a:rPr lang="en-US" dirty="0"/>
              <a:t>1</a:t>
            </a:r>
          </a:p>
        </p:txBody>
      </p:sp>
      <p:sp>
        <p:nvSpPr>
          <p:cNvPr id="163" name="TextBox 162"/>
          <p:cNvSpPr txBox="1"/>
          <p:nvPr/>
        </p:nvSpPr>
        <p:spPr>
          <a:xfrm>
            <a:off x="7139160" y="4919645"/>
            <a:ext cx="317716" cy="369332"/>
          </a:xfrm>
          <a:prstGeom prst="rect">
            <a:avLst/>
          </a:prstGeom>
          <a:noFill/>
        </p:spPr>
        <p:txBody>
          <a:bodyPr wrap="none" rtlCol="0">
            <a:spAutoFit/>
          </a:bodyPr>
          <a:lstStyle/>
          <a:p>
            <a:r>
              <a:rPr lang="en-US" dirty="0" smtClean="0"/>
              <a:t>A</a:t>
            </a:r>
            <a:endParaRPr lang="en-US" dirty="0"/>
          </a:p>
        </p:txBody>
      </p:sp>
      <p:sp>
        <p:nvSpPr>
          <p:cNvPr id="40" name="TextBox 39"/>
          <p:cNvSpPr txBox="1"/>
          <p:nvPr/>
        </p:nvSpPr>
        <p:spPr>
          <a:xfrm>
            <a:off x="707377" y="2560139"/>
            <a:ext cx="2813784" cy="400110"/>
          </a:xfrm>
          <a:prstGeom prst="rect">
            <a:avLst/>
          </a:prstGeom>
          <a:noFill/>
        </p:spPr>
        <p:txBody>
          <a:bodyPr wrap="none" rtlCol="0">
            <a:spAutoFit/>
          </a:bodyPr>
          <a:lstStyle/>
          <a:p>
            <a:r>
              <a:rPr lang="en-US" sz="2000" b="1" dirty="0" smtClean="0"/>
              <a:t>Relative preferences (N):</a:t>
            </a:r>
            <a:endParaRPr lang="en-US" sz="2000" b="1" dirty="0"/>
          </a:p>
        </p:txBody>
      </p:sp>
      <p:graphicFrame>
        <p:nvGraphicFramePr>
          <p:cNvPr id="43" name="Table 42"/>
          <p:cNvGraphicFramePr>
            <a:graphicFrameLocks noGrp="1"/>
          </p:cNvGraphicFramePr>
          <p:nvPr>
            <p:extLst>
              <p:ext uri="{D42A27DB-BD31-4B8C-83A1-F6EECF244321}">
                <p14:modId xmlns:p14="http://schemas.microsoft.com/office/powerpoint/2010/main" val="1445914089"/>
              </p:ext>
            </p:extLst>
          </p:nvPr>
        </p:nvGraphicFramePr>
        <p:xfrm>
          <a:off x="788822" y="3229941"/>
          <a:ext cx="1870710" cy="1874370"/>
        </p:xfrm>
        <a:graphic>
          <a:graphicData uri="http://schemas.openxmlformats.org/drawingml/2006/table">
            <a:tbl>
              <a:tblPr firstRow="1" bandRow="1">
                <a:tableStyleId>{5C22544A-7EE6-4342-B048-85BDC9FD1C3A}</a:tableStyleId>
              </a:tblPr>
              <a:tblGrid>
                <a:gridCol w="935355"/>
                <a:gridCol w="935355"/>
              </a:tblGrid>
              <a:tr h="633972">
                <a:tc>
                  <a:txBody>
                    <a:bodyPr/>
                    <a:lstStyle/>
                    <a:p>
                      <a:r>
                        <a:rPr lang="en-US" dirty="0" smtClean="0"/>
                        <a:t>Best</a:t>
                      </a:r>
                      <a:endParaRPr lang="en-US" dirty="0"/>
                    </a:p>
                  </a:txBody>
                  <a:tcPr/>
                </a:tc>
                <a:tc>
                  <a:txBody>
                    <a:bodyPr/>
                    <a:lstStyle/>
                    <a:p>
                      <a:r>
                        <a:rPr lang="en-US" dirty="0" smtClean="0"/>
                        <a:t>Worst</a:t>
                      </a:r>
                      <a:endParaRPr lang="en-US" dirty="0"/>
                    </a:p>
                  </a:txBody>
                  <a:tcPr/>
                </a:tc>
              </a:tr>
              <a:tr h="620199">
                <a:tc>
                  <a:txBody>
                    <a:bodyPr/>
                    <a:lstStyle/>
                    <a:p>
                      <a:r>
                        <a:rPr lang="en-US" dirty="0" smtClean="0"/>
                        <a:t>A</a:t>
                      </a:r>
                      <a:endParaRPr lang="en-US" dirty="0"/>
                    </a:p>
                  </a:txBody>
                  <a:tcPr/>
                </a:tc>
                <a:tc>
                  <a:txBody>
                    <a:bodyPr/>
                    <a:lstStyle/>
                    <a:p>
                      <a:endParaRPr lang="en-US" dirty="0"/>
                    </a:p>
                  </a:txBody>
                  <a:tcPr/>
                </a:tc>
              </a:tr>
              <a:tr h="620199">
                <a:tc>
                  <a:txBody>
                    <a:bodyPr/>
                    <a:lstStyle/>
                    <a:p>
                      <a:r>
                        <a:rPr lang="en-US" dirty="0" smtClean="0"/>
                        <a:t>(A</a:t>
                      </a:r>
                      <a:r>
                        <a:rPr lang="en-US" baseline="0" dirty="0" smtClean="0"/>
                        <a:t> or B)</a:t>
                      </a:r>
                      <a:endParaRPr lang="en-US" dirty="0"/>
                    </a:p>
                  </a:txBody>
                  <a:tcPr/>
                </a:tc>
                <a:tc>
                  <a:txBody>
                    <a:bodyPr/>
                    <a:lstStyle/>
                    <a:p>
                      <a:r>
                        <a:rPr lang="en-US" dirty="0" smtClean="0"/>
                        <a:t>(A or B)</a:t>
                      </a:r>
                      <a:endParaRPr lang="en-US" dirty="0"/>
                    </a:p>
                  </a:txBody>
                  <a:tcPr/>
                </a:tc>
              </a:tr>
            </a:tbl>
          </a:graphicData>
        </a:graphic>
      </p:graphicFrame>
      <p:pic>
        <p:nvPicPr>
          <p:cNvPr id="44" name="Picture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9079" y="2264497"/>
            <a:ext cx="689981" cy="689981"/>
          </a:xfrm>
          <a:prstGeom prst="rect">
            <a:avLst/>
          </a:prstGeom>
        </p:spPr>
      </p:pic>
      <p:sp>
        <p:nvSpPr>
          <p:cNvPr id="45"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Preferences:</a:t>
            </a:r>
            <a:endParaRPr lang="en-US" sz="4000" dirty="0">
              <a:solidFill>
                <a:schemeClr val="accent1">
                  <a:lumMod val="50000"/>
                </a:schemeClr>
              </a:solidFill>
            </a:endParaRPr>
          </a:p>
        </p:txBody>
      </p:sp>
    </p:spTree>
    <p:extLst>
      <p:ext uri="{BB962C8B-B14F-4D97-AF65-F5344CB8AC3E}">
        <p14:creationId xmlns:p14="http://schemas.microsoft.com/office/powerpoint/2010/main" val="37903295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p:cNvSpPr/>
          <p:nvPr/>
        </p:nvSpPr>
        <p:spPr>
          <a:xfrm>
            <a:off x="8913989" y="1455830"/>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7506821" y="24504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7505712" y="370742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10308562" y="24504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10308561" y="370742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Arrow Connector 104"/>
          <p:cNvCxnSpPr>
            <a:stCxn id="95" idx="3"/>
            <a:endCxn id="96" idx="7"/>
          </p:cNvCxnSpPr>
          <p:nvPr/>
        </p:nvCxnSpPr>
        <p:spPr>
          <a:xfrm flipH="1">
            <a:off x="7989706" y="1886023"/>
            <a:ext cx="1007133"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95" idx="5"/>
            <a:endCxn id="98" idx="1"/>
          </p:cNvCxnSpPr>
          <p:nvPr/>
        </p:nvCxnSpPr>
        <p:spPr>
          <a:xfrm>
            <a:off x="9396874" y="1886023"/>
            <a:ext cx="994538"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96" idx="4"/>
            <a:endCxn id="97" idx="0"/>
          </p:cNvCxnSpPr>
          <p:nvPr/>
        </p:nvCxnSpPr>
        <p:spPr>
          <a:xfrm flipH="1">
            <a:off x="7788580" y="2954478"/>
            <a:ext cx="1109"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97" idx="3"/>
            <a:endCxn id="75" idx="0"/>
          </p:cNvCxnSpPr>
          <p:nvPr/>
        </p:nvCxnSpPr>
        <p:spPr>
          <a:xfrm flipH="1">
            <a:off x="7123275" y="4137621"/>
            <a:ext cx="465287" cy="6634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98" idx="4"/>
            <a:endCxn id="99" idx="0"/>
          </p:cNvCxnSpPr>
          <p:nvPr/>
        </p:nvCxnSpPr>
        <p:spPr>
          <a:xfrm flipH="1">
            <a:off x="10591429" y="2954478"/>
            <a:ext cx="1"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99" idx="3"/>
            <a:endCxn id="134" idx="0"/>
          </p:cNvCxnSpPr>
          <p:nvPr/>
        </p:nvCxnSpPr>
        <p:spPr>
          <a:xfrm flipH="1">
            <a:off x="9728174" y="4137621"/>
            <a:ext cx="663237" cy="7148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99" idx="5"/>
            <a:endCxn id="136" idx="0"/>
          </p:cNvCxnSpPr>
          <p:nvPr/>
        </p:nvCxnSpPr>
        <p:spPr>
          <a:xfrm>
            <a:off x="10791446" y="4137621"/>
            <a:ext cx="589129" cy="6791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5" name="Group 134"/>
          <p:cNvGrpSpPr/>
          <p:nvPr/>
        </p:nvGrpSpPr>
        <p:grpSpPr>
          <a:xfrm>
            <a:off x="11102694" y="4816761"/>
            <a:ext cx="555761" cy="504003"/>
            <a:chOff x="8452189" y="5873858"/>
            <a:chExt cx="555761" cy="504003"/>
          </a:xfrm>
        </p:grpSpPr>
        <p:sp>
          <p:nvSpPr>
            <p:cNvPr id="136" name="Oval 135"/>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3" name="TextBox 142"/>
          <p:cNvSpPr txBox="1"/>
          <p:nvPr/>
        </p:nvSpPr>
        <p:spPr>
          <a:xfrm>
            <a:off x="6924806" y="2524169"/>
            <a:ext cx="381836" cy="369332"/>
          </a:xfrm>
          <a:prstGeom prst="rect">
            <a:avLst/>
          </a:prstGeom>
          <a:noFill/>
        </p:spPr>
        <p:txBody>
          <a:bodyPr wrap="none" rtlCol="0">
            <a:spAutoFit/>
          </a:bodyPr>
          <a:lstStyle/>
          <a:p>
            <a:r>
              <a:rPr lang="en-US" dirty="0" smtClean="0"/>
              <a:t>M</a:t>
            </a:r>
            <a:endParaRPr lang="en-US" dirty="0"/>
          </a:p>
        </p:txBody>
      </p:sp>
      <p:sp>
        <p:nvSpPr>
          <p:cNvPr id="144" name="TextBox 143"/>
          <p:cNvSpPr txBox="1"/>
          <p:nvPr/>
        </p:nvSpPr>
        <p:spPr>
          <a:xfrm>
            <a:off x="6935984" y="3787417"/>
            <a:ext cx="333746" cy="369332"/>
          </a:xfrm>
          <a:prstGeom prst="rect">
            <a:avLst/>
          </a:prstGeom>
          <a:noFill/>
        </p:spPr>
        <p:txBody>
          <a:bodyPr wrap="none" rtlCol="0">
            <a:spAutoFit/>
          </a:bodyPr>
          <a:lstStyle/>
          <a:p>
            <a:r>
              <a:rPr lang="en-US" dirty="0" smtClean="0"/>
              <a:t>N</a:t>
            </a:r>
            <a:endParaRPr lang="en-US" dirty="0"/>
          </a:p>
        </p:txBody>
      </p:sp>
      <p:sp>
        <p:nvSpPr>
          <p:cNvPr id="145" name="TextBox 144"/>
          <p:cNvSpPr txBox="1"/>
          <p:nvPr/>
        </p:nvSpPr>
        <p:spPr>
          <a:xfrm>
            <a:off x="9795752" y="2517810"/>
            <a:ext cx="304892" cy="369332"/>
          </a:xfrm>
          <a:prstGeom prst="rect">
            <a:avLst/>
          </a:prstGeom>
          <a:noFill/>
        </p:spPr>
        <p:txBody>
          <a:bodyPr wrap="none" rtlCol="0">
            <a:spAutoFit/>
          </a:bodyPr>
          <a:lstStyle/>
          <a:p>
            <a:r>
              <a:rPr lang="en-US" dirty="0" smtClean="0"/>
              <a:t>X</a:t>
            </a:r>
            <a:endParaRPr lang="en-US" dirty="0"/>
          </a:p>
        </p:txBody>
      </p:sp>
      <p:sp>
        <p:nvSpPr>
          <p:cNvPr id="146" name="TextBox 145"/>
          <p:cNvSpPr txBox="1"/>
          <p:nvPr/>
        </p:nvSpPr>
        <p:spPr>
          <a:xfrm>
            <a:off x="9765951" y="3768289"/>
            <a:ext cx="333746" cy="369332"/>
          </a:xfrm>
          <a:prstGeom prst="rect">
            <a:avLst/>
          </a:prstGeom>
          <a:noFill/>
        </p:spPr>
        <p:txBody>
          <a:bodyPr wrap="none" rtlCol="0">
            <a:spAutoFit/>
          </a:bodyPr>
          <a:lstStyle/>
          <a:p>
            <a:r>
              <a:rPr lang="en-US" dirty="0" smtClean="0"/>
              <a:t>N</a:t>
            </a:r>
            <a:endParaRPr lang="en-US" dirty="0"/>
          </a:p>
        </p:txBody>
      </p:sp>
      <p:sp>
        <p:nvSpPr>
          <p:cNvPr id="148" name="TextBox 147"/>
          <p:cNvSpPr txBox="1"/>
          <p:nvPr/>
        </p:nvSpPr>
        <p:spPr>
          <a:xfrm>
            <a:off x="10717439" y="4906520"/>
            <a:ext cx="309700" cy="369332"/>
          </a:xfrm>
          <a:prstGeom prst="rect">
            <a:avLst/>
          </a:prstGeom>
          <a:noFill/>
        </p:spPr>
        <p:txBody>
          <a:bodyPr wrap="none" rtlCol="0">
            <a:spAutoFit/>
          </a:bodyPr>
          <a:lstStyle/>
          <a:p>
            <a:r>
              <a:rPr lang="en-US" dirty="0"/>
              <a:t>B</a:t>
            </a:r>
          </a:p>
        </p:txBody>
      </p:sp>
      <p:sp>
        <p:nvSpPr>
          <p:cNvPr id="123" name="TextBox 122"/>
          <p:cNvSpPr txBox="1"/>
          <p:nvPr/>
        </p:nvSpPr>
        <p:spPr>
          <a:xfrm>
            <a:off x="11234163" y="4884096"/>
            <a:ext cx="301686" cy="369332"/>
          </a:xfrm>
          <a:prstGeom prst="rect">
            <a:avLst/>
          </a:prstGeom>
          <a:noFill/>
        </p:spPr>
        <p:txBody>
          <a:bodyPr wrap="none" rtlCol="0">
            <a:spAutoFit/>
          </a:bodyPr>
          <a:lstStyle/>
          <a:p>
            <a:r>
              <a:rPr lang="en-US" dirty="0" smtClean="0"/>
              <a:t>2</a:t>
            </a:r>
            <a:endParaRPr lang="en-US" dirty="0"/>
          </a:p>
        </p:txBody>
      </p:sp>
      <p:grpSp>
        <p:nvGrpSpPr>
          <p:cNvPr id="133" name="Group 132"/>
          <p:cNvGrpSpPr/>
          <p:nvPr/>
        </p:nvGrpSpPr>
        <p:grpSpPr>
          <a:xfrm>
            <a:off x="9450293" y="4852497"/>
            <a:ext cx="555761" cy="504003"/>
            <a:chOff x="8452189" y="5873858"/>
            <a:chExt cx="555761" cy="504003"/>
          </a:xfrm>
        </p:grpSpPr>
        <p:sp>
          <p:nvSpPr>
            <p:cNvPr id="134" name="Oval 133"/>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9" name="TextBox 138"/>
          <p:cNvSpPr txBox="1"/>
          <p:nvPr/>
        </p:nvSpPr>
        <p:spPr>
          <a:xfrm>
            <a:off x="9581762" y="4919832"/>
            <a:ext cx="301686" cy="369332"/>
          </a:xfrm>
          <a:prstGeom prst="rect">
            <a:avLst/>
          </a:prstGeom>
          <a:noFill/>
        </p:spPr>
        <p:txBody>
          <a:bodyPr wrap="none" rtlCol="0">
            <a:spAutoFit/>
          </a:bodyPr>
          <a:lstStyle/>
          <a:p>
            <a:r>
              <a:rPr lang="en-US" dirty="0" smtClean="0"/>
              <a:t>2</a:t>
            </a:r>
            <a:endParaRPr lang="en-US" dirty="0"/>
          </a:p>
        </p:txBody>
      </p:sp>
      <p:sp>
        <p:nvSpPr>
          <p:cNvPr id="140" name="TextBox 139"/>
          <p:cNvSpPr txBox="1"/>
          <p:nvPr/>
        </p:nvSpPr>
        <p:spPr>
          <a:xfrm>
            <a:off x="9073767" y="4951432"/>
            <a:ext cx="317716" cy="369332"/>
          </a:xfrm>
          <a:prstGeom prst="rect">
            <a:avLst/>
          </a:prstGeom>
          <a:noFill/>
        </p:spPr>
        <p:txBody>
          <a:bodyPr wrap="none" rtlCol="0">
            <a:spAutoFit/>
          </a:bodyPr>
          <a:lstStyle/>
          <a:p>
            <a:r>
              <a:rPr lang="en-US" dirty="0" smtClean="0"/>
              <a:t>A</a:t>
            </a:r>
            <a:endParaRPr lang="en-US" dirty="0"/>
          </a:p>
        </p:txBody>
      </p:sp>
      <p:sp>
        <p:nvSpPr>
          <p:cNvPr id="163" name="TextBox 162"/>
          <p:cNvSpPr txBox="1"/>
          <p:nvPr/>
        </p:nvSpPr>
        <p:spPr>
          <a:xfrm>
            <a:off x="6488233" y="4919645"/>
            <a:ext cx="317716" cy="369332"/>
          </a:xfrm>
          <a:prstGeom prst="rect">
            <a:avLst/>
          </a:prstGeom>
          <a:noFill/>
        </p:spPr>
        <p:txBody>
          <a:bodyPr wrap="none" rtlCol="0">
            <a:spAutoFit/>
          </a:bodyPr>
          <a:lstStyle/>
          <a:p>
            <a:r>
              <a:rPr lang="en-US" dirty="0" smtClean="0"/>
              <a:t>A</a:t>
            </a:r>
            <a:endParaRPr lang="en-US" dirty="0"/>
          </a:p>
        </p:txBody>
      </p:sp>
      <p:grpSp>
        <p:nvGrpSpPr>
          <p:cNvPr id="42" name="Group 41"/>
          <p:cNvGrpSpPr/>
          <p:nvPr/>
        </p:nvGrpSpPr>
        <p:grpSpPr>
          <a:xfrm>
            <a:off x="8069515" y="4818076"/>
            <a:ext cx="555761" cy="504003"/>
            <a:chOff x="8452189" y="5873858"/>
            <a:chExt cx="555761" cy="504003"/>
          </a:xfrm>
        </p:grpSpPr>
        <p:sp>
          <p:nvSpPr>
            <p:cNvPr id="44" name="Oval 43"/>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TextBox 45"/>
          <p:cNvSpPr txBox="1"/>
          <p:nvPr/>
        </p:nvSpPr>
        <p:spPr>
          <a:xfrm>
            <a:off x="8200984" y="4885411"/>
            <a:ext cx="301686" cy="369332"/>
          </a:xfrm>
          <a:prstGeom prst="rect">
            <a:avLst/>
          </a:prstGeom>
          <a:noFill/>
        </p:spPr>
        <p:txBody>
          <a:bodyPr wrap="none" rtlCol="0">
            <a:spAutoFit/>
          </a:bodyPr>
          <a:lstStyle/>
          <a:p>
            <a:r>
              <a:rPr lang="en-US" dirty="0" smtClean="0"/>
              <a:t>2</a:t>
            </a:r>
            <a:endParaRPr lang="en-US" dirty="0"/>
          </a:p>
        </p:txBody>
      </p:sp>
      <p:sp>
        <p:nvSpPr>
          <p:cNvPr id="47" name="TextBox 46"/>
          <p:cNvSpPr txBox="1"/>
          <p:nvPr/>
        </p:nvSpPr>
        <p:spPr>
          <a:xfrm>
            <a:off x="7692989" y="4917011"/>
            <a:ext cx="317716" cy="369332"/>
          </a:xfrm>
          <a:prstGeom prst="rect">
            <a:avLst/>
          </a:prstGeom>
          <a:noFill/>
        </p:spPr>
        <p:txBody>
          <a:bodyPr wrap="none" rtlCol="0">
            <a:spAutoFit/>
          </a:bodyPr>
          <a:lstStyle/>
          <a:p>
            <a:r>
              <a:rPr lang="en-US" dirty="0" smtClean="0"/>
              <a:t>B</a:t>
            </a:r>
            <a:endParaRPr lang="en-US" dirty="0"/>
          </a:p>
        </p:txBody>
      </p:sp>
      <p:cxnSp>
        <p:nvCxnSpPr>
          <p:cNvPr id="48" name="Straight Arrow Connector 47"/>
          <p:cNvCxnSpPr>
            <a:stCxn id="97" idx="5"/>
            <a:endCxn id="44" idx="0"/>
          </p:cNvCxnSpPr>
          <p:nvPr/>
        </p:nvCxnSpPr>
        <p:spPr>
          <a:xfrm>
            <a:off x="7988597" y="4137621"/>
            <a:ext cx="358799" cy="6804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6672794" y="5251623"/>
            <a:ext cx="247661" cy="89432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65" idx="0"/>
          </p:cNvCxnSpPr>
          <p:nvPr/>
        </p:nvCxnSpPr>
        <p:spPr>
          <a:xfrm>
            <a:off x="7320490" y="5251623"/>
            <a:ext cx="354976" cy="89432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6396513" y="6145950"/>
            <a:ext cx="555761" cy="504003"/>
            <a:chOff x="8452189" y="5873858"/>
            <a:chExt cx="555761" cy="504003"/>
          </a:xfrm>
        </p:grpSpPr>
        <p:sp>
          <p:nvSpPr>
            <p:cNvPr id="60" name="Oval 59"/>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TextBox 61"/>
          <p:cNvSpPr txBox="1"/>
          <p:nvPr/>
        </p:nvSpPr>
        <p:spPr>
          <a:xfrm>
            <a:off x="6527982" y="6213285"/>
            <a:ext cx="301686" cy="369332"/>
          </a:xfrm>
          <a:prstGeom prst="rect">
            <a:avLst/>
          </a:prstGeom>
          <a:noFill/>
        </p:spPr>
        <p:txBody>
          <a:bodyPr wrap="none" rtlCol="0">
            <a:spAutoFit/>
          </a:bodyPr>
          <a:lstStyle/>
          <a:p>
            <a:r>
              <a:rPr lang="en-US" dirty="0" smtClean="0"/>
              <a:t>4</a:t>
            </a:r>
            <a:endParaRPr lang="en-US" dirty="0"/>
          </a:p>
        </p:txBody>
      </p:sp>
      <p:sp>
        <p:nvSpPr>
          <p:cNvPr id="63" name="TextBox 62"/>
          <p:cNvSpPr txBox="1"/>
          <p:nvPr/>
        </p:nvSpPr>
        <p:spPr>
          <a:xfrm>
            <a:off x="6019987" y="6244885"/>
            <a:ext cx="317716" cy="369332"/>
          </a:xfrm>
          <a:prstGeom prst="rect">
            <a:avLst/>
          </a:prstGeom>
          <a:noFill/>
        </p:spPr>
        <p:txBody>
          <a:bodyPr wrap="none" rtlCol="0">
            <a:spAutoFit/>
          </a:bodyPr>
          <a:lstStyle/>
          <a:p>
            <a:r>
              <a:rPr lang="en-US" dirty="0" smtClean="0"/>
              <a:t>C</a:t>
            </a:r>
            <a:endParaRPr lang="en-US" dirty="0"/>
          </a:p>
        </p:txBody>
      </p:sp>
      <p:grpSp>
        <p:nvGrpSpPr>
          <p:cNvPr id="64" name="Group 63"/>
          <p:cNvGrpSpPr/>
          <p:nvPr/>
        </p:nvGrpSpPr>
        <p:grpSpPr>
          <a:xfrm>
            <a:off x="7397585" y="6145950"/>
            <a:ext cx="555761" cy="504003"/>
            <a:chOff x="8452189" y="5873858"/>
            <a:chExt cx="555761" cy="504003"/>
          </a:xfrm>
        </p:grpSpPr>
        <p:sp>
          <p:nvSpPr>
            <p:cNvPr id="65" name="Oval 64"/>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TextBox 66"/>
          <p:cNvSpPr txBox="1"/>
          <p:nvPr/>
        </p:nvSpPr>
        <p:spPr>
          <a:xfrm>
            <a:off x="7529054" y="6213285"/>
            <a:ext cx="301686" cy="369332"/>
          </a:xfrm>
          <a:prstGeom prst="rect">
            <a:avLst/>
          </a:prstGeom>
          <a:noFill/>
        </p:spPr>
        <p:txBody>
          <a:bodyPr wrap="none" rtlCol="0">
            <a:spAutoFit/>
          </a:bodyPr>
          <a:lstStyle/>
          <a:p>
            <a:r>
              <a:rPr lang="en-US" dirty="0" smtClean="0"/>
              <a:t>1</a:t>
            </a:r>
            <a:endParaRPr lang="en-US" dirty="0"/>
          </a:p>
        </p:txBody>
      </p:sp>
      <p:sp>
        <p:nvSpPr>
          <p:cNvPr id="68" name="TextBox 67"/>
          <p:cNvSpPr txBox="1"/>
          <p:nvPr/>
        </p:nvSpPr>
        <p:spPr>
          <a:xfrm>
            <a:off x="7021059" y="6244885"/>
            <a:ext cx="327334" cy="369332"/>
          </a:xfrm>
          <a:prstGeom prst="rect">
            <a:avLst/>
          </a:prstGeom>
          <a:noFill/>
        </p:spPr>
        <p:txBody>
          <a:bodyPr wrap="none" rtlCol="0">
            <a:spAutoFit/>
          </a:bodyPr>
          <a:lstStyle/>
          <a:p>
            <a:r>
              <a:rPr lang="en-US" dirty="0" smtClean="0"/>
              <a:t>D</a:t>
            </a:r>
            <a:endParaRPr lang="en-US" dirty="0"/>
          </a:p>
        </p:txBody>
      </p:sp>
      <p:grpSp>
        <p:nvGrpSpPr>
          <p:cNvPr id="74" name="Group 73"/>
          <p:cNvGrpSpPr/>
          <p:nvPr/>
        </p:nvGrpSpPr>
        <p:grpSpPr>
          <a:xfrm>
            <a:off x="6845394" y="4801050"/>
            <a:ext cx="555761" cy="504003"/>
            <a:chOff x="8452189" y="5873858"/>
            <a:chExt cx="555761" cy="504003"/>
          </a:xfrm>
        </p:grpSpPr>
        <p:sp>
          <p:nvSpPr>
            <p:cNvPr id="75" name="Oval 74"/>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TextBox 76"/>
          <p:cNvSpPr txBox="1"/>
          <p:nvPr/>
        </p:nvSpPr>
        <p:spPr>
          <a:xfrm>
            <a:off x="6972983" y="4899807"/>
            <a:ext cx="301686" cy="369332"/>
          </a:xfrm>
          <a:prstGeom prst="rect">
            <a:avLst/>
          </a:prstGeom>
          <a:noFill/>
        </p:spPr>
        <p:txBody>
          <a:bodyPr wrap="none" rtlCol="0">
            <a:spAutoFit/>
          </a:bodyPr>
          <a:lstStyle/>
          <a:p>
            <a:r>
              <a:rPr lang="en-US" dirty="0" smtClean="0"/>
              <a:t>1</a:t>
            </a:r>
            <a:endParaRPr lang="en-US" dirty="0"/>
          </a:p>
        </p:txBody>
      </p:sp>
      <p:pic>
        <p:nvPicPr>
          <p:cNvPr id="78" name="Picture 7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2489" y="2500517"/>
            <a:ext cx="594578" cy="594578"/>
          </a:xfrm>
          <a:prstGeom prst="rect">
            <a:avLst/>
          </a:prstGeom>
        </p:spPr>
      </p:pic>
      <p:sp>
        <p:nvSpPr>
          <p:cNvPr id="58" name="TextBox 57"/>
          <p:cNvSpPr txBox="1"/>
          <p:nvPr/>
        </p:nvSpPr>
        <p:spPr>
          <a:xfrm>
            <a:off x="707377" y="2560139"/>
            <a:ext cx="2813784" cy="400110"/>
          </a:xfrm>
          <a:prstGeom prst="rect">
            <a:avLst/>
          </a:prstGeom>
          <a:noFill/>
        </p:spPr>
        <p:txBody>
          <a:bodyPr wrap="none" rtlCol="0">
            <a:spAutoFit/>
          </a:bodyPr>
          <a:lstStyle/>
          <a:p>
            <a:r>
              <a:rPr lang="en-US" sz="2000" b="1" dirty="0" smtClean="0"/>
              <a:t>Relative preferences (N):</a:t>
            </a:r>
            <a:endParaRPr lang="en-US" sz="2000" b="1" dirty="0"/>
          </a:p>
        </p:txBody>
      </p:sp>
      <p:graphicFrame>
        <p:nvGraphicFramePr>
          <p:cNvPr id="69" name="Table 68"/>
          <p:cNvGraphicFramePr>
            <a:graphicFrameLocks noGrp="1"/>
          </p:cNvGraphicFramePr>
          <p:nvPr>
            <p:extLst>
              <p:ext uri="{D42A27DB-BD31-4B8C-83A1-F6EECF244321}">
                <p14:modId xmlns:p14="http://schemas.microsoft.com/office/powerpoint/2010/main" val="2214194568"/>
              </p:ext>
            </p:extLst>
          </p:nvPr>
        </p:nvGraphicFramePr>
        <p:xfrm>
          <a:off x="788822" y="3229941"/>
          <a:ext cx="3330258" cy="1874370"/>
        </p:xfrm>
        <a:graphic>
          <a:graphicData uri="http://schemas.openxmlformats.org/drawingml/2006/table">
            <a:tbl>
              <a:tblPr firstRow="1" bandRow="1">
                <a:tableStyleId>{5C22544A-7EE6-4342-B048-85BDC9FD1C3A}</a:tableStyleId>
              </a:tblPr>
              <a:tblGrid>
                <a:gridCol w="1084580"/>
                <a:gridCol w="1084580"/>
                <a:gridCol w="359093"/>
                <a:gridCol w="802005"/>
              </a:tblGrid>
              <a:tr h="633972">
                <a:tc>
                  <a:txBody>
                    <a:bodyPr/>
                    <a:lstStyle/>
                    <a:p>
                      <a:r>
                        <a:rPr lang="en-US" dirty="0" smtClean="0"/>
                        <a:t>Best</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Worst</a:t>
                      </a:r>
                      <a:endParaRPr lang="en-US" dirty="0"/>
                    </a:p>
                  </a:txBody>
                  <a:tcPr/>
                </a:tc>
              </a:tr>
              <a:tr h="620199">
                <a:tc>
                  <a:txBody>
                    <a:bodyPr/>
                    <a:lstStyle/>
                    <a:p>
                      <a:r>
                        <a:rPr lang="en-US" dirty="0" smtClean="0"/>
                        <a:t>(A or AD)</a:t>
                      </a:r>
                      <a:endParaRPr lang="en-US" dirty="0"/>
                    </a:p>
                  </a:txBody>
                  <a:tcPr/>
                </a:tc>
                <a:tc>
                  <a:txBody>
                    <a:bodyPr/>
                    <a:lstStyle/>
                    <a:p>
                      <a:r>
                        <a:rPr lang="en-US" dirty="0" smtClean="0"/>
                        <a:t>(A</a:t>
                      </a:r>
                      <a:r>
                        <a:rPr lang="en-US" baseline="0" dirty="0" smtClean="0"/>
                        <a:t> or AD)</a:t>
                      </a:r>
                      <a:endParaRPr lang="en-US" dirty="0"/>
                    </a:p>
                  </a:txBody>
                  <a:tcPr/>
                </a:tc>
                <a:tc>
                  <a:txBody>
                    <a:bodyPr/>
                    <a:lstStyle/>
                    <a:p>
                      <a:r>
                        <a:rPr lang="en-US" dirty="0" smtClean="0"/>
                        <a:t>B</a:t>
                      </a:r>
                      <a:endParaRPr lang="en-US" dirty="0"/>
                    </a:p>
                  </a:txBody>
                  <a:tcPr/>
                </a:tc>
                <a:tc>
                  <a:txBody>
                    <a:bodyPr/>
                    <a:lstStyle/>
                    <a:p>
                      <a:r>
                        <a:rPr lang="en-US" dirty="0" smtClean="0"/>
                        <a:t>AC</a:t>
                      </a:r>
                      <a:endParaRPr lang="en-US" dirty="0"/>
                    </a:p>
                  </a:txBody>
                  <a:tcPr>
                    <a:solidFill>
                      <a:schemeClr val="accent1">
                        <a:tint val="40000"/>
                      </a:schemeClr>
                    </a:solidFill>
                  </a:tcPr>
                </a:tc>
              </a:tr>
              <a:tr h="620199">
                <a:tc>
                  <a:txBody>
                    <a:bodyPr/>
                    <a:lstStyle/>
                    <a:p>
                      <a:r>
                        <a:rPr lang="en-US" dirty="0" smtClean="0"/>
                        <a:t>(A</a:t>
                      </a:r>
                      <a:r>
                        <a:rPr lang="en-US" baseline="0" dirty="0" smtClean="0"/>
                        <a:t> or B)</a:t>
                      </a:r>
                      <a:endParaRPr lang="en-US" dirty="0"/>
                    </a:p>
                  </a:txBody>
                  <a:tcPr/>
                </a:tc>
                <a:tc>
                  <a:txBody>
                    <a:bodyPr/>
                    <a:lstStyle/>
                    <a:p>
                      <a:r>
                        <a:rPr lang="en-US" dirty="0" smtClean="0"/>
                        <a:t>(A or B)</a:t>
                      </a:r>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80"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Preferences:</a:t>
            </a:r>
            <a:endParaRPr lang="en-US" sz="4000" dirty="0">
              <a:solidFill>
                <a:schemeClr val="accent1">
                  <a:lumMod val="50000"/>
                </a:schemeClr>
              </a:solidFill>
            </a:endParaRPr>
          </a:p>
        </p:txBody>
      </p:sp>
    </p:spTree>
    <p:extLst>
      <p:ext uri="{BB962C8B-B14F-4D97-AF65-F5344CB8AC3E}">
        <p14:creationId xmlns:p14="http://schemas.microsoft.com/office/powerpoint/2010/main" val="10865256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p:cNvSpPr/>
          <p:nvPr/>
        </p:nvSpPr>
        <p:spPr>
          <a:xfrm>
            <a:off x="8913989" y="1455830"/>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7506821" y="24504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7505712" y="370742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10308562" y="24504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10308561" y="370742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Arrow Connector 104"/>
          <p:cNvCxnSpPr>
            <a:stCxn id="95" idx="3"/>
            <a:endCxn id="96" idx="7"/>
          </p:cNvCxnSpPr>
          <p:nvPr/>
        </p:nvCxnSpPr>
        <p:spPr>
          <a:xfrm flipH="1">
            <a:off x="7989706" y="1886023"/>
            <a:ext cx="1007133"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95" idx="5"/>
            <a:endCxn id="98" idx="1"/>
          </p:cNvCxnSpPr>
          <p:nvPr/>
        </p:nvCxnSpPr>
        <p:spPr>
          <a:xfrm>
            <a:off x="9396874" y="1886023"/>
            <a:ext cx="994538"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96" idx="4"/>
            <a:endCxn id="97" idx="0"/>
          </p:cNvCxnSpPr>
          <p:nvPr/>
        </p:nvCxnSpPr>
        <p:spPr>
          <a:xfrm flipH="1">
            <a:off x="7788580" y="2954478"/>
            <a:ext cx="1109"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97" idx="3"/>
            <a:endCxn id="75" idx="0"/>
          </p:cNvCxnSpPr>
          <p:nvPr/>
        </p:nvCxnSpPr>
        <p:spPr>
          <a:xfrm flipH="1">
            <a:off x="7123275" y="4137621"/>
            <a:ext cx="465287" cy="6634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98" idx="4"/>
            <a:endCxn id="99" idx="0"/>
          </p:cNvCxnSpPr>
          <p:nvPr/>
        </p:nvCxnSpPr>
        <p:spPr>
          <a:xfrm flipH="1">
            <a:off x="10591429" y="2954478"/>
            <a:ext cx="1"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99" idx="3"/>
            <a:endCxn id="134" idx="0"/>
          </p:cNvCxnSpPr>
          <p:nvPr/>
        </p:nvCxnSpPr>
        <p:spPr>
          <a:xfrm flipH="1">
            <a:off x="9728174" y="4137621"/>
            <a:ext cx="663237" cy="7148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99" idx="5"/>
            <a:endCxn id="136" idx="0"/>
          </p:cNvCxnSpPr>
          <p:nvPr/>
        </p:nvCxnSpPr>
        <p:spPr>
          <a:xfrm>
            <a:off x="10791446" y="4137621"/>
            <a:ext cx="589129" cy="6791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5" name="Group 134"/>
          <p:cNvGrpSpPr/>
          <p:nvPr/>
        </p:nvGrpSpPr>
        <p:grpSpPr>
          <a:xfrm>
            <a:off x="11102694" y="4816761"/>
            <a:ext cx="555761" cy="504003"/>
            <a:chOff x="8452189" y="5873858"/>
            <a:chExt cx="555761" cy="504003"/>
          </a:xfrm>
        </p:grpSpPr>
        <p:sp>
          <p:nvSpPr>
            <p:cNvPr id="136" name="Oval 135"/>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3" name="TextBox 142"/>
          <p:cNvSpPr txBox="1"/>
          <p:nvPr/>
        </p:nvSpPr>
        <p:spPr>
          <a:xfrm>
            <a:off x="6924806" y="2524169"/>
            <a:ext cx="381836" cy="369332"/>
          </a:xfrm>
          <a:prstGeom prst="rect">
            <a:avLst/>
          </a:prstGeom>
          <a:noFill/>
        </p:spPr>
        <p:txBody>
          <a:bodyPr wrap="none" rtlCol="0">
            <a:spAutoFit/>
          </a:bodyPr>
          <a:lstStyle/>
          <a:p>
            <a:r>
              <a:rPr lang="en-US" dirty="0" smtClean="0"/>
              <a:t>M</a:t>
            </a:r>
            <a:endParaRPr lang="en-US" dirty="0"/>
          </a:p>
        </p:txBody>
      </p:sp>
      <p:sp>
        <p:nvSpPr>
          <p:cNvPr id="144" name="TextBox 143"/>
          <p:cNvSpPr txBox="1"/>
          <p:nvPr/>
        </p:nvSpPr>
        <p:spPr>
          <a:xfrm>
            <a:off x="6935984" y="3787417"/>
            <a:ext cx="333746" cy="369332"/>
          </a:xfrm>
          <a:prstGeom prst="rect">
            <a:avLst/>
          </a:prstGeom>
          <a:noFill/>
        </p:spPr>
        <p:txBody>
          <a:bodyPr wrap="none" rtlCol="0">
            <a:spAutoFit/>
          </a:bodyPr>
          <a:lstStyle/>
          <a:p>
            <a:r>
              <a:rPr lang="en-US" dirty="0" smtClean="0"/>
              <a:t>N</a:t>
            </a:r>
            <a:endParaRPr lang="en-US" dirty="0"/>
          </a:p>
        </p:txBody>
      </p:sp>
      <p:sp>
        <p:nvSpPr>
          <p:cNvPr id="145" name="TextBox 144"/>
          <p:cNvSpPr txBox="1"/>
          <p:nvPr/>
        </p:nvSpPr>
        <p:spPr>
          <a:xfrm>
            <a:off x="9795752" y="2517810"/>
            <a:ext cx="304892" cy="369332"/>
          </a:xfrm>
          <a:prstGeom prst="rect">
            <a:avLst/>
          </a:prstGeom>
          <a:noFill/>
        </p:spPr>
        <p:txBody>
          <a:bodyPr wrap="none" rtlCol="0">
            <a:spAutoFit/>
          </a:bodyPr>
          <a:lstStyle/>
          <a:p>
            <a:r>
              <a:rPr lang="en-US" dirty="0" smtClean="0"/>
              <a:t>X</a:t>
            </a:r>
            <a:endParaRPr lang="en-US" dirty="0"/>
          </a:p>
        </p:txBody>
      </p:sp>
      <p:sp>
        <p:nvSpPr>
          <p:cNvPr id="146" name="TextBox 145"/>
          <p:cNvSpPr txBox="1"/>
          <p:nvPr/>
        </p:nvSpPr>
        <p:spPr>
          <a:xfrm>
            <a:off x="9765951" y="3768289"/>
            <a:ext cx="333746" cy="369332"/>
          </a:xfrm>
          <a:prstGeom prst="rect">
            <a:avLst/>
          </a:prstGeom>
          <a:noFill/>
        </p:spPr>
        <p:txBody>
          <a:bodyPr wrap="none" rtlCol="0">
            <a:spAutoFit/>
          </a:bodyPr>
          <a:lstStyle/>
          <a:p>
            <a:r>
              <a:rPr lang="en-US" dirty="0" smtClean="0"/>
              <a:t>N</a:t>
            </a:r>
            <a:endParaRPr lang="en-US" dirty="0"/>
          </a:p>
        </p:txBody>
      </p:sp>
      <p:sp>
        <p:nvSpPr>
          <p:cNvPr id="148" name="TextBox 147"/>
          <p:cNvSpPr txBox="1"/>
          <p:nvPr/>
        </p:nvSpPr>
        <p:spPr>
          <a:xfrm>
            <a:off x="10717439" y="4906520"/>
            <a:ext cx="309700" cy="369332"/>
          </a:xfrm>
          <a:prstGeom prst="rect">
            <a:avLst/>
          </a:prstGeom>
          <a:noFill/>
        </p:spPr>
        <p:txBody>
          <a:bodyPr wrap="none" rtlCol="0">
            <a:spAutoFit/>
          </a:bodyPr>
          <a:lstStyle/>
          <a:p>
            <a:r>
              <a:rPr lang="en-US" dirty="0"/>
              <a:t>B</a:t>
            </a:r>
          </a:p>
        </p:txBody>
      </p:sp>
      <p:sp>
        <p:nvSpPr>
          <p:cNvPr id="123" name="TextBox 122"/>
          <p:cNvSpPr txBox="1"/>
          <p:nvPr/>
        </p:nvSpPr>
        <p:spPr>
          <a:xfrm>
            <a:off x="11234163" y="4884096"/>
            <a:ext cx="301686" cy="369332"/>
          </a:xfrm>
          <a:prstGeom prst="rect">
            <a:avLst/>
          </a:prstGeom>
          <a:noFill/>
        </p:spPr>
        <p:txBody>
          <a:bodyPr wrap="none" rtlCol="0">
            <a:spAutoFit/>
          </a:bodyPr>
          <a:lstStyle/>
          <a:p>
            <a:r>
              <a:rPr lang="en-US" dirty="0" smtClean="0"/>
              <a:t>2</a:t>
            </a:r>
            <a:endParaRPr lang="en-US" dirty="0"/>
          </a:p>
        </p:txBody>
      </p:sp>
      <p:grpSp>
        <p:nvGrpSpPr>
          <p:cNvPr id="133" name="Group 132"/>
          <p:cNvGrpSpPr/>
          <p:nvPr/>
        </p:nvGrpSpPr>
        <p:grpSpPr>
          <a:xfrm>
            <a:off x="9450293" y="4852497"/>
            <a:ext cx="555761" cy="504003"/>
            <a:chOff x="8452189" y="5873858"/>
            <a:chExt cx="555761" cy="504003"/>
          </a:xfrm>
        </p:grpSpPr>
        <p:sp>
          <p:nvSpPr>
            <p:cNvPr id="134" name="Oval 133"/>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9" name="TextBox 138"/>
          <p:cNvSpPr txBox="1"/>
          <p:nvPr/>
        </p:nvSpPr>
        <p:spPr>
          <a:xfrm>
            <a:off x="9581762" y="4919832"/>
            <a:ext cx="301686" cy="369332"/>
          </a:xfrm>
          <a:prstGeom prst="rect">
            <a:avLst/>
          </a:prstGeom>
          <a:noFill/>
        </p:spPr>
        <p:txBody>
          <a:bodyPr wrap="none" rtlCol="0">
            <a:spAutoFit/>
          </a:bodyPr>
          <a:lstStyle/>
          <a:p>
            <a:r>
              <a:rPr lang="en-US" dirty="0" smtClean="0"/>
              <a:t>2</a:t>
            </a:r>
            <a:endParaRPr lang="en-US" dirty="0"/>
          </a:p>
        </p:txBody>
      </p:sp>
      <p:sp>
        <p:nvSpPr>
          <p:cNvPr id="140" name="TextBox 139"/>
          <p:cNvSpPr txBox="1"/>
          <p:nvPr/>
        </p:nvSpPr>
        <p:spPr>
          <a:xfrm>
            <a:off x="9073767" y="4951432"/>
            <a:ext cx="317716" cy="369332"/>
          </a:xfrm>
          <a:prstGeom prst="rect">
            <a:avLst/>
          </a:prstGeom>
          <a:noFill/>
        </p:spPr>
        <p:txBody>
          <a:bodyPr wrap="none" rtlCol="0">
            <a:spAutoFit/>
          </a:bodyPr>
          <a:lstStyle/>
          <a:p>
            <a:r>
              <a:rPr lang="en-US" dirty="0" smtClean="0"/>
              <a:t>A</a:t>
            </a:r>
            <a:endParaRPr lang="en-US" dirty="0"/>
          </a:p>
        </p:txBody>
      </p:sp>
      <p:sp>
        <p:nvSpPr>
          <p:cNvPr id="163" name="TextBox 162"/>
          <p:cNvSpPr txBox="1"/>
          <p:nvPr/>
        </p:nvSpPr>
        <p:spPr>
          <a:xfrm>
            <a:off x="6488233" y="4919645"/>
            <a:ext cx="317716" cy="369332"/>
          </a:xfrm>
          <a:prstGeom prst="rect">
            <a:avLst/>
          </a:prstGeom>
          <a:noFill/>
        </p:spPr>
        <p:txBody>
          <a:bodyPr wrap="none" rtlCol="0">
            <a:spAutoFit/>
          </a:bodyPr>
          <a:lstStyle/>
          <a:p>
            <a:r>
              <a:rPr lang="en-US" dirty="0" smtClean="0"/>
              <a:t>A</a:t>
            </a:r>
            <a:endParaRPr lang="en-US" dirty="0"/>
          </a:p>
        </p:txBody>
      </p:sp>
      <p:sp>
        <p:nvSpPr>
          <p:cNvPr id="23" name="TextBox 22"/>
          <p:cNvSpPr txBox="1"/>
          <p:nvPr/>
        </p:nvSpPr>
        <p:spPr>
          <a:xfrm>
            <a:off x="707377" y="2560139"/>
            <a:ext cx="2813784" cy="400110"/>
          </a:xfrm>
          <a:prstGeom prst="rect">
            <a:avLst/>
          </a:prstGeom>
          <a:noFill/>
        </p:spPr>
        <p:txBody>
          <a:bodyPr wrap="none" rtlCol="0">
            <a:spAutoFit/>
          </a:bodyPr>
          <a:lstStyle/>
          <a:p>
            <a:r>
              <a:rPr lang="en-US" sz="2000" b="1" dirty="0" smtClean="0"/>
              <a:t>Relative preferences (N):</a:t>
            </a:r>
            <a:endParaRPr lang="en-US" sz="2000" b="1" dirty="0"/>
          </a:p>
        </p:txBody>
      </p:sp>
      <p:graphicFrame>
        <p:nvGraphicFramePr>
          <p:cNvPr id="25" name="Table 24"/>
          <p:cNvGraphicFramePr>
            <a:graphicFrameLocks noGrp="1"/>
          </p:cNvGraphicFramePr>
          <p:nvPr>
            <p:extLst>
              <p:ext uri="{D42A27DB-BD31-4B8C-83A1-F6EECF244321}">
                <p14:modId xmlns:p14="http://schemas.microsoft.com/office/powerpoint/2010/main" val="1936941552"/>
              </p:ext>
            </p:extLst>
          </p:nvPr>
        </p:nvGraphicFramePr>
        <p:xfrm>
          <a:off x="788822" y="3229941"/>
          <a:ext cx="4281044" cy="1874370"/>
        </p:xfrm>
        <a:graphic>
          <a:graphicData uri="http://schemas.openxmlformats.org/drawingml/2006/table">
            <a:tbl>
              <a:tblPr firstRow="1" bandRow="1">
                <a:tableStyleId>{5C22544A-7EE6-4342-B048-85BDC9FD1C3A}</a:tableStyleId>
              </a:tblPr>
              <a:tblGrid>
                <a:gridCol w="935355"/>
                <a:gridCol w="935355"/>
                <a:gridCol w="1205167"/>
                <a:gridCol w="1205167"/>
              </a:tblGrid>
              <a:tr h="633972">
                <a:tc>
                  <a:txBody>
                    <a:bodyPr/>
                    <a:lstStyle/>
                    <a:p>
                      <a:r>
                        <a:rPr lang="en-US" dirty="0" smtClean="0"/>
                        <a:t>Best</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Worst</a:t>
                      </a:r>
                      <a:endParaRPr lang="en-US" dirty="0"/>
                    </a:p>
                  </a:txBody>
                  <a:tcPr/>
                </a:tc>
              </a:tr>
              <a:tr h="620199">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(AC or AD)</a:t>
                      </a:r>
                      <a:endParaRPr lang="en-US" dirty="0"/>
                    </a:p>
                  </a:txBody>
                  <a:tcPr/>
                </a:tc>
                <a:tc>
                  <a:txBody>
                    <a:bodyPr/>
                    <a:lstStyle/>
                    <a:p>
                      <a:r>
                        <a:rPr lang="en-US" dirty="0" smtClean="0"/>
                        <a:t>(AC or AD)</a:t>
                      </a:r>
                      <a:endParaRPr lang="en-US" dirty="0"/>
                    </a:p>
                  </a:txBody>
                  <a:tcPr>
                    <a:solidFill>
                      <a:schemeClr val="accent1">
                        <a:tint val="40000"/>
                      </a:schemeClr>
                    </a:solidFill>
                  </a:tcPr>
                </a:tc>
              </a:tr>
              <a:tr h="620199">
                <a:tc>
                  <a:txBody>
                    <a:bodyPr/>
                    <a:lstStyle/>
                    <a:p>
                      <a:r>
                        <a:rPr lang="en-US" dirty="0" smtClean="0"/>
                        <a:t>(A</a:t>
                      </a:r>
                      <a:r>
                        <a:rPr lang="en-US" baseline="0" dirty="0" smtClean="0"/>
                        <a:t> or B)</a:t>
                      </a:r>
                      <a:endParaRPr lang="en-US" dirty="0"/>
                    </a:p>
                  </a:txBody>
                  <a:tcPr/>
                </a:tc>
                <a:tc>
                  <a:txBody>
                    <a:bodyPr/>
                    <a:lstStyle/>
                    <a:p>
                      <a:r>
                        <a:rPr lang="en-US" dirty="0" smtClean="0"/>
                        <a:t>(A or B)</a:t>
                      </a:r>
                      <a:endParaRPr lang="en-US" dirty="0"/>
                    </a:p>
                  </a:txBody>
                  <a:tcPr/>
                </a:tc>
                <a:tc>
                  <a:txBody>
                    <a:bodyPr/>
                    <a:lstStyle/>
                    <a:p>
                      <a:endParaRPr lang="en-US" dirty="0"/>
                    </a:p>
                  </a:txBody>
                  <a:tcPr/>
                </a:tc>
                <a:tc>
                  <a:txBody>
                    <a:bodyPr/>
                    <a:lstStyle/>
                    <a:p>
                      <a:endParaRPr lang="en-US" dirty="0"/>
                    </a:p>
                  </a:txBody>
                  <a:tcPr/>
                </a:tc>
              </a:tr>
            </a:tbl>
          </a:graphicData>
        </a:graphic>
      </p:graphicFrame>
      <p:grpSp>
        <p:nvGrpSpPr>
          <p:cNvPr id="42" name="Group 41"/>
          <p:cNvGrpSpPr/>
          <p:nvPr/>
        </p:nvGrpSpPr>
        <p:grpSpPr>
          <a:xfrm>
            <a:off x="8069515" y="4818076"/>
            <a:ext cx="555761" cy="504003"/>
            <a:chOff x="8452189" y="5873858"/>
            <a:chExt cx="555761" cy="504003"/>
          </a:xfrm>
        </p:grpSpPr>
        <p:sp>
          <p:nvSpPr>
            <p:cNvPr id="44" name="Oval 43"/>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TextBox 45"/>
          <p:cNvSpPr txBox="1"/>
          <p:nvPr/>
        </p:nvSpPr>
        <p:spPr>
          <a:xfrm>
            <a:off x="8200984" y="4885411"/>
            <a:ext cx="301686" cy="369332"/>
          </a:xfrm>
          <a:prstGeom prst="rect">
            <a:avLst/>
          </a:prstGeom>
          <a:noFill/>
        </p:spPr>
        <p:txBody>
          <a:bodyPr wrap="none" rtlCol="0">
            <a:spAutoFit/>
          </a:bodyPr>
          <a:lstStyle/>
          <a:p>
            <a:r>
              <a:rPr lang="en-US" dirty="0" smtClean="0"/>
              <a:t>2</a:t>
            </a:r>
            <a:endParaRPr lang="en-US" dirty="0"/>
          </a:p>
        </p:txBody>
      </p:sp>
      <p:sp>
        <p:nvSpPr>
          <p:cNvPr id="47" name="TextBox 46"/>
          <p:cNvSpPr txBox="1"/>
          <p:nvPr/>
        </p:nvSpPr>
        <p:spPr>
          <a:xfrm>
            <a:off x="7692989" y="4917011"/>
            <a:ext cx="317716" cy="369332"/>
          </a:xfrm>
          <a:prstGeom prst="rect">
            <a:avLst/>
          </a:prstGeom>
          <a:noFill/>
        </p:spPr>
        <p:txBody>
          <a:bodyPr wrap="none" rtlCol="0">
            <a:spAutoFit/>
          </a:bodyPr>
          <a:lstStyle/>
          <a:p>
            <a:r>
              <a:rPr lang="en-US" dirty="0" smtClean="0"/>
              <a:t>B</a:t>
            </a:r>
            <a:endParaRPr lang="en-US" dirty="0"/>
          </a:p>
        </p:txBody>
      </p:sp>
      <p:cxnSp>
        <p:nvCxnSpPr>
          <p:cNvPr id="48" name="Straight Arrow Connector 47"/>
          <p:cNvCxnSpPr>
            <a:stCxn id="97" idx="5"/>
            <a:endCxn id="44" idx="0"/>
          </p:cNvCxnSpPr>
          <p:nvPr/>
        </p:nvCxnSpPr>
        <p:spPr>
          <a:xfrm>
            <a:off x="7988597" y="4137621"/>
            <a:ext cx="358799" cy="6804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75" idx="3"/>
          </p:cNvCxnSpPr>
          <p:nvPr/>
        </p:nvCxnSpPr>
        <p:spPr>
          <a:xfrm flipH="1">
            <a:off x="6672795" y="5231243"/>
            <a:ext cx="253988" cy="9147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75" idx="5"/>
            <a:endCxn id="65" idx="0"/>
          </p:cNvCxnSpPr>
          <p:nvPr/>
        </p:nvCxnSpPr>
        <p:spPr>
          <a:xfrm>
            <a:off x="7319766" y="5231243"/>
            <a:ext cx="355700" cy="9147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6396513" y="6145950"/>
            <a:ext cx="555761" cy="504003"/>
            <a:chOff x="8452189" y="5873858"/>
            <a:chExt cx="555761" cy="504003"/>
          </a:xfrm>
        </p:grpSpPr>
        <p:sp>
          <p:nvSpPr>
            <p:cNvPr id="60" name="Oval 59"/>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TextBox 61"/>
          <p:cNvSpPr txBox="1"/>
          <p:nvPr/>
        </p:nvSpPr>
        <p:spPr>
          <a:xfrm>
            <a:off x="6527982" y="6213285"/>
            <a:ext cx="301686" cy="369332"/>
          </a:xfrm>
          <a:prstGeom prst="rect">
            <a:avLst/>
          </a:prstGeom>
          <a:noFill/>
        </p:spPr>
        <p:txBody>
          <a:bodyPr wrap="none" rtlCol="0">
            <a:spAutoFit/>
          </a:bodyPr>
          <a:lstStyle/>
          <a:p>
            <a:r>
              <a:rPr lang="en-US" dirty="0" smtClean="0"/>
              <a:t>4</a:t>
            </a:r>
            <a:endParaRPr lang="en-US" dirty="0"/>
          </a:p>
        </p:txBody>
      </p:sp>
      <p:sp>
        <p:nvSpPr>
          <p:cNvPr id="63" name="TextBox 62"/>
          <p:cNvSpPr txBox="1"/>
          <p:nvPr/>
        </p:nvSpPr>
        <p:spPr>
          <a:xfrm>
            <a:off x="6019987" y="6244885"/>
            <a:ext cx="317716" cy="369332"/>
          </a:xfrm>
          <a:prstGeom prst="rect">
            <a:avLst/>
          </a:prstGeom>
          <a:noFill/>
        </p:spPr>
        <p:txBody>
          <a:bodyPr wrap="none" rtlCol="0">
            <a:spAutoFit/>
          </a:bodyPr>
          <a:lstStyle/>
          <a:p>
            <a:r>
              <a:rPr lang="en-US" dirty="0" smtClean="0"/>
              <a:t>C</a:t>
            </a:r>
            <a:endParaRPr lang="en-US" dirty="0"/>
          </a:p>
        </p:txBody>
      </p:sp>
      <p:grpSp>
        <p:nvGrpSpPr>
          <p:cNvPr id="64" name="Group 63"/>
          <p:cNvGrpSpPr/>
          <p:nvPr/>
        </p:nvGrpSpPr>
        <p:grpSpPr>
          <a:xfrm>
            <a:off x="7397585" y="6145950"/>
            <a:ext cx="555761" cy="504003"/>
            <a:chOff x="8452189" y="5873858"/>
            <a:chExt cx="555761" cy="504003"/>
          </a:xfrm>
        </p:grpSpPr>
        <p:sp>
          <p:nvSpPr>
            <p:cNvPr id="65" name="Oval 64"/>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TextBox 66"/>
          <p:cNvSpPr txBox="1"/>
          <p:nvPr/>
        </p:nvSpPr>
        <p:spPr>
          <a:xfrm>
            <a:off x="7529054" y="6213285"/>
            <a:ext cx="301686" cy="369332"/>
          </a:xfrm>
          <a:prstGeom prst="rect">
            <a:avLst/>
          </a:prstGeom>
          <a:noFill/>
        </p:spPr>
        <p:txBody>
          <a:bodyPr wrap="none" rtlCol="0">
            <a:spAutoFit/>
          </a:bodyPr>
          <a:lstStyle/>
          <a:p>
            <a:r>
              <a:rPr lang="en-US" b="1" dirty="0" smtClean="0"/>
              <a:t>4</a:t>
            </a:r>
            <a:endParaRPr lang="en-US" b="1" dirty="0"/>
          </a:p>
        </p:txBody>
      </p:sp>
      <p:sp>
        <p:nvSpPr>
          <p:cNvPr id="68" name="TextBox 67"/>
          <p:cNvSpPr txBox="1"/>
          <p:nvPr/>
        </p:nvSpPr>
        <p:spPr>
          <a:xfrm>
            <a:off x="7021059" y="6244885"/>
            <a:ext cx="327334" cy="369332"/>
          </a:xfrm>
          <a:prstGeom prst="rect">
            <a:avLst/>
          </a:prstGeom>
          <a:noFill/>
        </p:spPr>
        <p:txBody>
          <a:bodyPr wrap="none" rtlCol="0">
            <a:spAutoFit/>
          </a:bodyPr>
          <a:lstStyle/>
          <a:p>
            <a:r>
              <a:rPr lang="en-US" dirty="0" smtClean="0"/>
              <a:t>D</a:t>
            </a:r>
            <a:endParaRPr lang="en-US" dirty="0"/>
          </a:p>
        </p:txBody>
      </p:sp>
      <p:sp>
        <p:nvSpPr>
          <p:cNvPr id="71" name="TextBox 70"/>
          <p:cNvSpPr txBox="1"/>
          <p:nvPr/>
        </p:nvSpPr>
        <p:spPr>
          <a:xfrm>
            <a:off x="3117433" y="5957974"/>
            <a:ext cx="1140633" cy="369332"/>
          </a:xfrm>
          <a:prstGeom prst="rect">
            <a:avLst/>
          </a:prstGeom>
          <a:noFill/>
        </p:spPr>
        <p:txBody>
          <a:bodyPr wrap="none" rtlCol="0">
            <a:spAutoFit/>
          </a:bodyPr>
          <a:lstStyle/>
          <a:p>
            <a:r>
              <a:rPr lang="en-US" dirty="0" err="1" smtClean="0"/>
              <a:t>Satisfiable</a:t>
            </a:r>
            <a:endParaRPr lang="en-US" dirty="0"/>
          </a:p>
        </p:txBody>
      </p:sp>
      <p:cxnSp>
        <p:nvCxnSpPr>
          <p:cNvPr id="72" name="Straight Arrow Connector 71"/>
          <p:cNvCxnSpPr/>
          <p:nvPr/>
        </p:nvCxnSpPr>
        <p:spPr>
          <a:xfrm flipH="1" flipV="1">
            <a:off x="2114269" y="5401868"/>
            <a:ext cx="932661" cy="33250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flipV="1">
            <a:off x="3521161" y="4618495"/>
            <a:ext cx="174482" cy="117447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flipV="1">
            <a:off x="8079066" y="6429551"/>
            <a:ext cx="847208" cy="3160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926274" y="6265694"/>
            <a:ext cx="981038" cy="369332"/>
          </a:xfrm>
          <a:prstGeom prst="rect">
            <a:avLst/>
          </a:prstGeom>
          <a:noFill/>
        </p:spPr>
        <p:txBody>
          <a:bodyPr wrap="none" rtlCol="0">
            <a:spAutoFit/>
          </a:bodyPr>
          <a:lstStyle/>
          <a:p>
            <a:r>
              <a:rPr lang="en-US" dirty="0" smtClean="0"/>
              <a:t>changed</a:t>
            </a:r>
            <a:endParaRPr lang="en-US" dirty="0"/>
          </a:p>
        </p:txBody>
      </p:sp>
      <p:grpSp>
        <p:nvGrpSpPr>
          <p:cNvPr id="74" name="Group 73"/>
          <p:cNvGrpSpPr/>
          <p:nvPr/>
        </p:nvGrpSpPr>
        <p:grpSpPr>
          <a:xfrm>
            <a:off x="6845394" y="4801050"/>
            <a:ext cx="555761" cy="504003"/>
            <a:chOff x="8452189" y="5873858"/>
            <a:chExt cx="555761" cy="504003"/>
          </a:xfrm>
        </p:grpSpPr>
        <p:sp>
          <p:nvSpPr>
            <p:cNvPr id="75" name="Oval 74"/>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TextBox 76"/>
          <p:cNvSpPr txBox="1"/>
          <p:nvPr/>
        </p:nvSpPr>
        <p:spPr>
          <a:xfrm>
            <a:off x="6972983" y="4899807"/>
            <a:ext cx="301686" cy="369332"/>
          </a:xfrm>
          <a:prstGeom prst="rect">
            <a:avLst/>
          </a:prstGeom>
          <a:noFill/>
        </p:spPr>
        <p:txBody>
          <a:bodyPr wrap="none" rtlCol="0">
            <a:spAutoFit/>
          </a:bodyPr>
          <a:lstStyle/>
          <a:p>
            <a:r>
              <a:rPr lang="en-US" dirty="0" smtClean="0"/>
              <a:t>1</a:t>
            </a:r>
            <a:endParaRPr lang="en-US" dirty="0"/>
          </a:p>
        </p:txBody>
      </p:sp>
      <p:pic>
        <p:nvPicPr>
          <p:cNvPr id="78" name="Picture 7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9079" y="2264497"/>
            <a:ext cx="689981" cy="689981"/>
          </a:xfrm>
          <a:prstGeom prst="rect">
            <a:avLst/>
          </a:prstGeom>
        </p:spPr>
      </p:pic>
      <p:sp>
        <p:nvSpPr>
          <p:cNvPr id="70"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Preferences:</a:t>
            </a:r>
            <a:endParaRPr lang="en-US" sz="4000" dirty="0">
              <a:solidFill>
                <a:schemeClr val="accent1">
                  <a:lumMod val="50000"/>
                </a:schemeClr>
              </a:solidFill>
            </a:endParaRPr>
          </a:p>
        </p:txBody>
      </p:sp>
    </p:spTree>
    <p:extLst>
      <p:ext uri="{BB962C8B-B14F-4D97-AF65-F5344CB8AC3E}">
        <p14:creationId xmlns:p14="http://schemas.microsoft.com/office/powerpoint/2010/main" val="10273370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Internal Routes</a:t>
            </a:r>
            <a:endParaRPr lang="en-US" sz="4000"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193" name="TextBox 192"/>
              <p:cNvSpPr txBox="1"/>
              <p:nvPr/>
            </p:nvSpPr>
            <p:spPr>
              <a:xfrm>
                <a:off x="634551" y="1240734"/>
                <a:ext cx="4825349"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endParaRPr lang="en-US" b="0" dirty="0" smtClean="0"/>
              </a:p>
            </p:txBody>
          </p:sp>
        </mc:Choice>
        <mc:Fallback xmlns="">
          <p:sp>
            <p:nvSpPr>
              <p:cNvPr id="193" name="TextBox 192"/>
              <p:cNvSpPr txBox="1">
                <a:spLocks noRot="1" noChangeAspect="1" noMove="1" noResize="1" noEditPoints="1" noAdjustHandles="1" noChangeArrowheads="1" noChangeShapeType="1" noTextEdit="1"/>
              </p:cNvSpPr>
              <p:nvPr/>
            </p:nvSpPr>
            <p:spPr>
              <a:xfrm>
                <a:off x="634551" y="1240734"/>
                <a:ext cx="4825349" cy="276999"/>
              </a:xfrm>
              <a:prstGeom prst="rect">
                <a:avLst/>
              </a:prstGeom>
              <a:blipFill rotWithShape="0">
                <a:blip r:embed="rId2"/>
                <a:stretch>
                  <a:fillRect l="-2904" t="-28889" b="-51111"/>
                </a:stretch>
              </a:blipFill>
            </p:spPr>
            <p:txBody>
              <a:bodyPr/>
              <a:lstStyle/>
              <a:p>
                <a:r>
                  <a:rPr lang="en-US">
                    <a:noFill/>
                  </a:rPr>
                  <a:t> </a:t>
                </a:r>
              </a:p>
            </p:txBody>
          </p:sp>
        </mc:Fallback>
      </mc:AlternateContent>
      <p:grpSp>
        <p:nvGrpSpPr>
          <p:cNvPr id="67" name="Group 66"/>
          <p:cNvGrpSpPr/>
          <p:nvPr/>
        </p:nvGrpSpPr>
        <p:grpSpPr>
          <a:xfrm>
            <a:off x="165535" y="1998043"/>
            <a:ext cx="5830721" cy="1930925"/>
            <a:chOff x="281446" y="1998043"/>
            <a:chExt cx="5830721" cy="1930925"/>
          </a:xfrm>
        </p:grpSpPr>
        <p:grpSp>
          <p:nvGrpSpPr>
            <p:cNvPr id="68" name="Group 67"/>
            <p:cNvGrpSpPr/>
            <p:nvPr/>
          </p:nvGrpSpPr>
          <p:grpSpPr>
            <a:xfrm>
              <a:off x="281446" y="2680137"/>
              <a:ext cx="565735" cy="504003"/>
              <a:chOff x="2022693" y="3983301"/>
              <a:chExt cx="565735" cy="504003"/>
            </a:xfrm>
          </p:grpSpPr>
          <p:sp>
            <p:nvSpPr>
              <p:cNvPr id="95" name="Oval 94"/>
              <p:cNvSpPr/>
              <p:nvPr/>
            </p:nvSpPr>
            <p:spPr>
              <a:xfrm>
                <a:off x="2022693" y="3983301"/>
                <a:ext cx="565735" cy="504003"/>
              </a:xfrm>
              <a:prstGeom prst="ellipse">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146702" y="4050636"/>
                <a:ext cx="317716" cy="369332"/>
              </a:xfrm>
              <a:prstGeom prst="rect">
                <a:avLst/>
              </a:prstGeom>
              <a:noFill/>
            </p:spPr>
            <p:txBody>
              <a:bodyPr wrap="none" rtlCol="0">
                <a:spAutoFit/>
              </a:bodyPr>
              <a:lstStyle/>
              <a:p>
                <a:r>
                  <a:rPr lang="en-US" dirty="0" smtClean="0"/>
                  <a:t>A</a:t>
                </a:r>
                <a:endParaRPr lang="en-US" dirty="0"/>
              </a:p>
            </p:txBody>
          </p:sp>
        </p:grpSp>
        <p:grpSp>
          <p:nvGrpSpPr>
            <p:cNvPr id="69" name="Group 68"/>
            <p:cNvGrpSpPr/>
            <p:nvPr/>
          </p:nvGrpSpPr>
          <p:grpSpPr>
            <a:xfrm>
              <a:off x="3071176" y="2680137"/>
              <a:ext cx="565735" cy="504003"/>
              <a:chOff x="3421831" y="3983301"/>
              <a:chExt cx="565735" cy="504003"/>
            </a:xfrm>
          </p:grpSpPr>
          <p:sp>
            <p:nvSpPr>
              <p:cNvPr id="93" name="Oval 92"/>
              <p:cNvSpPr/>
              <p:nvPr/>
            </p:nvSpPr>
            <p:spPr>
              <a:xfrm>
                <a:off x="3421831" y="3983301"/>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3545840" y="4063515"/>
                <a:ext cx="333746" cy="369332"/>
              </a:xfrm>
              <a:prstGeom prst="rect">
                <a:avLst/>
              </a:prstGeom>
              <a:noFill/>
            </p:spPr>
            <p:txBody>
              <a:bodyPr wrap="none" rtlCol="0">
                <a:spAutoFit/>
              </a:bodyPr>
              <a:lstStyle/>
              <a:p>
                <a:r>
                  <a:rPr lang="en-US" dirty="0" smtClean="0"/>
                  <a:t>N</a:t>
                </a:r>
                <a:endParaRPr lang="en-US" dirty="0"/>
              </a:p>
            </p:txBody>
          </p:sp>
        </p:grpSp>
        <p:grpSp>
          <p:nvGrpSpPr>
            <p:cNvPr id="70" name="Group 69"/>
            <p:cNvGrpSpPr/>
            <p:nvPr/>
          </p:nvGrpSpPr>
          <p:grpSpPr>
            <a:xfrm>
              <a:off x="4425970" y="1998144"/>
              <a:ext cx="565735" cy="504003"/>
              <a:chOff x="4776625" y="3301308"/>
              <a:chExt cx="565735" cy="504003"/>
            </a:xfrm>
          </p:grpSpPr>
          <p:sp>
            <p:nvSpPr>
              <p:cNvPr id="91" name="Oval 90"/>
              <p:cNvSpPr/>
              <p:nvPr/>
            </p:nvSpPr>
            <p:spPr>
              <a:xfrm>
                <a:off x="4776625" y="3301308"/>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4900634" y="3368643"/>
                <a:ext cx="296876" cy="369332"/>
              </a:xfrm>
              <a:prstGeom prst="rect">
                <a:avLst/>
              </a:prstGeom>
              <a:noFill/>
            </p:spPr>
            <p:txBody>
              <a:bodyPr wrap="none" rtlCol="0">
                <a:spAutoFit/>
              </a:bodyPr>
              <a:lstStyle/>
              <a:p>
                <a:r>
                  <a:rPr lang="en-US" dirty="0" smtClean="0"/>
                  <a:t>Y</a:t>
                </a:r>
                <a:endParaRPr lang="en-US" dirty="0"/>
              </a:p>
            </p:txBody>
          </p:sp>
        </p:grpSp>
        <p:grpSp>
          <p:nvGrpSpPr>
            <p:cNvPr id="71" name="Group 70"/>
            <p:cNvGrpSpPr/>
            <p:nvPr/>
          </p:nvGrpSpPr>
          <p:grpSpPr>
            <a:xfrm>
              <a:off x="4425970" y="3424965"/>
              <a:ext cx="565735" cy="504003"/>
              <a:chOff x="4776625" y="4728129"/>
              <a:chExt cx="565735" cy="504003"/>
            </a:xfrm>
          </p:grpSpPr>
          <p:sp>
            <p:nvSpPr>
              <p:cNvPr id="89" name="Oval 88"/>
              <p:cNvSpPr/>
              <p:nvPr/>
            </p:nvSpPr>
            <p:spPr>
              <a:xfrm>
                <a:off x="4776625" y="4728129"/>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4900634" y="4795464"/>
                <a:ext cx="292068" cy="369332"/>
              </a:xfrm>
              <a:prstGeom prst="rect">
                <a:avLst/>
              </a:prstGeom>
              <a:noFill/>
            </p:spPr>
            <p:txBody>
              <a:bodyPr wrap="none" rtlCol="0">
                <a:spAutoFit/>
              </a:bodyPr>
              <a:lstStyle/>
              <a:p>
                <a:r>
                  <a:rPr lang="en-US" dirty="0" smtClean="0"/>
                  <a:t>Z</a:t>
                </a:r>
                <a:endParaRPr lang="en-US" dirty="0"/>
              </a:p>
            </p:txBody>
          </p:sp>
        </p:grpSp>
        <p:grpSp>
          <p:nvGrpSpPr>
            <p:cNvPr id="72" name="Group 71"/>
            <p:cNvGrpSpPr/>
            <p:nvPr/>
          </p:nvGrpSpPr>
          <p:grpSpPr>
            <a:xfrm>
              <a:off x="5546432" y="2612801"/>
              <a:ext cx="565735" cy="504003"/>
              <a:chOff x="5897087" y="3915965"/>
              <a:chExt cx="565735" cy="504003"/>
            </a:xfrm>
          </p:grpSpPr>
          <p:sp>
            <p:nvSpPr>
              <p:cNvPr id="87" name="Oval 86"/>
              <p:cNvSpPr/>
              <p:nvPr/>
            </p:nvSpPr>
            <p:spPr>
              <a:xfrm>
                <a:off x="5897087" y="3915965"/>
                <a:ext cx="565735" cy="504003"/>
              </a:xfrm>
              <a:prstGeom prst="ellipse">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021096" y="3983300"/>
                <a:ext cx="317716" cy="369332"/>
              </a:xfrm>
              <a:prstGeom prst="rect">
                <a:avLst/>
              </a:prstGeom>
              <a:noFill/>
            </p:spPr>
            <p:txBody>
              <a:bodyPr wrap="none" rtlCol="0">
                <a:spAutoFit/>
              </a:bodyPr>
              <a:lstStyle/>
              <a:p>
                <a:r>
                  <a:rPr lang="en-US" dirty="0" smtClean="0"/>
                  <a:t>B</a:t>
                </a:r>
                <a:endParaRPr lang="en-US" dirty="0"/>
              </a:p>
            </p:txBody>
          </p:sp>
        </p:grpSp>
        <p:cxnSp>
          <p:nvCxnSpPr>
            <p:cNvPr id="73" name="Straight Connector 72"/>
            <p:cNvCxnSpPr>
              <a:stCxn id="95" idx="7"/>
              <a:endCxn id="85" idx="2"/>
            </p:cNvCxnSpPr>
            <p:nvPr/>
          </p:nvCxnSpPr>
          <p:spPr>
            <a:xfrm flipV="1">
              <a:off x="764331" y="2250045"/>
              <a:ext cx="1185573" cy="5039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93" idx="7"/>
              <a:endCxn id="91" idx="2"/>
            </p:cNvCxnSpPr>
            <p:nvPr/>
          </p:nvCxnSpPr>
          <p:spPr>
            <a:xfrm flipV="1">
              <a:off x="3554061" y="2250146"/>
              <a:ext cx="871909" cy="503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91" idx="6"/>
              <a:endCxn id="87" idx="1"/>
            </p:cNvCxnSpPr>
            <p:nvPr/>
          </p:nvCxnSpPr>
          <p:spPr>
            <a:xfrm>
              <a:off x="4991705" y="2250146"/>
              <a:ext cx="637577" cy="4364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93" idx="5"/>
              <a:endCxn id="89" idx="2"/>
            </p:cNvCxnSpPr>
            <p:nvPr/>
          </p:nvCxnSpPr>
          <p:spPr>
            <a:xfrm>
              <a:off x="3554061" y="3110330"/>
              <a:ext cx="871909" cy="566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89" idx="6"/>
              <a:endCxn id="87" idx="3"/>
            </p:cNvCxnSpPr>
            <p:nvPr/>
          </p:nvCxnSpPr>
          <p:spPr>
            <a:xfrm flipV="1">
              <a:off x="4991705" y="3042994"/>
              <a:ext cx="637577" cy="6339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8" name="Group 77"/>
            <p:cNvGrpSpPr/>
            <p:nvPr/>
          </p:nvGrpSpPr>
          <p:grpSpPr>
            <a:xfrm>
              <a:off x="1949904" y="1998043"/>
              <a:ext cx="565735" cy="504003"/>
              <a:chOff x="4776625" y="3301308"/>
              <a:chExt cx="565735" cy="504003"/>
            </a:xfrm>
          </p:grpSpPr>
          <p:sp>
            <p:nvSpPr>
              <p:cNvPr id="85" name="Oval 84"/>
              <p:cNvSpPr/>
              <p:nvPr/>
            </p:nvSpPr>
            <p:spPr>
              <a:xfrm>
                <a:off x="4776625" y="3301308"/>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4900634" y="3368643"/>
                <a:ext cx="304892" cy="369332"/>
              </a:xfrm>
              <a:prstGeom prst="rect">
                <a:avLst/>
              </a:prstGeom>
              <a:noFill/>
            </p:spPr>
            <p:txBody>
              <a:bodyPr wrap="none" rtlCol="0">
                <a:spAutoFit/>
              </a:bodyPr>
              <a:lstStyle/>
              <a:p>
                <a:r>
                  <a:rPr lang="en-US" dirty="0" smtClean="0"/>
                  <a:t>X</a:t>
                </a:r>
                <a:endParaRPr lang="en-US" dirty="0"/>
              </a:p>
            </p:txBody>
          </p:sp>
        </p:grpSp>
        <p:grpSp>
          <p:nvGrpSpPr>
            <p:cNvPr id="79" name="Group 78"/>
            <p:cNvGrpSpPr/>
            <p:nvPr/>
          </p:nvGrpSpPr>
          <p:grpSpPr>
            <a:xfrm>
              <a:off x="1943491" y="3424965"/>
              <a:ext cx="565735" cy="504003"/>
              <a:chOff x="4776625" y="3301308"/>
              <a:chExt cx="565735" cy="504003"/>
            </a:xfrm>
          </p:grpSpPr>
          <p:sp>
            <p:nvSpPr>
              <p:cNvPr id="83" name="Oval 82"/>
              <p:cNvSpPr/>
              <p:nvPr/>
            </p:nvSpPr>
            <p:spPr>
              <a:xfrm>
                <a:off x="4776625" y="3301308"/>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4861997" y="3368643"/>
                <a:ext cx="381836" cy="369332"/>
              </a:xfrm>
              <a:prstGeom prst="rect">
                <a:avLst/>
              </a:prstGeom>
              <a:noFill/>
            </p:spPr>
            <p:txBody>
              <a:bodyPr wrap="none" rtlCol="0">
                <a:spAutoFit/>
              </a:bodyPr>
              <a:lstStyle/>
              <a:p>
                <a:r>
                  <a:rPr lang="en-US" dirty="0" smtClean="0"/>
                  <a:t>M</a:t>
                </a:r>
                <a:endParaRPr lang="en-US" dirty="0"/>
              </a:p>
            </p:txBody>
          </p:sp>
        </p:grpSp>
        <p:cxnSp>
          <p:nvCxnSpPr>
            <p:cNvPr id="80" name="Straight Connector 79"/>
            <p:cNvCxnSpPr>
              <a:stCxn id="93" idx="1"/>
              <a:endCxn id="85" idx="6"/>
            </p:cNvCxnSpPr>
            <p:nvPr/>
          </p:nvCxnSpPr>
          <p:spPr>
            <a:xfrm flipH="1" flipV="1">
              <a:off x="2515639" y="2250045"/>
              <a:ext cx="638387" cy="5039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93" idx="3"/>
              <a:endCxn id="83" idx="6"/>
            </p:cNvCxnSpPr>
            <p:nvPr/>
          </p:nvCxnSpPr>
          <p:spPr>
            <a:xfrm flipH="1">
              <a:off x="2509226" y="3110330"/>
              <a:ext cx="644800" cy="566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95" idx="5"/>
              <a:endCxn id="83" idx="2"/>
            </p:cNvCxnSpPr>
            <p:nvPr/>
          </p:nvCxnSpPr>
          <p:spPr>
            <a:xfrm>
              <a:off x="764331" y="3110330"/>
              <a:ext cx="1179160" cy="566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7" name="Group 96"/>
          <p:cNvGrpSpPr/>
          <p:nvPr/>
        </p:nvGrpSpPr>
        <p:grpSpPr>
          <a:xfrm>
            <a:off x="139777" y="5587005"/>
            <a:ext cx="4046574" cy="1090032"/>
            <a:chOff x="139777" y="5587005"/>
            <a:chExt cx="4046574" cy="1090032"/>
          </a:xfrm>
        </p:grpSpPr>
        <p:sp>
          <p:nvSpPr>
            <p:cNvPr id="98" name="Oval 97"/>
            <p:cNvSpPr/>
            <p:nvPr/>
          </p:nvSpPr>
          <p:spPr>
            <a:xfrm>
              <a:off x="139777" y="6173034"/>
              <a:ext cx="565735" cy="504003"/>
            </a:xfrm>
            <a:prstGeom prst="ellipse">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1297638" y="6173032"/>
              <a:ext cx="565735" cy="504003"/>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2418910" y="6173032"/>
              <a:ext cx="565735" cy="504003"/>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Arrow Connector 100"/>
            <p:cNvCxnSpPr>
              <a:stCxn id="98" idx="6"/>
              <a:endCxn id="99" idx="2"/>
            </p:cNvCxnSpPr>
            <p:nvPr/>
          </p:nvCxnSpPr>
          <p:spPr>
            <a:xfrm flipV="1">
              <a:off x="705512" y="6425034"/>
              <a:ext cx="592126" cy="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9" idx="6"/>
              <a:endCxn id="100" idx="2"/>
            </p:cNvCxnSpPr>
            <p:nvPr/>
          </p:nvCxnSpPr>
          <p:spPr>
            <a:xfrm>
              <a:off x="1863373" y="6425034"/>
              <a:ext cx="55553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100" idx="6"/>
              <a:endCxn id="108" idx="2"/>
            </p:cNvCxnSpPr>
            <p:nvPr/>
          </p:nvCxnSpPr>
          <p:spPr>
            <a:xfrm>
              <a:off x="2984645" y="6425034"/>
              <a:ext cx="63597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20795" y="5949678"/>
              <a:ext cx="317716" cy="369332"/>
            </a:xfrm>
            <a:prstGeom prst="rect">
              <a:avLst/>
            </a:prstGeom>
            <a:noFill/>
          </p:spPr>
          <p:txBody>
            <a:bodyPr wrap="none" rtlCol="0">
              <a:spAutoFit/>
            </a:bodyPr>
            <a:lstStyle/>
            <a:p>
              <a:r>
                <a:rPr lang="en-US" dirty="0" smtClean="0"/>
                <a:t>A</a:t>
              </a:r>
              <a:endParaRPr lang="en-US" dirty="0"/>
            </a:p>
          </p:txBody>
        </p:sp>
        <p:sp>
          <p:nvSpPr>
            <p:cNvPr id="106" name="TextBox 105"/>
            <p:cNvSpPr txBox="1"/>
            <p:nvPr/>
          </p:nvSpPr>
          <p:spPr>
            <a:xfrm>
              <a:off x="1962806" y="5949678"/>
              <a:ext cx="292068" cy="369332"/>
            </a:xfrm>
            <a:prstGeom prst="rect">
              <a:avLst/>
            </a:prstGeom>
            <a:noFill/>
          </p:spPr>
          <p:txBody>
            <a:bodyPr wrap="none" rtlCol="0">
              <a:spAutoFit/>
            </a:bodyPr>
            <a:lstStyle/>
            <a:p>
              <a:r>
                <a:rPr lang="en-US" dirty="0"/>
                <a:t>Z</a:t>
              </a:r>
            </a:p>
          </p:txBody>
        </p:sp>
        <p:sp>
          <p:nvSpPr>
            <p:cNvPr id="107" name="TextBox 106"/>
            <p:cNvSpPr txBox="1"/>
            <p:nvPr/>
          </p:nvSpPr>
          <p:spPr>
            <a:xfrm>
              <a:off x="3093134" y="5932207"/>
              <a:ext cx="309700" cy="369332"/>
            </a:xfrm>
            <a:prstGeom prst="rect">
              <a:avLst/>
            </a:prstGeom>
            <a:noFill/>
          </p:spPr>
          <p:txBody>
            <a:bodyPr wrap="none" rtlCol="0">
              <a:spAutoFit/>
            </a:bodyPr>
            <a:lstStyle/>
            <a:p>
              <a:r>
                <a:rPr lang="en-US" dirty="0" smtClean="0"/>
                <a:t>B</a:t>
              </a:r>
              <a:endParaRPr lang="en-US" dirty="0"/>
            </a:p>
          </p:txBody>
        </p:sp>
        <p:sp>
          <p:nvSpPr>
            <p:cNvPr id="108" name="Oval 107"/>
            <p:cNvSpPr/>
            <p:nvPr/>
          </p:nvSpPr>
          <p:spPr>
            <a:xfrm>
              <a:off x="3620616" y="6173032"/>
              <a:ext cx="565735" cy="504003"/>
            </a:xfrm>
            <a:prstGeom prst="ellipse">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3676520" y="6224478"/>
              <a:ext cx="453926" cy="401110"/>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89"/>
            <p:cNvCxnSpPr>
              <a:stCxn id="99" idx="7"/>
              <a:endCxn id="99" idx="1"/>
            </p:cNvCxnSpPr>
            <p:nvPr/>
          </p:nvCxnSpPr>
          <p:spPr>
            <a:xfrm rot="16200000" flipV="1">
              <a:off x="1580506" y="6046824"/>
              <a:ext cx="12700" cy="400035"/>
            </a:xfrm>
            <a:prstGeom prst="curvedConnector3">
              <a:avLst>
                <a:gd name="adj1" fmla="val 238118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1429076" y="5587005"/>
              <a:ext cx="359394" cy="369332"/>
            </a:xfrm>
            <a:prstGeom prst="rect">
              <a:avLst/>
            </a:prstGeom>
            <a:noFill/>
          </p:spPr>
          <p:txBody>
            <a:bodyPr wrap="none" rtlCol="0">
              <a:spAutoFit/>
            </a:bodyPr>
            <a:lstStyle/>
            <a:p>
              <a:r>
                <a:rPr lang="en-US" dirty="0" smtClean="0"/>
                <a:t>in</a:t>
              </a:r>
              <a:endParaRPr lang="en-US" dirty="0"/>
            </a:p>
          </p:txBody>
        </p:sp>
        <p:sp>
          <p:nvSpPr>
            <p:cNvPr id="112" name="TextBox 111"/>
            <p:cNvSpPr txBox="1"/>
            <p:nvPr/>
          </p:nvSpPr>
          <p:spPr>
            <a:xfrm>
              <a:off x="273755" y="6237357"/>
              <a:ext cx="301686" cy="369332"/>
            </a:xfrm>
            <a:prstGeom prst="rect">
              <a:avLst/>
            </a:prstGeom>
            <a:noFill/>
          </p:spPr>
          <p:txBody>
            <a:bodyPr wrap="none" rtlCol="0">
              <a:spAutoFit/>
            </a:bodyPr>
            <a:lstStyle/>
            <a:p>
              <a:r>
                <a:rPr lang="en-US" dirty="0" smtClean="0"/>
                <a:t>0</a:t>
              </a:r>
              <a:endParaRPr lang="en-US" dirty="0"/>
            </a:p>
          </p:txBody>
        </p:sp>
        <p:sp>
          <p:nvSpPr>
            <p:cNvPr id="113" name="TextBox 112"/>
            <p:cNvSpPr txBox="1"/>
            <p:nvPr/>
          </p:nvSpPr>
          <p:spPr>
            <a:xfrm>
              <a:off x="1418198" y="6235032"/>
              <a:ext cx="301686" cy="369332"/>
            </a:xfrm>
            <a:prstGeom prst="rect">
              <a:avLst/>
            </a:prstGeom>
            <a:noFill/>
          </p:spPr>
          <p:txBody>
            <a:bodyPr wrap="none" rtlCol="0">
              <a:spAutoFit/>
            </a:bodyPr>
            <a:lstStyle/>
            <a:p>
              <a:r>
                <a:rPr lang="en-US" dirty="0" smtClean="0"/>
                <a:t>1</a:t>
              </a:r>
              <a:endParaRPr lang="en-US" dirty="0"/>
            </a:p>
          </p:txBody>
        </p:sp>
        <p:sp>
          <p:nvSpPr>
            <p:cNvPr id="114" name="TextBox 113"/>
            <p:cNvSpPr txBox="1"/>
            <p:nvPr/>
          </p:nvSpPr>
          <p:spPr>
            <a:xfrm>
              <a:off x="2551473" y="6222153"/>
              <a:ext cx="301686" cy="369332"/>
            </a:xfrm>
            <a:prstGeom prst="rect">
              <a:avLst/>
            </a:prstGeom>
            <a:noFill/>
          </p:spPr>
          <p:txBody>
            <a:bodyPr wrap="none" rtlCol="0">
              <a:spAutoFit/>
            </a:bodyPr>
            <a:lstStyle/>
            <a:p>
              <a:r>
                <a:rPr lang="en-US" dirty="0" smtClean="0"/>
                <a:t>2</a:t>
              </a:r>
              <a:endParaRPr lang="en-US" dirty="0"/>
            </a:p>
          </p:txBody>
        </p:sp>
        <p:sp>
          <p:nvSpPr>
            <p:cNvPr id="115" name="TextBox 114"/>
            <p:cNvSpPr txBox="1"/>
            <p:nvPr/>
          </p:nvSpPr>
          <p:spPr>
            <a:xfrm>
              <a:off x="3746341" y="6220906"/>
              <a:ext cx="301686" cy="369332"/>
            </a:xfrm>
            <a:prstGeom prst="rect">
              <a:avLst/>
            </a:prstGeom>
            <a:noFill/>
          </p:spPr>
          <p:txBody>
            <a:bodyPr wrap="none" rtlCol="0">
              <a:spAutoFit/>
            </a:bodyPr>
            <a:lstStyle/>
            <a:p>
              <a:r>
                <a:rPr lang="en-US" dirty="0" smtClean="0"/>
                <a:t>3</a:t>
              </a:r>
              <a:endParaRPr lang="en-US" dirty="0"/>
            </a:p>
          </p:txBody>
        </p:sp>
      </p:grpSp>
      <p:grpSp>
        <p:nvGrpSpPr>
          <p:cNvPr id="116" name="Group 115"/>
          <p:cNvGrpSpPr/>
          <p:nvPr/>
        </p:nvGrpSpPr>
        <p:grpSpPr>
          <a:xfrm>
            <a:off x="136155" y="4696777"/>
            <a:ext cx="5789191" cy="740118"/>
            <a:chOff x="136155" y="4696777"/>
            <a:chExt cx="5789191" cy="740118"/>
          </a:xfrm>
        </p:grpSpPr>
        <p:sp>
          <p:nvSpPr>
            <p:cNvPr id="117" name="Oval 116"/>
            <p:cNvSpPr/>
            <p:nvPr/>
          </p:nvSpPr>
          <p:spPr>
            <a:xfrm>
              <a:off x="136155" y="4932892"/>
              <a:ext cx="565735" cy="504003"/>
            </a:xfrm>
            <a:prstGeom prst="ellipse">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1294016" y="4932890"/>
              <a:ext cx="565735" cy="504003"/>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2415288" y="4932890"/>
              <a:ext cx="565735" cy="504003"/>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4312453" y="4932890"/>
              <a:ext cx="565735" cy="504003"/>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1" name="Straight Arrow Connector 120"/>
            <p:cNvCxnSpPr>
              <a:stCxn id="117" idx="6"/>
              <a:endCxn id="118" idx="2"/>
            </p:cNvCxnSpPr>
            <p:nvPr/>
          </p:nvCxnSpPr>
          <p:spPr>
            <a:xfrm flipV="1">
              <a:off x="701890" y="5184892"/>
              <a:ext cx="592126" cy="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8" idx="6"/>
              <a:endCxn id="119" idx="2"/>
            </p:cNvCxnSpPr>
            <p:nvPr/>
          </p:nvCxnSpPr>
          <p:spPr>
            <a:xfrm>
              <a:off x="1859751" y="5184892"/>
              <a:ext cx="55553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19" idx="6"/>
              <a:endCxn id="136" idx="2"/>
            </p:cNvCxnSpPr>
            <p:nvPr/>
          </p:nvCxnSpPr>
          <p:spPr>
            <a:xfrm>
              <a:off x="2981023" y="5184892"/>
              <a:ext cx="4420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817173" y="4709536"/>
              <a:ext cx="317716" cy="369332"/>
            </a:xfrm>
            <a:prstGeom prst="rect">
              <a:avLst/>
            </a:prstGeom>
            <a:noFill/>
          </p:spPr>
          <p:txBody>
            <a:bodyPr wrap="none" rtlCol="0">
              <a:spAutoFit/>
            </a:bodyPr>
            <a:lstStyle/>
            <a:p>
              <a:r>
                <a:rPr lang="en-US" dirty="0" smtClean="0"/>
                <a:t>A</a:t>
              </a:r>
              <a:endParaRPr lang="en-US" dirty="0"/>
            </a:p>
          </p:txBody>
        </p:sp>
        <p:sp>
          <p:nvSpPr>
            <p:cNvPr id="125" name="TextBox 124"/>
            <p:cNvSpPr txBox="1"/>
            <p:nvPr/>
          </p:nvSpPr>
          <p:spPr>
            <a:xfrm>
              <a:off x="1959184" y="4709536"/>
              <a:ext cx="304892" cy="369332"/>
            </a:xfrm>
            <a:prstGeom prst="rect">
              <a:avLst/>
            </a:prstGeom>
            <a:noFill/>
          </p:spPr>
          <p:txBody>
            <a:bodyPr wrap="none" rtlCol="0">
              <a:spAutoFit/>
            </a:bodyPr>
            <a:lstStyle/>
            <a:p>
              <a:r>
                <a:rPr lang="en-US" dirty="0" smtClean="0"/>
                <a:t>X</a:t>
              </a:r>
              <a:endParaRPr lang="en-US" dirty="0"/>
            </a:p>
          </p:txBody>
        </p:sp>
        <p:sp>
          <p:nvSpPr>
            <p:cNvPr id="126" name="TextBox 125"/>
            <p:cNvSpPr txBox="1"/>
            <p:nvPr/>
          </p:nvSpPr>
          <p:spPr>
            <a:xfrm>
              <a:off x="2998167" y="4715395"/>
              <a:ext cx="333746" cy="369332"/>
            </a:xfrm>
            <a:prstGeom prst="rect">
              <a:avLst/>
            </a:prstGeom>
            <a:noFill/>
          </p:spPr>
          <p:txBody>
            <a:bodyPr wrap="none" rtlCol="0">
              <a:spAutoFit/>
            </a:bodyPr>
            <a:lstStyle/>
            <a:p>
              <a:r>
                <a:rPr lang="en-US" dirty="0" smtClean="0"/>
                <a:t>N</a:t>
              </a:r>
              <a:endParaRPr lang="en-US" dirty="0"/>
            </a:p>
          </p:txBody>
        </p:sp>
        <p:sp>
          <p:nvSpPr>
            <p:cNvPr id="127" name="Oval 126"/>
            <p:cNvSpPr/>
            <p:nvPr/>
          </p:nvSpPr>
          <p:spPr>
            <a:xfrm>
              <a:off x="5359611" y="4932890"/>
              <a:ext cx="565735" cy="504003"/>
            </a:xfrm>
            <a:prstGeom prst="ellipse">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Arrow Connector 127"/>
            <p:cNvCxnSpPr>
              <a:stCxn id="120" idx="6"/>
              <a:endCxn id="127" idx="2"/>
            </p:cNvCxnSpPr>
            <p:nvPr/>
          </p:nvCxnSpPr>
          <p:spPr>
            <a:xfrm>
              <a:off x="4878188" y="5184892"/>
              <a:ext cx="48142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4977930" y="4709536"/>
              <a:ext cx="309700" cy="369332"/>
            </a:xfrm>
            <a:prstGeom prst="rect">
              <a:avLst/>
            </a:prstGeom>
            <a:noFill/>
          </p:spPr>
          <p:txBody>
            <a:bodyPr wrap="none" rtlCol="0">
              <a:spAutoFit/>
            </a:bodyPr>
            <a:lstStyle/>
            <a:p>
              <a:r>
                <a:rPr lang="en-US" dirty="0" smtClean="0"/>
                <a:t>B</a:t>
              </a:r>
              <a:endParaRPr lang="en-US" dirty="0"/>
            </a:p>
          </p:txBody>
        </p:sp>
        <p:sp>
          <p:nvSpPr>
            <p:cNvPr id="130" name="Oval 129"/>
            <p:cNvSpPr/>
            <p:nvPr/>
          </p:nvSpPr>
          <p:spPr>
            <a:xfrm>
              <a:off x="5415515" y="4984336"/>
              <a:ext cx="453926" cy="401110"/>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130"/>
            <p:cNvSpPr txBox="1"/>
            <p:nvPr/>
          </p:nvSpPr>
          <p:spPr>
            <a:xfrm>
              <a:off x="275033" y="5000224"/>
              <a:ext cx="301686" cy="369332"/>
            </a:xfrm>
            <a:prstGeom prst="rect">
              <a:avLst/>
            </a:prstGeom>
            <a:noFill/>
          </p:spPr>
          <p:txBody>
            <a:bodyPr wrap="none" rtlCol="0">
              <a:spAutoFit/>
            </a:bodyPr>
            <a:lstStyle/>
            <a:p>
              <a:r>
                <a:rPr lang="en-US" dirty="0" smtClean="0"/>
                <a:t>0</a:t>
              </a:r>
              <a:endParaRPr lang="en-US" dirty="0"/>
            </a:p>
          </p:txBody>
        </p:sp>
        <p:sp>
          <p:nvSpPr>
            <p:cNvPr id="132" name="TextBox 131"/>
            <p:cNvSpPr txBox="1"/>
            <p:nvPr/>
          </p:nvSpPr>
          <p:spPr>
            <a:xfrm>
              <a:off x="1420346" y="5000809"/>
              <a:ext cx="301686" cy="369332"/>
            </a:xfrm>
            <a:prstGeom prst="rect">
              <a:avLst/>
            </a:prstGeom>
            <a:noFill/>
          </p:spPr>
          <p:txBody>
            <a:bodyPr wrap="none" rtlCol="0">
              <a:spAutoFit/>
            </a:bodyPr>
            <a:lstStyle/>
            <a:p>
              <a:r>
                <a:rPr lang="en-US" dirty="0" smtClean="0"/>
                <a:t>1</a:t>
              </a:r>
              <a:endParaRPr lang="en-US" dirty="0"/>
            </a:p>
          </p:txBody>
        </p:sp>
        <p:sp>
          <p:nvSpPr>
            <p:cNvPr id="133" name="TextBox 132"/>
            <p:cNvSpPr txBox="1"/>
            <p:nvPr/>
          </p:nvSpPr>
          <p:spPr>
            <a:xfrm>
              <a:off x="2554426" y="5003445"/>
              <a:ext cx="301686" cy="369332"/>
            </a:xfrm>
            <a:prstGeom prst="rect">
              <a:avLst/>
            </a:prstGeom>
            <a:noFill/>
          </p:spPr>
          <p:txBody>
            <a:bodyPr wrap="none" rtlCol="0">
              <a:spAutoFit/>
            </a:bodyPr>
            <a:lstStyle/>
            <a:p>
              <a:r>
                <a:rPr lang="en-US" dirty="0" smtClean="0"/>
                <a:t>2</a:t>
              </a:r>
              <a:endParaRPr lang="en-US" dirty="0"/>
            </a:p>
          </p:txBody>
        </p:sp>
        <p:sp>
          <p:nvSpPr>
            <p:cNvPr id="134" name="TextBox 133"/>
            <p:cNvSpPr txBox="1"/>
            <p:nvPr/>
          </p:nvSpPr>
          <p:spPr>
            <a:xfrm>
              <a:off x="4454800" y="5017875"/>
              <a:ext cx="301686" cy="369332"/>
            </a:xfrm>
            <a:prstGeom prst="rect">
              <a:avLst/>
            </a:prstGeom>
            <a:noFill/>
          </p:spPr>
          <p:txBody>
            <a:bodyPr wrap="none" rtlCol="0">
              <a:spAutoFit/>
            </a:bodyPr>
            <a:lstStyle/>
            <a:p>
              <a:r>
                <a:rPr lang="en-US" dirty="0" smtClean="0"/>
                <a:t>4</a:t>
              </a:r>
              <a:endParaRPr lang="en-US" dirty="0"/>
            </a:p>
          </p:txBody>
        </p:sp>
        <p:sp>
          <p:nvSpPr>
            <p:cNvPr id="135" name="TextBox 134"/>
            <p:cNvSpPr txBox="1"/>
            <p:nvPr/>
          </p:nvSpPr>
          <p:spPr>
            <a:xfrm>
              <a:off x="5471736" y="5016114"/>
              <a:ext cx="301686" cy="369332"/>
            </a:xfrm>
            <a:prstGeom prst="rect">
              <a:avLst/>
            </a:prstGeom>
            <a:noFill/>
          </p:spPr>
          <p:txBody>
            <a:bodyPr wrap="none" rtlCol="0">
              <a:spAutoFit/>
            </a:bodyPr>
            <a:lstStyle/>
            <a:p>
              <a:r>
                <a:rPr lang="en-US" dirty="0" smtClean="0"/>
                <a:t>5</a:t>
              </a:r>
              <a:endParaRPr lang="en-US" dirty="0"/>
            </a:p>
          </p:txBody>
        </p:sp>
        <p:sp>
          <p:nvSpPr>
            <p:cNvPr id="136" name="Oval 135"/>
            <p:cNvSpPr/>
            <p:nvPr/>
          </p:nvSpPr>
          <p:spPr>
            <a:xfrm>
              <a:off x="3423113" y="4932890"/>
              <a:ext cx="565735" cy="504003"/>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p:cNvSpPr txBox="1"/>
            <p:nvPr/>
          </p:nvSpPr>
          <p:spPr>
            <a:xfrm>
              <a:off x="3565460" y="5017875"/>
              <a:ext cx="301686" cy="369332"/>
            </a:xfrm>
            <a:prstGeom prst="rect">
              <a:avLst/>
            </a:prstGeom>
            <a:noFill/>
          </p:spPr>
          <p:txBody>
            <a:bodyPr wrap="none" rtlCol="0">
              <a:spAutoFit/>
            </a:bodyPr>
            <a:lstStyle/>
            <a:p>
              <a:r>
                <a:rPr lang="en-US" dirty="0" smtClean="0"/>
                <a:t>3</a:t>
              </a:r>
              <a:endParaRPr lang="en-US" dirty="0"/>
            </a:p>
          </p:txBody>
        </p:sp>
        <p:cxnSp>
          <p:nvCxnSpPr>
            <p:cNvPr id="138" name="Straight Arrow Connector 137"/>
            <p:cNvCxnSpPr>
              <a:stCxn id="136" idx="6"/>
              <a:endCxn id="120" idx="2"/>
            </p:cNvCxnSpPr>
            <p:nvPr/>
          </p:nvCxnSpPr>
          <p:spPr>
            <a:xfrm>
              <a:off x="3988848" y="5184892"/>
              <a:ext cx="32360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3986838" y="4696777"/>
              <a:ext cx="304892" cy="369332"/>
            </a:xfrm>
            <a:prstGeom prst="rect">
              <a:avLst/>
            </a:prstGeom>
            <a:noFill/>
          </p:spPr>
          <p:txBody>
            <a:bodyPr wrap="none" rtlCol="0">
              <a:spAutoFit/>
            </a:bodyPr>
            <a:lstStyle/>
            <a:p>
              <a:r>
                <a:rPr lang="en-US" dirty="0" smtClean="0"/>
                <a:t>Y</a:t>
              </a:r>
              <a:endParaRPr lang="en-US" dirty="0"/>
            </a:p>
          </p:txBody>
        </p:sp>
      </p:grpSp>
      <p:grpSp>
        <p:nvGrpSpPr>
          <p:cNvPr id="140" name="Group 139"/>
          <p:cNvGrpSpPr/>
          <p:nvPr/>
        </p:nvGrpSpPr>
        <p:grpSpPr>
          <a:xfrm>
            <a:off x="6338827" y="1056068"/>
            <a:ext cx="5324615" cy="5388060"/>
            <a:chOff x="6338827" y="1056068"/>
            <a:chExt cx="5324615" cy="5388060"/>
          </a:xfrm>
        </p:grpSpPr>
        <p:grpSp>
          <p:nvGrpSpPr>
            <p:cNvPr id="141" name="Group 140"/>
            <p:cNvGrpSpPr/>
            <p:nvPr/>
          </p:nvGrpSpPr>
          <p:grpSpPr>
            <a:xfrm>
              <a:off x="6361405" y="1056068"/>
              <a:ext cx="5302037" cy="5388060"/>
              <a:chOff x="6172498" y="-7644"/>
              <a:chExt cx="5302037" cy="5388060"/>
            </a:xfrm>
          </p:grpSpPr>
          <p:sp>
            <p:nvSpPr>
              <p:cNvPr id="151" name="Oval 150"/>
              <p:cNvSpPr/>
              <p:nvPr/>
            </p:nvSpPr>
            <p:spPr>
              <a:xfrm>
                <a:off x="8725082" y="392118"/>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7317914" y="1386763"/>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7316805" y="2643716"/>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10119655" y="1386763"/>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10119654" y="2643716"/>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9094159" y="37149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10908800" y="3714974"/>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8" name="Straight Arrow Connector 157"/>
              <p:cNvCxnSpPr>
                <a:stCxn id="151" idx="3"/>
                <a:endCxn id="152" idx="7"/>
              </p:cNvCxnSpPr>
              <p:nvPr/>
            </p:nvCxnSpPr>
            <p:spPr>
              <a:xfrm flipH="1">
                <a:off x="7800799" y="822311"/>
                <a:ext cx="1007133"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stCxn id="151" idx="5"/>
                <a:endCxn id="154" idx="1"/>
              </p:cNvCxnSpPr>
              <p:nvPr/>
            </p:nvCxnSpPr>
            <p:spPr>
              <a:xfrm>
                <a:off x="9207967" y="822311"/>
                <a:ext cx="994538"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52" idx="4"/>
                <a:endCxn id="153" idx="0"/>
              </p:cNvCxnSpPr>
              <p:nvPr/>
            </p:nvCxnSpPr>
            <p:spPr>
              <a:xfrm flipH="1">
                <a:off x="7599673" y="1890766"/>
                <a:ext cx="1109"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a:stCxn id="153" idx="4"/>
                <a:endCxn id="142" idx="0"/>
              </p:cNvCxnSpPr>
              <p:nvPr/>
            </p:nvCxnSpPr>
            <p:spPr>
              <a:xfrm flipH="1">
                <a:off x="7597962" y="3147719"/>
                <a:ext cx="1711" cy="5367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154" idx="4"/>
                <a:endCxn id="155" idx="0"/>
              </p:cNvCxnSpPr>
              <p:nvPr/>
            </p:nvCxnSpPr>
            <p:spPr>
              <a:xfrm flipH="1">
                <a:off x="10402522" y="1890766"/>
                <a:ext cx="1"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55" idx="3"/>
                <a:endCxn id="156" idx="7"/>
              </p:cNvCxnSpPr>
              <p:nvPr/>
            </p:nvCxnSpPr>
            <p:spPr>
              <a:xfrm flipH="1">
                <a:off x="9577044" y="3073909"/>
                <a:ext cx="625460" cy="7148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stCxn id="156" idx="4"/>
                <a:endCxn id="226" idx="0"/>
              </p:cNvCxnSpPr>
              <p:nvPr/>
            </p:nvCxnSpPr>
            <p:spPr>
              <a:xfrm flipH="1">
                <a:off x="9372040" y="4218978"/>
                <a:ext cx="4987" cy="61879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a:stCxn id="155" idx="5"/>
                <a:endCxn id="157" idx="0"/>
              </p:cNvCxnSpPr>
              <p:nvPr/>
            </p:nvCxnSpPr>
            <p:spPr>
              <a:xfrm>
                <a:off x="10602539" y="3073909"/>
                <a:ext cx="589129" cy="6410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a:stCxn id="157" idx="4"/>
                <a:endCxn id="224" idx="0"/>
              </p:cNvCxnSpPr>
              <p:nvPr/>
            </p:nvCxnSpPr>
            <p:spPr>
              <a:xfrm flipH="1">
                <a:off x="11187863" y="4218977"/>
                <a:ext cx="3805" cy="6574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9" name="Group 188"/>
              <p:cNvGrpSpPr/>
              <p:nvPr/>
            </p:nvGrpSpPr>
            <p:grpSpPr>
              <a:xfrm>
                <a:off x="9094159" y="4837774"/>
                <a:ext cx="555761" cy="504003"/>
                <a:chOff x="8452189" y="5873858"/>
                <a:chExt cx="555761" cy="504003"/>
              </a:xfrm>
            </p:grpSpPr>
            <p:sp>
              <p:nvSpPr>
                <p:cNvPr id="226" name="Oval 225"/>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2" name="Group 191"/>
              <p:cNvGrpSpPr/>
              <p:nvPr/>
            </p:nvGrpSpPr>
            <p:grpSpPr>
              <a:xfrm>
                <a:off x="10909982" y="4876413"/>
                <a:ext cx="555761" cy="504003"/>
                <a:chOff x="8452189" y="5873858"/>
                <a:chExt cx="555761" cy="504003"/>
              </a:xfrm>
            </p:grpSpPr>
            <p:sp>
              <p:nvSpPr>
                <p:cNvPr id="224" name="Oval 223"/>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6" name="TextBox 195"/>
              <p:cNvSpPr txBox="1"/>
              <p:nvPr/>
            </p:nvSpPr>
            <p:spPr>
              <a:xfrm>
                <a:off x="8602870" y="-7644"/>
                <a:ext cx="810158" cy="369332"/>
              </a:xfrm>
              <a:prstGeom prst="rect">
                <a:avLst/>
              </a:prstGeom>
              <a:noFill/>
            </p:spPr>
            <p:txBody>
              <a:bodyPr wrap="none" rtlCol="0">
                <a:spAutoFit/>
              </a:bodyPr>
              <a:lstStyle/>
              <a:p>
                <a:r>
                  <a:rPr lang="en-US" dirty="0" smtClean="0"/>
                  <a:t>(0,0,A)</a:t>
                </a:r>
                <a:endParaRPr lang="en-US" dirty="0"/>
              </a:p>
            </p:txBody>
          </p:sp>
          <p:sp>
            <p:nvSpPr>
              <p:cNvPr id="197" name="TextBox 196"/>
              <p:cNvSpPr txBox="1"/>
              <p:nvPr/>
            </p:nvSpPr>
            <p:spPr>
              <a:xfrm>
                <a:off x="6425059" y="1425106"/>
                <a:ext cx="872355" cy="369332"/>
              </a:xfrm>
              <a:prstGeom prst="rect">
                <a:avLst/>
              </a:prstGeom>
              <a:noFill/>
            </p:spPr>
            <p:txBody>
              <a:bodyPr wrap="none" rtlCol="0">
                <a:spAutoFit/>
              </a:bodyPr>
              <a:lstStyle/>
              <a:p>
                <a:r>
                  <a:rPr lang="en-US" dirty="0" smtClean="0"/>
                  <a:t>(1,1,M)</a:t>
                </a:r>
                <a:endParaRPr lang="en-US" dirty="0"/>
              </a:p>
            </p:txBody>
          </p:sp>
          <p:sp>
            <p:nvSpPr>
              <p:cNvPr id="198" name="TextBox 197"/>
              <p:cNvSpPr txBox="1"/>
              <p:nvPr/>
            </p:nvSpPr>
            <p:spPr>
              <a:xfrm>
                <a:off x="6172498" y="2723943"/>
                <a:ext cx="1149161" cy="369332"/>
              </a:xfrm>
              <a:prstGeom prst="rect">
                <a:avLst/>
              </a:prstGeom>
              <a:noFill/>
            </p:spPr>
            <p:txBody>
              <a:bodyPr wrap="none" rtlCol="0">
                <a:spAutoFit/>
              </a:bodyPr>
              <a:lstStyle/>
              <a:p>
                <a:r>
                  <a:rPr lang="en-US" dirty="0" smtClean="0"/>
                  <a:t>(drop,1,N)</a:t>
                </a:r>
                <a:endParaRPr lang="en-US" dirty="0"/>
              </a:p>
            </p:txBody>
          </p:sp>
          <p:sp>
            <p:nvSpPr>
              <p:cNvPr id="201" name="TextBox 200"/>
              <p:cNvSpPr txBox="1"/>
              <p:nvPr/>
            </p:nvSpPr>
            <p:spPr>
              <a:xfrm>
                <a:off x="9184127" y="1454098"/>
                <a:ext cx="796565" cy="369332"/>
              </a:xfrm>
              <a:prstGeom prst="rect">
                <a:avLst/>
              </a:prstGeom>
              <a:noFill/>
            </p:spPr>
            <p:txBody>
              <a:bodyPr wrap="none" rtlCol="0">
                <a:spAutoFit/>
              </a:bodyPr>
              <a:lstStyle/>
              <a:p>
                <a:r>
                  <a:rPr lang="en-US" dirty="0" smtClean="0"/>
                  <a:t>(1,1,X)</a:t>
                </a:r>
                <a:endParaRPr lang="en-US" dirty="0"/>
              </a:p>
            </p:txBody>
          </p:sp>
          <p:sp>
            <p:nvSpPr>
              <p:cNvPr id="219" name="TextBox 218"/>
              <p:cNvSpPr txBox="1"/>
              <p:nvPr/>
            </p:nvSpPr>
            <p:spPr>
              <a:xfrm>
                <a:off x="9207158" y="2637241"/>
                <a:ext cx="824265" cy="369332"/>
              </a:xfrm>
              <a:prstGeom prst="rect">
                <a:avLst/>
              </a:prstGeom>
              <a:noFill/>
            </p:spPr>
            <p:txBody>
              <a:bodyPr wrap="none" rtlCol="0">
                <a:spAutoFit/>
              </a:bodyPr>
              <a:lstStyle/>
              <a:p>
                <a:r>
                  <a:rPr lang="en-US" dirty="0" smtClean="0"/>
                  <a:t>(2,1,N)</a:t>
                </a:r>
                <a:endParaRPr lang="en-US" dirty="0"/>
              </a:p>
            </p:txBody>
          </p:sp>
          <p:sp>
            <p:nvSpPr>
              <p:cNvPr id="220" name="TextBox 219"/>
              <p:cNvSpPr txBox="1"/>
              <p:nvPr/>
            </p:nvSpPr>
            <p:spPr>
              <a:xfrm>
                <a:off x="10115863" y="3807298"/>
                <a:ext cx="770852" cy="369332"/>
              </a:xfrm>
              <a:prstGeom prst="rect">
                <a:avLst/>
              </a:prstGeom>
              <a:noFill/>
            </p:spPr>
            <p:txBody>
              <a:bodyPr wrap="none" rtlCol="0">
                <a:spAutoFit/>
              </a:bodyPr>
              <a:lstStyle/>
              <a:p>
                <a:r>
                  <a:rPr lang="en-US" dirty="0" smtClean="0"/>
                  <a:t>(3,1,Y)</a:t>
                </a:r>
                <a:endParaRPr lang="en-US" dirty="0"/>
              </a:p>
            </p:txBody>
          </p:sp>
          <p:sp>
            <p:nvSpPr>
              <p:cNvPr id="221" name="TextBox 220"/>
              <p:cNvSpPr txBox="1"/>
              <p:nvPr/>
            </p:nvSpPr>
            <p:spPr>
              <a:xfrm>
                <a:off x="10095123" y="4953320"/>
                <a:ext cx="800219" cy="369332"/>
              </a:xfrm>
              <a:prstGeom prst="rect">
                <a:avLst/>
              </a:prstGeom>
              <a:noFill/>
            </p:spPr>
            <p:txBody>
              <a:bodyPr wrap="none" rtlCol="0">
                <a:spAutoFit/>
              </a:bodyPr>
              <a:lstStyle/>
              <a:p>
                <a:r>
                  <a:rPr lang="en-US" dirty="0" smtClean="0"/>
                  <a:t>(</a:t>
                </a:r>
                <a:r>
                  <a:rPr lang="en-US" b="1" dirty="0" smtClean="0"/>
                  <a:t>4</a:t>
                </a:r>
                <a:r>
                  <a:rPr lang="en-US" dirty="0" smtClean="0"/>
                  <a:t>,1,B)</a:t>
                </a:r>
                <a:endParaRPr lang="en-US" dirty="0"/>
              </a:p>
            </p:txBody>
          </p:sp>
          <p:sp>
            <p:nvSpPr>
              <p:cNvPr id="222" name="TextBox 221"/>
              <p:cNvSpPr txBox="1"/>
              <p:nvPr/>
            </p:nvSpPr>
            <p:spPr>
              <a:xfrm>
                <a:off x="8012068" y="4911596"/>
                <a:ext cx="1125116" cy="369332"/>
              </a:xfrm>
              <a:prstGeom prst="rect">
                <a:avLst/>
              </a:prstGeom>
              <a:noFill/>
            </p:spPr>
            <p:txBody>
              <a:bodyPr wrap="none" rtlCol="0">
                <a:spAutoFit/>
              </a:bodyPr>
              <a:lstStyle/>
              <a:p>
                <a:r>
                  <a:rPr lang="en-US" dirty="0" smtClean="0"/>
                  <a:t>(drop,</a:t>
                </a:r>
                <a:r>
                  <a:rPr lang="en-US" b="1" dirty="0" smtClean="0"/>
                  <a:t>3</a:t>
                </a:r>
                <a:r>
                  <a:rPr lang="en-US" dirty="0" smtClean="0"/>
                  <a:t>,B)</a:t>
                </a:r>
                <a:endParaRPr lang="en-US" dirty="0"/>
              </a:p>
            </p:txBody>
          </p:sp>
          <p:sp>
            <p:nvSpPr>
              <p:cNvPr id="223" name="TextBox 222"/>
              <p:cNvSpPr txBox="1"/>
              <p:nvPr/>
            </p:nvSpPr>
            <p:spPr>
              <a:xfrm>
                <a:off x="8289487" y="3759281"/>
                <a:ext cx="782587" cy="369332"/>
              </a:xfrm>
              <a:prstGeom prst="rect">
                <a:avLst/>
              </a:prstGeom>
              <a:noFill/>
            </p:spPr>
            <p:txBody>
              <a:bodyPr wrap="none" rtlCol="0">
                <a:spAutoFit/>
              </a:bodyPr>
              <a:lstStyle/>
              <a:p>
                <a:r>
                  <a:rPr lang="en-US" dirty="0" smtClean="0"/>
                  <a:t>(3,1,Z)</a:t>
                </a:r>
                <a:endParaRPr lang="en-US" dirty="0"/>
              </a:p>
            </p:txBody>
          </p:sp>
        </p:grpSp>
        <p:sp>
          <p:nvSpPr>
            <p:cNvPr id="142" name="Oval 141"/>
            <p:cNvSpPr/>
            <p:nvPr/>
          </p:nvSpPr>
          <p:spPr>
            <a:xfrm>
              <a:off x="7504001" y="4748222"/>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7504005" y="5880761"/>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7547030" y="5932207"/>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5" name="Straight Arrow Connector 144"/>
            <p:cNvCxnSpPr>
              <a:stCxn id="142" idx="4"/>
              <a:endCxn id="143" idx="0"/>
            </p:cNvCxnSpPr>
            <p:nvPr/>
          </p:nvCxnSpPr>
          <p:spPr>
            <a:xfrm flipH="1">
              <a:off x="7781886" y="5252225"/>
              <a:ext cx="4983" cy="6285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6338827" y="4815557"/>
              <a:ext cx="1149161" cy="369332"/>
            </a:xfrm>
            <a:prstGeom prst="rect">
              <a:avLst/>
            </a:prstGeom>
            <a:noFill/>
          </p:spPr>
          <p:txBody>
            <a:bodyPr wrap="none" rtlCol="0">
              <a:spAutoFit/>
            </a:bodyPr>
            <a:lstStyle/>
            <a:p>
              <a:r>
                <a:rPr lang="en-US" dirty="0" smtClean="0"/>
                <a:t>(drop,1,Z)</a:t>
              </a:r>
              <a:endParaRPr lang="en-US" dirty="0"/>
            </a:p>
          </p:txBody>
        </p:sp>
        <p:sp>
          <p:nvSpPr>
            <p:cNvPr id="147" name="TextBox 146"/>
            <p:cNvSpPr txBox="1"/>
            <p:nvPr/>
          </p:nvSpPr>
          <p:spPr>
            <a:xfrm>
              <a:off x="6361404" y="5940125"/>
              <a:ext cx="1149161" cy="369332"/>
            </a:xfrm>
            <a:prstGeom prst="rect">
              <a:avLst/>
            </a:prstGeom>
            <a:noFill/>
          </p:spPr>
          <p:txBody>
            <a:bodyPr wrap="none" rtlCol="0">
              <a:spAutoFit/>
            </a:bodyPr>
            <a:lstStyle/>
            <a:p>
              <a:r>
                <a:rPr lang="en-US" dirty="0" smtClean="0"/>
                <a:t>(drop,</a:t>
              </a:r>
              <a:r>
                <a:rPr lang="en-US" b="1" dirty="0" smtClean="0"/>
                <a:t>2</a:t>
              </a:r>
              <a:r>
                <a:rPr lang="en-US" dirty="0" smtClean="0"/>
                <a:t>,B)</a:t>
              </a:r>
              <a:endParaRPr lang="en-US" dirty="0"/>
            </a:p>
          </p:txBody>
        </p:sp>
        <p:sp>
          <p:nvSpPr>
            <p:cNvPr id="148" name="TextBox 147"/>
            <p:cNvSpPr txBox="1"/>
            <p:nvPr/>
          </p:nvSpPr>
          <p:spPr>
            <a:xfrm>
              <a:off x="11204839" y="6015432"/>
              <a:ext cx="301686" cy="369332"/>
            </a:xfrm>
            <a:prstGeom prst="rect">
              <a:avLst/>
            </a:prstGeom>
            <a:noFill/>
          </p:spPr>
          <p:txBody>
            <a:bodyPr wrap="none" rtlCol="0">
              <a:spAutoFit/>
            </a:bodyPr>
            <a:lstStyle/>
            <a:p>
              <a:r>
                <a:rPr lang="en-US" dirty="0"/>
                <a:t>1</a:t>
              </a:r>
            </a:p>
          </p:txBody>
        </p:sp>
        <p:sp>
          <p:nvSpPr>
            <p:cNvPr id="149" name="TextBox 148"/>
            <p:cNvSpPr txBox="1"/>
            <p:nvPr/>
          </p:nvSpPr>
          <p:spPr>
            <a:xfrm>
              <a:off x="9415703" y="5968821"/>
              <a:ext cx="301686" cy="369332"/>
            </a:xfrm>
            <a:prstGeom prst="rect">
              <a:avLst/>
            </a:prstGeom>
            <a:noFill/>
          </p:spPr>
          <p:txBody>
            <a:bodyPr wrap="none" rtlCol="0">
              <a:spAutoFit/>
            </a:bodyPr>
            <a:lstStyle/>
            <a:p>
              <a:r>
                <a:rPr lang="en-US" dirty="0" smtClean="0"/>
                <a:t>2</a:t>
              </a:r>
              <a:endParaRPr lang="en-US" dirty="0"/>
            </a:p>
          </p:txBody>
        </p:sp>
        <p:sp>
          <p:nvSpPr>
            <p:cNvPr id="150" name="TextBox 149"/>
            <p:cNvSpPr txBox="1"/>
            <p:nvPr/>
          </p:nvSpPr>
          <p:spPr>
            <a:xfrm>
              <a:off x="7631042" y="5956337"/>
              <a:ext cx="301686" cy="369332"/>
            </a:xfrm>
            <a:prstGeom prst="rect">
              <a:avLst/>
            </a:prstGeom>
            <a:noFill/>
          </p:spPr>
          <p:txBody>
            <a:bodyPr wrap="none" rtlCol="0">
              <a:spAutoFit/>
            </a:bodyPr>
            <a:lstStyle/>
            <a:p>
              <a:r>
                <a:rPr lang="en-US" dirty="0" smtClean="0"/>
                <a:t>2</a:t>
              </a:r>
              <a:endParaRPr lang="en-US" dirty="0"/>
            </a:p>
          </p:txBody>
        </p:sp>
      </p:grpSp>
    </p:spTree>
    <p:extLst>
      <p:ext uri="{BB962C8B-B14F-4D97-AF65-F5344CB8AC3E}">
        <p14:creationId xmlns:p14="http://schemas.microsoft.com/office/powerpoint/2010/main" val="999985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Internal Routes</a:t>
            </a:r>
            <a:endParaRPr lang="en-US" sz="4000"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193" name="TextBox 192"/>
              <p:cNvSpPr txBox="1"/>
              <p:nvPr/>
            </p:nvSpPr>
            <p:spPr>
              <a:xfrm>
                <a:off x="634551" y="1240734"/>
                <a:ext cx="4825349"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endParaRPr lang="en-US" b="0" dirty="0" smtClean="0"/>
              </a:p>
            </p:txBody>
          </p:sp>
        </mc:Choice>
        <mc:Fallback xmlns="">
          <p:sp>
            <p:nvSpPr>
              <p:cNvPr id="193" name="TextBox 192"/>
              <p:cNvSpPr txBox="1">
                <a:spLocks noRot="1" noChangeAspect="1" noMove="1" noResize="1" noEditPoints="1" noAdjustHandles="1" noChangeArrowheads="1" noChangeShapeType="1" noTextEdit="1"/>
              </p:cNvSpPr>
              <p:nvPr/>
            </p:nvSpPr>
            <p:spPr>
              <a:xfrm>
                <a:off x="634551" y="1240734"/>
                <a:ext cx="4825349" cy="276999"/>
              </a:xfrm>
              <a:prstGeom prst="rect">
                <a:avLst/>
              </a:prstGeom>
              <a:blipFill rotWithShape="0">
                <a:blip r:embed="rId2"/>
                <a:stretch>
                  <a:fillRect l="-2904" t="-28889" b="-51111"/>
                </a:stretch>
              </a:blipFill>
            </p:spPr>
            <p:txBody>
              <a:bodyPr/>
              <a:lstStyle/>
              <a:p>
                <a:r>
                  <a:rPr lang="en-US">
                    <a:noFill/>
                  </a:rPr>
                  <a:t> </a:t>
                </a:r>
              </a:p>
            </p:txBody>
          </p:sp>
        </mc:Fallback>
      </mc:AlternateContent>
      <p:sp>
        <p:nvSpPr>
          <p:cNvPr id="61" name="TextBox 60"/>
          <p:cNvSpPr txBox="1"/>
          <p:nvPr/>
        </p:nvSpPr>
        <p:spPr>
          <a:xfrm>
            <a:off x="707377" y="2560139"/>
            <a:ext cx="2813784" cy="400110"/>
          </a:xfrm>
          <a:prstGeom prst="rect">
            <a:avLst/>
          </a:prstGeom>
          <a:noFill/>
        </p:spPr>
        <p:txBody>
          <a:bodyPr wrap="none" rtlCol="0">
            <a:spAutoFit/>
          </a:bodyPr>
          <a:lstStyle/>
          <a:p>
            <a:r>
              <a:rPr lang="en-US" sz="2000" b="1" dirty="0" smtClean="0"/>
              <a:t>Relative preferences (N):</a:t>
            </a:r>
            <a:endParaRPr lang="en-US" sz="2000" b="1" dirty="0"/>
          </a:p>
        </p:txBody>
      </p:sp>
      <p:graphicFrame>
        <p:nvGraphicFramePr>
          <p:cNvPr id="62" name="Table 61"/>
          <p:cNvGraphicFramePr>
            <a:graphicFrameLocks noGrp="1"/>
          </p:cNvGraphicFramePr>
          <p:nvPr>
            <p:extLst>
              <p:ext uri="{D42A27DB-BD31-4B8C-83A1-F6EECF244321}">
                <p14:modId xmlns:p14="http://schemas.microsoft.com/office/powerpoint/2010/main" val="1265963821"/>
              </p:ext>
            </p:extLst>
          </p:nvPr>
        </p:nvGraphicFramePr>
        <p:xfrm>
          <a:off x="788822" y="3229941"/>
          <a:ext cx="2140522" cy="1874370"/>
        </p:xfrm>
        <a:graphic>
          <a:graphicData uri="http://schemas.openxmlformats.org/drawingml/2006/table">
            <a:tbl>
              <a:tblPr firstRow="1" bandRow="1">
                <a:tableStyleId>{5C22544A-7EE6-4342-B048-85BDC9FD1C3A}</a:tableStyleId>
              </a:tblPr>
              <a:tblGrid>
                <a:gridCol w="935355"/>
                <a:gridCol w="1205167"/>
              </a:tblGrid>
              <a:tr h="633972">
                <a:tc>
                  <a:txBody>
                    <a:bodyPr/>
                    <a:lstStyle/>
                    <a:p>
                      <a:r>
                        <a:rPr lang="en-US" dirty="0" smtClean="0"/>
                        <a:t>Best</a:t>
                      </a:r>
                      <a:endParaRPr lang="en-US" dirty="0"/>
                    </a:p>
                  </a:txBody>
                  <a:tcPr/>
                </a:tc>
                <a:tc>
                  <a:txBody>
                    <a:bodyPr/>
                    <a:lstStyle/>
                    <a:p>
                      <a:r>
                        <a:rPr lang="en-US" dirty="0" smtClean="0"/>
                        <a:t>Worst</a:t>
                      </a:r>
                      <a:endParaRPr lang="en-US" dirty="0"/>
                    </a:p>
                  </a:txBody>
                  <a:tcPr/>
                </a:tc>
              </a:tr>
              <a:tr h="620199">
                <a:tc>
                  <a:txBody>
                    <a:bodyPr/>
                    <a:lstStyle/>
                    <a:p>
                      <a:r>
                        <a:rPr lang="en-US" dirty="0" smtClean="0"/>
                        <a:t>ZB</a:t>
                      </a:r>
                      <a:endParaRPr lang="en-US" dirty="0"/>
                    </a:p>
                  </a:txBody>
                  <a:tcPr/>
                </a:tc>
                <a:tc>
                  <a:txBody>
                    <a:bodyPr/>
                    <a:lstStyle/>
                    <a:p>
                      <a:endParaRPr lang="en-US" dirty="0"/>
                    </a:p>
                  </a:txBody>
                  <a:tcPr>
                    <a:solidFill>
                      <a:schemeClr val="accent1">
                        <a:tint val="40000"/>
                      </a:schemeClr>
                    </a:solidFill>
                  </a:tcPr>
                </a:tc>
              </a:tr>
              <a:tr h="620199">
                <a:tc>
                  <a:txBody>
                    <a:bodyPr/>
                    <a:lstStyle/>
                    <a:p>
                      <a:r>
                        <a:rPr lang="en-US" dirty="0" smtClean="0"/>
                        <a:t>YB</a:t>
                      </a:r>
                      <a:endParaRPr lang="en-US" dirty="0"/>
                    </a:p>
                  </a:txBody>
                  <a:tcPr/>
                </a:tc>
                <a:tc>
                  <a:txBody>
                    <a:bodyPr/>
                    <a:lstStyle/>
                    <a:p>
                      <a:r>
                        <a:rPr lang="en-US" dirty="0" smtClean="0"/>
                        <a:t>ZB</a:t>
                      </a:r>
                      <a:endParaRPr lang="en-US" dirty="0"/>
                    </a:p>
                  </a:txBody>
                  <a:tcPr/>
                </a:tc>
              </a:tr>
            </a:tbl>
          </a:graphicData>
        </a:graphic>
      </p:graphicFrame>
      <p:cxnSp>
        <p:nvCxnSpPr>
          <p:cNvPr id="63" name="Straight Arrow Connector 62"/>
          <p:cNvCxnSpPr/>
          <p:nvPr/>
        </p:nvCxnSpPr>
        <p:spPr>
          <a:xfrm>
            <a:off x="3408805" y="3801045"/>
            <a:ext cx="2591553" cy="8457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6" name="Picture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21161" y="2462905"/>
            <a:ext cx="594578" cy="594578"/>
          </a:xfrm>
          <a:prstGeom prst="rect">
            <a:avLst/>
          </a:prstGeom>
        </p:spPr>
      </p:pic>
      <p:grpSp>
        <p:nvGrpSpPr>
          <p:cNvPr id="99" name="Group 98"/>
          <p:cNvGrpSpPr/>
          <p:nvPr/>
        </p:nvGrpSpPr>
        <p:grpSpPr>
          <a:xfrm>
            <a:off x="6338827" y="1056068"/>
            <a:ext cx="5324615" cy="5388060"/>
            <a:chOff x="6338827" y="1056068"/>
            <a:chExt cx="5324615" cy="5388060"/>
          </a:xfrm>
        </p:grpSpPr>
        <p:grpSp>
          <p:nvGrpSpPr>
            <p:cNvPr id="100" name="Group 99"/>
            <p:cNvGrpSpPr/>
            <p:nvPr/>
          </p:nvGrpSpPr>
          <p:grpSpPr>
            <a:xfrm>
              <a:off x="6361405" y="1056068"/>
              <a:ext cx="5302037" cy="5388060"/>
              <a:chOff x="6172498" y="-7644"/>
              <a:chExt cx="5302037" cy="5388060"/>
            </a:xfrm>
          </p:grpSpPr>
          <p:sp>
            <p:nvSpPr>
              <p:cNvPr id="111" name="Oval 110"/>
              <p:cNvSpPr/>
              <p:nvPr/>
            </p:nvSpPr>
            <p:spPr>
              <a:xfrm>
                <a:off x="8725082" y="392118"/>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7317914" y="1386763"/>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7316805" y="2643716"/>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10119655" y="1386763"/>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10119654" y="2643716"/>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9094159" y="37149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10908800" y="3714974"/>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Arrow Connector 117"/>
              <p:cNvCxnSpPr>
                <a:stCxn id="111" idx="3"/>
                <a:endCxn id="112" idx="7"/>
              </p:cNvCxnSpPr>
              <p:nvPr/>
            </p:nvCxnSpPr>
            <p:spPr>
              <a:xfrm flipH="1">
                <a:off x="7800799" y="822311"/>
                <a:ext cx="1007133"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11" idx="5"/>
                <a:endCxn id="114" idx="1"/>
              </p:cNvCxnSpPr>
              <p:nvPr/>
            </p:nvCxnSpPr>
            <p:spPr>
              <a:xfrm>
                <a:off x="9207967" y="822311"/>
                <a:ext cx="994538"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12" idx="4"/>
                <a:endCxn id="113" idx="0"/>
              </p:cNvCxnSpPr>
              <p:nvPr/>
            </p:nvCxnSpPr>
            <p:spPr>
              <a:xfrm flipH="1">
                <a:off x="7599673" y="1890766"/>
                <a:ext cx="1109"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13" idx="4"/>
                <a:endCxn id="101" idx="0"/>
              </p:cNvCxnSpPr>
              <p:nvPr/>
            </p:nvCxnSpPr>
            <p:spPr>
              <a:xfrm flipH="1">
                <a:off x="7597962" y="3147719"/>
                <a:ext cx="1711" cy="5367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4" idx="4"/>
                <a:endCxn id="115" idx="0"/>
              </p:cNvCxnSpPr>
              <p:nvPr/>
            </p:nvCxnSpPr>
            <p:spPr>
              <a:xfrm flipH="1">
                <a:off x="10402522" y="1890766"/>
                <a:ext cx="1"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15" idx="3"/>
                <a:endCxn id="116" idx="7"/>
              </p:cNvCxnSpPr>
              <p:nvPr/>
            </p:nvCxnSpPr>
            <p:spPr>
              <a:xfrm flipH="1">
                <a:off x="9577044" y="3073909"/>
                <a:ext cx="625460" cy="7148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16" idx="4"/>
                <a:endCxn id="140" idx="0"/>
              </p:cNvCxnSpPr>
              <p:nvPr/>
            </p:nvCxnSpPr>
            <p:spPr>
              <a:xfrm flipH="1">
                <a:off x="9372040" y="4218978"/>
                <a:ext cx="4987" cy="61879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15" idx="5"/>
                <a:endCxn id="117" idx="0"/>
              </p:cNvCxnSpPr>
              <p:nvPr/>
            </p:nvCxnSpPr>
            <p:spPr>
              <a:xfrm>
                <a:off x="10602539" y="3073909"/>
                <a:ext cx="589129" cy="6410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17" idx="4"/>
                <a:endCxn id="138" idx="0"/>
              </p:cNvCxnSpPr>
              <p:nvPr/>
            </p:nvCxnSpPr>
            <p:spPr>
              <a:xfrm flipH="1">
                <a:off x="11187863" y="4218977"/>
                <a:ext cx="3805" cy="6574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7" name="Group 126"/>
              <p:cNvGrpSpPr/>
              <p:nvPr/>
            </p:nvGrpSpPr>
            <p:grpSpPr>
              <a:xfrm>
                <a:off x="9094159" y="4837774"/>
                <a:ext cx="555761" cy="504003"/>
                <a:chOff x="8452189" y="5873858"/>
                <a:chExt cx="555761" cy="504003"/>
              </a:xfrm>
            </p:grpSpPr>
            <p:sp>
              <p:nvSpPr>
                <p:cNvPr id="140" name="Oval 139"/>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8" name="Group 127"/>
              <p:cNvGrpSpPr/>
              <p:nvPr/>
            </p:nvGrpSpPr>
            <p:grpSpPr>
              <a:xfrm>
                <a:off x="10909982" y="4876413"/>
                <a:ext cx="555761" cy="504003"/>
                <a:chOff x="8452189" y="5873858"/>
                <a:chExt cx="555761" cy="504003"/>
              </a:xfrm>
            </p:grpSpPr>
            <p:sp>
              <p:nvSpPr>
                <p:cNvPr id="138" name="Oval 137"/>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9" name="TextBox 128"/>
              <p:cNvSpPr txBox="1"/>
              <p:nvPr/>
            </p:nvSpPr>
            <p:spPr>
              <a:xfrm>
                <a:off x="8602870" y="-7644"/>
                <a:ext cx="810158" cy="369332"/>
              </a:xfrm>
              <a:prstGeom prst="rect">
                <a:avLst/>
              </a:prstGeom>
              <a:noFill/>
            </p:spPr>
            <p:txBody>
              <a:bodyPr wrap="none" rtlCol="0">
                <a:spAutoFit/>
              </a:bodyPr>
              <a:lstStyle/>
              <a:p>
                <a:r>
                  <a:rPr lang="en-US" dirty="0" smtClean="0"/>
                  <a:t>(0,0,A)</a:t>
                </a:r>
                <a:endParaRPr lang="en-US" dirty="0"/>
              </a:p>
            </p:txBody>
          </p:sp>
          <p:sp>
            <p:nvSpPr>
              <p:cNvPr id="130" name="TextBox 129"/>
              <p:cNvSpPr txBox="1"/>
              <p:nvPr/>
            </p:nvSpPr>
            <p:spPr>
              <a:xfrm>
                <a:off x="6425059" y="1425106"/>
                <a:ext cx="872355" cy="369332"/>
              </a:xfrm>
              <a:prstGeom prst="rect">
                <a:avLst/>
              </a:prstGeom>
              <a:noFill/>
            </p:spPr>
            <p:txBody>
              <a:bodyPr wrap="none" rtlCol="0">
                <a:spAutoFit/>
              </a:bodyPr>
              <a:lstStyle/>
              <a:p>
                <a:r>
                  <a:rPr lang="en-US" dirty="0" smtClean="0"/>
                  <a:t>(1,1,M)</a:t>
                </a:r>
                <a:endParaRPr lang="en-US" dirty="0"/>
              </a:p>
            </p:txBody>
          </p:sp>
          <p:sp>
            <p:nvSpPr>
              <p:cNvPr id="131" name="TextBox 130"/>
              <p:cNvSpPr txBox="1"/>
              <p:nvPr/>
            </p:nvSpPr>
            <p:spPr>
              <a:xfrm>
                <a:off x="6172498" y="2723943"/>
                <a:ext cx="1149161" cy="369332"/>
              </a:xfrm>
              <a:prstGeom prst="rect">
                <a:avLst/>
              </a:prstGeom>
              <a:noFill/>
            </p:spPr>
            <p:txBody>
              <a:bodyPr wrap="none" rtlCol="0">
                <a:spAutoFit/>
              </a:bodyPr>
              <a:lstStyle/>
              <a:p>
                <a:r>
                  <a:rPr lang="en-US" dirty="0" smtClean="0"/>
                  <a:t>(drop,1,N)</a:t>
                </a:r>
                <a:endParaRPr lang="en-US" dirty="0"/>
              </a:p>
            </p:txBody>
          </p:sp>
          <p:sp>
            <p:nvSpPr>
              <p:cNvPr id="132" name="TextBox 131"/>
              <p:cNvSpPr txBox="1"/>
              <p:nvPr/>
            </p:nvSpPr>
            <p:spPr>
              <a:xfrm>
                <a:off x="9184127" y="1454098"/>
                <a:ext cx="796565" cy="369332"/>
              </a:xfrm>
              <a:prstGeom prst="rect">
                <a:avLst/>
              </a:prstGeom>
              <a:noFill/>
            </p:spPr>
            <p:txBody>
              <a:bodyPr wrap="none" rtlCol="0">
                <a:spAutoFit/>
              </a:bodyPr>
              <a:lstStyle/>
              <a:p>
                <a:r>
                  <a:rPr lang="en-US" dirty="0" smtClean="0"/>
                  <a:t>(1,1,X)</a:t>
                </a:r>
                <a:endParaRPr lang="en-US" dirty="0"/>
              </a:p>
            </p:txBody>
          </p:sp>
          <p:sp>
            <p:nvSpPr>
              <p:cNvPr id="133" name="TextBox 132"/>
              <p:cNvSpPr txBox="1"/>
              <p:nvPr/>
            </p:nvSpPr>
            <p:spPr>
              <a:xfrm>
                <a:off x="9207158" y="2637241"/>
                <a:ext cx="824265" cy="369332"/>
              </a:xfrm>
              <a:prstGeom prst="rect">
                <a:avLst/>
              </a:prstGeom>
              <a:noFill/>
            </p:spPr>
            <p:txBody>
              <a:bodyPr wrap="none" rtlCol="0">
                <a:spAutoFit/>
              </a:bodyPr>
              <a:lstStyle/>
              <a:p>
                <a:r>
                  <a:rPr lang="en-US" dirty="0" smtClean="0"/>
                  <a:t>(2,1,N)</a:t>
                </a:r>
                <a:endParaRPr lang="en-US" dirty="0"/>
              </a:p>
            </p:txBody>
          </p:sp>
          <p:sp>
            <p:nvSpPr>
              <p:cNvPr id="134" name="TextBox 133"/>
              <p:cNvSpPr txBox="1"/>
              <p:nvPr/>
            </p:nvSpPr>
            <p:spPr>
              <a:xfrm>
                <a:off x="10115863" y="3807298"/>
                <a:ext cx="770852" cy="369332"/>
              </a:xfrm>
              <a:prstGeom prst="rect">
                <a:avLst/>
              </a:prstGeom>
              <a:noFill/>
            </p:spPr>
            <p:txBody>
              <a:bodyPr wrap="none" rtlCol="0">
                <a:spAutoFit/>
              </a:bodyPr>
              <a:lstStyle/>
              <a:p>
                <a:r>
                  <a:rPr lang="en-US" dirty="0" smtClean="0"/>
                  <a:t>(3,1,Y)</a:t>
                </a:r>
                <a:endParaRPr lang="en-US" dirty="0"/>
              </a:p>
            </p:txBody>
          </p:sp>
          <p:sp>
            <p:nvSpPr>
              <p:cNvPr id="135" name="TextBox 134"/>
              <p:cNvSpPr txBox="1"/>
              <p:nvPr/>
            </p:nvSpPr>
            <p:spPr>
              <a:xfrm>
                <a:off x="10095123" y="4953320"/>
                <a:ext cx="800219" cy="369332"/>
              </a:xfrm>
              <a:prstGeom prst="rect">
                <a:avLst/>
              </a:prstGeom>
              <a:noFill/>
            </p:spPr>
            <p:txBody>
              <a:bodyPr wrap="none" rtlCol="0">
                <a:spAutoFit/>
              </a:bodyPr>
              <a:lstStyle/>
              <a:p>
                <a:r>
                  <a:rPr lang="en-US" dirty="0" smtClean="0"/>
                  <a:t>(</a:t>
                </a:r>
                <a:r>
                  <a:rPr lang="en-US" b="1" dirty="0" smtClean="0"/>
                  <a:t>4</a:t>
                </a:r>
                <a:r>
                  <a:rPr lang="en-US" dirty="0" smtClean="0"/>
                  <a:t>,1,B)</a:t>
                </a:r>
                <a:endParaRPr lang="en-US" dirty="0"/>
              </a:p>
            </p:txBody>
          </p:sp>
          <p:sp>
            <p:nvSpPr>
              <p:cNvPr id="136" name="TextBox 135"/>
              <p:cNvSpPr txBox="1"/>
              <p:nvPr/>
            </p:nvSpPr>
            <p:spPr>
              <a:xfrm>
                <a:off x="8012068" y="4911596"/>
                <a:ext cx="1125116" cy="369332"/>
              </a:xfrm>
              <a:prstGeom prst="rect">
                <a:avLst/>
              </a:prstGeom>
              <a:noFill/>
            </p:spPr>
            <p:txBody>
              <a:bodyPr wrap="none" rtlCol="0">
                <a:spAutoFit/>
              </a:bodyPr>
              <a:lstStyle/>
              <a:p>
                <a:r>
                  <a:rPr lang="en-US" dirty="0" smtClean="0"/>
                  <a:t>(drop,</a:t>
                </a:r>
                <a:r>
                  <a:rPr lang="en-US" b="1" dirty="0" smtClean="0"/>
                  <a:t>3</a:t>
                </a:r>
                <a:r>
                  <a:rPr lang="en-US" dirty="0" smtClean="0"/>
                  <a:t>,B)</a:t>
                </a:r>
                <a:endParaRPr lang="en-US" dirty="0"/>
              </a:p>
            </p:txBody>
          </p:sp>
          <p:sp>
            <p:nvSpPr>
              <p:cNvPr id="137" name="TextBox 136"/>
              <p:cNvSpPr txBox="1"/>
              <p:nvPr/>
            </p:nvSpPr>
            <p:spPr>
              <a:xfrm>
                <a:off x="8289487" y="3759281"/>
                <a:ext cx="782587" cy="369332"/>
              </a:xfrm>
              <a:prstGeom prst="rect">
                <a:avLst/>
              </a:prstGeom>
              <a:noFill/>
            </p:spPr>
            <p:txBody>
              <a:bodyPr wrap="none" rtlCol="0">
                <a:spAutoFit/>
              </a:bodyPr>
              <a:lstStyle/>
              <a:p>
                <a:r>
                  <a:rPr lang="en-US" dirty="0" smtClean="0"/>
                  <a:t>(3,1,Z)</a:t>
                </a:r>
                <a:endParaRPr lang="en-US" dirty="0"/>
              </a:p>
            </p:txBody>
          </p:sp>
        </p:grpSp>
        <p:sp>
          <p:nvSpPr>
            <p:cNvPr id="101" name="Oval 100"/>
            <p:cNvSpPr/>
            <p:nvPr/>
          </p:nvSpPr>
          <p:spPr>
            <a:xfrm>
              <a:off x="7504001" y="4748222"/>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7504005" y="5880761"/>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7547030" y="5932207"/>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Arrow Connector 104"/>
            <p:cNvCxnSpPr>
              <a:stCxn id="101" idx="4"/>
              <a:endCxn id="102" idx="0"/>
            </p:cNvCxnSpPr>
            <p:nvPr/>
          </p:nvCxnSpPr>
          <p:spPr>
            <a:xfrm flipH="1">
              <a:off x="7781886" y="5252225"/>
              <a:ext cx="4983" cy="6285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6338827" y="4815557"/>
              <a:ext cx="1149161" cy="369332"/>
            </a:xfrm>
            <a:prstGeom prst="rect">
              <a:avLst/>
            </a:prstGeom>
            <a:noFill/>
          </p:spPr>
          <p:txBody>
            <a:bodyPr wrap="none" rtlCol="0">
              <a:spAutoFit/>
            </a:bodyPr>
            <a:lstStyle/>
            <a:p>
              <a:r>
                <a:rPr lang="en-US" dirty="0" smtClean="0"/>
                <a:t>(drop,1,Z)</a:t>
              </a:r>
              <a:endParaRPr lang="en-US" dirty="0"/>
            </a:p>
          </p:txBody>
        </p:sp>
        <p:sp>
          <p:nvSpPr>
            <p:cNvPr id="107" name="TextBox 106"/>
            <p:cNvSpPr txBox="1"/>
            <p:nvPr/>
          </p:nvSpPr>
          <p:spPr>
            <a:xfrm>
              <a:off x="6361404" y="5940125"/>
              <a:ext cx="1149161" cy="369332"/>
            </a:xfrm>
            <a:prstGeom prst="rect">
              <a:avLst/>
            </a:prstGeom>
            <a:noFill/>
          </p:spPr>
          <p:txBody>
            <a:bodyPr wrap="none" rtlCol="0">
              <a:spAutoFit/>
            </a:bodyPr>
            <a:lstStyle/>
            <a:p>
              <a:r>
                <a:rPr lang="en-US" dirty="0" smtClean="0"/>
                <a:t>(drop,</a:t>
              </a:r>
              <a:r>
                <a:rPr lang="en-US" b="1" dirty="0" smtClean="0"/>
                <a:t>2</a:t>
              </a:r>
              <a:r>
                <a:rPr lang="en-US" dirty="0" smtClean="0"/>
                <a:t>,B)</a:t>
              </a:r>
              <a:endParaRPr lang="en-US" dirty="0"/>
            </a:p>
          </p:txBody>
        </p:sp>
        <p:sp>
          <p:nvSpPr>
            <p:cNvPr id="108" name="TextBox 107"/>
            <p:cNvSpPr txBox="1"/>
            <p:nvPr/>
          </p:nvSpPr>
          <p:spPr>
            <a:xfrm>
              <a:off x="11204839" y="6015432"/>
              <a:ext cx="301686" cy="369332"/>
            </a:xfrm>
            <a:prstGeom prst="rect">
              <a:avLst/>
            </a:prstGeom>
            <a:noFill/>
          </p:spPr>
          <p:txBody>
            <a:bodyPr wrap="none" rtlCol="0">
              <a:spAutoFit/>
            </a:bodyPr>
            <a:lstStyle/>
            <a:p>
              <a:r>
                <a:rPr lang="en-US" dirty="0"/>
                <a:t>1</a:t>
              </a:r>
            </a:p>
          </p:txBody>
        </p:sp>
        <p:sp>
          <p:nvSpPr>
            <p:cNvPr id="109" name="TextBox 108"/>
            <p:cNvSpPr txBox="1"/>
            <p:nvPr/>
          </p:nvSpPr>
          <p:spPr>
            <a:xfrm>
              <a:off x="9415703" y="5968821"/>
              <a:ext cx="301686" cy="369332"/>
            </a:xfrm>
            <a:prstGeom prst="rect">
              <a:avLst/>
            </a:prstGeom>
            <a:noFill/>
          </p:spPr>
          <p:txBody>
            <a:bodyPr wrap="none" rtlCol="0">
              <a:spAutoFit/>
            </a:bodyPr>
            <a:lstStyle/>
            <a:p>
              <a:r>
                <a:rPr lang="en-US" dirty="0" smtClean="0"/>
                <a:t>2</a:t>
              </a:r>
              <a:endParaRPr lang="en-US" dirty="0"/>
            </a:p>
          </p:txBody>
        </p:sp>
        <p:sp>
          <p:nvSpPr>
            <p:cNvPr id="110" name="TextBox 109"/>
            <p:cNvSpPr txBox="1"/>
            <p:nvPr/>
          </p:nvSpPr>
          <p:spPr>
            <a:xfrm>
              <a:off x="7631042" y="5956337"/>
              <a:ext cx="301686" cy="369332"/>
            </a:xfrm>
            <a:prstGeom prst="rect">
              <a:avLst/>
            </a:prstGeom>
            <a:noFill/>
          </p:spPr>
          <p:txBody>
            <a:bodyPr wrap="none" rtlCol="0">
              <a:spAutoFit/>
            </a:bodyPr>
            <a:lstStyle/>
            <a:p>
              <a:r>
                <a:rPr lang="en-US" dirty="0" smtClean="0"/>
                <a:t>2</a:t>
              </a:r>
              <a:endParaRPr lang="en-US" dirty="0"/>
            </a:p>
          </p:txBody>
        </p:sp>
      </p:grpSp>
    </p:spTree>
    <p:extLst>
      <p:ext uri="{BB962C8B-B14F-4D97-AF65-F5344CB8AC3E}">
        <p14:creationId xmlns:p14="http://schemas.microsoft.com/office/powerpoint/2010/main" val="36683438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Lemma: Path Prefixes</a:t>
            </a:r>
            <a:endParaRPr lang="en-US" sz="4000" dirty="0">
              <a:solidFill>
                <a:schemeClr val="accent1">
                  <a:lumMod val="50000"/>
                </a:schemeClr>
              </a:solidFill>
            </a:endParaRPr>
          </a:p>
        </p:txBody>
      </p:sp>
      <p:sp>
        <p:nvSpPr>
          <p:cNvPr id="2" name="TextBox 1"/>
          <p:cNvSpPr txBox="1"/>
          <p:nvPr/>
        </p:nvSpPr>
        <p:spPr>
          <a:xfrm>
            <a:off x="297906" y="1606131"/>
            <a:ext cx="6624689" cy="4462760"/>
          </a:xfrm>
          <a:prstGeom prst="rect">
            <a:avLst/>
          </a:prstGeom>
          <a:noFill/>
        </p:spPr>
        <p:txBody>
          <a:bodyPr wrap="square" rtlCol="0">
            <a:spAutoFit/>
          </a:bodyPr>
          <a:lstStyle/>
          <a:p>
            <a:r>
              <a:rPr lang="en-US" sz="2400" dirty="0" smtClean="0"/>
              <a:t>Two different nodes with the same topology location must each have some unique path prefix from start node.</a:t>
            </a:r>
          </a:p>
          <a:p>
            <a:endParaRPr lang="en-US" sz="2400" dirty="0"/>
          </a:p>
          <a:p>
            <a:r>
              <a:rPr lang="en-US" sz="2400" dirty="0" smtClean="0"/>
              <a:t>Example: (AMN, AXN)</a:t>
            </a:r>
            <a:endParaRPr lang="en-US" sz="2400" dirty="0"/>
          </a:p>
          <a:p>
            <a:endParaRPr lang="en-US" sz="2400" dirty="0"/>
          </a:p>
          <a:p>
            <a:r>
              <a:rPr lang="en-US" sz="2400" b="1" dirty="0" smtClean="0"/>
              <a:t>Proof Outline:</a:t>
            </a:r>
          </a:p>
          <a:p>
            <a:r>
              <a:rPr lang="en-US" sz="2400" dirty="0" smtClean="0"/>
              <a:t>If they had the same prefixes, then they would be the same node. Inductive argument on the number of hops from the starting node. At each hop, only one choice for each next topology location.</a:t>
            </a:r>
          </a:p>
          <a:p>
            <a:endParaRPr lang="en-US" sz="2000" dirty="0"/>
          </a:p>
        </p:txBody>
      </p:sp>
      <p:grpSp>
        <p:nvGrpSpPr>
          <p:cNvPr id="4" name="Group 3"/>
          <p:cNvGrpSpPr/>
          <p:nvPr/>
        </p:nvGrpSpPr>
        <p:grpSpPr>
          <a:xfrm>
            <a:off x="7467173" y="864599"/>
            <a:ext cx="4574011" cy="4814021"/>
            <a:chOff x="6382739" y="1190447"/>
            <a:chExt cx="5324615" cy="5388060"/>
          </a:xfrm>
        </p:grpSpPr>
        <p:grpSp>
          <p:nvGrpSpPr>
            <p:cNvPr id="160" name="Group 159"/>
            <p:cNvGrpSpPr/>
            <p:nvPr/>
          </p:nvGrpSpPr>
          <p:grpSpPr>
            <a:xfrm>
              <a:off x="6382739" y="1190447"/>
              <a:ext cx="5324615" cy="5388060"/>
              <a:chOff x="6338827" y="1056068"/>
              <a:chExt cx="5324615" cy="5388060"/>
            </a:xfrm>
          </p:grpSpPr>
          <p:grpSp>
            <p:nvGrpSpPr>
              <p:cNvPr id="161" name="Group 160"/>
              <p:cNvGrpSpPr/>
              <p:nvPr/>
            </p:nvGrpSpPr>
            <p:grpSpPr>
              <a:xfrm>
                <a:off x="6361405" y="1056068"/>
                <a:ext cx="5302037" cy="5388060"/>
                <a:chOff x="6172498" y="-7644"/>
                <a:chExt cx="5302037" cy="5388060"/>
              </a:xfrm>
            </p:grpSpPr>
            <p:sp>
              <p:nvSpPr>
                <p:cNvPr id="179" name="Oval 178"/>
                <p:cNvSpPr/>
                <p:nvPr/>
              </p:nvSpPr>
              <p:spPr>
                <a:xfrm>
                  <a:off x="8725082" y="392118"/>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p:nvPr/>
              </p:nvSpPr>
              <p:spPr>
                <a:xfrm>
                  <a:off x="7317914" y="1386763"/>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7316805" y="2643716"/>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p:cNvSpPr/>
                <p:nvPr/>
              </p:nvSpPr>
              <p:spPr>
                <a:xfrm>
                  <a:off x="10119655" y="1386763"/>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p:nvPr/>
              </p:nvSpPr>
              <p:spPr>
                <a:xfrm>
                  <a:off x="10119654" y="2643716"/>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9094159" y="37149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p:nvPr/>
              </p:nvSpPr>
              <p:spPr>
                <a:xfrm>
                  <a:off x="10908800" y="3714974"/>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6" name="Straight Arrow Connector 185"/>
                <p:cNvCxnSpPr>
                  <a:stCxn id="179" idx="3"/>
                  <a:endCxn id="180" idx="7"/>
                </p:cNvCxnSpPr>
                <p:nvPr/>
              </p:nvCxnSpPr>
              <p:spPr>
                <a:xfrm flipH="1">
                  <a:off x="7800799" y="822311"/>
                  <a:ext cx="1007133"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stCxn id="179" idx="5"/>
                  <a:endCxn id="182" idx="1"/>
                </p:cNvCxnSpPr>
                <p:nvPr/>
              </p:nvCxnSpPr>
              <p:spPr>
                <a:xfrm>
                  <a:off x="9207967" y="822311"/>
                  <a:ext cx="994538"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a:stCxn id="180" idx="4"/>
                  <a:endCxn id="181" idx="0"/>
                </p:cNvCxnSpPr>
                <p:nvPr/>
              </p:nvCxnSpPr>
              <p:spPr>
                <a:xfrm flipH="1">
                  <a:off x="7599673" y="1890766"/>
                  <a:ext cx="1109"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a:stCxn id="181" idx="4"/>
                  <a:endCxn id="162" idx="0"/>
                </p:cNvCxnSpPr>
                <p:nvPr/>
              </p:nvCxnSpPr>
              <p:spPr>
                <a:xfrm flipH="1">
                  <a:off x="7597962" y="3147719"/>
                  <a:ext cx="1711" cy="5367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82" idx="4"/>
                  <a:endCxn id="183" idx="0"/>
                </p:cNvCxnSpPr>
                <p:nvPr/>
              </p:nvCxnSpPr>
              <p:spPr>
                <a:xfrm flipH="1">
                  <a:off x="10402522" y="1890766"/>
                  <a:ext cx="1"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a:stCxn id="183" idx="3"/>
                  <a:endCxn id="184" idx="7"/>
                </p:cNvCxnSpPr>
                <p:nvPr/>
              </p:nvCxnSpPr>
              <p:spPr>
                <a:xfrm flipH="1">
                  <a:off x="9577044" y="3073909"/>
                  <a:ext cx="625460" cy="7148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p:cNvCxnSpPr>
                  <a:stCxn id="184" idx="4"/>
                  <a:endCxn id="217" idx="0"/>
                </p:cNvCxnSpPr>
                <p:nvPr/>
              </p:nvCxnSpPr>
              <p:spPr>
                <a:xfrm flipH="1">
                  <a:off x="9372040" y="4218978"/>
                  <a:ext cx="4987" cy="61879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a:stCxn id="183" idx="5"/>
                  <a:endCxn id="185" idx="0"/>
                </p:cNvCxnSpPr>
                <p:nvPr/>
              </p:nvCxnSpPr>
              <p:spPr>
                <a:xfrm>
                  <a:off x="10602539" y="3073909"/>
                  <a:ext cx="589129" cy="6410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a:stCxn id="185" idx="4"/>
                  <a:endCxn id="215" idx="0"/>
                </p:cNvCxnSpPr>
                <p:nvPr/>
              </p:nvCxnSpPr>
              <p:spPr>
                <a:xfrm flipH="1">
                  <a:off x="11187863" y="4218977"/>
                  <a:ext cx="3805" cy="6574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2" name="Group 201"/>
                <p:cNvGrpSpPr/>
                <p:nvPr/>
              </p:nvGrpSpPr>
              <p:grpSpPr>
                <a:xfrm>
                  <a:off x="9094159" y="4837774"/>
                  <a:ext cx="555761" cy="504003"/>
                  <a:chOff x="8452189" y="5873858"/>
                  <a:chExt cx="555761" cy="504003"/>
                </a:xfrm>
              </p:grpSpPr>
              <p:sp>
                <p:nvSpPr>
                  <p:cNvPr id="217" name="Oval 216"/>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3" name="Group 202"/>
                <p:cNvGrpSpPr/>
                <p:nvPr/>
              </p:nvGrpSpPr>
              <p:grpSpPr>
                <a:xfrm>
                  <a:off x="10909982" y="4876413"/>
                  <a:ext cx="555761" cy="504003"/>
                  <a:chOff x="8452189" y="5873858"/>
                  <a:chExt cx="555761" cy="504003"/>
                </a:xfrm>
              </p:grpSpPr>
              <p:sp>
                <p:nvSpPr>
                  <p:cNvPr id="215" name="Oval 214"/>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4" name="TextBox 203"/>
                <p:cNvSpPr txBox="1"/>
                <p:nvPr/>
              </p:nvSpPr>
              <p:spPr>
                <a:xfrm>
                  <a:off x="8602870" y="-7644"/>
                  <a:ext cx="810158" cy="369332"/>
                </a:xfrm>
                <a:prstGeom prst="rect">
                  <a:avLst/>
                </a:prstGeom>
                <a:noFill/>
              </p:spPr>
              <p:txBody>
                <a:bodyPr wrap="none" rtlCol="0">
                  <a:spAutoFit/>
                </a:bodyPr>
                <a:lstStyle/>
                <a:p>
                  <a:r>
                    <a:rPr lang="en-US" dirty="0" smtClean="0"/>
                    <a:t>(0,0,A)</a:t>
                  </a:r>
                  <a:endParaRPr lang="en-US" dirty="0"/>
                </a:p>
              </p:txBody>
            </p:sp>
            <p:sp>
              <p:nvSpPr>
                <p:cNvPr id="205" name="TextBox 204"/>
                <p:cNvSpPr txBox="1"/>
                <p:nvPr/>
              </p:nvSpPr>
              <p:spPr>
                <a:xfrm>
                  <a:off x="6425059" y="1425106"/>
                  <a:ext cx="872355" cy="369332"/>
                </a:xfrm>
                <a:prstGeom prst="rect">
                  <a:avLst/>
                </a:prstGeom>
                <a:noFill/>
              </p:spPr>
              <p:txBody>
                <a:bodyPr wrap="none" rtlCol="0">
                  <a:spAutoFit/>
                </a:bodyPr>
                <a:lstStyle/>
                <a:p>
                  <a:r>
                    <a:rPr lang="en-US" dirty="0" smtClean="0"/>
                    <a:t>(1,1,M)</a:t>
                  </a:r>
                  <a:endParaRPr lang="en-US" dirty="0"/>
                </a:p>
              </p:txBody>
            </p:sp>
            <p:sp>
              <p:nvSpPr>
                <p:cNvPr id="206" name="TextBox 205"/>
                <p:cNvSpPr txBox="1"/>
                <p:nvPr/>
              </p:nvSpPr>
              <p:spPr>
                <a:xfrm>
                  <a:off x="6172498" y="2723943"/>
                  <a:ext cx="1149161" cy="369332"/>
                </a:xfrm>
                <a:prstGeom prst="rect">
                  <a:avLst/>
                </a:prstGeom>
                <a:noFill/>
              </p:spPr>
              <p:txBody>
                <a:bodyPr wrap="none" rtlCol="0">
                  <a:spAutoFit/>
                </a:bodyPr>
                <a:lstStyle/>
                <a:p>
                  <a:r>
                    <a:rPr lang="en-US" dirty="0" smtClean="0"/>
                    <a:t>(drop,1,N)</a:t>
                  </a:r>
                  <a:endParaRPr lang="en-US" dirty="0"/>
                </a:p>
              </p:txBody>
            </p:sp>
            <p:sp>
              <p:nvSpPr>
                <p:cNvPr id="207" name="TextBox 206"/>
                <p:cNvSpPr txBox="1"/>
                <p:nvPr/>
              </p:nvSpPr>
              <p:spPr>
                <a:xfrm>
                  <a:off x="9184127" y="1454098"/>
                  <a:ext cx="796565" cy="369332"/>
                </a:xfrm>
                <a:prstGeom prst="rect">
                  <a:avLst/>
                </a:prstGeom>
                <a:noFill/>
              </p:spPr>
              <p:txBody>
                <a:bodyPr wrap="none" rtlCol="0">
                  <a:spAutoFit/>
                </a:bodyPr>
                <a:lstStyle/>
                <a:p>
                  <a:r>
                    <a:rPr lang="en-US" dirty="0" smtClean="0"/>
                    <a:t>(1,1,X)</a:t>
                  </a:r>
                  <a:endParaRPr lang="en-US" dirty="0"/>
                </a:p>
              </p:txBody>
            </p:sp>
            <p:sp>
              <p:nvSpPr>
                <p:cNvPr id="208" name="TextBox 207"/>
                <p:cNvSpPr txBox="1"/>
                <p:nvPr/>
              </p:nvSpPr>
              <p:spPr>
                <a:xfrm>
                  <a:off x="9207158" y="2637241"/>
                  <a:ext cx="824265" cy="369332"/>
                </a:xfrm>
                <a:prstGeom prst="rect">
                  <a:avLst/>
                </a:prstGeom>
                <a:noFill/>
              </p:spPr>
              <p:txBody>
                <a:bodyPr wrap="none" rtlCol="0">
                  <a:spAutoFit/>
                </a:bodyPr>
                <a:lstStyle/>
                <a:p>
                  <a:r>
                    <a:rPr lang="en-US" dirty="0" smtClean="0"/>
                    <a:t>(2,1,N)</a:t>
                  </a:r>
                  <a:endParaRPr lang="en-US" dirty="0"/>
                </a:p>
              </p:txBody>
            </p:sp>
            <p:sp>
              <p:nvSpPr>
                <p:cNvPr id="209" name="TextBox 208"/>
                <p:cNvSpPr txBox="1"/>
                <p:nvPr/>
              </p:nvSpPr>
              <p:spPr>
                <a:xfrm>
                  <a:off x="10115863" y="3807298"/>
                  <a:ext cx="770852" cy="369332"/>
                </a:xfrm>
                <a:prstGeom prst="rect">
                  <a:avLst/>
                </a:prstGeom>
                <a:noFill/>
              </p:spPr>
              <p:txBody>
                <a:bodyPr wrap="none" rtlCol="0">
                  <a:spAutoFit/>
                </a:bodyPr>
                <a:lstStyle/>
                <a:p>
                  <a:r>
                    <a:rPr lang="en-US" dirty="0" smtClean="0"/>
                    <a:t>(3,1,Y)</a:t>
                  </a:r>
                  <a:endParaRPr lang="en-US" dirty="0"/>
                </a:p>
              </p:txBody>
            </p:sp>
            <p:sp>
              <p:nvSpPr>
                <p:cNvPr id="212" name="TextBox 211"/>
                <p:cNvSpPr txBox="1"/>
                <p:nvPr/>
              </p:nvSpPr>
              <p:spPr>
                <a:xfrm>
                  <a:off x="10095123" y="4953320"/>
                  <a:ext cx="800219" cy="369332"/>
                </a:xfrm>
                <a:prstGeom prst="rect">
                  <a:avLst/>
                </a:prstGeom>
                <a:noFill/>
              </p:spPr>
              <p:txBody>
                <a:bodyPr wrap="none" rtlCol="0">
                  <a:spAutoFit/>
                </a:bodyPr>
                <a:lstStyle/>
                <a:p>
                  <a:r>
                    <a:rPr lang="en-US" dirty="0" smtClean="0"/>
                    <a:t>(</a:t>
                  </a:r>
                  <a:r>
                    <a:rPr lang="en-US" b="1" dirty="0" smtClean="0"/>
                    <a:t>4</a:t>
                  </a:r>
                  <a:r>
                    <a:rPr lang="en-US" dirty="0" smtClean="0"/>
                    <a:t>,1,B)</a:t>
                  </a:r>
                  <a:endParaRPr lang="en-US" dirty="0"/>
                </a:p>
              </p:txBody>
            </p:sp>
            <p:sp>
              <p:nvSpPr>
                <p:cNvPr id="213" name="TextBox 212"/>
                <p:cNvSpPr txBox="1"/>
                <p:nvPr/>
              </p:nvSpPr>
              <p:spPr>
                <a:xfrm>
                  <a:off x="8012068" y="4911596"/>
                  <a:ext cx="1125116" cy="369332"/>
                </a:xfrm>
                <a:prstGeom prst="rect">
                  <a:avLst/>
                </a:prstGeom>
                <a:noFill/>
              </p:spPr>
              <p:txBody>
                <a:bodyPr wrap="none" rtlCol="0">
                  <a:spAutoFit/>
                </a:bodyPr>
                <a:lstStyle/>
                <a:p>
                  <a:r>
                    <a:rPr lang="en-US" dirty="0" smtClean="0"/>
                    <a:t>(drop,</a:t>
                  </a:r>
                  <a:r>
                    <a:rPr lang="en-US" b="1" dirty="0" smtClean="0"/>
                    <a:t>3</a:t>
                  </a:r>
                  <a:r>
                    <a:rPr lang="en-US" dirty="0" smtClean="0"/>
                    <a:t>,B)</a:t>
                  </a:r>
                  <a:endParaRPr lang="en-US" dirty="0"/>
                </a:p>
              </p:txBody>
            </p:sp>
            <p:sp>
              <p:nvSpPr>
                <p:cNvPr id="214" name="TextBox 213"/>
                <p:cNvSpPr txBox="1"/>
                <p:nvPr/>
              </p:nvSpPr>
              <p:spPr>
                <a:xfrm>
                  <a:off x="8289487" y="3759281"/>
                  <a:ext cx="782587" cy="369332"/>
                </a:xfrm>
                <a:prstGeom prst="rect">
                  <a:avLst/>
                </a:prstGeom>
                <a:noFill/>
              </p:spPr>
              <p:txBody>
                <a:bodyPr wrap="none" rtlCol="0">
                  <a:spAutoFit/>
                </a:bodyPr>
                <a:lstStyle/>
                <a:p>
                  <a:r>
                    <a:rPr lang="en-US" dirty="0" smtClean="0"/>
                    <a:t>(3,1,Z)</a:t>
                  </a:r>
                  <a:endParaRPr lang="en-US" dirty="0"/>
                </a:p>
              </p:txBody>
            </p:sp>
          </p:grpSp>
          <p:sp>
            <p:nvSpPr>
              <p:cNvPr id="162" name="Oval 161"/>
              <p:cNvSpPr/>
              <p:nvPr/>
            </p:nvSpPr>
            <p:spPr>
              <a:xfrm>
                <a:off x="7504001" y="4748222"/>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a:off x="7504005" y="5880761"/>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7547030" y="5932207"/>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5" name="Straight Arrow Connector 164"/>
              <p:cNvCxnSpPr>
                <a:stCxn id="162" idx="4"/>
                <a:endCxn id="163" idx="0"/>
              </p:cNvCxnSpPr>
              <p:nvPr/>
            </p:nvCxnSpPr>
            <p:spPr>
              <a:xfrm flipH="1">
                <a:off x="7781886" y="5252225"/>
                <a:ext cx="4983" cy="6285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6" name="TextBox 165"/>
              <p:cNvSpPr txBox="1"/>
              <p:nvPr/>
            </p:nvSpPr>
            <p:spPr>
              <a:xfrm>
                <a:off x="6338827" y="4815557"/>
                <a:ext cx="1149161" cy="369332"/>
              </a:xfrm>
              <a:prstGeom prst="rect">
                <a:avLst/>
              </a:prstGeom>
              <a:noFill/>
            </p:spPr>
            <p:txBody>
              <a:bodyPr wrap="none" rtlCol="0">
                <a:spAutoFit/>
              </a:bodyPr>
              <a:lstStyle/>
              <a:p>
                <a:r>
                  <a:rPr lang="en-US" dirty="0" smtClean="0"/>
                  <a:t>(drop,1,Z)</a:t>
                </a:r>
                <a:endParaRPr lang="en-US" dirty="0"/>
              </a:p>
            </p:txBody>
          </p:sp>
          <p:sp>
            <p:nvSpPr>
              <p:cNvPr id="167" name="TextBox 166"/>
              <p:cNvSpPr txBox="1"/>
              <p:nvPr/>
            </p:nvSpPr>
            <p:spPr>
              <a:xfrm>
                <a:off x="6361404" y="5940125"/>
                <a:ext cx="1149161" cy="369332"/>
              </a:xfrm>
              <a:prstGeom prst="rect">
                <a:avLst/>
              </a:prstGeom>
              <a:noFill/>
            </p:spPr>
            <p:txBody>
              <a:bodyPr wrap="none" rtlCol="0">
                <a:spAutoFit/>
              </a:bodyPr>
              <a:lstStyle/>
              <a:p>
                <a:r>
                  <a:rPr lang="en-US" dirty="0" smtClean="0"/>
                  <a:t>(drop,</a:t>
                </a:r>
                <a:r>
                  <a:rPr lang="en-US" b="1" dirty="0" smtClean="0"/>
                  <a:t>2</a:t>
                </a:r>
                <a:r>
                  <a:rPr lang="en-US" dirty="0" smtClean="0"/>
                  <a:t>,B)</a:t>
                </a:r>
                <a:endParaRPr lang="en-US" dirty="0"/>
              </a:p>
            </p:txBody>
          </p:sp>
          <p:sp>
            <p:nvSpPr>
              <p:cNvPr id="168" name="TextBox 167"/>
              <p:cNvSpPr txBox="1"/>
              <p:nvPr/>
            </p:nvSpPr>
            <p:spPr>
              <a:xfrm>
                <a:off x="9415703" y="5968821"/>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169" name="TextBox 168"/>
              <p:cNvSpPr txBox="1"/>
              <p:nvPr/>
            </p:nvSpPr>
            <p:spPr>
              <a:xfrm>
                <a:off x="7637736" y="5963985"/>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174" name="TextBox 173"/>
              <p:cNvSpPr txBox="1"/>
              <p:nvPr/>
            </p:nvSpPr>
            <p:spPr>
              <a:xfrm>
                <a:off x="11230358" y="6007460"/>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
            <p:nvSpPr>
              <p:cNvPr id="178" name="TextBox 177"/>
              <p:cNvSpPr txBox="1"/>
              <p:nvPr/>
            </p:nvSpPr>
            <p:spPr>
              <a:xfrm>
                <a:off x="9046013" y="1516691"/>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grpSp>
        <p:grpSp>
          <p:nvGrpSpPr>
            <p:cNvPr id="3" name="Group 2"/>
            <p:cNvGrpSpPr/>
            <p:nvPr/>
          </p:nvGrpSpPr>
          <p:grpSpPr>
            <a:xfrm>
              <a:off x="8095818" y="3082157"/>
              <a:ext cx="2178139" cy="686132"/>
              <a:chOff x="8095818" y="3082157"/>
              <a:chExt cx="2178139" cy="686132"/>
            </a:xfrm>
          </p:grpSpPr>
          <p:cxnSp>
            <p:nvCxnSpPr>
              <p:cNvPr id="60" name="Straight Arrow Connector 59"/>
              <p:cNvCxnSpPr/>
              <p:nvPr/>
            </p:nvCxnSpPr>
            <p:spPr>
              <a:xfrm flipH="1">
                <a:off x="8095818" y="3476917"/>
                <a:ext cx="457537" cy="29137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8433059" y="3082157"/>
                <a:ext cx="992964" cy="369332"/>
              </a:xfrm>
              <a:prstGeom prst="rect">
                <a:avLst/>
              </a:prstGeom>
              <a:noFill/>
            </p:spPr>
            <p:txBody>
              <a:bodyPr wrap="none" rtlCol="0">
                <a:spAutoFit/>
              </a:bodyPr>
              <a:lstStyle/>
              <a:p>
                <a:r>
                  <a:rPr lang="en-US" b="1" dirty="0" smtClean="0"/>
                  <a:t>Problem</a:t>
                </a:r>
                <a:endParaRPr lang="en-US" b="1" dirty="0"/>
              </a:p>
            </p:txBody>
          </p:sp>
          <p:cxnSp>
            <p:nvCxnSpPr>
              <p:cNvPr id="219" name="Straight Arrow Connector 218"/>
              <p:cNvCxnSpPr/>
              <p:nvPr/>
            </p:nvCxnSpPr>
            <p:spPr>
              <a:xfrm>
                <a:off x="9396065" y="3400363"/>
                <a:ext cx="877892" cy="27339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600422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Lemma: Necessity</a:t>
            </a:r>
            <a:endParaRPr lang="en-US" sz="4000" dirty="0">
              <a:solidFill>
                <a:schemeClr val="accent1">
                  <a:lumMod val="50000"/>
                </a:schemeClr>
              </a:solidFill>
            </a:endParaRPr>
          </a:p>
        </p:txBody>
      </p:sp>
      <p:sp>
        <p:nvSpPr>
          <p:cNvPr id="2" name="TextBox 1"/>
          <p:cNvSpPr txBox="1"/>
          <p:nvPr/>
        </p:nvSpPr>
        <p:spPr>
          <a:xfrm>
            <a:off x="338988" y="1909686"/>
            <a:ext cx="6805962" cy="3046988"/>
          </a:xfrm>
          <a:prstGeom prst="rect">
            <a:avLst/>
          </a:prstGeom>
          <a:noFill/>
        </p:spPr>
        <p:txBody>
          <a:bodyPr wrap="square" rtlCol="0">
            <a:spAutoFit/>
          </a:bodyPr>
          <a:lstStyle/>
          <a:p>
            <a:r>
              <a:rPr lang="en-US" sz="2400" dirty="0" smtClean="0"/>
              <a:t>Consistent preferences is necessary for BGP</a:t>
            </a:r>
            <a:endParaRPr lang="en-US" sz="2400" dirty="0"/>
          </a:p>
          <a:p>
            <a:endParaRPr lang="en-US" sz="2400" dirty="0"/>
          </a:p>
          <a:p>
            <a:r>
              <a:rPr lang="en-US" sz="2400" b="1" dirty="0" smtClean="0"/>
              <a:t>Proof Outline:</a:t>
            </a:r>
          </a:p>
          <a:p>
            <a:endParaRPr lang="en-US" sz="2400" dirty="0" smtClean="0"/>
          </a:p>
          <a:p>
            <a:r>
              <a:rPr lang="en-US" sz="2400" dirty="0" smtClean="0"/>
              <a:t>Contradiction – assume inconsistent preferences. Since they are different nodes, they each have a different path prefix. We can fail everything except each unique path prefix to exploit the inconsistency.</a:t>
            </a:r>
            <a:endParaRPr lang="en-US" sz="2400" dirty="0"/>
          </a:p>
        </p:txBody>
      </p:sp>
      <p:grpSp>
        <p:nvGrpSpPr>
          <p:cNvPr id="4" name="Group 3"/>
          <p:cNvGrpSpPr/>
          <p:nvPr/>
        </p:nvGrpSpPr>
        <p:grpSpPr>
          <a:xfrm>
            <a:off x="7467173" y="864599"/>
            <a:ext cx="4574011" cy="4814021"/>
            <a:chOff x="6382739" y="1190447"/>
            <a:chExt cx="5324615" cy="5388060"/>
          </a:xfrm>
        </p:grpSpPr>
        <p:grpSp>
          <p:nvGrpSpPr>
            <p:cNvPr id="160" name="Group 159"/>
            <p:cNvGrpSpPr/>
            <p:nvPr/>
          </p:nvGrpSpPr>
          <p:grpSpPr>
            <a:xfrm>
              <a:off x="6382739" y="1190447"/>
              <a:ext cx="5324615" cy="5388060"/>
              <a:chOff x="6338827" y="1056068"/>
              <a:chExt cx="5324615" cy="5388060"/>
            </a:xfrm>
          </p:grpSpPr>
          <p:grpSp>
            <p:nvGrpSpPr>
              <p:cNvPr id="161" name="Group 160"/>
              <p:cNvGrpSpPr/>
              <p:nvPr/>
            </p:nvGrpSpPr>
            <p:grpSpPr>
              <a:xfrm>
                <a:off x="6361405" y="1056068"/>
                <a:ext cx="5302037" cy="5388060"/>
                <a:chOff x="6172498" y="-7644"/>
                <a:chExt cx="5302037" cy="5388060"/>
              </a:xfrm>
            </p:grpSpPr>
            <p:sp>
              <p:nvSpPr>
                <p:cNvPr id="179" name="Oval 178"/>
                <p:cNvSpPr/>
                <p:nvPr/>
              </p:nvSpPr>
              <p:spPr>
                <a:xfrm>
                  <a:off x="8725082" y="392118"/>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p:nvPr/>
              </p:nvSpPr>
              <p:spPr>
                <a:xfrm>
                  <a:off x="7317914" y="1386763"/>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7316805" y="2643716"/>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p:cNvSpPr/>
                <p:nvPr/>
              </p:nvSpPr>
              <p:spPr>
                <a:xfrm>
                  <a:off x="10119655" y="1386763"/>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p:nvPr/>
              </p:nvSpPr>
              <p:spPr>
                <a:xfrm>
                  <a:off x="10119654" y="2643716"/>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9094159" y="37149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p:nvPr/>
              </p:nvSpPr>
              <p:spPr>
                <a:xfrm>
                  <a:off x="10908800" y="3714974"/>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6" name="Straight Arrow Connector 185"/>
                <p:cNvCxnSpPr>
                  <a:stCxn id="179" idx="3"/>
                  <a:endCxn id="180" idx="7"/>
                </p:cNvCxnSpPr>
                <p:nvPr/>
              </p:nvCxnSpPr>
              <p:spPr>
                <a:xfrm flipH="1">
                  <a:off x="7800799" y="822311"/>
                  <a:ext cx="1007133"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stCxn id="179" idx="5"/>
                  <a:endCxn id="182" idx="1"/>
                </p:cNvCxnSpPr>
                <p:nvPr/>
              </p:nvCxnSpPr>
              <p:spPr>
                <a:xfrm>
                  <a:off x="9207967" y="822311"/>
                  <a:ext cx="994538"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a:stCxn id="180" idx="4"/>
                  <a:endCxn id="181" idx="0"/>
                </p:cNvCxnSpPr>
                <p:nvPr/>
              </p:nvCxnSpPr>
              <p:spPr>
                <a:xfrm flipH="1">
                  <a:off x="7599673" y="1890766"/>
                  <a:ext cx="1109"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a:stCxn id="181" idx="4"/>
                  <a:endCxn id="162" idx="0"/>
                </p:cNvCxnSpPr>
                <p:nvPr/>
              </p:nvCxnSpPr>
              <p:spPr>
                <a:xfrm flipH="1">
                  <a:off x="7597962" y="3147719"/>
                  <a:ext cx="1711" cy="5367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82" idx="4"/>
                  <a:endCxn id="183" idx="0"/>
                </p:cNvCxnSpPr>
                <p:nvPr/>
              </p:nvCxnSpPr>
              <p:spPr>
                <a:xfrm flipH="1">
                  <a:off x="10402522" y="1890766"/>
                  <a:ext cx="1"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a:stCxn id="183" idx="3"/>
                  <a:endCxn id="184" idx="7"/>
                </p:cNvCxnSpPr>
                <p:nvPr/>
              </p:nvCxnSpPr>
              <p:spPr>
                <a:xfrm flipH="1">
                  <a:off x="9577044" y="3073909"/>
                  <a:ext cx="625460" cy="7148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p:cNvCxnSpPr>
                  <a:stCxn id="184" idx="4"/>
                  <a:endCxn id="217" idx="0"/>
                </p:cNvCxnSpPr>
                <p:nvPr/>
              </p:nvCxnSpPr>
              <p:spPr>
                <a:xfrm flipH="1">
                  <a:off x="9372040" y="4218978"/>
                  <a:ext cx="4987" cy="61879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a:stCxn id="183" idx="5"/>
                  <a:endCxn id="185" idx="0"/>
                </p:cNvCxnSpPr>
                <p:nvPr/>
              </p:nvCxnSpPr>
              <p:spPr>
                <a:xfrm>
                  <a:off x="10602539" y="3073909"/>
                  <a:ext cx="589129" cy="6410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a:stCxn id="185" idx="4"/>
                  <a:endCxn id="215" idx="0"/>
                </p:cNvCxnSpPr>
                <p:nvPr/>
              </p:nvCxnSpPr>
              <p:spPr>
                <a:xfrm flipH="1">
                  <a:off x="11187863" y="4218977"/>
                  <a:ext cx="3805" cy="6574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2" name="Group 201"/>
                <p:cNvGrpSpPr/>
                <p:nvPr/>
              </p:nvGrpSpPr>
              <p:grpSpPr>
                <a:xfrm>
                  <a:off x="9094159" y="4837774"/>
                  <a:ext cx="555761" cy="504003"/>
                  <a:chOff x="8452189" y="5873858"/>
                  <a:chExt cx="555761" cy="504003"/>
                </a:xfrm>
              </p:grpSpPr>
              <p:sp>
                <p:nvSpPr>
                  <p:cNvPr id="217" name="Oval 216"/>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3" name="Group 202"/>
                <p:cNvGrpSpPr/>
                <p:nvPr/>
              </p:nvGrpSpPr>
              <p:grpSpPr>
                <a:xfrm>
                  <a:off x="10909982" y="4876413"/>
                  <a:ext cx="555761" cy="504003"/>
                  <a:chOff x="8452189" y="5873858"/>
                  <a:chExt cx="555761" cy="504003"/>
                </a:xfrm>
              </p:grpSpPr>
              <p:sp>
                <p:nvSpPr>
                  <p:cNvPr id="215" name="Oval 214"/>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4" name="TextBox 203"/>
                <p:cNvSpPr txBox="1"/>
                <p:nvPr/>
              </p:nvSpPr>
              <p:spPr>
                <a:xfrm>
                  <a:off x="8602870" y="-7644"/>
                  <a:ext cx="810158" cy="369332"/>
                </a:xfrm>
                <a:prstGeom prst="rect">
                  <a:avLst/>
                </a:prstGeom>
                <a:noFill/>
              </p:spPr>
              <p:txBody>
                <a:bodyPr wrap="none" rtlCol="0">
                  <a:spAutoFit/>
                </a:bodyPr>
                <a:lstStyle/>
                <a:p>
                  <a:r>
                    <a:rPr lang="en-US" dirty="0" smtClean="0"/>
                    <a:t>(0,0,A)</a:t>
                  </a:r>
                  <a:endParaRPr lang="en-US" dirty="0"/>
                </a:p>
              </p:txBody>
            </p:sp>
            <p:sp>
              <p:nvSpPr>
                <p:cNvPr id="205" name="TextBox 204"/>
                <p:cNvSpPr txBox="1"/>
                <p:nvPr/>
              </p:nvSpPr>
              <p:spPr>
                <a:xfrm>
                  <a:off x="6425059" y="1425106"/>
                  <a:ext cx="872355" cy="369332"/>
                </a:xfrm>
                <a:prstGeom prst="rect">
                  <a:avLst/>
                </a:prstGeom>
                <a:noFill/>
              </p:spPr>
              <p:txBody>
                <a:bodyPr wrap="none" rtlCol="0">
                  <a:spAutoFit/>
                </a:bodyPr>
                <a:lstStyle/>
                <a:p>
                  <a:r>
                    <a:rPr lang="en-US" dirty="0" smtClean="0"/>
                    <a:t>(1,1,M)</a:t>
                  </a:r>
                  <a:endParaRPr lang="en-US" dirty="0"/>
                </a:p>
              </p:txBody>
            </p:sp>
            <p:sp>
              <p:nvSpPr>
                <p:cNvPr id="206" name="TextBox 205"/>
                <p:cNvSpPr txBox="1"/>
                <p:nvPr/>
              </p:nvSpPr>
              <p:spPr>
                <a:xfrm>
                  <a:off x="6172498" y="2723943"/>
                  <a:ext cx="1149161" cy="369332"/>
                </a:xfrm>
                <a:prstGeom prst="rect">
                  <a:avLst/>
                </a:prstGeom>
                <a:noFill/>
              </p:spPr>
              <p:txBody>
                <a:bodyPr wrap="none" rtlCol="0">
                  <a:spAutoFit/>
                </a:bodyPr>
                <a:lstStyle/>
                <a:p>
                  <a:r>
                    <a:rPr lang="en-US" dirty="0" smtClean="0"/>
                    <a:t>(drop,1,N)</a:t>
                  </a:r>
                  <a:endParaRPr lang="en-US" dirty="0"/>
                </a:p>
              </p:txBody>
            </p:sp>
            <p:sp>
              <p:nvSpPr>
                <p:cNvPr id="207" name="TextBox 206"/>
                <p:cNvSpPr txBox="1"/>
                <p:nvPr/>
              </p:nvSpPr>
              <p:spPr>
                <a:xfrm>
                  <a:off x="9184127" y="1454098"/>
                  <a:ext cx="796565" cy="369332"/>
                </a:xfrm>
                <a:prstGeom prst="rect">
                  <a:avLst/>
                </a:prstGeom>
                <a:noFill/>
              </p:spPr>
              <p:txBody>
                <a:bodyPr wrap="none" rtlCol="0">
                  <a:spAutoFit/>
                </a:bodyPr>
                <a:lstStyle/>
                <a:p>
                  <a:r>
                    <a:rPr lang="en-US" dirty="0" smtClean="0"/>
                    <a:t>(1,1,X)</a:t>
                  </a:r>
                  <a:endParaRPr lang="en-US" dirty="0"/>
                </a:p>
              </p:txBody>
            </p:sp>
            <p:sp>
              <p:nvSpPr>
                <p:cNvPr id="208" name="TextBox 207"/>
                <p:cNvSpPr txBox="1"/>
                <p:nvPr/>
              </p:nvSpPr>
              <p:spPr>
                <a:xfrm>
                  <a:off x="9207158" y="2637241"/>
                  <a:ext cx="824265" cy="369332"/>
                </a:xfrm>
                <a:prstGeom prst="rect">
                  <a:avLst/>
                </a:prstGeom>
                <a:noFill/>
              </p:spPr>
              <p:txBody>
                <a:bodyPr wrap="none" rtlCol="0">
                  <a:spAutoFit/>
                </a:bodyPr>
                <a:lstStyle/>
                <a:p>
                  <a:r>
                    <a:rPr lang="en-US" dirty="0" smtClean="0"/>
                    <a:t>(2,1,N)</a:t>
                  </a:r>
                  <a:endParaRPr lang="en-US" dirty="0"/>
                </a:p>
              </p:txBody>
            </p:sp>
            <p:sp>
              <p:nvSpPr>
                <p:cNvPr id="209" name="TextBox 208"/>
                <p:cNvSpPr txBox="1"/>
                <p:nvPr/>
              </p:nvSpPr>
              <p:spPr>
                <a:xfrm>
                  <a:off x="10115863" y="3807298"/>
                  <a:ext cx="770852" cy="369332"/>
                </a:xfrm>
                <a:prstGeom prst="rect">
                  <a:avLst/>
                </a:prstGeom>
                <a:noFill/>
              </p:spPr>
              <p:txBody>
                <a:bodyPr wrap="none" rtlCol="0">
                  <a:spAutoFit/>
                </a:bodyPr>
                <a:lstStyle/>
                <a:p>
                  <a:r>
                    <a:rPr lang="en-US" dirty="0" smtClean="0"/>
                    <a:t>(3,1,Y)</a:t>
                  </a:r>
                  <a:endParaRPr lang="en-US" dirty="0"/>
                </a:p>
              </p:txBody>
            </p:sp>
            <p:sp>
              <p:nvSpPr>
                <p:cNvPr id="212" name="TextBox 211"/>
                <p:cNvSpPr txBox="1"/>
                <p:nvPr/>
              </p:nvSpPr>
              <p:spPr>
                <a:xfrm>
                  <a:off x="10095123" y="4953320"/>
                  <a:ext cx="800219" cy="369332"/>
                </a:xfrm>
                <a:prstGeom prst="rect">
                  <a:avLst/>
                </a:prstGeom>
                <a:noFill/>
              </p:spPr>
              <p:txBody>
                <a:bodyPr wrap="none" rtlCol="0">
                  <a:spAutoFit/>
                </a:bodyPr>
                <a:lstStyle/>
                <a:p>
                  <a:r>
                    <a:rPr lang="en-US" dirty="0" smtClean="0"/>
                    <a:t>(</a:t>
                  </a:r>
                  <a:r>
                    <a:rPr lang="en-US" b="1" dirty="0" smtClean="0"/>
                    <a:t>4</a:t>
                  </a:r>
                  <a:r>
                    <a:rPr lang="en-US" dirty="0" smtClean="0"/>
                    <a:t>,1,B)</a:t>
                  </a:r>
                  <a:endParaRPr lang="en-US" dirty="0"/>
                </a:p>
              </p:txBody>
            </p:sp>
            <p:sp>
              <p:nvSpPr>
                <p:cNvPr id="213" name="TextBox 212"/>
                <p:cNvSpPr txBox="1"/>
                <p:nvPr/>
              </p:nvSpPr>
              <p:spPr>
                <a:xfrm>
                  <a:off x="8012068" y="4911596"/>
                  <a:ext cx="1125116" cy="369332"/>
                </a:xfrm>
                <a:prstGeom prst="rect">
                  <a:avLst/>
                </a:prstGeom>
                <a:noFill/>
              </p:spPr>
              <p:txBody>
                <a:bodyPr wrap="none" rtlCol="0">
                  <a:spAutoFit/>
                </a:bodyPr>
                <a:lstStyle/>
                <a:p>
                  <a:r>
                    <a:rPr lang="en-US" dirty="0" smtClean="0"/>
                    <a:t>(drop,</a:t>
                  </a:r>
                  <a:r>
                    <a:rPr lang="en-US" b="1" dirty="0" smtClean="0"/>
                    <a:t>3</a:t>
                  </a:r>
                  <a:r>
                    <a:rPr lang="en-US" dirty="0" smtClean="0"/>
                    <a:t>,B)</a:t>
                  </a:r>
                  <a:endParaRPr lang="en-US" dirty="0"/>
                </a:p>
              </p:txBody>
            </p:sp>
            <p:sp>
              <p:nvSpPr>
                <p:cNvPr id="214" name="TextBox 213"/>
                <p:cNvSpPr txBox="1"/>
                <p:nvPr/>
              </p:nvSpPr>
              <p:spPr>
                <a:xfrm>
                  <a:off x="8289487" y="3759281"/>
                  <a:ext cx="782587" cy="369332"/>
                </a:xfrm>
                <a:prstGeom prst="rect">
                  <a:avLst/>
                </a:prstGeom>
                <a:noFill/>
              </p:spPr>
              <p:txBody>
                <a:bodyPr wrap="none" rtlCol="0">
                  <a:spAutoFit/>
                </a:bodyPr>
                <a:lstStyle/>
                <a:p>
                  <a:r>
                    <a:rPr lang="en-US" dirty="0" smtClean="0"/>
                    <a:t>(3,1,Z)</a:t>
                  </a:r>
                  <a:endParaRPr lang="en-US" dirty="0"/>
                </a:p>
              </p:txBody>
            </p:sp>
          </p:grpSp>
          <p:sp>
            <p:nvSpPr>
              <p:cNvPr id="162" name="Oval 161"/>
              <p:cNvSpPr/>
              <p:nvPr/>
            </p:nvSpPr>
            <p:spPr>
              <a:xfrm>
                <a:off x="7504001" y="4748222"/>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a:off x="7504005" y="5880761"/>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7547030" y="5932207"/>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5" name="Straight Arrow Connector 164"/>
              <p:cNvCxnSpPr>
                <a:stCxn id="162" idx="4"/>
                <a:endCxn id="163" idx="0"/>
              </p:cNvCxnSpPr>
              <p:nvPr/>
            </p:nvCxnSpPr>
            <p:spPr>
              <a:xfrm flipH="1">
                <a:off x="7781886" y="5252225"/>
                <a:ext cx="4983" cy="6285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6" name="TextBox 165"/>
              <p:cNvSpPr txBox="1"/>
              <p:nvPr/>
            </p:nvSpPr>
            <p:spPr>
              <a:xfrm>
                <a:off x="6338827" y="4815557"/>
                <a:ext cx="1149161" cy="369332"/>
              </a:xfrm>
              <a:prstGeom prst="rect">
                <a:avLst/>
              </a:prstGeom>
              <a:noFill/>
            </p:spPr>
            <p:txBody>
              <a:bodyPr wrap="none" rtlCol="0">
                <a:spAutoFit/>
              </a:bodyPr>
              <a:lstStyle/>
              <a:p>
                <a:r>
                  <a:rPr lang="en-US" dirty="0" smtClean="0"/>
                  <a:t>(drop,1,Z)</a:t>
                </a:r>
                <a:endParaRPr lang="en-US" dirty="0"/>
              </a:p>
            </p:txBody>
          </p:sp>
          <p:sp>
            <p:nvSpPr>
              <p:cNvPr id="167" name="TextBox 166"/>
              <p:cNvSpPr txBox="1"/>
              <p:nvPr/>
            </p:nvSpPr>
            <p:spPr>
              <a:xfrm>
                <a:off x="6361404" y="5940125"/>
                <a:ext cx="1149161" cy="369332"/>
              </a:xfrm>
              <a:prstGeom prst="rect">
                <a:avLst/>
              </a:prstGeom>
              <a:noFill/>
            </p:spPr>
            <p:txBody>
              <a:bodyPr wrap="none" rtlCol="0">
                <a:spAutoFit/>
              </a:bodyPr>
              <a:lstStyle/>
              <a:p>
                <a:r>
                  <a:rPr lang="en-US" dirty="0" smtClean="0"/>
                  <a:t>(drop,</a:t>
                </a:r>
                <a:r>
                  <a:rPr lang="en-US" b="1" dirty="0" smtClean="0"/>
                  <a:t>2</a:t>
                </a:r>
                <a:r>
                  <a:rPr lang="en-US" dirty="0" smtClean="0"/>
                  <a:t>,B)</a:t>
                </a:r>
                <a:endParaRPr lang="en-US" dirty="0"/>
              </a:p>
            </p:txBody>
          </p:sp>
          <p:sp>
            <p:nvSpPr>
              <p:cNvPr id="168" name="TextBox 167"/>
              <p:cNvSpPr txBox="1"/>
              <p:nvPr/>
            </p:nvSpPr>
            <p:spPr>
              <a:xfrm>
                <a:off x="9415703" y="5968821"/>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169" name="TextBox 168"/>
              <p:cNvSpPr txBox="1"/>
              <p:nvPr/>
            </p:nvSpPr>
            <p:spPr>
              <a:xfrm>
                <a:off x="7637736" y="5963985"/>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174" name="TextBox 173"/>
              <p:cNvSpPr txBox="1"/>
              <p:nvPr/>
            </p:nvSpPr>
            <p:spPr>
              <a:xfrm>
                <a:off x="11230358" y="6007460"/>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
            <p:nvSpPr>
              <p:cNvPr id="178" name="TextBox 177"/>
              <p:cNvSpPr txBox="1"/>
              <p:nvPr/>
            </p:nvSpPr>
            <p:spPr>
              <a:xfrm>
                <a:off x="9046013" y="1516691"/>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grpSp>
        <p:grpSp>
          <p:nvGrpSpPr>
            <p:cNvPr id="3" name="Group 2"/>
            <p:cNvGrpSpPr/>
            <p:nvPr/>
          </p:nvGrpSpPr>
          <p:grpSpPr>
            <a:xfrm>
              <a:off x="8095818" y="3082157"/>
              <a:ext cx="2178139" cy="686132"/>
              <a:chOff x="8095818" y="3082157"/>
              <a:chExt cx="2178139" cy="686132"/>
            </a:xfrm>
          </p:grpSpPr>
          <p:cxnSp>
            <p:nvCxnSpPr>
              <p:cNvPr id="60" name="Straight Arrow Connector 59"/>
              <p:cNvCxnSpPr/>
              <p:nvPr/>
            </p:nvCxnSpPr>
            <p:spPr>
              <a:xfrm flipH="1">
                <a:off x="8095818" y="3476917"/>
                <a:ext cx="457537" cy="29137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8433059" y="3082157"/>
                <a:ext cx="992964" cy="369332"/>
              </a:xfrm>
              <a:prstGeom prst="rect">
                <a:avLst/>
              </a:prstGeom>
              <a:noFill/>
            </p:spPr>
            <p:txBody>
              <a:bodyPr wrap="none" rtlCol="0">
                <a:spAutoFit/>
              </a:bodyPr>
              <a:lstStyle/>
              <a:p>
                <a:r>
                  <a:rPr lang="en-US" b="1" dirty="0" smtClean="0"/>
                  <a:t>Problem</a:t>
                </a:r>
                <a:endParaRPr lang="en-US" b="1" dirty="0"/>
              </a:p>
            </p:txBody>
          </p:sp>
          <p:cxnSp>
            <p:nvCxnSpPr>
              <p:cNvPr id="219" name="Straight Arrow Connector 218"/>
              <p:cNvCxnSpPr/>
              <p:nvPr/>
            </p:nvCxnSpPr>
            <p:spPr>
              <a:xfrm>
                <a:off x="9396065" y="3400363"/>
                <a:ext cx="877892" cy="27339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1146788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49"/>
          <p:cNvSpPr/>
          <p:nvPr/>
        </p:nvSpPr>
        <p:spPr>
          <a:xfrm>
            <a:off x="5914723" y="2870029"/>
            <a:ext cx="474784" cy="415302"/>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6129857" y="5055311"/>
            <a:ext cx="474784" cy="415302"/>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972880" y="3761853"/>
            <a:ext cx="474784" cy="415302"/>
          </a:xfrm>
          <a:prstGeom prst="ellipse">
            <a:avLst/>
          </a:prstGeom>
          <a:solidFill>
            <a:schemeClr val="bg2">
              <a:lumMod val="9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3965243" y="3860005"/>
            <a:ext cx="474784" cy="415302"/>
          </a:xfrm>
          <a:prstGeom prst="ellipse">
            <a:avLst/>
          </a:prstGeom>
          <a:solidFill>
            <a:schemeClr val="bg2">
              <a:lumMod val="9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2331463" y="2454727"/>
            <a:ext cx="474784" cy="415302"/>
          </a:xfrm>
          <a:prstGeom prst="ellipse">
            <a:avLst/>
          </a:prstGeom>
          <a:solidFill>
            <a:schemeClr val="bg2">
              <a:lumMod val="9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2053510" y="4969771"/>
            <a:ext cx="474784" cy="415302"/>
          </a:xfrm>
          <a:prstGeom prst="ellipse">
            <a:avLst/>
          </a:prstGeom>
          <a:solidFill>
            <a:schemeClr val="bg2">
              <a:lumMod val="9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4355764" y="5322115"/>
            <a:ext cx="474784" cy="415302"/>
          </a:xfrm>
          <a:prstGeom prst="ellipse">
            <a:avLst/>
          </a:prstGeom>
          <a:solidFill>
            <a:schemeClr val="bg2">
              <a:lumMod val="9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External Routes</a:t>
            </a:r>
            <a:endParaRPr lang="en-US" sz="4000" dirty="0">
              <a:solidFill>
                <a:schemeClr val="accent1">
                  <a:lumMod val="50000"/>
                </a:schemeClr>
              </a:solidFill>
            </a:endParaRPr>
          </a:p>
        </p:txBody>
      </p:sp>
      <p:sp>
        <p:nvSpPr>
          <p:cNvPr id="74" name="Content Placeholder 2"/>
          <p:cNvSpPr txBox="1">
            <a:spLocks/>
          </p:cNvSpPr>
          <p:nvPr/>
        </p:nvSpPr>
        <p:spPr>
          <a:xfrm>
            <a:off x="57103" y="3361415"/>
            <a:ext cx="981428" cy="46125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Start</a:t>
            </a:r>
          </a:p>
        </p:txBody>
      </p:sp>
      <p:sp>
        <p:nvSpPr>
          <p:cNvPr id="82" name="Content Placeholder 2"/>
          <p:cNvSpPr txBox="1">
            <a:spLocks/>
          </p:cNvSpPr>
          <p:nvPr/>
        </p:nvSpPr>
        <p:spPr>
          <a:xfrm>
            <a:off x="1381310" y="2991761"/>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AS1</a:t>
            </a:r>
          </a:p>
        </p:txBody>
      </p:sp>
      <p:cxnSp>
        <p:nvCxnSpPr>
          <p:cNvPr id="13" name="Straight Arrow Connector 12"/>
          <p:cNvCxnSpPr>
            <a:stCxn id="70" idx="7"/>
            <a:endCxn id="72" idx="3"/>
          </p:cNvCxnSpPr>
          <p:nvPr/>
        </p:nvCxnSpPr>
        <p:spPr>
          <a:xfrm flipV="1">
            <a:off x="1378133" y="2809209"/>
            <a:ext cx="1022861" cy="1013464"/>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9130188" y="3932779"/>
            <a:ext cx="474784" cy="415302"/>
          </a:xfrm>
          <a:prstGeom prst="ellipse">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4148462" y="2397895"/>
            <a:ext cx="474784" cy="415302"/>
          </a:xfrm>
          <a:prstGeom prst="ellipse">
            <a:avLst/>
          </a:prstGeom>
          <a:solidFill>
            <a:schemeClr val="bg2">
              <a:lumMod val="9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7445964" y="5044509"/>
            <a:ext cx="474784" cy="415302"/>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Arrow Connector 94"/>
          <p:cNvCxnSpPr>
            <a:stCxn id="70" idx="5"/>
            <a:endCxn id="76" idx="2"/>
          </p:cNvCxnSpPr>
          <p:nvPr/>
        </p:nvCxnSpPr>
        <p:spPr>
          <a:xfrm>
            <a:off x="1378133" y="4116335"/>
            <a:ext cx="675377" cy="1061087"/>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76" idx="6"/>
            <a:endCxn id="71" idx="3"/>
          </p:cNvCxnSpPr>
          <p:nvPr/>
        </p:nvCxnSpPr>
        <p:spPr>
          <a:xfrm flipV="1">
            <a:off x="2528294" y="4214487"/>
            <a:ext cx="1506480" cy="962935"/>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76" idx="5"/>
            <a:endCxn id="80" idx="2"/>
          </p:cNvCxnSpPr>
          <p:nvPr/>
        </p:nvCxnSpPr>
        <p:spPr>
          <a:xfrm>
            <a:off x="2458763" y="5324253"/>
            <a:ext cx="1897001" cy="205513"/>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71" idx="1"/>
            <a:endCxn id="72" idx="5"/>
          </p:cNvCxnSpPr>
          <p:nvPr/>
        </p:nvCxnSpPr>
        <p:spPr>
          <a:xfrm flipH="1" flipV="1">
            <a:off x="2736716" y="2809209"/>
            <a:ext cx="1298058" cy="1111616"/>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72" idx="6"/>
            <a:endCxn id="79" idx="2"/>
          </p:cNvCxnSpPr>
          <p:nvPr/>
        </p:nvCxnSpPr>
        <p:spPr>
          <a:xfrm flipV="1">
            <a:off x="2806247" y="2605546"/>
            <a:ext cx="1342215" cy="5683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79" idx="6"/>
            <a:endCxn id="50" idx="2"/>
          </p:cNvCxnSpPr>
          <p:nvPr/>
        </p:nvCxnSpPr>
        <p:spPr>
          <a:xfrm>
            <a:off x="4623246" y="2605546"/>
            <a:ext cx="1291477" cy="472134"/>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71" idx="6"/>
            <a:endCxn id="50" idx="3"/>
          </p:cNvCxnSpPr>
          <p:nvPr/>
        </p:nvCxnSpPr>
        <p:spPr>
          <a:xfrm flipV="1">
            <a:off x="4440027" y="3224511"/>
            <a:ext cx="1544227" cy="843145"/>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80" idx="6"/>
            <a:endCxn id="52" idx="2"/>
          </p:cNvCxnSpPr>
          <p:nvPr/>
        </p:nvCxnSpPr>
        <p:spPr>
          <a:xfrm flipV="1">
            <a:off x="4830548" y="5262962"/>
            <a:ext cx="1299309" cy="266804"/>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52" idx="6"/>
            <a:endCxn id="92" idx="2"/>
          </p:cNvCxnSpPr>
          <p:nvPr/>
        </p:nvCxnSpPr>
        <p:spPr>
          <a:xfrm flipV="1">
            <a:off x="6604641" y="5252160"/>
            <a:ext cx="841323" cy="1080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92" idx="6"/>
            <a:endCxn id="75" idx="2"/>
          </p:cNvCxnSpPr>
          <p:nvPr/>
        </p:nvCxnSpPr>
        <p:spPr>
          <a:xfrm flipV="1">
            <a:off x="7920748" y="4140430"/>
            <a:ext cx="1209440" cy="111173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3" name="Content Placeholder 2"/>
          <p:cNvSpPr txBox="1">
            <a:spLocks/>
          </p:cNvSpPr>
          <p:nvPr/>
        </p:nvSpPr>
        <p:spPr>
          <a:xfrm>
            <a:off x="1683298" y="4348081"/>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AS2</a:t>
            </a:r>
          </a:p>
        </p:txBody>
      </p:sp>
      <p:sp>
        <p:nvSpPr>
          <p:cNvPr id="144" name="Content Placeholder 2"/>
          <p:cNvSpPr txBox="1">
            <a:spLocks/>
          </p:cNvSpPr>
          <p:nvPr/>
        </p:nvSpPr>
        <p:spPr>
          <a:xfrm>
            <a:off x="2873378" y="4339974"/>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AS3</a:t>
            </a:r>
          </a:p>
        </p:txBody>
      </p:sp>
      <p:sp>
        <p:nvSpPr>
          <p:cNvPr id="145" name="Content Placeholder 2"/>
          <p:cNvSpPr txBox="1">
            <a:spLocks/>
          </p:cNvSpPr>
          <p:nvPr/>
        </p:nvSpPr>
        <p:spPr>
          <a:xfrm>
            <a:off x="2969668" y="5462963"/>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out</a:t>
            </a:r>
          </a:p>
        </p:txBody>
      </p:sp>
      <p:sp>
        <p:nvSpPr>
          <p:cNvPr id="146" name="Content Placeholder 2"/>
          <p:cNvSpPr txBox="1">
            <a:spLocks/>
          </p:cNvSpPr>
          <p:nvPr/>
        </p:nvSpPr>
        <p:spPr>
          <a:xfrm>
            <a:off x="3192234" y="2331118"/>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out</a:t>
            </a:r>
          </a:p>
        </p:txBody>
      </p:sp>
      <p:sp>
        <p:nvSpPr>
          <p:cNvPr id="147" name="Content Placeholder 2"/>
          <p:cNvSpPr txBox="1">
            <a:spLocks/>
          </p:cNvSpPr>
          <p:nvPr/>
        </p:nvSpPr>
        <p:spPr>
          <a:xfrm>
            <a:off x="2803287" y="3281531"/>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AS4</a:t>
            </a:r>
          </a:p>
        </p:txBody>
      </p:sp>
      <p:sp>
        <p:nvSpPr>
          <p:cNvPr id="148" name="Content Placeholder 2"/>
          <p:cNvSpPr txBox="1">
            <a:spLocks/>
          </p:cNvSpPr>
          <p:nvPr/>
        </p:nvSpPr>
        <p:spPr>
          <a:xfrm>
            <a:off x="5184044" y="2513300"/>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in</a:t>
            </a:r>
          </a:p>
        </p:txBody>
      </p:sp>
      <p:sp>
        <p:nvSpPr>
          <p:cNvPr id="149" name="Content Placeholder 2"/>
          <p:cNvSpPr txBox="1">
            <a:spLocks/>
          </p:cNvSpPr>
          <p:nvPr/>
        </p:nvSpPr>
        <p:spPr>
          <a:xfrm>
            <a:off x="4861903" y="3393055"/>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in</a:t>
            </a:r>
          </a:p>
        </p:txBody>
      </p:sp>
      <p:sp>
        <p:nvSpPr>
          <p:cNvPr id="150" name="Content Placeholder 2"/>
          <p:cNvSpPr txBox="1">
            <a:spLocks/>
          </p:cNvSpPr>
          <p:nvPr/>
        </p:nvSpPr>
        <p:spPr>
          <a:xfrm>
            <a:off x="5227259" y="5029093"/>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A</a:t>
            </a:r>
          </a:p>
        </p:txBody>
      </p:sp>
      <p:sp>
        <p:nvSpPr>
          <p:cNvPr id="151" name="Content Placeholder 2"/>
          <p:cNvSpPr txBox="1">
            <a:spLocks/>
          </p:cNvSpPr>
          <p:nvPr/>
        </p:nvSpPr>
        <p:spPr>
          <a:xfrm>
            <a:off x="6795010" y="4889447"/>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C</a:t>
            </a:r>
          </a:p>
        </p:txBody>
      </p:sp>
      <p:sp>
        <p:nvSpPr>
          <p:cNvPr id="190" name="Content Placeholder 2"/>
          <p:cNvSpPr txBox="1">
            <a:spLocks/>
          </p:cNvSpPr>
          <p:nvPr/>
        </p:nvSpPr>
        <p:spPr>
          <a:xfrm>
            <a:off x="8125634" y="4256230"/>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out</a:t>
            </a:r>
          </a:p>
        </p:txBody>
      </p:sp>
      <p:sp>
        <p:nvSpPr>
          <p:cNvPr id="191" name="Content Placeholder 2"/>
          <p:cNvSpPr txBox="1">
            <a:spLocks/>
          </p:cNvSpPr>
          <p:nvPr/>
        </p:nvSpPr>
        <p:spPr>
          <a:xfrm>
            <a:off x="9824485" y="3556505"/>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out</a:t>
            </a:r>
          </a:p>
        </p:txBody>
      </p:sp>
      <p:cxnSp>
        <p:nvCxnSpPr>
          <p:cNvPr id="192" name="Straight Arrow Connector 191"/>
          <p:cNvCxnSpPr>
            <a:stCxn id="75" idx="6"/>
            <a:endCxn id="75" idx="0"/>
          </p:cNvCxnSpPr>
          <p:nvPr/>
        </p:nvCxnSpPr>
        <p:spPr>
          <a:xfrm flipH="1" flipV="1">
            <a:off x="9367580" y="3932779"/>
            <a:ext cx="237392" cy="207651"/>
          </a:xfrm>
          <a:prstGeom prst="curvedConnector4">
            <a:avLst>
              <a:gd name="adj1" fmla="val -96296"/>
              <a:gd name="adj2" fmla="val 210089"/>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a:stCxn id="50" idx="0"/>
            <a:endCxn id="50" idx="6"/>
          </p:cNvCxnSpPr>
          <p:nvPr/>
        </p:nvCxnSpPr>
        <p:spPr>
          <a:xfrm rot="16200000" flipH="1">
            <a:off x="6166985" y="2855158"/>
            <a:ext cx="207651" cy="237392"/>
          </a:xfrm>
          <a:prstGeom prst="curvedConnector4">
            <a:avLst>
              <a:gd name="adj1" fmla="val -110089"/>
              <a:gd name="adj2" fmla="val 196296"/>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01" name="Content Placeholder 2"/>
          <p:cNvSpPr txBox="1">
            <a:spLocks/>
          </p:cNvSpPr>
          <p:nvPr/>
        </p:nvSpPr>
        <p:spPr>
          <a:xfrm>
            <a:off x="6250777" y="2331118"/>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in</a:t>
            </a:r>
          </a:p>
        </p:txBody>
      </p:sp>
      <p:cxnSp>
        <p:nvCxnSpPr>
          <p:cNvPr id="205" name="Straight Arrow Connector 204"/>
          <p:cNvCxnSpPr>
            <a:stCxn id="72" idx="0"/>
            <a:endCxn id="72" idx="2"/>
          </p:cNvCxnSpPr>
          <p:nvPr/>
        </p:nvCxnSpPr>
        <p:spPr>
          <a:xfrm rot="16200000" flipH="1" flipV="1">
            <a:off x="2346333" y="2439856"/>
            <a:ext cx="207651" cy="237392"/>
          </a:xfrm>
          <a:prstGeom prst="curvedConnector4">
            <a:avLst>
              <a:gd name="adj1" fmla="val -110089"/>
              <a:gd name="adj2" fmla="val 196296"/>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08" name="Content Placeholder 2"/>
          <p:cNvSpPr txBox="1">
            <a:spLocks/>
          </p:cNvSpPr>
          <p:nvPr/>
        </p:nvSpPr>
        <p:spPr>
          <a:xfrm>
            <a:off x="2084007" y="1886671"/>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out</a:t>
            </a:r>
          </a:p>
        </p:txBody>
      </p:sp>
      <p:cxnSp>
        <p:nvCxnSpPr>
          <p:cNvPr id="213" name="Straight Arrow Connector 212"/>
          <p:cNvCxnSpPr/>
          <p:nvPr/>
        </p:nvCxnSpPr>
        <p:spPr>
          <a:xfrm>
            <a:off x="57103" y="3969504"/>
            <a:ext cx="83488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69182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49"/>
          <p:cNvSpPr/>
          <p:nvPr/>
        </p:nvSpPr>
        <p:spPr>
          <a:xfrm>
            <a:off x="5914723" y="2870029"/>
            <a:ext cx="474784" cy="415302"/>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6129857" y="5055311"/>
            <a:ext cx="474784" cy="415302"/>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972880" y="3761853"/>
            <a:ext cx="474784" cy="415302"/>
          </a:xfrm>
          <a:prstGeom prst="ellipse">
            <a:avLst/>
          </a:prstGeom>
          <a:solidFill>
            <a:schemeClr val="bg2">
              <a:lumMod val="9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3965243" y="3860005"/>
            <a:ext cx="474784" cy="415302"/>
          </a:xfrm>
          <a:prstGeom prst="ellipse">
            <a:avLst/>
          </a:prstGeom>
          <a:solidFill>
            <a:schemeClr val="bg2">
              <a:lumMod val="9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2331463" y="2454727"/>
            <a:ext cx="474784" cy="415302"/>
          </a:xfrm>
          <a:prstGeom prst="ellipse">
            <a:avLst/>
          </a:prstGeom>
          <a:solidFill>
            <a:schemeClr val="bg2">
              <a:lumMod val="9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2053510" y="4969771"/>
            <a:ext cx="474784" cy="415302"/>
          </a:xfrm>
          <a:prstGeom prst="ellipse">
            <a:avLst/>
          </a:prstGeom>
          <a:solidFill>
            <a:schemeClr val="bg2">
              <a:lumMod val="9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4355764" y="5322115"/>
            <a:ext cx="474784" cy="415302"/>
          </a:xfrm>
          <a:prstGeom prst="ellipse">
            <a:avLst/>
          </a:prstGeom>
          <a:solidFill>
            <a:schemeClr val="bg2">
              <a:lumMod val="9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External Routes</a:t>
            </a:r>
            <a:endParaRPr lang="en-US" sz="4000" dirty="0">
              <a:solidFill>
                <a:schemeClr val="accent1">
                  <a:lumMod val="50000"/>
                </a:schemeClr>
              </a:solidFill>
            </a:endParaRPr>
          </a:p>
        </p:txBody>
      </p:sp>
      <p:sp>
        <p:nvSpPr>
          <p:cNvPr id="74" name="Content Placeholder 2"/>
          <p:cNvSpPr txBox="1">
            <a:spLocks/>
          </p:cNvSpPr>
          <p:nvPr/>
        </p:nvSpPr>
        <p:spPr>
          <a:xfrm>
            <a:off x="57103" y="3361415"/>
            <a:ext cx="981428" cy="46125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Start</a:t>
            </a:r>
          </a:p>
        </p:txBody>
      </p:sp>
      <p:sp>
        <p:nvSpPr>
          <p:cNvPr id="82" name="Content Placeholder 2"/>
          <p:cNvSpPr txBox="1">
            <a:spLocks/>
          </p:cNvSpPr>
          <p:nvPr/>
        </p:nvSpPr>
        <p:spPr>
          <a:xfrm>
            <a:off x="1381310" y="2991761"/>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AS1</a:t>
            </a:r>
          </a:p>
        </p:txBody>
      </p:sp>
      <p:cxnSp>
        <p:nvCxnSpPr>
          <p:cNvPr id="13" name="Straight Arrow Connector 12"/>
          <p:cNvCxnSpPr>
            <a:stCxn id="70" idx="7"/>
            <a:endCxn id="72" idx="3"/>
          </p:cNvCxnSpPr>
          <p:nvPr/>
        </p:nvCxnSpPr>
        <p:spPr>
          <a:xfrm flipV="1">
            <a:off x="1378133" y="2809209"/>
            <a:ext cx="1022861" cy="101346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9130188" y="3932779"/>
            <a:ext cx="474784" cy="415302"/>
          </a:xfrm>
          <a:prstGeom prst="ellipse">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4148462" y="2397895"/>
            <a:ext cx="474784" cy="415302"/>
          </a:xfrm>
          <a:prstGeom prst="ellipse">
            <a:avLst/>
          </a:prstGeom>
          <a:solidFill>
            <a:schemeClr val="bg2">
              <a:lumMod val="9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7445964" y="5044509"/>
            <a:ext cx="474784" cy="415302"/>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Arrow Connector 94"/>
          <p:cNvCxnSpPr>
            <a:stCxn id="70" idx="5"/>
            <a:endCxn id="76" idx="2"/>
          </p:cNvCxnSpPr>
          <p:nvPr/>
        </p:nvCxnSpPr>
        <p:spPr>
          <a:xfrm>
            <a:off x="1378133" y="4116335"/>
            <a:ext cx="675377" cy="106108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76" idx="6"/>
            <a:endCxn id="71" idx="3"/>
          </p:cNvCxnSpPr>
          <p:nvPr/>
        </p:nvCxnSpPr>
        <p:spPr>
          <a:xfrm flipV="1">
            <a:off x="2528294" y="4214487"/>
            <a:ext cx="1506480" cy="96293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76" idx="5"/>
            <a:endCxn id="80" idx="2"/>
          </p:cNvCxnSpPr>
          <p:nvPr/>
        </p:nvCxnSpPr>
        <p:spPr>
          <a:xfrm>
            <a:off x="2458763" y="5324253"/>
            <a:ext cx="1897001" cy="20551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71" idx="1"/>
            <a:endCxn id="72" idx="5"/>
          </p:cNvCxnSpPr>
          <p:nvPr/>
        </p:nvCxnSpPr>
        <p:spPr>
          <a:xfrm flipH="1" flipV="1">
            <a:off x="2736716" y="2809209"/>
            <a:ext cx="1298058" cy="111161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72" idx="6"/>
            <a:endCxn id="79" idx="2"/>
          </p:cNvCxnSpPr>
          <p:nvPr/>
        </p:nvCxnSpPr>
        <p:spPr>
          <a:xfrm flipV="1">
            <a:off x="2806247" y="2605546"/>
            <a:ext cx="1342215" cy="5683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79" idx="6"/>
            <a:endCxn id="50" idx="2"/>
          </p:cNvCxnSpPr>
          <p:nvPr/>
        </p:nvCxnSpPr>
        <p:spPr>
          <a:xfrm>
            <a:off x="4623246" y="2605546"/>
            <a:ext cx="1291477" cy="472134"/>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71" idx="6"/>
            <a:endCxn id="50" idx="3"/>
          </p:cNvCxnSpPr>
          <p:nvPr/>
        </p:nvCxnSpPr>
        <p:spPr>
          <a:xfrm flipV="1">
            <a:off x="4440027" y="3224511"/>
            <a:ext cx="1544227" cy="843145"/>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80" idx="6"/>
            <a:endCxn id="52" idx="2"/>
          </p:cNvCxnSpPr>
          <p:nvPr/>
        </p:nvCxnSpPr>
        <p:spPr>
          <a:xfrm flipV="1">
            <a:off x="4830548" y="5262962"/>
            <a:ext cx="1299309" cy="266804"/>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52" idx="6"/>
            <a:endCxn id="92" idx="2"/>
          </p:cNvCxnSpPr>
          <p:nvPr/>
        </p:nvCxnSpPr>
        <p:spPr>
          <a:xfrm flipV="1">
            <a:off x="6604641" y="5252160"/>
            <a:ext cx="841323" cy="1080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92" idx="6"/>
            <a:endCxn id="75" idx="2"/>
          </p:cNvCxnSpPr>
          <p:nvPr/>
        </p:nvCxnSpPr>
        <p:spPr>
          <a:xfrm flipV="1">
            <a:off x="7920748" y="4140430"/>
            <a:ext cx="1209440" cy="111173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3" name="Content Placeholder 2"/>
          <p:cNvSpPr txBox="1">
            <a:spLocks/>
          </p:cNvSpPr>
          <p:nvPr/>
        </p:nvSpPr>
        <p:spPr>
          <a:xfrm>
            <a:off x="1683298" y="4348081"/>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AS2</a:t>
            </a:r>
          </a:p>
        </p:txBody>
      </p:sp>
      <p:sp>
        <p:nvSpPr>
          <p:cNvPr id="144" name="Content Placeholder 2"/>
          <p:cNvSpPr txBox="1">
            <a:spLocks/>
          </p:cNvSpPr>
          <p:nvPr/>
        </p:nvSpPr>
        <p:spPr>
          <a:xfrm>
            <a:off x="2873378" y="4339974"/>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AS3</a:t>
            </a:r>
          </a:p>
        </p:txBody>
      </p:sp>
      <p:sp>
        <p:nvSpPr>
          <p:cNvPr id="145" name="Content Placeholder 2"/>
          <p:cNvSpPr txBox="1">
            <a:spLocks/>
          </p:cNvSpPr>
          <p:nvPr/>
        </p:nvSpPr>
        <p:spPr>
          <a:xfrm>
            <a:off x="2969668" y="5462963"/>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out</a:t>
            </a:r>
          </a:p>
        </p:txBody>
      </p:sp>
      <p:sp>
        <p:nvSpPr>
          <p:cNvPr id="146" name="Content Placeholder 2"/>
          <p:cNvSpPr txBox="1">
            <a:spLocks/>
          </p:cNvSpPr>
          <p:nvPr/>
        </p:nvSpPr>
        <p:spPr>
          <a:xfrm>
            <a:off x="3192234" y="2331118"/>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out</a:t>
            </a:r>
          </a:p>
        </p:txBody>
      </p:sp>
      <p:sp>
        <p:nvSpPr>
          <p:cNvPr id="147" name="Content Placeholder 2"/>
          <p:cNvSpPr txBox="1">
            <a:spLocks/>
          </p:cNvSpPr>
          <p:nvPr/>
        </p:nvSpPr>
        <p:spPr>
          <a:xfrm>
            <a:off x="2803287" y="3281531"/>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AS4</a:t>
            </a:r>
          </a:p>
        </p:txBody>
      </p:sp>
      <p:sp>
        <p:nvSpPr>
          <p:cNvPr id="148" name="Content Placeholder 2"/>
          <p:cNvSpPr txBox="1">
            <a:spLocks/>
          </p:cNvSpPr>
          <p:nvPr/>
        </p:nvSpPr>
        <p:spPr>
          <a:xfrm>
            <a:off x="5184044" y="2513300"/>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in</a:t>
            </a:r>
          </a:p>
        </p:txBody>
      </p:sp>
      <p:sp>
        <p:nvSpPr>
          <p:cNvPr id="149" name="Content Placeholder 2"/>
          <p:cNvSpPr txBox="1">
            <a:spLocks/>
          </p:cNvSpPr>
          <p:nvPr/>
        </p:nvSpPr>
        <p:spPr>
          <a:xfrm>
            <a:off x="4861903" y="3393055"/>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in</a:t>
            </a:r>
          </a:p>
        </p:txBody>
      </p:sp>
      <p:sp>
        <p:nvSpPr>
          <p:cNvPr id="150" name="Content Placeholder 2"/>
          <p:cNvSpPr txBox="1">
            <a:spLocks/>
          </p:cNvSpPr>
          <p:nvPr/>
        </p:nvSpPr>
        <p:spPr>
          <a:xfrm>
            <a:off x="5227259" y="5029093"/>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A</a:t>
            </a:r>
          </a:p>
        </p:txBody>
      </p:sp>
      <p:sp>
        <p:nvSpPr>
          <p:cNvPr id="151" name="Content Placeholder 2"/>
          <p:cNvSpPr txBox="1">
            <a:spLocks/>
          </p:cNvSpPr>
          <p:nvPr/>
        </p:nvSpPr>
        <p:spPr>
          <a:xfrm>
            <a:off x="6795010" y="4889447"/>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C</a:t>
            </a:r>
          </a:p>
        </p:txBody>
      </p:sp>
      <p:sp>
        <p:nvSpPr>
          <p:cNvPr id="188" name="Freeform 187"/>
          <p:cNvSpPr/>
          <p:nvPr/>
        </p:nvSpPr>
        <p:spPr>
          <a:xfrm>
            <a:off x="4110733" y="1547504"/>
            <a:ext cx="588008" cy="4911463"/>
          </a:xfrm>
          <a:custGeom>
            <a:avLst/>
            <a:gdLst>
              <a:gd name="connsiteX0" fmla="*/ 0 w 371061"/>
              <a:gd name="connsiteY0" fmla="*/ 0 h 4823791"/>
              <a:gd name="connsiteX1" fmla="*/ 371061 w 371061"/>
              <a:gd name="connsiteY1" fmla="*/ 4823791 h 4823791"/>
              <a:gd name="connsiteX0" fmla="*/ 62822 w 433883"/>
              <a:gd name="connsiteY0" fmla="*/ 0 h 4823791"/>
              <a:gd name="connsiteX1" fmla="*/ 9813 w 433883"/>
              <a:gd name="connsiteY1" fmla="*/ 2305878 h 4823791"/>
              <a:gd name="connsiteX2" fmla="*/ 433883 w 433883"/>
              <a:gd name="connsiteY2" fmla="*/ 4823791 h 4823791"/>
              <a:gd name="connsiteX0" fmla="*/ 165456 w 536517"/>
              <a:gd name="connsiteY0" fmla="*/ 0 h 4823791"/>
              <a:gd name="connsiteX1" fmla="*/ 112447 w 536517"/>
              <a:gd name="connsiteY1" fmla="*/ 2305878 h 4823791"/>
              <a:gd name="connsiteX2" fmla="*/ 536517 w 536517"/>
              <a:gd name="connsiteY2" fmla="*/ 4823791 h 4823791"/>
              <a:gd name="connsiteX0" fmla="*/ 165456 w 536517"/>
              <a:gd name="connsiteY0" fmla="*/ 0 h 4823791"/>
              <a:gd name="connsiteX1" fmla="*/ 112447 w 536517"/>
              <a:gd name="connsiteY1" fmla="*/ 2305878 h 4823791"/>
              <a:gd name="connsiteX2" fmla="*/ 536517 w 536517"/>
              <a:gd name="connsiteY2" fmla="*/ 4823791 h 4823791"/>
              <a:gd name="connsiteX0" fmla="*/ 69414 w 440475"/>
              <a:gd name="connsiteY0" fmla="*/ 0 h 4823791"/>
              <a:gd name="connsiteX1" fmla="*/ 196041 w 440475"/>
              <a:gd name="connsiteY1" fmla="*/ 1213400 h 4823791"/>
              <a:gd name="connsiteX2" fmla="*/ 16405 w 440475"/>
              <a:gd name="connsiteY2" fmla="*/ 2305878 h 4823791"/>
              <a:gd name="connsiteX3" fmla="*/ 440475 w 440475"/>
              <a:gd name="connsiteY3" fmla="*/ 4823791 h 4823791"/>
              <a:gd name="connsiteX0" fmla="*/ 70471 w 441532"/>
              <a:gd name="connsiteY0" fmla="*/ 0 h 4823791"/>
              <a:gd name="connsiteX1" fmla="*/ 197098 w 441532"/>
              <a:gd name="connsiteY1" fmla="*/ 1213400 h 4823791"/>
              <a:gd name="connsiteX2" fmla="*/ 17462 w 441532"/>
              <a:gd name="connsiteY2" fmla="*/ 2305878 h 4823791"/>
              <a:gd name="connsiteX3" fmla="*/ 441532 w 441532"/>
              <a:gd name="connsiteY3" fmla="*/ 4823791 h 4823791"/>
              <a:gd name="connsiteX0" fmla="*/ 70471 w 441532"/>
              <a:gd name="connsiteY0" fmla="*/ 0 h 4823791"/>
              <a:gd name="connsiteX1" fmla="*/ 197098 w 441532"/>
              <a:gd name="connsiteY1" fmla="*/ 1213400 h 4823791"/>
              <a:gd name="connsiteX2" fmla="*/ 17462 w 441532"/>
              <a:gd name="connsiteY2" fmla="*/ 2305878 h 4823791"/>
              <a:gd name="connsiteX3" fmla="*/ 441532 w 441532"/>
              <a:gd name="connsiteY3" fmla="*/ 4823791 h 4823791"/>
              <a:gd name="connsiteX0" fmla="*/ 70471 w 441532"/>
              <a:gd name="connsiteY0" fmla="*/ 0 h 4823791"/>
              <a:gd name="connsiteX1" fmla="*/ 197098 w 441532"/>
              <a:gd name="connsiteY1" fmla="*/ 1213400 h 4823791"/>
              <a:gd name="connsiteX2" fmla="*/ 17462 w 441532"/>
              <a:gd name="connsiteY2" fmla="*/ 2305878 h 4823791"/>
              <a:gd name="connsiteX3" fmla="*/ 366265 w 441532"/>
              <a:gd name="connsiteY3" fmla="*/ 3217804 h 4823791"/>
              <a:gd name="connsiteX4" fmla="*/ 441532 w 441532"/>
              <a:gd name="connsiteY4" fmla="*/ 4823791 h 4823791"/>
              <a:gd name="connsiteX0" fmla="*/ 70471 w 441532"/>
              <a:gd name="connsiteY0" fmla="*/ 0 h 4823791"/>
              <a:gd name="connsiteX1" fmla="*/ 197098 w 441532"/>
              <a:gd name="connsiteY1" fmla="*/ 1213400 h 4823791"/>
              <a:gd name="connsiteX2" fmla="*/ 17462 w 441532"/>
              <a:gd name="connsiteY2" fmla="*/ 2305878 h 4823791"/>
              <a:gd name="connsiteX3" fmla="*/ 366265 w 441532"/>
              <a:gd name="connsiteY3" fmla="*/ 3217804 h 4823791"/>
              <a:gd name="connsiteX4" fmla="*/ 326461 w 441532"/>
              <a:gd name="connsiteY4" fmla="*/ 4024772 h 4823791"/>
              <a:gd name="connsiteX5" fmla="*/ 441532 w 441532"/>
              <a:gd name="connsiteY5" fmla="*/ 4823791 h 4823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1532" h="4823791">
                <a:moveTo>
                  <a:pt x="70471" y="0"/>
                </a:moveTo>
                <a:cubicBezTo>
                  <a:pt x="50113" y="189217"/>
                  <a:pt x="365149" y="334495"/>
                  <a:pt x="197098" y="1213400"/>
                </a:cubicBezTo>
                <a:cubicBezTo>
                  <a:pt x="168362" y="1545651"/>
                  <a:pt x="-64739" y="1691130"/>
                  <a:pt x="17462" y="2305878"/>
                </a:cubicBezTo>
                <a:cubicBezTo>
                  <a:pt x="42339" y="2639945"/>
                  <a:pt x="295587" y="2798152"/>
                  <a:pt x="366265" y="3217804"/>
                </a:cubicBezTo>
                <a:cubicBezTo>
                  <a:pt x="431033" y="3495609"/>
                  <a:pt x="313916" y="3757107"/>
                  <a:pt x="326461" y="4024772"/>
                </a:cubicBezTo>
                <a:cubicBezTo>
                  <a:pt x="339006" y="4292437"/>
                  <a:pt x="435622" y="4681944"/>
                  <a:pt x="441532" y="4823791"/>
                </a:cubicBez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Content Placeholder 2"/>
          <p:cNvSpPr txBox="1">
            <a:spLocks/>
          </p:cNvSpPr>
          <p:nvPr/>
        </p:nvSpPr>
        <p:spPr>
          <a:xfrm>
            <a:off x="8125634" y="4256230"/>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out</a:t>
            </a:r>
          </a:p>
        </p:txBody>
      </p:sp>
      <p:sp>
        <p:nvSpPr>
          <p:cNvPr id="191" name="Content Placeholder 2"/>
          <p:cNvSpPr txBox="1">
            <a:spLocks/>
          </p:cNvSpPr>
          <p:nvPr/>
        </p:nvSpPr>
        <p:spPr>
          <a:xfrm>
            <a:off x="9824485" y="3556505"/>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out</a:t>
            </a:r>
          </a:p>
        </p:txBody>
      </p:sp>
      <p:cxnSp>
        <p:nvCxnSpPr>
          <p:cNvPr id="192" name="Straight Arrow Connector 191"/>
          <p:cNvCxnSpPr>
            <a:stCxn id="75" idx="6"/>
            <a:endCxn id="75" idx="0"/>
          </p:cNvCxnSpPr>
          <p:nvPr/>
        </p:nvCxnSpPr>
        <p:spPr>
          <a:xfrm flipH="1" flipV="1">
            <a:off x="9367580" y="3932779"/>
            <a:ext cx="237392" cy="207651"/>
          </a:xfrm>
          <a:prstGeom prst="curvedConnector4">
            <a:avLst>
              <a:gd name="adj1" fmla="val -96296"/>
              <a:gd name="adj2" fmla="val 210089"/>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a:stCxn id="50" idx="0"/>
            <a:endCxn id="50" idx="6"/>
          </p:cNvCxnSpPr>
          <p:nvPr/>
        </p:nvCxnSpPr>
        <p:spPr>
          <a:xfrm rot="16200000" flipH="1">
            <a:off x="6166985" y="2855158"/>
            <a:ext cx="207651" cy="237392"/>
          </a:xfrm>
          <a:prstGeom prst="curvedConnector4">
            <a:avLst>
              <a:gd name="adj1" fmla="val -110089"/>
              <a:gd name="adj2" fmla="val 196296"/>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01" name="Content Placeholder 2"/>
          <p:cNvSpPr txBox="1">
            <a:spLocks/>
          </p:cNvSpPr>
          <p:nvPr/>
        </p:nvSpPr>
        <p:spPr>
          <a:xfrm>
            <a:off x="6250777" y="2331118"/>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in</a:t>
            </a:r>
          </a:p>
        </p:txBody>
      </p:sp>
      <p:cxnSp>
        <p:nvCxnSpPr>
          <p:cNvPr id="203" name="Straight Connector 202"/>
          <p:cNvCxnSpPr/>
          <p:nvPr/>
        </p:nvCxnSpPr>
        <p:spPr>
          <a:xfrm>
            <a:off x="7507283" y="1515963"/>
            <a:ext cx="289217" cy="480972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a:stCxn id="72" idx="0"/>
            <a:endCxn id="72" idx="2"/>
          </p:cNvCxnSpPr>
          <p:nvPr/>
        </p:nvCxnSpPr>
        <p:spPr>
          <a:xfrm rot="16200000" flipH="1" flipV="1">
            <a:off x="2346333" y="2439856"/>
            <a:ext cx="207651" cy="237392"/>
          </a:xfrm>
          <a:prstGeom prst="curvedConnector4">
            <a:avLst>
              <a:gd name="adj1" fmla="val -110089"/>
              <a:gd name="adj2" fmla="val 196296"/>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8" name="Content Placeholder 2"/>
          <p:cNvSpPr txBox="1">
            <a:spLocks/>
          </p:cNvSpPr>
          <p:nvPr/>
        </p:nvSpPr>
        <p:spPr>
          <a:xfrm>
            <a:off x="2084007" y="1886671"/>
            <a:ext cx="603976"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out</a:t>
            </a:r>
          </a:p>
        </p:txBody>
      </p:sp>
      <p:cxnSp>
        <p:nvCxnSpPr>
          <p:cNvPr id="213" name="Straight Arrow Connector 212"/>
          <p:cNvCxnSpPr/>
          <p:nvPr/>
        </p:nvCxnSpPr>
        <p:spPr>
          <a:xfrm>
            <a:off x="57103" y="3969504"/>
            <a:ext cx="83488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27369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509921" y="1122364"/>
            <a:ext cx="2265932" cy="17438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Policy</a:t>
            </a:r>
          </a:p>
          <a:p>
            <a:pPr marL="0" indent="0">
              <a:buFont typeface="Arial" panose="020B0604020202020204" pitchFamily="34" charset="0"/>
              <a:buNone/>
            </a:pPr>
            <a:r>
              <a:rPr lang="en-US" dirty="0" smtClean="0"/>
              <a:t>Constraint</a:t>
            </a:r>
          </a:p>
          <a:p>
            <a:pPr marL="0" indent="0">
              <a:buFont typeface="Arial" panose="020B0604020202020204" pitchFamily="34" charset="0"/>
              <a:buNone/>
            </a:pPr>
            <a:r>
              <a:rPr lang="en-US" dirty="0" smtClean="0"/>
              <a:t>Predicate</a:t>
            </a:r>
          </a:p>
          <a:p>
            <a:pPr marL="0" indent="0">
              <a:buFont typeface="Arial" panose="020B0604020202020204" pitchFamily="34" charset="0"/>
              <a:buNone/>
            </a:pPr>
            <a:r>
              <a:rPr lang="en-US" dirty="0" smtClean="0"/>
              <a:t>Regular Path</a:t>
            </a:r>
          </a:p>
        </p:txBody>
      </p:sp>
      <mc:AlternateContent xmlns:mc="http://schemas.openxmlformats.org/markup-compatibility/2006" xmlns:a14="http://schemas.microsoft.com/office/drawing/2010/main">
        <mc:Choice Requires="a14">
          <p:sp>
            <p:nvSpPr>
              <p:cNvPr id="8" name="Content Placeholder 2"/>
              <p:cNvSpPr>
                <a:spLocks noGrp="1"/>
              </p:cNvSpPr>
              <p:nvPr>
                <p:ph idx="1"/>
              </p:nvPr>
            </p:nvSpPr>
            <p:spPr>
              <a:xfrm>
                <a:off x="838199" y="1122364"/>
                <a:ext cx="8544951" cy="6009956"/>
              </a:xfrm>
            </p:spPr>
            <p:txBody>
              <a:bodyPr>
                <a:normAutofit fontScale="92500" lnSpcReduction="10000"/>
              </a:bodyPr>
              <a:lstStyle/>
              <a:p>
                <a:pPr marL="0" indent="0">
                  <a:buNone/>
                </a:pPr>
                <a14:m>
                  <m:oMath xmlns:m="http://schemas.openxmlformats.org/officeDocument/2006/math">
                    <m:r>
                      <a:rPr lang="en-US" i="1" dirty="0" smtClean="0">
                        <a:latin typeface="Cambria Math" panose="02040503050406030204" pitchFamily="18" charset="0"/>
                      </a:rPr>
                      <m:t>𝑝𝑜𝑙</m:t>
                    </m:r>
                    <m:r>
                      <a:rPr lang="en-US"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𝑠</m:t>
                        </m:r>
                      </m:e>
                      <m:sub>
                        <m:r>
                          <a:rPr lang="en-US" b="0" i="1" dirty="0" smtClean="0">
                            <a:latin typeface="Cambria Math" panose="02040503050406030204" pitchFamily="18" charset="0"/>
                          </a:rPr>
                          <m:t>1</m:t>
                        </m:r>
                      </m:sub>
                    </m:sSub>
                    <m:r>
                      <a:rPr lang="en-US" i="1" dirty="0" smtClean="0">
                        <a:latin typeface="Cambria Math" panose="02040503050406030204" pitchFamily="18" charset="0"/>
                      </a:rPr>
                      <m:t>, </m:t>
                    </m:r>
                    <m:r>
                      <a:rPr lang="en-US" b="0" i="1" dirty="0" smtClean="0">
                        <a:latin typeface="Cambria Math" panose="02040503050406030204" pitchFamily="18" charset="0"/>
                      </a:rPr>
                      <m:t>…</m:t>
                    </m:r>
                    <m:r>
                      <a:rPr lang="en-US"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𝑠</m:t>
                        </m:r>
                      </m:e>
                      <m:sub>
                        <m:r>
                          <a:rPr lang="en-US" b="0" i="1" dirty="0" smtClean="0">
                            <a:latin typeface="Cambria Math" panose="02040503050406030204" pitchFamily="18" charset="0"/>
                          </a:rPr>
                          <m:t>𝑛</m:t>
                        </m:r>
                      </m:sub>
                    </m:sSub>
                  </m:oMath>
                </a14:m>
                <a:r>
                  <a:rPr lang="en-US" dirty="0" smtClean="0"/>
                  <a:t> </a:t>
                </a: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 ∷=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𝑐h𝑜𝑜𝑠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𝑛</m:t>
                              </m:r>
                            </m:sub>
                          </m:sSub>
                        </m:e>
                      </m:d>
                      <m:r>
                        <a:rPr lang="en-US" b="0" i="1"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𝒎</m:t>
                          </m:r>
                        </m:sub>
                      </m:sSub>
                      <m:r>
                        <a:rPr lang="en-US" b="0" i="1" smtClean="0">
                          <a:latin typeface="Cambria Math" panose="02040503050406030204" pitchFamily="18" charset="0"/>
                        </a:rPr>
                        <m:t> [</m:t>
                      </m:r>
                      <m:r>
                        <a:rPr lang="en-US" b="0" i="1" smtClean="0">
                          <a:latin typeface="Cambria Math" panose="02040503050406030204" pitchFamily="18" charset="0"/>
                        </a:rPr>
                        <m:t>𝑚</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𝑖𝑛</m:t>
                          </m:r>
                        </m:e>
                        <m:sub>
                          <m:r>
                            <a:rPr lang="en-US" b="0" i="1" smtClean="0">
                              <a:latin typeface="Cambria Math" panose="02040503050406030204" pitchFamily="18" charset="0"/>
                            </a:rPr>
                            <m:t>𝑎𝑡𝑡𝑟</m:t>
                          </m:r>
                        </m:sub>
                      </m:sSub>
                      <m:r>
                        <a:rPr lang="en-US" b="0" i="1" smtClean="0">
                          <a:latin typeface="Cambria Math" panose="02040503050406030204" pitchFamily="18" charset="0"/>
                        </a:rPr>
                        <m:t>]</m:t>
                      </m:r>
                    </m:oMath>
                  </m:oMathPara>
                </a14:m>
                <a:endParaRPr lang="en-US" b="0" i="1" dirty="0" smtClean="0">
                  <a:latin typeface="Cambria Math" panose="02040503050406030204" pitchFamily="18" charset="0"/>
                </a:endParaRPr>
              </a:p>
              <a:p>
                <a:pPr marL="0" indent="0">
                  <a:buNone/>
                </a:pP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 ∷=  </m:t>
                    </m:r>
                    <m:r>
                      <a:rPr lang="en-US" b="0" i="1" smtClean="0">
                        <a:latin typeface="Cambria Math" panose="02040503050406030204" pitchFamily="18" charset="0"/>
                      </a:rPr>
                      <m:t>𝑡𝑟𝑢𝑒</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  </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𝑝</m:t>
                    </m:r>
                  </m:oMath>
                </a14:m>
                <a:r>
                  <a:rPr lang="en-US" dirty="0" smtClean="0"/>
                  <a:t> </a:t>
                </a:r>
              </a:p>
              <a:p>
                <a:pPr marL="0" indent="0">
                  <a:buNone/>
                </a:pPr>
                <a:r>
                  <a:rPr lang="en-US" b="0" dirty="0" smtClean="0"/>
                  <a:t>r</a:t>
                </a:r>
                <a14:m>
                  <m:oMath xmlns:m="http://schemas.openxmlformats.org/officeDocument/2006/math">
                    <m:r>
                      <a:rPr lang="en-US" b="0" i="1" smtClean="0">
                        <a:latin typeface="Cambria Math" panose="02040503050406030204" pitchFamily="18" charset="0"/>
                      </a:rPr>
                      <m:t> ∷=     </m:t>
                    </m:r>
                    <m:r>
                      <a:rPr lang="en-US" b="0" i="1" smtClean="0">
                        <a:latin typeface="Cambria Math" panose="02040503050406030204" pitchFamily="18" charset="0"/>
                      </a:rPr>
                      <m:t>𝑜𝑢𝑡</m:t>
                    </m:r>
                    <m:r>
                      <a:rPr lang="en-US" b="0" i="1" smtClean="0">
                        <a:latin typeface="Cambria Math" panose="02040503050406030204" pitchFamily="18" charset="0"/>
                      </a:rPr>
                      <m:t> </m:t>
                    </m:r>
                  </m:oMath>
                </a14:m>
                <a:r>
                  <a:rPr lang="en-US" sz="2800" b="0" dirty="0" smtClean="0"/>
                  <a:t>	</a:t>
                </a:r>
                <a:endParaRPr lang="en-US" dirty="0"/>
              </a:p>
              <a:p>
                <a:pPr marL="0" indent="0">
                  <a:buNone/>
                </a:pPr>
                <a:r>
                  <a:rPr lang="en-US" sz="2800" b="0" dirty="0" smtClean="0"/>
                  <a:t>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𝑖𝑛</m:t>
                    </m:r>
                  </m:oMath>
                </a14:m>
                <a:r>
                  <a:rPr lang="en-US" dirty="0"/>
                  <a:t> </a:t>
                </a:r>
                <a:endParaRPr lang="en-US" dirty="0" smtClean="0"/>
              </a:p>
              <a:p>
                <a:pPr marL="0" indent="0">
                  <a:buNone/>
                </a:pPr>
                <a:r>
                  <a:rPr lang="en-US" sz="2800" b="0" dirty="0"/>
                  <a:t>	</a:t>
                </a:r>
                <a14:m>
                  <m:oMath xmlns:m="http://schemas.openxmlformats.org/officeDocument/2006/math">
                    <m:r>
                      <a:rPr lang="en-US" b="0" i="0" smtClean="0">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𝑙</m:t>
                    </m:r>
                  </m:oMath>
                </a14:m>
                <a:r>
                  <a:rPr lang="en-US" dirty="0"/>
                  <a:t> </a:t>
                </a:r>
                <a:endParaRPr lang="en-US" dirty="0" smtClean="0"/>
              </a:p>
              <a:p>
                <a:pPr marL="0" indent="0">
                  <a:buNone/>
                </a:pPr>
                <a:r>
                  <a:rPr lang="en-US" dirty="0" smtClean="0"/>
                  <a:t>	</a:t>
                </a:r>
                <a14:m>
                  <m:oMath xmlns:m="http://schemas.openxmlformats.org/officeDocument/2006/math">
                    <m:r>
                      <a:rPr lang="en-US" sz="2800" b="0" i="0" smtClean="0">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𝑟</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𝑟</m:t>
                        </m:r>
                      </m:e>
                      <m:sub>
                        <m:r>
                          <a:rPr lang="en-US" sz="2800" i="1">
                            <a:latin typeface="Cambria Math" panose="02040503050406030204" pitchFamily="18" charset="0"/>
                          </a:rPr>
                          <m:t>2</m:t>
                        </m:r>
                      </m:sub>
                    </m:sSub>
                  </m:oMath>
                </a14:m>
                <a:endParaRPr lang="en-US" sz="2800" dirty="0" smtClean="0"/>
              </a:p>
              <a:p>
                <a:pPr marL="0" indent="0">
                  <a:buNone/>
                </a:pPr>
                <a:r>
                  <a:rPr lang="en-US" dirty="0" smtClean="0"/>
                  <a:t>	</a:t>
                </a:r>
                <a14:m>
                  <m:oMath xmlns:m="http://schemas.openxmlformats.org/officeDocument/2006/math">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oMath>
                </a14:m>
                <a:endParaRPr lang="en-US" dirty="0" smtClean="0"/>
              </a:p>
              <a:p>
                <a:pPr marL="0" indent="0">
                  <a:buNone/>
                </a:pPr>
                <a:r>
                  <a:rPr lang="en-US" b="0" dirty="0" smtClean="0"/>
                  <a:t>	</a:t>
                </a:r>
                <a14:m>
                  <m:oMath xmlns:m="http://schemas.openxmlformats.org/officeDocument/2006/math">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m:t>
                        </m:r>
                      </m:sub>
                    </m:sSub>
                    <m:r>
                      <a:rPr lang="en-US" i="1">
                        <a:latin typeface="Cambria Math" panose="02040503050406030204" pitchFamily="18" charset="0"/>
                      </a:rPr>
                      <m:t> \</m:t>
                    </m:r>
                    <m:r>
                      <m:rPr>
                        <m:lit/>
                      </m:rP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m:t>
                        </m:r>
                      </m:sub>
                    </m:sSub>
                  </m:oMath>
                </a14:m>
                <a:endParaRPr lang="en-US" dirty="0" smtClean="0"/>
              </a:p>
              <a:p>
                <a:pPr marL="0" indent="0">
                  <a:buNone/>
                </a:pPr>
                <a:r>
                  <a:rPr lang="en-US" dirty="0" smtClean="0"/>
                  <a:t>	</a:t>
                </a:r>
                <a14:m>
                  <m:oMath xmlns:m="http://schemas.openxmlformats.org/officeDocument/2006/math">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oMath>
                </a14:m>
                <a:endParaRPr lang="en-US" dirty="0" smtClean="0"/>
              </a:p>
              <a:p>
                <a:pPr marL="0" indent="0">
                  <a:buNone/>
                </a:pPr>
                <a:r>
                  <a:rPr lang="en-US" b="0" dirty="0" smtClean="0"/>
                  <a:t>	</a:t>
                </a:r>
                <a14:m>
                  <m:oMath xmlns:m="http://schemas.openxmlformats.org/officeDocument/2006/math">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b="0" i="1" smtClean="0">
                            <a:latin typeface="Cambria Math" panose="02040503050406030204" pitchFamily="18" charset="0"/>
                          </a:rPr>
                          <m:t>𝑟</m:t>
                        </m:r>
                      </m:e>
                      <m:sup>
                        <m:r>
                          <a:rPr lang="en-US" i="1">
                            <a:latin typeface="Cambria Math" panose="02040503050406030204" pitchFamily="18" charset="0"/>
                          </a:rPr>
                          <m:t>∗</m:t>
                        </m:r>
                      </m:sup>
                    </m:sSup>
                  </m:oMath>
                </a14:m>
                <a:endParaRPr lang="en-US" dirty="0" smtClean="0"/>
              </a:p>
              <a:p>
                <a:pPr marL="0" indent="0">
                  <a:buNone/>
                </a:pPr>
                <a:r>
                  <a:rPr lang="en-US" dirty="0"/>
                  <a:t>	</a:t>
                </a:r>
                <a14:m>
                  <m:oMath xmlns:m="http://schemas.openxmlformats.org/officeDocument/2006/math">
                    <m:r>
                      <a:rPr lang="en-US">
                        <a:latin typeface="Cambria Math" panose="02040503050406030204" pitchFamily="18" charset="0"/>
                      </a:rPr>
                      <m:t>|</m:t>
                    </m:r>
                    <m:r>
                      <a:rPr lang="en-US" i="1">
                        <a:latin typeface="Cambria Math" panose="02040503050406030204" pitchFamily="18" charset="0"/>
                      </a:rPr>
                      <m:t> </m:t>
                    </m:r>
                    <m:r>
                      <a:rPr lang="en-US" b="0" i="1" smtClean="0">
                        <a:latin typeface="Cambria Math" panose="02040503050406030204" pitchFamily="18" charset="0"/>
                      </a:rPr>
                      <m:t>h𝑖𝑑𝑒</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oMath>
                </a14:m>
                <a:r>
                  <a:rPr lang="en-US" dirty="0"/>
                  <a:t> </a:t>
                </a:r>
                <a:endParaRPr lang="en-US" dirty="0" smtClean="0"/>
              </a:p>
              <a:p>
                <a:pPr marL="0" indent="0">
                  <a:buNone/>
                </a:pPr>
                <a:r>
                  <a:rPr lang="en-US" b="0" dirty="0" smtClean="0"/>
                  <a:t>	</a:t>
                </a:r>
                <a14:m>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𝑎𝑏𝑠𝑡𝑟𝑎𝑐𝑡</m:t>
                    </m:r>
                    <m:r>
                      <a:rPr lang="en-US" i="1">
                        <a:latin typeface="Cambria Math" panose="02040503050406030204" pitchFamily="18" charset="0"/>
                      </a:rPr>
                      <m:t>(</m:t>
                    </m:r>
                    <m:r>
                      <a:rPr lang="en-US" b="0" i="1" smtClean="0">
                        <a:latin typeface="Cambria Math" panose="02040503050406030204" pitchFamily="18" charset="0"/>
                      </a:rPr>
                      <m:t>𝑟</m:t>
                    </m:r>
                    <m:r>
                      <a:rPr lang="en-US" i="1">
                        <a:latin typeface="Cambria Math" panose="02040503050406030204" pitchFamily="18" charset="0"/>
                      </a:rPr>
                      <m:t>)</m:t>
                    </m:r>
                  </m:oMath>
                </a14:m>
                <a:r>
                  <a:rPr lang="en-US" dirty="0" smtClean="0"/>
                  <a:t> </a:t>
                </a:r>
                <a:endParaRPr lang="en-US" dirty="0"/>
              </a:p>
            </p:txBody>
          </p:sp>
        </mc:Choice>
        <mc:Fallback xmlns="">
          <p:sp>
            <p:nvSpPr>
              <p:cNvPr id="8" name="Content Placeholder 2"/>
              <p:cNvSpPr>
                <a:spLocks noGrp="1" noRot="1" noChangeAspect="1" noMove="1" noResize="1" noEditPoints="1" noAdjustHandles="1" noChangeArrowheads="1" noChangeShapeType="1" noTextEdit="1"/>
              </p:cNvSpPr>
              <p:nvPr>
                <p:ph idx="1"/>
              </p:nvPr>
            </p:nvSpPr>
            <p:spPr>
              <a:xfrm>
                <a:off x="838199" y="1122364"/>
                <a:ext cx="8544951" cy="6009956"/>
              </a:xfrm>
              <a:blipFill rotWithShape="0">
                <a:blip r:embed="rId2"/>
                <a:stretch>
                  <a:fillRect l="-1213"/>
                </a:stretch>
              </a:blipFill>
            </p:spPr>
            <p:txBody>
              <a:bodyPr/>
              <a:lstStyle/>
              <a:p>
                <a:r>
                  <a:rPr lang="en-US">
                    <a:noFill/>
                  </a:rPr>
                  <a:t> </a:t>
                </a:r>
              </a:p>
            </p:txBody>
          </p:sp>
        </mc:Fallback>
      </mc:AlternateContent>
      <p:cxnSp>
        <p:nvCxnSpPr>
          <p:cNvPr id="5" name="Straight Arrow Connector 4"/>
          <p:cNvCxnSpPr/>
          <p:nvPr/>
        </p:nvCxnSpPr>
        <p:spPr>
          <a:xfrm flipH="1" flipV="1">
            <a:off x="3795021" y="1841327"/>
            <a:ext cx="1979953" cy="160815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774974" y="3486433"/>
            <a:ext cx="4716163" cy="461665"/>
          </a:xfrm>
          <a:prstGeom prst="rect">
            <a:avLst/>
          </a:prstGeom>
          <a:noFill/>
        </p:spPr>
        <p:txBody>
          <a:bodyPr wrap="none" rtlCol="0">
            <a:spAutoFit/>
          </a:bodyPr>
          <a:lstStyle/>
          <a:p>
            <a:r>
              <a:rPr lang="en-US" sz="2400" b="1" dirty="0" smtClean="0"/>
              <a:t>Preferences only at outermost level</a:t>
            </a:r>
            <a:endParaRPr lang="en-US" sz="2400" b="1" dirty="0"/>
          </a:p>
        </p:txBody>
      </p:sp>
      <p:cxnSp>
        <p:nvCxnSpPr>
          <p:cNvPr id="9" name="Straight Arrow Connector 8"/>
          <p:cNvCxnSpPr/>
          <p:nvPr/>
        </p:nvCxnSpPr>
        <p:spPr>
          <a:xfrm flipH="1" flipV="1">
            <a:off x="5210827" y="1910398"/>
            <a:ext cx="1260499" cy="153908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Language Syntax</a:t>
            </a:r>
            <a:endParaRPr lang="en-US" sz="4000" dirty="0">
              <a:solidFill>
                <a:schemeClr val="accent1">
                  <a:lumMod val="50000"/>
                </a:schemeClr>
              </a:solidFill>
            </a:endParaRPr>
          </a:p>
        </p:txBody>
      </p:sp>
    </p:spTree>
    <p:extLst>
      <p:ext uri="{BB962C8B-B14F-4D97-AF65-F5344CB8AC3E}">
        <p14:creationId xmlns:p14="http://schemas.microsoft.com/office/powerpoint/2010/main" val="15477387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External Routes:</a:t>
            </a:r>
            <a:endParaRPr lang="en-US" sz="4000"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193" name="TextBox 192"/>
              <p:cNvSpPr txBox="1"/>
              <p:nvPr/>
            </p:nvSpPr>
            <p:spPr>
              <a:xfrm>
                <a:off x="329516" y="1212766"/>
                <a:ext cx="4825349"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𝑜𝑢𝑡</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𝑜𝑢𝑡</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a14:m>
                <a:endParaRPr lang="en-US" b="0" dirty="0" smtClean="0"/>
              </a:p>
            </p:txBody>
          </p:sp>
        </mc:Choice>
        <mc:Fallback xmlns="">
          <p:sp>
            <p:nvSpPr>
              <p:cNvPr id="193" name="TextBox 192"/>
              <p:cNvSpPr txBox="1">
                <a:spLocks noRot="1" noChangeAspect="1" noMove="1" noResize="1" noEditPoints="1" noAdjustHandles="1" noChangeArrowheads="1" noChangeShapeType="1" noTextEdit="1"/>
              </p:cNvSpPr>
              <p:nvPr/>
            </p:nvSpPr>
            <p:spPr>
              <a:xfrm>
                <a:off x="329516" y="1212766"/>
                <a:ext cx="4825349" cy="276999"/>
              </a:xfrm>
              <a:prstGeom prst="rect">
                <a:avLst/>
              </a:prstGeom>
              <a:blipFill rotWithShape="0">
                <a:blip r:embed="rId2"/>
                <a:stretch>
                  <a:fillRect l="-2904" t="-28889" b="-51111"/>
                </a:stretch>
              </a:blipFill>
            </p:spPr>
            <p:txBody>
              <a:bodyPr/>
              <a:lstStyle/>
              <a:p>
                <a:r>
                  <a:rPr lang="en-US">
                    <a:noFill/>
                  </a:rPr>
                  <a:t> </a:t>
                </a:r>
              </a:p>
            </p:txBody>
          </p:sp>
        </mc:Fallback>
      </mc:AlternateContent>
      <p:grpSp>
        <p:nvGrpSpPr>
          <p:cNvPr id="30" name="Group 29"/>
          <p:cNvGrpSpPr/>
          <p:nvPr/>
        </p:nvGrpSpPr>
        <p:grpSpPr>
          <a:xfrm>
            <a:off x="193468" y="2091655"/>
            <a:ext cx="4335499" cy="1873894"/>
            <a:chOff x="239086" y="2335795"/>
            <a:chExt cx="4335499" cy="1873894"/>
          </a:xfrm>
        </p:grpSpPr>
        <p:sp>
          <p:nvSpPr>
            <p:cNvPr id="172" name="Oval 171"/>
            <p:cNvSpPr/>
            <p:nvPr/>
          </p:nvSpPr>
          <p:spPr>
            <a:xfrm>
              <a:off x="1757094" y="2626185"/>
              <a:ext cx="1698441" cy="1533507"/>
            </a:xfrm>
            <a:prstGeom prst="ellips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3358084" y="3211563"/>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1746345" y="2905250"/>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p:nvSpPr>
          <p:spPr>
            <a:xfrm>
              <a:off x="1721854" y="3524457"/>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2353608" y="3256353"/>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p:cNvSpPr/>
            <p:nvPr/>
          </p:nvSpPr>
          <p:spPr>
            <a:xfrm>
              <a:off x="239086" y="2335795"/>
              <a:ext cx="754970" cy="1569072"/>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9" name="Straight Connector 188"/>
            <p:cNvCxnSpPr>
              <a:stCxn id="179" idx="2"/>
              <a:endCxn id="188" idx="7"/>
            </p:cNvCxnSpPr>
            <p:nvPr/>
          </p:nvCxnSpPr>
          <p:spPr>
            <a:xfrm flipH="1" flipV="1">
              <a:off x="883493" y="2565580"/>
              <a:ext cx="862852" cy="4446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a:stCxn id="186" idx="2"/>
              <a:endCxn id="188" idx="5"/>
            </p:cNvCxnSpPr>
            <p:nvPr/>
          </p:nvCxnSpPr>
          <p:spPr>
            <a:xfrm flipH="1">
              <a:off x="883493" y="3629458"/>
              <a:ext cx="838361" cy="456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a:endCxn id="176" idx="7"/>
            </p:cNvCxnSpPr>
            <p:nvPr/>
          </p:nvCxnSpPr>
          <p:spPr>
            <a:xfrm flipH="1">
              <a:off x="3542657" y="2905250"/>
              <a:ext cx="478613" cy="337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6" name="TextBox 195"/>
            <p:cNvSpPr txBox="1"/>
            <p:nvPr/>
          </p:nvSpPr>
          <p:spPr>
            <a:xfrm>
              <a:off x="342271" y="2954438"/>
              <a:ext cx="540533" cy="369332"/>
            </a:xfrm>
            <a:prstGeom prst="rect">
              <a:avLst/>
            </a:prstGeom>
            <a:noFill/>
          </p:spPr>
          <p:txBody>
            <a:bodyPr wrap="none" rtlCol="0">
              <a:spAutoFit/>
            </a:bodyPr>
            <a:lstStyle/>
            <a:p>
              <a:r>
                <a:rPr lang="en-US" dirty="0" smtClean="0"/>
                <a:t>AS1</a:t>
              </a:r>
              <a:endParaRPr lang="en-US" dirty="0"/>
            </a:p>
          </p:txBody>
        </p:sp>
        <p:sp>
          <p:nvSpPr>
            <p:cNvPr id="201" name="TextBox 200"/>
            <p:cNvSpPr txBox="1"/>
            <p:nvPr/>
          </p:nvSpPr>
          <p:spPr>
            <a:xfrm>
              <a:off x="1564499" y="2584894"/>
              <a:ext cx="257718" cy="272218"/>
            </a:xfrm>
            <a:prstGeom prst="rect">
              <a:avLst/>
            </a:prstGeom>
            <a:noFill/>
          </p:spPr>
          <p:txBody>
            <a:bodyPr wrap="none" rtlCol="0">
              <a:spAutoFit/>
            </a:bodyPr>
            <a:lstStyle/>
            <a:p>
              <a:r>
                <a:rPr lang="en-US" dirty="0" smtClean="0"/>
                <a:t>A</a:t>
              </a:r>
              <a:endParaRPr lang="en-US" dirty="0"/>
            </a:p>
          </p:txBody>
        </p:sp>
        <p:sp>
          <p:nvSpPr>
            <p:cNvPr id="210" name="TextBox 209"/>
            <p:cNvSpPr txBox="1"/>
            <p:nvPr/>
          </p:nvSpPr>
          <p:spPr>
            <a:xfrm>
              <a:off x="2386388" y="2914875"/>
              <a:ext cx="249917" cy="272218"/>
            </a:xfrm>
            <a:prstGeom prst="rect">
              <a:avLst/>
            </a:prstGeom>
            <a:noFill/>
          </p:spPr>
          <p:txBody>
            <a:bodyPr wrap="none" rtlCol="0">
              <a:spAutoFit/>
            </a:bodyPr>
            <a:lstStyle/>
            <a:p>
              <a:r>
                <a:rPr lang="en-US" dirty="0"/>
                <a:t>C</a:t>
              </a:r>
            </a:p>
          </p:txBody>
        </p:sp>
        <p:sp>
          <p:nvSpPr>
            <p:cNvPr id="211" name="TextBox 210"/>
            <p:cNvSpPr txBox="1"/>
            <p:nvPr/>
          </p:nvSpPr>
          <p:spPr>
            <a:xfrm>
              <a:off x="1590780" y="3696567"/>
              <a:ext cx="257718" cy="272218"/>
            </a:xfrm>
            <a:prstGeom prst="rect">
              <a:avLst/>
            </a:prstGeom>
            <a:noFill/>
          </p:spPr>
          <p:txBody>
            <a:bodyPr wrap="none" rtlCol="0">
              <a:spAutoFit/>
            </a:bodyPr>
            <a:lstStyle/>
            <a:p>
              <a:r>
                <a:rPr lang="en-US" dirty="0" smtClean="0"/>
                <a:t>B</a:t>
              </a:r>
              <a:endParaRPr lang="en-US" dirty="0"/>
            </a:p>
          </p:txBody>
        </p:sp>
        <p:sp>
          <p:nvSpPr>
            <p:cNvPr id="212" name="TextBox 211"/>
            <p:cNvSpPr txBox="1"/>
            <p:nvPr/>
          </p:nvSpPr>
          <p:spPr>
            <a:xfrm>
              <a:off x="3277054" y="2591258"/>
              <a:ext cx="265520" cy="272218"/>
            </a:xfrm>
            <a:prstGeom prst="rect">
              <a:avLst/>
            </a:prstGeom>
            <a:noFill/>
          </p:spPr>
          <p:txBody>
            <a:bodyPr wrap="none" rtlCol="0">
              <a:spAutoFit/>
            </a:bodyPr>
            <a:lstStyle/>
            <a:p>
              <a:r>
                <a:rPr lang="en-US" dirty="0" smtClean="0"/>
                <a:t>D</a:t>
              </a:r>
              <a:endParaRPr lang="en-US" dirty="0"/>
            </a:p>
          </p:txBody>
        </p:sp>
        <p:cxnSp>
          <p:nvCxnSpPr>
            <p:cNvPr id="218" name="Straight Connector 217"/>
            <p:cNvCxnSpPr>
              <a:stCxn id="187" idx="3"/>
              <a:endCxn id="186" idx="6"/>
            </p:cNvCxnSpPr>
            <p:nvPr/>
          </p:nvCxnSpPr>
          <p:spPr>
            <a:xfrm flipH="1">
              <a:off x="1938095" y="3435601"/>
              <a:ext cx="447181" cy="1938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a:stCxn id="187" idx="1"/>
              <a:endCxn id="179" idx="5"/>
            </p:cNvCxnSpPr>
            <p:nvPr/>
          </p:nvCxnSpPr>
          <p:spPr>
            <a:xfrm flipH="1" flipV="1">
              <a:off x="1930918" y="3084498"/>
              <a:ext cx="454358" cy="2026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a:stCxn id="176" idx="2"/>
              <a:endCxn id="187" idx="6"/>
            </p:cNvCxnSpPr>
            <p:nvPr/>
          </p:nvCxnSpPr>
          <p:spPr>
            <a:xfrm flipH="1">
              <a:off x="2569849" y="3316564"/>
              <a:ext cx="788235" cy="44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2" name="Oval 221"/>
            <p:cNvSpPr/>
            <p:nvPr/>
          </p:nvSpPr>
          <p:spPr>
            <a:xfrm>
              <a:off x="3904361" y="2491761"/>
              <a:ext cx="670224" cy="694041"/>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p:cNvSpPr/>
            <p:nvPr/>
          </p:nvSpPr>
          <p:spPr>
            <a:xfrm>
              <a:off x="3788935" y="3515648"/>
              <a:ext cx="670224" cy="694041"/>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4" name="Straight Connector 223"/>
            <p:cNvCxnSpPr>
              <a:stCxn id="223" idx="1"/>
              <a:endCxn id="176" idx="5"/>
            </p:cNvCxnSpPr>
            <p:nvPr/>
          </p:nvCxnSpPr>
          <p:spPr>
            <a:xfrm flipH="1" flipV="1">
              <a:off x="3542657" y="3390811"/>
              <a:ext cx="344430" cy="226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5" name="TextBox 224"/>
          <p:cNvSpPr txBox="1"/>
          <p:nvPr/>
        </p:nvSpPr>
        <p:spPr>
          <a:xfrm>
            <a:off x="4040195" y="2438080"/>
            <a:ext cx="304892" cy="369332"/>
          </a:xfrm>
          <a:prstGeom prst="rect">
            <a:avLst/>
          </a:prstGeom>
          <a:noFill/>
        </p:spPr>
        <p:txBody>
          <a:bodyPr wrap="none" rtlCol="0">
            <a:spAutoFit/>
          </a:bodyPr>
          <a:lstStyle/>
          <a:p>
            <a:r>
              <a:rPr lang="en-US" dirty="0" smtClean="0"/>
              <a:t>X</a:t>
            </a:r>
            <a:endParaRPr lang="en-US" dirty="0"/>
          </a:p>
        </p:txBody>
      </p:sp>
      <p:sp>
        <p:nvSpPr>
          <p:cNvPr id="226" name="TextBox 225"/>
          <p:cNvSpPr txBox="1"/>
          <p:nvPr/>
        </p:nvSpPr>
        <p:spPr>
          <a:xfrm>
            <a:off x="3947633" y="3452427"/>
            <a:ext cx="304892" cy="369332"/>
          </a:xfrm>
          <a:prstGeom prst="rect">
            <a:avLst/>
          </a:prstGeom>
          <a:noFill/>
        </p:spPr>
        <p:txBody>
          <a:bodyPr wrap="none" rtlCol="0">
            <a:spAutoFit/>
          </a:bodyPr>
          <a:lstStyle/>
          <a:p>
            <a:r>
              <a:rPr lang="en-US" dirty="0" smtClean="0"/>
              <a:t>Y</a:t>
            </a:r>
            <a:endParaRPr lang="en-US" dirty="0"/>
          </a:p>
        </p:txBody>
      </p:sp>
      <p:grpSp>
        <p:nvGrpSpPr>
          <p:cNvPr id="32" name="Group 31"/>
          <p:cNvGrpSpPr/>
          <p:nvPr/>
        </p:nvGrpSpPr>
        <p:grpSpPr>
          <a:xfrm>
            <a:off x="318381" y="4323537"/>
            <a:ext cx="4027797" cy="1138004"/>
            <a:chOff x="366390" y="4601005"/>
            <a:chExt cx="4027797" cy="1138004"/>
          </a:xfrm>
        </p:grpSpPr>
        <p:sp>
          <p:nvSpPr>
            <p:cNvPr id="46" name="Oval 45"/>
            <p:cNvSpPr/>
            <p:nvPr/>
          </p:nvSpPr>
          <p:spPr>
            <a:xfrm>
              <a:off x="366390" y="5235006"/>
              <a:ext cx="565735" cy="504003"/>
            </a:xfrm>
            <a:prstGeom prst="ellipse">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46" idx="6"/>
              <a:endCxn id="227" idx="2"/>
            </p:cNvCxnSpPr>
            <p:nvPr/>
          </p:nvCxnSpPr>
          <p:spPr>
            <a:xfrm flipV="1">
              <a:off x="932125" y="5486733"/>
              <a:ext cx="629421" cy="2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222672" y="5055995"/>
              <a:ext cx="317716" cy="369332"/>
            </a:xfrm>
            <a:prstGeom prst="rect">
              <a:avLst/>
            </a:prstGeom>
            <a:noFill/>
          </p:spPr>
          <p:txBody>
            <a:bodyPr wrap="none" rtlCol="0">
              <a:spAutoFit/>
            </a:bodyPr>
            <a:lstStyle/>
            <a:p>
              <a:r>
                <a:rPr lang="en-US" dirty="0"/>
                <a:t>A</a:t>
              </a:r>
            </a:p>
          </p:txBody>
        </p:sp>
        <p:sp>
          <p:nvSpPr>
            <p:cNvPr id="151" name="TextBox 150"/>
            <p:cNvSpPr txBox="1"/>
            <p:nvPr/>
          </p:nvSpPr>
          <p:spPr>
            <a:xfrm>
              <a:off x="505268" y="5302338"/>
              <a:ext cx="301686" cy="369332"/>
            </a:xfrm>
            <a:prstGeom prst="rect">
              <a:avLst/>
            </a:prstGeom>
            <a:noFill/>
          </p:spPr>
          <p:txBody>
            <a:bodyPr wrap="none" rtlCol="0">
              <a:spAutoFit/>
            </a:bodyPr>
            <a:lstStyle/>
            <a:p>
              <a:r>
                <a:rPr lang="en-US" dirty="0" smtClean="0"/>
                <a:t>0</a:t>
              </a:r>
              <a:endParaRPr lang="en-US" dirty="0"/>
            </a:p>
          </p:txBody>
        </p:sp>
        <p:sp>
          <p:nvSpPr>
            <p:cNvPr id="162" name="TextBox 161"/>
            <p:cNvSpPr txBox="1"/>
            <p:nvPr/>
          </p:nvSpPr>
          <p:spPr>
            <a:xfrm>
              <a:off x="993110" y="5053483"/>
              <a:ext cx="505267" cy="369332"/>
            </a:xfrm>
            <a:prstGeom prst="rect">
              <a:avLst/>
            </a:prstGeom>
            <a:noFill/>
          </p:spPr>
          <p:txBody>
            <a:bodyPr wrap="none" rtlCol="0">
              <a:spAutoFit/>
            </a:bodyPr>
            <a:lstStyle/>
            <a:p>
              <a:r>
                <a:rPr lang="en-US" dirty="0" smtClean="0"/>
                <a:t>out</a:t>
              </a:r>
              <a:endParaRPr lang="en-US" dirty="0"/>
            </a:p>
          </p:txBody>
        </p:sp>
        <p:grpSp>
          <p:nvGrpSpPr>
            <p:cNvPr id="31" name="Group 30"/>
            <p:cNvGrpSpPr/>
            <p:nvPr/>
          </p:nvGrpSpPr>
          <p:grpSpPr>
            <a:xfrm>
              <a:off x="3828452" y="5234731"/>
              <a:ext cx="565735" cy="504003"/>
              <a:chOff x="1520446" y="5242437"/>
              <a:chExt cx="565735" cy="504003"/>
            </a:xfrm>
          </p:grpSpPr>
          <p:sp>
            <p:nvSpPr>
              <p:cNvPr id="163" name="Oval 162"/>
              <p:cNvSpPr/>
              <p:nvPr/>
            </p:nvSpPr>
            <p:spPr>
              <a:xfrm>
                <a:off x="1520446" y="5242437"/>
                <a:ext cx="565735" cy="504003"/>
              </a:xfrm>
              <a:prstGeom prst="ellipse">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1576350" y="5293883"/>
                <a:ext cx="453926" cy="401110"/>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6" name="Straight Arrow Connector 89"/>
            <p:cNvCxnSpPr>
              <a:stCxn id="229" idx="7"/>
              <a:endCxn id="229" idx="1"/>
            </p:cNvCxnSpPr>
            <p:nvPr/>
          </p:nvCxnSpPr>
          <p:spPr>
            <a:xfrm rot="16200000" flipV="1">
              <a:off x="2918348" y="5108523"/>
              <a:ext cx="12700" cy="400035"/>
            </a:xfrm>
            <a:prstGeom prst="curvedConnector3">
              <a:avLst>
                <a:gd name="adj1" fmla="val 238118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7" name="Oval 226"/>
            <p:cNvSpPr/>
            <p:nvPr/>
          </p:nvSpPr>
          <p:spPr>
            <a:xfrm>
              <a:off x="1561546"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p:cNvSpPr/>
            <p:nvPr/>
          </p:nvSpPr>
          <p:spPr>
            <a:xfrm>
              <a:off x="2635480"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1" name="Straight Arrow Connector 230"/>
            <p:cNvCxnSpPr>
              <a:stCxn id="227" idx="6"/>
              <a:endCxn id="229" idx="2"/>
            </p:cNvCxnSpPr>
            <p:nvPr/>
          </p:nvCxnSpPr>
          <p:spPr>
            <a:xfrm>
              <a:off x="2127281" y="5486733"/>
              <a:ext cx="50819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p:cNvCxnSpPr>
              <a:stCxn id="229" idx="6"/>
              <a:endCxn id="163" idx="2"/>
            </p:cNvCxnSpPr>
            <p:nvPr/>
          </p:nvCxnSpPr>
          <p:spPr>
            <a:xfrm>
              <a:off x="3201215" y="5486733"/>
              <a:ext cx="62723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3" name="TextBox 242"/>
            <p:cNvSpPr txBox="1"/>
            <p:nvPr/>
          </p:nvSpPr>
          <p:spPr>
            <a:xfrm>
              <a:off x="2765840" y="4601005"/>
              <a:ext cx="359394" cy="369332"/>
            </a:xfrm>
            <a:prstGeom prst="rect">
              <a:avLst/>
            </a:prstGeom>
            <a:noFill/>
          </p:spPr>
          <p:txBody>
            <a:bodyPr wrap="none" rtlCol="0">
              <a:spAutoFit/>
            </a:bodyPr>
            <a:lstStyle/>
            <a:p>
              <a:r>
                <a:rPr lang="en-US" dirty="0" smtClean="0"/>
                <a:t>in</a:t>
              </a:r>
              <a:endParaRPr lang="en-US" dirty="0"/>
            </a:p>
          </p:txBody>
        </p:sp>
        <p:sp>
          <p:nvSpPr>
            <p:cNvPr id="244" name="TextBox 243"/>
            <p:cNvSpPr txBox="1"/>
            <p:nvPr/>
          </p:nvSpPr>
          <p:spPr>
            <a:xfrm>
              <a:off x="3336765" y="5050065"/>
              <a:ext cx="350715" cy="369332"/>
            </a:xfrm>
            <a:prstGeom prst="rect">
              <a:avLst/>
            </a:prstGeom>
            <a:noFill/>
          </p:spPr>
          <p:txBody>
            <a:bodyPr wrap="square" rtlCol="0">
              <a:spAutoFit/>
            </a:bodyPr>
            <a:lstStyle/>
            <a:p>
              <a:r>
                <a:rPr lang="en-US" dirty="0" smtClean="0"/>
                <a:t>X</a:t>
              </a:r>
              <a:endParaRPr lang="en-US" dirty="0"/>
            </a:p>
          </p:txBody>
        </p:sp>
        <p:sp>
          <p:nvSpPr>
            <p:cNvPr id="246" name="TextBox 245"/>
            <p:cNvSpPr txBox="1"/>
            <p:nvPr/>
          </p:nvSpPr>
          <p:spPr>
            <a:xfrm>
              <a:off x="1693100" y="5311517"/>
              <a:ext cx="301686" cy="369332"/>
            </a:xfrm>
            <a:prstGeom prst="rect">
              <a:avLst/>
            </a:prstGeom>
            <a:noFill/>
          </p:spPr>
          <p:txBody>
            <a:bodyPr wrap="none" rtlCol="0">
              <a:spAutoFit/>
            </a:bodyPr>
            <a:lstStyle/>
            <a:p>
              <a:r>
                <a:rPr lang="en-US" dirty="0" smtClean="0"/>
                <a:t>1</a:t>
              </a:r>
              <a:endParaRPr lang="en-US" dirty="0"/>
            </a:p>
          </p:txBody>
        </p:sp>
        <p:sp>
          <p:nvSpPr>
            <p:cNvPr id="247" name="TextBox 246"/>
            <p:cNvSpPr txBox="1"/>
            <p:nvPr/>
          </p:nvSpPr>
          <p:spPr>
            <a:xfrm>
              <a:off x="2773855" y="5306103"/>
              <a:ext cx="301686" cy="369332"/>
            </a:xfrm>
            <a:prstGeom prst="rect">
              <a:avLst/>
            </a:prstGeom>
            <a:noFill/>
          </p:spPr>
          <p:txBody>
            <a:bodyPr wrap="none" rtlCol="0">
              <a:spAutoFit/>
            </a:bodyPr>
            <a:lstStyle/>
            <a:p>
              <a:r>
                <a:rPr lang="en-US" dirty="0" smtClean="0"/>
                <a:t>2</a:t>
              </a:r>
              <a:endParaRPr lang="en-US" dirty="0"/>
            </a:p>
          </p:txBody>
        </p:sp>
        <p:sp>
          <p:nvSpPr>
            <p:cNvPr id="270" name="TextBox 269"/>
            <p:cNvSpPr txBox="1"/>
            <p:nvPr/>
          </p:nvSpPr>
          <p:spPr>
            <a:xfrm>
              <a:off x="3971125" y="5331551"/>
              <a:ext cx="301686" cy="369332"/>
            </a:xfrm>
            <a:prstGeom prst="rect">
              <a:avLst/>
            </a:prstGeom>
            <a:noFill/>
          </p:spPr>
          <p:txBody>
            <a:bodyPr wrap="none" rtlCol="0">
              <a:spAutoFit/>
            </a:bodyPr>
            <a:lstStyle/>
            <a:p>
              <a:r>
                <a:rPr lang="en-US" dirty="0" smtClean="0"/>
                <a:t>3</a:t>
              </a:r>
              <a:endParaRPr lang="en-US" dirty="0"/>
            </a:p>
          </p:txBody>
        </p:sp>
      </p:grpSp>
      <p:grpSp>
        <p:nvGrpSpPr>
          <p:cNvPr id="271" name="Group 270"/>
          <p:cNvGrpSpPr/>
          <p:nvPr/>
        </p:nvGrpSpPr>
        <p:grpSpPr>
          <a:xfrm>
            <a:off x="329516" y="5598321"/>
            <a:ext cx="4027797" cy="1138004"/>
            <a:chOff x="366390" y="4601005"/>
            <a:chExt cx="4027797" cy="1138004"/>
          </a:xfrm>
        </p:grpSpPr>
        <p:sp>
          <p:nvSpPr>
            <p:cNvPr id="272" name="Oval 271"/>
            <p:cNvSpPr/>
            <p:nvPr/>
          </p:nvSpPr>
          <p:spPr>
            <a:xfrm>
              <a:off x="366390" y="5235006"/>
              <a:ext cx="565735" cy="504003"/>
            </a:xfrm>
            <a:prstGeom prst="ellipse">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3" name="Straight Arrow Connector 272"/>
            <p:cNvCxnSpPr>
              <a:stCxn id="272" idx="6"/>
              <a:endCxn id="280" idx="2"/>
            </p:cNvCxnSpPr>
            <p:nvPr/>
          </p:nvCxnSpPr>
          <p:spPr>
            <a:xfrm flipV="1">
              <a:off x="932125" y="5486733"/>
              <a:ext cx="629421" cy="2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4" name="TextBox 273"/>
            <p:cNvSpPr txBox="1"/>
            <p:nvPr/>
          </p:nvSpPr>
          <p:spPr>
            <a:xfrm>
              <a:off x="2222672" y="5055995"/>
              <a:ext cx="317716" cy="369332"/>
            </a:xfrm>
            <a:prstGeom prst="rect">
              <a:avLst/>
            </a:prstGeom>
            <a:noFill/>
          </p:spPr>
          <p:txBody>
            <a:bodyPr wrap="none" rtlCol="0">
              <a:spAutoFit/>
            </a:bodyPr>
            <a:lstStyle/>
            <a:p>
              <a:r>
                <a:rPr lang="en-US" dirty="0" smtClean="0"/>
                <a:t>B</a:t>
              </a:r>
              <a:endParaRPr lang="en-US" dirty="0"/>
            </a:p>
          </p:txBody>
        </p:sp>
        <p:sp>
          <p:nvSpPr>
            <p:cNvPr id="275" name="TextBox 274"/>
            <p:cNvSpPr txBox="1"/>
            <p:nvPr/>
          </p:nvSpPr>
          <p:spPr>
            <a:xfrm>
              <a:off x="505268" y="5302338"/>
              <a:ext cx="301686" cy="369332"/>
            </a:xfrm>
            <a:prstGeom prst="rect">
              <a:avLst/>
            </a:prstGeom>
            <a:noFill/>
          </p:spPr>
          <p:txBody>
            <a:bodyPr wrap="none" rtlCol="0">
              <a:spAutoFit/>
            </a:bodyPr>
            <a:lstStyle/>
            <a:p>
              <a:r>
                <a:rPr lang="en-US" dirty="0" smtClean="0"/>
                <a:t>0</a:t>
              </a:r>
              <a:endParaRPr lang="en-US" dirty="0"/>
            </a:p>
          </p:txBody>
        </p:sp>
        <p:sp>
          <p:nvSpPr>
            <p:cNvPr id="276" name="TextBox 275"/>
            <p:cNvSpPr txBox="1"/>
            <p:nvPr/>
          </p:nvSpPr>
          <p:spPr>
            <a:xfrm>
              <a:off x="993110" y="5053483"/>
              <a:ext cx="505267" cy="369332"/>
            </a:xfrm>
            <a:prstGeom prst="rect">
              <a:avLst/>
            </a:prstGeom>
            <a:noFill/>
          </p:spPr>
          <p:txBody>
            <a:bodyPr wrap="none" rtlCol="0">
              <a:spAutoFit/>
            </a:bodyPr>
            <a:lstStyle/>
            <a:p>
              <a:r>
                <a:rPr lang="en-US" dirty="0" smtClean="0"/>
                <a:t>out</a:t>
              </a:r>
              <a:endParaRPr lang="en-US" dirty="0"/>
            </a:p>
          </p:txBody>
        </p:sp>
        <p:grpSp>
          <p:nvGrpSpPr>
            <p:cNvPr id="277" name="Group 276"/>
            <p:cNvGrpSpPr/>
            <p:nvPr/>
          </p:nvGrpSpPr>
          <p:grpSpPr>
            <a:xfrm>
              <a:off x="3828452" y="5234731"/>
              <a:ext cx="565735" cy="504003"/>
              <a:chOff x="1520446" y="5242437"/>
              <a:chExt cx="565735" cy="504003"/>
            </a:xfrm>
          </p:grpSpPr>
          <p:sp>
            <p:nvSpPr>
              <p:cNvPr id="292" name="Oval 291"/>
              <p:cNvSpPr/>
              <p:nvPr/>
            </p:nvSpPr>
            <p:spPr>
              <a:xfrm>
                <a:off x="1520446" y="5242437"/>
                <a:ext cx="565735" cy="504003"/>
              </a:xfrm>
              <a:prstGeom prst="ellipse">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p:nvPr/>
            </p:nvSpPr>
            <p:spPr>
              <a:xfrm>
                <a:off x="1576350" y="5293883"/>
                <a:ext cx="453926" cy="401110"/>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79" name="Straight Arrow Connector 89"/>
            <p:cNvCxnSpPr>
              <a:stCxn id="281" idx="7"/>
              <a:endCxn id="281" idx="1"/>
            </p:cNvCxnSpPr>
            <p:nvPr/>
          </p:nvCxnSpPr>
          <p:spPr>
            <a:xfrm rot="16200000" flipV="1">
              <a:off x="2918348" y="5108523"/>
              <a:ext cx="12700" cy="400035"/>
            </a:xfrm>
            <a:prstGeom prst="curvedConnector3">
              <a:avLst>
                <a:gd name="adj1" fmla="val 238118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0" name="Oval 279"/>
            <p:cNvSpPr/>
            <p:nvPr/>
          </p:nvSpPr>
          <p:spPr>
            <a:xfrm>
              <a:off x="1561546"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p:nvPr/>
          </p:nvSpPr>
          <p:spPr>
            <a:xfrm>
              <a:off x="2635480"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3" name="Straight Arrow Connector 282"/>
            <p:cNvCxnSpPr>
              <a:stCxn id="280" idx="6"/>
              <a:endCxn id="281" idx="2"/>
            </p:cNvCxnSpPr>
            <p:nvPr/>
          </p:nvCxnSpPr>
          <p:spPr>
            <a:xfrm>
              <a:off x="2127281" y="5486733"/>
              <a:ext cx="50819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p:cNvCxnSpPr>
              <a:stCxn id="281" idx="6"/>
              <a:endCxn id="292" idx="2"/>
            </p:cNvCxnSpPr>
            <p:nvPr/>
          </p:nvCxnSpPr>
          <p:spPr>
            <a:xfrm>
              <a:off x="3201215" y="5486733"/>
              <a:ext cx="62723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5" name="TextBox 284"/>
            <p:cNvSpPr txBox="1"/>
            <p:nvPr/>
          </p:nvSpPr>
          <p:spPr>
            <a:xfrm>
              <a:off x="2765840" y="4601005"/>
              <a:ext cx="359394" cy="369332"/>
            </a:xfrm>
            <a:prstGeom prst="rect">
              <a:avLst/>
            </a:prstGeom>
            <a:noFill/>
          </p:spPr>
          <p:txBody>
            <a:bodyPr wrap="none" rtlCol="0">
              <a:spAutoFit/>
            </a:bodyPr>
            <a:lstStyle/>
            <a:p>
              <a:r>
                <a:rPr lang="en-US" dirty="0" smtClean="0"/>
                <a:t>in</a:t>
              </a:r>
              <a:endParaRPr lang="en-US" dirty="0"/>
            </a:p>
          </p:txBody>
        </p:sp>
        <p:sp>
          <p:nvSpPr>
            <p:cNvPr id="287" name="TextBox 286"/>
            <p:cNvSpPr txBox="1"/>
            <p:nvPr/>
          </p:nvSpPr>
          <p:spPr>
            <a:xfrm>
              <a:off x="3336765" y="5050065"/>
              <a:ext cx="350715" cy="369332"/>
            </a:xfrm>
            <a:prstGeom prst="rect">
              <a:avLst/>
            </a:prstGeom>
            <a:noFill/>
          </p:spPr>
          <p:txBody>
            <a:bodyPr wrap="square" rtlCol="0">
              <a:spAutoFit/>
            </a:bodyPr>
            <a:lstStyle/>
            <a:p>
              <a:r>
                <a:rPr lang="en-US" dirty="0" smtClean="0"/>
                <a:t>Y</a:t>
              </a:r>
              <a:endParaRPr lang="en-US" dirty="0"/>
            </a:p>
          </p:txBody>
        </p:sp>
        <p:sp>
          <p:nvSpPr>
            <p:cNvPr id="288" name="TextBox 287"/>
            <p:cNvSpPr txBox="1"/>
            <p:nvPr/>
          </p:nvSpPr>
          <p:spPr>
            <a:xfrm>
              <a:off x="1693100" y="5311517"/>
              <a:ext cx="301686" cy="369332"/>
            </a:xfrm>
            <a:prstGeom prst="rect">
              <a:avLst/>
            </a:prstGeom>
            <a:noFill/>
          </p:spPr>
          <p:txBody>
            <a:bodyPr wrap="none" rtlCol="0">
              <a:spAutoFit/>
            </a:bodyPr>
            <a:lstStyle/>
            <a:p>
              <a:r>
                <a:rPr lang="en-US" dirty="0" smtClean="0"/>
                <a:t>1</a:t>
              </a:r>
              <a:endParaRPr lang="en-US" dirty="0"/>
            </a:p>
          </p:txBody>
        </p:sp>
        <p:sp>
          <p:nvSpPr>
            <p:cNvPr id="289" name="TextBox 288"/>
            <p:cNvSpPr txBox="1"/>
            <p:nvPr/>
          </p:nvSpPr>
          <p:spPr>
            <a:xfrm>
              <a:off x="2773855" y="5306103"/>
              <a:ext cx="301686" cy="369332"/>
            </a:xfrm>
            <a:prstGeom prst="rect">
              <a:avLst/>
            </a:prstGeom>
            <a:noFill/>
          </p:spPr>
          <p:txBody>
            <a:bodyPr wrap="none" rtlCol="0">
              <a:spAutoFit/>
            </a:bodyPr>
            <a:lstStyle/>
            <a:p>
              <a:r>
                <a:rPr lang="en-US" dirty="0" smtClean="0"/>
                <a:t>2</a:t>
              </a:r>
              <a:endParaRPr lang="en-US" dirty="0"/>
            </a:p>
          </p:txBody>
        </p:sp>
        <p:sp>
          <p:nvSpPr>
            <p:cNvPr id="290" name="TextBox 289"/>
            <p:cNvSpPr txBox="1"/>
            <p:nvPr/>
          </p:nvSpPr>
          <p:spPr>
            <a:xfrm>
              <a:off x="3971125" y="5331551"/>
              <a:ext cx="301686" cy="369332"/>
            </a:xfrm>
            <a:prstGeom prst="rect">
              <a:avLst/>
            </a:prstGeom>
            <a:noFill/>
          </p:spPr>
          <p:txBody>
            <a:bodyPr wrap="none" rtlCol="0">
              <a:spAutoFit/>
            </a:bodyPr>
            <a:lstStyle/>
            <a:p>
              <a:r>
                <a:rPr lang="en-US" dirty="0" smtClean="0"/>
                <a:t>3</a:t>
              </a:r>
              <a:endParaRPr lang="en-US" dirty="0"/>
            </a:p>
          </p:txBody>
        </p:sp>
      </p:grpSp>
      <p:grpSp>
        <p:nvGrpSpPr>
          <p:cNvPr id="44" name="Group 43"/>
          <p:cNvGrpSpPr/>
          <p:nvPr/>
        </p:nvGrpSpPr>
        <p:grpSpPr>
          <a:xfrm>
            <a:off x="6521481" y="1051192"/>
            <a:ext cx="5211884" cy="5363908"/>
            <a:chOff x="6521481" y="1051192"/>
            <a:chExt cx="5211884" cy="5363908"/>
          </a:xfrm>
        </p:grpSpPr>
        <p:sp>
          <p:nvSpPr>
            <p:cNvPr id="320" name="Oval 319"/>
            <p:cNvSpPr/>
            <p:nvPr/>
          </p:nvSpPr>
          <p:spPr>
            <a:xfrm>
              <a:off x="8913989" y="1455830"/>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Oval 321"/>
            <p:cNvSpPr/>
            <p:nvPr/>
          </p:nvSpPr>
          <p:spPr>
            <a:xfrm>
              <a:off x="7506821" y="24504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Oval 322"/>
            <p:cNvSpPr/>
            <p:nvPr/>
          </p:nvSpPr>
          <p:spPr>
            <a:xfrm>
              <a:off x="7505712" y="370742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Oval 323"/>
            <p:cNvSpPr/>
            <p:nvPr/>
          </p:nvSpPr>
          <p:spPr>
            <a:xfrm>
              <a:off x="10308562" y="24504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Oval 324"/>
            <p:cNvSpPr/>
            <p:nvPr/>
          </p:nvSpPr>
          <p:spPr>
            <a:xfrm>
              <a:off x="10308561" y="370742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Oval 334"/>
            <p:cNvSpPr/>
            <p:nvPr/>
          </p:nvSpPr>
          <p:spPr>
            <a:xfrm>
              <a:off x="10313933" y="474965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6" name="Straight Arrow Connector 335"/>
            <p:cNvCxnSpPr>
              <a:stCxn id="320" idx="3"/>
              <a:endCxn id="322" idx="7"/>
            </p:cNvCxnSpPr>
            <p:nvPr/>
          </p:nvCxnSpPr>
          <p:spPr>
            <a:xfrm flipH="1">
              <a:off x="7989706" y="1886023"/>
              <a:ext cx="1007133"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p:cNvCxnSpPr>
              <a:stCxn id="320" idx="5"/>
              <a:endCxn id="324" idx="1"/>
            </p:cNvCxnSpPr>
            <p:nvPr/>
          </p:nvCxnSpPr>
          <p:spPr>
            <a:xfrm>
              <a:off x="9396874" y="1886023"/>
              <a:ext cx="994538"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p:cNvCxnSpPr>
              <a:stCxn id="322" idx="4"/>
              <a:endCxn id="323" idx="0"/>
            </p:cNvCxnSpPr>
            <p:nvPr/>
          </p:nvCxnSpPr>
          <p:spPr>
            <a:xfrm flipH="1">
              <a:off x="7788580" y="2954478"/>
              <a:ext cx="1109"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7" name="Straight Arrow Connector 366"/>
            <p:cNvCxnSpPr>
              <a:stCxn id="323" idx="4"/>
              <a:endCxn id="296" idx="0"/>
            </p:cNvCxnSpPr>
            <p:nvPr/>
          </p:nvCxnSpPr>
          <p:spPr>
            <a:xfrm flipH="1">
              <a:off x="7786869" y="4211431"/>
              <a:ext cx="1711" cy="5367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8" name="Straight Arrow Connector 367"/>
            <p:cNvCxnSpPr>
              <a:stCxn id="324" idx="4"/>
              <a:endCxn id="325" idx="0"/>
            </p:cNvCxnSpPr>
            <p:nvPr/>
          </p:nvCxnSpPr>
          <p:spPr>
            <a:xfrm flipH="1">
              <a:off x="10591429" y="2954478"/>
              <a:ext cx="1"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2" name="Straight Arrow Connector 371"/>
            <p:cNvCxnSpPr>
              <a:stCxn id="325" idx="4"/>
              <a:endCxn id="335" idx="0"/>
            </p:cNvCxnSpPr>
            <p:nvPr/>
          </p:nvCxnSpPr>
          <p:spPr>
            <a:xfrm>
              <a:off x="10591429" y="4211431"/>
              <a:ext cx="5372" cy="53822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3" name="Straight Arrow Connector 372"/>
            <p:cNvCxnSpPr>
              <a:stCxn id="335" idx="4"/>
              <a:endCxn id="385" idx="0"/>
            </p:cNvCxnSpPr>
            <p:nvPr/>
          </p:nvCxnSpPr>
          <p:spPr>
            <a:xfrm flipH="1">
              <a:off x="10592996" y="5253661"/>
              <a:ext cx="3805" cy="6574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75" name="Group 374"/>
            <p:cNvGrpSpPr/>
            <p:nvPr/>
          </p:nvGrpSpPr>
          <p:grpSpPr>
            <a:xfrm>
              <a:off x="10315115" y="5911097"/>
              <a:ext cx="555761" cy="504003"/>
              <a:chOff x="8452189" y="5873858"/>
              <a:chExt cx="555761" cy="504003"/>
            </a:xfrm>
          </p:grpSpPr>
          <p:sp>
            <p:nvSpPr>
              <p:cNvPr id="385" name="Oval 384"/>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Oval 385"/>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6" name="TextBox 375"/>
            <p:cNvSpPr txBox="1"/>
            <p:nvPr/>
          </p:nvSpPr>
          <p:spPr>
            <a:xfrm>
              <a:off x="8680368" y="1051192"/>
              <a:ext cx="1032975" cy="369332"/>
            </a:xfrm>
            <a:prstGeom prst="rect">
              <a:avLst/>
            </a:prstGeom>
            <a:noFill/>
          </p:spPr>
          <p:txBody>
            <a:bodyPr wrap="none" rtlCol="0">
              <a:spAutoFit/>
            </a:bodyPr>
            <a:lstStyle/>
            <a:p>
              <a:r>
                <a:rPr lang="en-US" dirty="0" smtClean="0"/>
                <a:t>(0,0,AS1)</a:t>
              </a:r>
              <a:endParaRPr lang="en-US" dirty="0"/>
            </a:p>
          </p:txBody>
        </p:sp>
        <p:sp>
          <p:nvSpPr>
            <p:cNvPr id="377" name="TextBox 376"/>
            <p:cNvSpPr txBox="1"/>
            <p:nvPr/>
          </p:nvSpPr>
          <p:spPr>
            <a:xfrm>
              <a:off x="6613966" y="2488818"/>
              <a:ext cx="810158" cy="369332"/>
            </a:xfrm>
            <a:prstGeom prst="rect">
              <a:avLst/>
            </a:prstGeom>
            <a:noFill/>
          </p:spPr>
          <p:txBody>
            <a:bodyPr wrap="none" rtlCol="0">
              <a:spAutoFit/>
            </a:bodyPr>
            <a:lstStyle/>
            <a:p>
              <a:r>
                <a:rPr lang="en-US" dirty="0" smtClean="0"/>
                <a:t>(1,1,A)</a:t>
              </a:r>
              <a:endParaRPr lang="en-US" dirty="0"/>
            </a:p>
          </p:txBody>
        </p:sp>
        <p:sp>
          <p:nvSpPr>
            <p:cNvPr id="378" name="TextBox 377"/>
            <p:cNvSpPr txBox="1"/>
            <p:nvPr/>
          </p:nvSpPr>
          <p:spPr>
            <a:xfrm>
              <a:off x="6603858" y="3772091"/>
              <a:ext cx="797013" cy="369332"/>
            </a:xfrm>
            <a:prstGeom prst="rect">
              <a:avLst/>
            </a:prstGeom>
            <a:noFill/>
          </p:spPr>
          <p:txBody>
            <a:bodyPr wrap="none" rtlCol="0">
              <a:spAutoFit/>
            </a:bodyPr>
            <a:lstStyle/>
            <a:p>
              <a:r>
                <a:rPr lang="en-US" dirty="0" smtClean="0"/>
                <a:t>(2,_,C)</a:t>
              </a:r>
              <a:endParaRPr lang="en-US" dirty="0"/>
            </a:p>
          </p:txBody>
        </p:sp>
        <p:sp>
          <p:nvSpPr>
            <p:cNvPr id="379" name="TextBox 378"/>
            <p:cNvSpPr txBox="1"/>
            <p:nvPr/>
          </p:nvSpPr>
          <p:spPr>
            <a:xfrm>
              <a:off x="9503910" y="2501780"/>
              <a:ext cx="796565" cy="369332"/>
            </a:xfrm>
            <a:prstGeom prst="rect">
              <a:avLst/>
            </a:prstGeom>
            <a:noFill/>
          </p:spPr>
          <p:txBody>
            <a:bodyPr wrap="none" rtlCol="0">
              <a:spAutoFit/>
            </a:bodyPr>
            <a:lstStyle/>
            <a:p>
              <a:r>
                <a:rPr lang="en-US" dirty="0" smtClean="0"/>
                <a:t>(1,1,B)</a:t>
              </a:r>
              <a:endParaRPr lang="en-US" dirty="0"/>
            </a:p>
          </p:txBody>
        </p:sp>
        <p:sp>
          <p:nvSpPr>
            <p:cNvPr id="380" name="TextBox 379"/>
            <p:cNvSpPr txBox="1"/>
            <p:nvPr/>
          </p:nvSpPr>
          <p:spPr>
            <a:xfrm>
              <a:off x="9500256" y="3750535"/>
              <a:ext cx="797013" cy="369332"/>
            </a:xfrm>
            <a:prstGeom prst="rect">
              <a:avLst/>
            </a:prstGeom>
            <a:noFill/>
          </p:spPr>
          <p:txBody>
            <a:bodyPr wrap="none" rtlCol="0">
              <a:spAutoFit/>
            </a:bodyPr>
            <a:lstStyle/>
            <a:p>
              <a:r>
                <a:rPr lang="en-US" dirty="0" smtClean="0"/>
                <a:t>(_,2,C)</a:t>
              </a:r>
              <a:endParaRPr lang="en-US" dirty="0"/>
            </a:p>
          </p:txBody>
        </p:sp>
        <p:sp>
          <p:nvSpPr>
            <p:cNvPr id="381" name="TextBox 380"/>
            <p:cNvSpPr txBox="1"/>
            <p:nvPr/>
          </p:nvSpPr>
          <p:spPr>
            <a:xfrm>
              <a:off x="9520996" y="4841982"/>
              <a:ext cx="816249" cy="369332"/>
            </a:xfrm>
            <a:prstGeom prst="rect">
              <a:avLst/>
            </a:prstGeom>
            <a:noFill/>
          </p:spPr>
          <p:txBody>
            <a:bodyPr wrap="none" rtlCol="0">
              <a:spAutoFit/>
            </a:bodyPr>
            <a:lstStyle/>
            <a:p>
              <a:r>
                <a:rPr lang="en-US" dirty="0" smtClean="0"/>
                <a:t>(_,2,D)</a:t>
              </a:r>
              <a:endParaRPr lang="en-US" dirty="0"/>
            </a:p>
          </p:txBody>
        </p:sp>
        <p:sp>
          <p:nvSpPr>
            <p:cNvPr id="382" name="TextBox 381"/>
            <p:cNvSpPr txBox="1"/>
            <p:nvPr/>
          </p:nvSpPr>
          <p:spPr>
            <a:xfrm>
              <a:off x="9525094" y="5991313"/>
              <a:ext cx="769250" cy="369332"/>
            </a:xfrm>
            <a:prstGeom prst="rect">
              <a:avLst/>
            </a:prstGeom>
            <a:noFill/>
          </p:spPr>
          <p:txBody>
            <a:bodyPr wrap="none" rtlCol="0">
              <a:spAutoFit/>
            </a:bodyPr>
            <a:lstStyle/>
            <a:p>
              <a:r>
                <a:rPr lang="en-US" dirty="0" smtClean="0"/>
                <a:t>(_,2,Y)</a:t>
              </a:r>
              <a:endParaRPr lang="en-US" dirty="0"/>
            </a:p>
          </p:txBody>
        </p:sp>
        <p:sp>
          <p:nvSpPr>
            <p:cNvPr id="296" name="Oval 295"/>
            <p:cNvSpPr/>
            <p:nvPr/>
          </p:nvSpPr>
          <p:spPr>
            <a:xfrm>
              <a:off x="7504001" y="4748222"/>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p:nvPr/>
          </p:nvSpPr>
          <p:spPr>
            <a:xfrm>
              <a:off x="7504005" y="5880761"/>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p:cNvSpPr/>
            <p:nvPr/>
          </p:nvSpPr>
          <p:spPr>
            <a:xfrm>
              <a:off x="7547030" y="5932207"/>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0" name="Straight Arrow Connector 299"/>
            <p:cNvCxnSpPr>
              <a:stCxn id="296" idx="4"/>
              <a:endCxn id="297" idx="0"/>
            </p:cNvCxnSpPr>
            <p:nvPr/>
          </p:nvCxnSpPr>
          <p:spPr>
            <a:xfrm flipH="1">
              <a:off x="7781886" y="5252225"/>
              <a:ext cx="4983" cy="6285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2" name="TextBox 301"/>
            <p:cNvSpPr txBox="1"/>
            <p:nvPr/>
          </p:nvSpPr>
          <p:spPr>
            <a:xfrm>
              <a:off x="6566376" y="4815557"/>
              <a:ext cx="816249" cy="369332"/>
            </a:xfrm>
            <a:prstGeom prst="rect">
              <a:avLst/>
            </a:prstGeom>
            <a:noFill/>
          </p:spPr>
          <p:txBody>
            <a:bodyPr wrap="none" rtlCol="0">
              <a:spAutoFit/>
            </a:bodyPr>
            <a:lstStyle/>
            <a:p>
              <a:r>
                <a:rPr lang="en-US" dirty="0" smtClean="0"/>
                <a:t>(2,_,D)</a:t>
              </a:r>
              <a:endParaRPr lang="en-US" dirty="0"/>
            </a:p>
          </p:txBody>
        </p:sp>
        <p:sp>
          <p:nvSpPr>
            <p:cNvPr id="303" name="TextBox 302"/>
            <p:cNvSpPr txBox="1"/>
            <p:nvPr/>
          </p:nvSpPr>
          <p:spPr>
            <a:xfrm>
              <a:off x="6580793" y="5941860"/>
              <a:ext cx="794961" cy="369332"/>
            </a:xfrm>
            <a:prstGeom prst="rect">
              <a:avLst/>
            </a:prstGeom>
            <a:noFill/>
          </p:spPr>
          <p:txBody>
            <a:bodyPr wrap="none" rtlCol="0">
              <a:spAutoFit/>
            </a:bodyPr>
            <a:lstStyle/>
            <a:p>
              <a:r>
                <a:rPr lang="en-US" dirty="0" smtClean="0"/>
                <a:t>(2,_,X)</a:t>
              </a:r>
              <a:endParaRPr lang="en-US" dirty="0"/>
            </a:p>
          </p:txBody>
        </p:sp>
        <p:sp>
          <p:nvSpPr>
            <p:cNvPr id="306" name="TextBox 305"/>
            <p:cNvSpPr txBox="1"/>
            <p:nvPr/>
          </p:nvSpPr>
          <p:spPr>
            <a:xfrm>
              <a:off x="7637736" y="5963985"/>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
          <p:nvSpPr>
            <p:cNvPr id="314" name="TextBox 313"/>
            <p:cNvSpPr txBox="1"/>
            <p:nvPr/>
          </p:nvSpPr>
          <p:spPr>
            <a:xfrm>
              <a:off x="10446584" y="5978432"/>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319" name="TextBox 318"/>
            <p:cNvSpPr txBox="1"/>
            <p:nvPr/>
          </p:nvSpPr>
          <p:spPr>
            <a:xfrm>
              <a:off x="9046013" y="1516691"/>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
          <p:nvSpPr>
            <p:cNvPr id="35" name="Freeform 34"/>
            <p:cNvSpPr/>
            <p:nvPr/>
          </p:nvSpPr>
          <p:spPr>
            <a:xfrm>
              <a:off x="6521481" y="2001410"/>
              <a:ext cx="5152572" cy="193340"/>
            </a:xfrm>
            <a:custGeom>
              <a:avLst/>
              <a:gdLst>
                <a:gd name="connsiteX0" fmla="*/ 0 w 5152572"/>
                <a:gd name="connsiteY0" fmla="*/ 101600 h 101600"/>
                <a:gd name="connsiteX1" fmla="*/ 5152572 w 5152572"/>
                <a:gd name="connsiteY1" fmla="*/ 0 h 101600"/>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214253"/>
                <a:gd name="connsiteX1" fmla="*/ 3033486 w 5152572"/>
                <a:gd name="connsiteY1" fmla="*/ 174171 h 214253"/>
                <a:gd name="connsiteX2" fmla="*/ 5152572 w 5152572"/>
                <a:gd name="connsiteY2" fmla="*/ 0 h 214253"/>
                <a:gd name="connsiteX0" fmla="*/ 0 w 5152572"/>
                <a:gd name="connsiteY0" fmla="*/ 101600 h 193340"/>
                <a:gd name="connsiteX1" fmla="*/ 3033486 w 5152572"/>
                <a:gd name="connsiteY1" fmla="*/ 174171 h 193340"/>
                <a:gd name="connsiteX2" fmla="*/ 5152572 w 5152572"/>
                <a:gd name="connsiteY2" fmla="*/ 0 h 193340"/>
              </a:gdLst>
              <a:ahLst/>
              <a:cxnLst>
                <a:cxn ang="0">
                  <a:pos x="connsiteX0" y="connsiteY0"/>
                </a:cxn>
                <a:cxn ang="0">
                  <a:pos x="connsiteX1" y="connsiteY1"/>
                </a:cxn>
                <a:cxn ang="0">
                  <a:pos x="connsiteX2" y="connsiteY2"/>
                </a:cxn>
              </a:cxnLst>
              <a:rect l="l" t="t" r="r" b="b"/>
              <a:pathLst>
                <a:path w="5152572" h="193340">
                  <a:moveTo>
                    <a:pt x="0" y="101600"/>
                  </a:moveTo>
                  <a:cubicBezTo>
                    <a:pt x="972458" y="227390"/>
                    <a:pt x="2046514" y="193524"/>
                    <a:pt x="3033486" y="174171"/>
                  </a:cubicBezTo>
                  <a:cubicBezTo>
                    <a:pt x="3783391" y="174171"/>
                    <a:pt x="4446210" y="58057"/>
                    <a:pt x="5152572"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Freeform 388"/>
            <p:cNvSpPr/>
            <p:nvPr/>
          </p:nvSpPr>
          <p:spPr>
            <a:xfrm>
              <a:off x="6580793" y="5334881"/>
              <a:ext cx="5152572" cy="193340"/>
            </a:xfrm>
            <a:custGeom>
              <a:avLst/>
              <a:gdLst>
                <a:gd name="connsiteX0" fmla="*/ 0 w 5152572"/>
                <a:gd name="connsiteY0" fmla="*/ 101600 h 101600"/>
                <a:gd name="connsiteX1" fmla="*/ 5152572 w 5152572"/>
                <a:gd name="connsiteY1" fmla="*/ 0 h 101600"/>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214253"/>
                <a:gd name="connsiteX1" fmla="*/ 3033486 w 5152572"/>
                <a:gd name="connsiteY1" fmla="*/ 174171 h 214253"/>
                <a:gd name="connsiteX2" fmla="*/ 5152572 w 5152572"/>
                <a:gd name="connsiteY2" fmla="*/ 0 h 214253"/>
                <a:gd name="connsiteX0" fmla="*/ 0 w 5152572"/>
                <a:gd name="connsiteY0" fmla="*/ 101600 h 193340"/>
                <a:gd name="connsiteX1" fmla="*/ 3033486 w 5152572"/>
                <a:gd name="connsiteY1" fmla="*/ 174171 h 193340"/>
                <a:gd name="connsiteX2" fmla="*/ 5152572 w 5152572"/>
                <a:gd name="connsiteY2" fmla="*/ 0 h 193340"/>
              </a:gdLst>
              <a:ahLst/>
              <a:cxnLst>
                <a:cxn ang="0">
                  <a:pos x="connsiteX0" y="connsiteY0"/>
                </a:cxn>
                <a:cxn ang="0">
                  <a:pos x="connsiteX1" y="connsiteY1"/>
                </a:cxn>
                <a:cxn ang="0">
                  <a:pos x="connsiteX2" y="connsiteY2"/>
                </a:cxn>
              </a:cxnLst>
              <a:rect l="l" t="t" r="r" b="b"/>
              <a:pathLst>
                <a:path w="5152572" h="193340">
                  <a:moveTo>
                    <a:pt x="0" y="101600"/>
                  </a:moveTo>
                  <a:cubicBezTo>
                    <a:pt x="972458" y="227390"/>
                    <a:pt x="2046514" y="193524"/>
                    <a:pt x="3033486" y="174171"/>
                  </a:cubicBezTo>
                  <a:cubicBezTo>
                    <a:pt x="3783391" y="174171"/>
                    <a:pt x="4446210" y="58057"/>
                    <a:pt x="5152572"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3" name="TextBox 392"/>
          <p:cNvSpPr txBox="1"/>
          <p:nvPr/>
        </p:nvSpPr>
        <p:spPr>
          <a:xfrm>
            <a:off x="5520184" y="1332025"/>
            <a:ext cx="930063" cy="369332"/>
          </a:xfrm>
          <a:prstGeom prst="rect">
            <a:avLst/>
          </a:prstGeom>
          <a:noFill/>
        </p:spPr>
        <p:txBody>
          <a:bodyPr wrap="none" rtlCol="0">
            <a:spAutoFit/>
          </a:bodyPr>
          <a:lstStyle/>
          <a:p>
            <a:r>
              <a:rPr lang="en-US" b="1" dirty="0" smtClean="0">
                <a:solidFill>
                  <a:srgbClr val="7030A0"/>
                </a:solidFill>
              </a:rPr>
              <a:t>Outside</a:t>
            </a:r>
            <a:endParaRPr lang="en-US" b="1" dirty="0">
              <a:solidFill>
                <a:srgbClr val="7030A0"/>
              </a:solidFill>
            </a:endParaRPr>
          </a:p>
        </p:txBody>
      </p:sp>
      <p:sp>
        <p:nvSpPr>
          <p:cNvPr id="395" name="TextBox 394"/>
          <p:cNvSpPr txBox="1"/>
          <p:nvPr/>
        </p:nvSpPr>
        <p:spPr>
          <a:xfrm>
            <a:off x="5520184" y="3452427"/>
            <a:ext cx="930063" cy="369332"/>
          </a:xfrm>
          <a:prstGeom prst="rect">
            <a:avLst/>
          </a:prstGeom>
          <a:noFill/>
        </p:spPr>
        <p:txBody>
          <a:bodyPr wrap="square" rtlCol="0">
            <a:spAutoFit/>
          </a:bodyPr>
          <a:lstStyle/>
          <a:p>
            <a:r>
              <a:rPr lang="en-US" b="1" dirty="0" smtClean="0">
                <a:solidFill>
                  <a:srgbClr val="7030A0"/>
                </a:solidFill>
              </a:rPr>
              <a:t>Inside</a:t>
            </a:r>
            <a:endParaRPr lang="en-US" b="1" dirty="0">
              <a:solidFill>
                <a:srgbClr val="7030A0"/>
              </a:solidFill>
            </a:endParaRPr>
          </a:p>
        </p:txBody>
      </p:sp>
      <p:sp>
        <p:nvSpPr>
          <p:cNvPr id="397" name="TextBox 396"/>
          <p:cNvSpPr txBox="1"/>
          <p:nvPr/>
        </p:nvSpPr>
        <p:spPr>
          <a:xfrm>
            <a:off x="5571109" y="5742407"/>
            <a:ext cx="930063" cy="369332"/>
          </a:xfrm>
          <a:prstGeom prst="rect">
            <a:avLst/>
          </a:prstGeom>
          <a:noFill/>
        </p:spPr>
        <p:txBody>
          <a:bodyPr wrap="square" rtlCol="0">
            <a:spAutoFit/>
          </a:bodyPr>
          <a:lstStyle/>
          <a:p>
            <a:r>
              <a:rPr lang="en-US" b="1" dirty="0" smtClean="0">
                <a:solidFill>
                  <a:srgbClr val="7030A0"/>
                </a:solidFill>
              </a:rPr>
              <a:t>Outside</a:t>
            </a:r>
            <a:endParaRPr lang="en-US" b="1" dirty="0">
              <a:solidFill>
                <a:srgbClr val="7030A0"/>
              </a:solidFill>
            </a:endParaRPr>
          </a:p>
        </p:txBody>
      </p:sp>
    </p:spTree>
    <p:extLst>
      <p:ext uri="{BB962C8B-B14F-4D97-AF65-F5344CB8AC3E}">
        <p14:creationId xmlns:p14="http://schemas.microsoft.com/office/powerpoint/2010/main" val="20848725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External Routes:</a:t>
            </a:r>
            <a:endParaRPr lang="en-US" sz="4000"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193" name="TextBox 192"/>
              <p:cNvSpPr txBox="1"/>
              <p:nvPr/>
            </p:nvSpPr>
            <p:spPr>
              <a:xfrm>
                <a:off x="329516" y="1212766"/>
                <a:ext cx="4825349"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𝑜𝑢𝑡</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𝑜𝑢𝑡</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a14:m>
                <a:endParaRPr lang="en-US" b="0" dirty="0" smtClean="0"/>
              </a:p>
            </p:txBody>
          </p:sp>
        </mc:Choice>
        <mc:Fallback xmlns="">
          <p:sp>
            <p:nvSpPr>
              <p:cNvPr id="193" name="TextBox 192"/>
              <p:cNvSpPr txBox="1">
                <a:spLocks noRot="1" noChangeAspect="1" noMove="1" noResize="1" noEditPoints="1" noAdjustHandles="1" noChangeArrowheads="1" noChangeShapeType="1" noTextEdit="1"/>
              </p:cNvSpPr>
              <p:nvPr/>
            </p:nvSpPr>
            <p:spPr>
              <a:xfrm>
                <a:off x="329516" y="1212766"/>
                <a:ext cx="4825349" cy="276999"/>
              </a:xfrm>
              <a:prstGeom prst="rect">
                <a:avLst/>
              </a:prstGeom>
              <a:blipFill rotWithShape="0">
                <a:blip r:embed="rId2"/>
                <a:stretch>
                  <a:fillRect l="-2904" t="-28889" b="-51111"/>
                </a:stretch>
              </a:blipFill>
            </p:spPr>
            <p:txBody>
              <a:bodyPr/>
              <a:lstStyle/>
              <a:p>
                <a:r>
                  <a:rPr lang="en-US">
                    <a:noFill/>
                  </a:rPr>
                  <a:t> </a:t>
                </a:r>
              </a:p>
            </p:txBody>
          </p:sp>
        </mc:Fallback>
      </mc:AlternateContent>
      <p:grpSp>
        <p:nvGrpSpPr>
          <p:cNvPr id="30" name="Group 29"/>
          <p:cNvGrpSpPr/>
          <p:nvPr/>
        </p:nvGrpSpPr>
        <p:grpSpPr>
          <a:xfrm>
            <a:off x="193468" y="2091655"/>
            <a:ext cx="4335499" cy="1873894"/>
            <a:chOff x="239086" y="2335795"/>
            <a:chExt cx="4335499" cy="1873894"/>
          </a:xfrm>
        </p:grpSpPr>
        <p:sp>
          <p:nvSpPr>
            <p:cNvPr id="172" name="Oval 171"/>
            <p:cNvSpPr/>
            <p:nvPr/>
          </p:nvSpPr>
          <p:spPr>
            <a:xfrm>
              <a:off x="1757094" y="2626185"/>
              <a:ext cx="1698441" cy="1533507"/>
            </a:xfrm>
            <a:prstGeom prst="ellips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3358084" y="3211563"/>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1746345" y="2905250"/>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p:nvSpPr>
          <p:spPr>
            <a:xfrm>
              <a:off x="1721854" y="3524457"/>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2353608" y="3256353"/>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p:cNvSpPr/>
            <p:nvPr/>
          </p:nvSpPr>
          <p:spPr>
            <a:xfrm>
              <a:off x="239086" y="2335795"/>
              <a:ext cx="754970" cy="1569072"/>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9" name="Straight Connector 188"/>
            <p:cNvCxnSpPr>
              <a:stCxn id="179" idx="2"/>
              <a:endCxn id="188" idx="7"/>
            </p:cNvCxnSpPr>
            <p:nvPr/>
          </p:nvCxnSpPr>
          <p:spPr>
            <a:xfrm flipH="1" flipV="1">
              <a:off x="883493" y="2565580"/>
              <a:ext cx="862852" cy="4446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a:stCxn id="186" idx="2"/>
              <a:endCxn id="188" idx="5"/>
            </p:cNvCxnSpPr>
            <p:nvPr/>
          </p:nvCxnSpPr>
          <p:spPr>
            <a:xfrm flipH="1">
              <a:off x="883493" y="3629458"/>
              <a:ext cx="838361" cy="456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a:endCxn id="176" idx="7"/>
            </p:cNvCxnSpPr>
            <p:nvPr/>
          </p:nvCxnSpPr>
          <p:spPr>
            <a:xfrm flipH="1">
              <a:off x="3542657" y="2905250"/>
              <a:ext cx="478613" cy="337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6" name="TextBox 195"/>
            <p:cNvSpPr txBox="1"/>
            <p:nvPr/>
          </p:nvSpPr>
          <p:spPr>
            <a:xfrm>
              <a:off x="342271" y="2954438"/>
              <a:ext cx="540533" cy="369332"/>
            </a:xfrm>
            <a:prstGeom prst="rect">
              <a:avLst/>
            </a:prstGeom>
            <a:noFill/>
          </p:spPr>
          <p:txBody>
            <a:bodyPr wrap="none" rtlCol="0">
              <a:spAutoFit/>
            </a:bodyPr>
            <a:lstStyle/>
            <a:p>
              <a:r>
                <a:rPr lang="en-US" dirty="0" smtClean="0"/>
                <a:t>AS1</a:t>
              </a:r>
              <a:endParaRPr lang="en-US" dirty="0"/>
            </a:p>
          </p:txBody>
        </p:sp>
        <p:sp>
          <p:nvSpPr>
            <p:cNvPr id="201" name="TextBox 200"/>
            <p:cNvSpPr txBox="1"/>
            <p:nvPr/>
          </p:nvSpPr>
          <p:spPr>
            <a:xfrm>
              <a:off x="1564499" y="2584894"/>
              <a:ext cx="257718" cy="272218"/>
            </a:xfrm>
            <a:prstGeom prst="rect">
              <a:avLst/>
            </a:prstGeom>
            <a:noFill/>
          </p:spPr>
          <p:txBody>
            <a:bodyPr wrap="none" rtlCol="0">
              <a:spAutoFit/>
            </a:bodyPr>
            <a:lstStyle/>
            <a:p>
              <a:r>
                <a:rPr lang="en-US" dirty="0" smtClean="0"/>
                <a:t>A</a:t>
              </a:r>
              <a:endParaRPr lang="en-US" dirty="0"/>
            </a:p>
          </p:txBody>
        </p:sp>
        <p:sp>
          <p:nvSpPr>
            <p:cNvPr id="210" name="TextBox 209"/>
            <p:cNvSpPr txBox="1"/>
            <p:nvPr/>
          </p:nvSpPr>
          <p:spPr>
            <a:xfrm>
              <a:off x="2386388" y="2914875"/>
              <a:ext cx="249917" cy="272218"/>
            </a:xfrm>
            <a:prstGeom prst="rect">
              <a:avLst/>
            </a:prstGeom>
            <a:noFill/>
          </p:spPr>
          <p:txBody>
            <a:bodyPr wrap="none" rtlCol="0">
              <a:spAutoFit/>
            </a:bodyPr>
            <a:lstStyle/>
            <a:p>
              <a:r>
                <a:rPr lang="en-US" dirty="0"/>
                <a:t>C</a:t>
              </a:r>
            </a:p>
          </p:txBody>
        </p:sp>
        <p:sp>
          <p:nvSpPr>
            <p:cNvPr id="211" name="TextBox 210"/>
            <p:cNvSpPr txBox="1"/>
            <p:nvPr/>
          </p:nvSpPr>
          <p:spPr>
            <a:xfrm>
              <a:off x="1590780" y="3696567"/>
              <a:ext cx="257718" cy="272218"/>
            </a:xfrm>
            <a:prstGeom prst="rect">
              <a:avLst/>
            </a:prstGeom>
            <a:noFill/>
          </p:spPr>
          <p:txBody>
            <a:bodyPr wrap="none" rtlCol="0">
              <a:spAutoFit/>
            </a:bodyPr>
            <a:lstStyle/>
            <a:p>
              <a:r>
                <a:rPr lang="en-US" dirty="0" smtClean="0"/>
                <a:t>B</a:t>
              </a:r>
              <a:endParaRPr lang="en-US" dirty="0"/>
            </a:p>
          </p:txBody>
        </p:sp>
        <p:sp>
          <p:nvSpPr>
            <p:cNvPr id="212" name="TextBox 211"/>
            <p:cNvSpPr txBox="1"/>
            <p:nvPr/>
          </p:nvSpPr>
          <p:spPr>
            <a:xfrm>
              <a:off x="3277054" y="2591258"/>
              <a:ext cx="265520" cy="272218"/>
            </a:xfrm>
            <a:prstGeom prst="rect">
              <a:avLst/>
            </a:prstGeom>
            <a:noFill/>
          </p:spPr>
          <p:txBody>
            <a:bodyPr wrap="none" rtlCol="0">
              <a:spAutoFit/>
            </a:bodyPr>
            <a:lstStyle/>
            <a:p>
              <a:r>
                <a:rPr lang="en-US" dirty="0" smtClean="0"/>
                <a:t>D</a:t>
              </a:r>
              <a:endParaRPr lang="en-US" dirty="0"/>
            </a:p>
          </p:txBody>
        </p:sp>
        <p:cxnSp>
          <p:nvCxnSpPr>
            <p:cNvPr id="218" name="Straight Connector 217"/>
            <p:cNvCxnSpPr>
              <a:stCxn id="187" idx="3"/>
              <a:endCxn id="186" idx="6"/>
            </p:cNvCxnSpPr>
            <p:nvPr/>
          </p:nvCxnSpPr>
          <p:spPr>
            <a:xfrm flipH="1">
              <a:off x="1938095" y="3435601"/>
              <a:ext cx="447181" cy="1938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a:stCxn id="187" idx="1"/>
              <a:endCxn id="179" idx="5"/>
            </p:cNvCxnSpPr>
            <p:nvPr/>
          </p:nvCxnSpPr>
          <p:spPr>
            <a:xfrm flipH="1" flipV="1">
              <a:off x="1930918" y="3084498"/>
              <a:ext cx="454358" cy="2026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a:stCxn id="176" idx="2"/>
              <a:endCxn id="187" idx="6"/>
            </p:cNvCxnSpPr>
            <p:nvPr/>
          </p:nvCxnSpPr>
          <p:spPr>
            <a:xfrm flipH="1">
              <a:off x="2569849" y="3316564"/>
              <a:ext cx="788235" cy="44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2" name="Oval 221"/>
            <p:cNvSpPr/>
            <p:nvPr/>
          </p:nvSpPr>
          <p:spPr>
            <a:xfrm>
              <a:off x="3904361" y="2491761"/>
              <a:ext cx="670224" cy="694041"/>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p:cNvSpPr/>
            <p:nvPr/>
          </p:nvSpPr>
          <p:spPr>
            <a:xfrm>
              <a:off x="3788935" y="3515648"/>
              <a:ext cx="670224" cy="694041"/>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4" name="Straight Connector 223"/>
            <p:cNvCxnSpPr>
              <a:stCxn id="223" idx="1"/>
              <a:endCxn id="176" idx="5"/>
            </p:cNvCxnSpPr>
            <p:nvPr/>
          </p:nvCxnSpPr>
          <p:spPr>
            <a:xfrm flipH="1" flipV="1">
              <a:off x="3542657" y="3390811"/>
              <a:ext cx="344430" cy="226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5" name="TextBox 224"/>
          <p:cNvSpPr txBox="1"/>
          <p:nvPr/>
        </p:nvSpPr>
        <p:spPr>
          <a:xfrm>
            <a:off x="4040195" y="2438080"/>
            <a:ext cx="304892" cy="369332"/>
          </a:xfrm>
          <a:prstGeom prst="rect">
            <a:avLst/>
          </a:prstGeom>
          <a:noFill/>
        </p:spPr>
        <p:txBody>
          <a:bodyPr wrap="none" rtlCol="0">
            <a:spAutoFit/>
          </a:bodyPr>
          <a:lstStyle/>
          <a:p>
            <a:r>
              <a:rPr lang="en-US" dirty="0" smtClean="0"/>
              <a:t>X</a:t>
            </a:r>
            <a:endParaRPr lang="en-US" dirty="0"/>
          </a:p>
        </p:txBody>
      </p:sp>
      <p:sp>
        <p:nvSpPr>
          <p:cNvPr id="226" name="TextBox 225"/>
          <p:cNvSpPr txBox="1"/>
          <p:nvPr/>
        </p:nvSpPr>
        <p:spPr>
          <a:xfrm>
            <a:off x="3947633" y="3452427"/>
            <a:ext cx="304892" cy="369332"/>
          </a:xfrm>
          <a:prstGeom prst="rect">
            <a:avLst/>
          </a:prstGeom>
          <a:noFill/>
        </p:spPr>
        <p:txBody>
          <a:bodyPr wrap="none" rtlCol="0">
            <a:spAutoFit/>
          </a:bodyPr>
          <a:lstStyle/>
          <a:p>
            <a:r>
              <a:rPr lang="en-US" dirty="0" smtClean="0"/>
              <a:t>Y</a:t>
            </a:r>
            <a:endParaRPr lang="en-US" dirty="0"/>
          </a:p>
        </p:txBody>
      </p:sp>
      <p:grpSp>
        <p:nvGrpSpPr>
          <p:cNvPr id="32" name="Group 31"/>
          <p:cNvGrpSpPr/>
          <p:nvPr/>
        </p:nvGrpSpPr>
        <p:grpSpPr>
          <a:xfrm>
            <a:off x="318381" y="4323537"/>
            <a:ext cx="4027797" cy="1138004"/>
            <a:chOff x="366390" y="4601005"/>
            <a:chExt cx="4027797" cy="1138004"/>
          </a:xfrm>
        </p:grpSpPr>
        <p:sp>
          <p:nvSpPr>
            <p:cNvPr id="46" name="Oval 45"/>
            <p:cNvSpPr/>
            <p:nvPr/>
          </p:nvSpPr>
          <p:spPr>
            <a:xfrm>
              <a:off x="366390" y="5235006"/>
              <a:ext cx="565735" cy="504003"/>
            </a:xfrm>
            <a:prstGeom prst="ellipse">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46" idx="6"/>
              <a:endCxn id="227" idx="2"/>
            </p:cNvCxnSpPr>
            <p:nvPr/>
          </p:nvCxnSpPr>
          <p:spPr>
            <a:xfrm flipV="1">
              <a:off x="932125" y="5486733"/>
              <a:ext cx="629421" cy="2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222672" y="5055995"/>
              <a:ext cx="317716" cy="369332"/>
            </a:xfrm>
            <a:prstGeom prst="rect">
              <a:avLst/>
            </a:prstGeom>
            <a:noFill/>
          </p:spPr>
          <p:txBody>
            <a:bodyPr wrap="none" rtlCol="0">
              <a:spAutoFit/>
            </a:bodyPr>
            <a:lstStyle/>
            <a:p>
              <a:r>
                <a:rPr lang="en-US" dirty="0"/>
                <a:t>A</a:t>
              </a:r>
            </a:p>
          </p:txBody>
        </p:sp>
        <p:sp>
          <p:nvSpPr>
            <p:cNvPr id="151" name="TextBox 150"/>
            <p:cNvSpPr txBox="1"/>
            <p:nvPr/>
          </p:nvSpPr>
          <p:spPr>
            <a:xfrm>
              <a:off x="505268" y="5302338"/>
              <a:ext cx="301686" cy="369332"/>
            </a:xfrm>
            <a:prstGeom prst="rect">
              <a:avLst/>
            </a:prstGeom>
            <a:noFill/>
          </p:spPr>
          <p:txBody>
            <a:bodyPr wrap="none" rtlCol="0">
              <a:spAutoFit/>
            </a:bodyPr>
            <a:lstStyle/>
            <a:p>
              <a:r>
                <a:rPr lang="en-US" dirty="0" smtClean="0"/>
                <a:t>0</a:t>
              </a:r>
              <a:endParaRPr lang="en-US" dirty="0"/>
            </a:p>
          </p:txBody>
        </p:sp>
        <p:sp>
          <p:nvSpPr>
            <p:cNvPr id="162" name="TextBox 161"/>
            <p:cNvSpPr txBox="1"/>
            <p:nvPr/>
          </p:nvSpPr>
          <p:spPr>
            <a:xfrm>
              <a:off x="993110" y="5053483"/>
              <a:ext cx="505267" cy="369332"/>
            </a:xfrm>
            <a:prstGeom prst="rect">
              <a:avLst/>
            </a:prstGeom>
            <a:noFill/>
          </p:spPr>
          <p:txBody>
            <a:bodyPr wrap="none" rtlCol="0">
              <a:spAutoFit/>
            </a:bodyPr>
            <a:lstStyle/>
            <a:p>
              <a:r>
                <a:rPr lang="en-US" dirty="0" smtClean="0"/>
                <a:t>out</a:t>
              </a:r>
              <a:endParaRPr lang="en-US" dirty="0"/>
            </a:p>
          </p:txBody>
        </p:sp>
        <p:grpSp>
          <p:nvGrpSpPr>
            <p:cNvPr id="31" name="Group 30"/>
            <p:cNvGrpSpPr/>
            <p:nvPr/>
          </p:nvGrpSpPr>
          <p:grpSpPr>
            <a:xfrm>
              <a:off x="3828452" y="5234731"/>
              <a:ext cx="565735" cy="504003"/>
              <a:chOff x="1520446" y="5242437"/>
              <a:chExt cx="565735" cy="504003"/>
            </a:xfrm>
          </p:grpSpPr>
          <p:sp>
            <p:nvSpPr>
              <p:cNvPr id="163" name="Oval 162"/>
              <p:cNvSpPr/>
              <p:nvPr/>
            </p:nvSpPr>
            <p:spPr>
              <a:xfrm>
                <a:off x="1520446" y="5242437"/>
                <a:ext cx="565735" cy="504003"/>
              </a:xfrm>
              <a:prstGeom prst="ellipse">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1576350" y="5293883"/>
                <a:ext cx="453926" cy="401110"/>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6" name="Straight Arrow Connector 89"/>
            <p:cNvCxnSpPr>
              <a:stCxn id="229" idx="7"/>
              <a:endCxn id="229" idx="1"/>
            </p:cNvCxnSpPr>
            <p:nvPr/>
          </p:nvCxnSpPr>
          <p:spPr>
            <a:xfrm rot="16200000" flipV="1">
              <a:off x="2918348" y="5108523"/>
              <a:ext cx="12700" cy="400035"/>
            </a:xfrm>
            <a:prstGeom prst="curvedConnector3">
              <a:avLst>
                <a:gd name="adj1" fmla="val 238118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7" name="Oval 226"/>
            <p:cNvSpPr/>
            <p:nvPr/>
          </p:nvSpPr>
          <p:spPr>
            <a:xfrm>
              <a:off x="1561546"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p:cNvSpPr/>
            <p:nvPr/>
          </p:nvSpPr>
          <p:spPr>
            <a:xfrm>
              <a:off x="2635480"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1" name="Straight Arrow Connector 230"/>
            <p:cNvCxnSpPr>
              <a:stCxn id="227" idx="6"/>
              <a:endCxn id="229" idx="2"/>
            </p:cNvCxnSpPr>
            <p:nvPr/>
          </p:nvCxnSpPr>
          <p:spPr>
            <a:xfrm>
              <a:off x="2127281" y="5486733"/>
              <a:ext cx="50819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p:cNvCxnSpPr>
              <a:stCxn id="229" idx="6"/>
              <a:endCxn id="163" idx="2"/>
            </p:cNvCxnSpPr>
            <p:nvPr/>
          </p:nvCxnSpPr>
          <p:spPr>
            <a:xfrm>
              <a:off x="3201215" y="5486733"/>
              <a:ext cx="62723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3" name="TextBox 242"/>
            <p:cNvSpPr txBox="1"/>
            <p:nvPr/>
          </p:nvSpPr>
          <p:spPr>
            <a:xfrm>
              <a:off x="2765840" y="4601005"/>
              <a:ext cx="359394" cy="369332"/>
            </a:xfrm>
            <a:prstGeom prst="rect">
              <a:avLst/>
            </a:prstGeom>
            <a:noFill/>
          </p:spPr>
          <p:txBody>
            <a:bodyPr wrap="none" rtlCol="0">
              <a:spAutoFit/>
            </a:bodyPr>
            <a:lstStyle/>
            <a:p>
              <a:r>
                <a:rPr lang="en-US" dirty="0" smtClean="0"/>
                <a:t>in</a:t>
              </a:r>
              <a:endParaRPr lang="en-US" dirty="0"/>
            </a:p>
          </p:txBody>
        </p:sp>
        <p:sp>
          <p:nvSpPr>
            <p:cNvPr id="244" name="TextBox 243"/>
            <p:cNvSpPr txBox="1"/>
            <p:nvPr/>
          </p:nvSpPr>
          <p:spPr>
            <a:xfrm>
              <a:off x="3336765" y="5050065"/>
              <a:ext cx="350715" cy="369332"/>
            </a:xfrm>
            <a:prstGeom prst="rect">
              <a:avLst/>
            </a:prstGeom>
            <a:noFill/>
          </p:spPr>
          <p:txBody>
            <a:bodyPr wrap="square" rtlCol="0">
              <a:spAutoFit/>
            </a:bodyPr>
            <a:lstStyle/>
            <a:p>
              <a:r>
                <a:rPr lang="en-US" dirty="0" smtClean="0"/>
                <a:t>X</a:t>
              </a:r>
              <a:endParaRPr lang="en-US" dirty="0"/>
            </a:p>
          </p:txBody>
        </p:sp>
        <p:sp>
          <p:nvSpPr>
            <p:cNvPr id="246" name="TextBox 245"/>
            <p:cNvSpPr txBox="1"/>
            <p:nvPr/>
          </p:nvSpPr>
          <p:spPr>
            <a:xfrm>
              <a:off x="1693100" y="5311517"/>
              <a:ext cx="301686" cy="369332"/>
            </a:xfrm>
            <a:prstGeom prst="rect">
              <a:avLst/>
            </a:prstGeom>
            <a:noFill/>
          </p:spPr>
          <p:txBody>
            <a:bodyPr wrap="none" rtlCol="0">
              <a:spAutoFit/>
            </a:bodyPr>
            <a:lstStyle/>
            <a:p>
              <a:r>
                <a:rPr lang="en-US" dirty="0" smtClean="0"/>
                <a:t>1</a:t>
              </a:r>
              <a:endParaRPr lang="en-US" dirty="0"/>
            </a:p>
          </p:txBody>
        </p:sp>
        <p:sp>
          <p:nvSpPr>
            <p:cNvPr id="247" name="TextBox 246"/>
            <p:cNvSpPr txBox="1"/>
            <p:nvPr/>
          </p:nvSpPr>
          <p:spPr>
            <a:xfrm>
              <a:off x="2773855" y="5306103"/>
              <a:ext cx="301686" cy="369332"/>
            </a:xfrm>
            <a:prstGeom prst="rect">
              <a:avLst/>
            </a:prstGeom>
            <a:noFill/>
          </p:spPr>
          <p:txBody>
            <a:bodyPr wrap="none" rtlCol="0">
              <a:spAutoFit/>
            </a:bodyPr>
            <a:lstStyle/>
            <a:p>
              <a:r>
                <a:rPr lang="en-US" dirty="0" smtClean="0"/>
                <a:t>2</a:t>
              </a:r>
              <a:endParaRPr lang="en-US" dirty="0"/>
            </a:p>
          </p:txBody>
        </p:sp>
        <p:sp>
          <p:nvSpPr>
            <p:cNvPr id="270" name="TextBox 269"/>
            <p:cNvSpPr txBox="1"/>
            <p:nvPr/>
          </p:nvSpPr>
          <p:spPr>
            <a:xfrm>
              <a:off x="3971125" y="5331551"/>
              <a:ext cx="301686" cy="369332"/>
            </a:xfrm>
            <a:prstGeom prst="rect">
              <a:avLst/>
            </a:prstGeom>
            <a:noFill/>
          </p:spPr>
          <p:txBody>
            <a:bodyPr wrap="none" rtlCol="0">
              <a:spAutoFit/>
            </a:bodyPr>
            <a:lstStyle/>
            <a:p>
              <a:r>
                <a:rPr lang="en-US" dirty="0" smtClean="0"/>
                <a:t>3</a:t>
              </a:r>
              <a:endParaRPr lang="en-US" dirty="0"/>
            </a:p>
          </p:txBody>
        </p:sp>
      </p:grpSp>
      <p:grpSp>
        <p:nvGrpSpPr>
          <p:cNvPr id="271" name="Group 270"/>
          <p:cNvGrpSpPr/>
          <p:nvPr/>
        </p:nvGrpSpPr>
        <p:grpSpPr>
          <a:xfrm>
            <a:off x="329516" y="5598321"/>
            <a:ext cx="4027797" cy="1138004"/>
            <a:chOff x="366390" y="4601005"/>
            <a:chExt cx="4027797" cy="1138004"/>
          </a:xfrm>
        </p:grpSpPr>
        <p:sp>
          <p:nvSpPr>
            <p:cNvPr id="272" name="Oval 271"/>
            <p:cNvSpPr/>
            <p:nvPr/>
          </p:nvSpPr>
          <p:spPr>
            <a:xfrm>
              <a:off x="366390" y="5235006"/>
              <a:ext cx="565735" cy="504003"/>
            </a:xfrm>
            <a:prstGeom prst="ellipse">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3" name="Straight Arrow Connector 272"/>
            <p:cNvCxnSpPr>
              <a:stCxn id="272" idx="6"/>
              <a:endCxn id="280" idx="2"/>
            </p:cNvCxnSpPr>
            <p:nvPr/>
          </p:nvCxnSpPr>
          <p:spPr>
            <a:xfrm flipV="1">
              <a:off x="932125" y="5486733"/>
              <a:ext cx="629421" cy="2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4" name="TextBox 273"/>
            <p:cNvSpPr txBox="1"/>
            <p:nvPr/>
          </p:nvSpPr>
          <p:spPr>
            <a:xfrm>
              <a:off x="2222672" y="5055995"/>
              <a:ext cx="317716" cy="369332"/>
            </a:xfrm>
            <a:prstGeom prst="rect">
              <a:avLst/>
            </a:prstGeom>
            <a:noFill/>
          </p:spPr>
          <p:txBody>
            <a:bodyPr wrap="none" rtlCol="0">
              <a:spAutoFit/>
            </a:bodyPr>
            <a:lstStyle/>
            <a:p>
              <a:r>
                <a:rPr lang="en-US" dirty="0" smtClean="0"/>
                <a:t>B</a:t>
              </a:r>
              <a:endParaRPr lang="en-US" dirty="0"/>
            </a:p>
          </p:txBody>
        </p:sp>
        <p:sp>
          <p:nvSpPr>
            <p:cNvPr id="275" name="TextBox 274"/>
            <p:cNvSpPr txBox="1"/>
            <p:nvPr/>
          </p:nvSpPr>
          <p:spPr>
            <a:xfrm>
              <a:off x="505268" y="5302338"/>
              <a:ext cx="301686" cy="369332"/>
            </a:xfrm>
            <a:prstGeom prst="rect">
              <a:avLst/>
            </a:prstGeom>
            <a:noFill/>
          </p:spPr>
          <p:txBody>
            <a:bodyPr wrap="none" rtlCol="0">
              <a:spAutoFit/>
            </a:bodyPr>
            <a:lstStyle/>
            <a:p>
              <a:r>
                <a:rPr lang="en-US" dirty="0" smtClean="0"/>
                <a:t>0</a:t>
              </a:r>
              <a:endParaRPr lang="en-US" dirty="0"/>
            </a:p>
          </p:txBody>
        </p:sp>
        <p:sp>
          <p:nvSpPr>
            <p:cNvPr id="276" name="TextBox 275"/>
            <p:cNvSpPr txBox="1"/>
            <p:nvPr/>
          </p:nvSpPr>
          <p:spPr>
            <a:xfrm>
              <a:off x="993110" y="5053483"/>
              <a:ext cx="505267" cy="369332"/>
            </a:xfrm>
            <a:prstGeom prst="rect">
              <a:avLst/>
            </a:prstGeom>
            <a:noFill/>
          </p:spPr>
          <p:txBody>
            <a:bodyPr wrap="none" rtlCol="0">
              <a:spAutoFit/>
            </a:bodyPr>
            <a:lstStyle/>
            <a:p>
              <a:r>
                <a:rPr lang="en-US" dirty="0" smtClean="0"/>
                <a:t>out</a:t>
              </a:r>
              <a:endParaRPr lang="en-US" dirty="0"/>
            </a:p>
          </p:txBody>
        </p:sp>
        <p:grpSp>
          <p:nvGrpSpPr>
            <p:cNvPr id="277" name="Group 276"/>
            <p:cNvGrpSpPr/>
            <p:nvPr/>
          </p:nvGrpSpPr>
          <p:grpSpPr>
            <a:xfrm>
              <a:off x="3828452" y="5234731"/>
              <a:ext cx="565735" cy="504003"/>
              <a:chOff x="1520446" y="5242437"/>
              <a:chExt cx="565735" cy="504003"/>
            </a:xfrm>
          </p:grpSpPr>
          <p:sp>
            <p:nvSpPr>
              <p:cNvPr id="292" name="Oval 291"/>
              <p:cNvSpPr/>
              <p:nvPr/>
            </p:nvSpPr>
            <p:spPr>
              <a:xfrm>
                <a:off x="1520446" y="5242437"/>
                <a:ext cx="565735" cy="504003"/>
              </a:xfrm>
              <a:prstGeom prst="ellipse">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p:nvPr/>
            </p:nvSpPr>
            <p:spPr>
              <a:xfrm>
                <a:off x="1576350" y="5293883"/>
                <a:ext cx="453926" cy="401110"/>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79" name="Straight Arrow Connector 89"/>
            <p:cNvCxnSpPr>
              <a:stCxn id="281" idx="7"/>
              <a:endCxn id="281" idx="1"/>
            </p:cNvCxnSpPr>
            <p:nvPr/>
          </p:nvCxnSpPr>
          <p:spPr>
            <a:xfrm rot="16200000" flipV="1">
              <a:off x="2918348" y="5108523"/>
              <a:ext cx="12700" cy="400035"/>
            </a:xfrm>
            <a:prstGeom prst="curvedConnector3">
              <a:avLst>
                <a:gd name="adj1" fmla="val 238118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0" name="Oval 279"/>
            <p:cNvSpPr/>
            <p:nvPr/>
          </p:nvSpPr>
          <p:spPr>
            <a:xfrm>
              <a:off x="1561546"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p:nvPr/>
          </p:nvSpPr>
          <p:spPr>
            <a:xfrm>
              <a:off x="2635480"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3" name="Straight Arrow Connector 282"/>
            <p:cNvCxnSpPr>
              <a:stCxn id="280" idx="6"/>
              <a:endCxn id="281" idx="2"/>
            </p:cNvCxnSpPr>
            <p:nvPr/>
          </p:nvCxnSpPr>
          <p:spPr>
            <a:xfrm>
              <a:off x="2127281" y="5486733"/>
              <a:ext cx="50819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p:cNvCxnSpPr>
              <a:stCxn id="281" idx="6"/>
              <a:endCxn id="292" idx="2"/>
            </p:cNvCxnSpPr>
            <p:nvPr/>
          </p:nvCxnSpPr>
          <p:spPr>
            <a:xfrm>
              <a:off x="3201215" y="5486733"/>
              <a:ext cx="62723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5" name="TextBox 284"/>
            <p:cNvSpPr txBox="1"/>
            <p:nvPr/>
          </p:nvSpPr>
          <p:spPr>
            <a:xfrm>
              <a:off x="2765840" y="4601005"/>
              <a:ext cx="359394" cy="369332"/>
            </a:xfrm>
            <a:prstGeom prst="rect">
              <a:avLst/>
            </a:prstGeom>
            <a:noFill/>
          </p:spPr>
          <p:txBody>
            <a:bodyPr wrap="none" rtlCol="0">
              <a:spAutoFit/>
            </a:bodyPr>
            <a:lstStyle/>
            <a:p>
              <a:r>
                <a:rPr lang="en-US" dirty="0" smtClean="0"/>
                <a:t>in</a:t>
              </a:r>
              <a:endParaRPr lang="en-US" dirty="0"/>
            </a:p>
          </p:txBody>
        </p:sp>
        <p:sp>
          <p:nvSpPr>
            <p:cNvPr id="287" name="TextBox 286"/>
            <p:cNvSpPr txBox="1"/>
            <p:nvPr/>
          </p:nvSpPr>
          <p:spPr>
            <a:xfrm>
              <a:off x="3336765" y="5050065"/>
              <a:ext cx="350715" cy="369332"/>
            </a:xfrm>
            <a:prstGeom prst="rect">
              <a:avLst/>
            </a:prstGeom>
            <a:noFill/>
          </p:spPr>
          <p:txBody>
            <a:bodyPr wrap="square" rtlCol="0">
              <a:spAutoFit/>
            </a:bodyPr>
            <a:lstStyle/>
            <a:p>
              <a:r>
                <a:rPr lang="en-US" dirty="0" smtClean="0"/>
                <a:t>Y</a:t>
              </a:r>
              <a:endParaRPr lang="en-US" dirty="0"/>
            </a:p>
          </p:txBody>
        </p:sp>
        <p:sp>
          <p:nvSpPr>
            <p:cNvPr id="288" name="TextBox 287"/>
            <p:cNvSpPr txBox="1"/>
            <p:nvPr/>
          </p:nvSpPr>
          <p:spPr>
            <a:xfrm>
              <a:off x="1693100" y="5311517"/>
              <a:ext cx="301686" cy="369332"/>
            </a:xfrm>
            <a:prstGeom prst="rect">
              <a:avLst/>
            </a:prstGeom>
            <a:noFill/>
          </p:spPr>
          <p:txBody>
            <a:bodyPr wrap="none" rtlCol="0">
              <a:spAutoFit/>
            </a:bodyPr>
            <a:lstStyle/>
            <a:p>
              <a:r>
                <a:rPr lang="en-US" dirty="0" smtClean="0"/>
                <a:t>1</a:t>
              </a:r>
              <a:endParaRPr lang="en-US" dirty="0"/>
            </a:p>
          </p:txBody>
        </p:sp>
        <p:sp>
          <p:nvSpPr>
            <p:cNvPr id="289" name="TextBox 288"/>
            <p:cNvSpPr txBox="1"/>
            <p:nvPr/>
          </p:nvSpPr>
          <p:spPr>
            <a:xfrm>
              <a:off x="2773855" y="5306103"/>
              <a:ext cx="301686" cy="369332"/>
            </a:xfrm>
            <a:prstGeom prst="rect">
              <a:avLst/>
            </a:prstGeom>
            <a:noFill/>
          </p:spPr>
          <p:txBody>
            <a:bodyPr wrap="none" rtlCol="0">
              <a:spAutoFit/>
            </a:bodyPr>
            <a:lstStyle/>
            <a:p>
              <a:r>
                <a:rPr lang="en-US" dirty="0" smtClean="0"/>
                <a:t>2</a:t>
              </a:r>
              <a:endParaRPr lang="en-US" dirty="0"/>
            </a:p>
          </p:txBody>
        </p:sp>
        <p:sp>
          <p:nvSpPr>
            <p:cNvPr id="290" name="TextBox 289"/>
            <p:cNvSpPr txBox="1"/>
            <p:nvPr/>
          </p:nvSpPr>
          <p:spPr>
            <a:xfrm>
              <a:off x="3971125" y="5331551"/>
              <a:ext cx="301686" cy="369332"/>
            </a:xfrm>
            <a:prstGeom prst="rect">
              <a:avLst/>
            </a:prstGeom>
            <a:noFill/>
          </p:spPr>
          <p:txBody>
            <a:bodyPr wrap="none" rtlCol="0">
              <a:spAutoFit/>
            </a:bodyPr>
            <a:lstStyle/>
            <a:p>
              <a:r>
                <a:rPr lang="en-US" dirty="0" smtClean="0"/>
                <a:t>3</a:t>
              </a:r>
              <a:endParaRPr lang="en-US" dirty="0"/>
            </a:p>
          </p:txBody>
        </p:sp>
      </p:grpSp>
      <p:cxnSp>
        <p:nvCxnSpPr>
          <p:cNvPr id="390" name="Straight Arrow Connector 389"/>
          <p:cNvCxnSpPr/>
          <p:nvPr/>
        </p:nvCxnSpPr>
        <p:spPr>
          <a:xfrm flipH="1">
            <a:off x="8066669" y="4449030"/>
            <a:ext cx="457537" cy="291372"/>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91" name="TextBox 390"/>
          <p:cNvSpPr txBox="1"/>
          <p:nvPr/>
        </p:nvSpPr>
        <p:spPr>
          <a:xfrm>
            <a:off x="8403910" y="4054270"/>
            <a:ext cx="992964" cy="369332"/>
          </a:xfrm>
          <a:prstGeom prst="rect">
            <a:avLst/>
          </a:prstGeom>
          <a:noFill/>
        </p:spPr>
        <p:txBody>
          <a:bodyPr wrap="none" rtlCol="0">
            <a:spAutoFit/>
          </a:bodyPr>
          <a:lstStyle/>
          <a:p>
            <a:r>
              <a:rPr lang="en-US" b="1" dirty="0" smtClean="0">
                <a:solidFill>
                  <a:srgbClr val="7030A0"/>
                </a:solidFill>
              </a:rPr>
              <a:t>Problem</a:t>
            </a:r>
            <a:endParaRPr lang="en-US" b="1" dirty="0">
              <a:solidFill>
                <a:srgbClr val="7030A0"/>
              </a:solidFill>
            </a:endParaRPr>
          </a:p>
        </p:txBody>
      </p:sp>
      <p:cxnSp>
        <p:nvCxnSpPr>
          <p:cNvPr id="392" name="Straight Arrow Connector 391"/>
          <p:cNvCxnSpPr/>
          <p:nvPr/>
        </p:nvCxnSpPr>
        <p:spPr>
          <a:xfrm>
            <a:off x="9366916" y="4372476"/>
            <a:ext cx="877892" cy="273397"/>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109" name="Group 108"/>
          <p:cNvGrpSpPr/>
          <p:nvPr/>
        </p:nvGrpSpPr>
        <p:grpSpPr>
          <a:xfrm>
            <a:off x="6521481" y="1051192"/>
            <a:ext cx="5211884" cy="5363908"/>
            <a:chOff x="6521481" y="1051192"/>
            <a:chExt cx="5211884" cy="5363908"/>
          </a:xfrm>
        </p:grpSpPr>
        <p:sp>
          <p:nvSpPr>
            <p:cNvPr id="110" name="Oval 109"/>
            <p:cNvSpPr/>
            <p:nvPr/>
          </p:nvSpPr>
          <p:spPr>
            <a:xfrm>
              <a:off x="8913989" y="1455830"/>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7506821" y="24504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7505712" y="370742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10308562" y="24504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10308561" y="370742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10313933" y="474965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Arrow Connector 115"/>
            <p:cNvCxnSpPr>
              <a:stCxn id="110" idx="3"/>
              <a:endCxn id="111" idx="7"/>
            </p:cNvCxnSpPr>
            <p:nvPr/>
          </p:nvCxnSpPr>
          <p:spPr>
            <a:xfrm flipH="1">
              <a:off x="7989706" y="1886023"/>
              <a:ext cx="1007133"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10" idx="5"/>
              <a:endCxn id="113" idx="1"/>
            </p:cNvCxnSpPr>
            <p:nvPr/>
          </p:nvCxnSpPr>
          <p:spPr>
            <a:xfrm>
              <a:off x="9396874" y="1886023"/>
              <a:ext cx="994538"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11" idx="4"/>
              <a:endCxn id="112" idx="0"/>
            </p:cNvCxnSpPr>
            <p:nvPr/>
          </p:nvCxnSpPr>
          <p:spPr>
            <a:xfrm flipH="1">
              <a:off x="7788580" y="2954478"/>
              <a:ext cx="1109"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12" idx="4"/>
              <a:endCxn id="131" idx="0"/>
            </p:cNvCxnSpPr>
            <p:nvPr/>
          </p:nvCxnSpPr>
          <p:spPr>
            <a:xfrm flipH="1">
              <a:off x="7786869" y="4211431"/>
              <a:ext cx="1711" cy="5367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13" idx="4"/>
              <a:endCxn id="114" idx="0"/>
            </p:cNvCxnSpPr>
            <p:nvPr/>
          </p:nvCxnSpPr>
          <p:spPr>
            <a:xfrm flipH="1">
              <a:off x="10591429" y="2954478"/>
              <a:ext cx="1"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14" idx="4"/>
              <a:endCxn id="115" idx="0"/>
            </p:cNvCxnSpPr>
            <p:nvPr/>
          </p:nvCxnSpPr>
          <p:spPr>
            <a:xfrm>
              <a:off x="10591429" y="4211431"/>
              <a:ext cx="5372" cy="53822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5" idx="4"/>
              <a:endCxn id="142" idx="0"/>
            </p:cNvCxnSpPr>
            <p:nvPr/>
          </p:nvCxnSpPr>
          <p:spPr>
            <a:xfrm flipH="1">
              <a:off x="10592996" y="5253661"/>
              <a:ext cx="3805" cy="6574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a:off x="10315115" y="5911097"/>
              <a:ext cx="555761" cy="504003"/>
              <a:chOff x="8452189" y="5873858"/>
              <a:chExt cx="555761" cy="504003"/>
            </a:xfrm>
          </p:grpSpPr>
          <p:sp>
            <p:nvSpPr>
              <p:cNvPr id="142" name="Oval 141"/>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4" name="TextBox 123"/>
            <p:cNvSpPr txBox="1"/>
            <p:nvPr/>
          </p:nvSpPr>
          <p:spPr>
            <a:xfrm>
              <a:off x="8680368" y="1051192"/>
              <a:ext cx="1032975" cy="369332"/>
            </a:xfrm>
            <a:prstGeom prst="rect">
              <a:avLst/>
            </a:prstGeom>
            <a:noFill/>
          </p:spPr>
          <p:txBody>
            <a:bodyPr wrap="none" rtlCol="0">
              <a:spAutoFit/>
            </a:bodyPr>
            <a:lstStyle/>
            <a:p>
              <a:r>
                <a:rPr lang="en-US" dirty="0" smtClean="0"/>
                <a:t>(0,0,AS1)</a:t>
              </a:r>
              <a:endParaRPr lang="en-US" dirty="0"/>
            </a:p>
          </p:txBody>
        </p:sp>
        <p:sp>
          <p:nvSpPr>
            <p:cNvPr id="125" name="TextBox 124"/>
            <p:cNvSpPr txBox="1"/>
            <p:nvPr/>
          </p:nvSpPr>
          <p:spPr>
            <a:xfrm>
              <a:off x="6613966" y="2488818"/>
              <a:ext cx="810158" cy="369332"/>
            </a:xfrm>
            <a:prstGeom prst="rect">
              <a:avLst/>
            </a:prstGeom>
            <a:noFill/>
          </p:spPr>
          <p:txBody>
            <a:bodyPr wrap="none" rtlCol="0">
              <a:spAutoFit/>
            </a:bodyPr>
            <a:lstStyle/>
            <a:p>
              <a:r>
                <a:rPr lang="en-US" dirty="0" smtClean="0"/>
                <a:t>(1,1,A)</a:t>
              </a:r>
              <a:endParaRPr lang="en-US" dirty="0"/>
            </a:p>
          </p:txBody>
        </p:sp>
        <p:sp>
          <p:nvSpPr>
            <p:cNvPr id="126" name="TextBox 125"/>
            <p:cNvSpPr txBox="1"/>
            <p:nvPr/>
          </p:nvSpPr>
          <p:spPr>
            <a:xfrm>
              <a:off x="6603858" y="3772091"/>
              <a:ext cx="797013" cy="369332"/>
            </a:xfrm>
            <a:prstGeom prst="rect">
              <a:avLst/>
            </a:prstGeom>
            <a:noFill/>
          </p:spPr>
          <p:txBody>
            <a:bodyPr wrap="none" rtlCol="0">
              <a:spAutoFit/>
            </a:bodyPr>
            <a:lstStyle/>
            <a:p>
              <a:r>
                <a:rPr lang="en-US" dirty="0" smtClean="0"/>
                <a:t>(2,_,C)</a:t>
              </a:r>
              <a:endParaRPr lang="en-US" dirty="0"/>
            </a:p>
          </p:txBody>
        </p:sp>
        <p:sp>
          <p:nvSpPr>
            <p:cNvPr id="127" name="TextBox 126"/>
            <p:cNvSpPr txBox="1"/>
            <p:nvPr/>
          </p:nvSpPr>
          <p:spPr>
            <a:xfrm>
              <a:off x="9503910" y="2501780"/>
              <a:ext cx="796565" cy="369332"/>
            </a:xfrm>
            <a:prstGeom prst="rect">
              <a:avLst/>
            </a:prstGeom>
            <a:noFill/>
          </p:spPr>
          <p:txBody>
            <a:bodyPr wrap="none" rtlCol="0">
              <a:spAutoFit/>
            </a:bodyPr>
            <a:lstStyle/>
            <a:p>
              <a:r>
                <a:rPr lang="en-US" dirty="0" smtClean="0"/>
                <a:t>(1,1,B)</a:t>
              </a:r>
              <a:endParaRPr lang="en-US" dirty="0"/>
            </a:p>
          </p:txBody>
        </p:sp>
        <p:sp>
          <p:nvSpPr>
            <p:cNvPr id="128" name="TextBox 127"/>
            <p:cNvSpPr txBox="1"/>
            <p:nvPr/>
          </p:nvSpPr>
          <p:spPr>
            <a:xfrm>
              <a:off x="9500256" y="3750535"/>
              <a:ext cx="797013" cy="369332"/>
            </a:xfrm>
            <a:prstGeom prst="rect">
              <a:avLst/>
            </a:prstGeom>
            <a:noFill/>
          </p:spPr>
          <p:txBody>
            <a:bodyPr wrap="none" rtlCol="0">
              <a:spAutoFit/>
            </a:bodyPr>
            <a:lstStyle/>
            <a:p>
              <a:r>
                <a:rPr lang="en-US" dirty="0" smtClean="0"/>
                <a:t>(_,2,C)</a:t>
              </a:r>
              <a:endParaRPr lang="en-US" dirty="0"/>
            </a:p>
          </p:txBody>
        </p:sp>
        <p:sp>
          <p:nvSpPr>
            <p:cNvPr id="129" name="TextBox 128"/>
            <p:cNvSpPr txBox="1"/>
            <p:nvPr/>
          </p:nvSpPr>
          <p:spPr>
            <a:xfrm>
              <a:off x="9520996" y="4841982"/>
              <a:ext cx="816249" cy="369332"/>
            </a:xfrm>
            <a:prstGeom prst="rect">
              <a:avLst/>
            </a:prstGeom>
            <a:noFill/>
          </p:spPr>
          <p:txBody>
            <a:bodyPr wrap="none" rtlCol="0">
              <a:spAutoFit/>
            </a:bodyPr>
            <a:lstStyle/>
            <a:p>
              <a:r>
                <a:rPr lang="en-US" dirty="0" smtClean="0"/>
                <a:t>(_,2,D)</a:t>
              </a:r>
              <a:endParaRPr lang="en-US" dirty="0"/>
            </a:p>
          </p:txBody>
        </p:sp>
        <p:sp>
          <p:nvSpPr>
            <p:cNvPr id="130" name="TextBox 129"/>
            <p:cNvSpPr txBox="1"/>
            <p:nvPr/>
          </p:nvSpPr>
          <p:spPr>
            <a:xfrm>
              <a:off x="9525094" y="5991313"/>
              <a:ext cx="769250" cy="369332"/>
            </a:xfrm>
            <a:prstGeom prst="rect">
              <a:avLst/>
            </a:prstGeom>
            <a:noFill/>
          </p:spPr>
          <p:txBody>
            <a:bodyPr wrap="none" rtlCol="0">
              <a:spAutoFit/>
            </a:bodyPr>
            <a:lstStyle/>
            <a:p>
              <a:r>
                <a:rPr lang="en-US" dirty="0" smtClean="0"/>
                <a:t>(_,2,Y)</a:t>
              </a:r>
              <a:endParaRPr lang="en-US" dirty="0"/>
            </a:p>
          </p:txBody>
        </p:sp>
        <p:sp>
          <p:nvSpPr>
            <p:cNvPr id="131" name="Oval 130"/>
            <p:cNvSpPr/>
            <p:nvPr/>
          </p:nvSpPr>
          <p:spPr>
            <a:xfrm>
              <a:off x="7504001" y="4748222"/>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7504005" y="5880761"/>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7547030" y="5932207"/>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4" name="Straight Arrow Connector 133"/>
            <p:cNvCxnSpPr>
              <a:stCxn id="131" idx="4"/>
              <a:endCxn id="132" idx="0"/>
            </p:cNvCxnSpPr>
            <p:nvPr/>
          </p:nvCxnSpPr>
          <p:spPr>
            <a:xfrm flipH="1">
              <a:off x="7781886" y="5252225"/>
              <a:ext cx="4983" cy="6285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6566376" y="4815557"/>
              <a:ext cx="816249" cy="369332"/>
            </a:xfrm>
            <a:prstGeom prst="rect">
              <a:avLst/>
            </a:prstGeom>
            <a:noFill/>
          </p:spPr>
          <p:txBody>
            <a:bodyPr wrap="none" rtlCol="0">
              <a:spAutoFit/>
            </a:bodyPr>
            <a:lstStyle/>
            <a:p>
              <a:r>
                <a:rPr lang="en-US" dirty="0" smtClean="0"/>
                <a:t>(2,_,D)</a:t>
              </a:r>
              <a:endParaRPr lang="en-US" dirty="0"/>
            </a:p>
          </p:txBody>
        </p:sp>
        <p:sp>
          <p:nvSpPr>
            <p:cNvPr id="136" name="TextBox 135"/>
            <p:cNvSpPr txBox="1"/>
            <p:nvPr/>
          </p:nvSpPr>
          <p:spPr>
            <a:xfrm>
              <a:off x="6580793" y="5941860"/>
              <a:ext cx="794961" cy="369332"/>
            </a:xfrm>
            <a:prstGeom prst="rect">
              <a:avLst/>
            </a:prstGeom>
            <a:noFill/>
          </p:spPr>
          <p:txBody>
            <a:bodyPr wrap="none" rtlCol="0">
              <a:spAutoFit/>
            </a:bodyPr>
            <a:lstStyle/>
            <a:p>
              <a:r>
                <a:rPr lang="en-US" dirty="0" smtClean="0"/>
                <a:t>(2,_,X)</a:t>
              </a:r>
              <a:endParaRPr lang="en-US" dirty="0"/>
            </a:p>
          </p:txBody>
        </p:sp>
        <p:sp>
          <p:nvSpPr>
            <p:cNvPr id="137" name="TextBox 136"/>
            <p:cNvSpPr txBox="1"/>
            <p:nvPr/>
          </p:nvSpPr>
          <p:spPr>
            <a:xfrm>
              <a:off x="7637736" y="5963985"/>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
          <p:nvSpPr>
            <p:cNvPr id="138" name="TextBox 137"/>
            <p:cNvSpPr txBox="1"/>
            <p:nvPr/>
          </p:nvSpPr>
          <p:spPr>
            <a:xfrm>
              <a:off x="10446584" y="5978432"/>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139" name="TextBox 138"/>
            <p:cNvSpPr txBox="1"/>
            <p:nvPr/>
          </p:nvSpPr>
          <p:spPr>
            <a:xfrm>
              <a:off x="9046013" y="1516691"/>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
          <p:nvSpPr>
            <p:cNvPr id="140" name="Freeform 139"/>
            <p:cNvSpPr/>
            <p:nvPr/>
          </p:nvSpPr>
          <p:spPr>
            <a:xfrm>
              <a:off x="6521481" y="2001410"/>
              <a:ext cx="5152572" cy="193340"/>
            </a:xfrm>
            <a:custGeom>
              <a:avLst/>
              <a:gdLst>
                <a:gd name="connsiteX0" fmla="*/ 0 w 5152572"/>
                <a:gd name="connsiteY0" fmla="*/ 101600 h 101600"/>
                <a:gd name="connsiteX1" fmla="*/ 5152572 w 5152572"/>
                <a:gd name="connsiteY1" fmla="*/ 0 h 101600"/>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214253"/>
                <a:gd name="connsiteX1" fmla="*/ 3033486 w 5152572"/>
                <a:gd name="connsiteY1" fmla="*/ 174171 h 214253"/>
                <a:gd name="connsiteX2" fmla="*/ 5152572 w 5152572"/>
                <a:gd name="connsiteY2" fmla="*/ 0 h 214253"/>
                <a:gd name="connsiteX0" fmla="*/ 0 w 5152572"/>
                <a:gd name="connsiteY0" fmla="*/ 101600 h 193340"/>
                <a:gd name="connsiteX1" fmla="*/ 3033486 w 5152572"/>
                <a:gd name="connsiteY1" fmla="*/ 174171 h 193340"/>
                <a:gd name="connsiteX2" fmla="*/ 5152572 w 5152572"/>
                <a:gd name="connsiteY2" fmla="*/ 0 h 193340"/>
              </a:gdLst>
              <a:ahLst/>
              <a:cxnLst>
                <a:cxn ang="0">
                  <a:pos x="connsiteX0" y="connsiteY0"/>
                </a:cxn>
                <a:cxn ang="0">
                  <a:pos x="connsiteX1" y="connsiteY1"/>
                </a:cxn>
                <a:cxn ang="0">
                  <a:pos x="connsiteX2" y="connsiteY2"/>
                </a:cxn>
              </a:cxnLst>
              <a:rect l="l" t="t" r="r" b="b"/>
              <a:pathLst>
                <a:path w="5152572" h="193340">
                  <a:moveTo>
                    <a:pt x="0" y="101600"/>
                  </a:moveTo>
                  <a:cubicBezTo>
                    <a:pt x="972458" y="227390"/>
                    <a:pt x="2046514" y="193524"/>
                    <a:pt x="3033486" y="174171"/>
                  </a:cubicBezTo>
                  <a:cubicBezTo>
                    <a:pt x="3783391" y="174171"/>
                    <a:pt x="4446210" y="58057"/>
                    <a:pt x="5152572"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140"/>
            <p:cNvSpPr/>
            <p:nvPr/>
          </p:nvSpPr>
          <p:spPr>
            <a:xfrm>
              <a:off x="6580793" y="5334881"/>
              <a:ext cx="5152572" cy="193340"/>
            </a:xfrm>
            <a:custGeom>
              <a:avLst/>
              <a:gdLst>
                <a:gd name="connsiteX0" fmla="*/ 0 w 5152572"/>
                <a:gd name="connsiteY0" fmla="*/ 101600 h 101600"/>
                <a:gd name="connsiteX1" fmla="*/ 5152572 w 5152572"/>
                <a:gd name="connsiteY1" fmla="*/ 0 h 101600"/>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214253"/>
                <a:gd name="connsiteX1" fmla="*/ 3033486 w 5152572"/>
                <a:gd name="connsiteY1" fmla="*/ 174171 h 214253"/>
                <a:gd name="connsiteX2" fmla="*/ 5152572 w 5152572"/>
                <a:gd name="connsiteY2" fmla="*/ 0 h 214253"/>
                <a:gd name="connsiteX0" fmla="*/ 0 w 5152572"/>
                <a:gd name="connsiteY0" fmla="*/ 101600 h 193340"/>
                <a:gd name="connsiteX1" fmla="*/ 3033486 w 5152572"/>
                <a:gd name="connsiteY1" fmla="*/ 174171 h 193340"/>
                <a:gd name="connsiteX2" fmla="*/ 5152572 w 5152572"/>
                <a:gd name="connsiteY2" fmla="*/ 0 h 193340"/>
              </a:gdLst>
              <a:ahLst/>
              <a:cxnLst>
                <a:cxn ang="0">
                  <a:pos x="connsiteX0" y="connsiteY0"/>
                </a:cxn>
                <a:cxn ang="0">
                  <a:pos x="connsiteX1" y="connsiteY1"/>
                </a:cxn>
                <a:cxn ang="0">
                  <a:pos x="connsiteX2" y="connsiteY2"/>
                </a:cxn>
              </a:cxnLst>
              <a:rect l="l" t="t" r="r" b="b"/>
              <a:pathLst>
                <a:path w="5152572" h="193340">
                  <a:moveTo>
                    <a:pt x="0" y="101600"/>
                  </a:moveTo>
                  <a:cubicBezTo>
                    <a:pt x="972458" y="227390"/>
                    <a:pt x="2046514" y="193524"/>
                    <a:pt x="3033486" y="174171"/>
                  </a:cubicBezTo>
                  <a:cubicBezTo>
                    <a:pt x="3783391" y="174171"/>
                    <a:pt x="4446210" y="58057"/>
                    <a:pt x="5152572"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301833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External Routes:</a:t>
            </a:r>
            <a:endParaRPr lang="en-US" sz="4000"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193" name="TextBox 192"/>
              <p:cNvSpPr txBox="1"/>
              <p:nvPr/>
            </p:nvSpPr>
            <p:spPr>
              <a:xfrm>
                <a:off x="329516" y="1212766"/>
                <a:ext cx="4997227"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𝑜𝑢𝑡</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𝑜𝑢𝑡</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1" i="1" smtClean="0">
                        <a:latin typeface="Cambria Math" panose="02040503050406030204" pitchFamily="18" charset="0"/>
                      </a:rPr>
                      <m:t>𝒐𝒖𝒕</m:t>
                    </m:r>
                    <m:r>
                      <a:rPr lang="en-US" b="0" i="1" smtClean="0">
                        <a:latin typeface="Cambria Math" panose="02040503050406030204" pitchFamily="18" charset="0"/>
                      </a:rPr>
                      <m:t>)</m:t>
                    </m:r>
                  </m:oMath>
                </a14:m>
                <a:endParaRPr lang="en-US" b="0" dirty="0" smtClean="0"/>
              </a:p>
            </p:txBody>
          </p:sp>
        </mc:Choice>
        <mc:Fallback xmlns="">
          <p:sp>
            <p:nvSpPr>
              <p:cNvPr id="193" name="TextBox 192"/>
              <p:cNvSpPr txBox="1">
                <a:spLocks noRot="1" noChangeAspect="1" noMove="1" noResize="1" noEditPoints="1" noAdjustHandles="1" noChangeArrowheads="1" noChangeShapeType="1" noTextEdit="1"/>
              </p:cNvSpPr>
              <p:nvPr/>
            </p:nvSpPr>
            <p:spPr>
              <a:xfrm>
                <a:off x="329516" y="1212766"/>
                <a:ext cx="4997227" cy="276999"/>
              </a:xfrm>
              <a:prstGeom prst="rect">
                <a:avLst/>
              </a:prstGeom>
              <a:blipFill rotWithShape="0">
                <a:blip r:embed="rId2"/>
                <a:stretch>
                  <a:fillRect l="-2805" t="-28889" b="-51111"/>
                </a:stretch>
              </a:blipFill>
            </p:spPr>
            <p:txBody>
              <a:bodyPr/>
              <a:lstStyle/>
              <a:p>
                <a:r>
                  <a:rPr lang="en-US">
                    <a:noFill/>
                  </a:rPr>
                  <a:t> </a:t>
                </a:r>
              </a:p>
            </p:txBody>
          </p:sp>
        </mc:Fallback>
      </mc:AlternateContent>
      <p:grpSp>
        <p:nvGrpSpPr>
          <p:cNvPr id="30" name="Group 29"/>
          <p:cNvGrpSpPr/>
          <p:nvPr/>
        </p:nvGrpSpPr>
        <p:grpSpPr>
          <a:xfrm>
            <a:off x="193468" y="2091655"/>
            <a:ext cx="4335499" cy="1873894"/>
            <a:chOff x="239086" y="2335795"/>
            <a:chExt cx="4335499" cy="1873894"/>
          </a:xfrm>
        </p:grpSpPr>
        <p:sp>
          <p:nvSpPr>
            <p:cNvPr id="172" name="Oval 171"/>
            <p:cNvSpPr/>
            <p:nvPr/>
          </p:nvSpPr>
          <p:spPr>
            <a:xfrm>
              <a:off x="1757094" y="2626185"/>
              <a:ext cx="1698441" cy="1533507"/>
            </a:xfrm>
            <a:prstGeom prst="ellips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3358084" y="3211563"/>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1746345" y="2905250"/>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p:nvSpPr>
          <p:spPr>
            <a:xfrm>
              <a:off x="1721854" y="3524457"/>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2353608" y="3256353"/>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p:cNvSpPr/>
            <p:nvPr/>
          </p:nvSpPr>
          <p:spPr>
            <a:xfrm>
              <a:off x="239086" y="2335795"/>
              <a:ext cx="754970" cy="1569072"/>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9" name="Straight Connector 188"/>
            <p:cNvCxnSpPr>
              <a:stCxn id="179" idx="2"/>
              <a:endCxn id="188" idx="7"/>
            </p:cNvCxnSpPr>
            <p:nvPr/>
          </p:nvCxnSpPr>
          <p:spPr>
            <a:xfrm flipH="1" flipV="1">
              <a:off x="883493" y="2565580"/>
              <a:ext cx="862852" cy="4446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a:stCxn id="186" idx="2"/>
              <a:endCxn id="188" idx="5"/>
            </p:cNvCxnSpPr>
            <p:nvPr/>
          </p:nvCxnSpPr>
          <p:spPr>
            <a:xfrm flipH="1">
              <a:off x="883493" y="3629458"/>
              <a:ext cx="838361" cy="456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a:endCxn id="176" idx="7"/>
            </p:cNvCxnSpPr>
            <p:nvPr/>
          </p:nvCxnSpPr>
          <p:spPr>
            <a:xfrm flipH="1">
              <a:off x="3542657" y="2905250"/>
              <a:ext cx="478613" cy="337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6" name="TextBox 195"/>
            <p:cNvSpPr txBox="1"/>
            <p:nvPr/>
          </p:nvSpPr>
          <p:spPr>
            <a:xfrm>
              <a:off x="342271" y="2954438"/>
              <a:ext cx="540533" cy="369332"/>
            </a:xfrm>
            <a:prstGeom prst="rect">
              <a:avLst/>
            </a:prstGeom>
            <a:noFill/>
          </p:spPr>
          <p:txBody>
            <a:bodyPr wrap="none" rtlCol="0">
              <a:spAutoFit/>
            </a:bodyPr>
            <a:lstStyle/>
            <a:p>
              <a:r>
                <a:rPr lang="en-US" dirty="0" smtClean="0"/>
                <a:t>AS1</a:t>
              </a:r>
              <a:endParaRPr lang="en-US" dirty="0"/>
            </a:p>
          </p:txBody>
        </p:sp>
        <p:sp>
          <p:nvSpPr>
            <p:cNvPr id="201" name="TextBox 200"/>
            <p:cNvSpPr txBox="1"/>
            <p:nvPr/>
          </p:nvSpPr>
          <p:spPr>
            <a:xfrm>
              <a:off x="1564499" y="2584894"/>
              <a:ext cx="257718" cy="272218"/>
            </a:xfrm>
            <a:prstGeom prst="rect">
              <a:avLst/>
            </a:prstGeom>
            <a:noFill/>
          </p:spPr>
          <p:txBody>
            <a:bodyPr wrap="none" rtlCol="0">
              <a:spAutoFit/>
            </a:bodyPr>
            <a:lstStyle/>
            <a:p>
              <a:r>
                <a:rPr lang="en-US" dirty="0" smtClean="0"/>
                <a:t>A</a:t>
              </a:r>
              <a:endParaRPr lang="en-US" dirty="0"/>
            </a:p>
          </p:txBody>
        </p:sp>
        <p:sp>
          <p:nvSpPr>
            <p:cNvPr id="210" name="TextBox 209"/>
            <p:cNvSpPr txBox="1"/>
            <p:nvPr/>
          </p:nvSpPr>
          <p:spPr>
            <a:xfrm>
              <a:off x="2386388" y="2914875"/>
              <a:ext cx="249917" cy="272218"/>
            </a:xfrm>
            <a:prstGeom prst="rect">
              <a:avLst/>
            </a:prstGeom>
            <a:noFill/>
          </p:spPr>
          <p:txBody>
            <a:bodyPr wrap="none" rtlCol="0">
              <a:spAutoFit/>
            </a:bodyPr>
            <a:lstStyle/>
            <a:p>
              <a:r>
                <a:rPr lang="en-US" dirty="0"/>
                <a:t>C</a:t>
              </a:r>
            </a:p>
          </p:txBody>
        </p:sp>
        <p:sp>
          <p:nvSpPr>
            <p:cNvPr id="211" name="TextBox 210"/>
            <p:cNvSpPr txBox="1"/>
            <p:nvPr/>
          </p:nvSpPr>
          <p:spPr>
            <a:xfrm>
              <a:off x="1590780" y="3696567"/>
              <a:ext cx="257718" cy="272218"/>
            </a:xfrm>
            <a:prstGeom prst="rect">
              <a:avLst/>
            </a:prstGeom>
            <a:noFill/>
          </p:spPr>
          <p:txBody>
            <a:bodyPr wrap="none" rtlCol="0">
              <a:spAutoFit/>
            </a:bodyPr>
            <a:lstStyle/>
            <a:p>
              <a:r>
                <a:rPr lang="en-US" dirty="0" smtClean="0"/>
                <a:t>B</a:t>
              </a:r>
              <a:endParaRPr lang="en-US" dirty="0"/>
            </a:p>
          </p:txBody>
        </p:sp>
        <p:sp>
          <p:nvSpPr>
            <p:cNvPr id="212" name="TextBox 211"/>
            <p:cNvSpPr txBox="1"/>
            <p:nvPr/>
          </p:nvSpPr>
          <p:spPr>
            <a:xfrm>
              <a:off x="3277054" y="2591258"/>
              <a:ext cx="265520" cy="272218"/>
            </a:xfrm>
            <a:prstGeom prst="rect">
              <a:avLst/>
            </a:prstGeom>
            <a:noFill/>
          </p:spPr>
          <p:txBody>
            <a:bodyPr wrap="none" rtlCol="0">
              <a:spAutoFit/>
            </a:bodyPr>
            <a:lstStyle/>
            <a:p>
              <a:r>
                <a:rPr lang="en-US" dirty="0" smtClean="0"/>
                <a:t>D</a:t>
              </a:r>
              <a:endParaRPr lang="en-US" dirty="0"/>
            </a:p>
          </p:txBody>
        </p:sp>
        <p:cxnSp>
          <p:nvCxnSpPr>
            <p:cNvPr id="218" name="Straight Connector 217"/>
            <p:cNvCxnSpPr>
              <a:stCxn id="187" idx="3"/>
              <a:endCxn id="186" idx="6"/>
            </p:cNvCxnSpPr>
            <p:nvPr/>
          </p:nvCxnSpPr>
          <p:spPr>
            <a:xfrm flipH="1">
              <a:off x="1938095" y="3435601"/>
              <a:ext cx="447181" cy="1938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a:stCxn id="187" idx="1"/>
              <a:endCxn id="179" idx="5"/>
            </p:cNvCxnSpPr>
            <p:nvPr/>
          </p:nvCxnSpPr>
          <p:spPr>
            <a:xfrm flipH="1" flipV="1">
              <a:off x="1930918" y="3084498"/>
              <a:ext cx="454358" cy="2026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a:stCxn id="176" idx="2"/>
              <a:endCxn id="187" idx="6"/>
            </p:cNvCxnSpPr>
            <p:nvPr/>
          </p:nvCxnSpPr>
          <p:spPr>
            <a:xfrm flipH="1">
              <a:off x="2569849" y="3316564"/>
              <a:ext cx="788235" cy="44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2" name="Oval 221"/>
            <p:cNvSpPr/>
            <p:nvPr/>
          </p:nvSpPr>
          <p:spPr>
            <a:xfrm>
              <a:off x="3904361" y="2491761"/>
              <a:ext cx="670224" cy="694041"/>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p:cNvSpPr/>
            <p:nvPr/>
          </p:nvSpPr>
          <p:spPr>
            <a:xfrm>
              <a:off x="3788935" y="3515648"/>
              <a:ext cx="670224" cy="694041"/>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4" name="Straight Connector 223"/>
            <p:cNvCxnSpPr>
              <a:stCxn id="223" idx="1"/>
              <a:endCxn id="176" idx="5"/>
            </p:cNvCxnSpPr>
            <p:nvPr/>
          </p:nvCxnSpPr>
          <p:spPr>
            <a:xfrm flipH="1" flipV="1">
              <a:off x="3542657" y="3390811"/>
              <a:ext cx="344430" cy="226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5" name="TextBox 224"/>
          <p:cNvSpPr txBox="1"/>
          <p:nvPr/>
        </p:nvSpPr>
        <p:spPr>
          <a:xfrm>
            <a:off x="4040195" y="2438080"/>
            <a:ext cx="304892" cy="369332"/>
          </a:xfrm>
          <a:prstGeom prst="rect">
            <a:avLst/>
          </a:prstGeom>
          <a:noFill/>
        </p:spPr>
        <p:txBody>
          <a:bodyPr wrap="none" rtlCol="0">
            <a:spAutoFit/>
          </a:bodyPr>
          <a:lstStyle/>
          <a:p>
            <a:r>
              <a:rPr lang="en-US" dirty="0" smtClean="0"/>
              <a:t>X</a:t>
            </a:r>
            <a:endParaRPr lang="en-US" dirty="0"/>
          </a:p>
        </p:txBody>
      </p:sp>
      <p:sp>
        <p:nvSpPr>
          <p:cNvPr id="226" name="TextBox 225"/>
          <p:cNvSpPr txBox="1"/>
          <p:nvPr/>
        </p:nvSpPr>
        <p:spPr>
          <a:xfrm>
            <a:off x="3947633" y="3452427"/>
            <a:ext cx="304892" cy="369332"/>
          </a:xfrm>
          <a:prstGeom prst="rect">
            <a:avLst/>
          </a:prstGeom>
          <a:noFill/>
        </p:spPr>
        <p:txBody>
          <a:bodyPr wrap="none" rtlCol="0">
            <a:spAutoFit/>
          </a:bodyPr>
          <a:lstStyle/>
          <a:p>
            <a:r>
              <a:rPr lang="en-US" dirty="0" smtClean="0"/>
              <a:t>Y</a:t>
            </a:r>
            <a:endParaRPr lang="en-US" dirty="0"/>
          </a:p>
        </p:txBody>
      </p:sp>
      <p:grpSp>
        <p:nvGrpSpPr>
          <p:cNvPr id="32" name="Group 31"/>
          <p:cNvGrpSpPr/>
          <p:nvPr/>
        </p:nvGrpSpPr>
        <p:grpSpPr>
          <a:xfrm>
            <a:off x="318381" y="4323537"/>
            <a:ext cx="4027797" cy="1138004"/>
            <a:chOff x="366390" y="4601005"/>
            <a:chExt cx="4027797" cy="1138004"/>
          </a:xfrm>
        </p:grpSpPr>
        <p:sp>
          <p:nvSpPr>
            <p:cNvPr id="46" name="Oval 45"/>
            <p:cNvSpPr/>
            <p:nvPr/>
          </p:nvSpPr>
          <p:spPr>
            <a:xfrm>
              <a:off x="366390" y="5235006"/>
              <a:ext cx="565735" cy="504003"/>
            </a:xfrm>
            <a:prstGeom prst="ellipse">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46" idx="6"/>
              <a:endCxn id="227" idx="2"/>
            </p:cNvCxnSpPr>
            <p:nvPr/>
          </p:nvCxnSpPr>
          <p:spPr>
            <a:xfrm flipV="1">
              <a:off x="932125" y="5486733"/>
              <a:ext cx="629421" cy="2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222672" y="5055995"/>
              <a:ext cx="317716" cy="369332"/>
            </a:xfrm>
            <a:prstGeom prst="rect">
              <a:avLst/>
            </a:prstGeom>
            <a:noFill/>
          </p:spPr>
          <p:txBody>
            <a:bodyPr wrap="none" rtlCol="0">
              <a:spAutoFit/>
            </a:bodyPr>
            <a:lstStyle/>
            <a:p>
              <a:r>
                <a:rPr lang="en-US" dirty="0"/>
                <a:t>A</a:t>
              </a:r>
            </a:p>
          </p:txBody>
        </p:sp>
        <p:sp>
          <p:nvSpPr>
            <p:cNvPr id="151" name="TextBox 150"/>
            <p:cNvSpPr txBox="1"/>
            <p:nvPr/>
          </p:nvSpPr>
          <p:spPr>
            <a:xfrm>
              <a:off x="505268" y="5302338"/>
              <a:ext cx="301686" cy="369332"/>
            </a:xfrm>
            <a:prstGeom prst="rect">
              <a:avLst/>
            </a:prstGeom>
            <a:noFill/>
          </p:spPr>
          <p:txBody>
            <a:bodyPr wrap="none" rtlCol="0">
              <a:spAutoFit/>
            </a:bodyPr>
            <a:lstStyle/>
            <a:p>
              <a:r>
                <a:rPr lang="en-US" dirty="0" smtClean="0"/>
                <a:t>0</a:t>
              </a:r>
              <a:endParaRPr lang="en-US" dirty="0"/>
            </a:p>
          </p:txBody>
        </p:sp>
        <p:sp>
          <p:nvSpPr>
            <p:cNvPr id="162" name="TextBox 161"/>
            <p:cNvSpPr txBox="1"/>
            <p:nvPr/>
          </p:nvSpPr>
          <p:spPr>
            <a:xfrm>
              <a:off x="993110" y="5053483"/>
              <a:ext cx="505267" cy="369332"/>
            </a:xfrm>
            <a:prstGeom prst="rect">
              <a:avLst/>
            </a:prstGeom>
            <a:noFill/>
          </p:spPr>
          <p:txBody>
            <a:bodyPr wrap="none" rtlCol="0">
              <a:spAutoFit/>
            </a:bodyPr>
            <a:lstStyle/>
            <a:p>
              <a:r>
                <a:rPr lang="en-US" dirty="0" smtClean="0"/>
                <a:t>out</a:t>
              </a:r>
              <a:endParaRPr lang="en-US" dirty="0"/>
            </a:p>
          </p:txBody>
        </p:sp>
        <p:grpSp>
          <p:nvGrpSpPr>
            <p:cNvPr id="31" name="Group 30"/>
            <p:cNvGrpSpPr/>
            <p:nvPr/>
          </p:nvGrpSpPr>
          <p:grpSpPr>
            <a:xfrm>
              <a:off x="3828452" y="5234731"/>
              <a:ext cx="565735" cy="504003"/>
              <a:chOff x="1520446" y="5242437"/>
              <a:chExt cx="565735" cy="504003"/>
            </a:xfrm>
          </p:grpSpPr>
          <p:sp>
            <p:nvSpPr>
              <p:cNvPr id="163" name="Oval 162"/>
              <p:cNvSpPr/>
              <p:nvPr/>
            </p:nvSpPr>
            <p:spPr>
              <a:xfrm>
                <a:off x="1520446" y="5242437"/>
                <a:ext cx="565735" cy="504003"/>
              </a:xfrm>
              <a:prstGeom prst="ellipse">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1576350" y="5293883"/>
                <a:ext cx="453926" cy="401110"/>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6" name="Straight Arrow Connector 89"/>
            <p:cNvCxnSpPr>
              <a:stCxn id="229" idx="7"/>
              <a:endCxn id="229" idx="1"/>
            </p:cNvCxnSpPr>
            <p:nvPr/>
          </p:nvCxnSpPr>
          <p:spPr>
            <a:xfrm rot="16200000" flipV="1">
              <a:off x="2918348" y="5108523"/>
              <a:ext cx="12700" cy="400035"/>
            </a:xfrm>
            <a:prstGeom prst="curvedConnector3">
              <a:avLst>
                <a:gd name="adj1" fmla="val 238118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7" name="Oval 226"/>
            <p:cNvSpPr/>
            <p:nvPr/>
          </p:nvSpPr>
          <p:spPr>
            <a:xfrm>
              <a:off x="1561546"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p:cNvSpPr/>
            <p:nvPr/>
          </p:nvSpPr>
          <p:spPr>
            <a:xfrm>
              <a:off x="2635480"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1" name="Straight Arrow Connector 230"/>
            <p:cNvCxnSpPr>
              <a:stCxn id="227" idx="6"/>
              <a:endCxn id="229" idx="2"/>
            </p:cNvCxnSpPr>
            <p:nvPr/>
          </p:nvCxnSpPr>
          <p:spPr>
            <a:xfrm>
              <a:off x="2127281" y="5486733"/>
              <a:ext cx="50819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p:cNvCxnSpPr>
              <a:stCxn id="229" idx="6"/>
              <a:endCxn id="163" idx="2"/>
            </p:cNvCxnSpPr>
            <p:nvPr/>
          </p:nvCxnSpPr>
          <p:spPr>
            <a:xfrm>
              <a:off x="3201215" y="5486733"/>
              <a:ext cx="62723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3" name="TextBox 242"/>
            <p:cNvSpPr txBox="1"/>
            <p:nvPr/>
          </p:nvSpPr>
          <p:spPr>
            <a:xfrm>
              <a:off x="2765840" y="4601005"/>
              <a:ext cx="359394" cy="369332"/>
            </a:xfrm>
            <a:prstGeom prst="rect">
              <a:avLst/>
            </a:prstGeom>
            <a:noFill/>
          </p:spPr>
          <p:txBody>
            <a:bodyPr wrap="none" rtlCol="0">
              <a:spAutoFit/>
            </a:bodyPr>
            <a:lstStyle/>
            <a:p>
              <a:r>
                <a:rPr lang="en-US" dirty="0" smtClean="0"/>
                <a:t>in</a:t>
              </a:r>
              <a:endParaRPr lang="en-US" dirty="0"/>
            </a:p>
          </p:txBody>
        </p:sp>
        <p:sp>
          <p:nvSpPr>
            <p:cNvPr id="244" name="TextBox 243"/>
            <p:cNvSpPr txBox="1"/>
            <p:nvPr/>
          </p:nvSpPr>
          <p:spPr>
            <a:xfrm>
              <a:off x="3336765" y="5050065"/>
              <a:ext cx="350715" cy="369332"/>
            </a:xfrm>
            <a:prstGeom prst="rect">
              <a:avLst/>
            </a:prstGeom>
            <a:noFill/>
          </p:spPr>
          <p:txBody>
            <a:bodyPr wrap="square" rtlCol="0">
              <a:spAutoFit/>
            </a:bodyPr>
            <a:lstStyle/>
            <a:p>
              <a:r>
                <a:rPr lang="en-US" dirty="0" smtClean="0"/>
                <a:t>X</a:t>
              </a:r>
              <a:endParaRPr lang="en-US" dirty="0"/>
            </a:p>
          </p:txBody>
        </p:sp>
        <p:sp>
          <p:nvSpPr>
            <p:cNvPr id="246" name="TextBox 245"/>
            <p:cNvSpPr txBox="1"/>
            <p:nvPr/>
          </p:nvSpPr>
          <p:spPr>
            <a:xfrm>
              <a:off x="1693100" y="5311517"/>
              <a:ext cx="301686" cy="369332"/>
            </a:xfrm>
            <a:prstGeom prst="rect">
              <a:avLst/>
            </a:prstGeom>
            <a:noFill/>
          </p:spPr>
          <p:txBody>
            <a:bodyPr wrap="none" rtlCol="0">
              <a:spAutoFit/>
            </a:bodyPr>
            <a:lstStyle/>
            <a:p>
              <a:r>
                <a:rPr lang="en-US" dirty="0" smtClean="0"/>
                <a:t>1</a:t>
              </a:r>
              <a:endParaRPr lang="en-US" dirty="0"/>
            </a:p>
          </p:txBody>
        </p:sp>
        <p:sp>
          <p:nvSpPr>
            <p:cNvPr id="247" name="TextBox 246"/>
            <p:cNvSpPr txBox="1"/>
            <p:nvPr/>
          </p:nvSpPr>
          <p:spPr>
            <a:xfrm>
              <a:off x="2773855" y="5306103"/>
              <a:ext cx="301686" cy="369332"/>
            </a:xfrm>
            <a:prstGeom prst="rect">
              <a:avLst/>
            </a:prstGeom>
            <a:noFill/>
          </p:spPr>
          <p:txBody>
            <a:bodyPr wrap="none" rtlCol="0">
              <a:spAutoFit/>
            </a:bodyPr>
            <a:lstStyle/>
            <a:p>
              <a:r>
                <a:rPr lang="en-US" dirty="0" smtClean="0"/>
                <a:t>2</a:t>
              </a:r>
              <a:endParaRPr lang="en-US" dirty="0"/>
            </a:p>
          </p:txBody>
        </p:sp>
        <p:sp>
          <p:nvSpPr>
            <p:cNvPr id="270" name="TextBox 269"/>
            <p:cNvSpPr txBox="1"/>
            <p:nvPr/>
          </p:nvSpPr>
          <p:spPr>
            <a:xfrm>
              <a:off x="3971125" y="5331551"/>
              <a:ext cx="301686" cy="369332"/>
            </a:xfrm>
            <a:prstGeom prst="rect">
              <a:avLst/>
            </a:prstGeom>
            <a:noFill/>
          </p:spPr>
          <p:txBody>
            <a:bodyPr wrap="none" rtlCol="0">
              <a:spAutoFit/>
            </a:bodyPr>
            <a:lstStyle/>
            <a:p>
              <a:r>
                <a:rPr lang="en-US" dirty="0" smtClean="0"/>
                <a:t>3</a:t>
              </a:r>
              <a:endParaRPr lang="en-US" dirty="0"/>
            </a:p>
          </p:txBody>
        </p:sp>
      </p:grpSp>
      <p:grpSp>
        <p:nvGrpSpPr>
          <p:cNvPr id="271" name="Group 270"/>
          <p:cNvGrpSpPr/>
          <p:nvPr/>
        </p:nvGrpSpPr>
        <p:grpSpPr>
          <a:xfrm>
            <a:off x="329516" y="5598321"/>
            <a:ext cx="4027797" cy="1138004"/>
            <a:chOff x="366390" y="4601005"/>
            <a:chExt cx="4027797" cy="1138004"/>
          </a:xfrm>
        </p:grpSpPr>
        <p:sp>
          <p:nvSpPr>
            <p:cNvPr id="272" name="Oval 271"/>
            <p:cNvSpPr/>
            <p:nvPr/>
          </p:nvSpPr>
          <p:spPr>
            <a:xfrm>
              <a:off x="366390" y="5235006"/>
              <a:ext cx="565735" cy="504003"/>
            </a:xfrm>
            <a:prstGeom prst="ellipse">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3" name="Straight Arrow Connector 272"/>
            <p:cNvCxnSpPr>
              <a:stCxn id="272" idx="6"/>
              <a:endCxn id="280" idx="2"/>
            </p:cNvCxnSpPr>
            <p:nvPr/>
          </p:nvCxnSpPr>
          <p:spPr>
            <a:xfrm flipV="1">
              <a:off x="932125" y="5486733"/>
              <a:ext cx="629421" cy="2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4" name="TextBox 273"/>
            <p:cNvSpPr txBox="1"/>
            <p:nvPr/>
          </p:nvSpPr>
          <p:spPr>
            <a:xfrm>
              <a:off x="2222672" y="5055995"/>
              <a:ext cx="317716" cy="369332"/>
            </a:xfrm>
            <a:prstGeom prst="rect">
              <a:avLst/>
            </a:prstGeom>
            <a:noFill/>
          </p:spPr>
          <p:txBody>
            <a:bodyPr wrap="none" rtlCol="0">
              <a:spAutoFit/>
            </a:bodyPr>
            <a:lstStyle/>
            <a:p>
              <a:r>
                <a:rPr lang="en-US" dirty="0" smtClean="0"/>
                <a:t>B</a:t>
              </a:r>
              <a:endParaRPr lang="en-US" dirty="0"/>
            </a:p>
          </p:txBody>
        </p:sp>
        <p:sp>
          <p:nvSpPr>
            <p:cNvPr id="275" name="TextBox 274"/>
            <p:cNvSpPr txBox="1"/>
            <p:nvPr/>
          </p:nvSpPr>
          <p:spPr>
            <a:xfrm>
              <a:off x="505268" y="5302338"/>
              <a:ext cx="301686" cy="369332"/>
            </a:xfrm>
            <a:prstGeom prst="rect">
              <a:avLst/>
            </a:prstGeom>
            <a:noFill/>
          </p:spPr>
          <p:txBody>
            <a:bodyPr wrap="none" rtlCol="0">
              <a:spAutoFit/>
            </a:bodyPr>
            <a:lstStyle/>
            <a:p>
              <a:r>
                <a:rPr lang="en-US" dirty="0" smtClean="0"/>
                <a:t>0</a:t>
              </a:r>
              <a:endParaRPr lang="en-US" dirty="0"/>
            </a:p>
          </p:txBody>
        </p:sp>
        <p:sp>
          <p:nvSpPr>
            <p:cNvPr id="276" name="TextBox 275"/>
            <p:cNvSpPr txBox="1"/>
            <p:nvPr/>
          </p:nvSpPr>
          <p:spPr>
            <a:xfrm>
              <a:off x="993110" y="5053483"/>
              <a:ext cx="505267" cy="369332"/>
            </a:xfrm>
            <a:prstGeom prst="rect">
              <a:avLst/>
            </a:prstGeom>
            <a:noFill/>
          </p:spPr>
          <p:txBody>
            <a:bodyPr wrap="none" rtlCol="0">
              <a:spAutoFit/>
            </a:bodyPr>
            <a:lstStyle/>
            <a:p>
              <a:r>
                <a:rPr lang="en-US" dirty="0" smtClean="0"/>
                <a:t>out</a:t>
              </a:r>
              <a:endParaRPr lang="en-US" dirty="0"/>
            </a:p>
          </p:txBody>
        </p:sp>
        <p:grpSp>
          <p:nvGrpSpPr>
            <p:cNvPr id="277" name="Group 276"/>
            <p:cNvGrpSpPr/>
            <p:nvPr/>
          </p:nvGrpSpPr>
          <p:grpSpPr>
            <a:xfrm>
              <a:off x="3828452" y="5234731"/>
              <a:ext cx="565735" cy="504003"/>
              <a:chOff x="1520446" y="5242437"/>
              <a:chExt cx="565735" cy="504003"/>
            </a:xfrm>
          </p:grpSpPr>
          <p:sp>
            <p:nvSpPr>
              <p:cNvPr id="292" name="Oval 291"/>
              <p:cNvSpPr/>
              <p:nvPr/>
            </p:nvSpPr>
            <p:spPr>
              <a:xfrm>
                <a:off x="1520446" y="5242437"/>
                <a:ext cx="565735" cy="504003"/>
              </a:xfrm>
              <a:prstGeom prst="ellipse">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p:nvPr/>
            </p:nvSpPr>
            <p:spPr>
              <a:xfrm>
                <a:off x="1576350" y="5293883"/>
                <a:ext cx="453926" cy="401110"/>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79" name="Straight Arrow Connector 89"/>
            <p:cNvCxnSpPr>
              <a:stCxn id="281" idx="7"/>
              <a:endCxn id="281" idx="1"/>
            </p:cNvCxnSpPr>
            <p:nvPr/>
          </p:nvCxnSpPr>
          <p:spPr>
            <a:xfrm rot="16200000" flipV="1">
              <a:off x="2918348" y="5108523"/>
              <a:ext cx="12700" cy="400035"/>
            </a:xfrm>
            <a:prstGeom prst="curvedConnector3">
              <a:avLst>
                <a:gd name="adj1" fmla="val 238118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0" name="Oval 279"/>
            <p:cNvSpPr/>
            <p:nvPr/>
          </p:nvSpPr>
          <p:spPr>
            <a:xfrm>
              <a:off x="1561546"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p:nvPr/>
          </p:nvSpPr>
          <p:spPr>
            <a:xfrm>
              <a:off x="2635480"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3" name="Straight Arrow Connector 282"/>
            <p:cNvCxnSpPr>
              <a:stCxn id="280" idx="6"/>
              <a:endCxn id="281" idx="2"/>
            </p:cNvCxnSpPr>
            <p:nvPr/>
          </p:nvCxnSpPr>
          <p:spPr>
            <a:xfrm>
              <a:off x="2127281" y="5486733"/>
              <a:ext cx="50819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p:cNvCxnSpPr>
              <a:stCxn id="281" idx="6"/>
              <a:endCxn id="292" idx="2"/>
            </p:cNvCxnSpPr>
            <p:nvPr/>
          </p:nvCxnSpPr>
          <p:spPr>
            <a:xfrm>
              <a:off x="3201215" y="5486733"/>
              <a:ext cx="62723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5" name="TextBox 284"/>
            <p:cNvSpPr txBox="1"/>
            <p:nvPr/>
          </p:nvSpPr>
          <p:spPr>
            <a:xfrm>
              <a:off x="2765840" y="4601005"/>
              <a:ext cx="359394" cy="369332"/>
            </a:xfrm>
            <a:prstGeom prst="rect">
              <a:avLst/>
            </a:prstGeom>
            <a:noFill/>
          </p:spPr>
          <p:txBody>
            <a:bodyPr wrap="none" rtlCol="0">
              <a:spAutoFit/>
            </a:bodyPr>
            <a:lstStyle/>
            <a:p>
              <a:r>
                <a:rPr lang="en-US" dirty="0" smtClean="0"/>
                <a:t>in</a:t>
              </a:r>
              <a:endParaRPr lang="en-US" dirty="0"/>
            </a:p>
          </p:txBody>
        </p:sp>
        <p:sp>
          <p:nvSpPr>
            <p:cNvPr id="287" name="TextBox 286"/>
            <p:cNvSpPr txBox="1"/>
            <p:nvPr/>
          </p:nvSpPr>
          <p:spPr>
            <a:xfrm>
              <a:off x="3307735" y="5086332"/>
              <a:ext cx="557366" cy="369332"/>
            </a:xfrm>
            <a:prstGeom prst="rect">
              <a:avLst/>
            </a:prstGeom>
            <a:noFill/>
          </p:spPr>
          <p:txBody>
            <a:bodyPr wrap="square" rtlCol="0">
              <a:spAutoFit/>
            </a:bodyPr>
            <a:lstStyle/>
            <a:p>
              <a:r>
                <a:rPr lang="en-US" b="1" dirty="0" smtClean="0"/>
                <a:t>out</a:t>
              </a:r>
              <a:endParaRPr lang="en-US" b="1" dirty="0"/>
            </a:p>
          </p:txBody>
        </p:sp>
        <p:sp>
          <p:nvSpPr>
            <p:cNvPr id="288" name="TextBox 287"/>
            <p:cNvSpPr txBox="1"/>
            <p:nvPr/>
          </p:nvSpPr>
          <p:spPr>
            <a:xfrm>
              <a:off x="1693100" y="5311517"/>
              <a:ext cx="301686" cy="369332"/>
            </a:xfrm>
            <a:prstGeom prst="rect">
              <a:avLst/>
            </a:prstGeom>
            <a:noFill/>
          </p:spPr>
          <p:txBody>
            <a:bodyPr wrap="none" rtlCol="0">
              <a:spAutoFit/>
            </a:bodyPr>
            <a:lstStyle/>
            <a:p>
              <a:r>
                <a:rPr lang="en-US" dirty="0" smtClean="0"/>
                <a:t>1</a:t>
              </a:r>
              <a:endParaRPr lang="en-US" dirty="0"/>
            </a:p>
          </p:txBody>
        </p:sp>
        <p:sp>
          <p:nvSpPr>
            <p:cNvPr id="289" name="TextBox 288"/>
            <p:cNvSpPr txBox="1"/>
            <p:nvPr/>
          </p:nvSpPr>
          <p:spPr>
            <a:xfrm>
              <a:off x="2773855" y="5306103"/>
              <a:ext cx="301686" cy="369332"/>
            </a:xfrm>
            <a:prstGeom prst="rect">
              <a:avLst/>
            </a:prstGeom>
            <a:noFill/>
          </p:spPr>
          <p:txBody>
            <a:bodyPr wrap="none" rtlCol="0">
              <a:spAutoFit/>
            </a:bodyPr>
            <a:lstStyle/>
            <a:p>
              <a:r>
                <a:rPr lang="en-US" dirty="0" smtClean="0"/>
                <a:t>2</a:t>
              </a:r>
              <a:endParaRPr lang="en-US" dirty="0"/>
            </a:p>
          </p:txBody>
        </p:sp>
        <p:sp>
          <p:nvSpPr>
            <p:cNvPr id="290" name="TextBox 289"/>
            <p:cNvSpPr txBox="1"/>
            <p:nvPr/>
          </p:nvSpPr>
          <p:spPr>
            <a:xfrm>
              <a:off x="3971125" y="5331551"/>
              <a:ext cx="301686" cy="369332"/>
            </a:xfrm>
            <a:prstGeom prst="rect">
              <a:avLst/>
            </a:prstGeom>
            <a:noFill/>
          </p:spPr>
          <p:txBody>
            <a:bodyPr wrap="none" rtlCol="0">
              <a:spAutoFit/>
            </a:bodyPr>
            <a:lstStyle/>
            <a:p>
              <a:r>
                <a:rPr lang="en-US" dirty="0" smtClean="0"/>
                <a:t>3</a:t>
              </a:r>
              <a:endParaRPr lang="en-US" dirty="0"/>
            </a:p>
          </p:txBody>
        </p:sp>
      </p:grpSp>
      <p:cxnSp>
        <p:nvCxnSpPr>
          <p:cNvPr id="390" name="Straight Arrow Connector 389"/>
          <p:cNvCxnSpPr/>
          <p:nvPr/>
        </p:nvCxnSpPr>
        <p:spPr>
          <a:xfrm flipH="1">
            <a:off x="4124626" y="3724645"/>
            <a:ext cx="1686752" cy="2322736"/>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91" name="TextBox 390"/>
          <p:cNvSpPr txBox="1"/>
          <p:nvPr/>
        </p:nvSpPr>
        <p:spPr>
          <a:xfrm>
            <a:off x="5585939" y="3094819"/>
            <a:ext cx="685701" cy="369332"/>
          </a:xfrm>
          <a:prstGeom prst="rect">
            <a:avLst/>
          </a:prstGeom>
          <a:noFill/>
        </p:spPr>
        <p:txBody>
          <a:bodyPr wrap="none" rtlCol="0">
            <a:spAutoFit/>
          </a:bodyPr>
          <a:lstStyle/>
          <a:p>
            <a:r>
              <a:rPr lang="en-US" b="1" dirty="0" smtClean="0">
                <a:solidFill>
                  <a:srgbClr val="7030A0"/>
                </a:solidFill>
              </a:rPr>
              <a:t>Fixed</a:t>
            </a:r>
            <a:endParaRPr lang="en-US" b="1" dirty="0">
              <a:solidFill>
                <a:srgbClr val="7030A0"/>
              </a:solidFill>
            </a:endParaRPr>
          </a:p>
        </p:txBody>
      </p:sp>
      <p:cxnSp>
        <p:nvCxnSpPr>
          <p:cNvPr id="392" name="Straight Arrow Connector 391"/>
          <p:cNvCxnSpPr/>
          <p:nvPr/>
        </p:nvCxnSpPr>
        <p:spPr>
          <a:xfrm flipH="1" flipV="1">
            <a:off x="4855345" y="1671875"/>
            <a:ext cx="932076" cy="1324063"/>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6521481" y="1051192"/>
            <a:ext cx="5596509" cy="5334210"/>
            <a:chOff x="6521481" y="1051192"/>
            <a:chExt cx="5596509" cy="5334210"/>
          </a:xfrm>
        </p:grpSpPr>
        <p:sp>
          <p:nvSpPr>
            <p:cNvPr id="320" name="Oval 319"/>
            <p:cNvSpPr/>
            <p:nvPr/>
          </p:nvSpPr>
          <p:spPr>
            <a:xfrm>
              <a:off x="8913989" y="1455830"/>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Oval 321"/>
            <p:cNvSpPr/>
            <p:nvPr/>
          </p:nvSpPr>
          <p:spPr>
            <a:xfrm>
              <a:off x="7506821" y="24504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Oval 322"/>
            <p:cNvSpPr/>
            <p:nvPr/>
          </p:nvSpPr>
          <p:spPr>
            <a:xfrm>
              <a:off x="7505712" y="370742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Oval 323"/>
            <p:cNvSpPr/>
            <p:nvPr/>
          </p:nvSpPr>
          <p:spPr>
            <a:xfrm>
              <a:off x="10308562" y="24504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Oval 324"/>
            <p:cNvSpPr/>
            <p:nvPr/>
          </p:nvSpPr>
          <p:spPr>
            <a:xfrm>
              <a:off x="10308561" y="370742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Oval 334"/>
            <p:cNvSpPr/>
            <p:nvPr/>
          </p:nvSpPr>
          <p:spPr>
            <a:xfrm>
              <a:off x="10313933" y="474965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6" name="Straight Arrow Connector 335"/>
            <p:cNvCxnSpPr>
              <a:stCxn id="320" idx="3"/>
              <a:endCxn id="322" idx="7"/>
            </p:cNvCxnSpPr>
            <p:nvPr/>
          </p:nvCxnSpPr>
          <p:spPr>
            <a:xfrm flipH="1">
              <a:off x="7989706" y="1886023"/>
              <a:ext cx="1007133"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p:cNvCxnSpPr>
              <a:stCxn id="320" idx="5"/>
              <a:endCxn id="324" idx="1"/>
            </p:cNvCxnSpPr>
            <p:nvPr/>
          </p:nvCxnSpPr>
          <p:spPr>
            <a:xfrm>
              <a:off x="9396874" y="1886023"/>
              <a:ext cx="994538"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p:cNvCxnSpPr>
              <a:stCxn id="322" idx="4"/>
              <a:endCxn id="323" idx="0"/>
            </p:cNvCxnSpPr>
            <p:nvPr/>
          </p:nvCxnSpPr>
          <p:spPr>
            <a:xfrm flipH="1">
              <a:off x="7788580" y="2954478"/>
              <a:ext cx="1109"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7" name="Straight Arrow Connector 366"/>
            <p:cNvCxnSpPr>
              <a:stCxn id="323" idx="4"/>
              <a:endCxn id="296" idx="0"/>
            </p:cNvCxnSpPr>
            <p:nvPr/>
          </p:nvCxnSpPr>
          <p:spPr>
            <a:xfrm flipH="1">
              <a:off x="7786869" y="4211431"/>
              <a:ext cx="1711" cy="5367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8" name="Straight Arrow Connector 367"/>
            <p:cNvCxnSpPr>
              <a:stCxn id="324" idx="4"/>
              <a:endCxn id="325" idx="0"/>
            </p:cNvCxnSpPr>
            <p:nvPr/>
          </p:nvCxnSpPr>
          <p:spPr>
            <a:xfrm flipH="1">
              <a:off x="10591429" y="2954478"/>
              <a:ext cx="1"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2" name="Straight Arrow Connector 371"/>
            <p:cNvCxnSpPr>
              <a:stCxn id="325" idx="4"/>
              <a:endCxn id="335" idx="0"/>
            </p:cNvCxnSpPr>
            <p:nvPr/>
          </p:nvCxnSpPr>
          <p:spPr>
            <a:xfrm>
              <a:off x="10591429" y="4211431"/>
              <a:ext cx="5372" cy="53822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3" name="Straight Arrow Connector 372"/>
            <p:cNvCxnSpPr>
              <a:stCxn id="335" idx="5"/>
              <a:endCxn id="385" idx="0"/>
            </p:cNvCxnSpPr>
            <p:nvPr/>
          </p:nvCxnSpPr>
          <p:spPr>
            <a:xfrm>
              <a:off x="10796818" y="5179851"/>
              <a:ext cx="386332" cy="7015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75" name="Group 374"/>
            <p:cNvGrpSpPr/>
            <p:nvPr/>
          </p:nvGrpSpPr>
          <p:grpSpPr>
            <a:xfrm>
              <a:off x="10905269" y="5881399"/>
              <a:ext cx="555761" cy="504003"/>
              <a:chOff x="8452189" y="5873858"/>
              <a:chExt cx="555761" cy="504003"/>
            </a:xfrm>
          </p:grpSpPr>
          <p:sp>
            <p:nvSpPr>
              <p:cNvPr id="385" name="Oval 384"/>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Oval 385"/>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6" name="TextBox 375"/>
            <p:cNvSpPr txBox="1"/>
            <p:nvPr/>
          </p:nvSpPr>
          <p:spPr>
            <a:xfrm>
              <a:off x="8680368" y="1051192"/>
              <a:ext cx="1032975" cy="369332"/>
            </a:xfrm>
            <a:prstGeom prst="rect">
              <a:avLst/>
            </a:prstGeom>
            <a:noFill/>
          </p:spPr>
          <p:txBody>
            <a:bodyPr wrap="none" rtlCol="0">
              <a:spAutoFit/>
            </a:bodyPr>
            <a:lstStyle/>
            <a:p>
              <a:r>
                <a:rPr lang="en-US" dirty="0" smtClean="0"/>
                <a:t>(0,0,AS1)</a:t>
              </a:r>
              <a:endParaRPr lang="en-US" dirty="0"/>
            </a:p>
          </p:txBody>
        </p:sp>
        <p:sp>
          <p:nvSpPr>
            <p:cNvPr id="377" name="TextBox 376"/>
            <p:cNvSpPr txBox="1"/>
            <p:nvPr/>
          </p:nvSpPr>
          <p:spPr>
            <a:xfrm>
              <a:off x="6613966" y="2488818"/>
              <a:ext cx="810158" cy="369332"/>
            </a:xfrm>
            <a:prstGeom prst="rect">
              <a:avLst/>
            </a:prstGeom>
            <a:noFill/>
          </p:spPr>
          <p:txBody>
            <a:bodyPr wrap="none" rtlCol="0">
              <a:spAutoFit/>
            </a:bodyPr>
            <a:lstStyle/>
            <a:p>
              <a:r>
                <a:rPr lang="en-US" dirty="0" smtClean="0"/>
                <a:t>(1,1,A)</a:t>
              </a:r>
              <a:endParaRPr lang="en-US" dirty="0"/>
            </a:p>
          </p:txBody>
        </p:sp>
        <p:sp>
          <p:nvSpPr>
            <p:cNvPr id="378" name="TextBox 377"/>
            <p:cNvSpPr txBox="1"/>
            <p:nvPr/>
          </p:nvSpPr>
          <p:spPr>
            <a:xfrm>
              <a:off x="6603858" y="3772091"/>
              <a:ext cx="797013" cy="369332"/>
            </a:xfrm>
            <a:prstGeom prst="rect">
              <a:avLst/>
            </a:prstGeom>
            <a:noFill/>
          </p:spPr>
          <p:txBody>
            <a:bodyPr wrap="none" rtlCol="0">
              <a:spAutoFit/>
            </a:bodyPr>
            <a:lstStyle/>
            <a:p>
              <a:r>
                <a:rPr lang="en-US" dirty="0" smtClean="0"/>
                <a:t>(2,_,C)</a:t>
              </a:r>
              <a:endParaRPr lang="en-US" dirty="0"/>
            </a:p>
          </p:txBody>
        </p:sp>
        <p:sp>
          <p:nvSpPr>
            <p:cNvPr id="379" name="TextBox 378"/>
            <p:cNvSpPr txBox="1"/>
            <p:nvPr/>
          </p:nvSpPr>
          <p:spPr>
            <a:xfrm>
              <a:off x="9503910" y="2501780"/>
              <a:ext cx="796565" cy="369332"/>
            </a:xfrm>
            <a:prstGeom prst="rect">
              <a:avLst/>
            </a:prstGeom>
            <a:noFill/>
          </p:spPr>
          <p:txBody>
            <a:bodyPr wrap="none" rtlCol="0">
              <a:spAutoFit/>
            </a:bodyPr>
            <a:lstStyle/>
            <a:p>
              <a:r>
                <a:rPr lang="en-US" dirty="0" smtClean="0"/>
                <a:t>(1,1,B)</a:t>
              </a:r>
              <a:endParaRPr lang="en-US" dirty="0"/>
            </a:p>
          </p:txBody>
        </p:sp>
        <p:sp>
          <p:nvSpPr>
            <p:cNvPr id="380" name="TextBox 379"/>
            <p:cNvSpPr txBox="1"/>
            <p:nvPr/>
          </p:nvSpPr>
          <p:spPr>
            <a:xfrm>
              <a:off x="9500256" y="3750535"/>
              <a:ext cx="797013" cy="369332"/>
            </a:xfrm>
            <a:prstGeom prst="rect">
              <a:avLst/>
            </a:prstGeom>
            <a:noFill/>
          </p:spPr>
          <p:txBody>
            <a:bodyPr wrap="none" rtlCol="0">
              <a:spAutoFit/>
            </a:bodyPr>
            <a:lstStyle/>
            <a:p>
              <a:r>
                <a:rPr lang="en-US" dirty="0" smtClean="0"/>
                <a:t>(_,2,C)</a:t>
              </a:r>
              <a:endParaRPr lang="en-US" dirty="0"/>
            </a:p>
          </p:txBody>
        </p:sp>
        <p:sp>
          <p:nvSpPr>
            <p:cNvPr id="381" name="TextBox 380"/>
            <p:cNvSpPr txBox="1"/>
            <p:nvPr/>
          </p:nvSpPr>
          <p:spPr>
            <a:xfrm>
              <a:off x="9520996" y="4841982"/>
              <a:ext cx="816249" cy="369332"/>
            </a:xfrm>
            <a:prstGeom prst="rect">
              <a:avLst/>
            </a:prstGeom>
            <a:noFill/>
          </p:spPr>
          <p:txBody>
            <a:bodyPr wrap="none" rtlCol="0">
              <a:spAutoFit/>
            </a:bodyPr>
            <a:lstStyle/>
            <a:p>
              <a:r>
                <a:rPr lang="en-US" dirty="0" smtClean="0"/>
                <a:t>(_,2,D)</a:t>
              </a:r>
              <a:endParaRPr lang="en-US" dirty="0"/>
            </a:p>
          </p:txBody>
        </p:sp>
        <p:sp>
          <p:nvSpPr>
            <p:cNvPr id="382" name="TextBox 381"/>
            <p:cNvSpPr txBox="1"/>
            <p:nvPr/>
          </p:nvSpPr>
          <p:spPr>
            <a:xfrm>
              <a:off x="11348740" y="5613268"/>
              <a:ext cx="769250" cy="369332"/>
            </a:xfrm>
            <a:prstGeom prst="rect">
              <a:avLst/>
            </a:prstGeom>
            <a:noFill/>
          </p:spPr>
          <p:txBody>
            <a:bodyPr wrap="none" rtlCol="0">
              <a:spAutoFit/>
            </a:bodyPr>
            <a:lstStyle/>
            <a:p>
              <a:r>
                <a:rPr lang="en-US" dirty="0" smtClean="0"/>
                <a:t>(_,2,Y)</a:t>
              </a:r>
              <a:endParaRPr lang="en-US" dirty="0"/>
            </a:p>
          </p:txBody>
        </p:sp>
        <p:sp>
          <p:nvSpPr>
            <p:cNvPr id="296" name="Oval 295"/>
            <p:cNvSpPr/>
            <p:nvPr/>
          </p:nvSpPr>
          <p:spPr>
            <a:xfrm>
              <a:off x="7504001" y="4748222"/>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p:nvPr/>
          </p:nvSpPr>
          <p:spPr>
            <a:xfrm>
              <a:off x="7504005" y="5880761"/>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p:cNvSpPr/>
            <p:nvPr/>
          </p:nvSpPr>
          <p:spPr>
            <a:xfrm>
              <a:off x="7547030" y="5932207"/>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0" name="Straight Arrow Connector 299"/>
            <p:cNvCxnSpPr>
              <a:stCxn id="296" idx="4"/>
              <a:endCxn id="297" idx="0"/>
            </p:cNvCxnSpPr>
            <p:nvPr/>
          </p:nvCxnSpPr>
          <p:spPr>
            <a:xfrm flipH="1">
              <a:off x="7781886" y="5252225"/>
              <a:ext cx="4983" cy="6285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2" name="TextBox 301"/>
            <p:cNvSpPr txBox="1"/>
            <p:nvPr/>
          </p:nvSpPr>
          <p:spPr>
            <a:xfrm>
              <a:off x="6566376" y="4815557"/>
              <a:ext cx="816249" cy="369332"/>
            </a:xfrm>
            <a:prstGeom prst="rect">
              <a:avLst/>
            </a:prstGeom>
            <a:noFill/>
          </p:spPr>
          <p:txBody>
            <a:bodyPr wrap="none" rtlCol="0">
              <a:spAutoFit/>
            </a:bodyPr>
            <a:lstStyle/>
            <a:p>
              <a:r>
                <a:rPr lang="en-US" dirty="0" smtClean="0"/>
                <a:t>(2,_,D)</a:t>
              </a:r>
              <a:endParaRPr lang="en-US" dirty="0"/>
            </a:p>
          </p:txBody>
        </p:sp>
        <p:sp>
          <p:nvSpPr>
            <p:cNvPr id="303" name="TextBox 302"/>
            <p:cNvSpPr txBox="1"/>
            <p:nvPr/>
          </p:nvSpPr>
          <p:spPr>
            <a:xfrm>
              <a:off x="6580793" y="5941860"/>
              <a:ext cx="794961" cy="369332"/>
            </a:xfrm>
            <a:prstGeom prst="rect">
              <a:avLst/>
            </a:prstGeom>
            <a:noFill/>
          </p:spPr>
          <p:txBody>
            <a:bodyPr wrap="none" rtlCol="0">
              <a:spAutoFit/>
            </a:bodyPr>
            <a:lstStyle/>
            <a:p>
              <a:r>
                <a:rPr lang="en-US" dirty="0" smtClean="0"/>
                <a:t>(2,_,X)</a:t>
              </a:r>
              <a:endParaRPr lang="en-US" dirty="0"/>
            </a:p>
          </p:txBody>
        </p:sp>
        <p:sp>
          <p:nvSpPr>
            <p:cNvPr id="306" name="TextBox 305"/>
            <p:cNvSpPr txBox="1"/>
            <p:nvPr/>
          </p:nvSpPr>
          <p:spPr>
            <a:xfrm>
              <a:off x="7637736" y="5963985"/>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
          <p:nvSpPr>
            <p:cNvPr id="314" name="TextBox 313"/>
            <p:cNvSpPr txBox="1"/>
            <p:nvPr/>
          </p:nvSpPr>
          <p:spPr>
            <a:xfrm>
              <a:off x="11024414" y="5962619"/>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35" name="Freeform 34"/>
            <p:cNvSpPr/>
            <p:nvPr/>
          </p:nvSpPr>
          <p:spPr>
            <a:xfrm>
              <a:off x="6521481" y="2001410"/>
              <a:ext cx="5152572" cy="193340"/>
            </a:xfrm>
            <a:custGeom>
              <a:avLst/>
              <a:gdLst>
                <a:gd name="connsiteX0" fmla="*/ 0 w 5152572"/>
                <a:gd name="connsiteY0" fmla="*/ 101600 h 101600"/>
                <a:gd name="connsiteX1" fmla="*/ 5152572 w 5152572"/>
                <a:gd name="connsiteY1" fmla="*/ 0 h 101600"/>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214253"/>
                <a:gd name="connsiteX1" fmla="*/ 3033486 w 5152572"/>
                <a:gd name="connsiteY1" fmla="*/ 174171 h 214253"/>
                <a:gd name="connsiteX2" fmla="*/ 5152572 w 5152572"/>
                <a:gd name="connsiteY2" fmla="*/ 0 h 214253"/>
                <a:gd name="connsiteX0" fmla="*/ 0 w 5152572"/>
                <a:gd name="connsiteY0" fmla="*/ 101600 h 193340"/>
                <a:gd name="connsiteX1" fmla="*/ 3033486 w 5152572"/>
                <a:gd name="connsiteY1" fmla="*/ 174171 h 193340"/>
                <a:gd name="connsiteX2" fmla="*/ 5152572 w 5152572"/>
                <a:gd name="connsiteY2" fmla="*/ 0 h 193340"/>
              </a:gdLst>
              <a:ahLst/>
              <a:cxnLst>
                <a:cxn ang="0">
                  <a:pos x="connsiteX0" y="connsiteY0"/>
                </a:cxn>
                <a:cxn ang="0">
                  <a:pos x="connsiteX1" y="connsiteY1"/>
                </a:cxn>
                <a:cxn ang="0">
                  <a:pos x="connsiteX2" y="connsiteY2"/>
                </a:cxn>
              </a:cxnLst>
              <a:rect l="l" t="t" r="r" b="b"/>
              <a:pathLst>
                <a:path w="5152572" h="193340">
                  <a:moveTo>
                    <a:pt x="0" y="101600"/>
                  </a:moveTo>
                  <a:cubicBezTo>
                    <a:pt x="972458" y="227390"/>
                    <a:pt x="2046514" y="193524"/>
                    <a:pt x="3033486" y="174171"/>
                  </a:cubicBezTo>
                  <a:cubicBezTo>
                    <a:pt x="3783391" y="174171"/>
                    <a:pt x="4446210" y="58057"/>
                    <a:pt x="5152572"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Freeform 388"/>
            <p:cNvSpPr/>
            <p:nvPr/>
          </p:nvSpPr>
          <p:spPr>
            <a:xfrm>
              <a:off x="6580793" y="5334881"/>
              <a:ext cx="5152572" cy="193340"/>
            </a:xfrm>
            <a:custGeom>
              <a:avLst/>
              <a:gdLst>
                <a:gd name="connsiteX0" fmla="*/ 0 w 5152572"/>
                <a:gd name="connsiteY0" fmla="*/ 101600 h 101600"/>
                <a:gd name="connsiteX1" fmla="*/ 5152572 w 5152572"/>
                <a:gd name="connsiteY1" fmla="*/ 0 h 101600"/>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214253"/>
                <a:gd name="connsiteX1" fmla="*/ 3033486 w 5152572"/>
                <a:gd name="connsiteY1" fmla="*/ 174171 h 214253"/>
                <a:gd name="connsiteX2" fmla="*/ 5152572 w 5152572"/>
                <a:gd name="connsiteY2" fmla="*/ 0 h 214253"/>
                <a:gd name="connsiteX0" fmla="*/ 0 w 5152572"/>
                <a:gd name="connsiteY0" fmla="*/ 101600 h 193340"/>
                <a:gd name="connsiteX1" fmla="*/ 3033486 w 5152572"/>
                <a:gd name="connsiteY1" fmla="*/ 174171 h 193340"/>
                <a:gd name="connsiteX2" fmla="*/ 5152572 w 5152572"/>
                <a:gd name="connsiteY2" fmla="*/ 0 h 193340"/>
              </a:gdLst>
              <a:ahLst/>
              <a:cxnLst>
                <a:cxn ang="0">
                  <a:pos x="connsiteX0" y="connsiteY0"/>
                </a:cxn>
                <a:cxn ang="0">
                  <a:pos x="connsiteX1" y="connsiteY1"/>
                </a:cxn>
                <a:cxn ang="0">
                  <a:pos x="connsiteX2" y="connsiteY2"/>
                </a:cxn>
              </a:cxnLst>
              <a:rect l="l" t="t" r="r" b="b"/>
              <a:pathLst>
                <a:path w="5152572" h="193340">
                  <a:moveTo>
                    <a:pt x="0" y="101600"/>
                  </a:moveTo>
                  <a:cubicBezTo>
                    <a:pt x="972458" y="227390"/>
                    <a:pt x="2046514" y="193524"/>
                    <a:pt x="3033486" y="174171"/>
                  </a:cubicBezTo>
                  <a:cubicBezTo>
                    <a:pt x="3783391" y="174171"/>
                    <a:pt x="4446210" y="58057"/>
                    <a:pt x="5152572"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1" name="Group 110"/>
            <p:cNvGrpSpPr/>
            <p:nvPr/>
          </p:nvGrpSpPr>
          <p:grpSpPr>
            <a:xfrm>
              <a:off x="9721734" y="5874524"/>
              <a:ext cx="555761" cy="504003"/>
              <a:chOff x="8452189" y="5873858"/>
              <a:chExt cx="555761" cy="504003"/>
            </a:xfrm>
          </p:grpSpPr>
          <p:sp>
            <p:nvSpPr>
              <p:cNvPr id="112" name="Oval 111"/>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4" name="Straight Arrow Connector 113"/>
            <p:cNvCxnSpPr>
              <a:stCxn id="335" idx="3"/>
              <a:endCxn id="112" idx="0"/>
            </p:cNvCxnSpPr>
            <p:nvPr/>
          </p:nvCxnSpPr>
          <p:spPr>
            <a:xfrm flipH="1">
              <a:off x="9999615" y="5179851"/>
              <a:ext cx="397168" cy="6946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9854371" y="5955744"/>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120" name="TextBox 119"/>
            <p:cNvSpPr txBox="1"/>
            <p:nvPr/>
          </p:nvSpPr>
          <p:spPr>
            <a:xfrm>
              <a:off x="9034017" y="5607858"/>
              <a:ext cx="794961" cy="369332"/>
            </a:xfrm>
            <a:prstGeom prst="rect">
              <a:avLst/>
            </a:prstGeom>
            <a:noFill/>
          </p:spPr>
          <p:txBody>
            <a:bodyPr wrap="none" rtlCol="0">
              <a:spAutoFit/>
            </a:bodyPr>
            <a:lstStyle/>
            <a:p>
              <a:r>
                <a:rPr lang="en-US" dirty="0" smtClean="0"/>
                <a:t>(_,2,X)</a:t>
              </a:r>
              <a:endParaRPr lang="en-US" dirty="0"/>
            </a:p>
          </p:txBody>
        </p:sp>
      </p:grpSp>
    </p:spTree>
    <p:extLst>
      <p:ext uri="{BB962C8B-B14F-4D97-AF65-F5344CB8AC3E}">
        <p14:creationId xmlns:p14="http://schemas.microsoft.com/office/powerpoint/2010/main" val="20410527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6" y="-44719"/>
            <a:ext cx="3926494"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External Routes:</a:t>
            </a:r>
            <a:endParaRPr lang="en-US" sz="4000"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193" name="TextBox 192"/>
              <p:cNvSpPr txBox="1"/>
              <p:nvPr/>
            </p:nvSpPr>
            <p:spPr>
              <a:xfrm>
                <a:off x="329516" y="1212766"/>
                <a:ext cx="4997227"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𝑜𝑢𝑡</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𝑜𝑢𝑡</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𝑜𝑢𝑡</m:t>
                    </m:r>
                    <m:r>
                      <a:rPr lang="en-US" b="0" i="1" smtClean="0">
                        <a:latin typeface="Cambria Math" panose="02040503050406030204" pitchFamily="18" charset="0"/>
                      </a:rPr>
                      <m:t>)</m:t>
                    </m:r>
                  </m:oMath>
                </a14:m>
                <a:endParaRPr lang="en-US" b="0" dirty="0" smtClean="0"/>
              </a:p>
            </p:txBody>
          </p:sp>
        </mc:Choice>
        <mc:Fallback xmlns="">
          <p:sp>
            <p:nvSpPr>
              <p:cNvPr id="193" name="TextBox 192"/>
              <p:cNvSpPr txBox="1">
                <a:spLocks noRot="1" noChangeAspect="1" noMove="1" noResize="1" noEditPoints="1" noAdjustHandles="1" noChangeArrowheads="1" noChangeShapeType="1" noTextEdit="1"/>
              </p:cNvSpPr>
              <p:nvPr/>
            </p:nvSpPr>
            <p:spPr>
              <a:xfrm>
                <a:off x="329516" y="1212766"/>
                <a:ext cx="4997227" cy="276999"/>
              </a:xfrm>
              <a:prstGeom prst="rect">
                <a:avLst/>
              </a:prstGeom>
              <a:blipFill rotWithShape="0">
                <a:blip r:embed="rId2"/>
                <a:stretch>
                  <a:fillRect l="-2805" t="-28889" b="-51111"/>
                </a:stretch>
              </a:blipFill>
            </p:spPr>
            <p:txBody>
              <a:bodyPr/>
              <a:lstStyle/>
              <a:p>
                <a:r>
                  <a:rPr lang="en-US">
                    <a:noFill/>
                  </a:rPr>
                  <a:t> </a:t>
                </a:r>
              </a:p>
            </p:txBody>
          </p:sp>
        </mc:Fallback>
      </mc:AlternateContent>
      <p:sp>
        <p:nvSpPr>
          <p:cNvPr id="2" name="Rectangle 1"/>
          <p:cNvSpPr/>
          <p:nvPr/>
        </p:nvSpPr>
        <p:spPr>
          <a:xfrm>
            <a:off x="236886" y="2429461"/>
            <a:ext cx="6008120" cy="3046988"/>
          </a:xfrm>
          <a:prstGeom prst="rect">
            <a:avLst/>
          </a:prstGeom>
        </p:spPr>
        <p:txBody>
          <a:bodyPr wrap="none">
            <a:spAutoFit/>
          </a:bodyPr>
          <a:lstStyle/>
          <a:p>
            <a:r>
              <a:rPr lang="en-US" sz="2400" b="1" dirty="0"/>
              <a:t>Implementation</a:t>
            </a:r>
            <a:r>
              <a:rPr lang="en-US" sz="2400" b="1" dirty="0" smtClean="0"/>
              <a:t>:</a:t>
            </a:r>
          </a:p>
          <a:p>
            <a:pPr marL="457200" indent="-457200">
              <a:buFont typeface="+mj-lt"/>
              <a:buAutoNum type="arabicPeriod"/>
            </a:pPr>
            <a:r>
              <a:rPr lang="en-US" sz="2400" dirty="0"/>
              <a:t>At each node, match only its valid paths</a:t>
            </a:r>
          </a:p>
          <a:p>
            <a:pPr marL="457200" indent="-457200">
              <a:buFont typeface="+mj-lt"/>
              <a:buAutoNum type="arabicPeriod"/>
            </a:pPr>
            <a:r>
              <a:rPr lang="en-US" sz="2400" dirty="0" smtClean="0"/>
              <a:t>Set local-</a:t>
            </a:r>
            <a:r>
              <a:rPr lang="en-US" sz="2400" dirty="0" err="1" smtClean="0"/>
              <a:t>pref</a:t>
            </a:r>
            <a:r>
              <a:rPr lang="en-US" sz="2400" dirty="0" smtClean="0"/>
              <a:t> at decision points</a:t>
            </a:r>
          </a:p>
          <a:p>
            <a:pPr marL="457200" indent="-457200">
              <a:buFont typeface="+mj-lt"/>
              <a:buAutoNum type="arabicPeriod"/>
            </a:pPr>
            <a:r>
              <a:rPr lang="en-US" sz="2400" dirty="0" smtClean="0"/>
              <a:t>Set MED at entering decision points</a:t>
            </a:r>
          </a:p>
          <a:p>
            <a:endParaRPr lang="en-US" sz="2400" dirty="0" smtClean="0"/>
          </a:p>
          <a:p>
            <a:r>
              <a:rPr lang="en-US" sz="2400" b="1" dirty="0" smtClean="0"/>
              <a:t>Optimizations:</a:t>
            </a:r>
          </a:p>
          <a:p>
            <a:pPr marL="457200" indent="-457200">
              <a:buFont typeface="+mj-lt"/>
              <a:buAutoNum type="arabicPeriod"/>
            </a:pPr>
            <a:r>
              <a:rPr lang="en-US" sz="2400" dirty="0" smtClean="0"/>
              <a:t>Use communities to avoid always matching</a:t>
            </a:r>
          </a:p>
          <a:p>
            <a:pPr marL="457200" indent="-457200">
              <a:buFont typeface="+mj-lt"/>
              <a:buAutoNum type="arabicPeriod"/>
            </a:pPr>
            <a:endParaRPr lang="en-US" sz="2400" dirty="0"/>
          </a:p>
        </p:txBody>
      </p:sp>
      <p:cxnSp>
        <p:nvCxnSpPr>
          <p:cNvPr id="121" name="Straight Arrow Connector 120"/>
          <p:cNvCxnSpPr/>
          <p:nvPr/>
        </p:nvCxnSpPr>
        <p:spPr>
          <a:xfrm>
            <a:off x="7882693" y="1633833"/>
            <a:ext cx="610579" cy="141274"/>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5801946" y="1022595"/>
            <a:ext cx="2441053" cy="646331"/>
          </a:xfrm>
          <a:prstGeom prst="rect">
            <a:avLst/>
          </a:prstGeom>
          <a:noFill/>
        </p:spPr>
        <p:txBody>
          <a:bodyPr wrap="none" rtlCol="0">
            <a:spAutoFit/>
          </a:bodyPr>
          <a:lstStyle/>
          <a:p>
            <a:r>
              <a:rPr lang="en-US" b="1" dirty="0" smtClean="0">
                <a:solidFill>
                  <a:srgbClr val="7030A0"/>
                </a:solidFill>
              </a:rPr>
              <a:t>Entering decision point:</a:t>
            </a:r>
          </a:p>
          <a:p>
            <a:r>
              <a:rPr lang="en-US" b="1" dirty="0" smtClean="0">
                <a:solidFill>
                  <a:srgbClr val="7030A0"/>
                </a:solidFill>
              </a:rPr>
              <a:t>Use MED</a:t>
            </a:r>
            <a:endParaRPr lang="en-US" b="1" dirty="0">
              <a:solidFill>
                <a:srgbClr val="7030A0"/>
              </a:solidFill>
            </a:endParaRPr>
          </a:p>
        </p:txBody>
      </p:sp>
      <p:sp>
        <p:nvSpPr>
          <p:cNvPr id="123" name="TextBox 122"/>
          <p:cNvSpPr txBox="1"/>
          <p:nvPr/>
        </p:nvSpPr>
        <p:spPr>
          <a:xfrm>
            <a:off x="7944836" y="4208195"/>
            <a:ext cx="2394566" cy="646331"/>
          </a:xfrm>
          <a:prstGeom prst="rect">
            <a:avLst/>
          </a:prstGeom>
          <a:noFill/>
        </p:spPr>
        <p:txBody>
          <a:bodyPr wrap="none" rtlCol="0">
            <a:spAutoFit/>
          </a:bodyPr>
          <a:lstStyle/>
          <a:p>
            <a:r>
              <a:rPr lang="en-US" b="1" dirty="0" smtClean="0">
                <a:solidFill>
                  <a:srgbClr val="7030A0"/>
                </a:solidFill>
              </a:rPr>
              <a:t>Internal decision point:</a:t>
            </a:r>
          </a:p>
          <a:p>
            <a:r>
              <a:rPr lang="en-US" b="1" dirty="0" smtClean="0">
                <a:solidFill>
                  <a:srgbClr val="7030A0"/>
                </a:solidFill>
              </a:rPr>
              <a:t>Use local-</a:t>
            </a:r>
            <a:r>
              <a:rPr lang="en-US" b="1" dirty="0" err="1" smtClean="0">
                <a:solidFill>
                  <a:srgbClr val="7030A0"/>
                </a:solidFill>
              </a:rPr>
              <a:t>pref</a:t>
            </a:r>
            <a:endParaRPr lang="en-US" b="1" dirty="0">
              <a:solidFill>
                <a:srgbClr val="7030A0"/>
              </a:solidFill>
            </a:endParaRPr>
          </a:p>
        </p:txBody>
      </p:sp>
      <p:cxnSp>
        <p:nvCxnSpPr>
          <p:cNvPr id="124" name="Straight Arrow Connector 123"/>
          <p:cNvCxnSpPr/>
          <p:nvPr/>
        </p:nvCxnSpPr>
        <p:spPr>
          <a:xfrm>
            <a:off x="9523688" y="4641125"/>
            <a:ext cx="610579" cy="141274"/>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4710619" y="2148478"/>
            <a:ext cx="1728165" cy="369332"/>
          </a:xfrm>
          <a:prstGeom prst="rect">
            <a:avLst/>
          </a:prstGeom>
          <a:noFill/>
        </p:spPr>
        <p:txBody>
          <a:bodyPr wrap="none" rtlCol="0">
            <a:spAutoFit/>
          </a:bodyPr>
          <a:lstStyle/>
          <a:p>
            <a:r>
              <a:rPr lang="en-US" b="1" dirty="0" smtClean="0">
                <a:solidFill>
                  <a:srgbClr val="7030A0"/>
                </a:solidFill>
              </a:rPr>
              <a:t>Match path CDX</a:t>
            </a:r>
            <a:endParaRPr lang="en-US" b="1" dirty="0">
              <a:solidFill>
                <a:srgbClr val="7030A0"/>
              </a:solidFill>
            </a:endParaRPr>
          </a:p>
        </p:txBody>
      </p:sp>
      <p:cxnSp>
        <p:nvCxnSpPr>
          <p:cNvPr id="126" name="Straight Arrow Connector 125"/>
          <p:cNvCxnSpPr/>
          <p:nvPr/>
        </p:nvCxnSpPr>
        <p:spPr>
          <a:xfrm>
            <a:off x="5941758" y="2621130"/>
            <a:ext cx="622670" cy="81104"/>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4914335" y="5533497"/>
            <a:ext cx="1466235" cy="369332"/>
          </a:xfrm>
          <a:prstGeom prst="rect">
            <a:avLst/>
          </a:prstGeom>
          <a:noFill/>
        </p:spPr>
        <p:txBody>
          <a:bodyPr wrap="none" rtlCol="0">
            <a:spAutoFit/>
          </a:bodyPr>
          <a:lstStyle/>
          <a:p>
            <a:r>
              <a:rPr lang="en-US" b="1" dirty="0" smtClean="0">
                <a:solidFill>
                  <a:srgbClr val="7030A0"/>
                </a:solidFill>
              </a:rPr>
              <a:t>Match path X</a:t>
            </a:r>
            <a:endParaRPr lang="en-US" b="1" dirty="0">
              <a:solidFill>
                <a:srgbClr val="7030A0"/>
              </a:solidFill>
            </a:endParaRPr>
          </a:p>
        </p:txBody>
      </p:sp>
      <p:cxnSp>
        <p:nvCxnSpPr>
          <p:cNvPr id="128" name="Straight Arrow Connector 127"/>
          <p:cNvCxnSpPr/>
          <p:nvPr/>
        </p:nvCxnSpPr>
        <p:spPr>
          <a:xfrm>
            <a:off x="6516990" y="5777919"/>
            <a:ext cx="622670" cy="81104"/>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6521481" y="1051192"/>
            <a:ext cx="5596509" cy="5334210"/>
            <a:chOff x="6521481" y="1051192"/>
            <a:chExt cx="5596509" cy="5334210"/>
          </a:xfrm>
        </p:grpSpPr>
        <p:sp>
          <p:nvSpPr>
            <p:cNvPr id="61" name="Oval 60"/>
            <p:cNvSpPr/>
            <p:nvPr/>
          </p:nvSpPr>
          <p:spPr>
            <a:xfrm>
              <a:off x="8913989" y="1455830"/>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7506821" y="24504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7505712" y="370742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10308562" y="24504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10308561" y="370742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10313933" y="474965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Arrow Connector 66"/>
            <p:cNvCxnSpPr>
              <a:stCxn id="61" idx="3"/>
              <a:endCxn id="62" idx="7"/>
            </p:cNvCxnSpPr>
            <p:nvPr/>
          </p:nvCxnSpPr>
          <p:spPr>
            <a:xfrm flipH="1">
              <a:off x="7989706" y="1886023"/>
              <a:ext cx="1007133"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1" idx="5"/>
              <a:endCxn id="64" idx="1"/>
            </p:cNvCxnSpPr>
            <p:nvPr/>
          </p:nvCxnSpPr>
          <p:spPr>
            <a:xfrm>
              <a:off x="9396874" y="1886023"/>
              <a:ext cx="994538"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62" idx="4"/>
              <a:endCxn id="63" idx="0"/>
            </p:cNvCxnSpPr>
            <p:nvPr/>
          </p:nvCxnSpPr>
          <p:spPr>
            <a:xfrm flipH="1">
              <a:off x="7788580" y="2954478"/>
              <a:ext cx="1109"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63" idx="4"/>
              <a:endCxn id="82" idx="0"/>
            </p:cNvCxnSpPr>
            <p:nvPr/>
          </p:nvCxnSpPr>
          <p:spPr>
            <a:xfrm flipH="1">
              <a:off x="7786869" y="4211431"/>
              <a:ext cx="1711" cy="5367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4" idx="4"/>
              <a:endCxn id="65" idx="0"/>
            </p:cNvCxnSpPr>
            <p:nvPr/>
          </p:nvCxnSpPr>
          <p:spPr>
            <a:xfrm flipH="1">
              <a:off x="10591429" y="2954478"/>
              <a:ext cx="1"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5" idx="4"/>
              <a:endCxn id="66" idx="0"/>
            </p:cNvCxnSpPr>
            <p:nvPr/>
          </p:nvCxnSpPr>
          <p:spPr>
            <a:xfrm>
              <a:off x="10591429" y="4211431"/>
              <a:ext cx="5372" cy="53822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6" idx="5"/>
              <a:endCxn id="98" idx="0"/>
            </p:cNvCxnSpPr>
            <p:nvPr/>
          </p:nvCxnSpPr>
          <p:spPr>
            <a:xfrm>
              <a:off x="10796818" y="5179851"/>
              <a:ext cx="386332" cy="7015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4" name="Group 73"/>
            <p:cNvGrpSpPr/>
            <p:nvPr/>
          </p:nvGrpSpPr>
          <p:grpSpPr>
            <a:xfrm>
              <a:off x="10905269" y="5881399"/>
              <a:ext cx="555761" cy="504003"/>
              <a:chOff x="8452189" y="5873858"/>
              <a:chExt cx="555761" cy="504003"/>
            </a:xfrm>
          </p:grpSpPr>
          <p:sp>
            <p:nvSpPr>
              <p:cNvPr id="98" name="Oval 97"/>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TextBox 74"/>
            <p:cNvSpPr txBox="1"/>
            <p:nvPr/>
          </p:nvSpPr>
          <p:spPr>
            <a:xfrm>
              <a:off x="8680368" y="1051192"/>
              <a:ext cx="1032975" cy="369332"/>
            </a:xfrm>
            <a:prstGeom prst="rect">
              <a:avLst/>
            </a:prstGeom>
            <a:noFill/>
          </p:spPr>
          <p:txBody>
            <a:bodyPr wrap="none" rtlCol="0">
              <a:spAutoFit/>
            </a:bodyPr>
            <a:lstStyle/>
            <a:p>
              <a:r>
                <a:rPr lang="en-US" dirty="0" smtClean="0"/>
                <a:t>(0,0,AS1)</a:t>
              </a:r>
              <a:endParaRPr lang="en-US" dirty="0"/>
            </a:p>
          </p:txBody>
        </p:sp>
        <p:sp>
          <p:nvSpPr>
            <p:cNvPr id="76" name="TextBox 75"/>
            <p:cNvSpPr txBox="1"/>
            <p:nvPr/>
          </p:nvSpPr>
          <p:spPr>
            <a:xfrm>
              <a:off x="6613966" y="2488818"/>
              <a:ext cx="810158" cy="369332"/>
            </a:xfrm>
            <a:prstGeom prst="rect">
              <a:avLst/>
            </a:prstGeom>
            <a:noFill/>
          </p:spPr>
          <p:txBody>
            <a:bodyPr wrap="none" rtlCol="0">
              <a:spAutoFit/>
            </a:bodyPr>
            <a:lstStyle/>
            <a:p>
              <a:r>
                <a:rPr lang="en-US" dirty="0" smtClean="0"/>
                <a:t>(1,1,A)</a:t>
              </a:r>
              <a:endParaRPr lang="en-US" dirty="0"/>
            </a:p>
          </p:txBody>
        </p:sp>
        <p:sp>
          <p:nvSpPr>
            <p:cNvPr id="77" name="TextBox 76"/>
            <p:cNvSpPr txBox="1"/>
            <p:nvPr/>
          </p:nvSpPr>
          <p:spPr>
            <a:xfrm>
              <a:off x="6603858" y="3772091"/>
              <a:ext cx="797013" cy="369332"/>
            </a:xfrm>
            <a:prstGeom prst="rect">
              <a:avLst/>
            </a:prstGeom>
            <a:noFill/>
          </p:spPr>
          <p:txBody>
            <a:bodyPr wrap="none" rtlCol="0">
              <a:spAutoFit/>
            </a:bodyPr>
            <a:lstStyle/>
            <a:p>
              <a:r>
                <a:rPr lang="en-US" dirty="0" smtClean="0"/>
                <a:t>(2,_,C)</a:t>
              </a:r>
              <a:endParaRPr lang="en-US" dirty="0"/>
            </a:p>
          </p:txBody>
        </p:sp>
        <p:sp>
          <p:nvSpPr>
            <p:cNvPr id="78" name="TextBox 77"/>
            <p:cNvSpPr txBox="1"/>
            <p:nvPr/>
          </p:nvSpPr>
          <p:spPr>
            <a:xfrm>
              <a:off x="9503910" y="2501780"/>
              <a:ext cx="796565" cy="369332"/>
            </a:xfrm>
            <a:prstGeom prst="rect">
              <a:avLst/>
            </a:prstGeom>
            <a:noFill/>
          </p:spPr>
          <p:txBody>
            <a:bodyPr wrap="none" rtlCol="0">
              <a:spAutoFit/>
            </a:bodyPr>
            <a:lstStyle/>
            <a:p>
              <a:r>
                <a:rPr lang="en-US" dirty="0" smtClean="0"/>
                <a:t>(1,1,B)</a:t>
              </a:r>
              <a:endParaRPr lang="en-US" dirty="0"/>
            </a:p>
          </p:txBody>
        </p:sp>
        <p:sp>
          <p:nvSpPr>
            <p:cNvPr id="79" name="TextBox 78"/>
            <p:cNvSpPr txBox="1"/>
            <p:nvPr/>
          </p:nvSpPr>
          <p:spPr>
            <a:xfrm>
              <a:off x="9500256" y="3750535"/>
              <a:ext cx="797013" cy="369332"/>
            </a:xfrm>
            <a:prstGeom prst="rect">
              <a:avLst/>
            </a:prstGeom>
            <a:noFill/>
          </p:spPr>
          <p:txBody>
            <a:bodyPr wrap="none" rtlCol="0">
              <a:spAutoFit/>
            </a:bodyPr>
            <a:lstStyle/>
            <a:p>
              <a:r>
                <a:rPr lang="en-US" dirty="0" smtClean="0"/>
                <a:t>(_,2,C)</a:t>
              </a:r>
              <a:endParaRPr lang="en-US" dirty="0"/>
            </a:p>
          </p:txBody>
        </p:sp>
        <p:sp>
          <p:nvSpPr>
            <p:cNvPr id="80" name="TextBox 79"/>
            <p:cNvSpPr txBox="1"/>
            <p:nvPr/>
          </p:nvSpPr>
          <p:spPr>
            <a:xfrm>
              <a:off x="9520996" y="4841982"/>
              <a:ext cx="816249" cy="369332"/>
            </a:xfrm>
            <a:prstGeom prst="rect">
              <a:avLst/>
            </a:prstGeom>
            <a:noFill/>
          </p:spPr>
          <p:txBody>
            <a:bodyPr wrap="none" rtlCol="0">
              <a:spAutoFit/>
            </a:bodyPr>
            <a:lstStyle/>
            <a:p>
              <a:r>
                <a:rPr lang="en-US" dirty="0" smtClean="0"/>
                <a:t>(_,2,D)</a:t>
              </a:r>
              <a:endParaRPr lang="en-US" dirty="0"/>
            </a:p>
          </p:txBody>
        </p:sp>
        <p:sp>
          <p:nvSpPr>
            <p:cNvPr id="81" name="TextBox 80"/>
            <p:cNvSpPr txBox="1"/>
            <p:nvPr/>
          </p:nvSpPr>
          <p:spPr>
            <a:xfrm>
              <a:off x="11348740" y="5613268"/>
              <a:ext cx="769250" cy="369332"/>
            </a:xfrm>
            <a:prstGeom prst="rect">
              <a:avLst/>
            </a:prstGeom>
            <a:noFill/>
          </p:spPr>
          <p:txBody>
            <a:bodyPr wrap="none" rtlCol="0">
              <a:spAutoFit/>
            </a:bodyPr>
            <a:lstStyle/>
            <a:p>
              <a:r>
                <a:rPr lang="en-US" dirty="0" smtClean="0"/>
                <a:t>(_,2,Y)</a:t>
              </a:r>
              <a:endParaRPr lang="en-US" dirty="0"/>
            </a:p>
          </p:txBody>
        </p:sp>
        <p:sp>
          <p:nvSpPr>
            <p:cNvPr id="82" name="Oval 81"/>
            <p:cNvSpPr/>
            <p:nvPr/>
          </p:nvSpPr>
          <p:spPr>
            <a:xfrm>
              <a:off x="7504001" y="4748222"/>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7504005" y="5880761"/>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7547030" y="5932207"/>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Arrow Connector 84"/>
            <p:cNvCxnSpPr>
              <a:stCxn id="82" idx="4"/>
              <a:endCxn id="83" idx="0"/>
            </p:cNvCxnSpPr>
            <p:nvPr/>
          </p:nvCxnSpPr>
          <p:spPr>
            <a:xfrm flipH="1">
              <a:off x="7781886" y="5252225"/>
              <a:ext cx="4983" cy="6285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6566376" y="4815557"/>
              <a:ext cx="816249" cy="369332"/>
            </a:xfrm>
            <a:prstGeom prst="rect">
              <a:avLst/>
            </a:prstGeom>
            <a:noFill/>
          </p:spPr>
          <p:txBody>
            <a:bodyPr wrap="none" rtlCol="0">
              <a:spAutoFit/>
            </a:bodyPr>
            <a:lstStyle/>
            <a:p>
              <a:r>
                <a:rPr lang="en-US" dirty="0" smtClean="0"/>
                <a:t>(2,_,D)</a:t>
              </a:r>
              <a:endParaRPr lang="en-US" dirty="0"/>
            </a:p>
          </p:txBody>
        </p:sp>
        <p:sp>
          <p:nvSpPr>
            <p:cNvPr id="87" name="TextBox 86"/>
            <p:cNvSpPr txBox="1"/>
            <p:nvPr/>
          </p:nvSpPr>
          <p:spPr>
            <a:xfrm>
              <a:off x="6580793" y="5941860"/>
              <a:ext cx="794961" cy="369332"/>
            </a:xfrm>
            <a:prstGeom prst="rect">
              <a:avLst/>
            </a:prstGeom>
            <a:noFill/>
          </p:spPr>
          <p:txBody>
            <a:bodyPr wrap="none" rtlCol="0">
              <a:spAutoFit/>
            </a:bodyPr>
            <a:lstStyle/>
            <a:p>
              <a:r>
                <a:rPr lang="en-US" dirty="0" smtClean="0"/>
                <a:t>(2,_,X)</a:t>
              </a:r>
              <a:endParaRPr lang="en-US" dirty="0"/>
            </a:p>
          </p:txBody>
        </p:sp>
        <p:sp>
          <p:nvSpPr>
            <p:cNvPr id="88" name="TextBox 87"/>
            <p:cNvSpPr txBox="1"/>
            <p:nvPr/>
          </p:nvSpPr>
          <p:spPr>
            <a:xfrm>
              <a:off x="7637736" y="5963985"/>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
          <p:nvSpPr>
            <p:cNvPr id="89" name="TextBox 88"/>
            <p:cNvSpPr txBox="1"/>
            <p:nvPr/>
          </p:nvSpPr>
          <p:spPr>
            <a:xfrm>
              <a:off x="11024414" y="5962619"/>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90" name="Freeform 89"/>
            <p:cNvSpPr/>
            <p:nvPr/>
          </p:nvSpPr>
          <p:spPr>
            <a:xfrm>
              <a:off x="6521481" y="2001410"/>
              <a:ext cx="5152572" cy="193340"/>
            </a:xfrm>
            <a:custGeom>
              <a:avLst/>
              <a:gdLst>
                <a:gd name="connsiteX0" fmla="*/ 0 w 5152572"/>
                <a:gd name="connsiteY0" fmla="*/ 101600 h 101600"/>
                <a:gd name="connsiteX1" fmla="*/ 5152572 w 5152572"/>
                <a:gd name="connsiteY1" fmla="*/ 0 h 101600"/>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214253"/>
                <a:gd name="connsiteX1" fmla="*/ 3033486 w 5152572"/>
                <a:gd name="connsiteY1" fmla="*/ 174171 h 214253"/>
                <a:gd name="connsiteX2" fmla="*/ 5152572 w 5152572"/>
                <a:gd name="connsiteY2" fmla="*/ 0 h 214253"/>
                <a:gd name="connsiteX0" fmla="*/ 0 w 5152572"/>
                <a:gd name="connsiteY0" fmla="*/ 101600 h 193340"/>
                <a:gd name="connsiteX1" fmla="*/ 3033486 w 5152572"/>
                <a:gd name="connsiteY1" fmla="*/ 174171 h 193340"/>
                <a:gd name="connsiteX2" fmla="*/ 5152572 w 5152572"/>
                <a:gd name="connsiteY2" fmla="*/ 0 h 193340"/>
              </a:gdLst>
              <a:ahLst/>
              <a:cxnLst>
                <a:cxn ang="0">
                  <a:pos x="connsiteX0" y="connsiteY0"/>
                </a:cxn>
                <a:cxn ang="0">
                  <a:pos x="connsiteX1" y="connsiteY1"/>
                </a:cxn>
                <a:cxn ang="0">
                  <a:pos x="connsiteX2" y="connsiteY2"/>
                </a:cxn>
              </a:cxnLst>
              <a:rect l="l" t="t" r="r" b="b"/>
              <a:pathLst>
                <a:path w="5152572" h="193340">
                  <a:moveTo>
                    <a:pt x="0" y="101600"/>
                  </a:moveTo>
                  <a:cubicBezTo>
                    <a:pt x="972458" y="227390"/>
                    <a:pt x="2046514" y="193524"/>
                    <a:pt x="3033486" y="174171"/>
                  </a:cubicBezTo>
                  <a:cubicBezTo>
                    <a:pt x="3783391" y="174171"/>
                    <a:pt x="4446210" y="58057"/>
                    <a:pt x="5152572"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a:off x="6580793" y="5334881"/>
              <a:ext cx="5152572" cy="193340"/>
            </a:xfrm>
            <a:custGeom>
              <a:avLst/>
              <a:gdLst>
                <a:gd name="connsiteX0" fmla="*/ 0 w 5152572"/>
                <a:gd name="connsiteY0" fmla="*/ 101600 h 101600"/>
                <a:gd name="connsiteX1" fmla="*/ 5152572 w 5152572"/>
                <a:gd name="connsiteY1" fmla="*/ 0 h 101600"/>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214253"/>
                <a:gd name="connsiteX1" fmla="*/ 3033486 w 5152572"/>
                <a:gd name="connsiteY1" fmla="*/ 174171 h 214253"/>
                <a:gd name="connsiteX2" fmla="*/ 5152572 w 5152572"/>
                <a:gd name="connsiteY2" fmla="*/ 0 h 214253"/>
                <a:gd name="connsiteX0" fmla="*/ 0 w 5152572"/>
                <a:gd name="connsiteY0" fmla="*/ 101600 h 193340"/>
                <a:gd name="connsiteX1" fmla="*/ 3033486 w 5152572"/>
                <a:gd name="connsiteY1" fmla="*/ 174171 h 193340"/>
                <a:gd name="connsiteX2" fmla="*/ 5152572 w 5152572"/>
                <a:gd name="connsiteY2" fmla="*/ 0 h 193340"/>
              </a:gdLst>
              <a:ahLst/>
              <a:cxnLst>
                <a:cxn ang="0">
                  <a:pos x="connsiteX0" y="connsiteY0"/>
                </a:cxn>
                <a:cxn ang="0">
                  <a:pos x="connsiteX1" y="connsiteY1"/>
                </a:cxn>
                <a:cxn ang="0">
                  <a:pos x="connsiteX2" y="connsiteY2"/>
                </a:cxn>
              </a:cxnLst>
              <a:rect l="l" t="t" r="r" b="b"/>
              <a:pathLst>
                <a:path w="5152572" h="193340">
                  <a:moveTo>
                    <a:pt x="0" y="101600"/>
                  </a:moveTo>
                  <a:cubicBezTo>
                    <a:pt x="972458" y="227390"/>
                    <a:pt x="2046514" y="193524"/>
                    <a:pt x="3033486" y="174171"/>
                  </a:cubicBezTo>
                  <a:cubicBezTo>
                    <a:pt x="3783391" y="174171"/>
                    <a:pt x="4446210" y="58057"/>
                    <a:pt x="5152572"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 name="Group 91"/>
            <p:cNvGrpSpPr/>
            <p:nvPr/>
          </p:nvGrpSpPr>
          <p:grpSpPr>
            <a:xfrm>
              <a:off x="9721734" y="5874524"/>
              <a:ext cx="555761" cy="504003"/>
              <a:chOff x="8452189" y="5873858"/>
              <a:chExt cx="555761" cy="504003"/>
            </a:xfrm>
          </p:grpSpPr>
          <p:sp>
            <p:nvSpPr>
              <p:cNvPr id="96" name="Oval 95"/>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3" name="Straight Arrow Connector 92"/>
            <p:cNvCxnSpPr>
              <a:stCxn id="66" idx="3"/>
              <a:endCxn id="96" idx="0"/>
            </p:cNvCxnSpPr>
            <p:nvPr/>
          </p:nvCxnSpPr>
          <p:spPr>
            <a:xfrm flipH="1">
              <a:off x="9999615" y="5179851"/>
              <a:ext cx="397168" cy="6946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9854371" y="5955744"/>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95" name="TextBox 94"/>
            <p:cNvSpPr txBox="1"/>
            <p:nvPr/>
          </p:nvSpPr>
          <p:spPr>
            <a:xfrm>
              <a:off x="9034017" y="5607858"/>
              <a:ext cx="794961" cy="369332"/>
            </a:xfrm>
            <a:prstGeom prst="rect">
              <a:avLst/>
            </a:prstGeom>
            <a:noFill/>
          </p:spPr>
          <p:txBody>
            <a:bodyPr wrap="none" rtlCol="0">
              <a:spAutoFit/>
            </a:bodyPr>
            <a:lstStyle/>
            <a:p>
              <a:r>
                <a:rPr lang="en-US" dirty="0" smtClean="0"/>
                <a:t>(_,2,X)</a:t>
              </a:r>
              <a:endParaRPr lang="en-US" dirty="0"/>
            </a:p>
          </p:txBody>
        </p:sp>
      </p:grpSp>
    </p:spTree>
    <p:extLst>
      <p:ext uri="{BB962C8B-B14F-4D97-AF65-F5344CB8AC3E}">
        <p14:creationId xmlns:p14="http://schemas.microsoft.com/office/powerpoint/2010/main" val="35716879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External Routes:</a:t>
            </a:r>
            <a:endParaRPr lang="en-US" sz="4000"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193" name="TextBox 192"/>
              <p:cNvSpPr txBox="1"/>
              <p:nvPr/>
            </p:nvSpPr>
            <p:spPr>
              <a:xfrm>
                <a:off x="329516" y="1212766"/>
                <a:ext cx="4997227"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𝑜𝑢𝑡</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𝑜𝑢𝑡</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𝑜𝑢𝑡</m:t>
                    </m:r>
                    <m:r>
                      <a:rPr lang="en-US" b="0" i="1" smtClean="0">
                        <a:latin typeface="Cambria Math" panose="02040503050406030204" pitchFamily="18" charset="0"/>
                      </a:rPr>
                      <m:t>)</m:t>
                    </m:r>
                  </m:oMath>
                </a14:m>
                <a:endParaRPr lang="en-US" b="0" dirty="0" smtClean="0"/>
              </a:p>
            </p:txBody>
          </p:sp>
        </mc:Choice>
        <mc:Fallback xmlns="">
          <p:sp>
            <p:nvSpPr>
              <p:cNvPr id="193" name="TextBox 192"/>
              <p:cNvSpPr txBox="1">
                <a:spLocks noRot="1" noChangeAspect="1" noMove="1" noResize="1" noEditPoints="1" noAdjustHandles="1" noChangeArrowheads="1" noChangeShapeType="1" noTextEdit="1"/>
              </p:cNvSpPr>
              <p:nvPr/>
            </p:nvSpPr>
            <p:spPr>
              <a:xfrm>
                <a:off x="329516" y="1212766"/>
                <a:ext cx="4997227" cy="276999"/>
              </a:xfrm>
              <a:prstGeom prst="rect">
                <a:avLst/>
              </a:prstGeom>
              <a:blipFill rotWithShape="0">
                <a:blip r:embed="rId2"/>
                <a:stretch>
                  <a:fillRect l="-2805" t="-28889" b="-51111"/>
                </a:stretch>
              </a:blipFill>
            </p:spPr>
            <p:txBody>
              <a:bodyPr/>
              <a:lstStyle/>
              <a:p>
                <a:r>
                  <a:rPr lang="en-US">
                    <a:noFill/>
                  </a:rPr>
                  <a:t> </a:t>
                </a:r>
              </a:p>
            </p:txBody>
          </p:sp>
        </mc:Fallback>
      </mc:AlternateContent>
      <p:grpSp>
        <p:nvGrpSpPr>
          <p:cNvPr id="4" name="Group 3"/>
          <p:cNvGrpSpPr/>
          <p:nvPr/>
        </p:nvGrpSpPr>
        <p:grpSpPr>
          <a:xfrm>
            <a:off x="478178" y="2128175"/>
            <a:ext cx="5668527" cy="3798541"/>
            <a:chOff x="325732" y="1780289"/>
            <a:chExt cx="5668527" cy="3798541"/>
          </a:xfrm>
        </p:grpSpPr>
        <p:sp>
          <p:nvSpPr>
            <p:cNvPr id="57" name="TextBox 56"/>
            <p:cNvSpPr txBox="1"/>
            <p:nvPr/>
          </p:nvSpPr>
          <p:spPr>
            <a:xfrm>
              <a:off x="491374" y="1915039"/>
              <a:ext cx="1094723" cy="369332"/>
            </a:xfrm>
            <a:prstGeom prst="rect">
              <a:avLst/>
            </a:prstGeom>
            <a:noFill/>
          </p:spPr>
          <p:txBody>
            <a:bodyPr wrap="none" rtlCol="0">
              <a:spAutoFit/>
            </a:bodyPr>
            <a:lstStyle/>
            <a:p>
              <a:r>
                <a:rPr lang="en-US" b="1" dirty="0" smtClean="0"/>
                <a:t>Router D:</a:t>
              </a:r>
              <a:endParaRPr lang="en-US" b="1" dirty="0"/>
            </a:p>
          </p:txBody>
        </p:sp>
        <mc:AlternateContent xmlns:mc="http://schemas.openxmlformats.org/markup-compatibility/2006" xmlns:a14="http://schemas.microsoft.com/office/drawing/2010/main">
          <mc:Choice Requires="a14">
            <p:sp>
              <p:nvSpPr>
                <p:cNvPr id="62" name="TextBox 61"/>
                <p:cNvSpPr txBox="1"/>
                <p:nvPr/>
              </p:nvSpPr>
              <p:spPr>
                <a:xfrm>
                  <a:off x="563143" y="3107057"/>
                  <a:ext cx="16957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𝑚𝑎𝑡𝑐h</m:t>
                        </m:r>
                        <m:r>
                          <a:rPr lang="en-US" b="0" i="1" smtClean="0">
                            <a:latin typeface="Cambria Math" panose="02040503050406030204" pitchFamily="18" charset="0"/>
                          </a:rPr>
                          <m:t> </m:t>
                        </m:r>
                        <m:r>
                          <a:rPr lang="en-US" b="0" i="1" smtClean="0">
                            <a:latin typeface="Cambria Math" panose="02040503050406030204" pitchFamily="18" charset="0"/>
                          </a:rPr>
                          <m:t>𝑝𝑎𝑡h</m:t>
                        </m:r>
                        <m:r>
                          <a:rPr lang="en-US" b="0" i="1" smtClean="0">
                            <a:latin typeface="Cambria Math" panose="02040503050406030204" pitchFamily="18" charset="0"/>
                          </a:rPr>
                          <m:t>=</m:t>
                        </m:r>
                        <m:r>
                          <a:rPr lang="en-US" b="0" i="1" smtClean="0">
                            <a:latin typeface="Cambria Math" panose="02040503050406030204" pitchFamily="18" charset="0"/>
                          </a:rPr>
                          <m:t>𝑌</m:t>
                        </m:r>
                      </m:oMath>
                    </m:oMathPara>
                  </a14:m>
                  <a:endParaRPr lang="en-US" dirty="0"/>
                </a:p>
              </p:txBody>
            </p:sp>
          </mc:Choice>
          <mc:Fallback xmlns="">
            <p:sp>
              <p:nvSpPr>
                <p:cNvPr id="62" name="TextBox 61"/>
                <p:cNvSpPr txBox="1">
                  <a:spLocks noRot="1" noChangeAspect="1" noMove="1" noResize="1" noEditPoints="1" noAdjustHandles="1" noChangeArrowheads="1" noChangeShapeType="1" noTextEdit="1"/>
                </p:cNvSpPr>
                <p:nvPr/>
              </p:nvSpPr>
              <p:spPr>
                <a:xfrm>
                  <a:off x="563143" y="3107057"/>
                  <a:ext cx="1695721" cy="276999"/>
                </a:xfrm>
                <a:prstGeom prst="rect">
                  <a:avLst/>
                </a:prstGeom>
                <a:blipFill rotWithShape="0">
                  <a:blip r:embed="rId3"/>
                  <a:stretch>
                    <a:fillRect l="-2509" t="-2222" r="-2151" b="-35556"/>
                  </a:stretch>
                </a:blipFill>
              </p:spPr>
              <p:txBody>
                <a:bodyPr/>
                <a:lstStyle/>
                <a:p>
                  <a:r>
                    <a:rPr lang="en-US">
                      <a:noFill/>
                    </a:rPr>
                    <a:t> </a:t>
                  </a:r>
                </a:p>
              </p:txBody>
            </p:sp>
          </mc:Fallback>
        </mc:AlternateContent>
        <p:sp>
          <p:nvSpPr>
            <p:cNvPr id="63" name="TextBox 62"/>
            <p:cNvSpPr txBox="1"/>
            <p:nvPr/>
          </p:nvSpPr>
          <p:spPr>
            <a:xfrm>
              <a:off x="531570" y="3962814"/>
              <a:ext cx="1101135" cy="369332"/>
            </a:xfrm>
            <a:prstGeom prst="rect">
              <a:avLst/>
            </a:prstGeom>
            <a:noFill/>
          </p:spPr>
          <p:txBody>
            <a:bodyPr wrap="none" rtlCol="0">
              <a:spAutoFit/>
            </a:bodyPr>
            <a:lstStyle/>
            <a:p>
              <a:r>
                <a:rPr lang="en-US" b="1" dirty="0" smtClean="0"/>
                <a:t>Router C:</a:t>
              </a:r>
              <a:endParaRPr lang="en-US" b="1" dirty="0"/>
            </a:p>
          </p:txBody>
        </p:sp>
        <mc:AlternateContent xmlns:mc="http://schemas.openxmlformats.org/markup-compatibility/2006" xmlns:a14="http://schemas.microsoft.com/office/drawing/2010/main">
          <mc:Choice Requires="a14">
            <p:sp>
              <p:nvSpPr>
                <p:cNvPr id="64" name="TextBox 63"/>
                <p:cNvSpPr txBox="1"/>
                <p:nvPr/>
              </p:nvSpPr>
              <p:spPr>
                <a:xfrm>
                  <a:off x="595896" y="4267948"/>
                  <a:ext cx="20272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𝑚𝑎𝑡𝑐h</m:t>
                        </m:r>
                        <m:r>
                          <a:rPr lang="en-US" b="0" i="1" smtClean="0">
                            <a:latin typeface="Cambria Math" panose="02040503050406030204" pitchFamily="18" charset="0"/>
                          </a:rPr>
                          <m:t> </m:t>
                        </m:r>
                        <m:r>
                          <a:rPr lang="en-US" b="0" i="1" smtClean="0">
                            <a:latin typeface="Cambria Math" panose="02040503050406030204" pitchFamily="18" charset="0"/>
                          </a:rPr>
                          <m:t>𝑝𝑎𝑡h</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p>
              </p:txBody>
            </p:sp>
          </mc:Choice>
          <mc:Fallback xmlns="">
            <p:sp>
              <p:nvSpPr>
                <p:cNvPr id="64" name="TextBox 63"/>
                <p:cNvSpPr txBox="1">
                  <a:spLocks noRot="1" noChangeAspect="1" noMove="1" noResize="1" noEditPoints="1" noAdjustHandles="1" noChangeArrowheads="1" noChangeShapeType="1" noTextEdit="1"/>
                </p:cNvSpPr>
                <p:nvPr/>
              </p:nvSpPr>
              <p:spPr>
                <a:xfrm>
                  <a:off x="595896" y="4267948"/>
                  <a:ext cx="2027286" cy="276999"/>
                </a:xfrm>
                <a:prstGeom prst="rect">
                  <a:avLst/>
                </a:prstGeom>
                <a:blipFill rotWithShape="0">
                  <a:blip r:embed="rId4"/>
                  <a:stretch>
                    <a:fillRect l="-2410" t="-2174" r="-2410" b="-32609"/>
                  </a:stretch>
                </a:blipFill>
              </p:spPr>
              <p:txBody>
                <a:bodyPr/>
                <a:lstStyle/>
                <a:p>
                  <a:r>
                    <a:rPr lang="en-US">
                      <a:noFill/>
                    </a:rPr>
                    <a:t> </a:t>
                  </a:r>
                </a:p>
              </p:txBody>
            </p:sp>
          </mc:Fallback>
        </mc:AlternateContent>
        <p:sp>
          <p:nvSpPr>
            <p:cNvPr id="53" name="Rectangle 52"/>
            <p:cNvSpPr/>
            <p:nvPr/>
          </p:nvSpPr>
          <p:spPr>
            <a:xfrm>
              <a:off x="325732" y="1780289"/>
              <a:ext cx="5668527" cy="379854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0" name="TextBox 69"/>
                <p:cNvSpPr txBox="1"/>
                <p:nvPr/>
              </p:nvSpPr>
              <p:spPr>
                <a:xfrm>
                  <a:off x="550104" y="2235313"/>
                  <a:ext cx="16957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𝑚𝑎𝑡𝑐h</m:t>
                        </m:r>
                        <m:r>
                          <a:rPr lang="en-US" b="0" i="1" smtClean="0">
                            <a:latin typeface="Cambria Math" panose="02040503050406030204" pitchFamily="18" charset="0"/>
                          </a:rPr>
                          <m:t> </m:t>
                        </m:r>
                        <m:r>
                          <a:rPr lang="en-US" b="0" i="1" smtClean="0">
                            <a:latin typeface="Cambria Math" panose="02040503050406030204" pitchFamily="18" charset="0"/>
                          </a:rPr>
                          <m:t>𝑝𝑎𝑡h</m:t>
                        </m:r>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p>
              </p:txBody>
            </p:sp>
          </mc:Choice>
          <mc:Fallback xmlns="">
            <p:sp>
              <p:nvSpPr>
                <p:cNvPr id="70" name="TextBox 69"/>
                <p:cNvSpPr txBox="1">
                  <a:spLocks noRot="1" noChangeAspect="1" noMove="1" noResize="1" noEditPoints="1" noAdjustHandles="1" noChangeArrowheads="1" noChangeShapeType="1" noTextEdit="1"/>
                </p:cNvSpPr>
                <p:nvPr/>
              </p:nvSpPr>
              <p:spPr>
                <a:xfrm>
                  <a:off x="550104" y="2235313"/>
                  <a:ext cx="1695721" cy="276999"/>
                </a:xfrm>
                <a:prstGeom prst="rect">
                  <a:avLst/>
                </a:prstGeom>
                <a:blipFill rotWithShape="0">
                  <a:blip r:embed="rId5"/>
                  <a:stretch>
                    <a:fillRect l="-2878" t="-2222" r="-2878"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p:cNvSpPr txBox="1"/>
                <p:nvPr/>
              </p:nvSpPr>
              <p:spPr>
                <a:xfrm>
                  <a:off x="946773" y="2813026"/>
                  <a:ext cx="7160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𝐶</m:t>
                        </m:r>
                      </m:oMath>
                    </m:oMathPara>
                  </a14:m>
                  <a:endParaRPr lang="en-US" dirty="0"/>
                </a:p>
              </p:txBody>
            </p:sp>
          </mc:Choice>
          <mc:Fallback xmlns="">
            <p:sp>
              <p:nvSpPr>
                <p:cNvPr id="71" name="TextBox 70"/>
                <p:cNvSpPr txBox="1">
                  <a:spLocks noRot="1" noChangeAspect="1" noMove="1" noResize="1" noEditPoints="1" noAdjustHandles="1" noChangeArrowheads="1" noChangeShapeType="1" noTextEdit="1"/>
                </p:cNvSpPr>
                <p:nvPr/>
              </p:nvSpPr>
              <p:spPr>
                <a:xfrm>
                  <a:off x="946773" y="2813026"/>
                  <a:ext cx="716093" cy="276999"/>
                </a:xfrm>
                <a:prstGeom prst="rect">
                  <a:avLst/>
                </a:prstGeom>
                <a:blipFill rotWithShape="0">
                  <a:blip r:embed="rId6"/>
                  <a:stretch>
                    <a:fillRect l="-5085" r="-423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p:cNvSpPr txBox="1"/>
                <p:nvPr/>
              </p:nvSpPr>
              <p:spPr>
                <a:xfrm>
                  <a:off x="958440" y="2503997"/>
                  <a:ext cx="10315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𝐿𝑃</m:t>
                        </m:r>
                        <m:r>
                          <a:rPr lang="en-US" b="0" i="1" smtClean="0">
                            <a:latin typeface="Cambria Math" panose="02040503050406030204" pitchFamily="18" charset="0"/>
                          </a:rPr>
                          <m:t>←100</m:t>
                        </m:r>
                      </m:oMath>
                    </m:oMathPara>
                  </a14:m>
                  <a:endParaRPr lang="en-US" dirty="0"/>
                </a:p>
              </p:txBody>
            </p:sp>
          </mc:Choice>
          <mc:Fallback xmlns="">
            <p:sp>
              <p:nvSpPr>
                <p:cNvPr id="72" name="TextBox 71"/>
                <p:cNvSpPr txBox="1">
                  <a:spLocks noRot="1" noChangeAspect="1" noMove="1" noResize="1" noEditPoints="1" noAdjustHandles="1" noChangeArrowheads="1" noChangeShapeType="1" noTextEdit="1"/>
                </p:cNvSpPr>
                <p:nvPr/>
              </p:nvSpPr>
              <p:spPr>
                <a:xfrm>
                  <a:off x="958440" y="2503997"/>
                  <a:ext cx="1031564" cy="276999"/>
                </a:xfrm>
                <a:prstGeom prst="rect">
                  <a:avLst/>
                </a:prstGeom>
                <a:blipFill rotWithShape="0">
                  <a:blip r:embed="rId7"/>
                  <a:stretch>
                    <a:fillRect l="-4734" r="-591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958440" y="3718833"/>
                  <a:ext cx="7160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𝐶</m:t>
                        </m:r>
                      </m:oMath>
                    </m:oMathPara>
                  </a14:m>
                  <a:endParaRPr lang="en-US" dirty="0"/>
                </a:p>
              </p:txBody>
            </p:sp>
          </mc:Choice>
          <mc:Fallback xmlns="">
            <p:sp>
              <p:nvSpPr>
                <p:cNvPr id="78" name="TextBox 77"/>
                <p:cNvSpPr txBox="1">
                  <a:spLocks noRot="1" noChangeAspect="1" noMove="1" noResize="1" noEditPoints="1" noAdjustHandles="1" noChangeArrowheads="1" noChangeShapeType="1" noTextEdit="1"/>
                </p:cNvSpPr>
                <p:nvPr/>
              </p:nvSpPr>
              <p:spPr>
                <a:xfrm>
                  <a:off x="958440" y="3718833"/>
                  <a:ext cx="716093" cy="276999"/>
                </a:xfrm>
                <a:prstGeom prst="rect">
                  <a:avLst/>
                </a:prstGeom>
                <a:blipFill rotWithShape="0">
                  <a:blip r:embed="rId8"/>
                  <a:stretch>
                    <a:fillRect l="-5085" r="-4237"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970107" y="3409804"/>
                  <a:ext cx="9033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𝐿𝑃</m:t>
                        </m:r>
                        <m:r>
                          <a:rPr lang="en-US" b="0" i="1" smtClean="0">
                            <a:latin typeface="Cambria Math" panose="02040503050406030204" pitchFamily="18" charset="0"/>
                          </a:rPr>
                          <m:t>←99</m:t>
                        </m:r>
                      </m:oMath>
                    </m:oMathPara>
                  </a14:m>
                  <a:endParaRPr lang="en-US" dirty="0"/>
                </a:p>
              </p:txBody>
            </p:sp>
          </mc:Choice>
          <mc:Fallback xmlns="">
            <p:sp>
              <p:nvSpPr>
                <p:cNvPr id="79" name="TextBox 78"/>
                <p:cNvSpPr txBox="1">
                  <a:spLocks noRot="1" noChangeAspect="1" noMove="1" noResize="1" noEditPoints="1" noAdjustHandles="1" noChangeArrowheads="1" noChangeShapeType="1" noTextEdit="1"/>
                </p:cNvSpPr>
                <p:nvPr/>
              </p:nvSpPr>
              <p:spPr>
                <a:xfrm>
                  <a:off x="970107" y="3409804"/>
                  <a:ext cx="903324" cy="276999"/>
                </a:xfrm>
                <a:prstGeom prst="rect">
                  <a:avLst/>
                </a:prstGeom>
                <a:blipFill rotWithShape="0">
                  <a:blip r:embed="rId9"/>
                  <a:stretch>
                    <a:fillRect l="-5405" r="-6757"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981188" y="4612376"/>
                  <a:ext cx="916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oMath>
                    </m:oMathPara>
                  </a14:m>
                  <a:endParaRPr lang="en-US" dirty="0"/>
                </a:p>
              </p:txBody>
            </p:sp>
          </mc:Choice>
          <mc:Fallback xmlns="">
            <p:sp>
              <p:nvSpPr>
                <p:cNvPr id="80" name="TextBox 79"/>
                <p:cNvSpPr txBox="1">
                  <a:spLocks noRot="1" noChangeAspect="1" noMove="1" noResize="1" noEditPoints="1" noAdjustHandles="1" noChangeArrowheads="1" noChangeShapeType="1" noTextEdit="1"/>
                </p:cNvSpPr>
                <p:nvPr/>
              </p:nvSpPr>
              <p:spPr>
                <a:xfrm>
                  <a:off x="981188" y="4612376"/>
                  <a:ext cx="916276" cy="276999"/>
                </a:xfrm>
                <a:prstGeom prst="rect">
                  <a:avLst/>
                </a:prstGeom>
                <a:blipFill rotWithShape="0">
                  <a:blip r:embed="rId10"/>
                  <a:stretch>
                    <a:fillRect l="-6000" r="-5333"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p:cNvSpPr txBox="1"/>
                <p:nvPr/>
              </p:nvSpPr>
              <p:spPr>
                <a:xfrm>
                  <a:off x="595896" y="4913291"/>
                  <a:ext cx="20272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𝑚𝑎𝑡𝑐h</m:t>
                        </m:r>
                        <m:r>
                          <a:rPr lang="en-US" b="0" i="1" smtClean="0">
                            <a:latin typeface="Cambria Math" panose="02040503050406030204" pitchFamily="18" charset="0"/>
                          </a:rPr>
                          <m:t> </m:t>
                        </m:r>
                        <m:r>
                          <a:rPr lang="en-US" b="0" i="1" smtClean="0">
                            <a:latin typeface="Cambria Math" panose="02040503050406030204" pitchFamily="18" charset="0"/>
                          </a:rPr>
                          <m:t>𝑝𝑎𝑡h</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𝑌</m:t>
                        </m:r>
                      </m:oMath>
                    </m:oMathPara>
                  </a14:m>
                  <a:endParaRPr lang="en-US" dirty="0"/>
                </a:p>
              </p:txBody>
            </p:sp>
          </mc:Choice>
          <mc:Fallback xmlns="">
            <p:sp>
              <p:nvSpPr>
                <p:cNvPr id="81" name="TextBox 80"/>
                <p:cNvSpPr txBox="1">
                  <a:spLocks noRot="1" noChangeAspect="1" noMove="1" noResize="1" noEditPoints="1" noAdjustHandles="1" noChangeArrowheads="1" noChangeShapeType="1" noTextEdit="1"/>
                </p:cNvSpPr>
                <p:nvPr/>
              </p:nvSpPr>
              <p:spPr>
                <a:xfrm>
                  <a:off x="595896" y="4913291"/>
                  <a:ext cx="2027286" cy="276999"/>
                </a:xfrm>
                <a:prstGeom prst="rect">
                  <a:avLst/>
                </a:prstGeom>
                <a:blipFill rotWithShape="0">
                  <a:blip r:embed="rId11"/>
                  <a:stretch>
                    <a:fillRect l="-2108" t="-2222" r="-1807"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p:cNvSpPr txBox="1"/>
                <p:nvPr/>
              </p:nvSpPr>
              <p:spPr>
                <a:xfrm>
                  <a:off x="972952" y="5228722"/>
                  <a:ext cx="6815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𝐵</m:t>
                        </m:r>
                      </m:oMath>
                    </m:oMathPara>
                  </a14:m>
                  <a:endParaRPr lang="en-US" dirty="0"/>
                </a:p>
              </p:txBody>
            </p:sp>
          </mc:Choice>
          <mc:Fallback xmlns="">
            <p:sp>
              <p:nvSpPr>
                <p:cNvPr id="82" name="TextBox 81"/>
                <p:cNvSpPr txBox="1">
                  <a:spLocks noRot="1" noChangeAspect="1" noMove="1" noResize="1" noEditPoints="1" noAdjustHandles="1" noChangeArrowheads="1" noChangeShapeType="1" noTextEdit="1"/>
                </p:cNvSpPr>
                <p:nvPr/>
              </p:nvSpPr>
              <p:spPr>
                <a:xfrm>
                  <a:off x="972952" y="5228722"/>
                  <a:ext cx="681597" cy="276999"/>
                </a:xfrm>
                <a:prstGeom prst="rect">
                  <a:avLst/>
                </a:prstGeom>
                <a:blipFill rotWithShape="0">
                  <a:blip r:embed="rId12"/>
                  <a:stretch>
                    <a:fillRect l="-8108" r="-7207" b="-6667"/>
                  </a:stretch>
                </a:blipFill>
              </p:spPr>
              <p:txBody>
                <a:bodyPr/>
                <a:lstStyle/>
                <a:p>
                  <a:r>
                    <a:rPr lang="en-US">
                      <a:noFill/>
                    </a:rPr>
                    <a:t> </a:t>
                  </a:r>
                </a:p>
              </p:txBody>
            </p:sp>
          </mc:Fallback>
        </mc:AlternateContent>
        <p:sp>
          <p:nvSpPr>
            <p:cNvPr id="83" name="TextBox 82"/>
            <p:cNvSpPr txBox="1"/>
            <p:nvPr/>
          </p:nvSpPr>
          <p:spPr>
            <a:xfrm>
              <a:off x="2922348" y="1887868"/>
              <a:ext cx="1094723" cy="369332"/>
            </a:xfrm>
            <a:prstGeom prst="rect">
              <a:avLst/>
            </a:prstGeom>
            <a:noFill/>
          </p:spPr>
          <p:txBody>
            <a:bodyPr wrap="none" rtlCol="0">
              <a:spAutoFit/>
            </a:bodyPr>
            <a:lstStyle/>
            <a:p>
              <a:r>
                <a:rPr lang="en-US" b="1" dirty="0" smtClean="0"/>
                <a:t>Router A:</a:t>
              </a:r>
              <a:endParaRPr lang="en-US" b="1" dirty="0"/>
            </a:p>
          </p:txBody>
        </p:sp>
        <p:sp>
          <p:nvSpPr>
            <p:cNvPr id="85" name="TextBox 84"/>
            <p:cNvSpPr txBox="1"/>
            <p:nvPr/>
          </p:nvSpPr>
          <p:spPr>
            <a:xfrm>
              <a:off x="2948028" y="3108331"/>
              <a:ext cx="1101135" cy="369332"/>
            </a:xfrm>
            <a:prstGeom prst="rect">
              <a:avLst/>
            </a:prstGeom>
            <a:noFill/>
          </p:spPr>
          <p:txBody>
            <a:bodyPr wrap="none" rtlCol="0">
              <a:spAutoFit/>
            </a:bodyPr>
            <a:lstStyle/>
            <a:p>
              <a:r>
                <a:rPr lang="en-US" b="1" dirty="0" smtClean="0"/>
                <a:t>Router B:</a:t>
              </a:r>
              <a:endParaRPr lang="en-US" b="1" dirty="0"/>
            </a:p>
          </p:txBody>
        </p:sp>
        <mc:AlternateContent xmlns:mc="http://schemas.openxmlformats.org/markup-compatibility/2006" xmlns:a14="http://schemas.microsoft.com/office/drawing/2010/main">
          <mc:Choice Requires="a14">
            <p:sp>
              <p:nvSpPr>
                <p:cNvPr id="86" name="TextBox 85"/>
                <p:cNvSpPr txBox="1"/>
                <p:nvPr/>
              </p:nvSpPr>
              <p:spPr>
                <a:xfrm>
                  <a:off x="3012352" y="3413465"/>
                  <a:ext cx="2981907" cy="3107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𝑚𝑎𝑡𝑐h</m:t>
                        </m:r>
                        <m:r>
                          <a:rPr lang="en-US" b="0" i="1" smtClean="0">
                            <a:latin typeface="Cambria Math" panose="02040503050406030204" pitchFamily="18" charset="0"/>
                          </a:rPr>
                          <m:t> </m:t>
                        </m:r>
                        <m:r>
                          <a:rPr lang="en-US" b="0" i="1" smtClean="0">
                            <a:latin typeface="Cambria Math" panose="02040503050406030204" pitchFamily="18" charset="0"/>
                          </a:rPr>
                          <m:t>𝑝𝑎𝑡h</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 ⋅</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m:oMathPara>
                  </a14:m>
                  <a:endParaRPr lang="en-US" dirty="0"/>
                </a:p>
              </p:txBody>
            </p:sp>
          </mc:Choice>
          <mc:Fallback xmlns="">
            <p:sp>
              <p:nvSpPr>
                <p:cNvPr id="86" name="TextBox 85"/>
                <p:cNvSpPr txBox="1">
                  <a:spLocks noRot="1" noChangeAspect="1" noMove="1" noResize="1" noEditPoints="1" noAdjustHandles="1" noChangeArrowheads="1" noChangeShapeType="1" noTextEdit="1"/>
                </p:cNvSpPr>
                <p:nvPr/>
              </p:nvSpPr>
              <p:spPr>
                <a:xfrm>
                  <a:off x="3012352" y="3413465"/>
                  <a:ext cx="2981907" cy="310791"/>
                </a:xfrm>
                <a:prstGeom prst="rect">
                  <a:avLst/>
                </a:prstGeom>
                <a:blipFill rotWithShape="0">
                  <a:blip r:embed="rId13"/>
                  <a:stretch>
                    <a:fillRect l="-1431" t="-17647" r="-2454" b="-431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p:cNvSpPr txBox="1"/>
                <p:nvPr/>
              </p:nvSpPr>
              <p:spPr>
                <a:xfrm>
                  <a:off x="2981075" y="2208142"/>
                  <a:ext cx="234359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𝑚𝑎𝑡𝑐h</m:t>
                        </m:r>
                        <m:r>
                          <a:rPr lang="en-US" b="0" i="1" smtClean="0">
                            <a:latin typeface="Cambria Math" panose="02040503050406030204" pitchFamily="18" charset="0"/>
                          </a:rPr>
                          <m:t> </m:t>
                        </m:r>
                        <m:r>
                          <a:rPr lang="en-US" b="0" i="1" smtClean="0">
                            <a:latin typeface="Cambria Math" panose="02040503050406030204" pitchFamily="18" charset="0"/>
                          </a:rPr>
                          <m:t>𝑝𝑎𝑡h</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p>
              </p:txBody>
            </p:sp>
          </mc:Choice>
          <mc:Fallback xmlns="">
            <p:sp>
              <p:nvSpPr>
                <p:cNvPr id="87" name="TextBox 86"/>
                <p:cNvSpPr txBox="1">
                  <a:spLocks noRot="1" noChangeAspect="1" noMove="1" noResize="1" noEditPoints="1" noAdjustHandles="1" noChangeArrowheads="1" noChangeShapeType="1" noTextEdit="1"/>
                </p:cNvSpPr>
                <p:nvPr/>
              </p:nvSpPr>
              <p:spPr>
                <a:xfrm>
                  <a:off x="2981075" y="2208142"/>
                  <a:ext cx="2343590" cy="276999"/>
                </a:xfrm>
                <a:prstGeom prst="rect">
                  <a:avLst/>
                </a:prstGeom>
                <a:blipFill rotWithShape="0">
                  <a:blip r:embed="rId14"/>
                  <a:stretch>
                    <a:fillRect l="-2083" t="-2174" r="-2083"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p:cNvSpPr txBox="1"/>
                <p:nvPr/>
              </p:nvSpPr>
              <p:spPr>
                <a:xfrm>
                  <a:off x="3377744" y="2785855"/>
                  <a:ext cx="9191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𝐴𝑆</m:t>
                        </m:r>
                        <m:r>
                          <a:rPr lang="en-US" b="0" i="1" smtClean="0">
                            <a:latin typeface="Cambria Math" panose="02040503050406030204" pitchFamily="18" charset="0"/>
                          </a:rPr>
                          <m:t>1</m:t>
                        </m:r>
                      </m:oMath>
                    </m:oMathPara>
                  </a14:m>
                  <a:endParaRPr lang="en-US" dirty="0"/>
                </a:p>
              </p:txBody>
            </p:sp>
          </mc:Choice>
          <mc:Fallback xmlns="">
            <p:sp>
              <p:nvSpPr>
                <p:cNvPr id="88" name="TextBox 87"/>
                <p:cNvSpPr txBox="1">
                  <a:spLocks noRot="1" noChangeAspect="1" noMove="1" noResize="1" noEditPoints="1" noAdjustHandles="1" noChangeArrowheads="1" noChangeShapeType="1" noTextEdit="1"/>
                </p:cNvSpPr>
                <p:nvPr/>
              </p:nvSpPr>
              <p:spPr>
                <a:xfrm>
                  <a:off x="3377744" y="2785855"/>
                  <a:ext cx="919162" cy="276999"/>
                </a:xfrm>
                <a:prstGeom prst="rect">
                  <a:avLst/>
                </a:prstGeom>
                <a:blipFill rotWithShape="0">
                  <a:blip r:embed="rId15"/>
                  <a:stretch>
                    <a:fillRect l="-5298" r="-5960"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3374897" y="2476826"/>
                  <a:ext cx="11400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𝑀𝐸𝐷</m:t>
                        </m:r>
                        <m:r>
                          <a:rPr lang="en-US" b="0" i="1" smtClean="0">
                            <a:latin typeface="Cambria Math" panose="02040503050406030204" pitchFamily="18" charset="0"/>
                          </a:rPr>
                          <m:t>←80</m:t>
                        </m:r>
                      </m:oMath>
                    </m:oMathPara>
                  </a14:m>
                  <a:endParaRPr lang="en-US" dirty="0"/>
                </a:p>
              </p:txBody>
            </p:sp>
          </mc:Choice>
          <mc:Fallback xmlns="">
            <p:sp>
              <p:nvSpPr>
                <p:cNvPr id="89" name="TextBox 88"/>
                <p:cNvSpPr txBox="1">
                  <a:spLocks noRot="1" noChangeAspect="1" noMove="1" noResize="1" noEditPoints="1" noAdjustHandles="1" noChangeArrowheads="1" noChangeShapeType="1" noTextEdit="1"/>
                </p:cNvSpPr>
                <p:nvPr/>
              </p:nvSpPr>
              <p:spPr>
                <a:xfrm>
                  <a:off x="3374897" y="2476826"/>
                  <a:ext cx="1140056" cy="276999"/>
                </a:xfrm>
                <a:prstGeom prst="rect">
                  <a:avLst/>
                </a:prstGeom>
                <a:blipFill rotWithShape="0">
                  <a:blip r:embed="rId16"/>
                  <a:stretch>
                    <a:fillRect l="-4813" r="-4278"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TextBox 91"/>
                <p:cNvSpPr txBox="1"/>
                <p:nvPr/>
              </p:nvSpPr>
              <p:spPr>
                <a:xfrm>
                  <a:off x="3354102" y="4062695"/>
                  <a:ext cx="9295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𝐴𝑆</m:t>
                        </m:r>
                        <m:r>
                          <a:rPr lang="en-US" b="0" i="1" smtClean="0">
                            <a:latin typeface="Cambria Math" panose="02040503050406030204" pitchFamily="18" charset="0"/>
                          </a:rPr>
                          <m:t>1</m:t>
                        </m:r>
                      </m:oMath>
                    </m:oMathPara>
                  </a14:m>
                  <a:endParaRPr lang="en-US" dirty="0"/>
                </a:p>
              </p:txBody>
            </p:sp>
          </mc:Choice>
          <mc:Fallback xmlns="">
            <p:sp>
              <p:nvSpPr>
                <p:cNvPr id="92" name="TextBox 91"/>
                <p:cNvSpPr txBox="1">
                  <a:spLocks noRot="1" noChangeAspect="1" noMove="1" noResize="1" noEditPoints="1" noAdjustHandles="1" noChangeArrowheads="1" noChangeShapeType="1" noTextEdit="1"/>
                </p:cNvSpPr>
                <p:nvPr/>
              </p:nvSpPr>
              <p:spPr>
                <a:xfrm>
                  <a:off x="3354102" y="4062695"/>
                  <a:ext cx="929550" cy="276999"/>
                </a:xfrm>
                <a:prstGeom prst="rect">
                  <a:avLst/>
                </a:prstGeom>
                <a:blipFill rotWithShape="0">
                  <a:blip r:embed="rId17"/>
                  <a:stretch>
                    <a:fillRect l="-5229" r="-5882"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p:cNvSpPr txBox="1"/>
                <p:nvPr/>
              </p:nvSpPr>
              <p:spPr>
                <a:xfrm>
                  <a:off x="3363249" y="3758389"/>
                  <a:ext cx="11400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𝑀𝐸𝐷</m:t>
                        </m:r>
                        <m:r>
                          <a:rPr lang="en-US" b="0" i="1" smtClean="0">
                            <a:latin typeface="Cambria Math" panose="02040503050406030204" pitchFamily="18" charset="0"/>
                          </a:rPr>
                          <m:t>←81</m:t>
                        </m:r>
                      </m:oMath>
                    </m:oMathPara>
                  </a14:m>
                  <a:endParaRPr lang="en-US" dirty="0"/>
                </a:p>
              </p:txBody>
            </p:sp>
          </mc:Choice>
          <mc:Fallback xmlns="">
            <p:sp>
              <p:nvSpPr>
                <p:cNvPr id="95" name="TextBox 94"/>
                <p:cNvSpPr txBox="1">
                  <a:spLocks noRot="1" noChangeAspect="1" noMove="1" noResize="1" noEditPoints="1" noAdjustHandles="1" noChangeArrowheads="1" noChangeShapeType="1" noTextEdit="1"/>
                </p:cNvSpPr>
                <p:nvPr/>
              </p:nvSpPr>
              <p:spPr>
                <a:xfrm>
                  <a:off x="3363249" y="3758389"/>
                  <a:ext cx="1140056" cy="276999"/>
                </a:xfrm>
                <a:prstGeom prst="rect">
                  <a:avLst/>
                </a:prstGeom>
                <a:blipFill rotWithShape="0">
                  <a:blip r:embed="rId18"/>
                  <a:stretch>
                    <a:fillRect l="-4813" r="-4278" b="-6667"/>
                  </a:stretch>
                </a:blipFill>
              </p:spPr>
              <p:txBody>
                <a:bodyPr/>
                <a:lstStyle/>
                <a:p>
                  <a:r>
                    <a:rPr lang="en-US">
                      <a:noFill/>
                    </a:rPr>
                    <a:t> </a:t>
                  </a:r>
                </a:p>
              </p:txBody>
            </p:sp>
          </mc:Fallback>
        </mc:AlternateContent>
      </p:grpSp>
      <p:grpSp>
        <p:nvGrpSpPr>
          <p:cNvPr id="73" name="Group 72"/>
          <p:cNvGrpSpPr/>
          <p:nvPr/>
        </p:nvGrpSpPr>
        <p:grpSpPr>
          <a:xfrm>
            <a:off x="6521481" y="1051192"/>
            <a:ext cx="5596509" cy="5334210"/>
            <a:chOff x="6521481" y="1051192"/>
            <a:chExt cx="5596509" cy="5334210"/>
          </a:xfrm>
        </p:grpSpPr>
        <p:sp>
          <p:nvSpPr>
            <p:cNvPr id="74" name="Oval 73"/>
            <p:cNvSpPr/>
            <p:nvPr/>
          </p:nvSpPr>
          <p:spPr>
            <a:xfrm>
              <a:off x="8913989" y="1455830"/>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7506821" y="24504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7505712" y="370742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10308562" y="24504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10308561" y="370742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10313933" y="474965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Arrow Connector 90"/>
            <p:cNvCxnSpPr>
              <a:stCxn id="74" idx="3"/>
              <a:endCxn id="75" idx="7"/>
            </p:cNvCxnSpPr>
            <p:nvPr/>
          </p:nvCxnSpPr>
          <p:spPr>
            <a:xfrm flipH="1">
              <a:off x="7989706" y="1886023"/>
              <a:ext cx="1007133"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74" idx="5"/>
              <a:endCxn id="77" idx="1"/>
            </p:cNvCxnSpPr>
            <p:nvPr/>
          </p:nvCxnSpPr>
          <p:spPr>
            <a:xfrm>
              <a:off x="9396874" y="1886023"/>
              <a:ext cx="994538"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75" idx="4"/>
              <a:endCxn id="76" idx="0"/>
            </p:cNvCxnSpPr>
            <p:nvPr/>
          </p:nvCxnSpPr>
          <p:spPr>
            <a:xfrm flipH="1">
              <a:off x="7788580" y="2954478"/>
              <a:ext cx="1109"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76" idx="4"/>
              <a:endCxn id="156" idx="0"/>
            </p:cNvCxnSpPr>
            <p:nvPr/>
          </p:nvCxnSpPr>
          <p:spPr>
            <a:xfrm flipH="1">
              <a:off x="7786869" y="4211431"/>
              <a:ext cx="1711" cy="5367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77" idx="4"/>
              <a:endCxn id="84" idx="0"/>
            </p:cNvCxnSpPr>
            <p:nvPr/>
          </p:nvCxnSpPr>
          <p:spPr>
            <a:xfrm flipH="1">
              <a:off x="10591429" y="2954478"/>
              <a:ext cx="1"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84" idx="4"/>
              <a:endCxn id="90" idx="0"/>
            </p:cNvCxnSpPr>
            <p:nvPr/>
          </p:nvCxnSpPr>
          <p:spPr>
            <a:xfrm>
              <a:off x="10591429" y="4211431"/>
              <a:ext cx="5372" cy="53822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90" idx="5"/>
              <a:endCxn id="172" idx="0"/>
            </p:cNvCxnSpPr>
            <p:nvPr/>
          </p:nvCxnSpPr>
          <p:spPr>
            <a:xfrm>
              <a:off x="10796818" y="5179851"/>
              <a:ext cx="386332" cy="7015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4" name="Group 113"/>
            <p:cNvGrpSpPr/>
            <p:nvPr/>
          </p:nvGrpSpPr>
          <p:grpSpPr>
            <a:xfrm>
              <a:off x="10905269" y="5881399"/>
              <a:ext cx="555761" cy="504003"/>
              <a:chOff x="8452189" y="5873858"/>
              <a:chExt cx="555761" cy="504003"/>
            </a:xfrm>
          </p:grpSpPr>
          <p:sp>
            <p:nvSpPr>
              <p:cNvPr id="172" name="Oval 171"/>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9" name="TextBox 118"/>
            <p:cNvSpPr txBox="1"/>
            <p:nvPr/>
          </p:nvSpPr>
          <p:spPr>
            <a:xfrm>
              <a:off x="8680368" y="1051192"/>
              <a:ext cx="1032975" cy="369332"/>
            </a:xfrm>
            <a:prstGeom prst="rect">
              <a:avLst/>
            </a:prstGeom>
            <a:noFill/>
          </p:spPr>
          <p:txBody>
            <a:bodyPr wrap="none" rtlCol="0">
              <a:spAutoFit/>
            </a:bodyPr>
            <a:lstStyle/>
            <a:p>
              <a:r>
                <a:rPr lang="en-US" dirty="0" smtClean="0"/>
                <a:t>(0,0,AS1)</a:t>
              </a:r>
              <a:endParaRPr lang="en-US" dirty="0"/>
            </a:p>
          </p:txBody>
        </p:sp>
        <p:sp>
          <p:nvSpPr>
            <p:cNvPr id="120" name="TextBox 119"/>
            <p:cNvSpPr txBox="1"/>
            <p:nvPr/>
          </p:nvSpPr>
          <p:spPr>
            <a:xfrm>
              <a:off x="6613966" y="2488818"/>
              <a:ext cx="810158" cy="369332"/>
            </a:xfrm>
            <a:prstGeom prst="rect">
              <a:avLst/>
            </a:prstGeom>
            <a:noFill/>
          </p:spPr>
          <p:txBody>
            <a:bodyPr wrap="none" rtlCol="0">
              <a:spAutoFit/>
            </a:bodyPr>
            <a:lstStyle/>
            <a:p>
              <a:r>
                <a:rPr lang="en-US" dirty="0" smtClean="0"/>
                <a:t>(1,1,A)</a:t>
              </a:r>
              <a:endParaRPr lang="en-US" dirty="0"/>
            </a:p>
          </p:txBody>
        </p:sp>
        <p:sp>
          <p:nvSpPr>
            <p:cNvPr id="151" name="TextBox 150"/>
            <p:cNvSpPr txBox="1"/>
            <p:nvPr/>
          </p:nvSpPr>
          <p:spPr>
            <a:xfrm>
              <a:off x="6603858" y="3772091"/>
              <a:ext cx="797013" cy="369332"/>
            </a:xfrm>
            <a:prstGeom prst="rect">
              <a:avLst/>
            </a:prstGeom>
            <a:noFill/>
          </p:spPr>
          <p:txBody>
            <a:bodyPr wrap="none" rtlCol="0">
              <a:spAutoFit/>
            </a:bodyPr>
            <a:lstStyle/>
            <a:p>
              <a:r>
                <a:rPr lang="en-US" dirty="0" smtClean="0"/>
                <a:t>(2,_,C)</a:t>
              </a:r>
              <a:endParaRPr lang="en-US" dirty="0"/>
            </a:p>
          </p:txBody>
        </p:sp>
        <p:sp>
          <p:nvSpPr>
            <p:cNvPr id="152" name="TextBox 151"/>
            <p:cNvSpPr txBox="1"/>
            <p:nvPr/>
          </p:nvSpPr>
          <p:spPr>
            <a:xfrm>
              <a:off x="9503910" y="2501780"/>
              <a:ext cx="796565" cy="369332"/>
            </a:xfrm>
            <a:prstGeom prst="rect">
              <a:avLst/>
            </a:prstGeom>
            <a:noFill/>
          </p:spPr>
          <p:txBody>
            <a:bodyPr wrap="none" rtlCol="0">
              <a:spAutoFit/>
            </a:bodyPr>
            <a:lstStyle/>
            <a:p>
              <a:r>
                <a:rPr lang="en-US" dirty="0" smtClean="0"/>
                <a:t>(1,1,B)</a:t>
              </a:r>
              <a:endParaRPr lang="en-US" dirty="0"/>
            </a:p>
          </p:txBody>
        </p:sp>
        <p:sp>
          <p:nvSpPr>
            <p:cNvPr id="153" name="TextBox 152"/>
            <p:cNvSpPr txBox="1"/>
            <p:nvPr/>
          </p:nvSpPr>
          <p:spPr>
            <a:xfrm>
              <a:off x="9500256" y="3750535"/>
              <a:ext cx="797013" cy="369332"/>
            </a:xfrm>
            <a:prstGeom prst="rect">
              <a:avLst/>
            </a:prstGeom>
            <a:noFill/>
          </p:spPr>
          <p:txBody>
            <a:bodyPr wrap="none" rtlCol="0">
              <a:spAutoFit/>
            </a:bodyPr>
            <a:lstStyle/>
            <a:p>
              <a:r>
                <a:rPr lang="en-US" dirty="0" smtClean="0"/>
                <a:t>(_,2,C)</a:t>
              </a:r>
              <a:endParaRPr lang="en-US" dirty="0"/>
            </a:p>
          </p:txBody>
        </p:sp>
        <p:sp>
          <p:nvSpPr>
            <p:cNvPr id="154" name="TextBox 153"/>
            <p:cNvSpPr txBox="1"/>
            <p:nvPr/>
          </p:nvSpPr>
          <p:spPr>
            <a:xfrm>
              <a:off x="9520996" y="4841982"/>
              <a:ext cx="816249" cy="369332"/>
            </a:xfrm>
            <a:prstGeom prst="rect">
              <a:avLst/>
            </a:prstGeom>
            <a:noFill/>
          </p:spPr>
          <p:txBody>
            <a:bodyPr wrap="none" rtlCol="0">
              <a:spAutoFit/>
            </a:bodyPr>
            <a:lstStyle/>
            <a:p>
              <a:r>
                <a:rPr lang="en-US" dirty="0" smtClean="0"/>
                <a:t>(_,2,D)</a:t>
              </a:r>
              <a:endParaRPr lang="en-US" dirty="0"/>
            </a:p>
          </p:txBody>
        </p:sp>
        <p:sp>
          <p:nvSpPr>
            <p:cNvPr id="155" name="TextBox 154"/>
            <p:cNvSpPr txBox="1"/>
            <p:nvPr/>
          </p:nvSpPr>
          <p:spPr>
            <a:xfrm>
              <a:off x="11348740" y="5613268"/>
              <a:ext cx="769250" cy="369332"/>
            </a:xfrm>
            <a:prstGeom prst="rect">
              <a:avLst/>
            </a:prstGeom>
            <a:noFill/>
          </p:spPr>
          <p:txBody>
            <a:bodyPr wrap="none" rtlCol="0">
              <a:spAutoFit/>
            </a:bodyPr>
            <a:lstStyle/>
            <a:p>
              <a:r>
                <a:rPr lang="en-US" dirty="0" smtClean="0"/>
                <a:t>(_,2,Y)</a:t>
              </a:r>
              <a:endParaRPr lang="en-US" dirty="0"/>
            </a:p>
          </p:txBody>
        </p:sp>
        <p:sp>
          <p:nvSpPr>
            <p:cNvPr id="156" name="Oval 155"/>
            <p:cNvSpPr/>
            <p:nvPr/>
          </p:nvSpPr>
          <p:spPr>
            <a:xfrm>
              <a:off x="7504001" y="4748222"/>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7504005" y="5880761"/>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7547030" y="5932207"/>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Arrow Connector 158"/>
            <p:cNvCxnSpPr>
              <a:stCxn id="156" idx="4"/>
              <a:endCxn id="157" idx="0"/>
            </p:cNvCxnSpPr>
            <p:nvPr/>
          </p:nvCxnSpPr>
          <p:spPr>
            <a:xfrm flipH="1">
              <a:off x="7781886" y="5252225"/>
              <a:ext cx="4983" cy="6285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a:off x="6566376" y="4815557"/>
              <a:ext cx="816249" cy="369332"/>
            </a:xfrm>
            <a:prstGeom prst="rect">
              <a:avLst/>
            </a:prstGeom>
            <a:noFill/>
          </p:spPr>
          <p:txBody>
            <a:bodyPr wrap="none" rtlCol="0">
              <a:spAutoFit/>
            </a:bodyPr>
            <a:lstStyle/>
            <a:p>
              <a:r>
                <a:rPr lang="en-US" dirty="0" smtClean="0"/>
                <a:t>(2,_,D)</a:t>
              </a:r>
              <a:endParaRPr lang="en-US" dirty="0"/>
            </a:p>
          </p:txBody>
        </p:sp>
        <p:sp>
          <p:nvSpPr>
            <p:cNvPr id="161" name="TextBox 160"/>
            <p:cNvSpPr txBox="1"/>
            <p:nvPr/>
          </p:nvSpPr>
          <p:spPr>
            <a:xfrm>
              <a:off x="6580793" y="5941860"/>
              <a:ext cx="794961" cy="369332"/>
            </a:xfrm>
            <a:prstGeom prst="rect">
              <a:avLst/>
            </a:prstGeom>
            <a:noFill/>
          </p:spPr>
          <p:txBody>
            <a:bodyPr wrap="none" rtlCol="0">
              <a:spAutoFit/>
            </a:bodyPr>
            <a:lstStyle/>
            <a:p>
              <a:r>
                <a:rPr lang="en-US" dirty="0" smtClean="0"/>
                <a:t>(2,_,X)</a:t>
              </a:r>
              <a:endParaRPr lang="en-US" dirty="0"/>
            </a:p>
          </p:txBody>
        </p:sp>
        <p:sp>
          <p:nvSpPr>
            <p:cNvPr id="162" name="TextBox 161"/>
            <p:cNvSpPr txBox="1"/>
            <p:nvPr/>
          </p:nvSpPr>
          <p:spPr>
            <a:xfrm>
              <a:off x="7637736" y="5963985"/>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
          <p:nvSpPr>
            <p:cNvPr id="163" name="TextBox 162"/>
            <p:cNvSpPr txBox="1"/>
            <p:nvPr/>
          </p:nvSpPr>
          <p:spPr>
            <a:xfrm>
              <a:off x="11024414" y="5962619"/>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164" name="Freeform 163"/>
            <p:cNvSpPr/>
            <p:nvPr/>
          </p:nvSpPr>
          <p:spPr>
            <a:xfrm>
              <a:off x="6521481" y="2001410"/>
              <a:ext cx="5152572" cy="193340"/>
            </a:xfrm>
            <a:custGeom>
              <a:avLst/>
              <a:gdLst>
                <a:gd name="connsiteX0" fmla="*/ 0 w 5152572"/>
                <a:gd name="connsiteY0" fmla="*/ 101600 h 101600"/>
                <a:gd name="connsiteX1" fmla="*/ 5152572 w 5152572"/>
                <a:gd name="connsiteY1" fmla="*/ 0 h 101600"/>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214253"/>
                <a:gd name="connsiteX1" fmla="*/ 3033486 w 5152572"/>
                <a:gd name="connsiteY1" fmla="*/ 174171 h 214253"/>
                <a:gd name="connsiteX2" fmla="*/ 5152572 w 5152572"/>
                <a:gd name="connsiteY2" fmla="*/ 0 h 214253"/>
                <a:gd name="connsiteX0" fmla="*/ 0 w 5152572"/>
                <a:gd name="connsiteY0" fmla="*/ 101600 h 193340"/>
                <a:gd name="connsiteX1" fmla="*/ 3033486 w 5152572"/>
                <a:gd name="connsiteY1" fmla="*/ 174171 h 193340"/>
                <a:gd name="connsiteX2" fmla="*/ 5152572 w 5152572"/>
                <a:gd name="connsiteY2" fmla="*/ 0 h 193340"/>
              </a:gdLst>
              <a:ahLst/>
              <a:cxnLst>
                <a:cxn ang="0">
                  <a:pos x="connsiteX0" y="connsiteY0"/>
                </a:cxn>
                <a:cxn ang="0">
                  <a:pos x="connsiteX1" y="connsiteY1"/>
                </a:cxn>
                <a:cxn ang="0">
                  <a:pos x="connsiteX2" y="connsiteY2"/>
                </a:cxn>
              </a:cxnLst>
              <a:rect l="l" t="t" r="r" b="b"/>
              <a:pathLst>
                <a:path w="5152572" h="193340">
                  <a:moveTo>
                    <a:pt x="0" y="101600"/>
                  </a:moveTo>
                  <a:cubicBezTo>
                    <a:pt x="972458" y="227390"/>
                    <a:pt x="2046514" y="193524"/>
                    <a:pt x="3033486" y="174171"/>
                  </a:cubicBezTo>
                  <a:cubicBezTo>
                    <a:pt x="3783391" y="174171"/>
                    <a:pt x="4446210" y="58057"/>
                    <a:pt x="5152572"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Freeform 164"/>
            <p:cNvSpPr/>
            <p:nvPr/>
          </p:nvSpPr>
          <p:spPr>
            <a:xfrm>
              <a:off x="6580793" y="5334881"/>
              <a:ext cx="5152572" cy="193340"/>
            </a:xfrm>
            <a:custGeom>
              <a:avLst/>
              <a:gdLst>
                <a:gd name="connsiteX0" fmla="*/ 0 w 5152572"/>
                <a:gd name="connsiteY0" fmla="*/ 101600 h 101600"/>
                <a:gd name="connsiteX1" fmla="*/ 5152572 w 5152572"/>
                <a:gd name="connsiteY1" fmla="*/ 0 h 101600"/>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214253"/>
                <a:gd name="connsiteX1" fmla="*/ 3033486 w 5152572"/>
                <a:gd name="connsiteY1" fmla="*/ 174171 h 214253"/>
                <a:gd name="connsiteX2" fmla="*/ 5152572 w 5152572"/>
                <a:gd name="connsiteY2" fmla="*/ 0 h 214253"/>
                <a:gd name="connsiteX0" fmla="*/ 0 w 5152572"/>
                <a:gd name="connsiteY0" fmla="*/ 101600 h 193340"/>
                <a:gd name="connsiteX1" fmla="*/ 3033486 w 5152572"/>
                <a:gd name="connsiteY1" fmla="*/ 174171 h 193340"/>
                <a:gd name="connsiteX2" fmla="*/ 5152572 w 5152572"/>
                <a:gd name="connsiteY2" fmla="*/ 0 h 193340"/>
              </a:gdLst>
              <a:ahLst/>
              <a:cxnLst>
                <a:cxn ang="0">
                  <a:pos x="connsiteX0" y="connsiteY0"/>
                </a:cxn>
                <a:cxn ang="0">
                  <a:pos x="connsiteX1" y="connsiteY1"/>
                </a:cxn>
                <a:cxn ang="0">
                  <a:pos x="connsiteX2" y="connsiteY2"/>
                </a:cxn>
              </a:cxnLst>
              <a:rect l="l" t="t" r="r" b="b"/>
              <a:pathLst>
                <a:path w="5152572" h="193340">
                  <a:moveTo>
                    <a:pt x="0" y="101600"/>
                  </a:moveTo>
                  <a:cubicBezTo>
                    <a:pt x="972458" y="227390"/>
                    <a:pt x="2046514" y="193524"/>
                    <a:pt x="3033486" y="174171"/>
                  </a:cubicBezTo>
                  <a:cubicBezTo>
                    <a:pt x="3783391" y="174171"/>
                    <a:pt x="4446210" y="58057"/>
                    <a:pt x="5152572"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6" name="Group 165"/>
            <p:cNvGrpSpPr/>
            <p:nvPr/>
          </p:nvGrpSpPr>
          <p:grpSpPr>
            <a:xfrm>
              <a:off x="9721734" y="5874524"/>
              <a:ext cx="555761" cy="504003"/>
              <a:chOff x="8452189" y="5873858"/>
              <a:chExt cx="555761" cy="504003"/>
            </a:xfrm>
          </p:grpSpPr>
          <p:sp>
            <p:nvSpPr>
              <p:cNvPr id="170" name="Oval 169"/>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7" name="Straight Arrow Connector 166"/>
            <p:cNvCxnSpPr>
              <a:stCxn id="90" idx="3"/>
              <a:endCxn id="170" idx="0"/>
            </p:cNvCxnSpPr>
            <p:nvPr/>
          </p:nvCxnSpPr>
          <p:spPr>
            <a:xfrm flipH="1">
              <a:off x="9999615" y="5179851"/>
              <a:ext cx="397168" cy="6946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9854371" y="5955744"/>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169" name="TextBox 168"/>
            <p:cNvSpPr txBox="1"/>
            <p:nvPr/>
          </p:nvSpPr>
          <p:spPr>
            <a:xfrm>
              <a:off x="9034017" y="5607858"/>
              <a:ext cx="794961" cy="369332"/>
            </a:xfrm>
            <a:prstGeom prst="rect">
              <a:avLst/>
            </a:prstGeom>
            <a:noFill/>
          </p:spPr>
          <p:txBody>
            <a:bodyPr wrap="none" rtlCol="0">
              <a:spAutoFit/>
            </a:bodyPr>
            <a:lstStyle/>
            <a:p>
              <a:r>
                <a:rPr lang="en-US" dirty="0" smtClean="0"/>
                <a:t>(_,2,X)</a:t>
              </a:r>
              <a:endParaRPr lang="en-US" dirty="0"/>
            </a:p>
          </p:txBody>
        </p:sp>
      </p:grpSp>
    </p:spTree>
    <p:extLst>
      <p:ext uri="{BB962C8B-B14F-4D97-AF65-F5344CB8AC3E}">
        <p14:creationId xmlns:p14="http://schemas.microsoft.com/office/powerpoint/2010/main" val="1820593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External Routes:</a:t>
            </a:r>
            <a:endParaRPr lang="en-US" sz="4000"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193" name="TextBox 192"/>
              <p:cNvSpPr txBox="1"/>
              <p:nvPr/>
            </p:nvSpPr>
            <p:spPr>
              <a:xfrm>
                <a:off x="329516" y="1212766"/>
                <a:ext cx="4825349"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𝑜𝑢𝑡</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𝑜𝑢𝑡</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𝑜𝑢𝑡</m:t>
                    </m:r>
                    <m:r>
                      <a:rPr lang="en-US" b="0" i="1" smtClean="0">
                        <a:latin typeface="Cambria Math" panose="02040503050406030204" pitchFamily="18" charset="0"/>
                      </a:rPr>
                      <m:t>)</m:t>
                    </m:r>
                  </m:oMath>
                </a14:m>
                <a:endParaRPr lang="en-US" b="0" dirty="0" smtClean="0"/>
              </a:p>
            </p:txBody>
          </p:sp>
        </mc:Choice>
        <mc:Fallback xmlns="">
          <p:sp>
            <p:nvSpPr>
              <p:cNvPr id="193" name="TextBox 192"/>
              <p:cNvSpPr txBox="1">
                <a:spLocks noRot="1" noChangeAspect="1" noMove="1" noResize="1" noEditPoints="1" noAdjustHandles="1" noChangeArrowheads="1" noChangeShapeType="1" noTextEdit="1"/>
              </p:cNvSpPr>
              <p:nvPr/>
            </p:nvSpPr>
            <p:spPr>
              <a:xfrm>
                <a:off x="329516" y="1212766"/>
                <a:ext cx="4825349" cy="276999"/>
              </a:xfrm>
              <a:prstGeom prst="rect">
                <a:avLst/>
              </a:prstGeom>
              <a:blipFill rotWithShape="0">
                <a:blip r:embed="rId2"/>
                <a:stretch>
                  <a:fillRect l="-2904" t="-28889" b="-51111"/>
                </a:stretch>
              </a:blipFill>
            </p:spPr>
            <p:txBody>
              <a:bodyPr/>
              <a:lstStyle/>
              <a:p>
                <a:r>
                  <a:rPr lang="en-US">
                    <a:noFill/>
                  </a:rPr>
                  <a:t> </a:t>
                </a:r>
              </a:p>
            </p:txBody>
          </p:sp>
        </mc:Fallback>
      </mc:AlternateContent>
      <p:grpSp>
        <p:nvGrpSpPr>
          <p:cNvPr id="2" name="Group 1"/>
          <p:cNvGrpSpPr/>
          <p:nvPr/>
        </p:nvGrpSpPr>
        <p:grpSpPr>
          <a:xfrm>
            <a:off x="193468" y="2091655"/>
            <a:ext cx="4335499" cy="1873894"/>
            <a:chOff x="193468" y="2091655"/>
            <a:chExt cx="4335499" cy="1873894"/>
          </a:xfrm>
        </p:grpSpPr>
        <p:grpSp>
          <p:nvGrpSpPr>
            <p:cNvPr id="30" name="Group 29"/>
            <p:cNvGrpSpPr/>
            <p:nvPr/>
          </p:nvGrpSpPr>
          <p:grpSpPr>
            <a:xfrm>
              <a:off x="193468" y="2091655"/>
              <a:ext cx="4335499" cy="1873894"/>
              <a:chOff x="239086" y="2335795"/>
              <a:chExt cx="4335499" cy="1873894"/>
            </a:xfrm>
          </p:grpSpPr>
          <p:sp>
            <p:nvSpPr>
              <p:cNvPr id="172" name="Oval 171"/>
              <p:cNvSpPr/>
              <p:nvPr/>
            </p:nvSpPr>
            <p:spPr>
              <a:xfrm>
                <a:off x="1757094" y="2626185"/>
                <a:ext cx="1698441" cy="1533507"/>
              </a:xfrm>
              <a:prstGeom prst="ellips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3358084" y="3211563"/>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1746345" y="2905250"/>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p:nvSpPr>
            <p:spPr>
              <a:xfrm>
                <a:off x="1721854" y="3524457"/>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2353608" y="3256353"/>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p:cNvSpPr/>
              <p:nvPr/>
            </p:nvSpPr>
            <p:spPr>
              <a:xfrm>
                <a:off x="239086" y="2335795"/>
                <a:ext cx="754970" cy="1569072"/>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9" name="Straight Connector 188"/>
              <p:cNvCxnSpPr>
                <a:stCxn id="179" idx="2"/>
                <a:endCxn id="188" idx="7"/>
              </p:cNvCxnSpPr>
              <p:nvPr/>
            </p:nvCxnSpPr>
            <p:spPr>
              <a:xfrm flipH="1" flipV="1">
                <a:off x="883493" y="2565580"/>
                <a:ext cx="862852" cy="4446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a:stCxn id="186" idx="2"/>
                <a:endCxn id="188" idx="5"/>
              </p:cNvCxnSpPr>
              <p:nvPr/>
            </p:nvCxnSpPr>
            <p:spPr>
              <a:xfrm flipH="1">
                <a:off x="883493" y="3629458"/>
                <a:ext cx="838361" cy="456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a:endCxn id="176" idx="7"/>
              </p:cNvCxnSpPr>
              <p:nvPr/>
            </p:nvCxnSpPr>
            <p:spPr>
              <a:xfrm flipH="1">
                <a:off x="3542657" y="2905250"/>
                <a:ext cx="478613" cy="337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6" name="TextBox 195"/>
              <p:cNvSpPr txBox="1"/>
              <p:nvPr/>
            </p:nvSpPr>
            <p:spPr>
              <a:xfrm>
                <a:off x="342271" y="2954438"/>
                <a:ext cx="540533" cy="369332"/>
              </a:xfrm>
              <a:prstGeom prst="rect">
                <a:avLst/>
              </a:prstGeom>
              <a:noFill/>
            </p:spPr>
            <p:txBody>
              <a:bodyPr wrap="none" rtlCol="0">
                <a:spAutoFit/>
              </a:bodyPr>
              <a:lstStyle/>
              <a:p>
                <a:r>
                  <a:rPr lang="en-US" dirty="0" smtClean="0"/>
                  <a:t>AS1</a:t>
                </a:r>
                <a:endParaRPr lang="en-US" dirty="0"/>
              </a:p>
            </p:txBody>
          </p:sp>
          <p:sp>
            <p:nvSpPr>
              <p:cNvPr id="201" name="TextBox 200"/>
              <p:cNvSpPr txBox="1"/>
              <p:nvPr/>
            </p:nvSpPr>
            <p:spPr>
              <a:xfrm>
                <a:off x="1564499" y="2584894"/>
                <a:ext cx="257718" cy="272218"/>
              </a:xfrm>
              <a:prstGeom prst="rect">
                <a:avLst/>
              </a:prstGeom>
              <a:noFill/>
            </p:spPr>
            <p:txBody>
              <a:bodyPr wrap="none" rtlCol="0">
                <a:spAutoFit/>
              </a:bodyPr>
              <a:lstStyle/>
              <a:p>
                <a:r>
                  <a:rPr lang="en-US" dirty="0" smtClean="0"/>
                  <a:t>A</a:t>
                </a:r>
                <a:endParaRPr lang="en-US" dirty="0"/>
              </a:p>
            </p:txBody>
          </p:sp>
          <p:sp>
            <p:nvSpPr>
              <p:cNvPr id="210" name="TextBox 209"/>
              <p:cNvSpPr txBox="1"/>
              <p:nvPr/>
            </p:nvSpPr>
            <p:spPr>
              <a:xfrm>
                <a:off x="2386388" y="2914875"/>
                <a:ext cx="249917" cy="272218"/>
              </a:xfrm>
              <a:prstGeom prst="rect">
                <a:avLst/>
              </a:prstGeom>
              <a:noFill/>
            </p:spPr>
            <p:txBody>
              <a:bodyPr wrap="none" rtlCol="0">
                <a:spAutoFit/>
              </a:bodyPr>
              <a:lstStyle/>
              <a:p>
                <a:r>
                  <a:rPr lang="en-US" dirty="0"/>
                  <a:t>C</a:t>
                </a:r>
              </a:p>
            </p:txBody>
          </p:sp>
          <p:sp>
            <p:nvSpPr>
              <p:cNvPr id="211" name="TextBox 210"/>
              <p:cNvSpPr txBox="1"/>
              <p:nvPr/>
            </p:nvSpPr>
            <p:spPr>
              <a:xfrm>
                <a:off x="1590780" y="3696567"/>
                <a:ext cx="257718" cy="272218"/>
              </a:xfrm>
              <a:prstGeom prst="rect">
                <a:avLst/>
              </a:prstGeom>
              <a:noFill/>
            </p:spPr>
            <p:txBody>
              <a:bodyPr wrap="none" rtlCol="0">
                <a:spAutoFit/>
              </a:bodyPr>
              <a:lstStyle/>
              <a:p>
                <a:r>
                  <a:rPr lang="en-US" dirty="0" smtClean="0"/>
                  <a:t>B</a:t>
                </a:r>
                <a:endParaRPr lang="en-US" dirty="0"/>
              </a:p>
            </p:txBody>
          </p:sp>
          <p:sp>
            <p:nvSpPr>
              <p:cNvPr id="212" name="TextBox 211"/>
              <p:cNvSpPr txBox="1"/>
              <p:nvPr/>
            </p:nvSpPr>
            <p:spPr>
              <a:xfrm>
                <a:off x="3277054" y="2591258"/>
                <a:ext cx="265520" cy="272218"/>
              </a:xfrm>
              <a:prstGeom prst="rect">
                <a:avLst/>
              </a:prstGeom>
              <a:noFill/>
            </p:spPr>
            <p:txBody>
              <a:bodyPr wrap="none" rtlCol="0">
                <a:spAutoFit/>
              </a:bodyPr>
              <a:lstStyle/>
              <a:p>
                <a:r>
                  <a:rPr lang="en-US" dirty="0" smtClean="0"/>
                  <a:t>D</a:t>
                </a:r>
                <a:endParaRPr lang="en-US" dirty="0"/>
              </a:p>
            </p:txBody>
          </p:sp>
          <p:cxnSp>
            <p:nvCxnSpPr>
              <p:cNvPr id="218" name="Straight Connector 217"/>
              <p:cNvCxnSpPr>
                <a:stCxn id="187" idx="3"/>
                <a:endCxn id="186" idx="6"/>
              </p:cNvCxnSpPr>
              <p:nvPr/>
            </p:nvCxnSpPr>
            <p:spPr>
              <a:xfrm flipH="1">
                <a:off x="1938095" y="3435601"/>
                <a:ext cx="447181" cy="1938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a:stCxn id="187" idx="1"/>
                <a:endCxn id="179" idx="5"/>
              </p:cNvCxnSpPr>
              <p:nvPr/>
            </p:nvCxnSpPr>
            <p:spPr>
              <a:xfrm flipH="1" flipV="1">
                <a:off x="1930918" y="3084498"/>
                <a:ext cx="454358" cy="2026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a:stCxn id="176" idx="2"/>
                <a:endCxn id="187" idx="6"/>
              </p:cNvCxnSpPr>
              <p:nvPr/>
            </p:nvCxnSpPr>
            <p:spPr>
              <a:xfrm flipH="1">
                <a:off x="2569849" y="3316564"/>
                <a:ext cx="788235" cy="44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2" name="Oval 221"/>
              <p:cNvSpPr/>
              <p:nvPr/>
            </p:nvSpPr>
            <p:spPr>
              <a:xfrm>
                <a:off x="3904361" y="2491761"/>
                <a:ext cx="670224" cy="694041"/>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p:cNvSpPr/>
              <p:nvPr/>
            </p:nvSpPr>
            <p:spPr>
              <a:xfrm>
                <a:off x="3788935" y="3515648"/>
                <a:ext cx="670224" cy="694041"/>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4" name="Straight Connector 223"/>
              <p:cNvCxnSpPr>
                <a:stCxn id="223" idx="1"/>
                <a:endCxn id="176" idx="5"/>
              </p:cNvCxnSpPr>
              <p:nvPr/>
            </p:nvCxnSpPr>
            <p:spPr>
              <a:xfrm flipH="1" flipV="1">
                <a:off x="3542657" y="3390811"/>
                <a:ext cx="344430" cy="226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5" name="TextBox 224"/>
            <p:cNvSpPr txBox="1"/>
            <p:nvPr/>
          </p:nvSpPr>
          <p:spPr>
            <a:xfrm>
              <a:off x="4040195" y="2438080"/>
              <a:ext cx="304892" cy="369332"/>
            </a:xfrm>
            <a:prstGeom prst="rect">
              <a:avLst/>
            </a:prstGeom>
            <a:noFill/>
          </p:spPr>
          <p:txBody>
            <a:bodyPr wrap="none" rtlCol="0">
              <a:spAutoFit/>
            </a:bodyPr>
            <a:lstStyle/>
            <a:p>
              <a:r>
                <a:rPr lang="en-US" dirty="0" smtClean="0"/>
                <a:t>X</a:t>
              </a:r>
              <a:endParaRPr lang="en-US" dirty="0"/>
            </a:p>
          </p:txBody>
        </p:sp>
        <p:sp>
          <p:nvSpPr>
            <p:cNvPr id="226" name="TextBox 225"/>
            <p:cNvSpPr txBox="1"/>
            <p:nvPr/>
          </p:nvSpPr>
          <p:spPr>
            <a:xfrm>
              <a:off x="3947633" y="3452427"/>
              <a:ext cx="304892" cy="369332"/>
            </a:xfrm>
            <a:prstGeom prst="rect">
              <a:avLst/>
            </a:prstGeom>
            <a:noFill/>
          </p:spPr>
          <p:txBody>
            <a:bodyPr wrap="none" rtlCol="0">
              <a:spAutoFit/>
            </a:bodyPr>
            <a:lstStyle/>
            <a:p>
              <a:r>
                <a:rPr lang="en-US" dirty="0" smtClean="0"/>
                <a:t>Y</a:t>
              </a:r>
              <a:endParaRPr lang="en-US" dirty="0"/>
            </a:p>
          </p:txBody>
        </p:sp>
      </p:grpSp>
      <p:grpSp>
        <p:nvGrpSpPr>
          <p:cNvPr id="32" name="Group 31"/>
          <p:cNvGrpSpPr/>
          <p:nvPr/>
        </p:nvGrpSpPr>
        <p:grpSpPr>
          <a:xfrm>
            <a:off x="318381" y="4323537"/>
            <a:ext cx="4027797" cy="1138004"/>
            <a:chOff x="366390" y="4601005"/>
            <a:chExt cx="4027797" cy="1138004"/>
          </a:xfrm>
        </p:grpSpPr>
        <p:sp>
          <p:nvSpPr>
            <p:cNvPr id="46" name="Oval 45"/>
            <p:cNvSpPr/>
            <p:nvPr/>
          </p:nvSpPr>
          <p:spPr>
            <a:xfrm>
              <a:off x="366390" y="5235006"/>
              <a:ext cx="565735" cy="504003"/>
            </a:xfrm>
            <a:prstGeom prst="ellipse">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46" idx="6"/>
              <a:endCxn id="227" idx="2"/>
            </p:cNvCxnSpPr>
            <p:nvPr/>
          </p:nvCxnSpPr>
          <p:spPr>
            <a:xfrm flipV="1">
              <a:off x="932125" y="5486733"/>
              <a:ext cx="629421" cy="2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222672" y="5055995"/>
              <a:ext cx="317716" cy="369332"/>
            </a:xfrm>
            <a:prstGeom prst="rect">
              <a:avLst/>
            </a:prstGeom>
            <a:noFill/>
          </p:spPr>
          <p:txBody>
            <a:bodyPr wrap="none" rtlCol="0">
              <a:spAutoFit/>
            </a:bodyPr>
            <a:lstStyle/>
            <a:p>
              <a:r>
                <a:rPr lang="en-US" dirty="0"/>
                <a:t>A</a:t>
              </a:r>
            </a:p>
          </p:txBody>
        </p:sp>
        <p:sp>
          <p:nvSpPr>
            <p:cNvPr id="151" name="TextBox 150"/>
            <p:cNvSpPr txBox="1"/>
            <p:nvPr/>
          </p:nvSpPr>
          <p:spPr>
            <a:xfrm>
              <a:off x="505268" y="5302338"/>
              <a:ext cx="301686" cy="369332"/>
            </a:xfrm>
            <a:prstGeom prst="rect">
              <a:avLst/>
            </a:prstGeom>
            <a:noFill/>
          </p:spPr>
          <p:txBody>
            <a:bodyPr wrap="none" rtlCol="0">
              <a:spAutoFit/>
            </a:bodyPr>
            <a:lstStyle/>
            <a:p>
              <a:r>
                <a:rPr lang="en-US" dirty="0" smtClean="0"/>
                <a:t>0</a:t>
              </a:r>
              <a:endParaRPr lang="en-US" dirty="0"/>
            </a:p>
          </p:txBody>
        </p:sp>
        <p:sp>
          <p:nvSpPr>
            <p:cNvPr id="162" name="TextBox 161"/>
            <p:cNvSpPr txBox="1"/>
            <p:nvPr/>
          </p:nvSpPr>
          <p:spPr>
            <a:xfrm>
              <a:off x="993110" y="5053483"/>
              <a:ext cx="505267" cy="369332"/>
            </a:xfrm>
            <a:prstGeom prst="rect">
              <a:avLst/>
            </a:prstGeom>
            <a:noFill/>
          </p:spPr>
          <p:txBody>
            <a:bodyPr wrap="none" rtlCol="0">
              <a:spAutoFit/>
            </a:bodyPr>
            <a:lstStyle/>
            <a:p>
              <a:r>
                <a:rPr lang="en-US" dirty="0" smtClean="0"/>
                <a:t>out</a:t>
              </a:r>
              <a:endParaRPr lang="en-US" dirty="0"/>
            </a:p>
          </p:txBody>
        </p:sp>
        <p:grpSp>
          <p:nvGrpSpPr>
            <p:cNvPr id="31" name="Group 30"/>
            <p:cNvGrpSpPr/>
            <p:nvPr/>
          </p:nvGrpSpPr>
          <p:grpSpPr>
            <a:xfrm>
              <a:off x="3828452" y="5234731"/>
              <a:ext cx="565735" cy="504003"/>
              <a:chOff x="1520446" y="5242437"/>
              <a:chExt cx="565735" cy="504003"/>
            </a:xfrm>
          </p:grpSpPr>
          <p:sp>
            <p:nvSpPr>
              <p:cNvPr id="163" name="Oval 162"/>
              <p:cNvSpPr/>
              <p:nvPr/>
            </p:nvSpPr>
            <p:spPr>
              <a:xfrm>
                <a:off x="1520446" y="5242437"/>
                <a:ext cx="565735" cy="504003"/>
              </a:xfrm>
              <a:prstGeom prst="ellipse">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1576350" y="5293883"/>
                <a:ext cx="453926" cy="401110"/>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6" name="Straight Arrow Connector 89"/>
            <p:cNvCxnSpPr>
              <a:stCxn id="229" idx="7"/>
              <a:endCxn id="229" idx="1"/>
            </p:cNvCxnSpPr>
            <p:nvPr/>
          </p:nvCxnSpPr>
          <p:spPr>
            <a:xfrm rot="16200000" flipV="1">
              <a:off x="2918348" y="5108523"/>
              <a:ext cx="12700" cy="400035"/>
            </a:xfrm>
            <a:prstGeom prst="curvedConnector3">
              <a:avLst>
                <a:gd name="adj1" fmla="val 238118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7" name="Oval 226"/>
            <p:cNvSpPr/>
            <p:nvPr/>
          </p:nvSpPr>
          <p:spPr>
            <a:xfrm>
              <a:off x="1561546"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p:cNvSpPr/>
            <p:nvPr/>
          </p:nvSpPr>
          <p:spPr>
            <a:xfrm>
              <a:off x="2635480"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1" name="Straight Arrow Connector 230"/>
            <p:cNvCxnSpPr>
              <a:stCxn id="227" idx="6"/>
              <a:endCxn id="229" idx="2"/>
            </p:cNvCxnSpPr>
            <p:nvPr/>
          </p:nvCxnSpPr>
          <p:spPr>
            <a:xfrm>
              <a:off x="2127281" y="5486733"/>
              <a:ext cx="50819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p:cNvCxnSpPr>
              <a:stCxn id="229" idx="6"/>
              <a:endCxn id="163" idx="2"/>
            </p:cNvCxnSpPr>
            <p:nvPr/>
          </p:nvCxnSpPr>
          <p:spPr>
            <a:xfrm>
              <a:off x="3201215" y="5486733"/>
              <a:ext cx="62723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3" name="TextBox 242"/>
            <p:cNvSpPr txBox="1"/>
            <p:nvPr/>
          </p:nvSpPr>
          <p:spPr>
            <a:xfrm>
              <a:off x="2765840" y="4601005"/>
              <a:ext cx="359394" cy="369332"/>
            </a:xfrm>
            <a:prstGeom prst="rect">
              <a:avLst/>
            </a:prstGeom>
            <a:noFill/>
          </p:spPr>
          <p:txBody>
            <a:bodyPr wrap="none" rtlCol="0">
              <a:spAutoFit/>
            </a:bodyPr>
            <a:lstStyle/>
            <a:p>
              <a:r>
                <a:rPr lang="en-US" dirty="0" smtClean="0"/>
                <a:t>in</a:t>
              </a:r>
              <a:endParaRPr lang="en-US" dirty="0"/>
            </a:p>
          </p:txBody>
        </p:sp>
        <p:sp>
          <p:nvSpPr>
            <p:cNvPr id="244" name="TextBox 243"/>
            <p:cNvSpPr txBox="1"/>
            <p:nvPr/>
          </p:nvSpPr>
          <p:spPr>
            <a:xfrm>
              <a:off x="3336765" y="5050065"/>
              <a:ext cx="350715" cy="369332"/>
            </a:xfrm>
            <a:prstGeom prst="rect">
              <a:avLst/>
            </a:prstGeom>
            <a:noFill/>
          </p:spPr>
          <p:txBody>
            <a:bodyPr wrap="square" rtlCol="0">
              <a:spAutoFit/>
            </a:bodyPr>
            <a:lstStyle/>
            <a:p>
              <a:r>
                <a:rPr lang="en-US" dirty="0" smtClean="0"/>
                <a:t>X</a:t>
              </a:r>
              <a:endParaRPr lang="en-US" dirty="0"/>
            </a:p>
          </p:txBody>
        </p:sp>
        <p:sp>
          <p:nvSpPr>
            <p:cNvPr id="246" name="TextBox 245"/>
            <p:cNvSpPr txBox="1"/>
            <p:nvPr/>
          </p:nvSpPr>
          <p:spPr>
            <a:xfrm>
              <a:off x="1693100" y="5311517"/>
              <a:ext cx="301686" cy="369332"/>
            </a:xfrm>
            <a:prstGeom prst="rect">
              <a:avLst/>
            </a:prstGeom>
            <a:noFill/>
          </p:spPr>
          <p:txBody>
            <a:bodyPr wrap="none" rtlCol="0">
              <a:spAutoFit/>
            </a:bodyPr>
            <a:lstStyle/>
            <a:p>
              <a:r>
                <a:rPr lang="en-US" dirty="0" smtClean="0"/>
                <a:t>1</a:t>
              </a:r>
              <a:endParaRPr lang="en-US" dirty="0"/>
            </a:p>
          </p:txBody>
        </p:sp>
        <p:sp>
          <p:nvSpPr>
            <p:cNvPr id="247" name="TextBox 246"/>
            <p:cNvSpPr txBox="1"/>
            <p:nvPr/>
          </p:nvSpPr>
          <p:spPr>
            <a:xfrm>
              <a:off x="2773855" y="5306103"/>
              <a:ext cx="301686" cy="369332"/>
            </a:xfrm>
            <a:prstGeom prst="rect">
              <a:avLst/>
            </a:prstGeom>
            <a:noFill/>
          </p:spPr>
          <p:txBody>
            <a:bodyPr wrap="none" rtlCol="0">
              <a:spAutoFit/>
            </a:bodyPr>
            <a:lstStyle/>
            <a:p>
              <a:r>
                <a:rPr lang="en-US" dirty="0" smtClean="0"/>
                <a:t>2</a:t>
              </a:r>
              <a:endParaRPr lang="en-US" dirty="0"/>
            </a:p>
          </p:txBody>
        </p:sp>
        <p:sp>
          <p:nvSpPr>
            <p:cNvPr id="270" name="TextBox 269"/>
            <p:cNvSpPr txBox="1"/>
            <p:nvPr/>
          </p:nvSpPr>
          <p:spPr>
            <a:xfrm>
              <a:off x="3971125" y="5331551"/>
              <a:ext cx="301686" cy="369332"/>
            </a:xfrm>
            <a:prstGeom prst="rect">
              <a:avLst/>
            </a:prstGeom>
            <a:noFill/>
          </p:spPr>
          <p:txBody>
            <a:bodyPr wrap="none" rtlCol="0">
              <a:spAutoFit/>
            </a:bodyPr>
            <a:lstStyle/>
            <a:p>
              <a:r>
                <a:rPr lang="en-US" dirty="0" smtClean="0"/>
                <a:t>3</a:t>
              </a:r>
              <a:endParaRPr lang="en-US" dirty="0"/>
            </a:p>
          </p:txBody>
        </p:sp>
      </p:grpSp>
      <p:grpSp>
        <p:nvGrpSpPr>
          <p:cNvPr id="271" name="Group 270"/>
          <p:cNvGrpSpPr/>
          <p:nvPr/>
        </p:nvGrpSpPr>
        <p:grpSpPr>
          <a:xfrm>
            <a:off x="329516" y="5598321"/>
            <a:ext cx="4027797" cy="1138004"/>
            <a:chOff x="366390" y="4601005"/>
            <a:chExt cx="4027797" cy="1138004"/>
          </a:xfrm>
        </p:grpSpPr>
        <p:sp>
          <p:nvSpPr>
            <p:cNvPr id="272" name="Oval 271"/>
            <p:cNvSpPr/>
            <p:nvPr/>
          </p:nvSpPr>
          <p:spPr>
            <a:xfrm>
              <a:off x="366390" y="5235006"/>
              <a:ext cx="565735" cy="504003"/>
            </a:xfrm>
            <a:prstGeom prst="ellipse">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3" name="Straight Arrow Connector 272"/>
            <p:cNvCxnSpPr>
              <a:stCxn id="272" idx="6"/>
              <a:endCxn id="280" idx="2"/>
            </p:cNvCxnSpPr>
            <p:nvPr/>
          </p:nvCxnSpPr>
          <p:spPr>
            <a:xfrm flipV="1">
              <a:off x="932125" y="5486733"/>
              <a:ext cx="629421" cy="2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4" name="TextBox 273"/>
            <p:cNvSpPr txBox="1"/>
            <p:nvPr/>
          </p:nvSpPr>
          <p:spPr>
            <a:xfrm>
              <a:off x="2222672" y="5055995"/>
              <a:ext cx="317716" cy="369332"/>
            </a:xfrm>
            <a:prstGeom prst="rect">
              <a:avLst/>
            </a:prstGeom>
            <a:noFill/>
          </p:spPr>
          <p:txBody>
            <a:bodyPr wrap="none" rtlCol="0">
              <a:spAutoFit/>
            </a:bodyPr>
            <a:lstStyle/>
            <a:p>
              <a:r>
                <a:rPr lang="en-US" dirty="0" smtClean="0"/>
                <a:t>B</a:t>
              </a:r>
              <a:endParaRPr lang="en-US" dirty="0"/>
            </a:p>
          </p:txBody>
        </p:sp>
        <p:sp>
          <p:nvSpPr>
            <p:cNvPr id="275" name="TextBox 274"/>
            <p:cNvSpPr txBox="1"/>
            <p:nvPr/>
          </p:nvSpPr>
          <p:spPr>
            <a:xfrm>
              <a:off x="505268" y="5302338"/>
              <a:ext cx="301686" cy="369332"/>
            </a:xfrm>
            <a:prstGeom prst="rect">
              <a:avLst/>
            </a:prstGeom>
            <a:noFill/>
          </p:spPr>
          <p:txBody>
            <a:bodyPr wrap="none" rtlCol="0">
              <a:spAutoFit/>
            </a:bodyPr>
            <a:lstStyle/>
            <a:p>
              <a:r>
                <a:rPr lang="en-US" dirty="0" smtClean="0"/>
                <a:t>0</a:t>
              </a:r>
              <a:endParaRPr lang="en-US" dirty="0"/>
            </a:p>
          </p:txBody>
        </p:sp>
        <p:sp>
          <p:nvSpPr>
            <p:cNvPr id="276" name="TextBox 275"/>
            <p:cNvSpPr txBox="1"/>
            <p:nvPr/>
          </p:nvSpPr>
          <p:spPr>
            <a:xfrm>
              <a:off x="993110" y="5053483"/>
              <a:ext cx="505267" cy="369332"/>
            </a:xfrm>
            <a:prstGeom prst="rect">
              <a:avLst/>
            </a:prstGeom>
            <a:noFill/>
          </p:spPr>
          <p:txBody>
            <a:bodyPr wrap="none" rtlCol="0">
              <a:spAutoFit/>
            </a:bodyPr>
            <a:lstStyle/>
            <a:p>
              <a:r>
                <a:rPr lang="en-US" dirty="0" smtClean="0"/>
                <a:t>out</a:t>
              </a:r>
              <a:endParaRPr lang="en-US" dirty="0"/>
            </a:p>
          </p:txBody>
        </p:sp>
        <p:grpSp>
          <p:nvGrpSpPr>
            <p:cNvPr id="277" name="Group 276"/>
            <p:cNvGrpSpPr/>
            <p:nvPr/>
          </p:nvGrpSpPr>
          <p:grpSpPr>
            <a:xfrm>
              <a:off x="3828452" y="5234731"/>
              <a:ext cx="565735" cy="504003"/>
              <a:chOff x="1520446" y="5242437"/>
              <a:chExt cx="565735" cy="504003"/>
            </a:xfrm>
          </p:grpSpPr>
          <p:sp>
            <p:nvSpPr>
              <p:cNvPr id="292" name="Oval 291"/>
              <p:cNvSpPr/>
              <p:nvPr/>
            </p:nvSpPr>
            <p:spPr>
              <a:xfrm>
                <a:off x="1520446" y="5242437"/>
                <a:ext cx="565735" cy="504003"/>
              </a:xfrm>
              <a:prstGeom prst="ellipse">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p:nvPr/>
            </p:nvSpPr>
            <p:spPr>
              <a:xfrm>
                <a:off x="1576350" y="5293883"/>
                <a:ext cx="453926" cy="401110"/>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79" name="Straight Arrow Connector 89"/>
            <p:cNvCxnSpPr>
              <a:stCxn id="281" idx="7"/>
              <a:endCxn id="281" idx="1"/>
            </p:cNvCxnSpPr>
            <p:nvPr/>
          </p:nvCxnSpPr>
          <p:spPr>
            <a:xfrm rot="16200000" flipV="1">
              <a:off x="2918348" y="5108523"/>
              <a:ext cx="12700" cy="400035"/>
            </a:xfrm>
            <a:prstGeom prst="curvedConnector3">
              <a:avLst>
                <a:gd name="adj1" fmla="val 238118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0" name="Oval 279"/>
            <p:cNvSpPr/>
            <p:nvPr/>
          </p:nvSpPr>
          <p:spPr>
            <a:xfrm>
              <a:off x="1561546"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p:nvPr/>
          </p:nvSpPr>
          <p:spPr>
            <a:xfrm>
              <a:off x="2635480"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3" name="Straight Arrow Connector 282"/>
            <p:cNvCxnSpPr>
              <a:stCxn id="280" idx="6"/>
              <a:endCxn id="281" idx="2"/>
            </p:cNvCxnSpPr>
            <p:nvPr/>
          </p:nvCxnSpPr>
          <p:spPr>
            <a:xfrm>
              <a:off x="2127281" y="5486733"/>
              <a:ext cx="50819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p:cNvCxnSpPr>
              <a:stCxn id="281" idx="6"/>
              <a:endCxn id="292" idx="2"/>
            </p:cNvCxnSpPr>
            <p:nvPr/>
          </p:nvCxnSpPr>
          <p:spPr>
            <a:xfrm>
              <a:off x="3201215" y="5486733"/>
              <a:ext cx="62723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5" name="TextBox 284"/>
            <p:cNvSpPr txBox="1"/>
            <p:nvPr/>
          </p:nvSpPr>
          <p:spPr>
            <a:xfrm>
              <a:off x="2765840" y="4601005"/>
              <a:ext cx="359394" cy="369332"/>
            </a:xfrm>
            <a:prstGeom prst="rect">
              <a:avLst/>
            </a:prstGeom>
            <a:noFill/>
          </p:spPr>
          <p:txBody>
            <a:bodyPr wrap="none" rtlCol="0">
              <a:spAutoFit/>
            </a:bodyPr>
            <a:lstStyle/>
            <a:p>
              <a:r>
                <a:rPr lang="en-US" dirty="0" smtClean="0"/>
                <a:t>in</a:t>
              </a:r>
              <a:endParaRPr lang="en-US" dirty="0"/>
            </a:p>
          </p:txBody>
        </p:sp>
        <p:sp>
          <p:nvSpPr>
            <p:cNvPr id="287" name="TextBox 286"/>
            <p:cNvSpPr txBox="1"/>
            <p:nvPr/>
          </p:nvSpPr>
          <p:spPr>
            <a:xfrm>
              <a:off x="3336765" y="5050065"/>
              <a:ext cx="350715" cy="369332"/>
            </a:xfrm>
            <a:prstGeom prst="rect">
              <a:avLst/>
            </a:prstGeom>
            <a:noFill/>
          </p:spPr>
          <p:txBody>
            <a:bodyPr wrap="square" rtlCol="0">
              <a:spAutoFit/>
            </a:bodyPr>
            <a:lstStyle/>
            <a:p>
              <a:r>
                <a:rPr lang="en-US" dirty="0" smtClean="0"/>
                <a:t>Y</a:t>
              </a:r>
              <a:endParaRPr lang="en-US" dirty="0"/>
            </a:p>
          </p:txBody>
        </p:sp>
        <p:sp>
          <p:nvSpPr>
            <p:cNvPr id="288" name="TextBox 287"/>
            <p:cNvSpPr txBox="1"/>
            <p:nvPr/>
          </p:nvSpPr>
          <p:spPr>
            <a:xfrm>
              <a:off x="1693100" y="5311517"/>
              <a:ext cx="301686" cy="369332"/>
            </a:xfrm>
            <a:prstGeom prst="rect">
              <a:avLst/>
            </a:prstGeom>
            <a:noFill/>
          </p:spPr>
          <p:txBody>
            <a:bodyPr wrap="none" rtlCol="0">
              <a:spAutoFit/>
            </a:bodyPr>
            <a:lstStyle/>
            <a:p>
              <a:r>
                <a:rPr lang="en-US" dirty="0" smtClean="0"/>
                <a:t>1</a:t>
              </a:r>
              <a:endParaRPr lang="en-US" dirty="0"/>
            </a:p>
          </p:txBody>
        </p:sp>
        <p:sp>
          <p:nvSpPr>
            <p:cNvPr id="289" name="TextBox 288"/>
            <p:cNvSpPr txBox="1"/>
            <p:nvPr/>
          </p:nvSpPr>
          <p:spPr>
            <a:xfrm>
              <a:off x="2773855" y="5306103"/>
              <a:ext cx="301686" cy="369332"/>
            </a:xfrm>
            <a:prstGeom prst="rect">
              <a:avLst/>
            </a:prstGeom>
            <a:noFill/>
          </p:spPr>
          <p:txBody>
            <a:bodyPr wrap="none" rtlCol="0">
              <a:spAutoFit/>
            </a:bodyPr>
            <a:lstStyle/>
            <a:p>
              <a:r>
                <a:rPr lang="en-US" dirty="0" smtClean="0"/>
                <a:t>2</a:t>
              </a:r>
              <a:endParaRPr lang="en-US" dirty="0"/>
            </a:p>
          </p:txBody>
        </p:sp>
        <p:sp>
          <p:nvSpPr>
            <p:cNvPr id="290" name="TextBox 289"/>
            <p:cNvSpPr txBox="1"/>
            <p:nvPr/>
          </p:nvSpPr>
          <p:spPr>
            <a:xfrm>
              <a:off x="3971125" y="5331551"/>
              <a:ext cx="301686" cy="369332"/>
            </a:xfrm>
            <a:prstGeom prst="rect">
              <a:avLst/>
            </a:prstGeom>
            <a:noFill/>
          </p:spPr>
          <p:txBody>
            <a:bodyPr wrap="none" rtlCol="0">
              <a:spAutoFit/>
            </a:bodyPr>
            <a:lstStyle/>
            <a:p>
              <a:r>
                <a:rPr lang="en-US" dirty="0" smtClean="0"/>
                <a:t>3</a:t>
              </a:r>
              <a:endParaRPr lang="en-US" dirty="0"/>
            </a:p>
          </p:txBody>
        </p:sp>
      </p:grpSp>
      <p:grpSp>
        <p:nvGrpSpPr>
          <p:cNvPr id="108" name="Group 107"/>
          <p:cNvGrpSpPr/>
          <p:nvPr/>
        </p:nvGrpSpPr>
        <p:grpSpPr>
          <a:xfrm>
            <a:off x="5686723" y="1984446"/>
            <a:ext cx="5668527" cy="3798541"/>
            <a:chOff x="325732" y="1780289"/>
            <a:chExt cx="5668527" cy="3798541"/>
          </a:xfrm>
        </p:grpSpPr>
        <p:sp>
          <p:nvSpPr>
            <p:cNvPr id="109" name="TextBox 108"/>
            <p:cNvSpPr txBox="1"/>
            <p:nvPr/>
          </p:nvSpPr>
          <p:spPr>
            <a:xfrm>
              <a:off x="491374" y="1915039"/>
              <a:ext cx="1094723" cy="369332"/>
            </a:xfrm>
            <a:prstGeom prst="rect">
              <a:avLst/>
            </a:prstGeom>
            <a:noFill/>
          </p:spPr>
          <p:txBody>
            <a:bodyPr wrap="none" rtlCol="0">
              <a:spAutoFit/>
            </a:bodyPr>
            <a:lstStyle/>
            <a:p>
              <a:r>
                <a:rPr lang="en-US" b="1" dirty="0" smtClean="0"/>
                <a:t>Router D:</a:t>
              </a:r>
              <a:endParaRPr lang="en-US" b="1" dirty="0"/>
            </a:p>
          </p:txBody>
        </p:sp>
        <mc:AlternateContent xmlns:mc="http://schemas.openxmlformats.org/markup-compatibility/2006" xmlns:a14="http://schemas.microsoft.com/office/drawing/2010/main">
          <mc:Choice Requires="a14">
            <p:sp>
              <p:nvSpPr>
                <p:cNvPr id="110" name="TextBox 109"/>
                <p:cNvSpPr txBox="1"/>
                <p:nvPr/>
              </p:nvSpPr>
              <p:spPr>
                <a:xfrm>
                  <a:off x="563143" y="3107057"/>
                  <a:ext cx="16957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𝑚𝑎𝑡𝑐h</m:t>
                        </m:r>
                        <m:r>
                          <a:rPr lang="en-US" b="0" i="1" smtClean="0">
                            <a:latin typeface="Cambria Math" panose="02040503050406030204" pitchFamily="18" charset="0"/>
                          </a:rPr>
                          <m:t> </m:t>
                        </m:r>
                        <m:r>
                          <a:rPr lang="en-US" b="0" i="1" smtClean="0">
                            <a:latin typeface="Cambria Math" panose="02040503050406030204" pitchFamily="18" charset="0"/>
                          </a:rPr>
                          <m:t>𝑝𝑎𝑡h</m:t>
                        </m:r>
                        <m:r>
                          <a:rPr lang="en-US" b="0" i="1" smtClean="0">
                            <a:latin typeface="Cambria Math" panose="02040503050406030204" pitchFamily="18" charset="0"/>
                          </a:rPr>
                          <m:t>=</m:t>
                        </m:r>
                        <m:r>
                          <a:rPr lang="en-US" b="0" i="1" smtClean="0">
                            <a:latin typeface="Cambria Math" panose="02040503050406030204" pitchFamily="18" charset="0"/>
                          </a:rPr>
                          <m:t>𝑌</m:t>
                        </m:r>
                      </m:oMath>
                    </m:oMathPara>
                  </a14:m>
                  <a:endParaRPr lang="en-US" dirty="0"/>
                </a:p>
              </p:txBody>
            </p:sp>
          </mc:Choice>
          <mc:Fallback xmlns="">
            <p:sp>
              <p:nvSpPr>
                <p:cNvPr id="110" name="TextBox 109"/>
                <p:cNvSpPr txBox="1">
                  <a:spLocks noRot="1" noChangeAspect="1" noMove="1" noResize="1" noEditPoints="1" noAdjustHandles="1" noChangeArrowheads="1" noChangeShapeType="1" noTextEdit="1"/>
                </p:cNvSpPr>
                <p:nvPr/>
              </p:nvSpPr>
              <p:spPr>
                <a:xfrm>
                  <a:off x="563143" y="3107057"/>
                  <a:ext cx="1695721" cy="276999"/>
                </a:xfrm>
                <a:prstGeom prst="rect">
                  <a:avLst/>
                </a:prstGeom>
                <a:blipFill rotWithShape="0">
                  <a:blip r:embed="rId3"/>
                  <a:stretch>
                    <a:fillRect l="-2518" t="-2174" r="-2158" b="-32609"/>
                  </a:stretch>
                </a:blipFill>
              </p:spPr>
              <p:txBody>
                <a:bodyPr/>
                <a:lstStyle/>
                <a:p>
                  <a:r>
                    <a:rPr lang="en-US">
                      <a:noFill/>
                    </a:rPr>
                    <a:t> </a:t>
                  </a:r>
                </a:p>
              </p:txBody>
            </p:sp>
          </mc:Fallback>
        </mc:AlternateContent>
        <p:sp>
          <p:nvSpPr>
            <p:cNvPr id="111" name="TextBox 110"/>
            <p:cNvSpPr txBox="1"/>
            <p:nvPr/>
          </p:nvSpPr>
          <p:spPr>
            <a:xfrm>
              <a:off x="531570" y="3962814"/>
              <a:ext cx="1101135" cy="369332"/>
            </a:xfrm>
            <a:prstGeom prst="rect">
              <a:avLst/>
            </a:prstGeom>
            <a:noFill/>
          </p:spPr>
          <p:txBody>
            <a:bodyPr wrap="none" rtlCol="0">
              <a:spAutoFit/>
            </a:bodyPr>
            <a:lstStyle/>
            <a:p>
              <a:r>
                <a:rPr lang="en-US" b="1" dirty="0" smtClean="0"/>
                <a:t>Router C:</a:t>
              </a:r>
              <a:endParaRPr lang="en-US" b="1" dirty="0"/>
            </a:p>
          </p:txBody>
        </p:sp>
        <mc:AlternateContent xmlns:mc="http://schemas.openxmlformats.org/markup-compatibility/2006" xmlns:a14="http://schemas.microsoft.com/office/drawing/2010/main">
          <mc:Choice Requires="a14">
            <p:sp>
              <p:nvSpPr>
                <p:cNvPr id="112" name="TextBox 111"/>
                <p:cNvSpPr txBox="1"/>
                <p:nvPr/>
              </p:nvSpPr>
              <p:spPr>
                <a:xfrm>
                  <a:off x="595896" y="4267948"/>
                  <a:ext cx="20272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𝑚𝑎𝑡𝑐h</m:t>
                        </m:r>
                        <m:r>
                          <a:rPr lang="en-US" b="0" i="1" smtClean="0">
                            <a:latin typeface="Cambria Math" panose="02040503050406030204" pitchFamily="18" charset="0"/>
                          </a:rPr>
                          <m:t> </m:t>
                        </m:r>
                        <m:r>
                          <a:rPr lang="en-US" b="0" i="1" smtClean="0">
                            <a:latin typeface="Cambria Math" panose="02040503050406030204" pitchFamily="18" charset="0"/>
                          </a:rPr>
                          <m:t>𝑝𝑎𝑡h</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p>
              </p:txBody>
            </p:sp>
          </mc:Choice>
          <mc:Fallback xmlns="">
            <p:sp>
              <p:nvSpPr>
                <p:cNvPr id="112" name="TextBox 111"/>
                <p:cNvSpPr txBox="1">
                  <a:spLocks noRot="1" noChangeAspect="1" noMove="1" noResize="1" noEditPoints="1" noAdjustHandles="1" noChangeArrowheads="1" noChangeShapeType="1" noTextEdit="1"/>
                </p:cNvSpPr>
                <p:nvPr/>
              </p:nvSpPr>
              <p:spPr>
                <a:xfrm>
                  <a:off x="595896" y="4267948"/>
                  <a:ext cx="2027286" cy="276999"/>
                </a:xfrm>
                <a:prstGeom prst="rect">
                  <a:avLst/>
                </a:prstGeom>
                <a:blipFill rotWithShape="0">
                  <a:blip r:embed="rId4"/>
                  <a:stretch>
                    <a:fillRect l="-2402" t="-4444" r="-2402" b="-35556"/>
                  </a:stretch>
                </a:blipFill>
              </p:spPr>
              <p:txBody>
                <a:bodyPr/>
                <a:lstStyle/>
                <a:p>
                  <a:r>
                    <a:rPr lang="en-US">
                      <a:noFill/>
                    </a:rPr>
                    <a:t> </a:t>
                  </a:r>
                </a:p>
              </p:txBody>
            </p:sp>
          </mc:Fallback>
        </mc:AlternateContent>
        <p:sp>
          <p:nvSpPr>
            <p:cNvPr id="113" name="Rectangle 112"/>
            <p:cNvSpPr/>
            <p:nvPr/>
          </p:nvSpPr>
          <p:spPr>
            <a:xfrm>
              <a:off x="325732" y="1780289"/>
              <a:ext cx="5668527" cy="379854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4" name="TextBox 113"/>
                <p:cNvSpPr txBox="1"/>
                <p:nvPr/>
              </p:nvSpPr>
              <p:spPr>
                <a:xfrm>
                  <a:off x="550104" y="2235313"/>
                  <a:ext cx="16957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𝑚𝑎𝑡𝑐h</m:t>
                        </m:r>
                        <m:r>
                          <a:rPr lang="en-US" b="0" i="1" smtClean="0">
                            <a:latin typeface="Cambria Math" panose="02040503050406030204" pitchFamily="18" charset="0"/>
                          </a:rPr>
                          <m:t> </m:t>
                        </m:r>
                        <m:r>
                          <a:rPr lang="en-US" b="0" i="1" smtClean="0">
                            <a:latin typeface="Cambria Math" panose="02040503050406030204" pitchFamily="18" charset="0"/>
                          </a:rPr>
                          <m:t>𝑝𝑎𝑡h</m:t>
                        </m:r>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p>
              </p:txBody>
            </p:sp>
          </mc:Choice>
          <mc:Fallback xmlns="">
            <p:sp>
              <p:nvSpPr>
                <p:cNvPr id="114" name="TextBox 113"/>
                <p:cNvSpPr txBox="1">
                  <a:spLocks noRot="1" noChangeAspect="1" noMove="1" noResize="1" noEditPoints="1" noAdjustHandles="1" noChangeArrowheads="1" noChangeShapeType="1" noTextEdit="1"/>
                </p:cNvSpPr>
                <p:nvPr/>
              </p:nvSpPr>
              <p:spPr>
                <a:xfrm>
                  <a:off x="550104" y="2235313"/>
                  <a:ext cx="1695721" cy="276999"/>
                </a:xfrm>
                <a:prstGeom prst="rect">
                  <a:avLst/>
                </a:prstGeom>
                <a:blipFill rotWithShape="0">
                  <a:blip r:embed="rId5"/>
                  <a:stretch>
                    <a:fillRect l="-2878" t="-2174" r="-2518"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TextBox 114"/>
                <p:cNvSpPr txBox="1"/>
                <p:nvPr/>
              </p:nvSpPr>
              <p:spPr>
                <a:xfrm>
                  <a:off x="946773" y="2813026"/>
                  <a:ext cx="7160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𝐶</m:t>
                        </m:r>
                      </m:oMath>
                    </m:oMathPara>
                  </a14:m>
                  <a:endParaRPr lang="en-US" dirty="0"/>
                </a:p>
              </p:txBody>
            </p:sp>
          </mc:Choice>
          <mc:Fallback xmlns="">
            <p:sp>
              <p:nvSpPr>
                <p:cNvPr id="115" name="TextBox 114"/>
                <p:cNvSpPr txBox="1">
                  <a:spLocks noRot="1" noChangeAspect="1" noMove="1" noResize="1" noEditPoints="1" noAdjustHandles="1" noChangeArrowheads="1" noChangeShapeType="1" noTextEdit="1"/>
                </p:cNvSpPr>
                <p:nvPr/>
              </p:nvSpPr>
              <p:spPr>
                <a:xfrm>
                  <a:off x="946773" y="2813026"/>
                  <a:ext cx="716093" cy="276999"/>
                </a:xfrm>
                <a:prstGeom prst="rect">
                  <a:avLst/>
                </a:prstGeom>
                <a:blipFill rotWithShape="0">
                  <a:blip r:embed="rId6"/>
                  <a:stretch>
                    <a:fillRect l="-5983" r="-4274"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TextBox 115"/>
                <p:cNvSpPr txBox="1"/>
                <p:nvPr/>
              </p:nvSpPr>
              <p:spPr>
                <a:xfrm>
                  <a:off x="958440" y="2503997"/>
                  <a:ext cx="10315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𝐿𝑃</m:t>
                        </m:r>
                        <m:r>
                          <a:rPr lang="en-US" b="0" i="1" smtClean="0">
                            <a:latin typeface="Cambria Math" panose="02040503050406030204" pitchFamily="18" charset="0"/>
                          </a:rPr>
                          <m:t>←100</m:t>
                        </m:r>
                      </m:oMath>
                    </m:oMathPara>
                  </a14:m>
                  <a:endParaRPr lang="en-US" dirty="0"/>
                </a:p>
              </p:txBody>
            </p:sp>
          </mc:Choice>
          <mc:Fallback xmlns="">
            <p:sp>
              <p:nvSpPr>
                <p:cNvPr id="116" name="TextBox 115"/>
                <p:cNvSpPr txBox="1">
                  <a:spLocks noRot="1" noChangeAspect="1" noMove="1" noResize="1" noEditPoints="1" noAdjustHandles="1" noChangeArrowheads="1" noChangeShapeType="1" noTextEdit="1"/>
                </p:cNvSpPr>
                <p:nvPr/>
              </p:nvSpPr>
              <p:spPr>
                <a:xfrm>
                  <a:off x="958440" y="2503997"/>
                  <a:ext cx="1031564" cy="276999"/>
                </a:xfrm>
                <a:prstGeom prst="rect">
                  <a:avLst/>
                </a:prstGeom>
                <a:blipFill rotWithShape="0">
                  <a:blip r:embed="rId7"/>
                  <a:stretch>
                    <a:fillRect l="-5325" r="-5325"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TextBox 116"/>
                <p:cNvSpPr txBox="1"/>
                <p:nvPr/>
              </p:nvSpPr>
              <p:spPr>
                <a:xfrm>
                  <a:off x="958440" y="3718833"/>
                  <a:ext cx="7160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𝐶</m:t>
                        </m:r>
                      </m:oMath>
                    </m:oMathPara>
                  </a14:m>
                  <a:endParaRPr lang="en-US" dirty="0"/>
                </a:p>
              </p:txBody>
            </p:sp>
          </mc:Choice>
          <mc:Fallback xmlns="">
            <p:sp>
              <p:nvSpPr>
                <p:cNvPr id="117" name="TextBox 116"/>
                <p:cNvSpPr txBox="1">
                  <a:spLocks noRot="1" noChangeAspect="1" noMove="1" noResize="1" noEditPoints="1" noAdjustHandles="1" noChangeArrowheads="1" noChangeShapeType="1" noTextEdit="1"/>
                </p:cNvSpPr>
                <p:nvPr/>
              </p:nvSpPr>
              <p:spPr>
                <a:xfrm>
                  <a:off x="958440" y="3718833"/>
                  <a:ext cx="716093" cy="276999"/>
                </a:xfrm>
                <a:prstGeom prst="rect">
                  <a:avLst/>
                </a:prstGeom>
                <a:blipFill rotWithShape="0">
                  <a:blip r:embed="rId8"/>
                  <a:stretch>
                    <a:fillRect l="-5983" r="-4274"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8" name="TextBox 117"/>
                <p:cNvSpPr txBox="1"/>
                <p:nvPr/>
              </p:nvSpPr>
              <p:spPr>
                <a:xfrm>
                  <a:off x="970107" y="3409804"/>
                  <a:ext cx="9033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𝐿𝑃</m:t>
                        </m:r>
                        <m:r>
                          <a:rPr lang="en-US" b="0" i="1" smtClean="0">
                            <a:latin typeface="Cambria Math" panose="02040503050406030204" pitchFamily="18" charset="0"/>
                          </a:rPr>
                          <m:t>←99</m:t>
                        </m:r>
                      </m:oMath>
                    </m:oMathPara>
                  </a14:m>
                  <a:endParaRPr lang="en-US" dirty="0"/>
                </a:p>
              </p:txBody>
            </p:sp>
          </mc:Choice>
          <mc:Fallback xmlns="">
            <p:sp>
              <p:nvSpPr>
                <p:cNvPr id="118" name="TextBox 117"/>
                <p:cNvSpPr txBox="1">
                  <a:spLocks noRot="1" noChangeAspect="1" noMove="1" noResize="1" noEditPoints="1" noAdjustHandles="1" noChangeArrowheads="1" noChangeShapeType="1" noTextEdit="1"/>
                </p:cNvSpPr>
                <p:nvPr/>
              </p:nvSpPr>
              <p:spPr>
                <a:xfrm>
                  <a:off x="970107" y="3409804"/>
                  <a:ext cx="903324" cy="276999"/>
                </a:xfrm>
                <a:prstGeom prst="rect">
                  <a:avLst/>
                </a:prstGeom>
                <a:blipFill rotWithShape="0">
                  <a:blip r:embed="rId9"/>
                  <a:stretch>
                    <a:fillRect l="-6081" r="-6081"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TextBox 118"/>
                <p:cNvSpPr txBox="1"/>
                <p:nvPr/>
              </p:nvSpPr>
              <p:spPr>
                <a:xfrm>
                  <a:off x="981188" y="4612376"/>
                  <a:ext cx="916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oMath>
                    </m:oMathPara>
                  </a14:m>
                  <a:endParaRPr lang="en-US" dirty="0"/>
                </a:p>
              </p:txBody>
            </p:sp>
          </mc:Choice>
          <mc:Fallback xmlns="">
            <p:sp>
              <p:nvSpPr>
                <p:cNvPr id="119" name="TextBox 118"/>
                <p:cNvSpPr txBox="1">
                  <a:spLocks noRot="1" noChangeAspect="1" noMove="1" noResize="1" noEditPoints="1" noAdjustHandles="1" noChangeArrowheads="1" noChangeShapeType="1" noTextEdit="1"/>
                </p:cNvSpPr>
                <p:nvPr/>
              </p:nvSpPr>
              <p:spPr>
                <a:xfrm>
                  <a:off x="981188" y="4612376"/>
                  <a:ext cx="916276" cy="276999"/>
                </a:xfrm>
                <a:prstGeom prst="rect">
                  <a:avLst/>
                </a:prstGeom>
                <a:blipFill rotWithShape="0">
                  <a:blip r:embed="rId10"/>
                  <a:stretch>
                    <a:fillRect l="-5298" r="-5298"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0" name="TextBox 119"/>
                <p:cNvSpPr txBox="1"/>
                <p:nvPr/>
              </p:nvSpPr>
              <p:spPr>
                <a:xfrm>
                  <a:off x="595896" y="4913291"/>
                  <a:ext cx="20272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𝑚𝑎𝑡𝑐h</m:t>
                        </m:r>
                        <m:r>
                          <a:rPr lang="en-US" b="0" i="1" smtClean="0">
                            <a:latin typeface="Cambria Math" panose="02040503050406030204" pitchFamily="18" charset="0"/>
                          </a:rPr>
                          <m:t> </m:t>
                        </m:r>
                        <m:r>
                          <a:rPr lang="en-US" b="0" i="1" smtClean="0">
                            <a:latin typeface="Cambria Math" panose="02040503050406030204" pitchFamily="18" charset="0"/>
                          </a:rPr>
                          <m:t>𝑝𝑎𝑡h</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𝑌</m:t>
                        </m:r>
                      </m:oMath>
                    </m:oMathPara>
                  </a14:m>
                  <a:endParaRPr lang="en-US" dirty="0"/>
                </a:p>
              </p:txBody>
            </p:sp>
          </mc:Choice>
          <mc:Fallback xmlns="">
            <p:sp>
              <p:nvSpPr>
                <p:cNvPr id="120" name="TextBox 119"/>
                <p:cNvSpPr txBox="1">
                  <a:spLocks noRot="1" noChangeAspect="1" noMove="1" noResize="1" noEditPoints="1" noAdjustHandles="1" noChangeArrowheads="1" noChangeShapeType="1" noTextEdit="1"/>
                </p:cNvSpPr>
                <p:nvPr/>
              </p:nvSpPr>
              <p:spPr>
                <a:xfrm>
                  <a:off x="595896" y="4913291"/>
                  <a:ext cx="2027286" cy="276999"/>
                </a:xfrm>
                <a:prstGeom prst="rect">
                  <a:avLst/>
                </a:prstGeom>
                <a:blipFill rotWithShape="0">
                  <a:blip r:embed="rId11"/>
                  <a:stretch>
                    <a:fillRect l="-2102" t="-2174" r="-1802"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1" name="TextBox 120"/>
                <p:cNvSpPr txBox="1"/>
                <p:nvPr/>
              </p:nvSpPr>
              <p:spPr>
                <a:xfrm>
                  <a:off x="972952" y="5228722"/>
                  <a:ext cx="6815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𝐵</m:t>
                        </m:r>
                      </m:oMath>
                    </m:oMathPara>
                  </a14:m>
                  <a:endParaRPr lang="en-US" dirty="0"/>
                </a:p>
              </p:txBody>
            </p:sp>
          </mc:Choice>
          <mc:Fallback xmlns="">
            <p:sp>
              <p:nvSpPr>
                <p:cNvPr id="121" name="TextBox 120"/>
                <p:cNvSpPr txBox="1">
                  <a:spLocks noRot="1" noChangeAspect="1" noMove="1" noResize="1" noEditPoints="1" noAdjustHandles="1" noChangeArrowheads="1" noChangeShapeType="1" noTextEdit="1"/>
                </p:cNvSpPr>
                <p:nvPr/>
              </p:nvSpPr>
              <p:spPr>
                <a:xfrm>
                  <a:off x="972952" y="5228722"/>
                  <a:ext cx="681597" cy="276999"/>
                </a:xfrm>
                <a:prstGeom prst="rect">
                  <a:avLst/>
                </a:prstGeom>
                <a:blipFill rotWithShape="0">
                  <a:blip r:embed="rId12"/>
                  <a:stretch>
                    <a:fillRect l="-7143" r="-7143" b="-6522"/>
                  </a:stretch>
                </a:blipFill>
              </p:spPr>
              <p:txBody>
                <a:bodyPr/>
                <a:lstStyle/>
                <a:p>
                  <a:r>
                    <a:rPr lang="en-US">
                      <a:noFill/>
                    </a:rPr>
                    <a:t> </a:t>
                  </a:r>
                </a:p>
              </p:txBody>
            </p:sp>
          </mc:Fallback>
        </mc:AlternateContent>
        <p:sp>
          <p:nvSpPr>
            <p:cNvPr id="122" name="TextBox 121"/>
            <p:cNvSpPr txBox="1"/>
            <p:nvPr/>
          </p:nvSpPr>
          <p:spPr>
            <a:xfrm>
              <a:off x="2922348" y="1887868"/>
              <a:ext cx="1094723" cy="369332"/>
            </a:xfrm>
            <a:prstGeom prst="rect">
              <a:avLst/>
            </a:prstGeom>
            <a:noFill/>
          </p:spPr>
          <p:txBody>
            <a:bodyPr wrap="none" rtlCol="0">
              <a:spAutoFit/>
            </a:bodyPr>
            <a:lstStyle/>
            <a:p>
              <a:r>
                <a:rPr lang="en-US" b="1" dirty="0" smtClean="0"/>
                <a:t>Router A:</a:t>
              </a:r>
              <a:endParaRPr lang="en-US" b="1" dirty="0"/>
            </a:p>
          </p:txBody>
        </p:sp>
        <p:sp>
          <p:nvSpPr>
            <p:cNvPr id="123" name="TextBox 122"/>
            <p:cNvSpPr txBox="1"/>
            <p:nvPr/>
          </p:nvSpPr>
          <p:spPr>
            <a:xfrm>
              <a:off x="2948028" y="3108331"/>
              <a:ext cx="1101135" cy="369332"/>
            </a:xfrm>
            <a:prstGeom prst="rect">
              <a:avLst/>
            </a:prstGeom>
            <a:noFill/>
          </p:spPr>
          <p:txBody>
            <a:bodyPr wrap="none" rtlCol="0">
              <a:spAutoFit/>
            </a:bodyPr>
            <a:lstStyle/>
            <a:p>
              <a:r>
                <a:rPr lang="en-US" b="1" dirty="0" smtClean="0"/>
                <a:t>Router B:</a:t>
              </a:r>
              <a:endParaRPr lang="en-US" b="1" dirty="0"/>
            </a:p>
          </p:txBody>
        </p:sp>
        <mc:AlternateContent xmlns:mc="http://schemas.openxmlformats.org/markup-compatibility/2006" xmlns:a14="http://schemas.microsoft.com/office/drawing/2010/main">
          <mc:Choice Requires="a14">
            <p:sp>
              <p:nvSpPr>
                <p:cNvPr id="124" name="TextBox 123"/>
                <p:cNvSpPr txBox="1"/>
                <p:nvPr/>
              </p:nvSpPr>
              <p:spPr>
                <a:xfrm>
                  <a:off x="3012352" y="3413465"/>
                  <a:ext cx="2981907" cy="3107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𝑚𝑎𝑡𝑐h</m:t>
                        </m:r>
                        <m:r>
                          <a:rPr lang="en-US" b="0" i="1" smtClean="0">
                            <a:latin typeface="Cambria Math" panose="02040503050406030204" pitchFamily="18" charset="0"/>
                          </a:rPr>
                          <m:t> </m:t>
                        </m:r>
                        <m:r>
                          <a:rPr lang="en-US" b="0" i="1" smtClean="0">
                            <a:latin typeface="Cambria Math" panose="02040503050406030204" pitchFamily="18" charset="0"/>
                          </a:rPr>
                          <m:t>𝑝𝑎𝑡h</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 ⋅</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m:oMathPara>
                  </a14:m>
                  <a:endParaRPr lang="en-US" dirty="0"/>
                </a:p>
              </p:txBody>
            </p:sp>
          </mc:Choice>
          <mc:Fallback xmlns="">
            <p:sp>
              <p:nvSpPr>
                <p:cNvPr id="124" name="TextBox 123"/>
                <p:cNvSpPr txBox="1">
                  <a:spLocks noRot="1" noChangeAspect="1" noMove="1" noResize="1" noEditPoints="1" noAdjustHandles="1" noChangeArrowheads="1" noChangeShapeType="1" noTextEdit="1"/>
                </p:cNvSpPr>
                <p:nvPr/>
              </p:nvSpPr>
              <p:spPr>
                <a:xfrm>
                  <a:off x="3012352" y="3413465"/>
                  <a:ext cx="2981907" cy="310791"/>
                </a:xfrm>
                <a:prstGeom prst="rect">
                  <a:avLst/>
                </a:prstGeom>
                <a:blipFill rotWithShape="0">
                  <a:blip r:embed="rId13"/>
                  <a:stretch>
                    <a:fillRect l="-1431" t="-17647" r="-2454" b="-431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5" name="TextBox 124"/>
                <p:cNvSpPr txBox="1"/>
                <p:nvPr/>
              </p:nvSpPr>
              <p:spPr>
                <a:xfrm>
                  <a:off x="2981075" y="2208142"/>
                  <a:ext cx="234359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𝑚𝑎𝑡𝑐h</m:t>
                        </m:r>
                        <m:r>
                          <a:rPr lang="en-US" b="0" i="1" smtClean="0">
                            <a:latin typeface="Cambria Math" panose="02040503050406030204" pitchFamily="18" charset="0"/>
                          </a:rPr>
                          <m:t> </m:t>
                        </m:r>
                        <m:r>
                          <a:rPr lang="en-US" b="0" i="1" smtClean="0">
                            <a:latin typeface="Cambria Math" panose="02040503050406030204" pitchFamily="18" charset="0"/>
                          </a:rPr>
                          <m:t>𝑝𝑎𝑡h</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p>
              </p:txBody>
            </p:sp>
          </mc:Choice>
          <mc:Fallback xmlns="">
            <p:sp>
              <p:nvSpPr>
                <p:cNvPr id="125" name="TextBox 124"/>
                <p:cNvSpPr txBox="1">
                  <a:spLocks noRot="1" noChangeAspect="1" noMove="1" noResize="1" noEditPoints="1" noAdjustHandles="1" noChangeArrowheads="1" noChangeShapeType="1" noTextEdit="1"/>
                </p:cNvSpPr>
                <p:nvPr/>
              </p:nvSpPr>
              <p:spPr>
                <a:xfrm>
                  <a:off x="2981075" y="2208142"/>
                  <a:ext cx="2343590" cy="276999"/>
                </a:xfrm>
                <a:prstGeom prst="rect">
                  <a:avLst/>
                </a:prstGeom>
                <a:blipFill rotWithShape="0">
                  <a:blip r:embed="rId14"/>
                  <a:stretch>
                    <a:fillRect l="-2078" t="-4444" r="-1818"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6" name="TextBox 125"/>
                <p:cNvSpPr txBox="1"/>
                <p:nvPr/>
              </p:nvSpPr>
              <p:spPr>
                <a:xfrm>
                  <a:off x="3377744" y="2785855"/>
                  <a:ext cx="9191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𝐴𝑆</m:t>
                        </m:r>
                        <m:r>
                          <a:rPr lang="en-US" b="0" i="1" smtClean="0">
                            <a:latin typeface="Cambria Math" panose="02040503050406030204" pitchFamily="18" charset="0"/>
                          </a:rPr>
                          <m:t>1</m:t>
                        </m:r>
                      </m:oMath>
                    </m:oMathPara>
                  </a14:m>
                  <a:endParaRPr lang="en-US" dirty="0"/>
                </a:p>
              </p:txBody>
            </p:sp>
          </mc:Choice>
          <mc:Fallback xmlns="">
            <p:sp>
              <p:nvSpPr>
                <p:cNvPr id="126" name="TextBox 125"/>
                <p:cNvSpPr txBox="1">
                  <a:spLocks noRot="1" noChangeAspect="1" noMove="1" noResize="1" noEditPoints="1" noAdjustHandles="1" noChangeArrowheads="1" noChangeShapeType="1" noTextEdit="1"/>
                </p:cNvSpPr>
                <p:nvPr/>
              </p:nvSpPr>
              <p:spPr>
                <a:xfrm>
                  <a:off x="3377744" y="2785855"/>
                  <a:ext cx="919162" cy="276999"/>
                </a:xfrm>
                <a:prstGeom prst="rect">
                  <a:avLst/>
                </a:prstGeom>
                <a:blipFill rotWithShape="0">
                  <a:blip r:embed="rId15"/>
                  <a:stretch>
                    <a:fillRect l="-6000" r="-6000"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7" name="TextBox 126"/>
                <p:cNvSpPr txBox="1"/>
                <p:nvPr/>
              </p:nvSpPr>
              <p:spPr>
                <a:xfrm>
                  <a:off x="3374897" y="2476826"/>
                  <a:ext cx="11400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𝑀𝐸𝐷</m:t>
                        </m:r>
                        <m:r>
                          <a:rPr lang="en-US" b="0" i="1" smtClean="0">
                            <a:latin typeface="Cambria Math" panose="02040503050406030204" pitchFamily="18" charset="0"/>
                          </a:rPr>
                          <m:t>←80</m:t>
                        </m:r>
                      </m:oMath>
                    </m:oMathPara>
                  </a14:m>
                  <a:endParaRPr lang="en-US" dirty="0"/>
                </a:p>
              </p:txBody>
            </p:sp>
          </mc:Choice>
          <mc:Fallback xmlns="">
            <p:sp>
              <p:nvSpPr>
                <p:cNvPr id="127" name="TextBox 126"/>
                <p:cNvSpPr txBox="1">
                  <a:spLocks noRot="1" noChangeAspect="1" noMove="1" noResize="1" noEditPoints="1" noAdjustHandles="1" noChangeArrowheads="1" noChangeShapeType="1" noTextEdit="1"/>
                </p:cNvSpPr>
                <p:nvPr/>
              </p:nvSpPr>
              <p:spPr>
                <a:xfrm>
                  <a:off x="3374897" y="2476826"/>
                  <a:ext cx="1140056" cy="276999"/>
                </a:xfrm>
                <a:prstGeom prst="rect">
                  <a:avLst/>
                </a:prstGeom>
                <a:blipFill rotWithShape="0">
                  <a:blip r:embed="rId16"/>
                  <a:stretch>
                    <a:fillRect l="-4278" r="-4813"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TextBox 127"/>
                <p:cNvSpPr txBox="1"/>
                <p:nvPr/>
              </p:nvSpPr>
              <p:spPr>
                <a:xfrm>
                  <a:off x="3354102" y="4062695"/>
                  <a:ext cx="9295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𝐴𝑆</m:t>
                        </m:r>
                        <m:r>
                          <a:rPr lang="en-US" b="0" i="1" smtClean="0">
                            <a:latin typeface="Cambria Math" panose="02040503050406030204" pitchFamily="18" charset="0"/>
                          </a:rPr>
                          <m:t>1</m:t>
                        </m:r>
                      </m:oMath>
                    </m:oMathPara>
                  </a14:m>
                  <a:endParaRPr lang="en-US" dirty="0"/>
                </a:p>
              </p:txBody>
            </p:sp>
          </mc:Choice>
          <mc:Fallback xmlns="">
            <p:sp>
              <p:nvSpPr>
                <p:cNvPr id="128" name="TextBox 127"/>
                <p:cNvSpPr txBox="1">
                  <a:spLocks noRot="1" noChangeAspect="1" noMove="1" noResize="1" noEditPoints="1" noAdjustHandles="1" noChangeArrowheads="1" noChangeShapeType="1" noTextEdit="1"/>
                </p:cNvSpPr>
                <p:nvPr/>
              </p:nvSpPr>
              <p:spPr>
                <a:xfrm>
                  <a:off x="3354102" y="4062695"/>
                  <a:ext cx="929550" cy="276999"/>
                </a:xfrm>
                <a:prstGeom prst="rect">
                  <a:avLst/>
                </a:prstGeom>
                <a:blipFill rotWithShape="0">
                  <a:blip r:embed="rId17"/>
                  <a:stretch>
                    <a:fillRect l="-5921" r="-5921"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9" name="TextBox 128"/>
                <p:cNvSpPr txBox="1"/>
                <p:nvPr/>
              </p:nvSpPr>
              <p:spPr>
                <a:xfrm>
                  <a:off x="3363249" y="3758389"/>
                  <a:ext cx="11400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𝑀𝐸𝐷</m:t>
                        </m:r>
                        <m:r>
                          <a:rPr lang="en-US" b="0" i="1" smtClean="0">
                            <a:latin typeface="Cambria Math" panose="02040503050406030204" pitchFamily="18" charset="0"/>
                          </a:rPr>
                          <m:t>←81</m:t>
                        </m:r>
                      </m:oMath>
                    </m:oMathPara>
                  </a14:m>
                  <a:endParaRPr lang="en-US" dirty="0"/>
                </a:p>
              </p:txBody>
            </p:sp>
          </mc:Choice>
          <mc:Fallback xmlns="">
            <p:sp>
              <p:nvSpPr>
                <p:cNvPr id="129" name="TextBox 128"/>
                <p:cNvSpPr txBox="1">
                  <a:spLocks noRot="1" noChangeAspect="1" noMove="1" noResize="1" noEditPoints="1" noAdjustHandles="1" noChangeArrowheads="1" noChangeShapeType="1" noTextEdit="1"/>
                </p:cNvSpPr>
                <p:nvPr/>
              </p:nvSpPr>
              <p:spPr>
                <a:xfrm>
                  <a:off x="3363249" y="3758389"/>
                  <a:ext cx="1140056" cy="276999"/>
                </a:xfrm>
                <a:prstGeom prst="rect">
                  <a:avLst/>
                </a:prstGeom>
                <a:blipFill rotWithShape="0">
                  <a:blip r:embed="rId18"/>
                  <a:stretch>
                    <a:fillRect l="-4278" r="-4813" b="-8889"/>
                  </a:stretch>
                </a:blipFill>
              </p:spPr>
              <p:txBody>
                <a:bodyPr/>
                <a:lstStyle/>
                <a:p>
                  <a:r>
                    <a:rPr lang="en-US">
                      <a:noFill/>
                    </a:rPr>
                    <a:t> </a:t>
                  </a:r>
                </a:p>
              </p:txBody>
            </p:sp>
          </mc:Fallback>
        </mc:AlternateContent>
      </p:grpSp>
    </p:spTree>
    <p:extLst>
      <p:ext uri="{BB962C8B-B14F-4D97-AF65-F5344CB8AC3E}">
        <p14:creationId xmlns:p14="http://schemas.microsoft.com/office/powerpoint/2010/main" val="1663073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9474" y="874673"/>
            <a:ext cx="10514771" cy="3063146"/>
          </a:xfrm>
        </p:spPr>
        <p:txBody>
          <a:bodyPr>
            <a:normAutofit/>
          </a:bodyPr>
          <a:lstStyle/>
          <a:p>
            <a:pPr marL="514350" indent="-514350">
              <a:buFont typeface="+mj-lt"/>
              <a:buAutoNum type="arabicPeriod"/>
            </a:pPr>
            <a:r>
              <a:rPr lang="en-US" dirty="0" smtClean="0"/>
              <a:t>Checking preference consistency is non-trivial (enumerate all paths)</a:t>
            </a:r>
          </a:p>
          <a:p>
            <a:pPr marL="514350" indent="-514350">
              <a:buFont typeface="+mj-lt"/>
              <a:buAutoNum type="arabicPeriod"/>
            </a:pPr>
            <a:r>
              <a:rPr lang="en-US" dirty="0" smtClean="0"/>
              <a:t>Generating regular expression matches is slow and computationally expensive (look at all paths to accepting states)</a:t>
            </a:r>
          </a:p>
          <a:p>
            <a:pPr marL="514350" indent="-514350">
              <a:buFont typeface="+mj-lt"/>
              <a:buAutoNum type="arabicPeriod"/>
            </a:pPr>
            <a:r>
              <a:rPr lang="en-US" dirty="0" smtClean="0"/>
              <a:t>No great way to deal with different starting locations</a:t>
            </a:r>
          </a:p>
          <a:p>
            <a:pPr lvl="1"/>
            <a:r>
              <a:rPr lang="en-US" dirty="0" smtClean="0"/>
              <a:t>Leads to many non-DAG structures</a:t>
            </a:r>
          </a:p>
          <a:p>
            <a:pPr lvl="1"/>
            <a:r>
              <a:rPr lang="en-US" dirty="0" smtClean="0"/>
              <a:t>Compounds difficulties finding all paths in (2)</a:t>
            </a:r>
          </a:p>
        </p:txBody>
      </p:sp>
      <p:sp>
        <p:nvSpPr>
          <p:cNvPr id="4" name="Title 1"/>
          <p:cNvSpPr txBox="1">
            <a:spLocks/>
          </p:cNvSpPr>
          <p:nvPr/>
        </p:nvSpPr>
        <p:spPr>
          <a:xfrm>
            <a:off x="25613" y="21781"/>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rgbClr val="FF0000"/>
                </a:solidFill>
              </a:rPr>
              <a:t>Problems:</a:t>
            </a:r>
            <a:endParaRPr lang="en-US" sz="4000" dirty="0">
              <a:solidFill>
                <a:srgbClr val="FF0000"/>
              </a:solidFill>
            </a:endParaRPr>
          </a:p>
        </p:txBody>
      </p:sp>
      <p:sp>
        <p:nvSpPr>
          <p:cNvPr id="5" name="Title 1"/>
          <p:cNvSpPr txBox="1">
            <a:spLocks/>
          </p:cNvSpPr>
          <p:nvPr/>
        </p:nvSpPr>
        <p:spPr>
          <a:xfrm>
            <a:off x="33250" y="3652592"/>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6">
                    <a:lumMod val="75000"/>
                  </a:schemeClr>
                </a:solidFill>
              </a:rPr>
              <a:t>Solution:</a:t>
            </a:r>
            <a:endParaRPr lang="en-US" sz="4000" dirty="0">
              <a:solidFill>
                <a:schemeClr val="accent6">
                  <a:lumMod val="75000"/>
                </a:schemeClr>
              </a:solidFill>
            </a:endParaRPr>
          </a:p>
        </p:txBody>
      </p:sp>
      <p:sp>
        <p:nvSpPr>
          <p:cNvPr id="6" name="Content Placeholder 2"/>
          <p:cNvSpPr txBox="1">
            <a:spLocks/>
          </p:cNvSpPr>
          <p:nvPr/>
        </p:nvSpPr>
        <p:spPr>
          <a:xfrm>
            <a:off x="959474" y="4538733"/>
            <a:ext cx="9718358" cy="21127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Build automata for advertisement flow (traffic end point)</a:t>
            </a:r>
          </a:p>
          <a:p>
            <a:r>
              <a:rPr lang="en-US" sz="2400" dirty="0" smtClean="0"/>
              <a:t>Simplifies compilation</a:t>
            </a:r>
          </a:p>
          <a:p>
            <a:r>
              <a:rPr lang="en-US" sz="2400" dirty="0" smtClean="0"/>
              <a:t>Multiple starting locations fine – compressed into single graph</a:t>
            </a:r>
          </a:p>
          <a:p>
            <a:r>
              <a:rPr lang="en-US" sz="2400" dirty="0" smtClean="0"/>
              <a:t>Checking preference consistency is much more efficient.</a:t>
            </a:r>
          </a:p>
        </p:txBody>
      </p:sp>
    </p:spTree>
    <p:extLst>
      <p:ext uri="{BB962C8B-B14F-4D97-AF65-F5344CB8AC3E}">
        <p14:creationId xmlns:p14="http://schemas.microsoft.com/office/powerpoint/2010/main" val="34356816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012890" y="2919708"/>
            <a:ext cx="8959909" cy="8528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5400" dirty="0" smtClean="0">
                <a:solidFill>
                  <a:schemeClr val="accent1">
                    <a:lumMod val="50000"/>
                  </a:schemeClr>
                </a:solidFill>
              </a:rPr>
              <a:t>Destination-based Automata</a:t>
            </a:r>
            <a:endParaRPr lang="en-US" sz="5400" dirty="0">
              <a:solidFill>
                <a:schemeClr val="accent1">
                  <a:lumMod val="50000"/>
                </a:schemeClr>
              </a:solidFill>
            </a:endParaRPr>
          </a:p>
        </p:txBody>
      </p:sp>
    </p:spTree>
    <p:extLst>
      <p:ext uri="{BB962C8B-B14F-4D97-AF65-F5344CB8AC3E}">
        <p14:creationId xmlns:p14="http://schemas.microsoft.com/office/powerpoint/2010/main" val="20942927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Internal Routes</a:t>
            </a:r>
            <a:endParaRPr lang="en-US" sz="4000" dirty="0">
              <a:solidFill>
                <a:schemeClr val="accent1">
                  <a:lumMod val="50000"/>
                </a:schemeClr>
              </a:solidFill>
            </a:endParaRPr>
          </a:p>
        </p:txBody>
      </p:sp>
      <p:grpSp>
        <p:nvGrpSpPr>
          <p:cNvPr id="12" name="Group 11"/>
          <p:cNvGrpSpPr/>
          <p:nvPr/>
        </p:nvGrpSpPr>
        <p:grpSpPr>
          <a:xfrm>
            <a:off x="165535" y="1998043"/>
            <a:ext cx="5830721" cy="1930925"/>
            <a:chOff x="281446" y="1998043"/>
            <a:chExt cx="5830721" cy="1930925"/>
          </a:xfrm>
        </p:grpSpPr>
        <p:grpSp>
          <p:nvGrpSpPr>
            <p:cNvPr id="9" name="Group 8"/>
            <p:cNvGrpSpPr/>
            <p:nvPr/>
          </p:nvGrpSpPr>
          <p:grpSpPr>
            <a:xfrm>
              <a:off x="281446" y="2680137"/>
              <a:ext cx="565735" cy="504003"/>
              <a:chOff x="2022693" y="3983301"/>
              <a:chExt cx="565735" cy="504003"/>
            </a:xfrm>
          </p:grpSpPr>
          <p:sp>
            <p:nvSpPr>
              <p:cNvPr id="2" name="Oval 1"/>
              <p:cNvSpPr/>
              <p:nvPr/>
            </p:nvSpPr>
            <p:spPr>
              <a:xfrm>
                <a:off x="2022693" y="3983301"/>
                <a:ext cx="565735" cy="504003"/>
              </a:xfrm>
              <a:prstGeom prst="ellipse">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146702" y="4050636"/>
                <a:ext cx="317716" cy="369332"/>
              </a:xfrm>
              <a:prstGeom prst="rect">
                <a:avLst/>
              </a:prstGeom>
              <a:noFill/>
            </p:spPr>
            <p:txBody>
              <a:bodyPr wrap="none" rtlCol="0">
                <a:spAutoFit/>
              </a:bodyPr>
              <a:lstStyle/>
              <a:p>
                <a:r>
                  <a:rPr lang="en-US" dirty="0" smtClean="0"/>
                  <a:t>A</a:t>
                </a:r>
                <a:endParaRPr lang="en-US" dirty="0"/>
              </a:p>
            </p:txBody>
          </p:sp>
        </p:grpSp>
        <p:grpSp>
          <p:nvGrpSpPr>
            <p:cNvPr id="7" name="Group 6"/>
            <p:cNvGrpSpPr/>
            <p:nvPr/>
          </p:nvGrpSpPr>
          <p:grpSpPr>
            <a:xfrm>
              <a:off x="3071176" y="2680137"/>
              <a:ext cx="565735" cy="504003"/>
              <a:chOff x="3421831" y="3983301"/>
              <a:chExt cx="565735" cy="504003"/>
            </a:xfrm>
          </p:grpSpPr>
          <p:sp>
            <p:nvSpPr>
              <p:cNvPr id="55" name="Oval 54"/>
              <p:cNvSpPr/>
              <p:nvPr/>
            </p:nvSpPr>
            <p:spPr>
              <a:xfrm>
                <a:off x="3421831" y="3983301"/>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545840" y="4063515"/>
                <a:ext cx="333746" cy="369332"/>
              </a:xfrm>
              <a:prstGeom prst="rect">
                <a:avLst/>
              </a:prstGeom>
              <a:noFill/>
            </p:spPr>
            <p:txBody>
              <a:bodyPr wrap="none" rtlCol="0">
                <a:spAutoFit/>
              </a:bodyPr>
              <a:lstStyle/>
              <a:p>
                <a:r>
                  <a:rPr lang="en-US" dirty="0" smtClean="0"/>
                  <a:t>N</a:t>
                </a:r>
                <a:endParaRPr lang="en-US" dirty="0"/>
              </a:p>
            </p:txBody>
          </p:sp>
        </p:grpSp>
        <p:grpSp>
          <p:nvGrpSpPr>
            <p:cNvPr id="6" name="Group 5"/>
            <p:cNvGrpSpPr/>
            <p:nvPr/>
          </p:nvGrpSpPr>
          <p:grpSpPr>
            <a:xfrm>
              <a:off x="4425970" y="1998144"/>
              <a:ext cx="565735" cy="504003"/>
              <a:chOff x="4776625" y="3301308"/>
              <a:chExt cx="565735" cy="504003"/>
            </a:xfrm>
          </p:grpSpPr>
          <p:sp>
            <p:nvSpPr>
              <p:cNvPr id="58" name="Oval 57"/>
              <p:cNvSpPr/>
              <p:nvPr/>
            </p:nvSpPr>
            <p:spPr>
              <a:xfrm>
                <a:off x="4776625" y="3301308"/>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4900634" y="3368643"/>
                <a:ext cx="296876" cy="369332"/>
              </a:xfrm>
              <a:prstGeom prst="rect">
                <a:avLst/>
              </a:prstGeom>
              <a:noFill/>
            </p:spPr>
            <p:txBody>
              <a:bodyPr wrap="none" rtlCol="0">
                <a:spAutoFit/>
              </a:bodyPr>
              <a:lstStyle/>
              <a:p>
                <a:r>
                  <a:rPr lang="en-US" dirty="0" smtClean="0"/>
                  <a:t>Y</a:t>
                </a:r>
                <a:endParaRPr lang="en-US" dirty="0"/>
              </a:p>
            </p:txBody>
          </p:sp>
        </p:grpSp>
        <p:grpSp>
          <p:nvGrpSpPr>
            <p:cNvPr id="4" name="Group 3"/>
            <p:cNvGrpSpPr/>
            <p:nvPr/>
          </p:nvGrpSpPr>
          <p:grpSpPr>
            <a:xfrm>
              <a:off x="4425970" y="3424965"/>
              <a:ext cx="565735" cy="504003"/>
              <a:chOff x="4776625" y="4728129"/>
              <a:chExt cx="565735" cy="504003"/>
            </a:xfrm>
          </p:grpSpPr>
          <p:sp>
            <p:nvSpPr>
              <p:cNvPr id="61" name="Oval 60"/>
              <p:cNvSpPr/>
              <p:nvPr/>
            </p:nvSpPr>
            <p:spPr>
              <a:xfrm>
                <a:off x="4776625" y="4728129"/>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4900634" y="4795464"/>
                <a:ext cx="292068" cy="369332"/>
              </a:xfrm>
              <a:prstGeom prst="rect">
                <a:avLst/>
              </a:prstGeom>
              <a:noFill/>
            </p:spPr>
            <p:txBody>
              <a:bodyPr wrap="none" rtlCol="0">
                <a:spAutoFit/>
              </a:bodyPr>
              <a:lstStyle/>
              <a:p>
                <a:r>
                  <a:rPr lang="en-US" dirty="0" smtClean="0"/>
                  <a:t>Z</a:t>
                </a:r>
                <a:endParaRPr lang="en-US" dirty="0"/>
              </a:p>
            </p:txBody>
          </p:sp>
        </p:grpSp>
        <p:grpSp>
          <p:nvGrpSpPr>
            <p:cNvPr id="5" name="Group 4"/>
            <p:cNvGrpSpPr/>
            <p:nvPr/>
          </p:nvGrpSpPr>
          <p:grpSpPr>
            <a:xfrm>
              <a:off x="5546432" y="2612801"/>
              <a:ext cx="565735" cy="504003"/>
              <a:chOff x="5897087" y="3915965"/>
              <a:chExt cx="565735" cy="504003"/>
            </a:xfrm>
          </p:grpSpPr>
          <p:sp>
            <p:nvSpPr>
              <p:cNvPr id="64" name="Oval 63"/>
              <p:cNvSpPr/>
              <p:nvPr/>
            </p:nvSpPr>
            <p:spPr>
              <a:xfrm>
                <a:off x="5897087" y="3915965"/>
                <a:ext cx="565735" cy="504003"/>
              </a:xfrm>
              <a:prstGeom prst="ellipse">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6021096" y="3983300"/>
                <a:ext cx="317716" cy="369332"/>
              </a:xfrm>
              <a:prstGeom prst="rect">
                <a:avLst/>
              </a:prstGeom>
              <a:noFill/>
            </p:spPr>
            <p:txBody>
              <a:bodyPr wrap="none" rtlCol="0">
                <a:spAutoFit/>
              </a:bodyPr>
              <a:lstStyle/>
              <a:p>
                <a:r>
                  <a:rPr lang="en-US" dirty="0" smtClean="0"/>
                  <a:t>B</a:t>
                </a:r>
                <a:endParaRPr lang="en-US" dirty="0"/>
              </a:p>
            </p:txBody>
          </p:sp>
        </p:grpSp>
        <p:cxnSp>
          <p:nvCxnSpPr>
            <p:cNvPr id="8" name="Straight Connector 7"/>
            <p:cNvCxnSpPr>
              <a:stCxn id="2" idx="7"/>
              <a:endCxn id="36" idx="2"/>
            </p:cNvCxnSpPr>
            <p:nvPr/>
          </p:nvCxnSpPr>
          <p:spPr>
            <a:xfrm flipV="1">
              <a:off x="764331" y="2250045"/>
              <a:ext cx="1185573" cy="5039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55" idx="7"/>
              <a:endCxn id="58" idx="2"/>
            </p:cNvCxnSpPr>
            <p:nvPr/>
          </p:nvCxnSpPr>
          <p:spPr>
            <a:xfrm flipV="1">
              <a:off x="3554061" y="2250146"/>
              <a:ext cx="871909" cy="503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58" idx="6"/>
              <a:endCxn id="64" idx="1"/>
            </p:cNvCxnSpPr>
            <p:nvPr/>
          </p:nvCxnSpPr>
          <p:spPr>
            <a:xfrm>
              <a:off x="4991705" y="2250146"/>
              <a:ext cx="637577" cy="4364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55" idx="5"/>
              <a:endCxn id="61" idx="2"/>
            </p:cNvCxnSpPr>
            <p:nvPr/>
          </p:nvCxnSpPr>
          <p:spPr>
            <a:xfrm>
              <a:off x="3554061" y="3110330"/>
              <a:ext cx="871909" cy="566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61" idx="6"/>
              <a:endCxn id="64" idx="3"/>
            </p:cNvCxnSpPr>
            <p:nvPr/>
          </p:nvCxnSpPr>
          <p:spPr>
            <a:xfrm flipV="1">
              <a:off x="4991705" y="3042994"/>
              <a:ext cx="637577" cy="6339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1949904" y="1998043"/>
              <a:ext cx="565735" cy="504003"/>
              <a:chOff x="4776625" y="3301308"/>
              <a:chExt cx="565735" cy="504003"/>
            </a:xfrm>
          </p:grpSpPr>
          <p:sp>
            <p:nvSpPr>
              <p:cNvPr id="36" name="Oval 35"/>
              <p:cNvSpPr/>
              <p:nvPr/>
            </p:nvSpPr>
            <p:spPr>
              <a:xfrm>
                <a:off x="4776625" y="3301308"/>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4900634" y="3368643"/>
                <a:ext cx="304892" cy="369332"/>
              </a:xfrm>
              <a:prstGeom prst="rect">
                <a:avLst/>
              </a:prstGeom>
              <a:noFill/>
            </p:spPr>
            <p:txBody>
              <a:bodyPr wrap="none" rtlCol="0">
                <a:spAutoFit/>
              </a:bodyPr>
              <a:lstStyle/>
              <a:p>
                <a:r>
                  <a:rPr lang="en-US" dirty="0" smtClean="0"/>
                  <a:t>X</a:t>
                </a:r>
                <a:endParaRPr lang="en-US" dirty="0"/>
              </a:p>
            </p:txBody>
          </p:sp>
        </p:grpSp>
        <p:grpSp>
          <p:nvGrpSpPr>
            <p:cNvPr id="38" name="Group 37"/>
            <p:cNvGrpSpPr/>
            <p:nvPr/>
          </p:nvGrpSpPr>
          <p:grpSpPr>
            <a:xfrm>
              <a:off x="1943491" y="3424965"/>
              <a:ext cx="565735" cy="504003"/>
              <a:chOff x="4776625" y="3301308"/>
              <a:chExt cx="565735" cy="504003"/>
            </a:xfrm>
          </p:grpSpPr>
          <p:sp>
            <p:nvSpPr>
              <p:cNvPr id="39" name="Oval 38"/>
              <p:cNvSpPr/>
              <p:nvPr/>
            </p:nvSpPr>
            <p:spPr>
              <a:xfrm>
                <a:off x="4776625" y="3301308"/>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861997" y="3368643"/>
                <a:ext cx="381836" cy="369332"/>
              </a:xfrm>
              <a:prstGeom prst="rect">
                <a:avLst/>
              </a:prstGeom>
              <a:noFill/>
            </p:spPr>
            <p:txBody>
              <a:bodyPr wrap="none" rtlCol="0">
                <a:spAutoFit/>
              </a:bodyPr>
              <a:lstStyle/>
              <a:p>
                <a:r>
                  <a:rPr lang="en-US" dirty="0" smtClean="0"/>
                  <a:t>M</a:t>
                </a:r>
                <a:endParaRPr lang="en-US" dirty="0"/>
              </a:p>
            </p:txBody>
          </p:sp>
        </p:grpSp>
        <p:cxnSp>
          <p:nvCxnSpPr>
            <p:cNvPr id="41" name="Straight Connector 40"/>
            <p:cNvCxnSpPr>
              <a:stCxn id="55" idx="1"/>
              <a:endCxn id="36" idx="6"/>
            </p:cNvCxnSpPr>
            <p:nvPr/>
          </p:nvCxnSpPr>
          <p:spPr>
            <a:xfrm flipH="1" flipV="1">
              <a:off x="2515639" y="2250045"/>
              <a:ext cx="638387" cy="5039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55" idx="3"/>
              <a:endCxn id="39" idx="6"/>
            </p:cNvCxnSpPr>
            <p:nvPr/>
          </p:nvCxnSpPr>
          <p:spPr>
            <a:xfrm flipH="1">
              <a:off x="2509226" y="3110330"/>
              <a:ext cx="644800" cy="566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2" idx="5"/>
              <a:endCxn id="39" idx="2"/>
            </p:cNvCxnSpPr>
            <p:nvPr/>
          </p:nvCxnSpPr>
          <p:spPr>
            <a:xfrm>
              <a:off x="764331" y="3110330"/>
              <a:ext cx="1179160" cy="566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2" name="Group 211"/>
          <p:cNvGrpSpPr/>
          <p:nvPr/>
        </p:nvGrpSpPr>
        <p:grpSpPr>
          <a:xfrm>
            <a:off x="139777" y="5587005"/>
            <a:ext cx="4046574" cy="1090032"/>
            <a:chOff x="139777" y="5587005"/>
            <a:chExt cx="4046574" cy="1090032"/>
          </a:xfrm>
        </p:grpSpPr>
        <p:sp>
          <p:nvSpPr>
            <p:cNvPr id="72" name="Oval 71"/>
            <p:cNvSpPr/>
            <p:nvPr/>
          </p:nvSpPr>
          <p:spPr>
            <a:xfrm>
              <a:off x="139777" y="6173034"/>
              <a:ext cx="565735" cy="504003"/>
            </a:xfrm>
            <a:prstGeom prst="ellipse">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297638" y="6173032"/>
              <a:ext cx="565735" cy="504003"/>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2418910" y="6173032"/>
              <a:ext cx="565735" cy="504003"/>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Arrow Connector 78"/>
            <p:cNvCxnSpPr>
              <a:stCxn id="72" idx="6"/>
              <a:endCxn id="74" idx="2"/>
            </p:cNvCxnSpPr>
            <p:nvPr/>
          </p:nvCxnSpPr>
          <p:spPr>
            <a:xfrm flipV="1">
              <a:off x="705512" y="6425034"/>
              <a:ext cx="592126" cy="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74" idx="6"/>
              <a:endCxn id="75" idx="2"/>
            </p:cNvCxnSpPr>
            <p:nvPr/>
          </p:nvCxnSpPr>
          <p:spPr>
            <a:xfrm>
              <a:off x="1863373" y="6425034"/>
              <a:ext cx="55553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5" idx="6"/>
              <a:endCxn id="86" idx="2"/>
            </p:cNvCxnSpPr>
            <p:nvPr/>
          </p:nvCxnSpPr>
          <p:spPr>
            <a:xfrm>
              <a:off x="2984645" y="6425034"/>
              <a:ext cx="63597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820795" y="5949678"/>
              <a:ext cx="317716" cy="369332"/>
            </a:xfrm>
            <a:prstGeom prst="rect">
              <a:avLst/>
            </a:prstGeom>
            <a:noFill/>
          </p:spPr>
          <p:txBody>
            <a:bodyPr wrap="none" rtlCol="0">
              <a:spAutoFit/>
            </a:bodyPr>
            <a:lstStyle/>
            <a:p>
              <a:r>
                <a:rPr lang="en-US" dirty="0" smtClean="0"/>
                <a:t>A</a:t>
              </a:r>
              <a:endParaRPr lang="en-US" dirty="0"/>
            </a:p>
          </p:txBody>
        </p:sp>
        <p:sp>
          <p:nvSpPr>
            <p:cNvPr id="84" name="TextBox 83"/>
            <p:cNvSpPr txBox="1"/>
            <p:nvPr/>
          </p:nvSpPr>
          <p:spPr>
            <a:xfrm>
              <a:off x="1962806" y="5949678"/>
              <a:ext cx="292068" cy="369332"/>
            </a:xfrm>
            <a:prstGeom prst="rect">
              <a:avLst/>
            </a:prstGeom>
            <a:noFill/>
          </p:spPr>
          <p:txBody>
            <a:bodyPr wrap="none" rtlCol="0">
              <a:spAutoFit/>
            </a:bodyPr>
            <a:lstStyle/>
            <a:p>
              <a:r>
                <a:rPr lang="en-US" dirty="0"/>
                <a:t>Z</a:t>
              </a:r>
            </a:p>
          </p:txBody>
        </p:sp>
        <p:sp>
          <p:nvSpPr>
            <p:cNvPr id="85" name="TextBox 84"/>
            <p:cNvSpPr txBox="1"/>
            <p:nvPr/>
          </p:nvSpPr>
          <p:spPr>
            <a:xfrm>
              <a:off x="3093134" y="5932207"/>
              <a:ext cx="309700" cy="369332"/>
            </a:xfrm>
            <a:prstGeom prst="rect">
              <a:avLst/>
            </a:prstGeom>
            <a:noFill/>
          </p:spPr>
          <p:txBody>
            <a:bodyPr wrap="none" rtlCol="0">
              <a:spAutoFit/>
            </a:bodyPr>
            <a:lstStyle/>
            <a:p>
              <a:r>
                <a:rPr lang="en-US" dirty="0" smtClean="0"/>
                <a:t>B</a:t>
              </a:r>
              <a:endParaRPr lang="en-US" dirty="0"/>
            </a:p>
          </p:txBody>
        </p:sp>
        <p:sp>
          <p:nvSpPr>
            <p:cNvPr id="86" name="Oval 85"/>
            <p:cNvSpPr/>
            <p:nvPr/>
          </p:nvSpPr>
          <p:spPr>
            <a:xfrm>
              <a:off x="3620616" y="6173032"/>
              <a:ext cx="565735" cy="504003"/>
            </a:xfrm>
            <a:prstGeom prst="ellipse">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3676520" y="6224478"/>
              <a:ext cx="453926" cy="401110"/>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Arrow Connector 89"/>
            <p:cNvCxnSpPr>
              <a:stCxn id="74" idx="7"/>
              <a:endCxn id="74" idx="1"/>
            </p:cNvCxnSpPr>
            <p:nvPr/>
          </p:nvCxnSpPr>
          <p:spPr>
            <a:xfrm rot="16200000" flipV="1">
              <a:off x="1580506" y="6046824"/>
              <a:ext cx="12700" cy="400035"/>
            </a:xfrm>
            <a:prstGeom prst="curvedConnector3">
              <a:avLst>
                <a:gd name="adj1" fmla="val 238118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1429076" y="5587005"/>
              <a:ext cx="359394" cy="369332"/>
            </a:xfrm>
            <a:prstGeom prst="rect">
              <a:avLst/>
            </a:prstGeom>
            <a:noFill/>
          </p:spPr>
          <p:txBody>
            <a:bodyPr wrap="none" rtlCol="0">
              <a:spAutoFit/>
            </a:bodyPr>
            <a:lstStyle/>
            <a:p>
              <a:r>
                <a:rPr lang="en-US" dirty="0" smtClean="0"/>
                <a:t>in</a:t>
              </a:r>
              <a:endParaRPr lang="en-US" dirty="0"/>
            </a:p>
          </p:txBody>
        </p:sp>
        <p:sp>
          <p:nvSpPr>
            <p:cNvPr id="152" name="TextBox 151"/>
            <p:cNvSpPr txBox="1"/>
            <p:nvPr/>
          </p:nvSpPr>
          <p:spPr>
            <a:xfrm>
              <a:off x="273755" y="6237357"/>
              <a:ext cx="301686" cy="369332"/>
            </a:xfrm>
            <a:prstGeom prst="rect">
              <a:avLst/>
            </a:prstGeom>
            <a:noFill/>
          </p:spPr>
          <p:txBody>
            <a:bodyPr wrap="none" rtlCol="0">
              <a:spAutoFit/>
            </a:bodyPr>
            <a:lstStyle/>
            <a:p>
              <a:r>
                <a:rPr lang="en-US" dirty="0" smtClean="0"/>
                <a:t>0</a:t>
              </a:r>
              <a:endParaRPr lang="en-US" dirty="0"/>
            </a:p>
          </p:txBody>
        </p:sp>
        <p:sp>
          <p:nvSpPr>
            <p:cNvPr id="154" name="TextBox 153"/>
            <p:cNvSpPr txBox="1"/>
            <p:nvPr/>
          </p:nvSpPr>
          <p:spPr>
            <a:xfrm>
              <a:off x="1418198" y="6235032"/>
              <a:ext cx="301686" cy="369332"/>
            </a:xfrm>
            <a:prstGeom prst="rect">
              <a:avLst/>
            </a:prstGeom>
            <a:noFill/>
          </p:spPr>
          <p:txBody>
            <a:bodyPr wrap="none" rtlCol="0">
              <a:spAutoFit/>
            </a:bodyPr>
            <a:lstStyle/>
            <a:p>
              <a:r>
                <a:rPr lang="en-US" dirty="0" smtClean="0"/>
                <a:t>1</a:t>
              </a:r>
              <a:endParaRPr lang="en-US" dirty="0"/>
            </a:p>
          </p:txBody>
        </p:sp>
        <p:sp>
          <p:nvSpPr>
            <p:cNvPr id="156" name="TextBox 155"/>
            <p:cNvSpPr txBox="1"/>
            <p:nvPr/>
          </p:nvSpPr>
          <p:spPr>
            <a:xfrm>
              <a:off x="2551473" y="6222153"/>
              <a:ext cx="301686" cy="369332"/>
            </a:xfrm>
            <a:prstGeom prst="rect">
              <a:avLst/>
            </a:prstGeom>
            <a:noFill/>
          </p:spPr>
          <p:txBody>
            <a:bodyPr wrap="none" rtlCol="0">
              <a:spAutoFit/>
            </a:bodyPr>
            <a:lstStyle/>
            <a:p>
              <a:r>
                <a:rPr lang="en-US" dirty="0" smtClean="0"/>
                <a:t>2</a:t>
              </a:r>
              <a:endParaRPr lang="en-US" dirty="0"/>
            </a:p>
          </p:txBody>
        </p:sp>
        <p:sp>
          <p:nvSpPr>
            <p:cNvPr id="157" name="TextBox 156"/>
            <p:cNvSpPr txBox="1"/>
            <p:nvPr/>
          </p:nvSpPr>
          <p:spPr>
            <a:xfrm>
              <a:off x="3746341" y="6220906"/>
              <a:ext cx="301686" cy="369332"/>
            </a:xfrm>
            <a:prstGeom prst="rect">
              <a:avLst/>
            </a:prstGeom>
            <a:noFill/>
          </p:spPr>
          <p:txBody>
            <a:bodyPr wrap="none" rtlCol="0">
              <a:spAutoFit/>
            </a:bodyPr>
            <a:lstStyle/>
            <a:p>
              <a:r>
                <a:rPr lang="en-US" dirty="0" smtClean="0"/>
                <a:t>3</a:t>
              </a:r>
              <a:endParaRPr lang="en-US" dirty="0"/>
            </a:p>
          </p:txBody>
        </p:sp>
      </p:grpSp>
      <p:grpSp>
        <p:nvGrpSpPr>
          <p:cNvPr id="213" name="Group 212"/>
          <p:cNvGrpSpPr/>
          <p:nvPr/>
        </p:nvGrpSpPr>
        <p:grpSpPr>
          <a:xfrm>
            <a:off x="136155" y="4696777"/>
            <a:ext cx="5789191" cy="740118"/>
            <a:chOff x="136155" y="4696777"/>
            <a:chExt cx="5789191" cy="740118"/>
          </a:xfrm>
        </p:grpSpPr>
        <p:sp>
          <p:nvSpPr>
            <p:cNvPr id="46" name="Oval 45"/>
            <p:cNvSpPr/>
            <p:nvPr/>
          </p:nvSpPr>
          <p:spPr>
            <a:xfrm>
              <a:off x="136155" y="4932892"/>
              <a:ext cx="565735" cy="504003"/>
            </a:xfrm>
            <a:prstGeom prst="ellipse">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294016" y="4932890"/>
              <a:ext cx="565735" cy="504003"/>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2415288" y="4932890"/>
              <a:ext cx="565735" cy="504003"/>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4312453" y="4932890"/>
              <a:ext cx="565735" cy="504003"/>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46" idx="6"/>
              <a:endCxn id="49" idx="2"/>
            </p:cNvCxnSpPr>
            <p:nvPr/>
          </p:nvCxnSpPr>
          <p:spPr>
            <a:xfrm flipV="1">
              <a:off x="701890" y="5184892"/>
              <a:ext cx="592126" cy="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9" idx="6"/>
              <a:endCxn id="50" idx="2"/>
            </p:cNvCxnSpPr>
            <p:nvPr/>
          </p:nvCxnSpPr>
          <p:spPr>
            <a:xfrm>
              <a:off x="1859751" y="5184892"/>
              <a:ext cx="55553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0" idx="6"/>
              <a:endCxn id="171" idx="2"/>
            </p:cNvCxnSpPr>
            <p:nvPr/>
          </p:nvCxnSpPr>
          <p:spPr>
            <a:xfrm>
              <a:off x="2981023" y="5184892"/>
              <a:ext cx="4420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7173" y="4709536"/>
              <a:ext cx="317716" cy="369332"/>
            </a:xfrm>
            <a:prstGeom prst="rect">
              <a:avLst/>
            </a:prstGeom>
            <a:noFill/>
          </p:spPr>
          <p:txBody>
            <a:bodyPr wrap="none" rtlCol="0">
              <a:spAutoFit/>
            </a:bodyPr>
            <a:lstStyle/>
            <a:p>
              <a:r>
                <a:rPr lang="en-US" dirty="0" smtClean="0"/>
                <a:t>A</a:t>
              </a:r>
              <a:endParaRPr lang="en-US" dirty="0"/>
            </a:p>
          </p:txBody>
        </p:sp>
        <p:sp>
          <p:nvSpPr>
            <p:cNvPr id="60" name="TextBox 59"/>
            <p:cNvSpPr txBox="1"/>
            <p:nvPr/>
          </p:nvSpPr>
          <p:spPr>
            <a:xfrm>
              <a:off x="1959184" y="4709536"/>
              <a:ext cx="304892" cy="369332"/>
            </a:xfrm>
            <a:prstGeom prst="rect">
              <a:avLst/>
            </a:prstGeom>
            <a:noFill/>
          </p:spPr>
          <p:txBody>
            <a:bodyPr wrap="none" rtlCol="0">
              <a:spAutoFit/>
            </a:bodyPr>
            <a:lstStyle/>
            <a:p>
              <a:r>
                <a:rPr lang="en-US" dirty="0" smtClean="0"/>
                <a:t>X</a:t>
              </a:r>
              <a:endParaRPr lang="en-US" dirty="0"/>
            </a:p>
          </p:txBody>
        </p:sp>
        <p:sp>
          <p:nvSpPr>
            <p:cNvPr id="63" name="TextBox 62"/>
            <p:cNvSpPr txBox="1"/>
            <p:nvPr/>
          </p:nvSpPr>
          <p:spPr>
            <a:xfrm>
              <a:off x="2998167" y="4715395"/>
              <a:ext cx="333746" cy="369332"/>
            </a:xfrm>
            <a:prstGeom prst="rect">
              <a:avLst/>
            </a:prstGeom>
            <a:noFill/>
          </p:spPr>
          <p:txBody>
            <a:bodyPr wrap="none" rtlCol="0">
              <a:spAutoFit/>
            </a:bodyPr>
            <a:lstStyle/>
            <a:p>
              <a:r>
                <a:rPr lang="en-US" dirty="0" smtClean="0"/>
                <a:t>N</a:t>
              </a:r>
              <a:endParaRPr lang="en-US" dirty="0"/>
            </a:p>
          </p:txBody>
        </p:sp>
        <p:sp>
          <p:nvSpPr>
            <p:cNvPr id="67" name="Oval 66"/>
            <p:cNvSpPr/>
            <p:nvPr/>
          </p:nvSpPr>
          <p:spPr>
            <a:xfrm>
              <a:off x="5359611" y="4932890"/>
              <a:ext cx="565735" cy="504003"/>
            </a:xfrm>
            <a:prstGeom prst="ellipse">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p:cNvCxnSpPr>
              <a:stCxn id="51" idx="6"/>
              <a:endCxn id="67" idx="2"/>
            </p:cNvCxnSpPr>
            <p:nvPr/>
          </p:nvCxnSpPr>
          <p:spPr>
            <a:xfrm>
              <a:off x="4878188" y="5184892"/>
              <a:ext cx="48142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977930" y="4709536"/>
              <a:ext cx="309700" cy="369332"/>
            </a:xfrm>
            <a:prstGeom prst="rect">
              <a:avLst/>
            </a:prstGeom>
            <a:noFill/>
          </p:spPr>
          <p:txBody>
            <a:bodyPr wrap="none" rtlCol="0">
              <a:spAutoFit/>
            </a:bodyPr>
            <a:lstStyle/>
            <a:p>
              <a:r>
                <a:rPr lang="en-US" dirty="0" smtClean="0"/>
                <a:t>B</a:t>
              </a:r>
              <a:endParaRPr lang="en-US" dirty="0"/>
            </a:p>
          </p:txBody>
        </p:sp>
        <p:sp>
          <p:nvSpPr>
            <p:cNvPr id="70" name="Oval 69"/>
            <p:cNvSpPr/>
            <p:nvPr/>
          </p:nvSpPr>
          <p:spPr>
            <a:xfrm>
              <a:off x="5415515" y="4984336"/>
              <a:ext cx="453926" cy="401110"/>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extBox 150"/>
            <p:cNvSpPr txBox="1"/>
            <p:nvPr/>
          </p:nvSpPr>
          <p:spPr>
            <a:xfrm>
              <a:off x="275033" y="5000224"/>
              <a:ext cx="301686" cy="369332"/>
            </a:xfrm>
            <a:prstGeom prst="rect">
              <a:avLst/>
            </a:prstGeom>
            <a:noFill/>
          </p:spPr>
          <p:txBody>
            <a:bodyPr wrap="none" rtlCol="0">
              <a:spAutoFit/>
            </a:bodyPr>
            <a:lstStyle/>
            <a:p>
              <a:r>
                <a:rPr lang="en-US" dirty="0" smtClean="0"/>
                <a:t>0</a:t>
              </a:r>
              <a:endParaRPr lang="en-US" dirty="0"/>
            </a:p>
          </p:txBody>
        </p:sp>
        <p:sp>
          <p:nvSpPr>
            <p:cNvPr id="153" name="TextBox 152"/>
            <p:cNvSpPr txBox="1"/>
            <p:nvPr/>
          </p:nvSpPr>
          <p:spPr>
            <a:xfrm>
              <a:off x="1420346" y="5000809"/>
              <a:ext cx="301686" cy="369332"/>
            </a:xfrm>
            <a:prstGeom prst="rect">
              <a:avLst/>
            </a:prstGeom>
            <a:noFill/>
          </p:spPr>
          <p:txBody>
            <a:bodyPr wrap="none" rtlCol="0">
              <a:spAutoFit/>
            </a:bodyPr>
            <a:lstStyle/>
            <a:p>
              <a:r>
                <a:rPr lang="en-US" dirty="0" smtClean="0"/>
                <a:t>1</a:t>
              </a:r>
              <a:endParaRPr lang="en-US" dirty="0"/>
            </a:p>
          </p:txBody>
        </p:sp>
        <p:sp>
          <p:nvSpPr>
            <p:cNvPr id="155" name="TextBox 154"/>
            <p:cNvSpPr txBox="1"/>
            <p:nvPr/>
          </p:nvSpPr>
          <p:spPr>
            <a:xfrm>
              <a:off x="2554426" y="5003445"/>
              <a:ext cx="301686" cy="369332"/>
            </a:xfrm>
            <a:prstGeom prst="rect">
              <a:avLst/>
            </a:prstGeom>
            <a:noFill/>
          </p:spPr>
          <p:txBody>
            <a:bodyPr wrap="none" rtlCol="0">
              <a:spAutoFit/>
            </a:bodyPr>
            <a:lstStyle/>
            <a:p>
              <a:r>
                <a:rPr lang="en-US" dirty="0" smtClean="0"/>
                <a:t>2</a:t>
              </a:r>
              <a:endParaRPr lang="en-US" dirty="0"/>
            </a:p>
          </p:txBody>
        </p:sp>
        <p:sp>
          <p:nvSpPr>
            <p:cNvPr id="158" name="TextBox 157"/>
            <p:cNvSpPr txBox="1"/>
            <p:nvPr/>
          </p:nvSpPr>
          <p:spPr>
            <a:xfrm>
              <a:off x="4454800" y="5017875"/>
              <a:ext cx="301686" cy="369332"/>
            </a:xfrm>
            <a:prstGeom prst="rect">
              <a:avLst/>
            </a:prstGeom>
            <a:noFill/>
          </p:spPr>
          <p:txBody>
            <a:bodyPr wrap="none" rtlCol="0">
              <a:spAutoFit/>
            </a:bodyPr>
            <a:lstStyle/>
            <a:p>
              <a:r>
                <a:rPr lang="en-US" dirty="0" smtClean="0"/>
                <a:t>4</a:t>
              </a:r>
              <a:endParaRPr lang="en-US" dirty="0"/>
            </a:p>
          </p:txBody>
        </p:sp>
        <p:sp>
          <p:nvSpPr>
            <p:cNvPr id="159" name="TextBox 158"/>
            <p:cNvSpPr txBox="1"/>
            <p:nvPr/>
          </p:nvSpPr>
          <p:spPr>
            <a:xfrm>
              <a:off x="5471736" y="5016114"/>
              <a:ext cx="301686" cy="369332"/>
            </a:xfrm>
            <a:prstGeom prst="rect">
              <a:avLst/>
            </a:prstGeom>
            <a:noFill/>
          </p:spPr>
          <p:txBody>
            <a:bodyPr wrap="none" rtlCol="0">
              <a:spAutoFit/>
            </a:bodyPr>
            <a:lstStyle/>
            <a:p>
              <a:r>
                <a:rPr lang="en-US" dirty="0" smtClean="0"/>
                <a:t>5</a:t>
              </a:r>
              <a:endParaRPr lang="en-US" dirty="0"/>
            </a:p>
          </p:txBody>
        </p:sp>
        <p:sp>
          <p:nvSpPr>
            <p:cNvPr id="171" name="Oval 170"/>
            <p:cNvSpPr/>
            <p:nvPr/>
          </p:nvSpPr>
          <p:spPr>
            <a:xfrm>
              <a:off x="3423113" y="4932890"/>
              <a:ext cx="565735" cy="504003"/>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TextBox 171"/>
            <p:cNvSpPr txBox="1"/>
            <p:nvPr/>
          </p:nvSpPr>
          <p:spPr>
            <a:xfrm>
              <a:off x="3565460" y="5017875"/>
              <a:ext cx="301686" cy="369332"/>
            </a:xfrm>
            <a:prstGeom prst="rect">
              <a:avLst/>
            </a:prstGeom>
            <a:noFill/>
          </p:spPr>
          <p:txBody>
            <a:bodyPr wrap="none" rtlCol="0">
              <a:spAutoFit/>
            </a:bodyPr>
            <a:lstStyle/>
            <a:p>
              <a:r>
                <a:rPr lang="en-US" dirty="0" smtClean="0"/>
                <a:t>3</a:t>
              </a:r>
              <a:endParaRPr lang="en-US" dirty="0"/>
            </a:p>
          </p:txBody>
        </p:sp>
        <p:cxnSp>
          <p:nvCxnSpPr>
            <p:cNvPr id="176" name="Straight Arrow Connector 175"/>
            <p:cNvCxnSpPr>
              <a:stCxn id="171" idx="6"/>
              <a:endCxn id="51" idx="2"/>
            </p:cNvCxnSpPr>
            <p:nvPr/>
          </p:nvCxnSpPr>
          <p:spPr>
            <a:xfrm>
              <a:off x="3988848" y="5184892"/>
              <a:ext cx="32360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3986838" y="4696777"/>
              <a:ext cx="304892" cy="369332"/>
            </a:xfrm>
            <a:prstGeom prst="rect">
              <a:avLst/>
            </a:prstGeom>
            <a:noFill/>
          </p:spPr>
          <p:txBody>
            <a:bodyPr wrap="none" rtlCol="0">
              <a:spAutoFit/>
            </a:bodyPr>
            <a:lstStyle/>
            <a:p>
              <a:r>
                <a:rPr lang="en-US" dirty="0" smtClean="0"/>
                <a:t>Y</a:t>
              </a:r>
              <a:endParaRPr lang="en-US" dirty="0"/>
            </a:p>
          </p:txBody>
        </p:sp>
      </p:grpSp>
      <mc:AlternateContent xmlns:mc="http://schemas.openxmlformats.org/markup-compatibility/2006" xmlns:a14="http://schemas.microsoft.com/office/drawing/2010/main">
        <mc:Choice Requires="a14">
          <p:sp>
            <p:nvSpPr>
              <p:cNvPr id="193" name="TextBox 192"/>
              <p:cNvSpPr txBox="1"/>
              <p:nvPr/>
            </p:nvSpPr>
            <p:spPr>
              <a:xfrm>
                <a:off x="634551" y="1240734"/>
                <a:ext cx="4825349"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endParaRPr lang="en-US" b="0" dirty="0" smtClean="0"/>
              </a:p>
            </p:txBody>
          </p:sp>
        </mc:Choice>
        <mc:Fallback xmlns="">
          <p:sp>
            <p:nvSpPr>
              <p:cNvPr id="193" name="TextBox 192"/>
              <p:cNvSpPr txBox="1">
                <a:spLocks noRot="1" noChangeAspect="1" noMove="1" noResize="1" noEditPoints="1" noAdjustHandles="1" noChangeArrowheads="1" noChangeShapeType="1" noTextEdit="1"/>
              </p:cNvSpPr>
              <p:nvPr/>
            </p:nvSpPr>
            <p:spPr>
              <a:xfrm>
                <a:off x="634551" y="1240734"/>
                <a:ext cx="4825349" cy="276999"/>
              </a:xfrm>
              <a:prstGeom prst="rect">
                <a:avLst/>
              </a:prstGeom>
              <a:blipFill rotWithShape="0">
                <a:blip r:embed="rId2"/>
                <a:stretch>
                  <a:fillRect l="-2904" t="-28889" b="-51111"/>
                </a:stretch>
              </a:blipFill>
            </p:spPr>
            <p:txBody>
              <a:bodyPr/>
              <a:lstStyle/>
              <a:p>
                <a:r>
                  <a:rPr lang="en-US">
                    <a:noFill/>
                  </a:rPr>
                  <a:t> </a:t>
                </a:r>
              </a:p>
            </p:txBody>
          </p:sp>
        </mc:Fallback>
      </mc:AlternateContent>
      <p:grpSp>
        <p:nvGrpSpPr>
          <p:cNvPr id="10" name="Group 9"/>
          <p:cNvGrpSpPr/>
          <p:nvPr/>
        </p:nvGrpSpPr>
        <p:grpSpPr>
          <a:xfrm>
            <a:off x="6338827" y="1056068"/>
            <a:ext cx="5324615" cy="5388060"/>
            <a:chOff x="6338827" y="1056068"/>
            <a:chExt cx="5324615" cy="5388060"/>
          </a:xfrm>
        </p:grpSpPr>
        <p:grpSp>
          <p:nvGrpSpPr>
            <p:cNvPr id="189" name="Group 188"/>
            <p:cNvGrpSpPr/>
            <p:nvPr/>
          </p:nvGrpSpPr>
          <p:grpSpPr>
            <a:xfrm>
              <a:off x="6361405" y="1056068"/>
              <a:ext cx="5302037" cy="5388060"/>
              <a:chOff x="6172498" y="-7644"/>
              <a:chExt cx="5302037" cy="5388060"/>
            </a:xfrm>
          </p:grpSpPr>
          <p:sp>
            <p:nvSpPr>
              <p:cNvPr id="95" name="Oval 94"/>
              <p:cNvSpPr/>
              <p:nvPr/>
            </p:nvSpPr>
            <p:spPr>
              <a:xfrm>
                <a:off x="8725082" y="392118"/>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7317914" y="1386763"/>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7316805" y="2643716"/>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10119655" y="1386763"/>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10119654" y="2643716"/>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9094159" y="37149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10908800" y="3714974"/>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Arrow Connector 104"/>
              <p:cNvCxnSpPr>
                <a:stCxn id="95" idx="3"/>
                <a:endCxn id="96" idx="7"/>
              </p:cNvCxnSpPr>
              <p:nvPr/>
            </p:nvCxnSpPr>
            <p:spPr>
              <a:xfrm flipH="1">
                <a:off x="7800799" y="822311"/>
                <a:ext cx="1007133"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95" idx="5"/>
                <a:endCxn id="98" idx="1"/>
              </p:cNvCxnSpPr>
              <p:nvPr/>
            </p:nvCxnSpPr>
            <p:spPr>
              <a:xfrm>
                <a:off x="9207967" y="822311"/>
                <a:ext cx="994538"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96" idx="4"/>
                <a:endCxn id="97" idx="0"/>
              </p:cNvCxnSpPr>
              <p:nvPr/>
            </p:nvCxnSpPr>
            <p:spPr>
              <a:xfrm flipH="1">
                <a:off x="7599673" y="1890766"/>
                <a:ext cx="1109"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97" idx="4"/>
                <a:endCxn id="196" idx="0"/>
              </p:cNvCxnSpPr>
              <p:nvPr/>
            </p:nvCxnSpPr>
            <p:spPr>
              <a:xfrm flipH="1">
                <a:off x="7597962" y="3147719"/>
                <a:ext cx="1711" cy="5367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98" idx="4"/>
                <a:endCxn id="99" idx="0"/>
              </p:cNvCxnSpPr>
              <p:nvPr/>
            </p:nvCxnSpPr>
            <p:spPr>
              <a:xfrm flipH="1">
                <a:off x="10402522" y="1890766"/>
                <a:ext cx="1"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99" idx="3"/>
                <a:endCxn id="100" idx="7"/>
              </p:cNvCxnSpPr>
              <p:nvPr/>
            </p:nvCxnSpPr>
            <p:spPr>
              <a:xfrm flipH="1">
                <a:off x="9577044" y="3073909"/>
                <a:ext cx="625460" cy="7148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00" idx="4"/>
                <a:endCxn id="131" idx="0"/>
              </p:cNvCxnSpPr>
              <p:nvPr/>
            </p:nvCxnSpPr>
            <p:spPr>
              <a:xfrm flipH="1">
                <a:off x="9372040" y="4218978"/>
                <a:ext cx="4987" cy="61879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99" idx="5"/>
                <a:endCxn id="101" idx="0"/>
              </p:cNvCxnSpPr>
              <p:nvPr/>
            </p:nvCxnSpPr>
            <p:spPr>
              <a:xfrm>
                <a:off x="10602539" y="3073909"/>
                <a:ext cx="589129" cy="6410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101" idx="4"/>
                <a:endCxn id="136" idx="0"/>
              </p:cNvCxnSpPr>
              <p:nvPr/>
            </p:nvCxnSpPr>
            <p:spPr>
              <a:xfrm flipH="1">
                <a:off x="11187863" y="4218977"/>
                <a:ext cx="3805" cy="6574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0" name="Group 129"/>
              <p:cNvGrpSpPr/>
              <p:nvPr/>
            </p:nvGrpSpPr>
            <p:grpSpPr>
              <a:xfrm>
                <a:off x="9094159" y="4837774"/>
                <a:ext cx="555761" cy="504003"/>
                <a:chOff x="8452189" y="5873858"/>
                <a:chExt cx="555761" cy="504003"/>
              </a:xfrm>
            </p:grpSpPr>
            <p:sp>
              <p:nvSpPr>
                <p:cNvPr id="131" name="Oval 130"/>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5" name="Group 134"/>
              <p:cNvGrpSpPr/>
              <p:nvPr/>
            </p:nvGrpSpPr>
            <p:grpSpPr>
              <a:xfrm>
                <a:off x="10909982" y="4876413"/>
                <a:ext cx="555761" cy="504003"/>
                <a:chOff x="8452189" y="5873858"/>
                <a:chExt cx="555761" cy="504003"/>
              </a:xfrm>
            </p:grpSpPr>
            <p:sp>
              <p:nvSpPr>
                <p:cNvPr id="136" name="Oval 135"/>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1" name="TextBox 140"/>
              <p:cNvSpPr txBox="1"/>
              <p:nvPr/>
            </p:nvSpPr>
            <p:spPr>
              <a:xfrm>
                <a:off x="8602870" y="-7644"/>
                <a:ext cx="810158" cy="369332"/>
              </a:xfrm>
              <a:prstGeom prst="rect">
                <a:avLst/>
              </a:prstGeom>
              <a:noFill/>
            </p:spPr>
            <p:txBody>
              <a:bodyPr wrap="none" rtlCol="0">
                <a:spAutoFit/>
              </a:bodyPr>
              <a:lstStyle/>
              <a:p>
                <a:r>
                  <a:rPr lang="en-US" dirty="0" smtClean="0"/>
                  <a:t>(0,0,A)</a:t>
                </a:r>
                <a:endParaRPr lang="en-US" dirty="0"/>
              </a:p>
            </p:txBody>
          </p:sp>
          <p:sp>
            <p:nvSpPr>
              <p:cNvPr id="143" name="TextBox 142"/>
              <p:cNvSpPr txBox="1"/>
              <p:nvPr/>
            </p:nvSpPr>
            <p:spPr>
              <a:xfrm>
                <a:off x="6425059" y="1425106"/>
                <a:ext cx="872355" cy="369332"/>
              </a:xfrm>
              <a:prstGeom prst="rect">
                <a:avLst/>
              </a:prstGeom>
              <a:noFill/>
            </p:spPr>
            <p:txBody>
              <a:bodyPr wrap="none" rtlCol="0">
                <a:spAutoFit/>
              </a:bodyPr>
              <a:lstStyle/>
              <a:p>
                <a:r>
                  <a:rPr lang="en-US" dirty="0" smtClean="0"/>
                  <a:t>(1,1,M)</a:t>
                </a:r>
                <a:endParaRPr lang="en-US" dirty="0"/>
              </a:p>
            </p:txBody>
          </p:sp>
          <p:sp>
            <p:nvSpPr>
              <p:cNvPr id="144" name="TextBox 143"/>
              <p:cNvSpPr txBox="1"/>
              <p:nvPr/>
            </p:nvSpPr>
            <p:spPr>
              <a:xfrm>
                <a:off x="6172498" y="2723943"/>
                <a:ext cx="1149161" cy="369332"/>
              </a:xfrm>
              <a:prstGeom prst="rect">
                <a:avLst/>
              </a:prstGeom>
              <a:noFill/>
            </p:spPr>
            <p:txBody>
              <a:bodyPr wrap="none" rtlCol="0">
                <a:spAutoFit/>
              </a:bodyPr>
              <a:lstStyle/>
              <a:p>
                <a:r>
                  <a:rPr lang="en-US" dirty="0" smtClean="0"/>
                  <a:t>(drop,1,N)</a:t>
                </a:r>
                <a:endParaRPr lang="en-US" dirty="0"/>
              </a:p>
            </p:txBody>
          </p:sp>
          <p:sp>
            <p:nvSpPr>
              <p:cNvPr id="145" name="TextBox 144"/>
              <p:cNvSpPr txBox="1"/>
              <p:nvPr/>
            </p:nvSpPr>
            <p:spPr>
              <a:xfrm>
                <a:off x="9184127" y="1454098"/>
                <a:ext cx="796565" cy="369332"/>
              </a:xfrm>
              <a:prstGeom prst="rect">
                <a:avLst/>
              </a:prstGeom>
              <a:noFill/>
            </p:spPr>
            <p:txBody>
              <a:bodyPr wrap="none" rtlCol="0">
                <a:spAutoFit/>
              </a:bodyPr>
              <a:lstStyle/>
              <a:p>
                <a:r>
                  <a:rPr lang="en-US" dirty="0" smtClean="0"/>
                  <a:t>(1,1,X)</a:t>
                </a:r>
                <a:endParaRPr lang="en-US" dirty="0"/>
              </a:p>
            </p:txBody>
          </p:sp>
          <p:sp>
            <p:nvSpPr>
              <p:cNvPr id="146" name="TextBox 145"/>
              <p:cNvSpPr txBox="1"/>
              <p:nvPr/>
            </p:nvSpPr>
            <p:spPr>
              <a:xfrm>
                <a:off x="9207158" y="2637241"/>
                <a:ext cx="824265" cy="369332"/>
              </a:xfrm>
              <a:prstGeom prst="rect">
                <a:avLst/>
              </a:prstGeom>
              <a:noFill/>
            </p:spPr>
            <p:txBody>
              <a:bodyPr wrap="none" rtlCol="0">
                <a:spAutoFit/>
              </a:bodyPr>
              <a:lstStyle/>
              <a:p>
                <a:r>
                  <a:rPr lang="en-US" dirty="0" smtClean="0"/>
                  <a:t>(2,1,N)</a:t>
                </a:r>
                <a:endParaRPr lang="en-US" dirty="0"/>
              </a:p>
            </p:txBody>
          </p:sp>
          <p:sp>
            <p:nvSpPr>
              <p:cNvPr id="147" name="TextBox 146"/>
              <p:cNvSpPr txBox="1"/>
              <p:nvPr/>
            </p:nvSpPr>
            <p:spPr>
              <a:xfrm>
                <a:off x="10115863" y="3807298"/>
                <a:ext cx="770852" cy="369332"/>
              </a:xfrm>
              <a:prstGeom prst="rect">
                <a:avLst/>
              </a:prstGeom>
              <a:noFill/>
            </p:spPr>
            <p:txBody>
              <a:bodyPr wrap="none" rtlCol="0">
                <a:spAutoFit/>
              </a:bodyPr>
              <a:lstStyle/>
              <a:p>
                <a:r>
                  <a:rPr lang="en-US" dirty="0" smtClean="0"/>
                  <a:t>(3,1,Y)</a:t>
                </a:r>
                <a:endParaRPr lang="en-US" dirty="0"/>
              </a:p>
            </p:txBody>
          </p:sp>
          <p:sp>
            <p:nvSpPr>
              <p:cNvPr id="148" name="TextBox 147"/>
              <p:cNvSpPr txBox="1"/>
              <p:nvPr/>
            </p:nvSpPr>
            <p:spPr>
              <a:xfrm>
                <a:off x="10095123" y="4953320"/>
                <a:ext cx="800219" cy="369332"/>
              </a:xfrm>
              <a:prstGeom prst="rect">
                <a:avLst/>
              </a:prstGeom>
              <a:noFill/>
            </p:spPr>
            <p:txBody>
              <a:bodyPr wrap="none" rtlCol="0">
                <a:spAutoFit/>
              </a:bodyPr>
              <a:lstStyle/>
              <a:p>
                <a:r>
                  <a:rPr lang="en-US" dirty="0" smtClean="0"/>
                  <a:t>(</a:t>
                </a:r>
                <a:r>
                  <a:rPr lang="en-US" b="1" dirty="0" smtClean="0"/>
                  <a:t>4</a:t>
                </a:r>
                <a:r>
                  <a:rPr lang="en-US" dirty="0" smtClean="0"/>
                  <a:t>,1,B)</a:t>
                </a:r>
                <a:endParaRPr lang="en-US" dirty="0"/>
              </a:p>
            </p:txBody>
          </p:sp>
          <p:sp>
            <p:nvSpPr>
              <p:cNvPr id="149" name="TextBox 148"/>
              <p:cNvSpPr txBox="1"/>
              <p:nvPr/>
            </p:nvSpPr>
            <p:spPr>
              <a:xfrm>
                <a:off x="8012068" y="4911596"/>
                <a:ext cx="1125116" cy="369332"/>
              </a:xfrm>
              <a:prstGeom prst="rect">
                <a:avLst/>
              </a:prstGeom>
              <a:noFill/>
            </p:spPr>
            <p:txBody>
              <a:bodyPr wrap="none" rtlCol="0">
                <a:spAutoFit/>
              </a:bodyPr>
              <a:lstStyle/>
              <a:p>
                <a:r>
                  <a:rPr lang="en-US" dirty="0" smtClean="0"/>
                  <a:t>(drop,</a:t>
                </a:r>
                <a:r>
                  <a:rPr lang="en-US" b="1" dirty="0" smtClean="0"/>
                  <a:t>3</a:t>
                </a:r>
                <a:r>
                  <a:rPr lang="en-US" dirty="0" smtClean="0"/>
                  <a:t>,B)</a:t>
                </a:r>
                <a:endParaRPr lang="en-US" dirty="0"/>
              </a:p>
            </p:txBody>
          </p:sp>
          <p:sp>
            <p:nvSpPr>
              <p:cNvPr id="150" name="TextBox 149"/>
              <p:cNvSpPr txBox="1"/>
              <p:nvPr/>
            </p:nvSpPr>
            <p:spPr>
              <a:xfrm>
                <a:off x="8289487" y="3759281"/>
                <a:ext cx="782587" cy="369332"/>
              </a:xfrm>
              <a:prstGeom prst="rect">
                <a:avLst/>
              </a:prstGeom>
              <a:noFill/>
            </p:spPr>
            <p:txBody>
              <a:bodyPr wrap="none" rtlCol="0">
                <a:spAutoFit/>
              </a:bodyPr>
              <a:lstStyle/>
              <a:p>
                <a:r>
                  <a:rPr lang="en-US" dirty="0" smtClean="0"/>
                  <a:t>(3,1,Z)</a:t>
                </a:r>
                <a:endParaRPr lang="en-US" dirty="0"/>
              </a:p>
            </p:txBody>
          </p:sp>
        </p:grpSp>
        <p:sp>
          <p:nvSpPr>
            <p:cNvPr id="196" name="Oval 195"/>
            <p:cNvSpPr/>
            <p:nvPr/>
          </p:nvSpPr>
          <p:spPr>
            <a:xfrm>
              <a:off x="7504001" y="4748222"/>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7504005" y="5880761"/>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7547030" y="5932207"/>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Arrow Connector 200"/>
            <p:cNvCxnSpPr>
              <a:stCxn id="196" idx="4"/>
              <a:endCxn id="197" idx="0"/>
            </p:cNvCxnSpPr>
            <p:nvPr/>
          </p:nvCxnSpPr>
          <p:spPr>
            <a:xfrm flipH="1">
              <a:off x="7781886" y="5252225"/>
              <a:ext cx="4983" cy="6285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0" name="TextBox 209"/>
            <p:cNvSpPr txBox="1"/>
            <p:nvPr/>
          </p:nvSpPr>
          <p:spPr>
            <a:xfrm>
              <a:off x="6338827" y="4815557"/>
              <a:ext cx="1149161" cy="369332"/>
            </a:xfrm>
            <a:prstGeom prst="rect">
              <a:avLst/>
            </a:prstGeom>
            <a:noFill/>
          </p:spPr>
          <p:txBody>
            <a:bodyPr wrap="none" rtlCol="0">
              <a:spAutoFit/>
            </a:bodyPr>
            <a:lstStyle/>
            <a:p>
              <a:r>
                <a:rPr lang="en-US" dirty="0" smtClean="0"/>
                <a:t>(drop,1,Z)</a:t>
              </a:r>
              <a:endParaRPr lang="en-US" dirty="0"/>
            </a:p>
          </p:txBody>
        </p:sp>
        <p:sp>
          <p:nvSpPr>
            <p:cNvPr id="211" name="TextBox 210"/>
            <p:cNvSpPr txBox="1"/>
            <p:nvPr/>
          </p:nvSpPr>
          <p:spPr>
            <a:xfrm>
              <a:off x="6361404" y="5940125"/>
              <a:ext cx="1149161" cy="369332"/>
            </a:xfrm>
            <a:prstGeom prst="rect">
              <a:avLst/>
            </a:prstGeom>
            <a:noFill/>
          </p:spPr>
          <p:txBody>
            <a:bodyPr wrap="none" rtlCol="0">
              <a:spAutoFit/>
            </a:bodyPr>
            <a:lstStyle/>
            <a:p>
              <a:r>
                <a:rPr lang="en-US" dirty="0" smtClean="0"/>
                <a:t>(drop,</a:t>
              </a:r>
              <a:r>
                <a:rPr lang="en-US" b="1" dirty="0" smtClean="0"/>
                <a:t>2</a:t>
              </a:r>
              <a:r>
                <a:rPr lang="en-US" dirty="0" smtClean="0"/>
                <a:t>,B)</a:t>
              </a:r>
              <a:endParaRPr lang="en-US" dirty="0"/>
            </a:p>
          </p:txBody>
        </p:sp>
        <p:sp>
          <p:nvSpPr>
            <p:cNvPr id="114" name="TextBox 113"/>
            <p:cNvSpPr txBox="1"/>
            <p:nvPr/>
          </p:nvSpPr>
          <p:spPr>
            <a:xfrm>
              <a:off x="11204839" y="6015432"/>
              <a:ext cx="301686" cy="369332"/>
            </a:xfrm>
            <a:prstGeom prst="rect">
              <a:avLst/>
            </a:prstGeom>
            <a:noFill/>
          </p:spPr>
          <p:txBody>
            <a:bodyPr wrap="none" rtlCol="0">
              <a:spAutoFit/>
            </a:bodyPr>
            <a:lstStyle/>
            <a:p>
              <a:r>
                <a:rPr lang="en-US" dirty="0"/>
                <a:t>1</a:t>
              </a:r>
            </a:p>
          </p:txBody>
        </p:sp>
        <p:sp>
          <p:nvSpPr>
            <p:cNvPr id="115" name="TextBox 114"/>
            <p:cNvSpPr txBox="1"/>
            <p:nvPr/>
          </p:nvSpPr>
          <p:spPr>
            <a:xfrm>
              <a:off x="9415703" y="5968821"/>
              <a:ext cx="301686" cy="369332"/>
            </a:xfrm>
            <a:prstGeom prst="rect">
              <a:avLst/>
            </a:prstGeom>
            <a:noFill/>
          </p:spPr>
          <p:txBody>
            <a:bodyPr wrap="none" rtlCol="0">
              <a:spAutoFit/>
            </a:bodyPr>
            <a:lstStyle/>
            <a:p>
              <a:r>
                <a:rPr lang="en-US" dirty="0" smtClean="0"/>
                <a:t>2</a:t>
              </a:r>
              <a:endParaRPr lang="en-US" dirty="0"/>
            </a:p>
          </p:txBody>
        </p:sp>
        <p:sp>
          <p:nvSpPr>
            <p:cNvPr id="117" name="TextBox 116"/>
            <p:cNvSpPr txBox="1"/>
            <p:nvPr/>
          </p:nvSpPr>
          <p:spPr>
            <a:xfrm>
              <a:off x="7631042" y="5956337"/>
              <a:ext cx="301686" cy="369332"/>
            </a:xfrm>
            <a:prstGeom prst="rect">
              <a:avLst/>
            </a:prstGeom>
            <a:noFill/>
          </p:spPr>
          <p:txBody>
            <a:bodyPr wrap="none" rtlCol="0">
              <a:spAutoFit/>
            </a:bodyPr>
            <a:lstStyle/>
            <a:p>
              <a:r>
                <a:rPr lang="en-US" dirty="0" smtClean="0"/>
                <a:t>2</a:t>
              </a:r>
              <a:endParaRPr lang="en-US" dirty="0"/>
            </a:p>
          </p:txBody>
        </p:sp>
      </p:grpSp>
    </p:spTree>
    <p:extLst>
      <p:ext uri="{BB962C8B-B14F-4D97-AF65-F5344CB8AC3E}">
        <p14:creationId xmlns:p14="http://schemas.microsoft.com/office/powerpoint/2010/main" val="11359117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Internal Routes</a:t>
            </a:r>
            <a:endParaRPr lang="en-US" sz="4000" dirty="0">
              <a:solidFill>
                <a:schemeClr val="accent1">
                  <a:lumMod val="50000"/>
                </a:schemeClr>
              </a:solidFill>
            </a:endParaRPr>
          </a:p>
        </p:txBody>
      </p:sp>
      <p:grpSp>
        <p:nvGrpSpPr>
          <p:cNvPr id="12" name="Group 11"/>
          <p:cNvGrpSpPr/>
          <p:nvPr/>
        </p:nvGrpSpPr>
        <p:grpSpPr>
          <a:xfrm>
            <a:off x="165535" y="1998043"/>
            <a:ext cx="5830721" cy="1930925"/>
            <a:chOff x="281446" y="1998043"/>
            <a:chExt cx="5830721" cy="1930925"/>
          </a:xfrm>
        </p:grpSpPr>
        <p:grpSp>
          <p:nvGrpSpPr>
            <p:cNvPr id="9" name="Group 8"/>
            <p:cNvGrpSpPr/>
            <p:nvPr/>
          </p:nvGrpSpPr>
          <p:grpSpPr>
            <a:xfrm>
              <a:off x="281446" y="2680137"/>
              <a:ext cx="565735" cy="504003"/>
              <a:chOff x="2022693" y="3983301"/>
              <a:chExt cx="565735" cy="504003"/>
            </a:xfrm>
          </p:grpSpPr>
          <p:sp>
            <p:nvSpPr>
              <p:cNvPr id="2" name="Oval 1"/>
              <p:cNvSpPr/>
              <p:nvPr/>
            </p:nvSpPr>
            <p:spPr>
              <a:xfrm>
                <a:off x="2022693" y="3983301"/>
                <a:ext cx="565735" cy="504003"/>
              </a:xfrm>
              <a:prstGeom prst="ellipse">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146702" y="4050636"/>
                <a:ext cx="317716" cy="369332"/>
              </a:xfrm>
              <a:prstGeom prst="rect">
                <a:avLst/>
              </a:prstGeom>
              <a:noFill/>
            </p:spPr>
            <p:txBody>
              <a:bodyPr wrap="none" rtlCol="0">
                <a:spAutoFit/>
              </a:bodyPr>
              <a:lstStyle/>
              <a:p>
                <a:r>
                  <a:rPr lang="en-US" dirty="0" smtClean="0"/>
                  <a:t>A</a:t>
                </a:r>
                <a:endParaRPr lang="en-US" dirty="0"/>
              </a:p>
            </p:txBody>
          </p:sp>
        </p:grpSp>
        <p:grpSp>
          <p:nvGrpSpPr>
            <p:cNvPr id="7" name="Group 6"/>
            <p:cNvGrpSpPr/>
            <p:nvPr/>
          </p:nvGrpSpPr>
          <p:grpSpPr>
            <a:xfrm>
              <a:off x="3071176" y="2680137"/>
              <a:ext cx="565735" cy="504003"/>
              <a:chOff x="3421831" y="3983301"/>
              <a:chExt cx="565735" cy="504003"/>
            </a:xfrm>
          </p:grpSpPr>
          <p:sp>
            <p:nvSpPr>
              <p:cNvPr id="55" name="Oval 54"/>
              <p:cNvSpPr/>
              <p:nvPr/>
            </p:nvSpPr>
            <p:spPr>
              <a:xfrm>
                <a:off x="3421831" y="3983301"/>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545840" y="4063515"/>
                <a:ext cx="333746" cy="369332"/>
              </a:xfrm>
              <a:prstGeom prst="rect">
                <a:avLst/>
              </a:prstGeom>
              <a:noFill/>
            </p:spPr>
            <p:txBody>
              <a:bodyPr wrap="none" rtlCol="0">
                <a:spAutoFit/>
              </a:bodyPr>
              <a:lstStyle/>
              <a:p>
                <a:r>
                  <a:rPr lang="en-US" dirty="0" smtClean="0"/>
                  <a:t>N</a:t>
                </a:r>
                <a:endParaRPr lang="en-US" dirty="0"/>
              </a:p>
            </p:txBody>
          </p:sp>
        </p:grpSp>
        <p:grpSp>
          <p:nvGrpSpPr>
            <p:cNvPr id="6" name="Group 5"/>
            <p:cNvGrpSpPr/>
            <p:nvPr/>
          </p:nvGrpSpPr>
          <p:grpSpPr>
            <a:xfrm>
              <a:off x="4425970" y="1998144"/>
              <a:ext cx="565735" cy="504003"/>
              <a:chOff x="4776625" y="3301308"/>
              <a:chExt cx="565735" cy="504003"/>
            </a:xfrm>
          </p:grpSpPr>
          <p:sp>
            <p:nvSpPr>
              <p:cNvPr id="58" name="Oval 57"/>
              <p:cNvSpPr/>
              <p:nvPr/>
            </p:nvSpPr>
            <p:spPr>
              <a:xfrm>
                <a:off x="4776625" y="3301308"/>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4900634" y="3368643"/>
                <a:ext cx="296876" cy="369332"/>
              </a:xfrm>
              <a:prstGeom prst="rect">
                <a:avLst/>
              </a:prstGeom>
              <a:noFill/>
            </p:spPr>
            <p:txBody>
              <a:bodyPr wrap="none" rtlCol="0">
                <a:spAutoFit/>
              </a:bodyPr>
              <a:lstStyle/>
              <a:p>
                <a:r>
                  <a:rPr lang="en-US" dirty="0" smtClean="0"/>
                  <a:t>Y</a:t>
                </a:r>
                <a:endParaRPr lang="en-US" dirty="0"/>
              </a:p>
            </p:txBody>
          </p:sp>
        </p:grpSp>
        <p:grpSp>
          <p:nvGrpSpPr>
            <p:cNvPr id="4" name="Group 3"/>
            <p:cNvGrpSpPr/>
            <p:nvPr/>
          </p:nvGrpSpPr>
          <p:grpSpPr>
            <a:xfrm>
              <a:off x="4425970" y="3424965"/>
              <a:ext cx="565735" cy="504003"/>
              <a:chOff x="4776625" y="4728129"/>
              <a:chExt cx="565735" cy="504003"/>
            </a:xfrm>
          </p:grpSpPr>
          <p:sp>
            <p:nvSpPr>
              <p:cNvPr id="61" name="Oval 60"/>
              <p:cNvSpPr/>
              <p:nvPr/>
            </p:nvSpPr>
            <p:spPr>
              <a:xfrm>
                <a:off x="4776625" y="4728129"/>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4900634" y="4795464"/>
                <a:ext cx="292068" cy="369332"/>
              </a:xfrm>
              <a:prstGeom prst="rect">
                <a:avLst/>
              </a:prstGeom>
              <a:noFill/>
            </p:spPr>
            <p:txBody>
              <a:bodyPr wrap="none" rtlCol="0">
                <a:spAutoFit/>
              </a:bodyPr>
              <a:lstStyle/>
              <a:p>
                <a:r>
                  <a:rPr lang="en-US" dirty="0" smtClean="0"/>
                  <a:t>Z</a:t>
                </a:r>
                <a:endParaRPr lang="en-US" dirty="0"/>
              </a:p>
            </p:txBody>
          </p:sp>
        </p:grpSp>
        <p:grpSp>
          <p:nvGrpSpPr>
            <p:cNvPr id="5" name="Group 4"/>
            <p:cNvGrpSpPr/>
            <p:nvPr/>
          </p:nvGrpSpPr>
          <p:grpSpPr>
            <a:xfrm>
              <a:off x="5546432" y="2612801"/>
              <a:ext cx="565735" cy="504003"/>
              <a:chOff x="5897087" y="3915965"/>
              <a:chExt cx="565735" cy="504003"/>
            </a:xfrm>
          </p:grpSpPr>
          <p:sp>
            <p:nvSpPr>
              <p:cNvPr id="64" name="Oval 63"/>
              <p:cNvSpPr/>
              <p:nvPr/>
            </p:nvSpPr>
            <p:spPr>
              <a:xfrm>
                <a:off x="5897087" y="3915965"/>
                <a:ext cx="565735" cy="504003"/>
              </a:xfrm>
              <a:prstGeom prst="ellipse">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6021096" y="3983300"/>
                <a:ext cx="317716" cy="369332"/>
              </a:xfrm>
              <a:prstGeom prst="rect">
                <a:avLst/>
              </a:prstGeom>
              <a:noFill/>
            </p:spPr>
            <p:txBody>
              <a:bodyPr wrap="none" rtlCol="0">
                <a:spAutoFit/>
              </a:bodyPr>
              <a:lstStyle/>
              <a:p>
                <a:r>
                  <a:rPr lang="en-US" dirty="0" smtClean="0"/>
                  <a:t>B</a:t>
                </a:r>
                <a:endParaRPr lang="en-US" dirty="0"/>
              </a:p>
            </p:txBody>
          </p:sp>
        </p:grpSp>
        <p:cxnSp>
          <p:nvCxnSpPr>
            <p:cNvPr id="8" name="Straight Connector 7"/>
            <p:cNvCxnSpPr>
              <a:stCxn id="2" idx="7"/>
              <a:endCxn id="36" idx="2"/>
            </p:cNvCxnSpPr>
            <p:nvPr/>
          </p:nvCxnSpPr>
          <p:spPr>
            <a:xfrm flipV="1">
              <a:off x="764331" y="2250045"/>
              <a:ext cx="1185573" cy="5039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55" idx="7"/>
              <a:endCxn id="58" idx="2"/>
            </p:cNvCxnSpPr>
            <p:nvPr/>
          </p:nvCxnSpPr>
          <p:spPr>
            <a:xfrm flipV="1">
              <a:off x="3554061" y="2250146"/>
              <a:ext cx="871909" cy="503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58" idx="6"/>
              <a:endCxn id="64" idx="1"/>
            </p:cNvCxnSpPr>
            <p:nvPr/>
          </p:nvCxnSpPr>
          <p:spPr>
            <a:xfrm>
              <a:off x="4991705" y="2250146"/>
              <a:ext cx="637577" cy="4364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55" idx="5"/>
              <a:endCxn id="61" idx="2"/>
            </p:cNvCxnSpPr>
            <p:nvPr/>
          </p:nvCxnSpPr>
          <p:spPr>
            <a:xfrm>
              <a:off x="3554061" y="3110330"/>
              <a:ext cx="871909" cy="566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61" idx="6"/>
              <a:endCxn id="64" idx="3"/>
            </p:cNvCxnSpPr>
            <p:nvPr/>
          </p:nvCxnSpPr>
          <p:spPr>
            <a:xfrm flipV="1">
              <a:off x="4991705" y="3042994"/>
              <a:ext cx="637577" cy="6339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1949904" y="1998043"/>
              <a:ext cx="565735" cy="504003"/>
              <a:chOff x="4776625" y="3301308"/>
              <a:chExt cx="565735" cy="504003"/>
            </a:xfrm>
          </p:grpSpPr>
          <p:sp>
            <p:nvSpPr>
              <p:cNvPr id="36" name="Oval 35"/>
              <p:cNvSpPr/>
              <p:nvPr/>
            </p:nvSpPr>
            <p:spPr>
              <a:xfrm>
                <a:off x="4776625" y="3301308"/>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4900634" y="3368643"/>
                <a:ext cx="304892" cy="369332"/>
              </a:xfrm>
              <a:prstGeom prst="rect">
                <a:avLst/>
              </a:prstGeom>
              <a:noFill/>
            </p:spPr>
            <p:txBody>
              <a:bodyPr wrap="none" rtlCol="0">
                <a:spAutoFit/>
              </a:bodyPr>
              <a:lstStyle/>
              <a:p>
                <a:r>
                  <a:rPr lang="en-US" dirty="0" smtClean="0"/>
                  <a:t>X</a:t>
                </a:r>
                <a:endParaRPr lang="en-US" dirty="0"/>
              </a:p>
            </p:txBody>
          </p:sp>
        </p:grpSp>
        <p:grpSp>
          <p:nvGrpSpPr>
            <p:cNvPr id="38" name="Group 37"/>
            <p:cNvGrpSpPr/>
            <p:nvPr/>
          </p:nvGrpSpPr>
          <p:grpSpPr>
            <a:xfrm>
              <a:off x="1943491" y="3424965"/>
              <a:ext cx="565735" cy="504003"/>
              <a:chOff x="4776625" y="3301308"/>
              <a:chExt cx="565735" cy="504003"/>
            </a:xfrm>
          </p:grpSpPr>
          <p:sp>
            <p:nvSpPr>
              <p:cNvPr id="39" name="Oval 38"/>
              <p:cNvSpPr/>
              <p:nvPr/>
            </p:nvSpPr>
            <p:spPr>
              <a:xfrm>
                <a:off x="4776625" y="3301308"/>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861997" y="3368643"/>
                <a:ext cx="381836" cy="369332"/>
              </a:xfrm>
              <a:prstGeom prst="rect">
                <a:avLst/>
              </a:prstGeom>
              <a:noFill/>
            </p:spPr>
            <p:txBody>
              <a:bodyPr wrap="none" rtlCol="0">
                <a:spAutoFit/>
              </a:bodyPr>
              <a:lstStyle/>
              <a:p>
                <a:r>
                  <a:rPr lang="en-US" dirty="0" smtClean="0"/>
                  <a:t>M</a:t>
                </a:r>
                <a:endParaRPr lang="en-US" dirty="0"/>
              </a:p>
            </p:txBody>
          </p:sp>
        </p:grpSp>
        <p:cxnSp>
          <p:nvCxnSpPr>
            <p:cNvPr id="41" name="Straight Connector 40"/>
            <p:cNvCxnSpPr>
              <a:stCxn id="55" idx="1"/>
              <a:endCxn id="36" idx="6"/>
            </p:cNvCxnSpPr>
            <p:nvPr/>
          </p:nvCxnSpPr>
          <p:spPr>
            <a:xfrm flipH="1" flipV="1">
              <a:off x="2515639" y="2250045"/>
              <a:ext cx="638387" cy="5039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55" idx="3"/>
              <a:endCxn id="39" idx="6"/>
            </p:cNvCxnSpPr>
            <p:nvPr/>
          </p:nvCxnSpPr>
          <p:spPr>
            <a:xfrm flipH="1">
              <a:off x="2509226" y="3110330"/>
              <a:ext cx="644800" cy="566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2" idx="5"/>
              <a:endCxn id="39" idx="2"/>
            </p:cNvCxnSpPr>
            <p:nvPr/>
          </p:nvCxnSpPr>
          <p:spPr>
            <a:xfrm>
              <a:off x="764331" y="3110330"/>
              <a:ext cx="1179160" cy="566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2" name="Group 211"/>
          <p:cNvGrpSpPr/>
          <p:nvPr/>
        </p:nvGrpSpPr>
        <p:grpSpPr>
          <a:xfrm>
            <a:off x="139777" y="5587005"/>
            <a:ext cx="4046574" cy="1090032"/>
            <a:chOff x="139777" y="5587005"/>
            <a:chExt cx="4046574" cy="1090032"/>
          </a:xfrm>
        </p:grpSpPr>
        <p:sp>
          <p:nvSpPr>
            <p:cNvPr id="72" name="Oval 71"/>
            <p:cNvSpPr/>
            <p:nvPr/>
          </p:nvSpPr>
          <p:spPr>
            <a:xfrm>
              <a:off x="139777" y="6173034"/>
              <a:ext cx="565735" cy="504003"/>
            </a:xfrm>
            <a:prstGeom prst="ellipse">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297638" y="6173032"/>
              <a:ext cx="565735" cy="504003"/>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2418910" y="6173032"/>
              <a:ext cx="565735" cy="504003"/>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Arrow Connector 78"/>
            <p:cNvCxnSpPr>
              <a:stCxn id="72" idx="6"/>
              <a:endCxn id="74" idx="2"/>
            </p:cNvCxnSpPr>
            <p:nvPr/>
          </p:nvCxnSpPr>
          <p:spPr>
            <a:xfrm flipV="1">
              <a:off x="705512" y="6425034"/>
              <a:ext cx="592126" cy="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74" idx="6"/>
              <a:endCxn id="75" idx="2"/>
            </p:cNvCxnSpPr>
            <p:nvPr/>
          </p:nvCxnSpPr>
          <p:spPr>
            <a:xfrm>
              <a:off x="1863373" y="6425034"/>
              <a:ext cx="55553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5" idx="6"/>
              <a:endCxn id="86" idx="2"/>
            </p:cNvCxnSpPr>
            <p:nvPr/>
          </p:nvCxnSpPr>
          <p:spPr>
            <a:xfrm>
              <a:off x="2984645" y="6425034"/>
              <a:ext cx="63597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820795" y="5949678"/>
              <a:ext cx="317716" cy="369332"/>
            </a:xfrm>
            <a:prstGeom prst="rect">
              <a:avLst/>
            </a:prstGeom>
            <a:noFill/>
          </p:spPr>
          <p:txBody>
            <a:bodyPr wrap="none" rtlCol="0">
              <a:spAutoFit/>
            </a:bodyPr>
            <a:lstStyle/>
            <a:p>
              <a:r>
                <a:rPr lang="en-US" dirty="0" smtClean="0"/>
                <a:t>B</a:t>
              </a:r>
              <a:endParaRPr lang="en-US" dirty="0"/>
            </a:p>
          </p:txBody>
        </p:sp>
        <p:sp>
          <p:nvSpPr>
            <p:cNvPr id="84" name="TextBox 83"/>
            <p:cNvSpPr txBox="1"/>
            <p:nvPr/>
          </p:nvSpPr>
          <p:spPr>
            <a:xfrm>
              <a:off x="1962806" y="5949678"/>
              <a:ext cx="292068" cy="369332"/>
            </a:xfrm>
            <a:prstGeom prst="rect">
              <a:avLst/>
            </a:prstGeom>
            <a:noFill/>
          </p:spPr>
          <p:txBody>
            <a:bodyPr wrap="none" rtlCol="0">
              <a:spAutoFit/>
            </a:bodyPr>
            <a:lstStyle/>
            <a:p>
              <a:r>
                <a:rPr lang="en-US" dirty="0"/>
                <a:t>Z</a:t>
              </a:r>
            </a:p>
          </p:txBody>
        </p:sp>
        <p:sp>
          <p:nvSpPr>
            <p:cNvPr id="85" name="TextBox 84"/>
            <p:cNvSpPr txBox="1"/>
            <p:nvPr/>
          </p:nvSpPr>
          <p:spPr>
            <a:xfrm>
              <a:off x="3093134" y="5932207"/>
              <a:ext cx="317716" cy="369332"/>
            </a:xfrm>
            <a:prstGeom prst="rect">
              <a:avLst/>
            </a:prstGeom>
            <a:noFill/>
          </p:spPr>
          <p:txBody>
            <a:bodyPr wrap="none" rtlCol="0">
              <a:spAutoFit/>
            </a:bodyPr>
            <a:lstStyle/>
            <a:p>
              <a:r>
                <a:rPr lang="en-US" dirty="0" smtClean="0"/>
                <a:t>A</a:t>
              </a:r>
              <a:endParaRPr lang="en-US" dirty="0"/>
            </a:p>
          </p:txBody>
        </p:sp>
        <p:sp>
          <p:nvSpPr>
            <p:cNvPr id="86" name="Oval 85"/>
            <p:cNvSpPr/>
            <p:nvPr/>
          </p:nvSpPr>
          <p:spPr>
            <a:xfrm>
              <a:off x="3620616" y="6173032"/>
              <a:ext cx="565735" cy="504003"/>
            </a:xfrm>
            <a:prstGeom prst="ellipse">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3676520" y="6224478"/>
              <a:ext cx="453926" cy="401110"/>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Arrow Connector 89"/>
            <p:cNvCxnSpPr>
              <a:stCxn id="75" idx="7"/>
              <a:endCxn id="75" idx="1"/>
            </p:cNvCxnSpPr>
            <p:nvPr/>
          </p:nvCxnSpPr>
          <p:spPr>
            <a:xfrm rot="16200000" flipV="1">
              <a:off x="2701778" y="6046824"/>
              <a:ext cx="12700" cy="400035"/>
            </a:xfrm>
            <a:prstGeom prst="curvedConnector3">
              <a:avLst>
                <a:gd name="adj1" fmla="val 238118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2661366" y="5587005"/>
              <a:ext cx="359394" cy="369332"/>
            </a:xfrm>
            <a:prstGeom prst="rect">
              <a:avLst/>
            </a:prstGeom>
            <a:noFill/>
          </p:spPr>
          <p:txBody>
            <a:bodyPr wrap="none" rtlCol="0">
              <a:spAutoFit/>
            </a:bodyPr>
            <a:lstStyle/>
            <a:p>
              <a:r>
                <a:rPr lang="en-US" dirty="0" smtClean="0"/>
                <a:t>in</a:t>
              </a:r>
              <a:endParaRPr lang="en-US" dirty="0"/>
            </a:p>
          </p:txBody>
        </p:sp>
        <p:sp>
          <p:nvSpPr>
            <p:cNvPr id="152" name="TextBox 151"/>
            <p:cNvSpPr txBox="1"/>
            <p:nvPr/>
          </p:nvSpPr>
          <p:spPr>
            <a:xfrm>
              <a:off x="273755" y="6237357"/>
              <a:ext cx="301686" cy="369332"/>
            </a:xfrm>
            <a:prstGeom prst="rect">
              <a:avLst/>
            </a:prstGeom>
            <a:noFill/>
          </p:spPr>
          <p:txBody>
            <a:bodyPr wrap="none" rtlCol="0">
              <a:spAutoFit/>
            </a:bodyPr>
            <a:lstStyle/>
            <a:p>
              <a:r>
                <a:rPr lang="en-US" dirty="0" smtClean="0"/>
                <a:t>0</a:t>
              </a:r>
              <a:endParaRPr lang="en-US" dirty="0"/>
            </a:p>
          </p:txBody>
        </p:sp>
        <p:sp>
          <p:nvSpPr>
            <p:cNvPr id="154" name="TextBox 153"/>
            <p:cNvSpPr txBox="1"/>
            <p:nvPr/>
          </p:nvSpPr>
          <p:spPr>
            <a:xfrm>
              <a:off x="1418198" y="6235032"/>
              <a:ext cx="301686" cy="369332"/>
            </a:xfrm>
            <a:prstGeom prst="rect">
              <a:avLst/>
            </a:prstGeom>
            <a:noFill/>
          </p:spPr>
          <p:txBody>
            <a:bodyPr wrap="none" rtlCol="0">
              <a:spAutoFit/>
            </a:bodyPr>
            <a:lstStyle/>
            <a:p>
              <a:r>
                <a:rPr lang="en-US" dirty="0" smtClean="0"/>
                <a:t>1</a:t>
              </a:r>
              <a:endParaRPr lang="en-US" dirty="0"/>
            </a:p>
          </p:txBody>
        </p:sp>
        <p:sp>
          <p:nvSpPr>
            <p:cNvPr id="156" name="TextBox 155"/>
            <p:cNvSpPr txBox="1"/>
            <p:nvPr/>
          </p:nvSpPr>
          <p:spPr>
            <a:xfrm>
              <a:off x="2551473" y="6222153"/>
              <a:ext cx="301686" cy="369332"/>
            </a:xfrm>
            <a:prstGeom prst="rect">
              <a:avLst/>
            </a:prstGeom>
            <a:noFill/>
          </p:spPr>
          <p:txBody>
            <a:bodyPr wrap="none" rtlCol="0">
              <a:spAutoFit/>
            </a:bodyPr>
            <a:lstStyle/>
            <a:p>
              <a:r>
                <a:rPr lang="en-US" dirty="0" smtClean="0"/>
                <a:t>2</a:t>
              </a:r>
              <a:endParaRPr lang="en-US" dirty="0"/>
            </a:p>
          </p:txBody>
        </p:sp>
        <p:sp>
          <p:nvSpPr>
            <p:cNvPr id="157" name="TextBox 156"/>
            <p:cNvSpPr txBox="1"/>
            <p:nvPr/>
          </p:nvSpPr>
          <p:spPr>
            <a:xfrm>
              <a:off x="3746341" y="6220906"/>
              <a:ext cx="301686" cy="369332"/>
            </a:xfrm>
            <a:prstGeom prst="rect">
              <a:avLst/>
            </a:prstGeom>
            <a:noFill/>
          </p:spPr>
          <p:txBody>
            <a:bodyPr wrap="none" rtlCol="0">
              <a:spAutoFit/>
            </a:bodyPr>
            <a:lstStyle/>
            <a:p>
              <a:r>
                <a:rPr lang="en-US" dirty="0" smtClean="0"/>
                <a:t>3</a:t>
              </a:r>
              <a:endParaRPr lang="en-US" dirty="0"/>
            </a:p>
          </p:txBody>
        </p:sp>
      </p:grpSp>
      <p:grpSp>
        <p:nvGrpSpPr>
          <p:cNvPr id="213" name="Group 212"/>
          <p:cNvGrpSpPr/>
          <p:nvPr/>
        </p:nvGrpSpPr>
        <p:grpSpPr>
          <a:xfrm>
            <a:off x="136155" y="4696777"/>
            <a:ext cx="5789191" cy="740118"/>
            <a:chOff x="136155" y="4696777"/>
            <a:chExt cx="5789191" cy="740118"/>
          </a:xfrm>
        </p:grpSpPr>
        <p:sp>
          <p:nvSpPr>
            <p:cNvPr id="46" name="Oval 45"/>
            <p:cNvSpPr/>
            <p:nvPr/>
          </p:nvSpPr>
          <p:spPr>
            <a:xfrm>
              <a:off x="136155" y="4932892"/>
              <a:ext cx="565735" cy="504003"/>
            </a:xfrm>
            <a:prstGeom prst="ellipse">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294016" y="4932890"/>
              <a:ext cx="565735" cy="504003"/>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2415288" y="4932890"/>
              <a:ext cx="565735" cy="504003"/>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4312453" y="4932890"/>
              <a:ext cx="565735" cy="504003"/>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46" idx="6"/>
              <a:endCxn id="49" idx="2"/>
            </p:cNvCxnSpPr>
            <p:nvPr/>
          </p:nvCxnSpPr>
          <p:spPr>
            <a:xfrm flipV="1">
              <a:off x="701890" y="5184892"/>
              <a:ext cx="592126" cy="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9" idx="6"/>
              <a:endCxn id="50" idx="2"/>
            </p:cNvCxnSpPr>
            <p:nvPr/>
          </p:nvCxnSpPr>
          <p:spPr>
            <a:xfrm>
              <a:off x="1859751" y="5184892"/>
              <a:ext cx="55553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0" idx="6"/>
              <a:endCxn id="171" idx="2"/>
            </p:cNvCxnSpPr>
            <p:nvPr/>
          </p:nvCxnSpPr>
          <p:spPr>
            <a:xfrm>
              <a:off x="2981023" y="5184892"/>
              <a:ext cx="4420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7173" y="4709536"/>
              <a:ext cx="317716" cy="369332"/>
            </a:xfrm>
            <a:prstGeom prst="rect">
              <a:avLst/>
            </a:prstGeom>
            <a:noFill/>
          </p:spPr>
          <p:txBody>
            <a:bodyPr wrap="none" rtlCol="0">
              <a:spAutoFit/>
            </a:bodyPr>
            <a:lstStyle/>
            <a:p>
              <a:r>
                <a:rPr lang="en-US" dirty="0" smtClean="0"/>
                <a:t>B</a:t>
              </a:r>
              <a:endParaRPr lang="en-US" dirty="0"/>
            </a:p>
          </p:txBody>
        </p:sp>
        <p:sp>
          <p:nvSpPr>
            <p:cNvPr id="60" name="TextBox 59"/>
            <p:cNvSpPr txBox="1"/>
            <p:nvPr/>
          </p:nvSpPr>
          <p:spPr>
            <a:xfrm>
              <a:off x="1959184" y="4709536"/>
              <a:ext cx="304892" cy="369332"/>
            </a:xfrm>
            <a:prstGeom prst="rect">
              <a:avLst/>
            </a:prstGeom>
            <a:noFill/>
          </p:spPr>
          <p:txBody>
            <a:bodyPr wrap="none" rtlCol="0">
              <a:spAutoFit/>
            </a:bodyPr>
            <a:lstStyle/>
            <a:p>
              <a:r>
                <a:rPr lang="en-US" dirty="0" smtClean="0"/>
                <a:t>Y</a:t>
              </a:r>
              <a:endParaRPr lang="en-US" dirty="0"/>
            </a:p>
          </p:txBody>
        </p:sp>
        <p:sp>
          <p:nvSpPr>
            <p:cNvPr id="63" name="TextBox 62"/>
            <p:cNvSpPr txBox="1"/>
            <p:nvPr/>
          </p:nvSpPr>
          <p:spPr>
            <a:xfrm>
              <a:off x="2998167" y="4715395"/>
              <a:ext cx="333746" cy="369332"/>
            </a:xfrm>
            <a:prstGeom prst="rect">
              <a:avLst/>
            </a:prstGeom>
            <a:noFill/>
          </p:spPr>
          <p:txBody>
            <a:bodyPr wrap="none" rtlCol="0">
              <a:spAutoFit/>
            </a:bodyPr>
            <a:lstStyle/>
            <a:p>
              <a:r>
                <a:rPr lang="en-US" dirty="0" smtClean="0"/>
                <a:t>N</a:t>
              </a:r>
              <a:endParaRPr lang="en-US" dirty="0"/>
            </a:p>
          </p:txBody>
        </p:sp>
        <p:sp>
          <p:nvSpPr>
            <p:cNvPr id="67" name="Oval 66"/>
            <p:cNvSpPr/>
            <p:nvPr/>
          </p:nvSpPr>
          <p:spPr>
            <a:xfrm>
              <a:off x="5359611" y="4932890"/>
              <a:ext cx="565735" cy="504003"/>
            </a:xfrm>
            <a:prstGeom prst="ellipse">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p:cNvCxnSpPr>
              <a:stCxn id="51" idx="6"/>
              <a:endCxn id="67" idx="2"/>
            </p:cNvCxnSpPr>
            <p:nvPr/>
          </p:nvCxnSpPr>
          <p:spPr>
            <a:xfrm>
              <a:off x="4878188" y="5184892"/>
              <a:ext cx="48142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977930" y="4709536"/>
              <a:ext cx="317716" cy="369332"/>
            </a:xfrm>
            <a:prstGeom prst="rect">
              <a:avLst/>
            </a:prstGeom>
            <a:noFill/>
          </p:spPr>
          <p:txBody>
            <a:bodyPr wrap="none" rtlCol="0">
              <a:spAutoFit/>
            </a:bodyPr>
            <a:lstStyle/>
            <a:p>
              <a:r>
                <a:rPr lang="en-US" dirty="0" smtClean="0"/>
                <a:t>A</a:t>
              </a:r>
              <a:endParaRPr lang="en-US" dirty="0"/>
            </a:p>
          </p:txBody>
        </p:sp>
        <p:sp>
          <p:nvSpPr>
            <p:cNvPr id="70" name="Oval 69"/>
            <p:cNvSpPr/>
            <p:nvPr/>
          </p:nvSpPr>
          <p:spPr>
            <a:xfrm>
              <a:off x="5415515" y="4984336"/>
              <a:ext cx="453926" cy="401110"/>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extBox 150"/>
            <p:cNvSpPr txBox="1"/>
            <p:nvPr/>
          </p:nvSpPr>
          <p:spPr>
            <a:xfrm>
              <a:off x="275033" y="5000224"/>
              <a:ext cx="301686" cy="369332"/>
            </a:xfrm>
            <a:prstGeom prst="rect">
              <a:avLst/>
            </a:prstGeom>
            <a:noFill/>
          </p:spPr>
          <p:txBody>
            <a:bodyPr wrap="none" rtlCol="0">
              <a:spAutoFit/>
            </a:bodyPr>
            <a:lstStyle/>
            <a:p>
              <a:r>
                <a:rPr lang="en-US" dirty="0" smtClean="0"/>
                <a:t>0</a:t>
              </a:r>
              <a:endParaRPr lang="en-US" dirty="0"/>
            </a:p>
          </p:txBody>
        </p:sp>
        <p:sp>
          <p:nvSpPr>
            <p:cNvPr id="153" name="TextBox 152"/>
            <p:cNvSpPr txBox="1"/>
            <p:nvPr/>
          </p:nvSpPr>
          <p:spPr>
            <a:xfrm>
              <a:off x="1420346" y="5000809"/>
              <a:ext cx="301686" cy="369332"/>
            </a:xfrm>
            <a:prstGeom prst="rect">
              <a:avLst/>
            </a:prstGeom>
            <a:noFill/>
          </p:spPr>
          <p:txBody>
            <a:bodyPr wrap="none" rtlCol="0">
              <a:spAutoFit/>
            </a:bodyPr>
            <a:lstStyle/>
            <a:p>
              <a:r>
                <a:rPr lang="en-US" dirty="0" smtClean="0"/>
                <a:t>1</a:t>
              </a:r>
              <a:endParaRPr lang="en-US" dirty="0"/>
            </a:p>
          </p:txBody>
        </p:sp>
        <p:sp>
          <p:nvSpPr>
            <p:cNvPr id="155" name="TextBox 154"/>
            <p:cNvSpPr txBox="1"/>
            <p:nvPr/>
          </p:nvSpPr>
          <p:spPr>
            <a:xfrm>
              <a:off x="2554426" y="5003445"/>
              <a:ext cx="301686" cy="369332"/>
            </a:xfrm>
            <a:prstGeom prst="rect">
              <a:avLst/>
            </a:prstGeom>
            <a:noFill/>
          </p:spPr>
          <p:txBody>
            <a:bodyPr wrap="none" rtlCol="0">
              <a:spAutoFit/>
            </a:bodyPr>
            <a:lstStyle/>
            <a:p>
              <a:r>
                <a:rPr lang="en-US" dirty="0" smtClean="0"/>
                <a:t>2</a:t>
              </a:r>
              <a:endParaRPr lang="en-US" dirty="0"/>
            </a:p>
          </p:txBody>
        </p:sp>
        <p:sp>
          <p:nvSpPr>
            <p:cNvPr id="158" name="TextBox 157"/>
            <p:cNvSpPr txBox="1"/>
            <p:nvPr/>
          </p:nvSpPr>
          <p:spPr>
            <a:xfrm>
              <a:off x="4454800" y="5017875"/>
              <a:ext cx="301686" cy="369332"/>
            </a:xfrm>
            <a:prstGeom prst="rect">
              <a:avLst/>
            </a:prstGeom>
            <a:noFill/>
          </p:spPr>
          <p:txBody>
            <a:bodyPr wrap="none" rtlCol="0">
              <a:spAutoFit/>
            </a:bodyPr>
            <a:lstStyle/>
            <a:p>
              <a:r>
                <a:rPr lang="en-US" dirty="0" smtClean="0"/>
                <a:t>4</a:t>
              </a:r>
              <a:endParaRPr lang="en-US" dirty="0"/>
            </a:p>
          </p:txBody>
        </p:sp>
        <p:sp>
          <p:nvSpPr>
            <p:cNvPr id="159" name="TextBox 158"/>
            <p:cNvSpPr txBox="1"/>
            <p:nvPr/>
          </p:nvSpPr>
          <p:spPr>
            <a:xfrm>
              <a:off x="5471736" y="5016114"/>
              <a:ext cx="301686" cy="369332"/>
            </a:xfrm>
            <a:prstGeom prst="rect">
              <a:avLst/>
            </a:prstGeom>
            <a:noFill/>
          </p:spPr>
          <p:txBody>
            <a:bodyPr wrap="none" rtlCol="0">
              <a:spAutoFit/>
            </a:bodyPr>
            <a:lstStyle/>
            <a:p>
              <a:r>
                <a:rPr lang="en-US" dirty="0" smtClean="0"/>
                <a:t>5</a:t>
              </a:r>
              <a:endParaRPr lang="en-US" dirty="0"/>
            </a:p>
          </p:txBody>
        </p:sp>
        <p:sp>
          <p:nvSpPr>
            <p:cNvPr id="171" name="Oval 170"/>
            <p:cNvSpPr/>
            <p:nvPr/>
          </p:nvSpPr>
          <p:spPr>
            <a:xfrm>
              <a:off x="3423113" y="4932890"/>
              <a:ext cx="565735" cy="504003"/>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TextBox 171"/>
            <p:cNvSpPr txBox="1"/>
            <p:nvPr/>
          </p:nvSpPr>
          <p:spPr>
            <a:xfrm>
              <a:off x="3565460" y="5017875"/>
              <a:ext cx="301686" cy="369332"/>
            </a:xfrm>
            <a:prstGeom prst="rect">
              <a:avLst/>
            </a:prstGeom>
            <a:noFill/>
          </p:spPr>
          <p:txBody>
            <a:bodyPr wrap="none" rtlCol="0">
              <a:spAutoFit/>
            </a:bodyPr>
            <a:lstStyle/>
            <a:p>
              <a:r>
                <a:rPr lang="en-US" dirty="0" smtClean="0"/>
                <a:t>3</a:t>
              </a:r>
              <a:endParaRPr lang="en-US" dirty="0"/>
            </a:p>
          </p:txBody>
        </p:sp>
        <p:cxnSp>
          <p:nvCxnSpPr>
            <p:cNvPr id="176" name="Straight Arrow Connector 175"/>
            <p:cNvCxnSpPr>
              <a:stCxn id="171" idx="6"/>
              <a:endCxn id="51" idx="2"/>
            </p:cNvCxnSpPr>
            <p:nvPr/>
          </p:nvCxnSpPr>
          <p:spPr>
            <a:xfrm>
              <a:off x="3988848" y="5184892"/>
              <a:ext cx="32360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3986838" y="4696777"/>
              <a:ext cx="304892" cy="369332"/>
            </a:xfrm>
            <a:prstGeom prst="rect">
              <a:avLst/>
            </a:prstGeom>
            <a:noFill/>
          </p:spPr>
          <p:txBody>
            <a:bodyPr wrap="none" rtlCol="0">
              <a:spAutoFit/>
            </a:bodyPr>
            <a:lstStyle/>
            <a:p>
              <a:r>
                <a:rPr lang="en-US" dirty="0" smtClean="0"/>
                <a:t>X</a:t>
              </a:r>
              <a:endParaRPr lang="en-US" dirty="0"/>
            </a:p>
          </p:txBody>
        </p:sp>
      </p:grpSp>
      <mc:AlternateContent xmlns:mc="http://schemas.openxmlformats.org/markup-compatibility/2006" xmlns:a14="http://schemas.microsoft.com/office/drawing/2010/main">
        <mc:Choice Requires="a14">
          <p:sp>
            <p:nvSpPr>
              <p:cNvPr id="193" name="TextBox 192"/>
              <p:cNvSpPr txBox="1"/>
              <p:nvPr/>
            </p:nvSpPr>
            <p:spPr>
              <a:xfrm>
                <a:off x="634551" y="1240734"/>
                <a:ext cx="4825349"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endParaRPr lang="en-US" b="0" dirty="0" smtClean="0"/>
              </a:p>
            </p:txBody>
          </p:sp>
        </mc:Choice>
        <mc:Fallback xmlns="">
          <p:sp>
            <p:nvSpPr>
              <p:cNvPr id="193" name="TextBox 192"/>
              <p:cNvSpPr txBox="1">
                <a:spLocks noRot="1" noChangeAspect="1" noMove="1" noResize="1" noEditPoints="1" noAdjustHandles="1" noChangeArrowheads="1" noChangeShapeType="1" noTextEdit="1"/>
              </p:cNvSpPr>
              <p:nvPr/>
            </p:nvSpPr>
            <p:spPr>
              <a:xfrm>
                <a:off x="634551" y="1240734"/>
                <a:ext cx="4825349" cy="276999"/>
              </a:xfrm>
              <a:prstGeom prst="rect">
                <a:avLst/>
              </a:prstGeom>
              <a:blipFill rotWithShape="0">
                <a:blip r:embed="rId2"/>
                <a:stretch>
                  <a:fillRect l="-2904" t="-28889" b="-51111"/>
                </a:stretch>
              </a:blipFill>
            </p:spPr>
            <p:txBody>
              <a:bodyPr/>
              <a:lstStyle/>
              <a:p>
                <a:r>
                  <a:rPr lang="en-US">
                    <a:noFill/>
                  </a:rPr>
                  <a:t> </a:t>
                </a:r>
              </a:p>
            </p:txBody>
          </p:sp>
        </mc:Fallback>
      </mc:AlternateContent>
      <p:cxnSp>
        <p:nvCxnSpPr>
          <p:cNvPr id="120" name="Straight Arrow Connector 119"/>
          <p:cNvCxnSpPr/>
          <p:nvPr/>
        </p:nvCxnSpPr>
        <p:spPr>
          <a:xfrm flipH="1">
            <a:off x="4423233" y="6235032"/>
            <a:ext cx="761216" cy="193698"/>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5233972" y="5921228"/>
            <a:ext cx="1056828" cy="369332"/>
          </a:xfrm>
          <a:prstGeom prst="rect">
            <a:avLst/>
          </a:prstGeom>
          <a:noFill/>
        </p:spPr>
        <p:txBody>
          <a:bodyPr wrap="none" rtlCol="0">
            <a:spAutoFit/>
          </a:bodyPr>
          <a:lstStyle/>
          <a:p>
            <a:r>
              <a:rPr lang="en-US" b="1" dirty="0" smtClean="0">
                <a:solidFill>
                  <a:srgbClr val="7030A0"/>
                </a:solidFill>
              </a:rPr>
              <a:t>Reversed</a:t>
            </a:r>
            <a:endParaRPr lang="en-US" b="1" dirty="0">
              <a:solidFill>
                <a:srgbClr val="7030A0"/>
              </a:solidFill>
            </a:endParaRPr>
          </a:p>
        </p:txBody>
      </p:sp>
      <p:cxnSp>
        <p:nvCxnSpPr>
          <p:cNvPr id="123" name="Straight Arrow Connector 122"/>
          <p:cNvCxnSpPr/>
          <p:nvPr/>
        </p:nvCxnSpPr>
        <p:spPr>
          <a:xfrm flipH="1" flipV="1">
            <a:off x="4871563" y="5417225"/>
            <a:ext cx="655228" cy="354446"/>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133" name="Group 132"/>
          <p:cNvGrpSpPr/>
          <p:nvPr/>
        </p:nvGrpSpPr>
        <p:grpSpPr>
          <a:xfrm>
            <a:off x="6606030" y="761144"/>
            <a:ext cx="5117296" cy="5333367"/>
            <a:chOff x="6862602" y="622970"/>
            <a:chExt cx="5117296" cy="5333367"/>
          </a:xfrm>
        </p:grpSpPr>
        <p:sp>
          <p:nvSpPr>
            <p:cNvPr id="134" name="Oval 133"/>
            <p:cNvSpPr/>
            <p:nvPr/>
          </p:nvSpPr>
          <p:spPr>
            <a:xfrm>
              <a:off x="9230445" y="1022732"/>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7823277" y="2017377"/>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7822168" y="3274330"/>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10625018" y="2017377"/>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10625017" y="3274330"/>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9599522" y="4345589"/>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11414163" y="434558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2" name="Straight Arrow Connector 161"/>
            <p:cNvCxnSpPr>
              <a:stCxn id="134" idx="3"/>
              <a:endCxn id="138" idx="7"/>
            </p:cNvCxnSpPr>
            <p:nvPr/>
          </p:nvCxnSpPr>
          <p:spPr>
            <a:xfrm flipH="1">
              <a:off x="8306162" y="1452925"/>
              <a:ext cx="1007133"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a:stCxn id="134" idx="5"/>
              <a:endCxn id="140" idx="1"/>
            </p:cNvCxnSpPr>
            <p:nvPr/>
          </p:nvCxnSpPr>
          <p:spPr>
            <a:xfrm>
              <a:off x="9713330" y="1452925"/>
              <a:ext cx="994538"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138" idx="4"/>
              <a:endCxn id="139" idx="0"/>
            </p:cNvCxnSpPr>
            <p:nvPr/>
          </p:nvCxnSpPr>
          <p:spPr>
            <a:xfrm flipH="1">
              <a:off x="8105036" y="2521380"/>
              <a:ext cx="1109"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a:stCxn id="139" idx="4"/>
              <a:endCxn id="184" idx="0"/>
            </p:cNvCxnSpPr>
            <p:nvPr/>
          </p:nvCxnSpPr>
          <p:spPr>
            <a:xfrm flipH="1">
              <a:off x="8103325" y="3778333"/>
              <a:ext cx="1711" cy="5367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140" idx="4"/>
              <a:endCxn id="142" idx="0"/>
            </p:cNvCxnSpPr>
            <p:nvPr/>
          </p:nvCxnSpPr>
          <p:spPr>
            <a:xfrm flipH="1">
              <a:off x="10907885" y="2521380"/>
              <a:ext cx="1"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42" idx="3"/>
              <a:endCxn id="160" idx="0"/>
            </p:cNvCxnSpPr>
            <p:nvPr/>
          </p:nvCxnSpPr>
          <p:spPr>
            <a:xfrm flipH="1">
              <a:off x="9882390" y="3704523"/>
              <a:ext cx="825477" cy="6410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a:stCxn id="160" idx="4"/>
              <a:endCxn id="194" idx="1"/>
            </p:cNvCxnSpPr>
            <p:nvPr/>
          </p:nvCxnSpPr>
          <p:spPr>
            <a:xfrm>
              <a:off x="9882390" y="4849592"/>
              <a:ext cx="758697" cy="6765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42" idx="5"/>
              <a:endCxn id="161" idx="0"/>
            </p:cNvCxnSpPr>
            <p:nvPr/>
          </p:nvCxnSpPr>
          <p:spPr>
            <a:xfrm>
              <a:off x="11107902" y="3704523"/>
              <a:ext cx="589129" cy="6410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61" idx="4"/>
              <a:endCxn id="194" idx="7"/>
            </p:cNvCxnSpPr>
            <p:nvPr/>
          </p:nvCxnSpPr>
          <p:spPr>
            <a:xfrm flipH="1">
              <a:off x="11034070" y="4849591"/>
              <a:ext cx="662961" cy="6765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73" name="Group 172"/>
            <p:cNvGrpSpPr/>
            <p:nvPr/>
          </p:nvGrpSpPr>
          <p:grpSpPr>
            <a:xfrm>
              <a:off x="10559698" y="5452334"/>
              <a:ext cx="555761" cy="504003"/>
              <a:chOff x="8452189" y="5873858"/>
              <a:chExt cx="555761" cy="504003"/>
            </a:xfrm>
          </p:grpSpPr>
          <p:sp>
            <p:nvSpPr>
              <p:cNvPr id="194" name="Oval 193"/>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4" name="TextBox 173"/>
            <p:cNvSpPr txBox="1"/>
            <p:nvPr/>
          </p:nvSpPr>
          <p:spPr>
            <a:xfrm>
              <a:off x="9108233" y="622970"/>
              <a:ext cx="810158" cy="369332"/>
            </a:xfrm>
            <a:prstGeom prst="rect">
              <a:avLst/>
            </a:prstGeom>
            <a:noFill/>
          </p:spPr>
          <p:txBody>
            <a:bodyPr wrap="none" rtlCol="0">
              <a:spAutoFit/>
            </a:bodyPr>
            <a:lstStyle/>
            <a:p>
              <a:r>
                <a:rPr lang="en-US" dirty="0" smtClean="0"/>
                <a:t>(0,0,B)</a:t>
              </a:r>
              <a:endParaRPr lang="en-US" dirty="0"/>
            </a:p>
          </p:txBody>
        </p:sp>
        <p:sp>
          <p:nvSpPr>
            <p:cNvPr id="175" name="TextBox 174"/>
            <p:cNvSpPr txBox="1"/>
            <p:nvPr/>
          </p:nvSpPr>
          <p:spPr>
            <a:xfrm>
              <a:off x="6930422" y="2055720"/>
              <a:ext cx="770852" cy="369332"/>
            </a:xfrm>
            <a:prstGeom prst="rect">
              <a:avLst/>
            </a:prstGeom>
            <a:noFill/>
          </p:spPr>
          <p:txBody>
            <a:bodyPr wrap="none" rtlCol="0">
              <a:spAutoFit/>
            </a:bodyPr>
            <a:lstStyle/>
            <a:p>
              <a:r>
                <a:rPr lang="en-US" dirty="0" smtClean="0"/>
                <a:t>(1,1,Y)</a:t>
              </a:r>
              <a:endParaRPr lang="en-US" dirty="0"/>
            </a:p>
          </p:txBody>
        </p:sp>
        <p:sp>
          <p:nvSpPr>
            <p:cNvPr id="177" name="TextBox 176"/>
            <p:cNvSpPr txBox="1"/>
            <p:nvPr/>
          </p:nvSpPr>
          <p:spPr>
            <a:xfrm>
              <a:off x="6868165" y="3368335"/>
              <a:ext cx="822661" cy="369332"/>
            </a:xfrm>
            <a:prstGeom prst="rect">
              <a:avLst/>
            </a:prstGeom>
            <a:noFill/>
          </p:spPr>
          <p:txBody>
            <a:bodyPr wrap="none" rtlCol="0">
              <a:spAutoFit/>
            </a:bodyPr>
            <a:lstStyle/>
            <a:p>
              <a:r>
                <a:rPr lang="en-US" dirty="0" smtClean="0"/>
                <a:t>(2,_,N)</a:t>
              </a:r>
              <a:endParaRPr lang="en-US" dirty="0"/>
            </a:p>
          </p:txBody>
        </p:sp>
        <p:sp>
          <p:nvSpPr>
            <p:cNvPr id="178" name="TextBox 177"/>
            <p:cNvSpPr txBox="1"/>
            <p:nvPr/>
          </p:nvSpPr>
          <p:spPr>
            <a:xfrm>
              <a:off x="9805717" y="2084712"/>
              <a:ext cx="782587" cy="369332"/>
            </a:xfrm>
            <a:prstGeom prst="rect">
              <a:avLst/>
            </a:prstGeom>
            <a:noFill/>
          </p:spPr>
          <p:txBody>
            <a:bodyPr wrap="none" rtlCol="0">
              <a:spAutoFit/>
            </a:bodyPr>
            <a:lstStyle/>
            <a:p>
              <a:r>
                <a:rPr lang="en-US" dirty="0" smtClean="0"/>
                <a:t>(1,1,Z)</a:t>
              </a:r>
              <a:endParaRPr lang="en-US" dirty="0"/>
            </a:p>
          </p:txBody>
        </p:sp>
        <p:sp>
          <p:nvSpPr>
            <p:cNvPr id="180" name="TextBox 179"/>
            <p:cNvSpPr txBox="1"/>
            <p:nvPr/>
          </p:nvSpPr>
          <p:spPr>
            <a:xfrm>
              <a:off x="9796180" y="3316678"/>
              <a:ext cx="822661" cy="369332"/>
            </a:xfrm>
            <a:prstGeom prst="rect">
              <a:avLst/>
            </a:prstGeom>
            <a:noFill/>
          </p:spPr>
          <p:txBody>
            <a:bodyPr wrap="none" rtlCol="0">
              <a:spAutoFit/>
            </a:bodyPr>
            <a:lstStyle/>
            <a:p>
              <a:r>
                <a:rPr lang="en-US" dirty="0" smtClean="0"/>
                <a:t>(_,2,N)</a:t>
              </a:r>
              <a:endParaRPr lang="en-US" dirty="0"/>
            </a:p>
          </p:txBody>
        </p:sp>
        <p:sp>
          <p:nvSpPr>
            <p:cNvPr id="181" name="TextBox 180"/>
            <p:cNvSpPr txBox="1"/>
            <p:nvPr/>
          </p:nvSpPr>
          <p:spPr>
            <a:xfrm>
              <a:off x="10556874" y="4406413"/>
              <a:ext cx="870751" cy="369332"/>
            </a:xfrm>
            <a:prstGeom prst="rect">
              <a:avLst/>
            </a:prstGeom>
            <a:noFill/>
          </p:spPr>
          <p:txBody>
            <a:bodyPr wrap="none" rtlCol="0">
              <a:spAutoFit/>
            </a:bodyPr>
            <a:lstStyle/>
            <a:p>
              <a:r>
                <a:rPr lang="en-US" dirty="0" smtClean="0"/>
                <a:t>(_,2,M)</a:t>
              </a:r>
              <a:endParaRPr lang="en-US" dirty="0"/>
            </a:p>
          </p:txBody>
        </p:sp>
        <p:sp>
          <p:nvSpPr>
            <p:cNvPr id="182" name="TextBox 181"/>
            <p:cNvSpPr txBox="1"/>
            <p:nvPr/>
          </p:nvSpPr>
          <p:spPr>
            <a:xfrm>
              <a:off x="9678354" y="5502781"/>
              <a:ext cx="808555" cy="369332"/>
            </a:xfrm>
            <a:prstGeom prst="rect">
              <a:avLst/>
            </a:prstGeom>
            <a:noFill/>
          </p:spPr>
          <p:txBody>
            <a:bodyPr wrap="none" rtlCol="0">
              <a:spAutoFit/>
            </a:bodyPr>
            <a:lstStyle/>
            <a:p>
              <a:r>
                <a:rPr lang="en-US" dirty="0" smtClean="0"/>
                <a:t>(_,2,A)</a:t>
              </a:r>
              <a:endParaRPr lang="en-US" dirty="0"/>
            </a:p>
          </p:txBody>
        </p:sp>
        <p:sp>
          <p:nvSpPr>
            <p:cNvPr id="183" name="TextBox 182"/>
            <p:cNvSpPr txBox="1"/>
            <p:nvPr/>
          </p:nvSpPr>
          <p:spPr>
            <a:xfrm>
              <a:off x="8794850" y="4389895"/>
              <a:ext cx="794961" cy="369332"/>
            </a:xfrm>
            <a:prstGeom prst="rect">
              <a:avLst/>
            </a:prstGeom>
            <a:noFill/>
          </p:spPr>
          <p:txBody>
            <a:bodyPr wrap="none" rtlCol="0">
              <a:spAutoFit/>
            </a:bodyPr>
            <a:lstStyle/>
            <a:p>
              <a:r>
                <a:rPr lang="en-US" dirty="0" smtClean="0"/>
                <a:t>(_,2,X)</a:t>
              </a:r>
              <a:endParaRPr lang="en-US" dirty="0"/>
            </a:p>
          </p:txBody>
        </p:sp>
        <p:sp>
          <p:nvSpPr>
            <p:cNvPr id="184" name="Oval 183"/>
            <p:cNvSpPr/>
            <p:nvPr/>
          </p:nvSpPr>
          <p:spPr>
            <a:xfrm>
              <a:off x="7820457" y="4315124"/>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p:nvPr/>
          </p:nvSpPr>
          <p:spPr>
            <a:xfrm>
              <a:off x="7820461" y="5447663"/>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p:nvSpPr>
          <p:spPr>
            <a:xfrm>
              <a:off x="7863486" y="5499109"/>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Arrow Connector 186"/>
            <p:cNvCxnSpPr>
              <a:stCxn id="184" idx="4"/>
              <a:endCxn id="185" idx="0"/>
            </p:cNvCxnSpPr>
            <p:nvPr/>
          </p:nvCxnSpPr>
          <p:spPr>
            <a:xfrm flipH="1">
              <a:off x="8098342" y="4819127"/>
              <a:ext cx="4983" cy="6285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6869400" y="4382459"/>
              <a:ext cx="794961" cy="369332"/>
            </a:xfrm>
            <a:prstGeom prst="rect">
              <a:avLst/>
            </a:prstGeom>
            <a:noFill/>
          </p:spPr>
          <p:txBody>
            <a:bodyPr wrap="none" rtlCol="0">
              <a:spAutoFit/>
            </a:bodyPr>
            <a:lstStyle/>
            <a:p>
              <a:r>
                <a:rPr lang="en-US" dirty="0" smtClean="0"/>
                <a:t>(3,_,X)</a:t>
              </a:r>
              <a:endParaRPr lang="en-US" dirty="0"/>
            </a:p>
          </p:txBody>
        </p:sp>
        <p:sp>
          <p:nvSpPr>
            <p:cNvPr id="190" name="TextBox 189"/>
            <p:cNvSpPr txBox="1"/>
            <p:nvPr/>
          </p:nvSpPr>
          <p:spPr>
            <a:xfrm>
              <a:off x="6862602" y="5468571"/>
              <a:ext cx="808555" cy="369332"/>
            </a:xfrm>
            <a:prstGeom prst="rect">
              <a:avLst/>
            </a:prstGeom>
            <a:noFill/>
          </p:spPr>
          <p:txBody>
            <a:bodyPr wrap="none" rtlCol="0">
              <a:spAutoFit/>
            </a:bodyPr>
            <a:lstStyle/>
            <a:p>
              <a:r>
                <a:rPr lang="en-US" dirty="0" smtClean="0"/>
                <a:t>(4,_,A)</a:t>
              </a:r>
              <a:endParaRPr lang="en-US" dirty="0"/>
            </a:p>
          </p:txBody>
        </p:sp>
        <p:sp>
          <p:nvSpPr>
            <p:cNvPr id="191" name="TextBox 190"/>
            <p:cNvSpPr txBox="1"/>
            <p:nvPr/>
          </p:nvSpPr>
          <p:spPr>
            <a:xfrm>
              <a:off x="10682174" y="5526144"/>
              <a:ext cx="301686" cy="369332"/>
            </a:xfrm>
            <a:prstGeom prst="rect">
              <a:avLst/>
            </a:prstGeom>
            <a:noFill/>
          </p:spPr>
          <p:txBody>
            <a:bodyPr wrap="none" rtlCol="0">
              <a:spAutoFit/>
            </a:bodyPr>
            <a:lstStyle/>
            <a:p>
              <a:r>
                <a:rPr lang="en-US" dirty="0" smtClean="0"/>
                <a:t>2</a:t>
              </a:r>
              <a:endParaRPr lang="en-US" dirty="0"/>
            </a:p>
          </p:txBody>
        </p:sp>
        <p:sp>
          <p:nvSpPr>
            <p:cNvPr id="192" name="TextBox 191"/>
            <p:cNvSpPr txBox="1"/>
            <p:nvPr/>
          </p:nvSpPr>
          <p:spPr>
            <a:xfrm>
              <a:off x="7947498" y="5523239"/>
              <a:ext cx="301686" cy="369332"/>
            </a:xfrm>
            <a:prstGeom prst="rect">
              <a:avLst/>
            </a:prstGeom>
            <a:noFill/>
          </p:spPr>
          <p:txBody>
            <a:bodyPr wrap="none" rtlCol="0">
              <a:spAutoFit/>
            </a:bodyPr>
            <a:lstStyle/>
            <a:p>
              <a:r>
                <a:rPr lang="en-US" dirty="0" smtClean="0"/>
                <a:t>1</a:t>
              </a:r>
              <a:endParaRPr lang="en-US" dirty="0"/>
            </a:p>
          </p:txBody>
        </p:sp>
      </p:grpSp>
    </p:spTree>
    <p:extLst>
      <p:ext uri="{BB962C8B-B14F-4D97-AF65-F5344CB8AC3E}">
        <p14:creationId xmlns:p14="http://schemas.microsoft.com/office/powerpoint/2010/main" val="976035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All paths of the form: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𝑜𝑢</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𝑜𝑢</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e>
                    </m:d>
                  </m:oMath>
                </a14:m>
                <a:endParaRPr lang="en-US" b="0" dirty="0" smtClean="0"/>
              </a:p>
              <a:p>
                <a:r>
                  <a:rPr lang="en-US" dirty="0" smtClean="0"/>
                  <a:t>Paths of the form: </a:t>
                </a:r>
                <a14:m>
                  <m:oMath xmlns:m="http://schemas.openxmlformats.org/officeDocument/2006/math">
                    <m:r>
                      <a:rPr lang="en-US" b="0" i="1" smtClean="0">
                        <a:latin typeface="Cambria Math" panose="02040503050406030204" pitchFamily="18" charset="0"/>
                      </a:rPr>
                      <m:t>𝑜𝑢</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oMath>
                </a14:m>
                <a:r>
                  <a:rPr lang="en-US" dirty="0" smtClean="0"/>
                  <a:t>, can only be used as preferences </a:t>
                </a:r>
              </a:p>
              <a:p>
                <a:r>
                  <a:rPr lang="en-US" dirty="0" smtClean="0"/>
                  <a:t>Can’t control sender beyond neighbor (without environment)</a:t>
                </a:r>
              </a:p>
              <a:p>
                <a:r>
                  <a:rPr lang="en-US" dirty="0" smtClean="0"/>
                  <a:t>All preferences for the same prefix have the same set of start-end locations</a:t>
                </a:r>
              </a:p>
              <a:p>
                <a:r>
                  <a:rPr lang="en-US" dirty="0" smtClean="0"/>
                  <a:t>Paths are valid given the topology (i.e., no disconnected hops)</a:t>
                </a:r>
              </a:p>
              <a:p>
                <a:r>
                  <a:rPr lang="en-US" dirty="0" smtClean="0"/>
                  <a:t>Paths never contain loops</a:t>
                </a:r>
                <a:endParaRPr lang="en-US" dirty="0"/>
              </a:p>
              <a:p>
                <a:r>
                  <a:rPr lang="en-US" dirty="0" smtClean="0"/>
                  <a:t>Total (reverse) lexical ordering of preferences (BGP-specific)</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
        <p:nvSpPr>
          <p:cNvPr id="4"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Well-formedness Conditions</a:t>
            </a:r>
            <a:endParaRPr lang="en-US" sz="4000" dirty="0">
              <a:solidFill>
                <a:schemeClr val="accent1">
                  <a:lumMod val="50000"/>
                </a:schemeClr>
              </a:solidFill>
            </a:endParaRPr>
          </a:p>
        </p:txBody>
      </p:sp>
    </p:spTree>
    <p:extLst>
      <p:ext uri="{BB962C8B-B14F-4D97-AF65-F5344CB8AC3E}">
        <p14:creationId xmlns:p14="http://schemas.microsoft.com/office/powerpoint/2010/main" val="35274362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Internal Routes</a:t>
            </a:r>
            <a:endParaRPr lang="en-US" sz="4000"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193" name="TextBox 192"/>
              <p:cNvSpPr txBox="1"/>
              <p:nvPr/>
            </p:nvSpPr>
            <p:spPr>
              <a:xfrm>
                <a:off x="634551" y="1240734"/>
                <a:ext cx="4825349"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endParaRPr lang="en-US" b="0" dirty="0" smtClean="0"/>
              </a:p>
            </p:txBody>
          </p:sp>
        </mc:Choice>
        <mc:Fallback xmlns="">
          <p:sp>
            <p:nvSpPr>
              <p:cNvPr id="193" name="TextBox 192"/>
              <p:cNvSpPr txBox="1">
                <a:spLocks noRot="1" noChangeAspect="1" noMove="1" noResize="1" noEditPoints="1" noAdjustHandles="1" noChangeArrowheads="1" noChangeShapeType="1" noTextEdit="1"/>
              </p:cNvSpPr>
              <p:nvPr/>
            </p:nvSpPr>
            <p:spPr>
              <a:xfrm>
                <a:off x="634551" y="1240734"/>
                <a:ext cx="4825349" cy="276999"/>
              </a:xfrm>
              <a:prstGeom prst="rect">
                <a:avLst/>
              </a:prstGeom>
              <a:blipFill rotWithShape="0">
                <a:blip r:embed="rId2"/>
                <a:stretch>
                  <a:fillRect l="-2904" t="-28889" b="-51111"/>
                </a:stretch>
              </a:blipFill>
            </p:spPr>
            <p:txBody>
              <a:bodyPr/>
              <a:lstStyle/>
              <a:p>
                <a:r>
                  <a:rPr lang="en-US">
                    <a:noFill/>
                  </a:rPr>
                  <a:t> </a:t>
                </a:r>
              </a:p>
            </p:txBody>
          </p:sp>
        </mc:Fallback>
      </mc:AlternateContent>
      <p:grpSp>
        <p:nvGrpSpPr>
          <p:cNvPr id="22" name="Group 21"/>
          <p:cNvGrpSpPr/>
          <p:nvPr/>
        </p:nvGrpSpPr>
        <p:grpSpPr>
          <a:xfrm>
            <a:off x="6606030" y="761144"/>
            <a:ext cx="5117296" cy="5333367"/>
            <a:chOff x="6862602" y="622970"/>
            <a:chExt cx="5117296" cy="5333367"/>
          </a:xfrm>
        </p:grpSpPr>
        <p:sp>
          <p:nvSpPr>
            <p:cNvPr id="95" name="Oval 94"/>
            <p:cNvSpPr/>
            <p:nvPr/>
          </p:nvSpPr>
          <p:spPr>
            <a:xfrm>
              <a:off x="9230445" y="1022732"/>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7823277" y="2017377"/>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7822168" y="3274330"/>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10625018" y="2017377"/>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10625017" y="3274330"/>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9599522" y="4345589"/>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11414163" y="434558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Arrow Connector 104"/>
            <p:cNvCxnSpPr>
              <a:stCxn id="95" idx="3"/>
              <a:endCxn id="96" idx="7"/>
            </p:cNvCxnSpPr>
            <p:nvPr/>
          </p:nvCxnSpPr>
          <p:spPr>
            <a:xfrm flipH="1">
              <a:off x="8306162" y="1452925"/>
              <a:ext cx="1007133"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95" idx="5"/>
              <a:endCxn id="98" idx="1"/>
            </p:cNvCxnSpPr>
            <p:nvPr/>
          </p:nvCxnSpPr>
          <p:spPr>
            <a:xfrm>
              <a:off x="9713330" y="1452925"/>
              <a:ext cx="994538"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96" idx="4"/>
              <a:endCxn id="97" idx="0"/>
            </p:cNvCxnSpPr>
            <p:nvPr/>
          </p:nvCxnSpPr>
          <p:spPr>
            <a:xfrm flipH="1">
              <a:off x="8105036" y="2521380"/>
              <a:ext cx="1109"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97" idx="4"/>
              <a:endCxn id="196" idx="0"/>
            </p:cNvCxnSpPr>
            <p:nvPr/>
          </p:nvCxnSpPr>
          <p:spPr>
            <a:xfrm flipH="1">
              <a:off x="8103325" y="3778333"/>
              <a:ext cx="1711" cy="5367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98" idx="4"/>
              <a:endCxn id="99" idx="0"/>
            </p:cNvCxnSpPr>
            <p:nvPr/>
          </p:nvCxnSpPr>
          <p:spPr>
            <a:xfrm flipH="1">
              <a:off x="10907885" y="2521380"/>
              <a:ext cx="1"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99" idx="3"/>
              <a:endCxn id="100" idx="0"/>
            </p:cNvCxnSpPr>
            <p:nvPr/>
          </p:nvCxnSpPr>
          <p:spPr>
            <a:xfrm flipH="1">
              <a:off x="9882390" y="3704523"/>
              <a:ext cx="825477" cy="6410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00" idx="4"/>
              <a:endCxn id="136" idx="1"/>
            </p:cNvCxnSpPr>
            <p:nvPr/>
          </p:nvCxnSpPr>
          <p:spPr>
            <a:xfrm>
              <a:off x="9882390" y="4849592"/>
              <a:ext cx="758697" cy="6765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99" idx="5"/>
              <a:endCxn id="101" idx="0"/>
            </p:cNvCxnSpPr>
            <p:nvPr/>
          </p:nvCxnSpPr>
          <p:spPr>
            <a:xfrm>
              <a:off x="11107902" y="3704523"/>
              <a:ext cx="589129" cy="6410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101" idx="4"/>
              <a:endCxn id="136" idx="7"/>
            </p:cNvCxnSpPr>
            <p:nvPr/>
          </p:nvCxnSpPr>
          <p:spPr>
            <a:xfrm flipH="1">
              <a:off x="11034070" y="4849591"/>
              <a:ext cx="662961" cy="6765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5" name="Group 134"/>
            <p:cNvGrpSpPr/>
            <p:nvPr/>
          </p:nvGrpSpPr>
          <p:grpSpPr>
            <a:xfrm>
              <a:off x="10559698" y="5452334"/>
              <a:ext cx="555761" cy="504003"/>
              <a:chOff x="8452189" y="5873858"/>
              <a:chExt cx="555761" cy="504003"/>
            </a:xfrm>
          </p:grpSpPr>
          <p:sp>
            <p:nvSpPr>
              <p:cNvPr id="136" name="Oval 135"/>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1" name="TextBox 140"/>
            <p:cNvSpPr txBox="1"/>
            <p:nvPr/>
          </p:nvSpPr>
          <p:spPr>
            <a:xfrm>
              <a:off x="9108233" y="622970"/>
              <a:ext cx="810158" cy="369332"/>
            </a:xfrm>
            <a:prstGeom prst="rect">
              <a:avLst/>
            </a:prstGeom>
            <a:noFill/>
          </p:spPr>
          <p:txBody>
            <a:bodyPr wrap="none" rtlCol="0">
              <a:spAutoFit/>
            </a:bodyPr>
            <a:lstStyle/>
            <a:p>
              <a:r>
                <a:rPr lang="en-US" dirty="0" smtClean="0"/>
                <a:t>(0,0,B)</a:t>
              </a:r>
              <a:endParaRPr lang="en-US" dirty="0"/>
            </a:p>
          </p:txBody>
        </p:sp>
        <p:sp>
          <p:nvSpPr>
            <p:cNvPr id="143" name="TextBox 142"/>
            <p:cNvSpPr txBox="1"/>
            <p:nvPr/>
          </p:nvSpPr>
          <p:spPr>
            <a:xfrm>
              <a:off x="6930422" y="2055720"/>
              <a:ext cx="770852" cy="369332"/>
            </a:xfrm>
            <a:prstGeom prst="rect">
              <a:avLst/>
            </a:prstGeom>
            <a:noFill/>
          </p:spPr>
          <p:txBody>
            <a:bodyPr wrap="none" rtlCol="0">
              <a:spAutoFit/>
            </a:bodyPr>
            <a:lstStyle/>
            <a:p>
              <a:r>
                <a:rPr lang="en-US" dirty="0" smtClean="0"/>
                <a:t>(1,1,Y)</a:t>
              </a:r>
              <a:endParaRPr lang="en-US" dirty="0"/>
            </a:p>
          </p:txBody>
        </p:sp>
        <p:sp>
          <p:nvSpPr>
            <p:cNvPr id="144" name="TextBox 143"/>
            <p:cNvSpPr txBox="1"/>
            <p:nvPr/>
          </p:nvSpPr>
          <p:spPr>
            <a:xfrm>
              <a:off x="6868165" y="3368335"/>
              <a:ext cx="822661" cy="369332"/>
            </a:xfrm>
            <a:prstGeom prst="rect">
              <a:avLst/>
            </a:prstGeom>
            <a:noFill/>
          </p:spPr>
          <p:txBody>
            <a:bodyPr wrap="none" rtlCol="0">
              <a:spAutoFit/>
            </a:bodyPr>
            <a:lstStyle/>
            <a:p>
              <a:r>
                <a:rPr lang="en-US" dirty="0" smtClean="0"/>
                <a:t>(2,_,N)</a:t>
              </a:r>
              <a:endParaRPr lang="en-US" dirty="0"/>
            </a:p>
          </p:txBody>
        </p:sp>
        <p:sp>
          <p:nvSpPr>
            <p:cNvPr id="145" name="TextBox 144"/>
            <p:cNvSpPr txBox="1"/>
            <p:nvPr/>
          </p:nvSpPr>
          <p:spPr>
            <a:xfrm>
              <a:off x="9805717" y="2084712"/>
              <a:ext cx="782587" cy="369332"/>
            </a:xfrm>
            <a:prstGeom prst="rect">
              <a:avLst/>
            </a:prstGeom>
            <a:noFill/>
          </p:spPr>
          <p:txBody>
            <a:bodyPr wrap="none" rtlCol="0">
              <a:spAutoFit/>
            </a:bodyPr>
            <a:lstStyle/>
            <a:p>
              <a:r>
                <a:rPr lang="en-US" dirty="0" smtClean="0"/>
                <a:t>(1,1,Z)</a:t>
              </a:r>
              <a:endParaRPr lang="en-US" dirty="0"/>
            </a:p>
          </p:txBody>
        </p:sp>
        <p:sp>
          <p:nvSpPr>
            <p:cNvPr id="146" name="TextBox 145"/>
            <p:cNvSpPr txBox="1"/>
            <p:nvPr/>
          </p:nvSpPr>
          <p:spPr>
            <a:xfrm>
              <a:off x="9796180" y="3316678"/>
              <a:ext cx="822661" cy="369332"/>
            </a:xfrm>
            <a:prstGeom prst="rect">
              <a:avLst/>
            </a:prstGeom>
            <a:noFill/>
          </p:spPr>
          <p:txBody>
            <a:bodyPr wrap="none" rtlCol="0">
              <a:spAutoFit/>
            </a:bodyPr>
            <a:lstStyle/>
            <a:p>
              <a:r>
                <a:rPr lang="en-US" dirty="0" smtClean="0"/>
                <a:t>(_,2,N)</a:t>
              </a:r>
              <a:endParaRPr lang="en-US" dirty="0"/>
            </a:p>
          </p:txBody>
        </p:sp>
        <p:sp>
          <p:nvSpPr>
            <p:cNvPr id="147" name="TextBox 146"/>
            <p:cNvSpPr txBox="1"/>
            <p:nvPr/>
          </p:nvSpPr>
          <p:spPr>
            <a:xfrm>
              <a:off x="10556874" y="4406413"/>
              <a:ext cx="870751" cy="369332"/>
            </a:xfrm>
            <a:prstGeom prst="rect">
              <a:avLst/>
            </a:prstGeom>
            <a:noFill/>
          </p:spPr>
          <p:txBody>
            <a:bodyPr wrap="none" rtlCol="0">
              <a:spAutoFit/>
            </a:bodyPr>
            <a:lstStyle/>
            <a:p>
              <a:r>
                <a:rPr lang="en-US" dirty="0" smtClean="0"/>
                <a:t>(_,2,M)</a:t>
              </a:r>
              <a:endParaRPr lang="en-US" dirty="0"/>
            </a:p>
          </p:txBody>
        </p:sp>
        <p:sp>
          <p:nvSpPr>
            <p:cNvPr id="149" name="TextBox 148"/>
            <p:cNvSpPr txBox="1"/>
            <p:nvPr/>
          </p:nvSpPr>
          <p:spPr>
            <a:xfrm>
              <a:off x="9678354" y="5502781"/>
              <a:ext cx="808555" cy="369332"/>
            </a:xfrm>
            <a:prstGeom prst="rect">
              <a:avLst/>
            </a:prstGeom>
            <a:noFill/>
          </p:spPr>
          <p:txBody>
            <a:bodyPr wrap="none" rtlCol="0">
              <a:spAutoFit/>
            </a:bodyPr>
            <a:lstStyle/>
            <a:p>
              <a:r>
                <a:rPr lang="en-US" dirty="0" smtClean="0"/>
                <a:t>(_,2,A)</a:t>
              </a:r>
              <a:endParaRPr lang="en-US" dirty="0"/>
            </a:p>
          </p:txBody>
        </p:sp>
        <p:sp>
          <p:nvSpPr>
            <p:cNvPr id="150" name="TextBox 149"/>
            <p:cNvSpPr txBox="1"/>
            <p:nvPr/>
          </p:nvSpPr>
          <p:spPr>
            <a:xfrm>
              <a:off x="8794850" y="4389895"/>
              <a:ext cx="794961" cy="369332"/>
            </a:xfrm>
            <a:prstGeom prst="rect">
              <a:avLst/>
            </a:prstGeom>
            <a:noFill/>
          </p:spPr>
          <p:txBody>
            <a:bodyPr wrap="none" rtlCol="0">
              <a:spAutoFit/>
            </a:bodyPr>
            <a:lstStyle/>
            <a:p>
              <a:r>
                <a:rPr lang="en-US" dirty="0" smtClean="0"/>
                <a:t>(_,2,X)</a:t>
              </a:r>
              <a:endParaRPr lang="en-US" dirty="0"/>
            </a:p>
          </p:txBody>
        </p:sp>
        <p:sp>
          <p:nvSpPr>
            <p:cNvPr id="196" name="Oval 195"/>
            <p:cNvSpPr/>
            <p:nvPr/>
          </p:nvSpPr>
          <p:spPr>
            <a:xfrm>
              <a:off x="7820457" y="4315124"/>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7820461" y="5447663"/>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7863486" y="5499109"/>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Arrow Connector 200"/>
            <p:cNvCxnSpPr>
              <a:stCxn id="196" idx="4"/>
              <a:endCxn id="197" idx="0"/>
            </p:cNvCxnSpPr>
            <p:nvPr/>
          </p:nvCxnSpPr>
          <p:spPr>
            <a:xfrm flipH="1">
              <a:off x="8098342" y="4819127"/>
              <a:ext cx="4983" cy="6285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0" name="TextBox 209"/>
            <p:cNvSpPr txBox="1"/>
            <p:nvPr/>
          </p:nvSpPr>
          <p:spPr>
            <a:xfrm>
              <a:off x="6869400" y="4382459"/>
              <a:ext cx="794961" cy="369332"/>
            </a:xfrm>
            <a:prstGeom prst="rect">
              <a:avLst/>
            </a:prstGeom>
            <a:noFill/>
          </p:spPr>
          <p:txBody>
            <a:bodyPr wrap="none" rtlCol="0">
              <a:spAutoFit/>
            </a:bodyPr>
            <a:lstStyle/>
            <a:p>
              <a:r>
                <a:rPr lang="en-US" dirty="0" smtClean="0"/>
                <a:t>(3,_,X)</a:t>
              </a:r>
              <a:endParaRPr lang="en-US" dirty="0"/>
            </a:p>
          </p:txBody>
        </p:sp>
        <p:sp>
          <p:nvSpPr>
            <p:cNvPr id="211" name="TextBox 210"/>
            <p:cNvSpPr txBox="1"/>
            <p:nvPr/>
          </p:nvSpPr>
          <p:spPr>
            <a:xfrm>
              <a:off x="6862602" y="5468571"/>
              <a:ext cx="808555" cy="369332"/>
            </a:xfrm>
            <a:prstGeom prst="rect">
              <a:avLst/>
            </a:prstGeom>
            <a:noFill/>
          </p:spPr>
          <p:txBody>
            <a:bodyPr wrap="none" rtlCol="0">
              <a:spAutoFit/>
            </a:bodyPr>
            <a:lstStyle/>
            <a:p>
              <a:r>
                <a:rPr lang="en-US" dirty="0" smtClean="0"/>
                <a:t>(4,_,A)</a:t>
              </a:r>
              <a:endParaRPr lang="en-US" dirty="0"/>
            </a:p>
          </p:txBody>
        </p:sp>
        <p:sp>
          <p:nvSpPr>
            <p:cNvPr id="114" name="TextBox 113"/>
            <p:cNvSpPr txBox="1"/>
            <p:nvPr/>
          </p:nvSpPr>
          <p:spPr>
            <a:xfrm>
              <a:off x="10682174" y="5526144"/>
              <a:ext cx="301686" cy="369332"/>
            </a:xfrm>
            <a:prstGeom prst="rect">
              <a:avLst/>
            </a:prstGeom>
            <a:noFill/>
          </p:spPr>
          <p:txBody>
            <a:bodyPr wrap="none" rtlCol="0">
              <a:spAutoFit/>
            </a:bodyPr>
            <a:lstStyle/>
            <a:p>
              <a:r>
                <a:rPr lang="en-US" dirty="0" smtClean="0"/>
                <a:t>2</a:t>
              </a:r>
              <a:endParaRPr lang="en-US" dirty="0"/>
            </a:p>
          </p:txBody>
        </p:sp>
        <p:sp>
          <p:nvSpPr>
            <p:cNvPr id="117" name="TextBox 116"/>
            <p:cNvSpPr txBox="1"/>
            <p:nvPr/>
          </p:nvSpPr>
          <p:spPr>
            <a:xfrm>
              <a:off x="7947498" y="5523239"/>
              <a:ext cx="301686" cy="369332"/>
            </a:xfrm>
            <a:prstGeom prst="rect">
              <a:avLst/>
            </a:prstGeom>
            <a:noFill/>
          </p:spPr>
          <p:txBody>
            <a:bodyPr wrap="none" rtlCol="0">
              <a:spAutoFit/>
            </a:bodyPr>
            <a:lstStyle/>
            <a:p>
              <a:r>
                <a:rPr lang="en-US" dirty="0" smtClean="0"/>
                <a:t>1</a:t>
              </a:r>
              <a:endParaRPr lang="en-US" dirty="0"/>
            </a:p>
          </p:txBody>
        </p:sp>
      </p:grpSp>
      <p:sp>
        <p:nvSpPr>
          <p:cNvPr id="129" name="TextBox 128"/>
          <p:cNvSpPr txBox="1"/>
          <p:nvPr/>
        </p:nvSpPr>
        <p:spPr>
          <a:xfrm>
            <a:off x="589117" y="2375091"/>
            <a:ext cx="5499237" cy="3416320"/>
          </a:xfrm>
          <a:prstGeom prst="rect">
            <a:avLst/>
          </a:prstGeom>
          <a:noFill/>
        </p:spPr>
        <p:txBody>
          <a:bodyPr wrap="square" rtlCol="0">
            <a:spAutoFit/>
          </a:bodyPr>
          <a:lstStyle/>
          <a:p>
            <a:r>
              <a:rPr lang="en-US" sz="2400" b="1" dirty="0" smtClean="0"/>
              <a:t>Implementable with BGP</a:t>
            </a:r>
          </a:p>
          <a:p>
            <a:endParaRPr lang="en-US" sz="2400" dirty="0"/>
          </a:p>
          <a:p>
            <a:pPr marL="457200" indent="-457200">
              <a:buFont typeface="+mj-lt"/>
              <a:buAutoNum type="arabicPeriod"/>
            </a:pPr>
            <a:r>
              <a:rPr lang="en-US" sz="2400" dirty="0" smtClean="0"/>
              <a:t>Remove nodes that always create loopy paths</a:t>
            </a:r>
          </a:p>
          <a:p>
            <a:pPr marL="457200" indent="-457200">
              <a:buFont typeface="+mj-lt"/>
              <a:buAutoNum type="arabicPeriod"/>
            </a:pPr>
            <a:r>
              <a:rPr lang="en-US" sz="2400" dirty="0" smtClean="0"/>
              <a:t>Ordered set of preferences reachable from each node </a:t>
            </a:r>
          </a:p>
          <a:p>
            <a:pPr marL="457200" indent="-457200">
              <a:buFont typeface="+mj-lt"/>
              <a:buAutoNum type="arabicPeriod"/>
            </a:pPr>
            <a:r>
              <a:rPr lang="en-US" sz="2400" dirty="0" smtClean="0"/>
              <a:t>More preferred node must contain a superset of the loop-free paths to an accepting state for less preferred node</a:t>
            </a:r>
            <a:endParaRPr lang="en-US" sz="2400" dirty="0"/>
          </a:p>
        </p:txBody>
      </p:sp>
    </p:spTree>
    <p:extLst>
      <p:ext uri="{BB962C8B-B14F-4D97-AF65-F5344CB8AC3E}">
        <p14:creationId xmlns:p14="http://schemas.microsoft.com/office/powerpoint/2010/main" val="41074642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Internal Routes</a:t>
            </a:r>
            <a:endParaRPr lang="en-US" sz="4000" dirty="0">
              <a:solidFill>
                <a:schemeClr val="accent1">
                  <a:lumMod val="50000"/>
                </a:schemeClr>
              </a:solidFill>
            </a:endParaRPr>
          </a:p>
        </p:txBody>
      </p:sp>
      <p:grpSp>
        <p:nvGrpSpPr>
          <p:cNvPr id="9" name="Group 8"/>
          <p:cNvGrpSpPr/>
          <p:nvPr/>
        </p:nvGrpSpPr>
        <p:grpSpPr>
          <a:xfrm>
            <a:off x="143008" y="3957688"/>
            <a:ext cx="565735" cy="504003"/>
            <a:chOff x="2022693" y="3983301"/>
            <a:chExt cx="565735" cy="504003"/>
          </a:xfrm>
        </p:grpSpPr>
        <p:sp>
          <p:nvSpPr>
            <p:cNvPr id="2" name="Oval 1"/>
            <p:cNvSpPr/>
            <p:nvPr/>
          </p:nvSpPr>
          <p:spPr>
            <a:xfrm>
              <a:off x="2022693" y="3983301"/>
              <a:ext cx="565735" cy="504003"/>
            </a:xfrm>
            <a:prstGeom prst="ellipse">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146702" y="4050636"/>
              <a:ext cx="317716" cy="369332"/>
            </a:xfrm>
            <a:prstGeom prst="rect">
              <a:avLst/>
            </a:prstGeom>
            <a:noFill/>
          </p:spPr>
          <p:txBody>
            <a:bodyPr wrap="none" rtlCol="0">
              <a:spAutoFit/>
            </a:bodyPr>
            <a:lstStyle/>
            <a:p>
              <a:r>
                <a:rPr lang="en-US" dirty="0" smtClean="0"/>
                <a:t>A</a:t>
              </a:r>
              <a:endParaRPr lang="en-US" dirty="0"/>
            </a:p>
          </p:txBody>
        </p:sp>
      </p:grpSp>
      <p:grpSp>
        <p:nvGrpSpPr>
          <p:cNvPr id="7" name="Group 6"/>
          <p:cNvGrpSpPr/>
          <p:nvPr/>
        </p:nvGrpSpPr>
        <p:grpSpPr>
          <a:xfrm>
            <a:off x="2079799" y="1875066"/>
            <a:ext cx="565735" cy="504003"/>
            <a:chOff x="3421831" y="3983301"/>
            <a:chExt cx="565735" cy="504003"/>
          </a:xfrm>
        </p:grpSpPr>
        <p:sp>
          <p:nvSpPr>
            <p:cNvPr id="55" name="Oval 54"/>
            <p:cNvSpPr/>
            <p:nvPr/>
          </p:nvSpPr>
          <p:spPr>
            <a:xfrm>
              <a:off x="3421831" y="3983301"/>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545840" y="4063515"/>
              <a:ext cx="333746" cy="369332"/>
            </a:xfrm>
            <a:prstGeom prst="rect">
              <a:avLst/>
            </a:prstGeom>
            <a:noFill/>
          </p:spPr>
          <p:txBody>
            <a:bodyPr wrap="none" rtlCol="0">
              <a:spAutoFit/>
            </a:bodyPr>
            <a:lstStyle/>
            <a:p>
              <a:r>
                <a:rPr lang="en-US" dirty="0" smtClean="0"/>
                <a:t>N</a:t>
              </a:r>
              <a:endParaRPr lang="en-US" dirty="0"/>
            </a:p>
          </p:txBody>
        </p:sp>
      </p:grpSp>
      <p:grpSp>
        <p:nvGrpSpPr>
          <p:cNvPr id="5" name="Group 4"/>
          <p:cNvGrpSpPr/>
          <p:nvPr/>
        </p:nvGrpSpPr>
        <p:grpSpPr>
          <a:xfrm>
            <a:off x="1018742" y="3947328"/>
            <a:ext cx="565735" cy="504003"/>
            <a:chOff x="5897087" y="3915965"/>
            <a:chExt cx="565735" cy="504003"/>
          </a:xfrm>
        </p:grpSpPr>
        <p:sp>
          <p:nvSpPr>
            <p:cNvPr id="64" name="Oval 63"/>
            <p:cNvSpPr/>
            <p:nvPr/>
          </p:nvSpPr>
          <p:spPr>
            <a:xfrm>
              <a:off x="5897087" y="3915965"/>
              <a:ext cx="565735" cy="504003"/>
            </a:xfrm>
            <a:prstGeom prst="ellipse">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6021096" y="3983300"/>
              <a:ext cx="317716" cy="369332"/>
            </a:xfrm>
            <a:prstGeom prst="rect">
              <a:avLst/>
            </a:prstGeom>
            <a:noFill/>
          </p:spPr>
          <p:txBody>
            <a:bodyPr wrap="none" rtlCol="0">
              <a:spAutoFit/>
            </a:bodyPr>
            <a:lstStyle/>
            <a:p>
              <a:r>
                <a:rPr lang="en-US" dirty="0" smtClean="0"/>
                <a:t>B</a:t>
              </a:r>
              <a:endParaRPr lang="en-US" dirty="0"/>
            </a:p>
          </p:txBody>
        </p:sp>
      </p:grpSp>
      <p:cxnSp>
        <p:nvCxnSpPr>
          <p:cNvPr id="8" name="Straight Connector 7"/>
          <p:cNvCxnSpPr>
            <a:stCxn id="2" idx="0"/>
            <a:endCxn id="36" idx="3"/>
          </p:cNvCxnSpPr>
          <p:nvPr/>
        </p:nvCxnSpPr>
        <p:spPr>
          <a:xfrm flipV="1">
            <a:off x="425876" y="3360735"/>
            <a:ext cx="272957" cy="5969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55" idx="5"/>
            <a:endCxn id="134" idx="0"/>
          </p:cNvCxnSpPr>
          <p:nvPr/>
        </p:nvCxnSpPr>
        <p:spPr>
          <a:xfrm>
            <a:off x="2562684" y="2305259"/>
            <a:ext cx="462375" cy="6317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615983" y="2930542"/>
            <a:ext cx="565735" cy="504003"/>
            <a:chOff x="4776625" y="3301308"/>
            <a:chExt cx="565735" cy="504003"/>
          </a:xfrm>
        </p:grpSpPr>
        <p:sp>
          <p:nvSpPr>
            <p:cNvPr id="36" name="Oval 35"/>
            <p:cNvSpPr/>
            <p:nvPr/>
          </p:nvSpPr>
          <p:spPr>
            <a:xfrm>
              <a:off x="4776625" y="3301308"/>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4900634" y="3368643"/>
              <a:ext cx="304892" cy="369332"/>
            </a:xfrm>
            <a:prstGeom prst="rect">
              <a:avLst/>
            </a:prstGeom>
            <a:noFill/>
          </p:spPr>
          <p:txBody>
            <a:bodyPr wrap="none" rtlCol="0">
              <a:spAutoFit/>
            </a:bodyPr>
            <a:lstStyle/>
            <a:p>
              <a:r>
                <a:rPr lang="en-US" dirty="0" smtClean="0"/>
                <a:t>X</a:t>
              </a:r>
              <a:endParaRPr lang="en-US" dirty="0"/>
            </a:p>
          </p:txBody>
        </p:sp>
      </p:grpSp>
      <p:grpSp>
        <p:nvGrpSpPr>
          <p:cNvPr id="38" name="Group 37"/>
          <p:cNvGrpSpPr/>
          <p:nvPr/>
        </p:nvGrpSpPr>
        <p:grpSpPr>
          <a:xfrm>
            <a:off x="1330021" y="1865269"/>
            <a:ext cx="565735" cy="504003"/>
            <a:chOff x="4776625" y="3301308"/>
            <a:chExt cx="565735" cy="504003"/>
          </a:xfrm>
        </p:grpSpPr>
        <p:sp>
          <p:nvSpPr>
            <p:cNvPr id="39" name="Oval 38"/>
            <p:cNvSpPr/>
            <p:nvPr/>
          </p:nvSpPr>
          <p:spPr>
            <a:xfrm>
              <a:off x="4776625" y="3301308"/>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861997" y="3368643"/>
              <a:ext cx="381836" cy="369332"/>
            </a:xfrm>
            <a:prstGeom prst="rect">
              <a:avLst/>
            </a:prstGeom>
            <a:noFill/>
          </p:spPr>
          <p:txBody>
            <a:bodyPr wrap="none" rtlCol="0">
              <a:spAutoFit/>
            </a:bodyPr>
            <a:lstStyle/>
            <a:p>
              <a:r>
                <a:rPr lang="en-US" dirty="0" smtClean="0"/>
                <a:t>M</a:t>
              </a:r>
              <a:endParaRPr lang="en-US" dirty="0"/>
            </a:p>
          </p:txBody>
        </p:sp>
      </p:grpSp>
      <p:cxnSp>
        <p:nvCxnSpPr>
          <p:cNvPr id="47" name="Straight Connector 46"/>
          <p:cNvCxnSpPr>
            <a:stCxn id="39" idx="3"/>
            <a:endCxn id="36" idx="0"/>
          </p:cNvCxnSpPr>
          <p:nvPr/>
        </p:nvCxnSpPr>
        <p:spPr>
          <a:xfrm flipH="1">
            <a:off x="898851" y="2295462"/>
            <a:ext cx="514020" cy="6350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7792821" y="636274"/>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7792821" y="1848679"/>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Arrow Connector 104"/>
          <p:cNvCxnSpPr>
            <a:stCxn id="95" idx="4"/>
            <a:endCxn id="96" idx="0"/>
          </p:cNvCxnSpPr>
          <p:nvPr/>
        </p:nvCxnSpPr>
        <p:spPr>
          <a:xfrm>
            <a:off x="8075689" y="1140277"/>
            <a:ext cx="0" cy="7084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96" idx="7"/>
            <a:endCxn id="95" idx="5"/>
          </p:cNvCxnSpPr>
          <p:nvPr/>
        </p:nvCxnSpPr>
        <p:spPr>
          <a:xfrm flipV="1">
            <a:off x="8275706" y="1066467"/>
            <a:ext cx="0" cy="8560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96" idx="5"/>
            <a:endCxn id="252" idx="0"/>
          </p:cNvCxnSpPr>
          <p:nvPr/>
        </p:nvCxnSpPr>
        <p:spPr>
          <a:xfrm>
            <a:off x="8275706" y="2278872"/>
            <a:ext cx="2061822" cy="10228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7670609" y="236512"/>
            <a:ext cx="810158" cy="369332"/>
          </a:xfrm>
          <a:prstGeom prst="rect">
            <a:avLst/>
          </a:prstGeom>
          <a:noFill/>
        </p:spPr>
        <p:txBody>
          <a:bodyPr wrap="none" rtlCol="0">
            <a:spAutoFit/>
          </a:bodyPr>
          <a:lstStyle/>
          <a:p>
            <a:r>
              <a:rPr lang="en-US" dirty="0" smtClean="0"/>
              <a:t>(0,0,A)</a:t>
            </a:r>
            <a:endParaRPr lang="en-US" dirty="0"/>
          </a:p>
        </p:txBody>
      </p:sp>
      <mc:AlternateContent xmlns:mc="http://schemas.openxmlformats.org/markup-compatibility/2006" xmlns:a14="http://schemas.microsoft.com/office/drawing/2010/main">
        <mc:Choice Requires="a14">
          <p:sp>
            <p:nvSpPr>
              <p:cNvPr id="193" name="TextBox 192"/>
              <p:cNvSpPr txBox="1"/>
              <p:nvPr/>
            </p:nvSpPr>
            <p:spPr>
              <a:xfrm>
                <a:off x="329516" y="1212766"/>
                <a:ext cx="4825349"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b="0" dirty="0" smtClean="0"/>
              </a:p>
            </p:txBody>
          </p:sp>
        </mc:Choice>
        <mc:Fallback xmlns="">
          <p:sp>
            <p:nvSpPr>
              <p:cNvPr id="193" name="TextBox 192"/>
              <p:cNvSpPr txBox="1">
                <a:spLocks noRot="1" noChangeAspect="1" noMove="1" noResize="1" noEditPoints="1" noAdjustHandles="1" noChangeArrowheads="1" noChangeShapeType="1" noTextEdit="1"/>
              </p:cNvSpPr>
              <p:nvPr/>
            </p:nvSpPr>
            <p:spPr>
              <a:xfrm>
                <a:off x="329516" y="1212766"/>
                <a:ext cx="4825349" cy="276999"/>
              </a:xfrm>
              <a:prstGeom prst="rect">
                <a:avLst/>
              </a:prstGeom>
              <a:blipFill rotWithShape="0">
                <a:blip r:embed="rId2"/>
                <a:stretch>
                  <a:fillRect l="-2904" t="-28889" b="-51111"/>
                </a:stretch>
              </a:blipFill>
            </p:spPr>
            <p:txBody>
              <a:bodyPr/>
              <a:lstStyle/>
              <a:p>
                <a:r>
                  <a:rPr lang="en-US">
                    <a:noFill/>
                  </a:rPr>
                  <a:t> </a:t>
                </a:r>
              </a:p>
            </p:txBody>
          </p:sp>
        </mc:Fallback>
      </mc:AlternateContent>
      <p:grpSp>
        <p:nvGrpSpPr>
          <p:cNvPr id="248" name="Group 247"/>
          <p:cNvGrpSpPr/>
          <p:nvPr/>
        </p:nvGrpSpPr>
        <p:grpSpPr>
          <a:xfrm>
            <a:off x="6605509" y="5734835"/>
            <a:ext cx="555761" cy="504003"/>
            <a:chOff x="6548925" y="5749637"/>
            <a:chExt cx="555761" cy="504003"/>
          </a:xfrm>
        </p:grpSpPr>
        <p:sp>
          <p:nvSpPr>
            <p:cNvPr id="197" name="Oval 196"/>
            <p:cNvSpPr/>
            <p:nvPr/>
          </p:nvSpPr>
          <p:spPr>
            <a:xfrm>
              <a:off x="6548925" y="5749637"/>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6591950" y="5801083"/>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p:cNvGrpSpPr/>
          <p:nvPr/>
        </p:nvGrpSpPr>
        <p:grpSpPr>
          <a:xfrm>
            <a:off x="2318202" y="3957688"/>
            <a:ext cx="565735" cy="504003"/>
            <a:chOff x="5897087" y="3915965"/>
            <a:chExt cx="565735" cy="504003"/>
          </a:xfrm>
        </p:grpSpPr>
        <p:sp>
          <p:nvSpPr>
            <p:cNvPr id="117" name="Oval 116"/>
            <p:cNvSpPr/>
            <p:nvPr/>
          </p:nvSpPr>
          <p:spPr>
            <a:xfrm>
              <a:off x="5897087" y="3915965"/>
              <a:ext cx="565735" cy="504003"/>
            </a:xfrm>
            <a:prstGeom prst="ellipse">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6021096" y="3983300"/>
              <a:ext cx="317716" cy="369332"/>
            </a:xfrm>
            <a:prstGeom prst="rect">
              <a:avLst/>
            </a:prstGeom>
            <a:noFill/>
          </p:spPr>
          <p:txBody>
            <a:bodyPr wrap="none" rtlCol="0">
              <a:spAutoFit/>
            </a:bodyPr>
            <a:lstStyle/>
            <a:p>
              <a:r>
                <a:rPr lang="en-US" dirty="0" smtClean="0"/>
                <a:t>C</a:t>
              </a:r>
              <a:endParaRPr lang="en-US" dirty="0"/>
            </a:p>
          </p:txBody>
        </p:sp>
      </p:grpSp>
      <p:grpSp>
        <p:nvGrpSpPr>
          <p:cNvPr id="120" name="Group 119"/>
          <p:cNvGrpSpPr/>
          <p:nvPr/>
        </p:nvGrpSpPr>
        <p:grpSpPr>
          <a:xfrm>
            <a:off x="3109535" y="3950565"/>
            <a:ext cx="565735" cy="504003"/>
            <a:chOff x="5897087" y="3915965"/>
            <a:chExt cx="565735" cy="504003"/>
          </a:xfrm>
        </p:grpSpPr>
        <p:sp>
          <p:nvSpPr>
            <p:cNvPr id="121" name="Oval 120"/>
            <p:cNvSpPr/>
            <p:nvPr/>
          </p:nvSpPr>
          <p:spPr>
            <a:xfrm>
              <a:off x="5897087" y="3915965"/>
              <a:ext cx="565735" cy="504003"/>
            </a:xfrm>
            <a:prstGeom prst="ellipse">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extBox 122"/>
            <p:cNvSpPr txBox="1"/>
            <p:nvPr/>
          </p:nvSpPr>
          <p:spPr>
            <a:xfrm>
              <a:off x="6021096" y="3983300"/>
              <a:ext cx="327334" cy="369332"/>
            </a:xfrm>
            <a:prstGeom prst="rect">
              <a:avLst/>
            </a:prstGeom>
            <a:noFill/>
          </p:spPr>
          <p:txBody>
            <a:bodyPr wrap="none" rtlCol="0">
              <a:spAutoFit/>
            </a:bodyPr>
            <a:lstStyle/>
            <a:p>
              <a:r>
                <a:rPr lang="en-US" dirty="0" smtClean="0"/>
                <a:t>D</a:t>
              </a:r>
              <a:endParaRPr lang="en-US" dirty="0"/>
            </a:p>
          </p:txBody>
        </p:sp>
      </p:grpSp>
      <p:cxnSp>
        <p:nvCxnSpPr>
          <p:cNvPr id="124" name="Straight Connector 123"/>
          <p:cNvCxnSpPr>
            <a:stCxn id="64" idx="0"/>
            <a:endCxn id="36" idx="5"/>
          </p:cNvCxnSpPr>
          <p:nvPr/>
        </p:nvCxnSpPr>
        <p:spPr>
          <a:xfrm flipH="1" flipV="1">
            <a:off x="1098868" y="3360735"/>
            <a:ext cx="202742" cy="5865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117" idx="0"/>
            <a:endCxn id="134" idx="3"/>
          </p:cNvCxnSpPr>
          <p:nvPr/>
        </p:nvCxnSpPr>
        <p:spPr>
          <a:xfrm flipV="1">
            <a:off x="2601070" y="3367209"/>
            <a:ext cx="223971" cy="5904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3" name="Group 132"/>
          <p:cNvGrpSpPr/>
          <p:nvPr/>
        </p:nvGrpSpPr>
        <p:grpSpPr>
          <a:xfrm>
            <a:off x="2742191" y="2937016"/>
            <a:ext cx="565735" cy="504003"/>
            <a:chOff x="4776625" y="3301308"/>
            <a:chExt cx="565735" cy="504003"/>
          </a:xfrm>
        </p:grpSpPr>
        <p:sp>
          <p:nvSpPr>
            <p:cNvPr id="134" name="Oval 133"/>
            <p:cNvSpPr/>
            <p:nvPr/>
          </p:nvSpPr>
          <p:spPr>
            <a:xfrm>
              <a:off x="4776625" y="3301308"/>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4900634" y="3368643"/>
              <a:ext cx="304892" cy="369332"/>
            </a:xfrm>
            <a:prstGeom prst="rect">
              <a:avLst/>
            </a:prstGeom>
            <a:noFill/>
          </p:spPr>
          <p:txBody>
            <a:bodyPr wrap="none" rtlCol="0">
              <a:spAutoFit/>
            </a:bodyPr>
            <a:lstStyle/>
            <a:p>
              <a:r>
                <a:rPr lang="en-US" dirty="0" smtClean="0"/>
                <a:t>Y</a:t>
              </a:r>
              <a:endParaRPr lang="en-US" dirty="0"/>
            </a:p>
          </p:txBody>
        </p:sp>
      </p:grpSp>
      <p:cxnSp>
        <p:nvCxnSpPr>
          <p:cNvPr id="139" name="Straight Connector 138"/>
          <p:cNvCxnSpPr>
            <a:stCxn id="121" idx="0"/>
            <a:endCxn id="134" idx="5"/>
          </p:cNvCxnSpPr>
          <p:nvPr/>
        </p:nvCxnSpPr>
        <p:spPr>
          <a:xfrm flipH="1" flipV="1">
            <a:off x="3225076" y="3367209"/>
            <a:ext cx="167327" cy="5833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55" idx="3"/>
            <a:endCxn id="36" idx="7"/>
          </p:cNvCxnSpPr>
          <p:nvPr/>
        </p:nvCxnSpPr>
        <p:spPr>
          <a:xfrm flipH="1">
            <a:off x="1098868" y="2305259"/>
            <a:ext cx="1063781" cy="6990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a:stCxn id="39" idx="5"/>
            <a:endCxn id="134" idx="1"/>
          </p:cNvCxnSpPr>
          <p:nvPr/>
        </p:nvCxnSpPr>
        <p:spPr>
          <a:xfrm>
            <a:off x="1812906" y="2295462"/>
            <a:ext cx="1012135" cy="7153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366390" y="4822993"/>
            <a:ext cx="1927261" cy="923447"/>
            <a:chOff x="136155" y="4520879"/>
            <a:chExt cx="1927261" cy="923447"/>
          </a:xfrm>
        </p:grpSpPr>
        <p:sp>
          <p:nvSpPr>
            <p:cNvPr id="46" name="Oval 45"/>
            <p:cNvSpPr/>
            <p:nvPr/>
          </p:nvSpPr>
          <p:spPr>
            <a:xfrm>
              <a:off x="136155" y="4932892"/>
              <a:ext cx="565735" cy="504003"/>
            </a:xfrm>
            <a:prstGeom prst="ellipse">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46" idx="6"/>
              <a:endCxn id="164" idx="2"/>
            </p:cNvCxnSpPr>
            <p:nvPr/>
          </p:nvCxnSpPr>
          <p:spPr>
            <a:xfrm>
              <a:off x="701890" y="5184894"/>
              <a:ext cx="644225" cy="74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02049" y="4815557"/>
              <a:ext cx="381836" cy="369332"/>
            </a:xfrm>
            <a:prstGeom prst="rect">
              <a:avLst/>
            </a:prstGeom>
            <a:noFill/>
          </p:spPr>
          <p:txBody>
            <a:bodyPr wrap="none" rtlCol="0">
              <a:spAutoFit/>
            </a:bodyPr>
            <a:lstStyle/>
            <a:p>
              <a:r>
                <a:rPr lang="en-US" dirty="0" smtClean="0"/>
                <a:t>M</a:t>
              </a:r>
              <a:endParaRPr lang="en-US" dirty="0"/>
            </a:p>
          </p:txBody>
        </p:sp>
        <p:sp>
          <p:nvSpPr>
            <p:cNvPr id="151" name="TextBox 150"/>
            <p:cNvSpPr txBox="1"/>
            <p:nvPr/>
          </p:nvSpPr>
          <p:spPr>
            <a:xfrm>
              <a:off x="275033" y="5000224"/>
              <a:ext cx="301686" cy="369332"/>
            </a:xfrm>
            <a:prstGeom prst="rect">
              <a:avLst/>
            </a:prstGeom>
            <a:noFill/>
          </p:spPr>
          <p:txBody>
            <a:bodyPr wrap="none" rtlCol="0">
              <a:spAutoFit/>
            </a:bodyPr>
            <a:lstStyle/>
            <a:p>
              <a:r>
                <a:rPr lang="en-US" dirty="0" smtClean="0"/>
                <a:t>0</a:t>
              </a:r>
              <a:endParaRPr lang="en-US" dirty="0"/>
            </a:p>
          </p:txBody>
        </p:sp>
        <p:sp>
          <p:nvSpPr>
            <p:cNvPr id="153" name="TextBox 152"/>
            <p:cNvSpPr txBox="1"/>
            <p:nvPr/>
          </p:nvSpPr>
          <p:spPr>
            <a:xfrm>
              <a:off x="1420346" y="5000809"/>
              <a:ext cx="301686" cy="369332"/>
            </a:xfrm>
            <a:prstGeom prst="rect">
              <a:avLst/>
            </a:prstGeom>
            <a:noFill/>
          </p:spPr>
          <p:txBody>
            <a:bodyPr wrap="none" rtlCol="0">
              <a:spAutoFit/>
            </a:bodyPr>
            <a:lstStyle/>
            <a:p>
              <a:r>
                <a:rPr lang="en-US" dirty="0" smtClean="0"/>
                <a:t>1</a:t>
              </a:r>
              <a:endParaRPr lang="en-US" dirty="0"/>
            </a:p>
          </p:txBody>
        </p:sp>
        <p:cxnSp>
          <p:nvCxnSpPr>
            <p:cNvPr id="161" name="Straight Arrow Connector 89"/>
            <p:cNvCxnSpPr>
              <a:stCxn id="46" idx="7"/>
              <a:endCxn id="46" idx="1"/>
            </p:cNvCxnSpPr>
            <p:nvPr/>
          </p:nvCxnSpPr>
          <p:spPr>
            <a:xfrm rot="16200000" flipV="1">
              <a:off x="419023" y="4806684"/>
              <a:ext cx="12700" cy="400035"/>
            </a:xfrm>
            <a:prstGeom prst="curvedConnector3">
              <a:avLst>
                <a:gd name="adj1" fmla="val 238118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2" name="TextBox 161"/>
            <p:cNvSpPr txBox="1"/>
            <p:nvPr/>
          </p:nvSpPr>
          <p:spPr>
            <a:xfrm>
              <a:off x="519136" y="4520879"/>
              <a:ext cx="359394" cy="369332"/>
            </a:xfrm>
            <a:prstGeom prst="rect">
              <a:avLst/>
            </a:prstGeom>
            <a:noFill/>
          </p:spPr>
          <p:txBody>
            <a:bodyPr wrap="none" rtlCol="0">
              <a:spAutoFit/>
            </a:bodyPr>
            <a:lstStyle/>
            <a:p>
              <a:r>
                <a:rPr lang="en-US" dirty="0" smtClean="0"/>
                <a:t>in</a:t>
              </a:r>
              <a:endParaRPr lang="en-US" dirty="0"/>
            </a:p>
          </p:txBody>
        </p:sp>
        <p:sp>
          <p:nvSpPr>
            <p:cNvPr id="163" name="Oval 162"/>
            <p:cNvSpPr/>
            <p:nvPr/>
          </p:nvSpPr>
          <p:spPr>
            <a:xfrm>
              <a:off x="1290211" y="4940323"/>
              <a:ext cx="565735" cy="504003"/>
            </a:xfrm>
            <a:prstGeom prst="ellipse">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1346115" y="4991769"/>
              <a:ext cx="453926" cy="401110"/>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TextBox 164"/>
            <p:cNvSpPr txBox="1"/>
            <p:nvPr/>
          </p:nvSpPr>
          <p:spPr>
            <a:xfrm>
              <a:off x="1417246" y="5009221"/>
              <a:ext cx="301686" cy="369332"/>
            </a:xfrm>
            <a:prstGeom prst="rect">
              <a:avLst/>
            </a:prstGeom>
            <a:noFill/>
          </p:spPr>
          <p:txBody>
            <a:bodyPr wrap="none" rtlCol="0">
              <a:spAutoFit/>
            </a:bodyPr>
            <a:lstStyle/>
            <a:p>
              <a:r>
                <a:rPr lang="en-US" dirty="0" smtClean="0"/>
                <a:t>1</a:t>
              </a:r>
              <a:endParaRPr lang="en-US" dirty="0"/>
            </a:p>
          </p:txBody>
        </p:sp>
        <p:cxnSp>
          <p:nvCxnSpPr>
            <p:cNvPr id="166" name="Straight Arrow Connector 89"/>
            <p:cNvCxnSpPr>
              <a:stCxn id="163" idx="7"/>
              <a:endCxn id="163" idx="1"/>
            </p:cNvCxnSpPr>
            <p:nvPr/>
          </p:nvCxnSpPr>
          <p:spPr>
            <a:xfrm rot="16200000" flipV="1">
              <a:off x="1573079" y="4814115"/>
              <a:ext cx="12700" cy="400035"/>
            </a:xfrm>
            <a:prstGeom prst="curvedConnector3">
              <a:avLst>
                <a:gd name="adj1" fmla="val 238118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1704022" y="4528214"/>
              <a:ext cx="359394" cy="369332"/>
            </a:xfrm>
            <a:prstGeom prst="rect">
              <a:avLst/>
            </a:prstGeom>
            <a:noFill/>
          </p:spPr>
          <p:txBody>
            <a:bodyPr wrap="none" rtlCol="0">
              <a:spAutoFit/>
            </a:bodyPr>
            <a:lstStyle/>
            <a:p>
              <a:r>
                <a:rPr lang="en-US" dirty="0" smtClean="0"/>
                <a:t>in</a:t>
              </a:r>
              <a:endParaRPr lang="en-US" dirty="0"/>
            </a:p>
          </p:txBody>
        </p:sp>
      </p:grpSp>
      <p:grpSp>
        <p:nvGrpSpPr>
          <p:cNvPr id="168" name="Group 167"/>
          <p:cNvGrpSpPr/>
          <p:nvPr/>
        </p:nvGrpSpPr>
        <p:grpSpPr>
          <a:xfrm>
            <a:off x="366390" y="5759495"/>
            <a:ext cx="1927261" cy="923447"/>
            <a:chOff x="136155" y="4520879"/>
            <a:chExt cx="1927261" cy="923447"/>
          </a:xfrm>
        </p:grpSpPr>
        <p:sp>
          <p:nvSpPr>
            <p:cNvPr id="169" name="Oval 168"/>
            <p:cNvSpPr/>
            <p:nvPr/>
          </p:nvSpPr>
          <p:spPr>
            <a:xfrm>
              <a:off x="136155" y="4932892"/>
              <a:ext cx="565735" cy="504003"/>
            </a:xfrm>
            <a:prstGeom prst="ellipse">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0" name="Straight Arrow Connector 169"/>
            <p:cNvCxnSpPr>
              <a:stCxn id="169" idx="6"/>
              <a:endCxn id="181" idx="2"/>
            </p:cNvCxnSpPr>
            <p:nvPr/>
          </p:nvCxnSpPr>
          <p:spPr>
            <a:xfrm>
              <a:off x="701890" y="5184894"/>
              <a:ext cx="644225" cy="74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a:off x="802049" y="4815557"/>
              <a:ext cx="333746" cy="369332"/>
            </a:xfrm>
            <a:prstGeom prst="rect">
              <a:avLst/>
            </a:prstGeom>
            <a:noFill/>
          </p:spPr>
          <p:txBody>
            <a:bodyPr wrap="none" rtlCol="0">
              <a:spAutoFit/>
            </a:bodyPr>
            <a:lstStyle/>
            <a:p>
              <a:r>
                <a:rPr lang="en-US" dirty="0" smtClean="0"/>
                <a:t>N</a:t>
              </a:r>
              <a:endParaRPr lang="en-US" dirty="0"/>
            </a:p>
          </p:txBody>
        </p:sp>
        <p:sp>
          <p:nvSpPr>
            <p:cNvPr id="174" name="TextBox 173"/>
            <p:cNvSpPr txBox="1"/>
            <p:nvPr/>
          </p:nvSpPr>
          <p:spPr>
            <a:xfrm>
              <a:off x="275033" y="5000224"/>
              <a:ext cx="301686" cy="369332"/>
            </a:xfrm>
            <a:prstGeom prst="rect">
              <a:avLst/>
            </a:prstGeom>
            <a:noFill/>
          </p:spPr>
          <p:txBody>
            <a:bodyPr wrap="none" rtlCol="0">
              <a:spAutoFit/>
            </a:bodyPr>
            <a:lstStyle/>
            <a:p>
              <a:r>
                <a:rPr lang="en-US" dirty="0" smtClean="0"/>
                <a:t>0</a:t>
              </a:r>
              <a:endParaRPr lang="en-US" dirty="0"/>
            </a:p>
          </p:txBody>
        </p:sp>
        <p:sp>
          <p:nvSpPr>
            <p:cNvPr id="175" name="TextBox 174"/>
            <p:cNvSpPr txBox="1"/>
            <p:nvPr/>
          </p:nvSpPr>
          <p:spPr>
            <a:xfrm>
              <a:off x="1420346" y="5000809"/>
              <a:ext cx="301686" cy="369332"/>
            </a:xfrm>
            <a:prstGeom prst="rect">
              <a:avLst/>
            </a:prstGeom>
            <a:noFill/>
          </p:spPr>
          <p:txBody>
            <a:bodyPr wrap="none" rtlCol="0">
              <a:spAutoFit/>
            </a:bodyPr>
            <a:lstStyle/>
            <a:p>
              <a:r>
                <a:rPr lang="en-US" dirty="0" smtClean="0"/>
                <a:t>1</a:t>
              </a:r>
              <a:endParaRPr lang="en-US" dirty="0"/>
            </a:p>
          </p:txBody>
        </p:sp>
        <p:cxnSp>
          <p:nvCxnSpPr>
            <p:cNvPr id="177" name="Straight Arrow Connector 89"/>
            <p:cNvCxnSpPr>
              <a:stCxn id="169" idx="7"/>
              <a:endCxn id="169" idx="1"/>
            </p:cNvCxnSpPr>
            <p:nvPr/>
          </p:nvCxnSpPr>
          <p:spPr>
            <a:xfrm rot="16200000" flipV="1">
              <a:off x="419023" y="4806684"/>
              <a:ext cx="12700" cy="400035"/>
            </a:xfrm>
            <a:prstGeom prst="curvedConnector3">
              <a:avLst>
                <a:gd name="adj1" fmla="val 238118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8" name="TextBox 177"/>
            <p:cNvSpPr txBox="1"/>
            <p:nvPr/>
          </p:nvSpPr>
          <p:spPr>
            <a:xfrm>
              <a:off x="519136" y="4520879"/>
              <a:ext cx="359394" cy="369332"/>
            </a:xfrm>
            <a:prstGeom prst="rect">
              <a:avLst/>
            </a:prstGeom>
            <a:noFill/>
          </p:spPr>
          <p:txBody>
            <a:bodyPr wrap="none" rtlCol="0">
              <a:spAutoFit/>
            </a:bodyPr>
            <a:lstStyle/>
            <a:p>
              <a:r>
                <a:rPr lang="en-US" dirty="0" smtClean="0"/>
                <a:t>in</a:t>
              </a:r>
              <a:endParaRPr lang="en-US" dirty="0"/>
            </a:p>
          </p:txBody>
        </p:sp>
        <p:sp>
          <p:nvSpPr>
            <p:cNvPr id="180" name="Oval 179"/>
            <p:cNvSpPr/>
            <p:nvPr/>
          </p:nvSpPr>
          <p:spPr>
            <a:xfrm>
              <a:off x="1290211" y="4940323"/>
              <a:ext cx="565735" cy="504003"/>
            </a:xfrm>
            <a:prstGeom prst="ellipse">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1346115" y="4991769"/>
              <a:ext cx="453926" cy="401110"/>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TextBox 181"/>
            <p:cNvSpPr txBox="1"/>
            <p:nvPr/>
          </p:nvSpPr>
          <p:spPr>
            <a:xfrm>
              <a:off x="1417246" y="5009221"/>
              <a:ext cx="301686" cy="369332"/>
            </a:xfrm>
            <a:prstGeom prst="rect">
              <a:avLst/>
            </a:prstGeom>
            <a:noFill/>
          </p:spPr>
          <p:txBody>
            <a:bodyPr wrap="none" rtlCol="0">
              <a:spAutoFit/>
            </a:bodyPr>
            <a:lstStyle/>
            <a:p>
              <a:r>
                <a:rPr lang="en-US" dirty="0" smtClean="0"/>
                <a:t>1</a:t>
              </a:r>
              <a:endParaRPr lang="en-US" dirty="0"/>
            </a:p>
          </p:txBody>
        </p:sp>
        <p:cxnSp>
          <p:nvCxnSpPr>
            <p:cNvPr id="183" name="Straight Arrow Connector 89"/>
            <p:cNvCxnSpPr>
              <a:stCxn id="180" idx="7"/>
              <a:endCxn id="180" idx="1"/>
            </p:cNvCxnSpPr>
            <p:nvPr/>
          </p:nvCxnSpPr>
          <p:spPr>
            <a:xfrm rot="16200000" flipV="1">
              <a:off x="1573079" y="4814115"/>
              <a:ext cx="12700" cy="400035"/>
            </a:xfrm>
            <a:prstGeom prst="curvedConnector3">
              <a:avLst>
                <a:gd name="adj1" fmla="val 238118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4" name="TextBox 183"/>
            <p:cNvSpPr txBox="1"/>
            <p:nvPr/>
          </p:nvSpPr>
          <p:spPr>
            <a:xfrm>
              <a:off x="1704022" y="4528214"/>
              <a:ext cx="359394" cy="369332"/>
            </a:xfrm>
            <a:prstGeom prst="rect">
              <a:avLst/>
            </a:prstGeom>
            <a:noFill/>
          </p:spPr>
          <p:txBody>
            <a:bodyPr wrap="none" rtlCol="0">
              <a:spAutoFit/>
            </a:bodyPr>
            <a:lstStyle/>
            <a:p>
              <a:r>
                <a:rPr lang="en-US" dirty="0" smtClean="0"/>
                <a:t>in</a:t>
              </a:r>
              <a:endParaRPr lang="en-US" dirty="0"/>
            </a:p>
          </p:txBody>
        </p:sp>
      </p:grpSp>
      <p:cxnSp>
        <p:nvCxnSpPr>
          <p:cNvPr id="185" name="Straight Arrow Connector 184"/>
          <p:cNvCxnSpPr>
            <a:stCxn id="96" idx="6"/>
            <a:endCxn id="347" idx="5"/>
          </p:cNvCxnSpPr>
          <p:nvPr/>
        </p:nvCxnSpPr>
        <p:spPr>
          <a:xfrm flipV="1">
            <a:off x="8358556" y="1066467"/>
            <a:ext cx="2811509" cy="1034214"/>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9" name="Oval 198"/>
          <p:cNvSpPr/>
          <p:nvPr/>
        </p:nvSpPr>
        <p:spPr>
          <a:xfrm>
            <a:off x="6228668" y="3283309"/>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p:cNvSpPr/>
          <p:nvPr/>
        </p:nvSpPr>
        <p:spPr>
          <a:xfrm>
            <a:off x="5287098" y="423765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7020298" y="4209689"/>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3" name="Straight Arrow Connector 202"/>
          <p:cNvCxnSpPr>
            <a:stCxn id="199" idx="3"/>
            <a:endCxn id="200" idx="7"/>
          </p:cNvCxnSpPr>
          <p:nvPr/>
        </p:nvCxnSpPr>
        <p:spPr>
          <a:xfrm flipH="1">
            <a:off x="5769983" y="3713502"/>
            <a:ext cx="541535" cy="5979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p:cNvCxnSpPr>
            <a:stCxn id="200" idx="3"/>
            <a:endCxn id="208" idx="0"/>
          </p:cNvCxnSpPr>
          <p:nvPr/>
        </p:nvCxnSpPr>
        <p:spPr>
          <a:xfrm flipH="1">
            <a:off x="5051079" y="4667848"/>
            <a:ext cx="318869" cy="10669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a:stCxn id="199" idx="5"/>
            <a:endCxn id="202" idx="1"/>
          </p:cNvCxnSpPr>
          <p:nvPr/>
        </p:nvCxnSpPr>
        <p:spPr>
          <a:xfrm>
            <a:off x="6711553" y="3713502"/>
            <a:ext cx="391595" cy="5699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p:cNvCxnSpPr>
            <a:stCxn id="202" idx="5"/>
            <a:endCxn id="215" idx="0"/>
          </p:cNvCxnSpPr>
          <p:nvPr/>
        </p:nvCxnSpPr>
        <p:spPr>
          <a:xfrm>
            <a:off x="7503183" y="4639882"/>
            <a:ext cx="360731" cy="10996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7" name="Group 206"/>
          <p:cNvGrpSpPr/>
          <p:nvPr/>
        </p:nvGrpSpPr>
        <p:grpSpPr>
          <a:xfrm>
            <a:off x="4773198" y="5734835"/>
            <a:ext cx="555761" cy="504003"/>
            <a:chOff x="8452189" y="5873858"/>
            <a:chExt cx="555761" cy="504003"/>
          </a:xfrm>
        </p:grpSpPr>
        <p:sp>
          <p:nvSpPr>
            <p:cNvPr id="208" name="Oval 207"/>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4" name="Group 213"/>
          <p:cNvGrpSpPr/>
          <p:nvPr/>
        </p:nvGrpSpPr>
        <p:grpSpPr>
          <a:xfrm>
            <a:off x="7586033" y="5739517"/>
            <a:ext cx="555761" cy="504003"/>
            <a:chOff x="8452189" y="5873858"/>
            <a:chExt cx="555761" cy="504003"/>
          </a:xfrm>
        </p:grpSpPr>
        <p:sp>
          <p:nvSpPr>
            <p:cNvPr id="215" name="Oval 214"/>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7" name="Straight Arrow Connector 216"/>
          <p:cNvCxnSpPr>
            <a:stCxn id="96" idx="3"/>
            <a:endCxn id="199" idx="0"/>
          </p:cNvCxnSpPr>
          <p:nvPr/>
        </p:nvCxnSpPr>
        <p:spPr>
          <a:xfrm flipH="1">
            <a:off x="6511536" y="2278872"/>
            <a:ext cx="1364135" cy="10044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p:cNvCxnSpPr>
            <a:stCxn id="200" idx="5"/>
            <a:endCxn id="240" idx="0"/>
          </p:cNvCxnSpPr>
          <p:nvPr/>
        </p:nvCxnSpPr>
        <p:spPr>
          <a:xfrm>
            <a:off x="5769983" y="4667848"/>
            <a:ext cx="233585" cy="10669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39" name="Group 238"/>
          <p:cNvGrpSpPr/>
          <p:nvPr/>
        </p:nvGrpSpPr>
        <p:grpSpPr>
          <a:xfrm>
            <a:off x="5725687" y="5734836"/>
            <a:ext cx="555761" cy="504003"/>
            <a:chOff x="8452189" y="5873858"/>
            <a:chExt cx="555761" cy="504003"/>
          </a:xfrm>
        </p:grpSpPr>
        <p:sp>
          <p:nvSpPr>
            <p:cNvPr id="240" name="Oval 239"/>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45" name="Straight Arrow Connector 244"/>
          <p:cNvCxnSpPr>
            <a:stCxn id="202" idx="3"/>
            <a:endCxn id="197" idx="0"/>
          </p:cNvCxnSpPr>
          <p:nvPr/>
        </p:nvCxnSpPr>
        <p:spPr>
          <a:xfrm flipH="1">
            <a:off x="6883390" y="4639882"/>
            <a:ext cx="219758" cy="10949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9" name="Group 248"/>
          <p:cNvGrpSpPr/>
          <p:nvPr/>
        </p:nvGrpSpPr>
        <p:grpSpPr>
          <a:xfrm>
            <a:off x="10431501" y="5753219"/>
            <a:ext cx="555761" cy="504003"/>
            <a:chOff x="6548925" y="5749637"/>
            <a:chExt cx="555761" cy="504003"/>
          </a:xfrm>
        </p:grpSpPr>
        <p:sp>
          <p:nvSpPr>
            <p:cNvPr id="250" name="Oval 249"/>
            <p:cNvSpPr/>
            <p:nvPr/>
          </p:nvSpPr>
          <p:spPr>
            <a:xfrm>
              <a:off x="6548925" y="5749637"/>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p:cNvSpPr/>
            <p:nvPr/>
          </p:nvSpPr>
          <p:spPr>
            <a:xfrm>
              <a:off x="6591950" y="5801083"/>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2" name="Oval 251"/>
          <p:cNvSpPr/>
          <p:nvPr/>
        </p:nvSpPr>
        <p:spPr>
          <a:xfrm>
            <a:off x="10054660" y="3301693"/>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p:cNvSpPr/>
          <p:nvPr/>
        </p:nvSpPr>
        <p:spPr>
          <a:xfrm>
            <a:off x="9113090" y="4256039"/>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10846290" y="4228073"/>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52" idx="3"/>
            <a:endCxn id="253" idx="7"/>
          </p:cNvCxnSpPr>
          <p:nvPr/>
        </p:nvCxnSpPr>
        <p:spPr>
          <a:xfrm flipH="1">
            <a:off x="9595975" y="3731886"/>
            <a:ext cx="541535" cy="5979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53" idx="3"/>
            <a:endCxn id="260" idx="0"/>
          </p:cNvCxnSpPr>
          <p:nvPr/>
        </p:nvCxnSpPr>
        <p:spPr>
          <a:xfrm flipH="1">
            <a:off x="8877071" y="4686232"/>
            <a:ext cx="318869" cy="10669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a:stCxn id="252" idx="5"/>
            <a:endCxn id="254" idx="1"/>
          </p:cNvCxnSpPr>
          <p:nvPr/>
        </p:nvCxnSpPr>
        <p:spPr>
          <a:xfrm>
            <a:off x="10537545" y="3731886"/>
            <a:ext cx="391595" cy="5699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54" idx="5"/>
            <a:endCxn id="263" idx="0"/>
          </p:cNvCxnSpPr>
          <p:nvPr/>
        </p:nvCxnSpPr>
        <p:spPr>
          <a:xfrm>
            <a:off x="11329175" y="4658266"/>
            <a:ext cx="360731" cy="10996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59" name="Group 258"/>
          <p:cNvGrpSpPr/>
          <p:nvPr/>
        </p:nvGrpSpPr>
        <p:grpSpPr>
          <a:xfrm>
            <a:off x="8599190" y="5753219"/>
            <a:ext cx="555761" cy="504003"/>
            <a:chOff x="8452189" y="5873858"/>
            <a:chExt cx="555761" cy="504003"/>
          </a:xfrm>
        </p:grpSpPr>
        <p:sp>
          <p:nvSpPr>
            <p:cNvPr id="260" name="Oval 259"/>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Oval 260"/>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2" name="Group 261"/>
          <p:cNvGrpSpPr/>
          <p:nvPr/>
        </p:nvGrpSpPr>
        <p:grpSpPr>
          <a:xfrm>
            <a:off x="11412025" y="5757901"/>
            <a:ext cx="555761" cy="504003"/>
            <a:chOff x="8452189" y="5873858"/>
            <a:chExt cx="555761" cy="504003"/>
          </a:xfrm>
        </p:grpSpPr>
        <p:sp>
          <p:nvSpPr>
            <p:cNvPr id="263" name="Oval 262"/>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65" name="Straight Arrow Connector 264"/>
          <p:cNvCxnSpPr>
            <a:stCxn id="253" idx="5"/>
            <a:endCxn id="267" idx="0"/>
          </p:cNvCxnSpPr>
          <p:nvPr/>
        </p:nvCxnSpPr>
        <p:spPr>
          <a:xfrm>
            <a:off x="9595975" y="4686232"/>
            <a:ext cx="233585" cy="10669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66" name="Group 265"/>
          <p:cNvGrpSpPr/>
          <p:nvPr/>
        </p:nvGrpSpPr>
        <p:grpSpPr>
          <a:xfrm>
            <a:off x="9551679" y="5753220"/>
            <a:ext cx="555761" cy="504003"/>
            <a:chOff x="8452189" y="5873858"/>
            <a:chExt cx="555761" cy="504003"/>
          </a:xfrm>
        </p:grpSpPr>
        <p:sp>
          <p:nvSpPr>
            <p:cNvPr id="267" name="Oval 266"/>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69" name="Straight Arrow Connector 268"/>
          <p:cNvCxnSpPr>
            <a:stCxn id="254" idx="3"/>
            <a:endCxn id="250" idx="0"/>
          </p:cNvCxnSpPr>
          <p:nvPr/>
        </p:nvCxnSpPr>
        <p:spPr>
          <a:xfrm flipH="1">
            <a:off x="10709382" y="4658266"/>
            <a:ext cx="219758" cy="10949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a:stCxn id="253" idx="0"/>
            <a:endCxn id="252" idx="2"/>
          </p:cNvCxnSpPr>
          <p:nvPr/>
        </p:nvCxnSpPr>
        <p:spPr>
          <a:xfrm rot="5400000" flipH="1" flipV="1">
            <a:off x="9374137" y="3575516"/>
            <a:ext cx="702344" cy="658702"/>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77"/>
          <p:cNvCxnSpPr>
            <a:stCxn id="254" idx="7"/>
            <a:endCxn id="252" idx="6"/>
          </p:cNvCxnSpPr>
          <p:nvPr/>
        </p:nvCxnSpPr>
        <p:spPr>
          <a:xfrm rot="16200000" flipV="1">
            <a:off x="10600691" y="3573399"/>
            <a:ext cx="748188" cy="70878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6" name="Straight Arrow Connector 277"/>
          <p:cNvCxnSpPr>
            <a:stCxn id="260" idx="1"/>
            <a:endCxn id="253" idx="2"/>
          </p:cNvCxnSpPr>
          <p:nvPr/>
        </p:nvCxnSpPr>
        <p:spPr>
          <a:xfrm rot="5400000" flipH="1" flipV="1">
            <a:off x="8237340" y="4951280"/>
            <a:ext cx="1318988" cy="432511"/>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77"/>
          <p:cNvCxnSpPr>
            <a:stCxn id="267" idx="7"/>
            <a:endCxn id="253" idx="6"/>
          </p:cNvCxnSpPr>
          <p:nvPr/>
        </p:nvCxnSpPr>
        <p:spPr>
          <a:xfrm rot="16200000" flipV="1">
            <a:off x="9192944" y="4993923"/>
            <a:ext cx="1318989" cy="347226"/>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77"/>
          <p:cNvCxnSpPr>
            <a:stCxn id="250" idx="1"/>
            <a:endCxn id="254" idx="2"/>
          </p:cNvCxnSpPr>
          <p:nvPr/>
        </p:nvCxnSpPr>
        <p:spPr>
          <a:xfrm rot="5400000" flipH="1" flipV="1">
            <a:off x="10006113" y="4986852"/>
            <a:ext cx="1346954" cy="33340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277"/>
          <p:cNvCxnSpPr>
            <a:stCxn id="263" idx="7"/>
            <a:endCxn id="254" idx="6"/>
          </p:cNvCxnSpPr>
          <p:nvPr/>
        </p:nvCxnSpPr>
        <p:spPr>
          <a:xfrm rot="16200000" flipV="1">
            <a:off x="10973393" y="4918707"/>
            <a:ext cx="1351636" cy="474372"/>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4" name="Straight Arrow Connector 277"/>
          <p:cNvCxnSpPr>
            <a:stCxn id="215" idx="7"/>
            <a:endCxn id="202" idx="6"/>
          </p:cNvCxnSpPr>
          <p:nvPr/>
        </p:nvCxnSpPr>
        <p:spPr>
          <a:xfrm rot="16200000" flipV="1">
            <a:off x="7147401" y="4900323"/>
            <a:ext cx="1351636" cy="474372"/>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277"/>
          <p:cNvCxnSpPr>
            <a:stCxn id="197" idx="1"/>
            <a:endCxn id="202" idx="2"/>
          </p:cNvCxnSpPr>
          <p:nvPr/>
        </p:nvCxnSpPr>
        <p:spPr>
          <a:xfrm rot="5400000" flipH="1" flipV="1">
            <a:off x="6180121" y="4968468"/>
            <a:ext cx="1346954" cy="33340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277"/>
          <p:cNvCxnSpPr>
            <a:stCxn id="208" idx="1"/>
            <a:endCxn id="200" idx="2"/>
          </p:cNvCxnSpPr>
          <p:nvPr/>
        </p:nvCxnSpPr>
        <p:spPr>
          <a:xfrm rot="5400000" flipH="1" flipV="1">
            <a:off x="4411348" y="4932896"/>
            <a:ext cx="1318988" cy="432511"/>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277"/>
          <p:cNvCxnSpPr>
            <a:stCxn id="240" idx="7"/>
            <a:endCxn id="200" idx="6"/>
          </p:cNvCxnSpPr>
          <p:nvPr/>
        </p:nvCxnSpPr>
        <p:spPr>
          <a:xfrm rot="16200000" flipV="1">
            <a:off x="5366952" y="4975539"/>
            <a:ext cx="1318989" cy="347226"/>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277"/>
          <p:cNvCxnSpPr>
            <a:stCxn id="200" idx="1"/>
            <a:endCxn id="199" idx="2"/>
          </p:cNvCxnSpPr>
          <p:nvPr/>
        </p:nvCxnSpPr>
        <p:spPr>
          <a:xfrm rot="5400000" flipH="1" flipV="1">
            <a:off x="5411231" y="3494028"/>
            <a:ext cx="776154" cy="85872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277"/>
          <p:cNvCxnSpPr>
            <a:stCxn id="202" idx="7"/>
            <a:endCxn id="199" idx="6"/>
          </p:cNvCxnSpPr>
          <p:nvPr/>
        </p:nvCxnSpPr>
        <p:spPr>
          <a:xfrm rot="16200000" flipV="1">
            <a:off x="6774699" y="3555015"/>
            <a:ext cx="748188" cy="70878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6" name="TextBox 325"/>
          <p:cNvSpPr txBox="1"/>
          <p:nvPr/>
        </p:nvSpPr>
        <p:spPr>
          <a:xfrm>
            <a:off x="6985914" y="1770614"/>
            <a:ext cx="796565" cy="369332"/>
          </a:xfrm>
          <a:prstGeom prst="rect">
            <a:avLst/>
          </a:prstGeom>
          <a:noFill/>
        </p:spPr>
        <p:txBody>
          <a:bodyPr wrap="none" rtlCol="0">
            <a:spAutoFit/>
          </a:bodyPr>
          <a:lstStyle/>
          <a:p>
            <a:r>
              <a:rPr lang="en-US" dirty="0" smtClean="0"/>
              <a:t>(0,0,X)</a:t>
            </a:r>
            <a:endParaRPr lang="en-US" dirty="0"/>
          </a:p>
        </p:txBody>
      </p:sp>
      <p:sp>
        <p:nvSpPr>
          <p:cNvPr id="327" name="TextBox 326"/>
          <p:cNvSpPr txBox="1"/>
          <p:nvPr/>
        </p:nvSpPr>
        <p:spPr>
          <a:xfrm>
            <a:off x="6794403" y="3071687"/>
            <a:ext cx="872355" cy="369332"/>
          </a:xfrm>
          <a:prstGeom prst="rect">
            <a:avLst/>
          </a:prstGeom>
          <a:noFill/>
        </p:spPr>
        <p:txBody>
          <a:bodyPr wrap="none" rtlCol="0">
            <a:spAutoFit/>
          </a:bodyPr>
          <a:lstStyle/>
          <a:p>
            <a:r>
              <a:rPr lang="en-US" dirty="0" smtClean="0"/>
              <a:t>(0,0,M)</a:t>
            </a:r>
            <a:endParaRPr lang="en-US" dirty="0"/>
          </a:p>
        </p:txBody>
      </p:sp>
      <p:sp>
        <p:nvSpPr>
          <p:cNvPr id="328" name="TextBox 327"/>
          <p:cNvSpPr txBox="1"/>
          <p:nvPr/>
        </p:nvSpPr>
        <p:spPr>
          <a:xfrm>
            <a:off x="9113090" y="3139104"/>
            <a:ext cx="824265" cy="369332"/>
          </a:xfrm>
          <a:prstGeom prst="rect">
            <a:avLst/>
          </a:prstGeom>
          <a:noFill/>
        </p:spPr>
        <p:txBody>
          <a:bodyPr wrap="none" rtlCol="0">
            <a:spAutoFit/>
          </a:bodyPr>
          <a:lstStyle/>
          <a:p>
            <a:r>
              <a:rPr lang="en-US" dirty="0" smtClean="0"/>
              <a:t>(0,0,N)</a:t>
            </a:r>
            <a:endParaRPr lang="en-US" dirty="0"/>
          </a:p>
        </p:txBody>
      </p:sp>
      <p:sp>
        <p:nvSpPr>
          <p:cNvPr id="329" name="TextBox 328"/>
          <p:cNvSpPr txBox="1"/>
          <p:nvPr/>
        </p:nvSpPr>
        <p:spPr>
          <a:xfrm>
            <a:off x="4431474" y="4138708"/>
            <a:ext cx="796565" cy="369332"/>
          </a:xfrm>
          <a:prstGeom prst="rect">
            <a:avLst/>
          </a:prstGeom>
          <a:noFill/>
        </p:spPr>
        <p:txBody>
          <a:bodyPr wrap="none" rtlCol="0">
            <a:spAutoFit/>
          </a:bodyPr>
          <a:lstStyle/>
          <a:p>
            <a:r>
              <a:rPr lang="en-US" dirty="0" smtClean="0"/>
              <a:t>(1,0,X)</a:t>
            </a:r>
            <a:endParaRPr lang="en-US" dirty="0"/>
          </a:p>
        </p:txBody>
      </p:sp>
      <p:sp>
        <p:nvSpPr>
          <p:cNvPr id="330" name="TextBox 329"/>
          <p:cNvSpPr txBox="1"/>
          <p:nvPr/>
        </p:nvSpPr>
        <p:spPr>
          <a:xfrm>
            <a:off x="4638107" y="6306179"/>
            <a:ext cx="810158" cy="369332"/>
          </a:xfrm>
          <a:prstGeom prst="rect">
            <a:avLst/>
          </a:prstGeom>
          <a:noFill/>
        </p:spPr>
        <p:txBody>
          <a:bodyPr wrap="none" rtlCol="0">
            <a:spAutoFit/>
          </a:bodyPr>
          <a:lstStyle/>
          <a:p>
            <a:r>
              <a:rPr lang="en-US" dirty="0" smtClean="0"/>
              <a:t>(1,0,A)</a:t>
            </a:r>
            <a:endParaRPr lang="en-US" dirty="0"/>
          </a:p>
        </p:txBody>
      </p:sp>
      <p:sp>
        <p:nvSpPr>
          <p:cNvPr id="331" name="TextBox 330"/>
          <p:cNvSpPr txBox="1"/>
          <p:nvPr/>
        </p:nvSpPr>
        <p:spPr>
          <a:xfrm>
            <a:off x="5621367" y="6314725"/>
            <a:ext cx="810158" cy="369332"/>
          </a:xfrm>
          <a:prstGeom prst="rect">
            <a:avLst/>
          </a:prstGeom>
          <a:noFill/>
        </p:spPr>
        <p:txBody>
          <a:bodyPr wrap="none" rtlCol="0">
            <a:spAutoFit/>
          </a:bodyPr>
          <a:lstStyle/>
          <a:p>
            <a:r>
              <a:rPr lang="en-US" dirty="0" smtClean="0"/>
              <a:t>(1,0,B)</a:t>
            </a:r>
            <a:endParaRPr lang="en-US" dirty="0"/>
          </a:p>
        </p:txBody>
      </p:sp>
      <p:sp>
        <p:nvSpPr>
          <p:cNvPr id="332" name="TextBox 331"/>
          <p:cNvSpPr txBox="1"/>
          <p:nvPr/>
        </p:nvSpPr>
        <p:spPr>
          <a:xfrm>
            <a:off x="6526520" y="6313884"/>
            <a:ext cx="810158" cy="369332"/>
          </a:xfrm>
          <a:prstGeom prst="rect">
            <a:avLst/>
          </a:prstGeom>
          <a:noFill/>
        </p:spPr>
        <p:txBody>
          <a:bodyPr wrap="none" rtlCol="0">
            <a:spAutoFit/>
          </a:bodyPr>
          <a:lstStyle/>
          <a:p>
            <a:r>
              <a:rPr lang="en-US" dirty="0" smtClean="0"/>
              <a:t>(1,0,C)</a:t>
            </a:r>
            <a:endParaRPr lang="en-US" dirty="0"/>
          </a:p>
        </p:txBody>
      </p:sp>
      <p:sp>
        <p:nvSpPr>
          <p:cNvPr id="333" name="TextBox 332"/>
          <p:cNvSpPr txBox="1"/>
          <p:nvPr/>
        </p:nvSpPr>
        <p:spPr>
          <a:xfrm>
            <a:off x="7458834" y="6313884"/>
            <a:ext cx="810158" cy="369332"/>
          </a:xfrm>
          <a:prstGeom prst="rect">
            <a:avLst/>
          </a:prstGeom>
          <a:noFill/>
        </p:spPr>
        <p:txBody>
          <a:bodyPr wrap="none" rtlCol="0">
            <a:spAutoFit/>
          </a:bodyPr>
          <a:lstStyle/>
          <a:p>
            <a:r>
              <a:rPr lang="en-US" dirty="0" smtClean="0"/>
              <a:t>(1,0,D)</a:t>
            </a:r>
            <a:endParaRPr lang="en-US" dirty="0"/>
          </a:p>
        </p:txBody>
      </p:sp>
      <p:sp>
        <p:nvSpPr>
          <p:cNvPr id="339" name="TextBox 338"/>
          <p:cNvSpPr txBox="1"/>
          <p:nvPr/>
        </p:nvSpPr>
        <p:spPr>
          <a:xfrm>
            <a:off x="8464100" y="6309037"/>
            <a:ext cx="810158" cy="369332"/>
          </a:xfrm>
          <a:prstGeom prst="rect">
            <a:avLst/>
          </a:prstGeom>
          <a:noFill/>
        </p:spPr>
        <p:txBody>
          <a:bodyPr wrap="none" rtlCol="0">
            <a:spAutoFit/>
          </a:bodyPr>
          <a:lstStyle/>
          <a:p>
            <a:r>
              <a:rPr lang="en-US" dirty="0" smtClean="0"/>
              <a:t>(0,1,A)</a:t>
            </a:r>
            <a:endParaRPr lang="en-US" dirty="0"/>
          </a:p>
        </p:txBody>
      </p:sp>
      <p:sp>
        <p:nvSpPr>
          <p:cNvPr id="340" name="TextBox 339"/>
          <p:cNvSpPr txBox="1"/>
          <p:nvPr/>
        </p:nvSpPr>
        <p:spPr>
          <a:xfrm>
            <a:off x="9447360" y="6317583"/>
            <a:ext cx="800219" cy="369332"/>
          </a:xfrm>
          <a:prstGeom prst="rect">
            <a:avLst/>
          </a:prstGeom>
          <a:noFill/>
        </p:spPr>
        <p:txBody>
          <a:bodyPr wrap="none" rtlCol="0">
            <a:spAutoFit/>
          </a:bodyPr>
          <a:lstStyle/>
          <a:p>
            <a:r>
              <a:rPr lang="en-US" dirty="0" smtClean="0"/>
              <a:t>(0,1,B)</a:t>
            </a:r>
            <a:endParaRPr lang="en-US" dirty="0"/>
          </a:p>
        </p:txBody>
      </p:sp>
      <p:sp>
        <p:nvSpPr>
          <p:cNvPr id="341" name="TextBox 340"/>
          <p:cNvSpPr txBox="1"/>
          <p:nvPr/>
        </p:nvSpPr>
        <p:spPr>
          <a:xfrm>
            <a:off x="10352513" y="6316742"/>
            <a:ext cx="798617" cy="369332"/>
          </a:xfrm>
          <a:prstGeom prst="rect">
            <a:avLst/>
          </a:prstGeom>
          <a:noFill/>
        </p:spPr>
        <p:txBody>
          <a:bodyPr wrap="none" rtlCol="0">
            <a:spAutoFit/>
          </a:bodyPr>
          <a:lstStyle/>
          <a:p>
            <a:r>
              <a:rPr lang="en-US" dirty="0" smtClean="0"/>
              <a:t>(0,1,C)</a:t>
            </a:r>
            <a:endParaRPr lang="en-US" dirty="0"/>
          </a:p>
        </p:txBody>
      </p:sp>
      <p:sp>
        <p:nvSpPr>
          <p:cNvPr id="342" name="TextBox 341"/>
          <p:cNvSpPr txBox="1"/>
          <p:nvPr/>
        </p:nvSpPr>
        <p:spPr>
          <a:xfrm>
            <a:off x="11284827" y="6316742"/>
            <a:ext cx="817853" cy="369332"/>
          </a:xfrm>
          <a:prstGeom prst="rect">
            <a:avLst/>
          </a:prstGeom>
          <a:noFill/>
        </p:spPr>
        <p:txBody>
          <a:bodyPr wrap="none" rtlCol="0">
            <a:spAutoFit/>
          </a:bodyPr>
          <a:lstStyle/>
          <a:p>
            <a:r>
              <a:rPr lang="en-US" dirty="0" smtClean="0"/>
              <a:t>(0,1,D)</a:t>
            </a:r>
            <a:endParaRPr lang="en-US" dirty="0"/>
          </a:p>
        </p:txBody>
      </p:sp>
      <p:sp>
        <p:nvSpPr>
          <p:cNvPr id="343" name="TextBox 342"/>
          <p:cNvSpPr txBox="1"/>
          <p:nvPr/>
        </p:nvSpPr>
        <p:spPr>
          <a:xfrm>
            <a:off x="6108318" y="4135879"/>
            <a:ext cx="796565" cy="369332"/>
          </a:xfrm>
          <a:prstGeom prst="rect">
            <a:avLst/>
          </a:prstGeom>
          <a:noFill/>
        </p:spPr>
        <p:txBody>
          <a:bodyPr wrap="none" rtlCol="0">
            <a:spAutoFit/>
          </a:bodyPr>
          <a:lstStyle/>
          <a:p>
            <a:r>
              <a:rPr lang="en-US" dirty="0" smtClean="0"/>
              <a:t>(1,0,Y)</a:t>
            </a:r>
            <a:endParaRPr lang="en-US" dirty="0"/>
          </a:p>
        </p:txBody>
      </p:sp>
      <p:sp>
        <p:nvSpPr>
          <p:cNvPr id="344" name="TextBox 343"/>
          <p:cNvSpPr txBox="1"/>
          <p:nvPr/>
        </p:nvSpPr>
        <p:spPr>
          <a:xfrm>
            <a:off x="8329281" y="4132281"/>
            <a:ext cx="796565" cy="369332"/>
          </a:xfrm>
          <a:prstGeom prst="rect">
            <a:avLst/>
          </a:prstGeom>
          <a:noFill/>
        </p:spPr>
        <p:txBody>
          <a:bodyPr wrap="none" rtlCol="0">
            <a:spAutoFit/>
          </a:bodyPr>
          <a:lstStyle/>
          <a:p>
            <a:r>
              <a:rPr lang="en-US" dirty="0" smtClean="0"/>
              <a:t>(0,1,X)</a:t>
            </a:r>
            <a:endParaRPr lang="en-US" dirty="0"/>
          </a:p>
        </p:txBody>
      </p:sp>
      <p:sp>
        <p:nvSpPr>
          <p:cNvPr id="345" name="TextBox 344"/>
          <p:cNvSpPr txBox="1"/>
          <p:nvPr/>
        </p:nvSpPr>
        <p:spPr>
          <a:xfrm>
            <a:off x="9963607" y="4139232"/>
            <a:ext cx="796565" cy="369332"/>
          </a:xfrm>
          <a:prstGeom prst="rect">
            <a:avLst/>
          </a:prstGeom>
          <a:noFill/>
        </p:spPr>
        <p:txBody>
          <a:bodyPr wrap="none" rtlCol="0">
            <a:spAutoFit/>
          </a:bodyPr>
          <a:lstStyle/>
          <a:p>
            <a:r>
              <a:rPr lang="en-US" dirty="0" smtClean="0"/>
              <a:t>(0,1,Y)</a:t>
            </a:r>
            <a:endParaRPr lang="en-US" dirty="0"/>
          </a:p>
        </p:txBody>
      </p:sp>
      <p:sp>
        <p:nvSpPr>
          <p:cNvPr id="347" name="Oval 346"/>
          <p:cNvSpPr/>
          <p:nvPr/>
        </p:nvSpPr>
        <p:spPr>
          <a:xfrm>
            <a:off x="10687180" y="636274"/>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TextBox 347"/>
          <p:cNvSpPr txBox="1"/>
          <p:nvPr/>
        </p:nvSpPr>
        <p:spPr>
          <a:xfrm>
            <a:off x="10564968" y="236512"/>
            <a:ext cx="810158" cy="369332"/>
          </a:xfrm>
          <a:prstGeom prst="rect">
            <a:avLst/>
          </a:prstGeom>
          <a:noFill/>
        </p:spPr>
        <p:txBody>
          <a:bodyPr wrap="none" rtlCol="0">
            <a:spAutoFit/>
          </a:bodyPr>
          <a:lstStyle/>
          <a:p>
            <a:r>
              <a:rPr lang="en-US" dirty="0" smtClean="0"/>
              <a:t>(0,0,B)</a:t>
            </a:r>
            <a:endParaRPr lang="en-US" dirty="0"/>
          </a:p>
        </p:txBody>
      </p:sp>
      <p:sp>
        <p:nvSpPr>
          <p:cNvPr id="349" name="TextBox 348"/>
          <p:cNvSpPr txBox="1"/>
          <p:nvPr/>
        </p:nvSpPr>
        <p:spPr>
          <a:xfrm>
            <a:off x="8710897" y="5833458"/>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350" name="TextBox 349"/>
          <p:cNvSpPr txBox="1"/>
          <p:nvPr/>
        </p:nvSpPr>
        <p:spPr>
          <a:xfrm>
            <a:off x="9670824" y="5819701"/>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351" name="TextBox 350"/>
          <p:cNvSpPr txBox="1"/>
          <p:nvPr/>
        </p:nvSpPr>
        <p:spPr>
          <a:xfrm>
            <a:off x="10556307" y="5819701"/>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352" name="TextBox 351"/>
          <p:cNvSpPr txBox="1"/>
          <p:nvPr/>
        </p:nvSpPr>
        <p:spPr>
          <a:xfrm>
            <a:off x="11540282" y="5818996"/>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359" name="TextBox 358"/>
          <p:cNvSpPr txBox="1"/>
          <p:nvPr/>
        </p:nvSpPr>
        <p:spPr>
          <a:xfrm>
            <a:off x="4905055" y="5802170"/>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
        <p:nvSpPr>
          <p:cNvPr id="360" name="TextBox 359"/>
          <p:cNvSpPr txBox="1"/>
          <p:nvPr/>
        </p:nvSpPr>
        <p:spPr>
          <a:xfrm>
            <a:off x="5849414" y="5799847"/>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
        <p:nvSpPr>
          <p:cNvPr id="361" name="TextBox 360"/>
          <p:cNvSpPr txBox="1"/>
          <p:nvPr/>
        </p:nvSpPr>
        <p:spPr>
          <a:xfrm>
            <a:off x="6735512" y="5795696"/>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
        <p:nvSpPr>
          <p:cNvPr id="362" name="TextBox 361"/>
          <p:cNvSpPr txBox="1"/>
          <p:nvPr/>
        </p:nvSpPr>
        <p:spPr>
          <a:xfrm>
            <a:off x="7722897" y="5795696"/>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cxnSp>
        <p:nvCxnSpPr>
          <p:cNvPr id="366" name="Straight Arrow Connector 365"/>
          <p:cNvCxnSpPr>
            <a:stCxn id="347" idx="4"/>
            <a:endCxn id="96" idx="7"/>
          </p:cNvCxnSpPr>
          <p:nvPr/>
        </p:nvCxnSpPr>
        <p:spPr>
          <a:xfrm flipH="1">
            <a:off x="8275706" y="1140277"/>
            <a:ext cx="2694342" cy="7822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41210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Internal Routes</a:t>
            </a:r>
            <a:endParaRPr lang="en-US" sz="4000"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193" name="TextBox 192"/>
              <p:cNvSpPr txBox="1"/>
              <p:nvPr/>
            </p:nvSpPr>
            <p:spPr>
              <a:xfrm>
                <a:off x="329516" y="1212766"/>
                <a:ext cx="4825349"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b="0" dirty="0" smtClean="0"/>
              </a:p>
            </p:txBody>
          </p:sp>
        </mc:Choice>
        <mc:Fallback xmlns="">
          <p:sp>
            <p:nvSpPr>
              <p:cNvPr id="193" name="TextBox 192"/>
              <p:cNvSpPr txBox="1">
                <a:spLocks noRot="1" noChangeAspect="1" noMove="1" noResize="1" noEditPoints="1" noAdjustHandles="1" noChangeArrowheads="1" noChangeShapeType="1" noTextEdit="1"/>
              </p:cNvSpPr>
              <p:nvPr/>
            </p:nvSpPr>
            <p:spPr>
              <a:xfrm>
                <a:off x="329516" y="1212766"/>
                <a:ext cx="4825349" cy="276999"/>
              </a:xfrm>
              <a:prstGeom prst="rect">
                <a:avLst/>
              </a:prstGeom>
              <a:blipFill rotWithShape="0">
                <a:blip r:embed="rId2"/>
                <a:stretch>
                  <a:fillRect l="-2904" t="-28889" b="-51111"/>
                </a:stretch>
              </a:blipFill>
            </p:spPr>
            <p:txBody>
              <a:bodyPr/>
              <a:lstStyle/>
              <a:p>
                <a:r>
                  <a:rPr lang="en-US">
                    <a:noFill/>
                  </a:rPr>
                  <a:t> </a:t>
                </a:r>
              </a:p>
            </p:txBody>
          </p:sp>
        </mc:Fallback>
      </mc:AlternateContent>
      <p:grpSp>
        <p:nvGrpSpPr>
          <p:cNvPr id="4" name="Group 3"/>
          <p:cNvGrpSpPr/>
          <p:nvPr/>
        </p:nvGrpSpPr>
        <p:grpSpPr>
          <a:xfrm>
            <a:off x="6108318" y="236512"/>
            <a:ext cx="5994362" cy="6449562"/>
            <a:chOff x="6108318" y="236512"/>
            <a:chExt cx="5994362" cy="6449562"/>
          </a:xfrm>
        </p:grpSpPr>
        <p:sp>
          <p:nvSpPr>
            <p:cNvPr id="95" name="Oval 94"/>
            <p:cNvSpPr/>
            <p:nvPr/>
          </p:nvSpPr>
          <p:spPr>
            <a:xfrm>
              <a:off x="7792821" y="636274"/>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7792821" y="1848679"/>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Arrow Connector 104"/>
            <p:cNvCxnSpPr>
              <a:stCxn id="95" idx="4"/>
              <a:endCxn id="96" idx="0"/>
            </p:cNvCxnSpPr>
            <p:nvPr/>
          </p:nvCxnSpPr>
          <p:spPr>
            <a:xfrm>
              <a:off x="8075689" y="1140277"/>
              <a:ext cx="0" cy="7084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96" idx="7"/>
              <a:endCxn id="95" idx="5"/>
            </p:cNvCxnSpPr>
            <p:nvPr/>
          </p:nvCxnSpPr>
          <p:spPr>
            <a:xfrm flipV="1">
              <a:off x="8275706" y="1066467"/>
              <a:ext cx="0" cy="8560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96" idx="5"/>
              <a:endCxn id="252" idx="0"/>
            </p:cNvCxnSpPr>
            <p:nvPr/>
          </p:nvCxnSpPr>
          <p:spPr>
            <a:xfrm>
              <a:off x="8275706" y="2278872"/>
              <a:ext cx="2061822" cy="10228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7670609" y="236512"/>
              <a:ext cx="810158" cy="369332"/>
            </a:xfrm>
            <a:prstGeom prst="rect">
              <a:avLst/>
            </a:prstGeom>
            <a:noFill/>
          </p:spPr>
          <p:txBody>
            <a:bodyPr wrap="none" rtlCol="0">
              <a:spAutoFit/>
            </a:bodyPr>
            <a:lstStyle/>
            <a:p>
              <a:r>
                <a:rPr lang="en-US" dirty="0" smtClean="0"/>
                <a:t>(0,0,A)</a:t>
              </a:r>
              <a:endParaRPr lang="en-US" dirty="0"/>
            </a:p>
          </p:txBody>
        </p:sp>
        <p:grpSp>
          <p:nvGrpSpPr>
            <p:cNvPr id="248" name="Group 247"/>
            <p:cNvGrpSpPr/>
            <p:nvPr/>
          </p:nvGrpSpPr>
          <p:grpSpPr>
            <a:xfrm>
              <a:off x="6605509" y="5734835"/>
              <a:ext cx="555761" cy="504003"/>
              <a:chOff x="6548925" y="5749637"/>
              <a:chExt cx="555761" cy="504003"/>
            </a:xfrm>
          </p:grpSpPr>
          <p:sp>
            <p:nvSpPr>
              <p:cNvPr id="197" name="Oval 196"/>
              <p:cNvSpPr/>
              <p:nvPr/>
            </p:nvSpPr>
            <p:spPr>
              <a:xfrm>
                <a:off x="6548925" y="5749637"/>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6591950" y="5801083"/>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5" name="Straight Arrow Connector 184"/>
            <p:cNvCxnSpPr>
              <a:stCxn id="96" idx="6"/>
              <a:endCxn id="347" idx="5"/>
            </p:cNvCxnSpPr>
            <p:nvPr/>
          </p:nvCxnSpPr>
          <p:spPr>
            <a:xfrm flipV="1">
              <a:off x="8358556" y="1066467"/>
              <a:ext cx="2811509" cy="1034214"/>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9" name="Oval 198"/>
            <p:cNvSpPr/>
            <p:nvPr/>
          </p:nvSpPr>
          <p:spPr>
            <a:xfrm>
              <a:off x="6228668" y="3283309"/>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7020298" y="4209689"/>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 name="Straight Arrow Connector 204"/>
            <p:cNvCxnSpPr>
              <a:stCxn id="199" idx="5"/>
              <a:endCxn id="202" idx="1"/>
            </p:cNvCxnSpPr>
            <p:nvPr/>
          </p:nvCxnSpPr>
          <p:spPr>
            <a:xfrm>
              <a:off x="6711553" y="3713502"/>
              <a:ext cx="391595" cy="5699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p:cNvCxnSpPr>
              <a:stCxn id="202" idx="5"/>
              <a:endCxn id="215" idx="0"/>
            </p:cNvCxnSpPr>
            <p:nvPr/>
          </p:nvCxnSpPr>
          <p:spPr>
            <a:xfrm>
              <a:off x="7503183" y="4639882"/>
              <a:ext cx="360731" cy="10996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14" name="Group 213"/>
            <p:cNvGrpSpPr/>
            <p:nvPr/>
          </p:nvGrpSpPr>
          <p:grpSpPr>
            <a:xfrm>
              <a:off x="7586033" y="5739517"/>
              <a:ext cx="555761" cy="504003"/>
              <a:chOff x="8452189" y="5873858"/>
              <a:chExt cx="555761" cy="504003"/>
            </a:xfrm>
          </p:grpSpPr>
          <p:sp>
            <p:nvSpPr>
              <p:cNvPr id="215" name="Oval 214"/>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7" name="Straight Arrow Connector 216"/>
            <p:cNvCxnSpPr>
              <a:stCxn id="96" idx="3"/>
              <a:endCxn id="199" idx="0"/>
            </p:cNvCxnSpPr>
            <p:nvPr/>
          </p:nvCxnSpPr>
          <p:spPr>
            <a:xfrm flipH="1">
              <a:off x="6511536" y="2278872"/>
              <a:ext cx="1364135" cy="10044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p:cNvCxnSpPr>
              <a:stCxn id="202" idx="3"/>
              <a:endCxn id="197" idx="0"/>
            </p:cNvCxnSpPr>
            <p:nvPr/>
          </p:nvCxnSpPr>
          <p:spPr>
            <a:xfrm flipH="1">
              <a:off x="6883390" y="4639882"/>
              <a:ext cx="219758" cy="10949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9" name="Group 248"/>
            <p:cNvGrpSpPr/>
            <p:nvPr/>
          </p:nvGrpSpPr>
          <p:grpSpPr>
            <a:xfrm>
              <a:off x="10431501" y="5753219"/>
              <a:ext cx="555761" cy="504003"/>
              <a:chOff x="6548925" y="5749637"/>
              <a:chExt cx="555761" cy="504003"/>
            </a:xfrm>
          </p:grpSpPr>
          <p:sp>
            <p:nvSpPr>
              <p:cNvPr id="250" name="Oval 249"/>
              <p:cNvSpPr/>
              <p:nvPr/>
            </p:nvSpPr>
            <p:spPr>
              <a:xfrm>
                <a:off x="6548925" y="5749637"/>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p:cNvSpPr/>
              <p:nvPr/>
            </p:nvSpPr>
            <p:spPr>
              <a:xfrm>
                <a:off x="6591950" y="5801083"/>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2" name="Oval 251"/>
            <p:cNvSpPr/>
            <p:nvPr/>
          </p:nvSpPr>
          <p:spPr>
            <a:xfrm>
              <a:off x="10054660" y="3301693"/>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10846290" y="4228073"/>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7" name="Straight Arrow Connector 256"/>
            <p:cNvCxnSpPr>
              <a:stCxn id="252" idx="5"/>
              <a:endCxn id="254" idx="1"/>
            </p:cNvCxnSpPr>
            <p:nvPr/>
          </p:nvCxnSpPr>
          <p:spPr>
            <a:xfrm>
              <a:off x="10537545" y="3731886"/>
              <a:ext cx="391595" cy="5699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54" idx="5"/>
              <a:endCxn id="263" idx="0"/>
            </p:cNvCxnSpPr>
            <p:nvPr/>
          </p:nvCxnSpPr>
          <p:spPr>
            <a:xfrm>
              <a:off x="11329175" y="4658266"/>
              <a:ext cx="360731" cy="10996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62" name="Group 261"/>
            <p:cNvGrpSpPr/>
            <p:nvPr/>
          </p:nvGrpSpPr>
          <p:grpSpPr>
            <a:xfrm>
              <a:off x="11412025" y="5757901"/>
              <a:ext cx="555761" cy="504003"/>
              <a:chOff x="8452189" y="5873858"/>
              <a:chExt cx="555761" cy="504003"/>
            </a:xfrm>
          </p:grpSpPr>
          <p:sp>
            <p:nvSpPr>
              <p:cNvPr id="263" name="Oval 262"/>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69" name="Straight Arrow Connector 268"/>
            <p:cNvCxnSpPr>
              <a:stCxn id="254" idx="3"/>
              <a:endCxn id="250" idx="0"/>
            </p:cNvCxnSpPr>
            <p:nvPr/>
          </p:nvCxnSpPr>
          <p:spPr>
            <a:xfrm flipH="1">
              <a:off x="10709382" y="4658266"/>
              <a:ext cx="219758" cy="10949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77"/>
            <p:cNvCxnSpPr>
              <a:stCxn id="254" idx="7"/>
              <a:endCxn id="252" idx="6"/>
            </p:cNvCxnSpPr>
            <p:nvPr/>
          </p:nvCxnSpPr>
          <p:spPr>
            <a:xfrm rot="16200000" flipV="1">
              <a:off x="10600691" y="3573399"/>
              <a:ext cx="748188" cy="70878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77"/>
            <p:cNvCxnSpPr>
              <a:stCxn id="250" idx="1"/>
              <a:endCxn id="254" idx="2"/>
            </p:cNvCxnSpPr>
            <p:nvPr/>
          </p:nvCxnSpPr>
          <p:spPr>
            <a:xfrm rot="5400000" flipH="1" flipV="1">
              <a:off x="10006113" y="4986852"/>
              <a:ext cx="1346954" cy="33340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277"/>
            <p:cNvCxnSpPr>
              <a:stCxn id="263" idx="7"/>
              <a:endCxn id="254" idx="6"/>
            </p:cNvCxnSpPr>
            <p:nvPr/>
          </p:nvCxnSpPr>
          <p:spPr>
            <a:xfrm rot="16200000" flipV="1">
              <a:off x="10973393" y="4918707"/>
              <a:ext cx="1351636" cy="474372"/>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4" name="Straight Arrow Connector 277"/>
            <p:cNvCxnSpPr>
              <a:stCxn id="215" idx="7"/>
              <a:endCxn id="202" idx="6"/>
            </p:cNvCxnSpPr>
            <p:nvPr/>
          </p:nvCxnSpPr>
          <p:spPr>
            <a:xfrm rot="16200000" flipV="1">
              <a:off x="7147401" y="4900323"/>
              <a:ext cx="1351636" cy="474372"/>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277"/>
            <p:cNvCxnSpPr>
              <a:stCxn id="197" idx="1"/>
              <a:endCxn id="202" idx="2"/>
            </p:cNvCxnSpPr>
            <p:nvPr/>
          </p:nvCxnSpPr>
          <p:spPr>
            <a:xfrm rot="5400000" flipH="1" flipV="1">
              <a:off x="6180121" y="4968468"/>
              <a:ext cx="1346954" cy="33340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277"/>
            <p:cNvCxnSpPr>
              <a:stCxn id="202" idx="7"/>
              <a:endCxn id="199" idx="6"/>
            </p:cNvCxnSpPr>
            <p:nvPr/>
          </p:nvCxnSpPr>
          <p:spPr>
            <a:xfrm rot="16200000" flipV="1">
              <a:off x="6774699" y="3555015"/>
              <a:ext cx="748188" cy="70878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6" name="TextBox 325"/>
            <p:cNvSpPr txBox="1"/>
            <p:nvPr/>
          </p:nvSpPr>
          <p:spPr>
            <a:xfrm>
              <a:off x="6985914" y="1770614"/>
              <a:ext cx="796565" cy="369332"/>
            </a:xfrm>
            <a:prstGeom prst="rect">
              <a:avLst/>
            </a:prstGeom>
            <a:noFill/>
          </p:spPr>
          <p:txBody>
            <a:bodyPr wrap="none" rtlCol="0">
              <a:spAutoFit/>
            </a:bodyPr>
            <a:lstStyle/>
            <a:p>
              <a:r>
                <a:rPr lang="en-US" dirty="0" smtClean="0"/>
                <a:t>(0,0,X)</a:t>
              </a:r>
              <a:endParaRPr lang="en-US" dirty="0"/>
            </a:p>
          </p:txBody>
        </p:sp>
        <p:sp>
          <p:nvSpPr>
            <p:cNvPr id="327" name="TextBox 326"/>
            <p:cNvSpPr txBox="1"/>
            <p:nvPr/>
          </p:nvSpPr>
          <p:spPr>
            <a:xfrm>
              <a:off x="6794403" y="3071687"/>
              <a:ext cx="872355" cy="369332"/>
            </a:xfrm>
            <a:prstGeom prst="rect">
              <a:avLst/>
            </a:prstGeom>
            <a:noFill/>
          </p:spPr>
          <p:txBody>
            <a:bodyPr wrap="none" rtlCol="0">
              <a:spAutoFit/>
            </a:bodyPr>
            <a:lstStyle/>
            <a:p>
              <a:r>
                <a:rPr lang="en-US" dirty="0" smtClean="0"/>
                <a:t>(0,0,M)</a:t>
              </a:r>
              <a:endParaRPr lang="en-US" dirty="0"/>
            </a:p>
          </p:txBody>
        </p:sp>
        <p:sp>
          <p:nvSpPr>
            <p:cNvPr id="328" name="TextBox 327"/>
            <p:cNvSpPr txBox="1"/>
            <p:nvPr/>
          </p:nvSpPr>
          <p:spPr>
            <a:xfrm>
              <a:off x="9113090" y="3139104"/>
              <a:ext cx="824265" cy="369332"/>
            </a:xfrm>
            <a:prstGeom prst="rect">
              <a:avLst/>
            </a:prstGeom>
            <a:noFill/>
          </p:spPr>
          <p:txBody>
            <a:bodyPr wrap="none" rtlCol="0">
              <a:spAutoFit/>
            </a:bodyPr>
            <a:lstStyle/>
            <a:p>
              <a:r>
                <a:rPr lang="en-US" dirty="0" smtClean="0"/>
                <a:t>(0,0,N)</a:t>
              </a:r>
              <a:endParaRPr lang="en-US" dirty="0"/>
            </a:p>
          </p:txBody>
        </p:sp>
        <p:sp>
          <p:nvSpPr>
            <p:cNvPr id="332" name="TextBox 331"/>
            <p:cNvSpPr txBox="1"/>
            <p:nvPr/>
          </p:nvSpPr>
          <p:spPr>
            <a:xfrm>
              <a:off x="6526520" y="6313884"/>
              <a:ext cx="810158" cy="369332"/>
            </a:xfrm>
            <a:prstGeom prst="rect">
              <a:avLst/>
            </a:prstGeom>
            <a:noFill/>
          </p:spPr>
          <p:txBody>
            <a:bodyPr wrap="none" rtlCol="0">
              <a:spAutoFit/>
            </a:bodyPr>
            <a:lstStyle/>
            <a:p>
              <a:r>
                <a:rPr lang="en-US" dirty="0" smtClean="0"/>
                <a:t>(1,0,C)</a:t>
              </a:r>
              <a:endParaRPr lang="en-US" dirty="0"/>
            </a:p>
          </p:txBody>
        </p:sp>
        <p:sp>
          <p:nvSpPr>
            <p:cNvPr id="333" name="TextBox 332"/>
            <p:cNvSpPr txBox="1"/>
            <p:nvPr/>
          </p:nvSpPr>
          <p:spPr>
            <a:xfrm>
              <a:off x="7458834" y="6313884"/>
              <a:ext cx="810158" cy="369332"/>
            </a:xfrm>
            <a:prstGeom prst="rect">
              <a:avLst/>
            </a:prstGeom>
            <a:noFill/>
          </p:spPr>
          <p:txBody>
            <a:bodyPr wrap="none" rtlCol="0">
              <a:spAutoFit/>
            </a:bodyPr>
            <a:lstStyle/>
            <a:p>
              <a:r>
                <a:rPr lang="en-US" dirty="0" smtClean="0"/>
                <a:t>(1,0,D)</a:t>
              </a:r>
              <a:endParaRPr lang="en-US" dirty="0"/>
            </a:p>
          </p:txBody>
        </p:sp>
        <p:sp>
          <p:nvSpPr>
            <p:cNvPr id="341" name="TextBox 340"/>
            <p:cNvSpPr txBox="1"/>
            <p:nvPr/>
          </p:nvSpPr>
          <p:spPr>
            <a:xfrm>
              <a:off x="10352513" y="6316742"/>
              <a:ext cx="798617" cy="369332"/>
            </a:xfrm>
            <a:prstGeom prst="rect">
              <a:avLst/>
            </a:prstGeom>
            <a:noFill/>
          </p:spPr>
          <p:txBody>
            <a:bodyPr wrap="none" rtlCol="0">
              <a:spAutoFit/>
            </a:bodyPr>
            <a:lstStyle/>
            <a:p>
              <a:r>
                <a:rPr lang="en-US" dirty="0" smtClean="0"/>
                <a:t>(0,1,C)</a:t>
              </a:r>
              <a:endParaRPr lang="en-US" dirty="0"/>
            </a:p>
          </p:txBody>
        </p:sp>
        <p:sp>
          <p:nvSpPr>
            <p:cNvPr id="342" name="TextBox 341"/>
            <p:cNvSpPr txBox="1"/>
            <p:nvPr/>
          </p:nvSpPr>
          <p:spPr>
            <a:xfrm>
              <a:off x="11284827" y="6316742"/>
              <a:ext cx="817853" cy="369332"/>
            </a:xfrm>
            <a:prstGeom prst="rect">
              <a:avLst/>
            </a:prstGeom>
            <a:noFill/>
          </p:spPr>
          <p:txBody>
            <a:bodyPr wrap="none" rtlCol="0">
              <a:spAutoFit/>
            </a:bodyPr>
            <a:lstStyle/>
            <a:p>
              <a:r>
                <a:rPr lang="en-US" dirty="0" smtClean="0"/>
                <a:t>(0,1,D)</a:t>
              </a:r>
              <a:endParaRPr lang="en-US" dirty="0"/>
            </a:p>
          </p:txBody>
        </p:sp>
        <p:sp>
          <p:nvSpPr>
            <p:cNvPr id="343" name="TextBox 342"/>
            <p:cNvSpPr txBox="1"/>
            <p:nvPr/>
          </p:nvSpPr>
          <p:spPr>
            <a:xfrm>
              <a:off x="6108318" y="4135879"/>
              <a:ext cx="796565" cy="369332"/>
            </a:xfrm>
            <a:prstGeom prst="rect">
              <a:avLst/>
            </a:prstGeom>
            <a:noFill/>
          </p:spPr>
          <p:txBody>
            <a:bodyPr wrap="none" rtlCol="0">
              <a:spAutoFit/>
            </a:bodyPr>
            <a:lstStyle/>
            <a:p>
              <a:r>
                <a:rPr lang="en-US" dirty="0" smtClean="0"/>
                <a:t>(1,0,Y)</a:t>
              </a:r>
              <a:endParaRPr lang="en-US" dirty="0"/>
            </a:p>
          </p:txBody>
        </p:sp>
        <p:sp>
          <p:nvSpPr>
            <p:cNvPr id="345" name="TextBox 344"/>
            <p:cNvSpPr txBox="1"/>
            <p:nvPr/>
          </p:nvSpPr>
          <p:spPr>
            <a:xfrm>
              <a:off x="9963607" y="4139232"/>
              <a:ext cx="796565" cy="369332"/>
            </a:xfrm>
            <a:prstGeom prst="rect">
              <a:avLst/>
            </a:prstGeom>
            <a:noFill/>
          </p:spPr>
          <p:txBody>
            <a:bodyPr wrap="none" rtlCol="0">
              <a:spAutoFit/>
            </a:bodyPr>
            <a:lstStyle/>
            <a:p>
              <a:r>
                <a:rPr lang="en-US" dirty="0" smtClean="0"/>
                <a:t>(0,1,Y)</a:t>
              </a:r>
              <a:endParaRPr lang="en-US" dirty="0"/>
            </a:p>
          </p:txBody>
        </p:sp>
        <p:sp>
          <p:nvSpPr>
            <p:cNvPr id="347" name="Oval 346"/>
            <p:cNvSpPr/>
            <p:nvPr/>
          </p:nvSpPr>
          <p:spPr>
            <a:xfrm>
              <a:off x="10687180" y="636274"/>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TextBox 347"/>
            <p:cNvSpPr txBox="1"/>
            <p:nvPr/>
          </p:nvSpPr>
          <p:spPr>
            <a:xfrm>
              <a:off x="10564968" y="236512"/>
              <a:ext cx="810158" cy="369332"/>
            </a:xfrm>
            <a:prstGeom prst="rect">
              <a:avLst/>
            </a:prstGeom>
            <a:noFill/>
          </p:spPr>
          <p:txBody>
            <a:bodyPr wrap="none" rtlCol="0">
              <a:spAutoFit/>
            </a:bodyPr>
            <a:lstStyle/>
            <a:p>
              <a:r>
                <a:rPr lang="en-US" dirty="0" smtClean="0"/>
                <a:t>(0,0,B)</a:t>
              </a:r>
              <a:endParaRPr lang="en-US" dirty="0"/>
            </a:p>
          </p:txBody>
        </p:sp>
        <p:sp>
          <p:nvSpPr>
            <p:cNvPr id="351" name="TextBox 350"/>
            <p:cNvSpPr txBox="1"/>
            <p:nvPr/>
          </p:nvSpPr>
          <p:spPr>
            <a:xfrm>
              <a:off x="10556307" y="5819701"/>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352" name="TextBox 351"/>
            <p:cNvSpPr txBox="1"/>
            <p:nvPr/>
          </p:nvSpPr>
          <p:spPr>
            <a:xfrm>
              <a:off x="11540282" y="5818996"/>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361" name="TextBox 360"/>
            <p:cNvSpPr txBox="1"/>
            <p:nvPr/>
          </p:nvSpPr>
          <p:spPr>
            <a:xfrm>
              <a:off x="6735512" y="5795696"/>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
          <p:nvSpPr>
            <p:cNvPr id="362" name="TextBox 361"/>
            <p:cNvSpPr txBox="1"/>
            <p:nvPr/>
          </p:nvSpPr>
          <p:spPr>
            <a:xfrm>
              <a:off x="7722897" y="5795696"/>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cxnSp>
          <p:nvCxnSpPr>
            <p:cNvPr id="366" name="Straight Arrow Connector 365"/>
            <p:cNvCxnSpPr>
              <a:stCxn id="347" idx="4"/>
              <a:endCxn id="96" idx="7"/>
            </p:cNvCxnSpPr>
            <p:nvPr/>
          </p:nvCxnSpPr>
          <p:spPr>
            <a:xfrm flipH="1">
              <a:off x="8275706" y="1140277"/>
              <a:ext cx="2694342" cy="7822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52" name="TextBox 151"/>
              <p:cNvSpPr txBox="1"/>
              <p:nvPr/>
            </p:nvSpPr>
            <p:spPr>
              <a:xfrm>
                <a:off x="412692" y="2278872"/>
                <a:ext cx="5499237" cy="1692771"/>
              </a:xfrm>
              <a:prstGeom prst="rect">
                <a:avLst/>
              </a:prstGeom>
              <a:noFill/>
            </p:spPr>
            <p:txBody>
              <a:bodyPr wrap="square" rtlCol="0">
                <a:spAutoFit/>
              </a:bodyPr>
              <a:lstStyle/>
              <a:p>
                <a:r>
                  <a:rPr lang="en-US" sz="2000" b="1" dirty="0" smtClean="0"/>
                  <a:t>Implementable with BGP</a:t>
                </a:r>
              </a:p>
              <a:p>
                <a:endParaRPr lang="en-US" sz="2000" dirty="0"/>
              </a:p>
              <a:p>
                <a:pPr marL="457200" indent="-457200">
                  <a:buFont typeface="+mj-lt"/>
                  <a:buAutoNum type="arabicPeriod"/>
                </a:pPr>
                <a:r>
                  <a:rPr lang="en-US" sz="2000" dirty="0" smtClean="0"/>
                  <a:t>Remove nodes that always create loopy paths</a:t>
                </a:r>
              </a:p>
              <a:p>
                <a:endParaRPr lang="en-US" sz="2400" dirty="0" smtClean="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𝐶𝑜𝑚𝑝𝑙𝑒𝑥𝑖𝑡𝑦</m:t>
                      </m:r>
                      <m:r>
                        <a:rPr lang="en-US" sz="2000" b="0" i="1" smtClean="0">
                          <a:latin typeface="Cambria Math" panose="02040503050406030204" pitchFamily="18" charset="0"/>
                        </a:rPr>
                        <m:t>:  </m:t>
                      </m:r>
                      <m:r>
                        <a:rPr lang="en-US" sz="2000" b="0" i="1" smtClean="0">
                          <a:latin typeface="Cambria Math" panose="02040503050406030204" pitchFamily="18" charset="0"/>
                        </a:rPr>
                        <m:t>𝑂</m:t>
                      </m:r>
                      <m:r>
                        <a:rPr lang="en-US" sz="2000" b="0" i="1" smtClean="0">
                          <a:latin typeface="Cambria Math" panose="02040503050406030204" pitchFamily="18" charset="0"/>
                        </a:rPr>
                        <m:t>(</m:t>
                      </m:r>
                      <m:r>
                        <a:rPr lang="en-US" sz="2000" b="0" i="1" smtClean="0">
                          <a:latin typeface="Cambria Math" panose="02040503050406030204" pitchFamily="18" charset="0"/>
                        </a:rPr>
                        <m:t>𝑉</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𝑉</m:t>
                          </m:r>
                          <m:r>
                            <a:rPr lang="en-US" sz="2000" b="0" i="1" smtClean="0">
                              <a:latin typeface="Cambria Math" panose="02040503050406030204" pitchFamily="18" charset="0"/>
                            </a:rPr>
                            <m:t>+</m:t>
                          </m:r>
                          <m:r>
                            <a:rPr lang="en-US" sz="2000" b="0" i="1" smtClean="0">
                              <a:latin typeface="Cambria Math" panose="02040503050406030204" pitchFamily="18" charset="0"/>
                            </a:rPr>
                            <m:t>𝐸</m:t>
                          </m:r>
                        </m:e>
                      </m:d>
                      <m:r>
                        <a:rPr lang="en-US" sz="2000" b="0" i="1" smtClean="0">
                          <a:latin typeface="Cambria Math" panose="02040503050406030204" pitchFamily="18" charset="0"/>
                        </a:rPr>
                        <m:t>)</m:t>
                      </m:r>
                    </m:oMath>
                  </m:oMathPara>
                </a14:m>
                <a:endParaRPr lang="en-US" sz="2000" dirty="0" smtClean="0"/>
              </a:p>
            </p:txBody>
          </p:sp>
        </mc:Choice>
        <mc:Fallback xmlns="">
          <p:sp>
            <p:nvSpPr>
              <p:cNvPr id="152" name="TextBox 151"/>
              <p:cNvSpPr txBox="1">
                <a:spLocks noRot="1" noChangeAspect="1" noMove="1" noResize="1" noEditPoints="1" noAdjustHandles="1" noChangeArrowheads="1" noChangeShapeType="1" noTextEdit="1"/>
              </p:cNvSpPr>
              <p:nvPr/>
            </p:nvSpPr>
            <p:spPr>
              <a:xfrm>
                <a:off x="412692" y="2278872"/>
                <a:ext cx="5499237" cy="1692771"/>
              </a:xfrm>
              <a:prstGeom prst="rect">
                <a:avLst/>
              </a:prstGeom>
              <a:blipFill rotWithShape="0">
                <a:blip r:embed="rId3"/>
                <a:stretch>
                  <a:fillRect l="-1220" t="-2158" b="-2518"/>
                </a:stretch>
              </a:blipFill>
            </p:spPr>
            <p:txBody>
              <a:bodyPr/>
              <a:lstStyle/>
              <a:p>
                <a:r>
                  <a:rPr lang="en-US">
                    <a:noFill/>
                  </a:rPr>
                  <a:t> </a:t>
                </a:r>
              </a:p>
            </p:txBody>
          </p:sp>
        </mc:Fallback>
      </mc:AlternateContent>
    </p:spTree>
    <p:extLst>
      <p:ext uri="{BB962C8B-B14F-4D97-AF65-F5344CB8AC3E}">
        <p14:creationId xmlns:p14="http://schemas.microsoft.com/office/powerpoint/2010/main" val="15431729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Internal Routes</a:t>
            </a:r>
            <a:endParaRPr lang="en-US" sz="4000"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193" name="TextBox 192"/>
              <p:cNvSpPr txBox="1"/>
              <p:nvPr/>
            </p:nvSpPr>
            <p:spPr>
              <a:xfrm>
                <a:off x="329516" y="1212766"/>
                <a:ext cx="4825349"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b="0" dirty="0" smtClean="0"/>
              </a:p>
            </p:txBody>
          </p:sp>
        </mc:Choice>
        <mc:Fallback xmlns="">
          <p:sp>
            <p:nvSpPr>
              <p:cNvPr id="193" name="TextBox 192"/>
              <p:cNvSpPr txBox="1">
                <a:spLocks noRot="1" noChangeAspect="1" noMove="1" noResize="1" noEditPoints="1" noAdjustHandles="1" noChangeArrowheads="1" noChangeShapeType="1" noTextEdit="1"/>
              </p:cNvSpPr>
              <p:nvPr/>
            </p:nvSpPr>
            <p:spPr>
              <a:xfrm>
                <a:off x="329516" y="1212766"/>
                <a:ext cx="4825349" cy="276999"/>
              </a:xfrm>
              <a:prstGeom prst="rect">
                <a:avLst/>
              </a:prstGeom>
              <a:blipFill rotWithShape="0">
                <a:blip r:embed="rId2"/>
                <a:stretch>
                  <a:fillRect l="-2904" t="-28889" b="-51111"/>
                </a:stretch>
              </a:blipFill>
            </p:spPr>
            <p:txBody>
              <a:bodyPr/>
              <a:lstStyle/>
              <a:p>
                <a:r>
                  <a:rPr lang="en-US">
                    <a:noFill/>
                  </a:rPr>
                  <a:t> </a:t>
                </a:r>
              </a:p>
            </p:txBody>
          </p:sp>
        </mc:Fallback>
      </mc:AlternateContent>
      <p:grpSp>
        <p:nvGrpSpPr>
          <p:cNvPr id="4" name="Group 3"/>
          <p:cNvGrpSpPr/>
          <p:nvPr/>
        </p:nvGrpSpPr>
        <p:grpSpPr>
          <a:xfrm>
            <a:off x="6108318" y="236512"/>
            <a:ext cx="5994362" cy="6449562"/>
            <a:chOff x="6108318" y="236512"/>
            <a:chExt cx="5994362" cy="6449562"/>
          </a:xfrm>
        </p:grpSpPr>
        <p:sp>
          <p:nvSpPr>
            <p:cNvPr id="95" name="Oval 94"/>
            <p:cNvSpPr/>
            <p:nvPr/>
          </p:nvSpPr>
          <p:spPr>
            <a:xfrm>
              <a:off x="7792821" y="636274"/>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7792821" y="1848679"/>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Arrow Connector 104"/>
            <p:cNvCxnSpPr>
              <a:stCxn id="95" idx="4"/>
              <a:endCxn id="96" idx="0"/>
            </p:cNvCxnSpPr>
            <p:nvPr/>
          </p:nvCxnSpPr>
          <p:spPr>
            <a:xfrm>
              <a:off x="8075689" y="1140277"/>
              <a:ext cx="0" cy="7084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96" idx="7"/>
              <a:endCxn id="95" idx="5"/>
            </p:cNvCxnSpPr>
            <p:nvPr/>
          </p:nvCxnSpPr>
          <p:spPr>
            <a:xfrm flipV="1">
              <a:off x="8275706" y="1066467"/>
              <a:ext cx="0" cy="8560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96" idx="5"/>
              <a:endCxn id="252" idx="0"/>
            </p:cNvCxnSpPr>
            <p:nvPr/>
          </p:nvCxnSpPr>
          <p:spPr>
            <a:xfrm>
              <a:off x="8275706" y="2278872"/>
              <a:ext cx="2061822" cy="10228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7670609" y="236512"/>
              <a:ext cx="810158" cy="369332"/>
            </a:xfrm>
            <a:prstGeom prst="rect">
              <a:avLst/>
            </a:prstGeom>
            <a:noFill/>
          </p:spPr>
          <p:txBody>
            <a:bodyPr wrap="none" rtlCol="0">
              <a:spAutoFit/>
            </a:bodyPr>
            <a:lstStyle/>
            <a:p>
              <a:r>
                <a:rPr lang="en-US" dirty="0" smtClean="0"/>
                <a:t>(0,0,A)</a:t>
              </a:r>
              <a:endParaRPr lang="en-US" dirty="0"/>
            </a:p>
          </p:txBody>
        </p:sp>
        <p:grpSp>
          <p:nvGrpSpPr>
            <p:cNvPr id="248" name="Group 247"/>
            <p:cNvGrpSpPr/>
            <p:nvPr/>
          </p:nvGrpSpPr>
          <p:grpSpPr>
            <a:xfrm>
              <a:off x="6605509" y="5734835"/>
              <a:ext cx="555761" cy="504003"/>
              <a:chOff x="6548925" y="5749637"/>
              <a:chExt cx="555761" cy="504003"/>
            </a:xfrm>
          </p:grpSpPr>
          <p:sp>
            <p:nvSpPr>
              <p:cNvPr id="197" name="Oval 196"/>
              <p:cNvSpPr/>
              <p:nvPr/>
            </p:nvSpPr>
            <p:spPr>
              <a:xfrm>
                <a:off x="6548925" y="5749637"/>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6591950" y="5801083"/>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5" name="Straight Arrow Connector 184"/>
            <p:cNvCxnSpPr>
              <a:stCxn id="96" idx="6"/>
              <a:endCxn id="347" idx="5"/>
            </p:cNvCxnSpPr>
            <p:nvPr/>
          </p:nvCxnSpPr>
          <p:spPr>
            <a:xfrm flipV="1">
              <a:off x="8358556" y="1066467"/>
              <a:ext cx="2811509" cy="1034214"/>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9" name="Oval 198"/>
            <p:cNvSpPr/>
            <p:nvPr/>
          </p:nvSpPr>
          <p:spPr>
            <a:xfrm>
              <a:off x="6228668" y="3283309"/>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7020298" y="4209689"/>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 name="Straight Arrow Connector 204"/>
            <p:cNvCxnSpPr>
              <a:stCxn id="199" idx="5"/>
              <a:endCxn id="202" idx="1"/>
            </p:cNvCxnSpPr>
            <p:nvPr/>
          </p:nvCxnSpPr>
          <p:spPr>
            <a:xfrm>
              <a:off x="6711553" y="3713502"/>
              <a:ext cx="391595" cy="5699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p:cNvCxnSpPr>
              <a:stCxn id="202" idx="5"/>
              <a:endCxn id="215" idx="0"/>
            </p:cNvCxnSpPr>
            <p:nvPr/>
          </p:nvCxnSpPr>
          <p:spPr>
            <a:xfrm>
              <a:off x="7503183" y="4639882"/>
              <a:ext cx="360731" cy="10996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14" name="Group 213"/>
            <p:cNvGrpSpPr/>
            <p:nvPr/>
          </p:nvGrpSpPr>
          <p:grpSpPr>
            <a:xfrm>
              <a:off x="7586033" y="5739517"/>
              <a:ext cx="555761" cy="504003"/>
              <a:chOff x="8452189" y="5873858"/>
              <a:chExt cx="555761" cy="504003"/>
            </a:xfrm>
          </p:grpSpPr>
          <p:sp>
            <p:nvSpPr>
              <p:cNvPr id="215" name="Oval 214"/>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7" name="Straight Arrow Connector 216"/>
            <p:cNvCxnSpPr>
              <a:stCxn id="96" idx="3"/>
              <a:endCxn id="199" idx="0"/>
            </p:cNvCxnSpPr>
            <p:nvPr/>
          </p:nvCxnSpPr>
          <p:spPr>
            <a:xfrm flipH="1">
              <a:off x="6511536" y="2278872"/>
              <a:ext cx="1364135" cy="10044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p:cNvCxnSpPr>
              <a:stCxn id="202" idx="3"/>
              <a:endCxn id="197" idx="0"/>
            </p:cNvCxnSpPr>
            <p:nvPr/>
          </p:nvCxnSpPr>
          <p:spPr>
            <a:xfrm flipH="1">
              <a:off x="6883390" y="4639882"/>
              <a:ext cx="219758" cy="10949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9" name="Group 248"/>
            <p:cNvGrpSpPr/>
            <p:nvPr/>
          </p:nvGrpSpPr>
          <p:grpSpPr>
            <a:xfrm>
              <a:off x="10431501" y="5753219"/>
              <a:ext cx="555761" cy="504003"/>
              <a:chOff x="6548925" y="5749637"/>
              <a:chExt cx="555761" cy="504003"/>
            </a:xfrm>
          </p:grpSpPr>
          <p:sp>
            <p:nvSpPr>
              <p:cNvPr id="250" name="Oval 249"/>
              <p:cNvSpPr/>
              <p:nvPr/>
            </p:nvSpPr>
            <p:spPr>
              <a:xfrm>
                <a:off x="6548925" y="5749637"/>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p:cNvSpPr/>
              <p:nvPr/>
            </p:nvSpPr>
            <p:spPr>
              <a:xfrm>
                <a:off x="6591950" y="5801083"/>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2" name="Oval 251"/>
            <p:cNvSpPr/>
            <p:nvPr/>
          </p:nvSpPr>
          <p:spPr>
            <a:xfrm>
              <a:off x="10054660" y="3301693"/>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10846290" y="4228073"/>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7" name="Straight Arrow Connector 256"/>
            <p:cNvCxnSpPr>
              <a:stCxn id="252" idx="5"/>
              <a:endCxn id="254" idx="1"/>
            </p:cNvCxnSpPr>
            <p:nvPr/>
          </p:nvCxnSpPr>
          <p:spPr>
            <a:xfrm>
              <a:off x="10537545" y="3731886"/>
              <a:ext cx="391595" cy="5699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54" idx="5"/>
              <a:endCxn id="263" idx="0"/>
            </p:cNvCxnSpPr>
            <p:nvPr/>
          </p:nvCxnSpPr>
          <p:spPr>
            <a:xfrm>
              <a:off x="11329175" y="4658266"/>
              <a:ext cx="360731" cy="10996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62" name="Group 261"/>
            <p:cNvGrpSpPr/>
            <p:nvPr/>
          </p:nvGrpSpPr>
          <p:grpSpPr>
            <a:xfrm>
              <a:off x="11412025" y="5757901"/>
              <a:ext cx="555761" cy="504003"/>
              <a:chOff x="8452189" y="5873858"/>
              <a:chExt cx="555761" cy="504003"/>
            </a:xfrm>
          </p:grpSpPr>
          <p:sp>
            <p:nvSpPr>
              <p:cNvPr id="263" name="Oval 262"/>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69" name="Straight Arrow Connector 268"/>
            <p:cNvCxnSpPr>
              <a:stCxn id="254" idx="3"/>
              <a:endCxn id="250" idx="0"/>
            </p:cNvCxnSpPr>
            <p:nvPr/>
          </p:nvCxnSpPr>
          <p:spPr>
            <a:xfrm flipH="1">
              <a:off x="10709382" y="4658266"/>
              <a:ext cx="219758" cy="10949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77"/>
            <p:cNvCxnSpPr>
              <a:stCxn id="254" idx="7"/>
              <a:endCxn id="252" idx="6"/>
            </p:cNvCxnSpPr>
            <p:nvPr/>
          </p:nvCxnSpPr>
          <p:spPr>
            <a:xfrm rot="16200000" flipV="1">
              <a:off x="10600691" y="3573399"/>
              <a:ext cx="748188" cy="70878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77"/>
            <p:cNvCxnSpPr>
              <a:stCxn id="250" idx="1"/>
              <a:endCxn id="254" idx="2"/>
            </p:cNvCxnSpPr>
            <p:nvPr/>
          </p:nvCxnSpPr>
          <p:spPr>
            <a:xfrm rot="5400000" flipH="1" flipV="1">
              <a:off x="10006113" y="4986852"/>
              <a:ext cx="1346954" cy="33340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277"/>
            <p:cNvCxnSpPr>
              <a:stCxn id="263" idx="7"/>
              <a:endCxn id="254" idx="6"/>
            </p:cNvCxnSpPr>
            <p:nvPr/>
          </p:nvCxnSpPr>
          <p:spPr>
            <a:xfrm rot="16200000" flipV="1">
              <a:off x="10973393" y="4918707"/>
              <a:ext cx="1351636" cy="474372"/>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4" name="Straight Arrow Connector 277"/>
            <p:cNvCxnSpPr>
              <a:stCxn id="215" idx="7"/>
              <a:endCxn id="202" idx="6"/>
            </p:cNvCxnSpPr>
            <p:nvPr/>
          </p:nvCxnSpPr>
          <p:spPr>
            <a:xfrm rot="16200000" flipV="1">
              <a:off x="7147401" y="4900323"/>
              <a:ext cx="1351636" cy="474372"/>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277"/>
            <p:cNvCxnSpPr>
              <a:stCxn id="197" idx="1"/>
              <a:endCxn id="202" idx="2"/>
            </p:cNvCxnSpPr>
            <p:nvPr/>
          </p:nvCxnSpPr>
          <p:spPr>
            <a:xfrm rot="5400000" flipH="1" flipV="1">
              <a:off x="6180121" y="4968468"/>
              <a:ext cx="1346954" cy="33340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277"/>
            <p:cNvCxnSpPr>
              <a:stCxn id="202" idx="7"/>
              <a:endCxn id="199" idx="6"/>
            </p:cNvCxnSpPr>
            <p:nvPr/>
          </p:nvCxnSpPr>
          <p:spPr>
            <a:xfrm rot="16200000" flipV="1">
              <a:off x="6774699" y="3555015"/>
              <a:ext cx="748188" cy="70878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6" name="TextBox 325"/>
            <p:cNvSpPr txBox="1"/>
            <p:nvPr/>
          </p:nvSpPr>
          <p:spPr>
            <a:xfrm>
              <a:off x="6985914" y="1770614"/>
              <a:ext cx="796565" cy="369332"/>
            </a:xfrm>
            <a:prstGeom prst="rect">
              <a:avLst/>
            </a:prstGeom>
            <a:noFill/>
          </p:spPr>
          <p:txBody>
            <a:bodyPr wrap="none" rtlCol="0">
              <a:spAutoFit/>
            </a:bodyPr>
            <a:lstStyle/>
            <a:p>
              <a:r>
                <a:rPr lang="en-US" dirty="0" smtClean="0"/>
                <a:t>(0,0,X)</a:t>
              </a:r>
              <a:endParaRPr lang="en-US" dirty="0"/>
            </a:p>
          </p:txBody>
        </p:sp>
        <p:sp>
          <p:nvSpPr>
            <p:cNvPr id="327" name="TextBox 326"/>
            <p:cNvSpPr txBox="1"/>
            <p:nvPr/>
          </p:nvSpPr>
          <p:spPr>
            <a:xfrm>
              <a:off x="6794403" y="3071687"/>
              <a:ext cx="872355" cy="369332"/>
            </a:xfrm>
            <a:prstGeom prst="rect">
              <a:avLst/>
            </a:prstGeom>
            <a:noFill/>
          </p:spPr>
          <p:txBody>
            <a:bodyPr wrap="none" rtlCol="0">
              <a:spAutoFit/>
            </a:bodyPr>
            <a:lstStyle/>
            <a:p>
              <a:r>
                <a:rPr lang="en-US" dirty="0" smtClean="0"/>
                <a:t>(0,0,M)</a:t>
              </a:r>
              <a:endParaRPr lang="en-US" dirty="0"/>
            </a:p>
          </p:txBody>
        </p:sp>
        <p:sp>
          <p:nvSpPr>
            <p:cNvPr id="328" name="TextBox 327"/>
            <p:cNvSpPr txBox="1"/>
            <p:nvPr/>
          </p:nvSpPr>
          <p:spPr>
            <a:xfrm>
              <a:off x="9113090" y="3139104"/>
              <a:ext cx="824265" cy="369332"/>
            </a:xfrm>
            <a:prstGeom prst="rect">
              <a:avLst/>
            </a:prstGeom>
            <a:noFill/>
          </p:spPr>
          <p:txBody>
            <a:bodyPr wrap="none" rtlCol="0">
              <a:spAutoFit/>
            </a:bodyPr>
            <a:lstStyle/>
            <a:p>
              <a:r>
                <a:rPr lang="en-US" dirty="0" smtClean="0"/>
                <a:t>(0,0,N)</a:t>
              </a:r>
              <a:endParaRPr lang="en-US" dirty="0"/>
            </a:p>
          </p:txBody>
        </p:sp>
        <p:sp>
          <p:nvSpPr>
            <p:cNvPr id="332" name="TextBox 331"/>
            <p:cNvSpPr txBox="1"/>
            <p:nvPr/>
          </p:nvSpPr>
          <p:spPr>
            <a:xfrm>
              <a:off x="6526520" y="6313884"/>
              <a:ext cx="810158" cy="369332"/>
            </a:xfrm>
            <a:prstGeom prst="rect">
              <a:avLst/>
            </a:prstGeom>
            <a:noFill/>
          </p:spPr>
          <p:txBody>
            <a:bodyPr wrap="none" rtlCol="0">
              <a:spAutoFit/>
            </a:bodyPr>
            <a:lstStyle/>
            <a:p>
              <a:r>
                <a:rPr lang="en-US" dirty="0" smtClean="0"/>
                <a:t>(1,0,C)</a:t>
              </a:r>
              <a:endParaRPr lang="en-US" dirty="0"/>
            </a:p>
          </p:txBody>
        </p:sp>
        <p:sp>
          <p:nvSpPr>
            <p:cNvPr id="333" name="TextBox 332"/>
            <p:cNvSpPr txBox="1"/>
            <p:nvPr/>
          </p:nvSpPr>
          <p:spPr>
            <a:xfrm>
              <a:off x="7458834" y="6313884"/>
              <a:ext cx="810158" cy="369332"/>
            </a:xfrm>
            <a:prstGeom prst="rect">
              <a:avLst/>
            </a:prstGeom>
            <a:noFill/>
          </p:spPr>
          <p:txBody>
            <a:bodyPr wrap="none" rtlCol="0">
              <a:spAutoFit/>
            </a:bodyPr>
            <a:lstStyle/>
            <a:p>
              <a:r>
                <a:rPr lang="en-US" dirty="0" smtClean="0"/>
                <a:t>(1,0,D)</a:t>
              </a:r>
              <a:endParaRPr lang="en-US" dirty="0"/>
            </a:p>
          </p:txBody>
        </p:sp>
        <p:sp>
          <p:nvSpPr>
            <p:cNvPr id="341" name="TextBox 340"/>
            <p:cNvSpPr txBox="1"/>
            <p:nvPr/>
          </p:nvSpPr>
          <p:spPr>
            <a:xfrm>
              <a:off x="10352513" y="6316742"/>
              <a:ext cx="798617" cy="369332"/>
            </a:xfrm>
            <a:prstGeom prst="rect">
              <a:avLst/>
            </a:prstGeom>
            <a:noFill/>
          </p:spPr>
          <p:txBody>
            <a:bodyPr wrap="none" rtlCol="0">
              <a:spAutoFit/>
            </a:bodyPr>
            <a:lstStyle/>
            <a:p>
              <a:r>
                <a:rPr lang="en-US" dirty="0" smtClean="0"/>
                <a:t>(0,1,C)</a:t>
              </a:r>
              <a:endParaRPr lang="en-US" dirty="0"/>
            </a:p>
          </p:txBody>
        </p:sp>
        <p:sp>
          <p:nvSpPr>
            <p:cNvPr id="342" name="TextBox 341"/>
            <p:cNvSpPr txBox="1"/>
            <p:nvPr/>
          </p:nvSpPr>
          <p:spPr>
            <a:xfrm>
              <a:off x="11284827" y="6316742"/>
              <a:ext cx="817853" cy="369332"/>
            </a:xfrm>
            <a:prstGeom prst="rect">
              <a:avLst/>
            </a:prstGeom>
            <a:noFill/>
          </p:spPr>
          <p:txBody>
            <a:bodyPr wrap="none" rtlCol="0">
              <a:spAutoFit/>
            </a:bodyPr>
            <a:lstStyle/>
            <a:p>
              <a:r>
                <a:rPr lang="en-US" dirty="0" smtClean="0"/>
                <a:t>(0,1,D)</a:t>
              </a:r>
              <a:endParaRPr lang="en-US" dirty="0"/>
            </a:p>
          </p:txBody>
        </p:sp>
        <p:sp>
          <p:nvSpPr>
            <p:cNvPr id="343" name="TextBox 342"/>
            <p:cNvSpPr txBox="1"/>
            <p:nvPr/>
          </p:nvSpPr>
          <p:spPr>
            <a:xfrm>
              <a:off x="6108318" y="4135879"/>
              <a:ext cx="796565" cy="369332"/>
            </a:xfrm>
            <a:prstGeom prst="rect">
              <a:avLst/>
            </a:prstGeom>
            <a:noFill/>
          </p:spPr>
          <p:txBody>
            <a:bodyPr wrap="none" rtlCol="0">
              <a:spAutoFit/>
            </a:bodyPr>
            <a:lstStyle/>
            <a:p>
              <a:r>
                <a:rPr lang="en-US" dirty="0" smtClean="0"/>
                <a:t>(1,0,Y)</a:t>
              </a:r>
              <a:endParaRPr lang="en-US" dirty="0"/>
            </a:p>
          </p:txBody>
        </p:sp>
        <p:sp>
          <p:nvSpPr>
            <p:cNvPr id="345" name="TextBox 344"/>
            <p:cNvSpPr txBox="1"/>
            <p:nvPr/>
          </p:nvSpPr>
          <p:spPr>
            <a:xfrm>
              <a:off x="9963607" y="4139232"/>
              <a:ext cx="796565" cy="369332"/>
            </a:xfrm>
            <a:prstGeom prst="rect">
              <a:avLst/>
            </a:prstGeom>
            <a:noFill/>
          </p:spPr>
          <p:txBody>
            <a:bodyPr wrap="none" rtlCol="0">
              <a:spAutoFit/>
            </a:bodyPr>
            <a:lstStyle/>
            <a:p>
              <a:r>
                <a:rPr lang="en-US" dirty="0" smtClean="0"/>
                <a:t>(0,1,Y)</a:t>
              </a:r>
              <a:endParaRPr lang="en-US" dirty="0"/>
            </a:p>
          </p:txBody>
        </p:sp>
        <p:sp>
          <p:nvSpPr>
            <p:cNvPr id="347" name="Oval 346"/>
            <p:cNvSpPr/>
            <p:nvPr/>
          </p:nvSpPr>
          <p:spPr>
            <a:xfrm>
              <a:off x="10687180" y="636274"/>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TextBox 347"/>
            <p:cNvSpPr txBox="1"/>
            <p:nvPr/>
          </p:nvSpPr>
          <p:spPr>
            <a:xfrm>
              <a:off x="10564968" y="236512"/>
              <a:ext cx="810158" cy="369332"/>
            </a:xfrm>
            <a:prstGeom prst="rect">
              <a:avLst/>
            </a:prstGeom>
            <a:noFill/>
          </p:spPr>
          <p:txBody>
            <a:bodyPr wrap="none" rtlCol="0">
              <a:spAutoFit/>
            </a:bodyPr>
            <a:lstStyle/>
            <a:p>
              <a:r>
                <a:rPr lang="en-US" dirty="0" smtClean="0"/>
                <a:t>(0,0,B)</a:t>
              </a:r>
              <a:endParaRPr lang="en-US" dirty="0"/>
            </a:p>
          </p:txBody>
        </p:sp>
        <p:sp>
          <p:nvSpPr>
            <p:cNvPr id="351" name="TextBox 350"/>
            <p:cNvSpPr txBox="1"/>
            <p:nvPr/>
          </p:nvSpPr>
          <p:spPr>
            <a:xfrm>
              <a:off x="10556307" y="5819701"/>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352" name="TextBox 351"/>
            <p:cNvSpPr txBox="1"/>
            <p:nvPr/>
          </p:nvSpPr>
          <p:spPr>
            <a:xfrm>
              <a:off x="11540282" y="5818996"/>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361" name="TextBox 360"/>
            <p:cNvSpPr txBox="1"/>
            <p:nvPr/>
          </p:nvSpPr>
          <p:spPr>
            <a:xfrm>
              <a:off x="6735512" y="5795696"/>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
          <p:nvSpPr>
            <p:cNvPr id="362" name="TextBox 361"/>
            <p:cNvSpPr txBox="1"/>
            <p:nvPr/>
          </p:nvSpPr>
          <p:spPr>
            <a:xfrm>
              <a:off x="7722897" y="5795696"/>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cxnSp>
          <p:nvCxnSpPr>
            <p:cNvPr id="366" name="Straight Arrow Connector 365"/>
            <p:cNvCxnSpPr>
              <a:stCxn id="347" idx="4"/>
              <a:endCxn id="96" idx="7"/>
            </p:cNvCxnSpPr>
            <p:nvPr/>
          </p:nvCxnSpPr>
          <p:spPr>
            <a:xfrm flipH="1">
              <a:off x="8275706" y="1140277"/>
              <a:ext cx="2694342" cy="7822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52" name="TextBox 151"/>
              <p:cNvSpPr txBox="1"/>
              <p:nvPr/>
            </p:nvSpPr>
            <p:spPr>
              <a:xfrm>
                <a:off x="412692" y="2278872"/>
                <a:ext cx="5499237" cy="2554545"/>
              </a:xfrm>
              <a:prstGeom prst="rect">
                <a:avLst/>
              </a:prstGeom>
              <a:noFill/>
            </p:spPr>
            <p:txBody>
              <a:bodyPr wrap="square" rtlCol="0">
                <a:spAutoFit/>
              </a:bodyPr>
              <a:lstStyle/>
              <a:p>
                <a:r>
                  <a:rPr lang="en-US" sz="2000" b="1" dirty="0" smtClean="0"/>
                  <a:t>Implementable with BGP</a:t>
                </a:r>
              </a:p>
              <a:p>
                <a:endParaRPr lang="en-US" sz="2000" dirty="0"/>
              </a:p>
              <a:p>
                <a:pPr marL="457200" indent="-457200">
                  <a:buFont typeface="+mj-lt"/>
                  <a:buAutoNum type="arabicPeriod"/>
                </a:pPr>
                <a:r>
                  <a:rPr lang="en-US" sz="2000" dirty="0"/>
                  <a:t>Remove nodes that always create loopy </a:t>
                </a:r>
                <a:r>
                  <a:rPr lang="en-US" sz="2000" dirty="0" smtClean="0"/>
                  <a:t>paths</a:t>
                </a:r>
              </a:p>
              <a:p>
                <a:pPr marL="457200" indent="-457200">
                  <a:buFont typeface="+mj-lt"/>
                  <a:buAutoNum type="arabicPeriod"/>
                </a:pPr>
                <a:endParaRPr lang="en-US" sz="2000" dirty="0" smtClean="0"/>
              </a:p>
              <a:p>
                <a:pPr marL="457200" indent="-457200">
                  <a:buFont typeface="+mj-lt"/>
                  <a:buAutoNum type="arabicPeriod"/>
                </a:pPr>
                <a:r>
                  <a:rPr lang="en-US" sz="2000" dirty="0" smtClean="0"/>
                  <a:t>Ordered set of preferences reachable from each node </a:t>
                </a:r>
              </a:p>
              <a:p>
                <a:pPr marL="457200" indent="-457200">
                  <a:buFont typeface="+mj-lt"/>
                  <a:buAutoNum type="arabicPeriod"/>
                </a:pPr>
                <a:endParaRPr lang="en-US" sz="20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𝐶𝑜𝑚𝑝𝑙𝑒𝑥𝑖𝑡𝑦</m:t>
                      </m:r>
                      <m:r>
                        <a:rPr lang="en-US" sz="2000" b="0" i="1" smtClean="0">
                          <a:latin typeface="Cambria Math" panose="02040503050406030204" pitchFamily="18" charset="0"/>
                        </a:rPr>
                        <m:t>: </m:t>
                      </m:r>
                      <m:r>
                        <a:rPr lang="en-US" sz="2000" b="0" i="1" smtClean="0">
                          <a:latin typeface="Cambria Math" panose="02040503050406030204" pitchFamily="18" charset="0"/>
                        </a:rPr>
                        <m:t>𝑂</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𝑉</m:t>
                          </m:r>
                        </m:e>
                        <m:sup>
                          <m:r>
                            <a:rPr lang="en-US" sz="2000" b="0" i="1" smtClean="0">
                              <a:latin typeface="Cambria Math" panose="02040503050406030204" pitchFamily="18" charset="0"/>
                            </a:rPr>
                            <m:t>3</m:t>
                          </m:r>
                        </m:sup>
                      </m:sSup>
                      <m:r>
                        <a:rPr lang="en-US" sz="2000" b="0" i="1" smtClean="0">
                          <a:latin typeface="Cambria Math" panose="02040503050406030204" pitchFamily="18" charset="0"/>
                        </a:rPr>
                        <m:t>)</m:t>
                      </m:r>
                    </m:oMath>
                  </m:oMathPara>
                </a14:m>
                <a:endParaRPr lang="en-US" sz="2000" dirty="0"/>
              </a:p>
            </p:txBody>
          </p:sp>
        </mc:Choice>
        <mc:Fallback xmlns="">
          <p:sp>
            <p:nvSpPr>
              <p:cNvPr id="152" name="TextBox 151"/>
              <p:cNvSpPr txBox="1">
                <a:spLocks noRot="1" noChangeAspect="1" noMove="1" noResize="1" noEditPoints="1" noAdjustHandles="1" noChangeArrowheads="1" noChangeShapeType="1" noTextEdit="1"/>
              </p:cNvSpPr>
              <p:nvPr/>
            </p:nvSpPr>
            <p:spPr>
              <a:xfrm>
                <a:off x="412692" y="2278872"/>
                <a:ext cx="5499237" cy="2554545"/>
              </a:xfrm>
              <a:prstGeom prst="rect">
                <a:avLst/>
              </a:prstGeom>
              <a:blipFill rotWithShape="0">
                <a:blip r:embed="rId3"/>
                <a:stretch>
                  <a:fillRect l="-1220" t="-1432" b="-1432"/>
                </a:stretch>
              </a:blipFill>
            </p:spPr>
            <p:txBody>
              <a:bodyPr/>
              <a:lstStyle/>
              <a:p>
                <a:r>
                  <a:rPr lang="en-US">
                    <a:noFill/>
                  </a:rPr>
                  <a:t> </a:t>
                </a:r>
              </a:p>
            </p:txBody>
          </p:sp>
        </mc:Fallback>
      </mc:AlternateContent>
      <p:cxnSp>
        <p:nvCxnSpPr>
          <p:cNvPr id="58" name="Straight Arrow Connector 57"/>
          <p:cNvCxnSpPr/>
          <p:nvPr/>
        </p:nvCxnSpPr>
        <p:spPr>
          <a:xfrm flipV="1">
            <a:off x="9897360" y="4585576"/>
            <a:ext cx="658273" cy="20236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8082972" y="3630509"/>
            <a:ext cx="591829" cy="523220"/>
          </a:xfrm>
          <a:prstGeom prst="rect">
            <a:avLst/>
          </a:prstGeom>
          <a:noFill/>
          <a:ln>
            <a:noFill/>
          </a:ln>
        </p:spPr>
        <p:txBody>
          <a:bodyPr wrap="none" rtlCol="0">
            <a:spAutoFit/>
          </a:bodyPr>
          <a:lstStyle/>
          <a:p>
            <a:r>
              <a:rPr lang="en-US" sz="2800" dirty="0" smtClean="0"/>
              <a:t>{1}</a:t>
            </a:r>
            <a:endParaRPr lang="en-US" sz="2800" dirty="0"/>
          </a:p>
        </p:txBody>
      </p:sp>
      <p:cxnSp>
        <p:nvCxnSpPr>
          <p:cNvPr id="60" name="Straight Arrow Connector 59"/>
          <p:cNvCxnSpPr/>
          <p:nvPr/>
        </p:nvCxnSpPr>
        <p:spPr>
          <a:xfrm flipH="1">
            <a:off x="7664080" y="4039186"/>
            <a:ext cx="432566" cy="30701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9282952" y="4571807"/>
            <a:ext cx="591829" cy="523220"/>
          </a:xfrm>
          <a:prstGeom prst="rect">
            <a:avLst/>
          </a:prstGeom>
          <a:noFill/>
          <a:ln>
            <a:noFill/>
          </a:ln>
        </p:spPr>
        <p:txBody>
          <a:bodyPr wrap="none" rtlCol="0">
            <a:spAutoFit/>
          </a:bodyPr>
          <a:lstStyle/>
          <a:p>
            <a:r>
              <a:rPr lang="en-US" sz="2800" dirty="0" smtClean="0"/>
              <a:t>{2}</a:t>
            </a:r>
            <a:endParaRPr lang="en-US" sz="2800" dirty="0"/>
          </a:p>
        </p:txBody>
      </p:sp>
    </p:spTree>
    <p:extLst>
      <p:ext uri="{BB962C8B-B14F-4D97-AF65-F5344CB8AC3E}">
        <p14:creationId xmlns:p14="http://schemas.microsoft.com/office/powerpoint/2010/main" val="8532343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Internal Routes</a:t>
            </a:r>
            <a:endParaRPr lang="en-US" sz="4000"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193" name="TextBox 192"/>
              <p:cNvSpPr txBox="1"/>
              <p:nvPr/>
            </p:nvSpPr>
            <p:spPr>
              <a:xfrm>
                <a:off x="329516" y="1212766"/>
                <a:ext cx="4825349"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b="0" dirty="0" smtClean="0"/>
              </a:p>
            </p:txBody>
          </p:sp>
        </mc:Choice>
        <mc:Fallback xmlns="">
          <p:sp>
            <p:nvSpPr>
              <p:cNvPr id="193" name="TextBox 192"/>
              <p:cNvSpPr txBox="1">
                <a:spLocks noRot="1" noChangeAspect="1" noMove="1" noResize="1" noEditPoints="1" noAdjustHandles="1" noChangeArrowheads="1" noChangeShapeType="1" noTextEdit="1"/>
              </p:cNvSpPr>
              <p:nvPr/>
            </p:nvSpPr>
            <p:spPr>
              <a:xfrm>
                <a:off x="329516" y="1212766"/>
                <a:ext cx="4825349" cy="276999"/>
              </a:xfrm>
              <a:prstGeom prst="rect">
                <a:avLst/>
              </a:prstGeom>
              <a:blipFill rotWithShape="0">
                <a:blip r:embed="rId2"/>
                <a:stretch>
                  <a:fillRect l="-2904" t="-28889" b="-51111"/>
                </a:stretch>
              </a:blipFill>
            </p:spPr>
            <p:txBody>
              <a:bodyPr/>
              <a:lstStyle/>
              <a:p>
                <a:r>
                  <a:rPr lang="en-US">
                    <a:noFill/>
                  </a:rPr>
                  <a:t> </a:t>
                </a:r>
              </a:p>
            </p:txBody>
          </p:sp>
        </mc:Fallback>
      </mc:AlternateContent>
      <p:grpSp>
        <p:nvGrpSpPr>
          <p:cNvPr id="4" name="Group 3"/>
          <p:cNvGrpSpPr/>
          <p:nvPr/>
        </p:nvGrpSpPr>
        <p:grpSpPr>
          <a:xfrm>
            <a:off x="6108318" y="236512"/>
            <a:ext cx="5994362" cy="6449562"/>
            <a:chOff x="6108318" y="236512"/>
            <a:chExt cx="5994362" cy="6449562"/>
          </a:xfrm>
        </p:grpSpPr>
        <p:sp>
          <p:nvSpPr>
            <p:cNvPr id="95" name="Oval 94"/>
            <p:cNvSpPr/>
            <p:nvPr/>
          </p:nvSpPr>
          <p:spPr>
            <a:xfrm>
              <a:off x="7792821" y="636274"/>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7792821" y="1848679"/>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Arrow Connector 104"/>
            <p:cNvCxnSpPr>
              <a:stCxn id="95" idx="4"/>
              <a:endCxn id="96" idx="0"/>
            </p:cNvCxnSpPr>
            <p:nvPr/>
          </p:nvCxnSpPr>
          <p:spPr>
            <a:xfrm>
              <a:off x="8075689" y="1140277"/>
              <a:ext cx="0" cy="7084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96" idx="7"/>
              <a:endCxn id="95" idx="5"/>
            </p:cNvCxnSpPr>
            <p:nvPr/>
          </p:nvCxnSpPr>
          <p:spPr>
            <a:xfrm flipV="1">
              <a:off x="8275706" y="1066467"/>
              <a:ext cx="0" cy="8560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96" idx="5"/>
              <a:endCxn id="252" idx="0"/>
            </p:cNvCxnSpPr>
            <p:nvPr/>
          </p:nvCxnSpPr>
          <p:spPr>
            <a:xfrm>
              <a:off x="8275706" y="2278872"/>
              <a:ext cx="2061822" cy="10228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7670609" y="236512"/>
              <a:ext cx="810158" cy="369332"/>
            </a:xfrm>
            <a:prstGeom prst="rect">
              <a:avLst/>
            </a:prstGeom>
            <a:noFill/>
          </p:spPr>
          <p:txBody>
            <a:bodyPr wrap="none" rtlCol="0">
              <a:spAutoFit/>
            </a:bodyPr>
            <a:lstStyle/>
            <a:p>
              <a:r>
                <a:rPr lang="en-US" dirty="0" smtClean="0"/>
                <a:t>(0,0,A)</a:t>
              </a:r>
              <a:endParaRPr lang="en-US" dirty="0"/>
            </a:p>
          </p:txBody>
        </p:sp>
        <p:grpSp>
          <p:nvGrpSpPr>
            <p:cNvPr id="248" name="Group 247"/>
            <p:cNvGrpSpPr/>
            <p:nvPr/>
          </p:nvGrpSpPr>
          <p:grpSpPr>
            <a:xfrm>
              <a:off x="6605509" y="5734835"/>
              <a:ext cx="555761" cy="504003"/>
              <a:chOff x="6548925" y="5749637"/>
              <a:chExt cx="555761" cy="504003"/>
            </a:xfrm>
          </p:grpSpPr>
          <p:sp>
            <p:nvSpPr>
              <p:cNvPr id="197" name="Oval 196"/>
              <p:cNvSpPr/>
              <p:nvPr/>
            </p:nvSpPr>
            <p:spPr>
              <a:xfrm>
                <a:off x="6548925" y="5749637"/>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6591950" y="5801083"/>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5" name="Straight Arrow Connector 184"/>
            <p:cNvCxnSpPr>
              <a:stCxn id="96" idx="6"/>
              <a:endCxn id="347" idx="5"/>
            </p:cNvCxnSpPr>
            <p:nvPr/>
          </p:nvCxnSpPr>
          <p:spPr>
            <a:xfrm flipV="1">
              <a:off x="8358556" y="1066467"/>
              <a:ext cx="2811509" cy="1034214"/>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9" name="Oval 198"/>
            <p:cNvSpPr/>
            <p:nvPr/>
          </p:nvSpPr>
          <p:spPr>
            <a:xfrm>
              <a:off x="6228668" y="3283309"/>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7020298" y="4209689"/>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 name="Straight Arrow Connector 204"/>
            <p:cNvCxnSpPr>
              <a:stCxn id="199" idx="5"/>
              <a:endCxn id="202" idx="1"/>
            </p:cNvCxnSpPr>
            <p:nvPr/>
          </p:nvCxnSpPr>
          <p:spPr>
            <a:xfrm>
              <a:off x="6711553" y="3713502"/>
              <a:ext cx="391595" cy="5699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p:cNvCxnSpPr>
              <a:stCxn id="202" idx="5"/>
              <a:endCxn id="215" idx="0"/>
            </p:cNvCxnSpPr>
            <p:nvPr/>
          </p:nvCxnSpPr>
          <p:spPr>
            <a:xfrm>
              <a:off x="7503183" y="4639882"/>
              <a:ext cx="360731" cy="10996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14" name="Group 213"/>
            <p:cNvGrpSpPr/>
            <p:nvPr/>
          </p:nvGrpSpPr>
          <p:grpSpPr>
            <a:xfrm>
              <a:off x="7586033" y="5739517"/>
              <a:ext cx="555761" cy="504003"/>
              <a:chOff x="8452189" y="5873858"/>
              <a:chExt cx="555761" cy="504003"/>
            </a:xfrm>
          </p:grpSpPr>
          <p:sp>
            <p:nvSpPr>
              <p:cNvPr id="215" name="Oval 214"/>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7" name="Straight Arrow Connector 216"/>
            <p:cNvCxnSpPr>
              <a:stCxn id="96" idx="3"/>
              <a:endCxn id="199" idx="0"/>
            </p:cNvCxnSpPr>
            <p:nvPr/>
          </p:nvCxnSpPr>
          <p:spPr>
            <a:xfrm flipH="1">
              <a:off x="6511536" y="2278872"/>
              <a:ext cx="1364135" cy="10044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p:cNvCxnSpPr>
              <a:stCxn id="202" idx="3"/>
              <a:endCxn id="197" idx="0"/>
            </p:cNvCxnSpPr>
            <p:nvPr/>
          </p:nvCxnSpPr>
          <p:spPr>
            <a:xfrm flipH="1">
              <a:off x="6883390" y="4639882"/>
              <a:ext cx="219758" cy="10949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9" name="Group 248"/>
            <p:cNvGrpSpPr/>
            <p:nvPr/>
          </p:nvGrpSpPr>
          <p:grpSpPr>
            <a:xfrm>
              <a:off x="10431501" y="5753219"/>
              <a:ext cx="555761" cy="504003"/>
              <a:chOff x="6548925" y="5749637"/>
              <a:chExt cx="555761" cy="504003"/>
            </a:xfrm>
          </p:grpSpPr>
          <p:sp>
            <p:nvSpPr>
              <p:cNvPr id="250" name="Oval 249"/>
              <p:cNvSpPr/>
              <p:nvPr/>
            </p:nvSpPr>
            <p:spPr>
              <a:xfrm>
                <a:off x="6548925" y="5749637"/>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p:cNvSpPr/>
              <p:nvPr/>
            </p:nvSpPr>
            <p:spPr>
              <a:xfrm>
                <a:off x="6591950" y="5801083"/>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2" name="Oval 251"/>
            <p:cNvSpPr/>
            <p:nvPr/>
          </p:nvSpPr>
          <p:spPr>
            <a:xfrm>
              <a:off x="10054660" y="3301693"/>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10846290" y="4228073"/>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7" name="Straight Arrow Connector 256"/>
            <p:cNvCxnSpPr>
              <a:stCxn id="252" idx="5"/>
              <a:endCxn id="254" idx="1"/>
            </p:cNvCxnSpPr>
            <p:nvPr/>
          </p:nvCxnSpPr>
          <p:spPr>
            <a:xfrm>
              <a:off x="10537545" y="3731886"/>
              <a:ext cx="391595" cy="5699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54" idx="5"/>
              <a:endCxn id="263" idx="0"/>
            </p:cNvCxnSpPr>
            <p:nvPr/>
          </p:nvCxnSpPr>
          <p:spPr>
            <a:xfrm>
              <a:off x="11329175" y="4658266"/>
              <a:ext cx="360731" cy="10996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62" name="Group 261"/>
            <p:cNvGrpSpPr/>
            <p:nvPr/>
          </p:nvGrpSpPr>
          <p:grpSpPr>
            <a:xfrm>
              <a:off x="11412025" y="5757901"/>
              <a:ext cx="555761" cy="504003"/>
              <a:chOff x="8452189" y="5873858"/>
              <a:chExt cx="555761" cy="504003"/>
            </a:xfrm>
          </p:grpSpPr>
          <p:sp>
            <p:nvSpPr>
              <p:cNvPr id="263" name="Oval 262"/>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69" name="Straight Arrow Connector 268"/>
            <p:cNvCxnSpPr>
              <a:stCxn id="254" idx="3"/>
              <a:endCxn id="250" idx="0"/>
            </p:cNvCxnSpPr>
            <p:nvPr/>
          </p:nvCxnSpPr>
          <p:spPr>
            <a:xfrm flipH="1">
              <a:off x="10709382" y="4658266"/>
              <a:ext cx="219758" cy="10949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77"/>
            <p:cNvCxnSpPr>
              <a:stCxn id="254" idx="7"/>
              <a:endCxn id="252" idx="6"/>
            </p:cNvCxnSpPr>
            <p:nvPr/>
          </p:nvCxnSpPr>
          <p:spPr>
            <a:xfrm rot="16200000" flipV="1">
              <a:off x="10600691" y="3573399"/>
              <a:ext cx="748188" cy="70878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77"/>
            <p:cNvCxnSpPr>
              <a:stCxn id="250" idx="1"/>
              <a:endCxn id="254" idx="2"/>
            </p:cNvCxnSpPr>
            <p:nvPr/>
          </p:nvCxnSpPr>
          <p:spPr>
            <a:xfrm rot="5400000" flipH="1" flipV="1">
              <a:off x="10006113" y="4986852"/>
              <a:ext cx="1346954" cy="33340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277"/>
            <p:cNvCxnSpPr>
              <a:stCxn id="263" idx="7"/>
              <a:endCxn id="254" idx="6"/>
            </p:cNvCxnSpPr>
            <p:nvPr/>
          </p:nvCxnSpPr>
          <p:spPr>
            <a:xfrm rot="16200000" flipV="1">
              <a:off x="10973393" y="4918707"/>
              <a:ext cx="1351636" cy="474372"/>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4" name="Straight Arrow Connector 277"/>
            <p:cNvCxnSpPr>
              <a:stCxn id="215" idx="7"/>
              <a:endCxn id="202" idx="6"/>
            </p:cNvCxnSpPr>
            <p:nvPr/>
          </p:nvCxnSpPr>
          <p:spPr>
            <a:xfrm rot="16200000" flipV="1">
              <a:off x="7147401" y="4900323"/>
              <a:ext cx="1351636" cy="474372"/>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277"/>
            <p:cNvCxnSpPr>
              <a:stCxn id="197" idx="1"/>
              <a:endCxn id="202" idx="2"/>
            </p:cNvCxnSpPr>
            <p:nvPr/>
          </p:nvCxnSpPr>
          <p:spPr>
            <a:xfrm rot="5400000" flipH="1" flipV="1">
              <a:off x="6180121" y="4968468"/>
              <a:ext cx="1346954" cy="33340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277"/>
            <p:cNvCxnSpPr>
              <a:stCxn id="202" idx="7"/>
              <a:endCxn id="199" idx="6"/>
            </p:cNvCxnSpPr>
            <p:nvPr/>
          </p:nvCxnSpPr>
          <p:spPr>
            <a:xfrm rot="16200000" flipV="1">
              <a:off x="6774699" y="3555015"/>
              <a:ext cx="748188" cy="70878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6" name="TextBox 325"/>
            <p:cNvSpPr txBox="1"/>
            <p:nvPr/>
          </p:nvSpPr>
          <p:spPr>
            <a:xfrm>
              <a:off x="6985914" y="1770614"/>
              <a:ext cx="796565" cy="369332"/>
            </a:xfrm>
            <a:prstGeom prst="rect">
              <a:avLst/>
            </a:prstGeom>
            <a:noFill/>
          </p:spPr>
          <p:txBody>
            <a:bodyPr wrap="none" rtlCol="0">
              <a:spAutoFit/>
            </a:bodyPr>
            <a:lstStyle/>
            <a:p>
              <a:r>
                <a:rPr lang="en-US" dirty="0" smtClean="0"/>
                <a:t>(0,0,X)</a:t>
              </a:r>
              <a:endParaRPr lang="en-US" dirty="0"/>
            </a:p>
          </p:txBody>
        </p:sp>
        <p:sp>
          <p:nvSpPr>
            <p:cNvPr id="327" name="TextBox 326"/>
            <p:cNvSpPr txBox="1"/>
            <p:nvPr/>
          </p:nvSpPr>
          <p:spPr>
            <a:xfrm>
              <a:off x="6794403" y="3071687"/>
              <a:ext cx="872355" cy="369332"/>
            </a:xfrm>
            <a:prstGeom prst="rect">
              <a:avLst/>
            </a:prstGeom>
            <a:noFill/>
          </p:spPr>
          <p:txBody>
            <a:bodyPr wrap="none" rtlCol="0">
              <a:spAutoFit/>
            </a:bodyPr>
            <a:lstStyle/>
            <a:p>
              <a:r>
                <a:rPr lang="en-US" dirty="0" smtClean="0"/>
                <a:t>(0,0,M)</a:t>
              </a:r>
              <a:endParaRPr lang="en-US" dirty="0"/>
            </a:p>
          </p:txBody>
        </p:sp>
        <p:sp>
          <p:nvSpPr>
            <p:cNvPr id="328" name="TextBox 327"/>
            <p:cNvSpPr txBox="1"/>
            <p:nvPr/>
          </p:nvSpPr>
          <p:spPr>
            <a:xfrm>
              <a:off x="9113090" y="3139104"/>
              <a:ext cx="824265" cy="369332"/>
            </a:xfrm>
            <a:prstGeom prst="rect">
              <a:avLst/>
            </a:prstGeom>
            <a:noFill/>
          </p:spPr>
          <p:txBody>
            <a:bodyPr wrap="none" rtlCol="0">
              <a:spAutoFit/>
            </a:bodyPr>
            <a:lstStyle/>
            <a:p>
              <a:r>
                <a:rPr lang="en-US" dirty="0" smtClean="0"/>
                <a:t>(0,0,N)</a:t>
              </a:r>
              <a:endParaRPr lang="en-US" dirty="0"/>
            </a:p>
          </p:txBody>
        </p:sp>
        <p:sp>
          <p:nvSpPr>
            <p:cNvPr id="332" name="TextBox 331"/>
            <p:cNvSpPr txBox="1"/>
            <p:nvPr/>
          </p:nvSpPr>
          <p:spPr>
            <a:xfrm>
              <a:off x="6526520" y="6313884"/>
              <a:ext cx="810158" cy="369332"/>
            </a:xfrm>
            <a:prstGeom prst="rect">
              <a:avLst/>
            </a:prstGeom>
            <a:noFill/>
          </p:spPr>
          <p:txBody>
            <a:bodyPr wrap="none" rtlCol="0">
              <a:spAutoFit/>
            </a:bodyPr>
            <a:lstStyle/>
            <a:p>
              <a:r>
                <a:rPr lang="en-US" dirty="0" smtClean="0"/>
                <a:t>(1,0,C)</a:t>
              </a:r>
              <a:endParaRPr lang="en-US" dirty="0"/>
            </a:p>
          </p:txBody>
        </p:sp>
        <p:sp>
          <p:nvSpPr>
            <p:cNvPr id="333" name="TextBox 332"/>
            <p:cNvSpPr txBox="1"/>
            <p:nvPr/>
          </p:nvSpPr>
          <p:spPr>
            <a:xfrm>
              <a:off x="7458834" y="6313884"/>
              <a:ext cx="810158" cy="369332"/>
            </a:xfrm>
            <a:prstGeom prst="rect">
              <a:avLst/>
            </a:prstGeom>
            <a:noFill/>
          </p:spPr>
          <p:txBody>
            <a:bodyPr wrap="none" rtlCol="0">
              <a:spAutoFit/>
            </a:bodyPr>
            <a:lstStyle/>
            <a:p>
              <a:r>
                <a:rPr lang="en-US" dirty="0" smtClean="0"/>
                <a:t>(1,0,D)</a:t>
              </a:r>
              <a:endParaRPr lang="en-US" dirty="0"/>
            </a:p>
          </p:txBody>
        </p:sp>
        <p:sp>
          <p:nvSpPr>
            <p:cNvPr id="341" name="TextBox 340"/>
            <p:cNvSpPr txBox="1"/>
            <p:nvPr/>
          </p:nvSpPr>
          <p:spPr>
            <a:xfrm>
              <a:off x="10352513" y="6316742"/>
              <a:ext cx="798617" cy="369332"/>
            </a:xfrm>
            <a:prstGeom prst="rect">
              <a:avLst/>
            </a:prstGeom>
            <a:noFill/>
          </p:spPr>
          <p:txBody>
            <a:bodyPr wrap="none" rtlCol="0">
              <a:spAutoFit/>
            </a:bodyPr>
            <a:lstStyle/>
            <a:p>
              <a:r>
                <a:rPr lang="en-US" dirty="0" smtClean="0"/>
                <a:t>(0,1,C)</a:t>
              </a:r>
              <a:endParaRPr lang="en-US" dirty="0"/>
            </a:p>
          </p:txBody>
        </p:sp>
        <p:sp>
          <p:nvSpPr>
            <p:cNvPr id="342" name="TextBox 341"/>
            <p:cNvSpPr txBox="1"/>
            <p:nvPr/>
          </p:nvSpPr>
          <p:spPr>
            <a:xfrm>
              <a:off x="11284827" y="6316742"/>
              <a:ext cx="817853" cy="369332"/>
            </a:xfrm>
            <a:prstGeom prst="rect">
              <a:avLst/>
            </a:prstGeom>
            <a:noFill/>
          </p:spPr>
          <p:txBody>
            <a:bodyPr wrap="none" rtlCol="0">
              <a:spAutoFit/>
            </a:bodyPr>
            <a:lstStyle/>
            <a:p>
              <a:r>
                <a:rPr lang="en-US" dirty="0" smtClean="0"/>
                <a:t>(0,1,D)</a:t>
              </a:r>
              <a:endParaRPr lang="en-US" dirty="0"/>
            </a:p>
          </p:txBody>
        </p:sp>
        <p:sp>
          <p:nvSpPr>
            <p:cNvPr id="343" name="TextBox 342"/>
            <p:cNvSpPr txBox="1"/>
            <p:nvPr/>
          </p:nvSpPr>
          <p:spPr>
            <a:xfrm>
              <a:off x="6108318" y="4135879"/>
              <a:ext cx="796565" cy="369332"/>
            </a:xfrm>
            <a:prstGeom prst="rect">
              <a:avLst/>
            </a:prstGeom>
            <a:noFill/>
          </p:spPr>
          <p:txBody>
            <a:bodyPr wrap="none" rtlCol="0">
              <a:spAutoFit/>
            </a:bodyPr>
            <a:lstStyle/>
            <a:p>
              <a:r>
                <a:rPr lang="en-US" dirty="0" smtClean="0"/>
                <a:t>(1,0,Y)</a:t>
              </a:r>
              <a:endParaRPr lang="en-US" dirty="0"/>
            </a:p>
          </p:txBody>
        </p:sp>
        <p:sp>
          <p:nvSpPr>
            <p:cNvPr id="345" name="TextBox 344"/>
            <p:cNvSpPr txBox="1"/>
            <p:nvPr/>
          </p:nvSpPr>
          <p:spPr>
            <a:xfrm>
              <a:off x="9963607" y="4139232"/>
              <a:ext cx="796565" cy="369332"/>
            </a:xfrm>
            <a:prstGeom prst="rect">
              <a:avLst/>
            </a:prstGeom>
            <a:noFill/>
          </p:spPr>
          <p:txBody>
            <a:bodyPr wrap="none" rtlCol="0">
              <a:spAutoFit/>
            </a:bodyPr>
            <a:lstStyle/>
            <a:p>
              <a:r>
                <a:rPr lang="en-US" dirty="0" smtClean="0"/>
                <a:t>(0,1,Y)</a:t>
              </a:r>
              <a:endParaRPr lang="en-US" dirty="0"/>
            </a:p>
          </p:txBody>
        </p:sp>
        <p:sp>
          <p:nvSpPr>
            <p:cNvPr id="347" name="Oval 346"/>
            <p:cNvSpPr/>
            <p:nvPr/>
          </p:nvSpPr>
          <p:spPr>
            <a:xfrm>
              <a:off x="10687180" y="636274"/>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TextBox 347"/>
            <p:cNvSpPr txBox="1"/>
            <p:nvPr/>
          </p:nvSpPr>
          <p:spPr>
            <a:xfrm>
              <a:off x="10564968" y="236512"/>
              <a:ext cx="810158" cy="369332"/>
            </a:xfrm>
            <a:prstGeom prst="rect">
              <a:avLst/>
            </a:prstGeom>
            <a:noFill/>
          </p:spPr>
          <p:txBody>
            <a:bodyPr wrap="none" rtlCol="0">
              <a:spAutoFit/>
            </a:bodyPr>
            <a:lstStyle/>
            <a:p>
              <a:r>
                <a:rPr lang="en-US" dirty="0" smtClean="0"/>
                <a:t>(0,0,B)</a:t>
              </a:r>
              <a:endParaRPr lang="en-US" dirty="0"/>
            </a:p>
          </p:txBody>
        </p:sp>
        <p:sp>
          <p:nvSpPr>
            <p:cNvPr id="351" name="TextBox 350"/>
            <p:cNvSpPr txBox="1"/>
            <p:nvPr/>
          </p:nvSpPr>
          <p:spPr>
            <a:xfrm>
              <a:off x="10556307" y="5819701"/>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352" name="TextBox 351"/>
            <p:cNvSpPr txBox="1"/>
            <p:nvPr/>
          </p:nvSpPr>
          <p:spPr>
            <a:xfrm>
              <a:off x="11540282" y="5818996"/>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361" name="TextBox 360"/>
            <p:cNvSpPr txBox="1"/>
            <p:nvPr/>
          </p:nvSpPr>
          <p:spPr>
            <a:xfrm>
              <a:off x="6735512" y="5795696"/>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
          <p:nvSpPr>
            <p:cNvPr id="362" name="TextBox 361"/>
            <p:cNvSpPr txBox="1"/>
            <p:nvPr/>
          </p:nvSpPr>
          <p:spPr>
            <a:xfrm>
              <a:off x="7722897" y="5795696"/>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cxnSp>
          <p:nvCxnSpPr>
            <p:cNvPr id="366" name="Straight Arrow Connector 365"/>
            <p:cNvCxnSpPr>
              <a:stCxn id="347" idx="4"/>
              <a:endCxn id="96" idx="7"/>
            </p:cNvCxnSpPr>
            <p:nvPr/>
          </p:nvCxnSpPr>
          <p:spPr>
            <a:xfrm flipH="1">
              <a:off x="8275706" y="1140277"/>
              <a:ext cx="2694342" cy="7822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52" name="TextBox 151"/>
              <p:cNvSpPr txBox="1"/>
              <p:nvPr/>
            </p:nvSpPr>
            <p:spPr>
              <a:xfrm>
                <a:off x="412692" y="2278872"/>
                <a:ext cx="5499237" cy="3785652"/>
              </a:xfrm>
              <a:prstGeom prst="rect">
                <a:avLst/>
              </a:prstGeom>
              <a:noFill/>
            </p:spPr>
            <p:txBody>
              <a:bodyPr wrap="square" rtlCol="0">
                <a:spAutoFit/>
              </a:bodyPr>
              <a:lstStyle/>
              <a:p>
                <a:r>
                  <a:rPr lang="en-US" sz="2000" b="1" dirty="0" smtClean="0"/>
                  <a:t>Implementable with BGP</a:t>
                </a:r>
              </a:p>
              <a:p>
                <a:endParaRPr lang="en-US" sz="2000" dirty="0"/>
              </a:p>
              <a:p>
                <a:pPr marL="457200" indent="-457200">
                  <a:buFont typeface="+mj-lt"/>
                  <a:buAutoNum type="arabicPeriod"/>
                </a:pPr>
                <a:r>
                  <a:rPr lang="en-US" sz="2000" dirty="0"/>
                  <a:t>Remove nodes that always create loopy paths </a:t>
                </a:r>
                <a:endParaRPr lang="en-US" sz="2000" dirty="0" smtClean="0"/>
              </a:p>
              <a:p>
                <a:pPr marL="457200" indent="-457200">
                  <a:buFont typeface="+mj-lt"/>
                  <a:buAutoNum type="arabicPeriod"/>
                </a:pPr>
                <a:endParaRPr lang="en-US" sz="2000" dirty="0"/>
              </a:p>
              <a:p>
                <a:pPr marL="457200" indent="-457200">
                  <a:buFont typeface="+mj-lt"/>
                  <a:buAutoNum type="arabicPeriod"/>
                </a:pPr>
                <a:r>
                  <a:rPr lang="en-US" sz="2000" dirty="0" smtClean="0"/>
                  <a:t>Ordered </a:t>
                </a:r>
                <a:r>
                  <a:rPr lang="en-US" sz="2000" dirty="0"/>
                  <a:t>set of preferences reachable from each node </a:t>
                </a:r>
                <a:endParaRPr lang="en-US" sz="2000" dirty="0" smtClean="0"/>
              </a:p>
              <a:p>
                <a:pPr marL="457200" indent="-457200">
                  <a:buFont typeface="+mj-lt"/>
                  <a:buAutoNum type="arabicPeriod"/>
                </a:pPr>
                <a:endParaRPr lang="en-US" sz="2000" dirty="0" smtClean="0"/>
              </a:p>
              <a:p>
                <a:pPr marL="457200" indent="-457200">
                  <a:buFont typeface="+mj-lt"/>
                  <a:buAutoNum type="arabicPeriod"/>
                </a:pPr>
                <a:r>
                  <a:rPr lang="en-US" sz="2000" dirty="0" smtClean="0"/>
                  <a:t>More </a:t>
                </a:r>
                <a:r>
                  <a:rPr lang="en-US" sz="2000" dirty="0"/>
                  <a:t>preferred node must contain a superset of the loop-free paths to an accepting state for less preferred </a:t>
                </a:r>
                <a:r>
                  <a:rPr lang="en-US" sz="2000" dirty="0" smtClean="0"/>
                  <a:t>node</a:t>
                </a:r>
              </a:p>
              <a:p>
                <a:pPr marL="457200" indent="-457200">
                  <a:buFont typeface="+mj-lt"/>
                  <a:buAutoNum type="arabicPeriod"/>
                </a:pPr>
                <a:endParaRPr lang="en-US" sz="20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𝐶𝑜𝑚𝑝𝑙𝑒𝑥𝑖𝑡𝑦</m:t>
                      </m:r>
                      <m:r>
                        <a:rPr lang="en-US" sz="2000" b="0" i="1" smtClean="0">
                          <a:latin typeface="Cambria Math" panose="02040503050406030204" pitchFamily="18" charset="0"/>
                        </a:rPr>
                        <m:t>: </m:t>
                      </m:r>
                      <m:r>
                        <a:rPr lang="en-US" sz="2000" b="0" i="1" smtClean="0">
                          <a:latin typeface="Cambria Math" panose="02040503050406030204" pitchFamily="18" charset="0"/>
                        </a:rPr>
                        <m:t>𝑂</m:t>
                      </m:r>
                      <m:r>
                        <a:rPr lang="en-US" sz="2000" b="0" i="1" smtClean="0">
                          <a:latin typeface="Cambria Math" panose="02040503050406030204" pitchFamily="18" charset="0"/>
                        </a:rPr>
                        <m:t>(</m:t>
                      </m:r>
                      <m:r>
                        <a:rPr lang="en-US" sz="2000" b="0" i="1" smtClean="0">
                          <a:latin typeface="Cambria Math" panose="02040503050406030204" pitchFamily="18" charset="0"/>
                        </a:rPr>
                        <m:t>𝑉</m:t>
                      </m:r>
                      <m:r>
                        <a:rPr lang="en-US" sz="2000" b="0" i="1" smtClean="0">
                          <a:latin typeface="Cambria Math" panose="02040503050406030204" pitchFamily="18" charset="0"/>
                        </a:rPr>
                        <m:t>⋅(</m:t>
                      </m:r>
                      <m:r>
                        <a:rPr lang="en-US" sz="2000" b="0" i="1" smtClean="0">
                          <a:latin typeface="Cambria Math" panose="02040503050406030204" pitchFamily="18" charset="0"/>
                        </a:rPr>
                        <m:t>𝑉</m:t>
                      </m:r>
                      <m:r>
                        <a:rPr lang="en-US" sz="2000" b="0" i="1" smtClean="0">
                          <a:latin typeface="Cambria Math" panose="02040503050406030204" pitchFamily="18" charset="0"/>
                        </a:rPr>
                        <m:t>+</m:t>
                      </m:r>
                      <m:r>
                        <a:rPr lang="en-US" sz="2000" b="0" i="1" smtClean="0">
                          <a:latin typeface="Cambria Math" panose="02040503050406030204" pitchFamily="18" charset="0"/>
                        </a:rPr>
                        <m:t>𝐸</m:t>
                      </m:r>
                      <m:r>
                        <a:rPr lang="en-US" sz="2000" b="0" i="1" smtClean="0">
                          <a:latin typeface="Cambria Math" panose="02040503050406030204" pitchFamily="18" charset="0"/>
                        </a:rPr>
                        <m:t>))</m:t>
                      </m:r>
                    </m:oMath>
                  </m:oMathPara>
                </a14:m>
                <a:endParaRPr lang="en-US" sz="2000" dirty="0"/>
              </a:p>
            </p:txBody>
          </p:sp>
        </mc:Choice>
        <mc:Fallback xmlns="">
          <p:sp>
            <p:nvSpPr>
              <p:cNvPr id="152" name="TextBox 151"/>
              <p:cNvSpPr txBox="1">
                <a:spLocks noRot="1" noChangeAspect="1" noMove="1" noResize="1" noEditPoints="1" noAdjustHandles="1" noChangeArrowheads="1" noChangeShapeType="1" noTextEdit="1"/>
              </p:cNvSpPr>
              <p:nvPr/>
            </p:nvSpPr>
            <p:spPr>
              <a:xfrm>
                <a:off x="412692" y="2278872"/>
                <a:ext cx="5499237" cy="3785652"/>
              </a:xfrm>
              <a:prstGeom prst="rect">
                <a:avLst/>
              </a:prstGeom>
              <a:blipFill rotWithShape="0">
                <a:blip r:embed="rId3"/>
                <a:stretch>
                  <a:fillRect l="-1220" t="-966" r="-1330" b="-644"/>
                </a:stretch>
              </a:blipFill>
            </p:spPr>
            <p:txBody>
              <a:bodyPr/>
              <a:lstStyle/>
              <a:p>
                <a:r>
                  <a:rPr lang="en-US">
                    <a:noFill/>
                  </a:rPr>
                  <a:t> </a:t>
                </a:r>
              </a:p>
            </p:txBody>
          </p:sp>
        </mc:Fallback>
      </mc:AlternateContent>
    </p:spTree>
    <p:extLst>
      <p:ext uri="{BB962C8B-B14F-4D97-AF65-F5344CB8AC3E}">
        <p14:creationId xmlns:p14="http://schemas.microsoft.com/office/powerpoint/2010/main" val="24760874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Internal Routes</a:t>
            </a:r>
            <a:endParaRPr lang="en-US" sz="4000"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193" name="TextBox 192"/>
              <p:cNvSpPr txBox="1"/>
              <p:nvPr/>
            </p:nvSpPr>
            <p:spPr>
              <a:xfrm>
                <a:off x="329516" y="1212766"/>
                <a:ext cx="4825349"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b="0" dirty="0" smtClean="0"/>
              </a:p>
            </p:txBody>
          </p:sp>
        </mc:Choice>
        <mc:Fallback xmlns="">
          <p:sp>
            <p:nvSpPr>
              <p:cNvPr id="193" name="TextBox 192"/>
              <p:cNvSpPr txBox="1">
                <a:spLocks noRot="1" noChangeAspect="1" noMove="1" noResize="1" noEditPoints="1" noAdjustHandles="1" noChangeArrowheads="1" noChangeShapeType="1" noTextEdit="1"/>
              </p:cNvSpPr>
              <p:nvPr/>
            </p:nvSpPr>
            <p:spPr>
              <a:xfrm>
                <a:off x="329516" y="1212766"/>
                <a:ext cx="4825349" cy="276999"/>
              </a:xfrm>
              <a:prstGeom prst="rect">
                <a:avLst/>
              </a:prstGeom>
              <a:blipFill rotWithShape="0">
                <a:blip r:embed="rId2"/>
                <a:stretch>
                  <a:fillRect l="-2904" t="-28889" b="-51111"/>
                </a:stretch>
              </a:blipFill>
            </p:spPr>
            <p:txBody>
              <a:bodyPr/>
              <a:lstStyle/>
              <a:p>
                <a:r>
                  <a:rPr lang="en-US">
                    <a:noFill/>
                  </a:rPr>
                  <a:t> </a:t>
                </a:r>
              </a:p>
            </p:txBody>
          </p:sp>
        </mc:Fallback>
      </mc:AlternateContent>
      <p:cxnSp>
        <p:nvCxnSpPr>
          <p:cNvPr id="58" name="Straight Arrow Connector 57"/>
          <p:cNvCxnSpPr/>
          <p:nvPr/>
        </p:nvCxnSpPr>
        <p:spPr>
          <a:xfrm flipV="1">
            <a:off x="5133905" y="4863621"/>
            <a:ext cx="1481909" cy="108150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6692764" y="1351265"/>
            <a:ext cx="5297676" cy="3785652"/>
          </a:xfrm>
          <a:prstGeom prst="rect">
            <a:avLst/>
          </a:prstGeom>
          <a:noFill/>
        </p:spPr>
        <p:txBody>
          <a:bodyPr wrap="square" rtlCol="0">
            <a:spAutoFit/>
          </a:bodyPr>
          <a:lstStyle/>
          <a:p>
            <a:endParaRPr lang="en-US" sz="2000" dirty="0"/>
          </a:p>
          <a:p>
            <a:pPr marL="457200" indent="-457200">
              <a:buFont typeface="+mj-lt"/>
              <a:buAutoNum type="arabicPeriod"/>
            </a:pPr>
            <a:r>
              <a:rPr lang="en-US" sz="2000" dirty="0" smtClean="0"/>
              <a:t>Find all nodes reachable from N1 and N2 </a:t>
            </a:r>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r>
              <a:rPr lang="en-US" sz="2000" dirty="0" smtClean="0"/>
              <a:t>For each reachable node, check if it can reach an accepting state without N1 (respectively N2) with BFS. Remove if not.</a:t>
            </a:r>
          </a:p>
          <a:p>
            <a:pPr marL="457200" indent="-457200">
              <a:buFont typeface="+mj-lt"/>
              <a:buAutoNum type="arabicPeriod"/>
            </a:pPr>
            <a:endParaRPr lang="en-US" sz="2000" dirty="0" smtClean="0"/>
          </a:p>
          <a:p>
            <a:pPr marL="457200" indent="-457200">
              <a:buFont typeface="+mj-lt"/>
              <a:buAutoNum type="arabicPeriod"/>
            </a:pPr>
            <a:endParaRPr lang="en-US" sz="2000" dirty="0"/>
          </a:p>
          <a:p>
            <a:pPr marL="457200" indent="-457200">
              <a:buFont typeface="+mj-lt"/>
              <a:buAutoNum type="arabicPeriod"/>
            </a:pPr>
            <a:r>
              <a:rPr lang="en-US" sz="2000" dirty="0" smtClean="0"/>
              <a:t>Check equivalent paths by doing BFS from both nodes and checking next-hop neighbors in both frontiers at each step</a:t>
            </a:r>
          </a:p>
        </p:txBody>
      </p:sp>
      <mc:AlternateContent xmlns:mc="http://schemas.openxmlformats.org/markup-compatibility/2006" xmlns:a14="http://schemas.microsoft.com/office/drawing/2010/main">
        <mc:Choice Requires="a14">
          <p:sp>
            <p:nvSpPr>
              <p:cNvPr id="6" name="Rectangle 5"/>
              <p:cNvSpPr/>
              <p:nvPr/>
            </p:nvSpPr>
            <p:spPr>
              <a:xfrm>
                <a:off x="8443279" y="5190511"/>
                <a:ext cx="168392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𝑂</m:t>
                      </m:r>
                      <m:r>
                        <a:rPr lang="en-US" i="1" smtClean="0">
                          <a:latin typeface="Cambria Math" panose="02040503050406030204" pitchFamily="18" charset="0"/>
                        </a:rPr>
                        <m:t>(</m:t>
                      </m:r>
                      <m:r>
                        <a:rPr lang="en-US" b="0" i="1" smtClean="0">
                          <a:latin typeface="Cambria Math" panose="02040503050406030204" pitchFamily="18" charset="0"/>
                        </a:rPr>
                        <m:t>𝑉</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8443279" y="5190511"/>
                <a:ext cx="1683923" cy="369332"/>
              </a:xfrm>
              <a:prstGeom prst="rect">
                <a:avLst/>
              </a:prstGeom>
              <a:blipFill rotWithShape="0">
                <a:blip r:embed="rId3"/>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63"/>
              <p:cNvSpPr/>
              <p:nvPr/>
            </p:nvSpPr>
            <p:spPr>
              <a:xfrm>
                <a:off x="8443279" y="3683599"/>
                <a:ext cx="168392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𝑂</m:t>
                      </m:r>
                      <m:r>
                        <a:rPr lang="en-US" i="1" smtClean="0">
                          <a:latin typeface="Cambria Math" panose="02040503050406030204" pitchFamily="18" charset="0"/>
                        </a:rPr>
                        <m:t>(</m:t>
                      </m:r>
                      <m:r>
                        <a:rPr lang="en-US" b="0" i="1" smtClean="0">
                          <a:latin typeface="Cambria Math" panose="02040503050406030204" pitchFamily="18" charset="0"/>
                        </a:rPr>
                        <m:t>𝑉</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oMath>
                  </m:oMathPara>
                </a14:m>
                <a:endParaRPr lang="en-US" dirty="0"/>
              </a:p>
            </p:txBody>
          </p:sp>
        </mc:Choice>
        <mc:Fallback xmlns="">
          <p:sp>
            <p:nvSpPr>
              <p:cNvPr id="64" name="Rectangle 63"/>
              <p:cNvSpPr>
                <a:spLocks noRot="1" noChangeAspect="1" noMove="1" noResize="1" noEditPoints="1" noAdjustHandles="1" noChangeArrowheads="1" noChangeShapeType="1" noTextEdit="1"/>
              </p:cNvSpPr>
              <p:nvPr/>
            </p:nvSpPr>
            <p:spPr>
              <a:xfrm>
                <a:off x="8443279" y="3683599"/>
                <a:ext cx="1683923" cy="369332"/>
              </a:xfrm>
              <a:prstGeom prst="rect">
                <a:avLst/>
              </a:prstGeom>
              <a:blipFill rotWithShape="0">
                <a:blip r:embed="rId4"/>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64"/>
              <p:cNvSpPr/>
              <p:nvPr/>
            </p:nvSpPr>
            <p:spPr>
              <a:xfrm>
                <a:off x="8443279" y="2160037"/>
                <a:ext cx="11716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𝑂</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oMath>
                  </m:oMathPara>
                </a14:m>
                <a:endParaRPr lang="en-US" dirty="0"/>
              </a:p>
            </p:txBody>
          </p:sp>
        </mc:Choice>
        <mc:Fallback xmlns="">
          <p:sp>
            <p:nvSpPr>
              <p:cNvPr id="65" name="Rectangle 64"/>
              <p:cNvSpPr>
                <a:spLocks noRot="1" noChangeAspect="1" noMove="1" noResize="1" noEditPoints="1" noAdjustHandles="1" noChangeArrowheads="1" noChangeShapeType="1" noTextEdit="1"/>
              </p:cNvSpPr>
              <p:nvPr/>
            </p:nvSpPr>
            <p:spPr>
              <a:xfrm>
                <a:off x="8443279" y="2160037"/>
                <a:ext cx="1171666" cy="369332"/>
              </a:xfrm>
              <a:prstGeom prst="rect">
                <a:avLst/>
              </a:prstGeom>
              <a:blipFill rotWithShape="0">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412692" y="2278872"/>
                <a:ext cx="5499237" cy="3785652"/>
              </a:xfrm>
              <a:prstGeom prst="rect">
                <a:avLst/>
              </a:prstGeom>
              <a:noFill/>
            </p:spPr>
            <p:txBody>
              <a:bodyPr wrap="square" rtlCol="0">
                <a:spAutoFit/>
              </a:bodyPr>
              <a:lstStyle/>
              <a:p>
                <a:r>
                  <a:rPr lang="en-US" sz="2000" b="1" dirty="0" smtClean="0"/>
                  <a:t>Implementable with BGP</a:t>
                </a:r>
              </a:p>
              <a:p>
                <a:endParaRPr lang="en-US" sz="2000" dirty="0"/>
              </a:p>
              <a:p>
                <a:pPr marL="457200" indent="-457200">
                  <a:buFont typeface="+mj-lt"/>
                  <a:buAutoNum type="arabicPeriod"/>
                </a:pPr>
                <a:r>
                  <a:rPr lang="en-US" sz="2000" dirty="0"/>
                  <a:t>Remove nodes that always create loopy paths </a:t>
                </a:r>
                <a:endParaRPr lang="en-US" sz="2000" dirty="0" smtClean="0"/>
              </a:p>
              <a:p>
                <a:pPr marL="457200" indent="-457200">
                  <a:buFont typeface="+mj-lt"/>
                  <a:buAutoNum type="arabicPeriod"/>
                </a:pPr>
                <a:endParaRPr lang="en-US" sz="2000" dirty="0"/>
              </a:p>
              <a:p>
                <a:pPr marL="457200" indent="-457200">
                  <a:buFont typeface="+mj-lt"/>
                  <a:buAutoNum type="arabicPeriod"/>
                </a:pPr>
                <a:r>
                  <a:rPr lang="en-US" sz="2000" dirty="0" smtClean="0"/>
                  <a:t>Ordered </a:t>
                </a:r>
                <a:r>
                  <a:rPr lang="en-US" sz="2000" dirty="0"/>
                  <a:t>set of preferences reachable from each node </a:t>
                </a:r>
                <a:endParaRPr lang="en-US" sz="2000" dirty="0" smtClean="0"/>
              </a:p>
              <a:p>
                <a:pPr marL="457200" indent="-457200">
                  <a:buFont typeface="+mj-lt"/>
                  <a:buAutoNum type="arabicPeriod"/>
                </a:pPr>
                <a:endParaRPr lang="en-US" sz="2000" dirty="0" smtClean="0"/>
              </a:p>
              <a:p>
                <a:pPr marL="457200" indent="-457200">
                  <a:buFont typeface="+mj-lt"/>
                  <a:buAutoNum type="arabicPeriod"/>
                </a:pPr>
                <a:r>
                  <a:rPr lang="en-US" sz="2000" dirty="0" smtClean="0"/>
                  <a:t>More </a:t>
                </a:r>
                <a:r>
                  <a:rPr lang="en-US" sz="2000" dirty="0"/>
                  <a:t>preferred node must contain a superset of the loop-free paths to an accepting state for less preferred </a:t>
                </a:r>
                <a:r>
                  <a:rPr lang="en-US" sz="2000" dirty="0" smtClean="0"/>
                  <a:t>node</a:t>
                </a:r>
              </a:p>
              <a:p>
                <a:pPr marL="457200" indent="-457200">
                  <a:buFont typeface="+mj-lt"/>
                  <a:buAutoNum type="arabicPeriod"/>
                </a:pPr>
                <a:endParaRPr lang="en-US" sz="20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𝐶𝑜𝑚𝑝𝑙𝑒𝑥𝑖𝑡𝑦</m:t>
                      </m:r>
                      <m:r>
                        <a:rPr lang="en-US" sz="2000" b="0" i="1" smtClean="0">
                          <a:latin typeface="Cambria Math" panose="02040503050406030204" pitchFamily="18" charset="0"/>
                        </a:rPr>
                        <m:t>: </m:t>
                      </m:r>
                      <m:r>
                        <a:rPr lang="en-US" sz="2000" b="0" i="1" smtClean="0">
                          <a:latin typeface="Cambria Math" panose="02040503050406030204" pitchFamily="18" charset="0"/>
                        </a:rPr>
                        <m:t>𝑂</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𝑉</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r>
                        <a:rPr lang="en-US" sz="2000" b="0" i="1" smtClean="0">
                          <a:latin typeface="Cambria Math" panose="02040503050406030204" pitchFamily="18" charset="0"/>
                        </a:rPr>
                        <m:t>𝑉</m:t>
                      </m:r>
                      <m:r>
                        <a:rPr lang="en-US" sz="2000" b="0" i="1" smtClean="0">
                          <a:latin typeface="Cambria Math" panose="02040503050406030204" pitchFamily="18" charset="0"/>
                        </a:rPr>
                        <m:t>+</m:t>
                      </m:r>
                      <m:r>
                        <a:rPr lang="en-US" sz="2000" b="0" i="1" smtClean="0">
                          <a:latin typeface="Cambria Math" panose="02040503050406030204" pitchFamily="18" charset="0"/>
                        </a:rPr>
                        <m:t>𝐸</m:t>
                      </m:r>
                      <m:r>
                        <a:rPr lang="en-US" sz="2000" b="0" i="1" smtClean="0">
                          <a:latin typeface="Cambria Math" panose="02040503050406030204" pitchFamily="18" charset="0"/>
                        </a:rPr>
                        <m:t>))</m:t>
                      </m:r>
                    </m:oMath>
                  </m:oMathPara>
                </a14:m>
                <a:endParaRPr lang="en-US" sz="2000" dirty="0"/>
              </a:p>
            </p:txBody>
          </p:sp>
        </mc:Choice>
        <mc:Fallback xmlns="">
          <p:sp>
            <p:nvSpPr>
              <p:cNvPr id="66" name="TextBox 65"/>
              <p:cNvSpPr txBox="1">
                <a:spLocks noRot="1" noChangeAspect="1" noMove="1" noResize="1" noEditPoints="1" noAdjustHandles="1" noChangeArrowheads="1" noChangeShapeType="1" noTextEdit="1"/>
              </p:cNvSpPr>
              <p:nvPr/>
            </p:nvSpPr>
            <p:spPr>
              <a:xfrm>
                <a:off x="412692" y="2278872"/>
                <a:ext cx="5499237" cy="3785652"/>
              </a:xfrm>
              <a:prstGeom prst="rect">
                <a:avLst/>
              </a:prstGeom>
              <a:blipFill rotWithShape="0">
                <a:blip r:embed="rId6"/>
                <a:stretch>
                  <a:fillRect l="-1220" t="-966" r="-1330" b="-644"/>
                </a:stretch>
              </a:blipFill>
            </p:spPr>
            <p:txBody>
              <a:bodyPr/>
              <a:lstStyle/>
              <a:p>
                <a:r>
                  <a:rPr lang="en-US">
                    <a:noFill/>
                  </a:rPr>
                  <a:t> </a:t>
                </a:r>
              </a:p>
            </p:txBody>
          </p:sp>
        </mc:Fallback>
      </mc:AlternateContent>
      <p:sp>
        <p:nvSpPr>
          <p:cNvPr id="7" name="Rectangle 6"/>
          <p:cNvSpPr/>
          <p:nvPr/>
        </p:nvSpPr>
        <p:spPr>
          <a:xfrm>
            <a:off x="5511928" y="5695192"/>
            <a:ext cx="1600118" cy="369332"/>
          </a:xfrm>
          <a:prstGeom prst="rect">
            <a:avLst/>
          </a:prstGeom>
        </p:spPr>
        <p:txBody>
          <a:bodyPr wrap="none">
            <a:spAutoFit/>
          </a:bodyPr>
          <a:lstStyle/>
          <a:p>
            <a:r>
              <a:rPr lang="en-US" dirty="0" smtClean="0"/>
              <a:t>Do this V times</a:t>
            </a:r>
            <a:endParaRPr lang="en-US" dirty="0"/>
          </a:p>
        </p:txBody>
      </p:sp>
    </p:spTree>
    <p:extLst>
      <p:ext uri="{BB962C8B-B14F-4D97-AF65-F5344CB8AC3E}">
        <p14:creationId xmlns:p14="http://schemas.microsoft.com/office/powerpoint/2010/main" val="22388859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Internal Routes</a:t>
            </a:r>
            <a:endParaRPr lang="en-US" sz="4000" dirty="0">
              <a:solidFill>
                <a:schemeClr val="accent1">
                  <a:lumMod val="50000"/>
                </a:schemeClr>
              </a:solidFill>
            </a:endParaRPr>
          </a:p>
        </p:txBody>
      </p:sp>
      <p:sp>
        <p:nvSpPr>
          <p:cNvPr id="95" name="Oval 94"/>
          <p:cNvSpPr/>
          <p:nvPr/>
        </p:nvSpPr>
        <p:spPr>
          <a:xfrm>
            <a:off x="7792821" y="636274"/>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7792821" y="1848679"/>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Arrow Connector 104"/>
          <p:cNvCxnSpPr>
            <a:stCxn id="95" idx="4"/>
            <a:endCxn id="96" idx="0"/>
          </p:cNvCxnSpPr>
          <p:nvPr/>
        </p:nvCxnSpPr>
        <p:spPr>
          <a:xfrm>
            <a:off x="8075689" y="1140277"/>
            <a:ext cx="0" cy="7084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96" idx="7"/>
            <a:endCxn id="95" idx="5"/>
          </p:cNvCxnSpPr>
          <p:nvPr/>
        </p:nvCxnSpPr>
        <p:spPr>
          <a:xfrm flipV="1">
            <a:off x="8275706" y="1066467"/>
            <a:ext cx="0" cy="8560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96" idx="5"/>
            <a:endCxn id="252" idx="0"/>
          </p:cNvCxnSpPr>
          <p:nvPr/>
        </p:nvCxnSpPr>
        <p:spPr>
          <a:xfrm>
            <a:off x="8275706" y="2278872"/>
            <a:ext cx="2061822" cy="10228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7670609" y="236512"/>
            <a:ext cx="810158" cy="369332"/>
          </a:xfrm>
          <a:prstGeom prst="rect">
            <a:avLst/>
          </a:prstGeom>
          <a:noFill/>
        </p:spPr>
        <p:txBody>
          <a:bodyPr wrap="none" rtlCol="0">
            <a:spAutoFit/>
          </a:bodyPr>
          <a:lstStyle/>
          <a:p>
            <a:r>
              <a:rPr lang="en-US" dirty="0" smtClean="0"/>
              <a:t>(0,0,A)</a:t>
            </a:r>
            <a:endParaRPr lang="en-US" dirty="0"/>
          </a:p>
        </p:txBody>
      </p:sp>
      <mc:AlternateContent xmlns:mc="http://schemas.openxmlformats.org/markup-compatibility/2006" xmlns:a14="http://schemas.microsoft.com/office/drawing/2010/main">
        <mc:Choice Requires="a14">
          <p:sp>
            <p:nvSpPr>
              <p:cNvPr id="193" name="TextBox 192"/>
              <p:cNvSpPr txBox="1"/>
              <p:nvPr/>
            </p:nvSpPr>
            <p:spPr>
              <a:xfrm>
                <a:off x="329516" y="1212766"/>
                <a:ext cx="4825349"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b="0" dirty="0" smtClean="0"/>
              </a:p>
            </p:txBody>
          </p:sp>
        </mc:Choice>
        <mc:Fallback xmlns="">
          <p:sp>
            <p:nvSpPr>
              <p:cNvPr id="193" name="TextBox 192"/>
              <p:cNvSpPr txBox="1">
                <a:spLocks noRot="1" noChangeAspect="1" noMove="1" noResize="1" noEditPoints="1" noAdjustHandles="1" noChangeArrowheads="1" noChangeShapeType="1" noTextEdit="1"/>
              </p:cNvSpPr>
              <p:nvPr/>
            </p:nvSpPr>
            <p:spPr>
              <a:xfrm>
                <a:off x="329516" y="1212766"/>
                <a:ext cx="4825349" cy="276999"/>
              </a:xfrm>
              <a:prstGeom prst="rect">
                <a:avLst/>
              </a:prstGeom>
              <a:blipFill rotWithShape="0">
                <a:blip r:embed="rId2"/>
                <a:stretch>
                  <a:fillRect l="-2904" t="-28889" b="-51111"/>
                </a:stretch>
              </a:blipFill>
            </p:spPr>
            <p:txBody>
              <a:bodyPr/>
              <a:lstStyle/>
              <a:p>
                <a:r>
                  <a:rPr lang="en-US">
                    <a:noFill/>
                  </a:rPr>
                  <a:t> </a:t>
                </a:r>
              </a:p>
            </p:txBody>
          </p:sp>
        </mc:Fallback>
      </mc:AlternateContent>
      <p:grpSp>
        <p:nvGrpSpPr>
          <p:cNvPr id="248" name="Group 247"/>
          <p:cNvGrpSpPr/>
          <p:nvPr/>
        </p:nvGrpSpPr>
        <p:grpSpPr>
          <a:xfrm>
            <a:off x="6605509" y="5734835"/>
            <a:ext cx="555761" cy="504003"/>
            <a:chOff x="6548925" y="5749637"/>
            <a:chExt cx="555761" cy="504003"/>
          </a:xfrm>
        </p:grpSpPr>
        <p:sp>
          <p:nvSpPr>
            <p:cNvPr id="197" name="Oval 196"/>
            <p:cNvSpPr/>
            <p:nvPr/>
          </p:nvSpPr>
          <p:spPr>
            <a:xfrm>
              <a:off x="6548925" y="5749637"/>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6591950" y="5801083"/>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5" name="Straight Arrow Connector 184"/>
          <p:cNvCxnSpPr>
            <a:stCxn id="96" idx="6"/>
            <a:endCxn id="347" idx="5"/>
          </p:cNvCxnSpPr>
          <p:nvPr/>
        </p:nvCxnSpPr>
        <p:spPr>
          <a:xfrm flipV="1">
            <a:off x="8358556" y="1066467"/>
            <a:ext cx="2811509" cy="1034214"/>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9" name="Oval 198"/>
          <p:cNvSpPr/>
          <p:nvPr/>
        </p:nvSpPr>
        <p:spPr>
          <a:xfrm>
            <a:off x="6228668" y="3283309"/>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7020298" y="4209689"/>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 name="Straight Arrow Connector 204"/>
          <p:cNvCxnSpPr>
            <a:stCxn id="199" idx="5"/>
            <a:endCxn id="202" idx="1"/>
          </p:cNvCxnSpPr>
          <p:nvPr/>
        </p:nvCxnSpPr>
        <p:spPr>
          <a:xfrm>
            <a:off x="6711553" y="3713502"/>
            <a:ext cx="391595" cy="5699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p:cNvCxnSpPr>
            <a:stCxn id="202" idx="5"/>
            <a:endCxn id="215" idx="0"/>
          </p:cNvCxnSpPr>
          <p:nvPr/>
        </p:nvCxnSpPr>
        <p:spPr>
          <a:xfrm>
            <a:off x="7503183" y="4639882"/>
            <a:ext cx="360731" cy="10996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14" name="Group 213"/>
          <p:cNvGrpSpPr/>
          <p:nvPr/>
        </p:nvGrpSpPr>
        <p:grpSpPr>
          <a:xfrm>
            <a:off x="7586033" y="5739517"/>
            <a:ext cx="555761" cy="504003"/>
            <a:chOff x="8452189" y="5873858"/>
            <a:chExt cx="555761" cy="504003"/>
          </a:xfrm>
        </p:grpSpPr>
        <p:sp>
          <p:nvSpPr>
            <p:cNvPr id="215" name="Oval 214"/>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7" name="Straight Arrow Connector 216"/>
          <p:cNvCxnSpPr>
            <a:stCxn id="96" idx="3"/>
            <a:endCxn id="199" idx="0"/>
          </p:cNvCxnSpPr>
          <p:nvPr/>
        </p:nvCxnSpPr>
        <p:spPr>
          <a:xfrm flipH="1">
            <a:off x="6511536" y="2278872"/>
            <a:ext cx="1364135" cy="10044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p:cNvCxnSpPr>
            <a:stCxn id="202" idx="3"/>
            <a:endCxn id="197" idx="0"/>
          </p:cNvCxnSpPr>
          <p:nvPr/>
        </p:nvCxnSpPr>
        <p:spPr>
          <a:xfrm flipH="1">
            <a:off x="6883390" y="4639882"/>
            <a:ext cx="219758" cy="10949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9" name="Group 248"/>
          <p:cNvGrpSpPr/>
          <p:nvPr/>
        </p:nvGrpSpPr>
        <p:grpSpPr>
          <a:xfrm>
            <a:off x="10431501" y="5753219"/>
            <a:ext cx="555761" cy="504003"/>
            <a:chOff x="6548925" y="5749637"/>
            <a:chExt cx="555761" cy="504003"/>
          </a:xfrm>
        </p:grpSpPr>
        <p:sp>
          <p:nvSpPr>
            <p:cNvPr id="250" name="Oval 249"/>
            <p:cNvSpPr/>
            <p:nvPr/>
          </p:nvSpPr>
          <p:spPr>
            <a:xfrm>
              <a:off x="6548925" y="5749637"/>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p:cNvSpPr/>
            <p:nvPr/>
          </p:nvSpPr>
          <p:spPr>
            <a:xfrm>
              <a:off x="6591950" y="5801083"/>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2" name="Oval 251"/>
          <p:cNvSpPr/>
          <p:nvPr/>
        </p:nvSpPr>
        <p:spPr>
          <a:xfrm>
            <a:off x="10054660" y="3301693"/>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10846290" y="4228073"/>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7" name="Straight Arrow Connector 256"/>
          <p:cNvCxnSpPr>
            <a:stCxn id="252" idx="5"/>
            <a:endCxn id="254" idx="1"/>
          </p:cNvCxnSpPr>
          <p:nvPr/>
        </p:nvCxnSpPr>
        <p:spPr>
          <a:xfrm>
            <a:off x="10537545" y="3731886"/>
            <a:ext cx="391595" cy="5699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54" idx="5"/>
            <a:endCxn id="263" idx="0"/>
          </p:cNvCxnSpPr>
          <p:nvPr/>
        </p:nvCxnSpPr>
        <p:spPr>
          <a:xfrm>
            <a:off x="11329175" y="4658266"/>
            <a:ext cx="360731" cy="10996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62" name="Group 261"/>
          <p:cNvGrpSpPr/>
          <p:nvPr/>
        </p:nvGrpSpPr>
        <p:grpSpPr>
          <a:xfrm>
            <a:off x="11412025" y="5757901"/>
            <a:ext cx="555761" cy="504003"/>
            <a:chOff x="8452189" y="5873858"/>
            <a:chExt cx="555761" cy="504003"/>
          </a:xfrm>
        </p:grpSpPr>
        <p:sp>
          <p:nvSpPr>
            <p:cNvPr id="263" name="Oval 262"/>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69" name="Straight Arrow Connector 268"/>
          <p:cNvCxnSpPr>
            <a:stCxn id="254" idx="3"/>
            <a:endCxn id="250" idx="0"/>
          </p:cNvCxnSpPr>
          <p:nvPr/>
        </p:nvCxnSpPr>
        <p:spPr>
          <a:xfrm flipH="1">
            <a:off x="10709382" y="4658266"/>
            <a:ext cx="219758" cy="10949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77"/>
          <p:cNvCxnSpPr>
            <a:stCxn id="254" idx="7"/>
            <a:endCxn id="252" idx="6"/>
          </p:cNvCxnSpPr>
          <p:nvPr/>
        </p:nvCxnSpPr>
        <p:spPr>
          <a:xfrm rot="16200000" flipV="1">
            <a:off x="10600691" y="3573399"/>
            <a:ext cx="748188" cy="70878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77"/>
          <p:cNvCxnSpPr>
            <a:stCxn id="250" idx="1"/>
            <a:endCxn id="254" idx="2"/>
          </p:cNvCxnSpPr>
          <p:nvPr/>
        </p:nvCxnSpPr>
        <p:spPr>
          <a:xfrm rot="5400000" flipH="1" flipV="1">
            <a:off x="10006113" y="4986852"/>
            <a:ext cx="1346954" cy="33340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277"/>
          <p:cNvCxnSpPr>
            <a:stCxn id="263" idx="7"/>
            <a:endCxn id="254" idx="6"/>
          </p:cNvCxnSpPr>
          <p:nvPr/>
        </p:nvCxnSpPr>
        <p:spPr>
          <a:xfrm rot="16200000" flipV="1">
            <a:off x="10973393" y="4918707"/>
            <a:ext cx="1351636" cy="474372"/>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4" name="Straight Arrow Connector 277"/>
          <p:cNvCxnSpPr>
            <a:stCxn id="215" idx="7"/>
            <a:endCxn id="202" idx="6"/>
          </p:cNvCxnSpPr>
          <p:nvPr/>
        </p:nvCxnSpPr>
        <p:spPr>
          <a:xfrm rot="16200000" flipV="1">
            <a:off x="7147401" y="4900323"/>
            <a:ext cx="1351636" cy="474372"/>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277"/>
          <p:cNvCxnSpPr>
            <a:stCxn id="197" idx="1"/>
            <a:endCxn id="202" idx="2"/>
          </p:cNvCxnSpPr>
          <p:nvPr/>
        </p:nvCxnSpPr>
        <p:spPr>
          <a:xfrm rot="5400000" flipH="1" flipV="1">
            <a:off x="6180121" y="4968468"/>
            <a:ext cx="1346954" cy="33340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277"/>
          <p:cNvCxnSpPr>
            <a:stCxn id="202" idx="7"/>
            <a:endCxn id="199" idx="6"/>
          </p:cNvCxnSpPr>
          <p:nvPr/>
        </p:nvCxnSpPr>
        <p:spPr>
          <a:xfrm rot="16200000" flipV="1">
            <a:off x="6774699" y="3555015"/>
            <a:ext cx="748188" cy="70878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6" name="TextBox 325"/>
          <p:cNvSpPr txBox="1"/>
          <p:nvPr/>
        </p:nvSpPr>
        <p:spPr>
          <a:xfrm>
            <a:off x="6985914" y="1770614"/>
            <a:ext cx="796565" cy="369332"/>
          </a:xfrm>
          <a:prstGeom prst="rect">
            <a:avLst/>
          </a:prstGeom>
          <a:noFill/>
        </p:spPr>
        <p:txBody>
          <a:bodyPr wrap="none" rtlCol="0">
            <a:spAutoFit/>
          </a:bodyPr>
          <a:lstStyle/>
          <a:p>
            <a:r>
              <a:rPr lang="en-US" dirty="0" smtClean="0"/>
              <a:t>(0,0,X)</a:t>
            </a:r>
            <a:endParaRPr lang="en-US" dirty="0"/>
          </a:p>
        </p:txBody>
      </p:sp>
      <p:sp>
        <p:nvSpPr>
          <p:cNvPr id="327" name="TextBox 326"/>
          <p:cNvSpPr txBox="1"/>
          <p:nvPr/>
        </p:nvSpPr>
        <p:spPr>
          <a:xfrm>
            <a:off x="6794403" y="3071687"/>
            <a:ext cx="872355" cy="369332"/>
          </a:xfrm>
          <a:prstGeom prst="rect">
            <a:avLst/>
          </a:prstGeom>
          <a:noFill/>
        </p:spPr>
        <p:txBody>
          <a:bodyPr wrap="none" rtlCol="0">
            <a:spAutoFit/>
          </a:bodyPr>
          <a:lstStyle/>
          <a:p>
            <a:r>
              <a:rPr lang="en-US" dirty="0" smtClean="0"/>
              <a:t>(0,0,M)</a:t>
            </a:r>
            <a:endParaRPr lang="en-US" dirty="0"/>
          </a:p>
        </p:txBody>
      </p:sp>
      <p:sp>
        <p:nvSpPr>
          <p:cNvPr id="328" name="TextBox 327"/>
          <p:cNvSpPr txBox="1"/>
          <p:nvPr/>
        </p:nvSpPr>
        <p:spPr>
          <a:xfrm>
            <a:off x="9113090" y="3139104"/>
            <a:ext cx="824265" cy="369332"/>
          </a:xfrm>
          <a:prstGeom prst="rect">
            <a:avLst/>
          </a:prstGeom>
          <a:noFill/>
        </p:spPr>
        <p:txBody>
          <a:bodyPr wrap="none" rtlCol="0">
            <a:spAutoFit/>
          </a:bodyPr>
          <a:lstStyle/>
          <a:p>
            <a:r>
              <a:rPr lang="en-US" dirty="0" smtClean="0"/>
              <a:t>(0,0,N)</a:t>
            </a:r>
            <a:endParaRPr lang="en-US" dirty="0"/>
          </a:p>
        </p:txBody>
      </p:sp>
      <p:sp>
        <p:nvSpPr>
          <p:cNvPr id="332" name="TextBox 331"/>
          <p:cNvSpPr txBox="1"/>
          <p:nvPr/>
        </p:nvSpPr>
        <p:spPr>
          <a:xfrm>
            <a:off x="6526520" y="6313884"/>
            <a:ext cx="810158" cy="369332"/>
          </a:xfrm>
          <a:prstGeom prst="rect">
            <a:avLst/>
          </a:prstGeom>
          <a:noFill/>
        </p:spPr>
        <p:txBody>
          <a:bodyPr wrap="none" rtlCol="0">
            <a:spAutoFit/>
          </a:bodyPr>
          <a:lstStyle/>
          <a:p>
            <a:r>
              <a:rPr lang="en-US" dirty="0" smtClean="0"/>
              <a:t>(1,0,C)</a:t>
            </a:r>
            <a:endParaRPr lang="en-US" dirty="0"/>
          </a:p>
        </p:txBody>
      </p:sp>
      <p:sp>
        <p:nvSpPr>
          <p:cNvPr id="333" name="TextBox 332"/>
          <p:cNvSpPr txBox="1"/>
          <p:nvPr/>
        </p:nvSpPr>
        <p:spPr>
          <a:xfrm>
            <a:off x="7458834" y="6313884"/>
            <a:ext cx="810158" cy="369332"/>
          </a:xfrm>
          <a:prstGeom prst="rect">
            <a:avLst/>
          </a:prstGeom>
          <a:noFill/>
        </p:spPr>
        <p:txBody>
          <a:bodyPr wrap="none" rtlCol="0">
            <a:spAutoFit/>
          </a:bodyPr>
          <a:lstStyle/>
          <a:p>
            <a:r>
              <a:rPr lang="en-US" dirty="0" smtClean="0"/>
              <a:t>(1,0,D)</a:t>
            </a:r>
            <a:endParaRPr lang="en-US" dirty="0"/>
          </a:p>
        </p:txBody>
      </p:sp>
      <p:sp>
        <p:nvSpPr>
          <p:cNvPr id="341" name="TextBox 340"/>
          <p:cNvSpPr txBox="1"/>
          <p:nvPr/>
        </p:nvSpPr>
        <p:spPr>
          <a:xfrm>
            <a:off x="10352513" y="6316742"/>
            <a:ext cx="798617" cy="369332"/>
          </a:xfrm>
          <a:prstGeom prst="rect">
            <a:avLst/>
          </a:prstGeom>
          <a:noFill/>
        </p:spPr>
        <p:txBody>
          <a:bodyPr wrap="none" rtlCol="0">
            <a:spAutoFit/>
          </a:bodyPr>
          <a:lstStyle/>
          <a:p>
            <a:r>
              <a:rPr lang="en-US" dirty="0" smtClean="0"/>
              <a:t>(0,1,C)</a:t>
            </a:r>
            <a:endParaRPr lang="en-US" dirty="0"/>
          </a:p>
        </p:txBody>
      </p:sp>
      <p:sp>
        <p:nvSpPr>
          <p:cNvPr id="342" name="TextBox 341"/>
          <p:cNvSpPr txBox="1"/>
          <p:nvPr/>
        </p:nvSpPr>
        <p:spPr>
          <a:xfrm>
            <a:off x="11284827" y="6316742"/>
            <a:ext cx="817853" cy="369332"/>
          </a:xfrm>
          <a:prstGeom prst="rect">
            <a:avLst/>
          </a:prstGeom>
          <a:noFill/>
        </p:spPr>
        <p:txBody>
          <a:bodyPr wrap="none" rtlCol="0">
            <a:spAutoFit/>
          </a:bodyPr>
          <a:lstStyle/>
          <a:p>
            <a:r>
              <a:rPr lang="en-US" dirty="0" smtClean="0"/>
              <a:t>(0,1,D)</a:t>
            </a:r>
            <a:endParaRPr lang="en-US" dirty="0"/>
          </a:p>
        </p:txBody>
      </p:sp>
      <p:sp>
        <p:nvSpPr>
          <p:cNvPr id="343" name="TextBox 342"/>
          <p:cNvSpPr txBox="1"/>
          <p:nvPr/>
        </p:nvSpPr>
        <p:spPr>
          <a:xfrm>
            <a:off x="6108318" y="4135879"/>
            <a:ext cx="796565" cy="369332"/>
          </a:xfrm>
          <a:prstGeom prst="rect">
            <a:avLst/>
          </a:prstGeom>
          <a:noFill/>
        </p:spPr>
        <p:txBody>
          <a:bodyPr wrap="none" rtlCol="0">
            <a:spAutoFit/>
          </a:bodyPr>
          <a:lstStyle/>
          <a:p>
            <a:r>
              <a:rPr lang="en-US" dirty="0" smtClean="0"/>
              <a:t>(1,0,Y)</a:t>
            </a:r>
            <a:endParaRPr lang="en-US" dirty="0"/>
          </a:p>
        </p:txBody>
      </p:sp>
      <p:sp>
        <p:nvSpPr>
          <p:cNvPr id="345" name="TextBox 344"/>
          <p:cNvSpPr txBox="1"/>
          <p:nvPr/>
        </p:nvSpPr>
        <p:spPr>
          <a:xfrm>
            <a:off x="9963607" y="4139232"/>
            <a:ext cx="796565" cy="369332"/>
          </a:xfrm>
          <a:prstGeom prst="rect">
            <a:avLst/>
          </a:prstGeom>
          <a:noFill/>
        </p:spPr>
        <p:txBody>
          <a:bodyPr wrap="none" rtlCol="0">
            <a:spAutoFit/>
          </a:bodyPr>
          <a:lstStyle/>
          <a:p>
            <a:r>
              <a:rPr lang="en-US" dirty="0" smtClean="0"/>
              <a:t>(0,1,Y)</a:t>
            </a:r>
            <a:endParaRPr lang="en-US" dirty="0"/>
          </a:p>
        </p:txBody>
      </p:sp>
      <p:sp>
        <p:nvSpPr>
          <p:cNvPr id="347" name="Oval 346"/>
          <p:cNvSpPr/>
          <p:nvPr/>
        </p:nvSpPr>
        <p:spPr>
          <a:xfrm>
            <a:off x="10687180" y="636274"/>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TextBox 347"/>
          <p:cNvSpPr txBox="1"/>
          <p:nvPr/>
        </p:nvSpPr>
        <p:spPr>
          <a:xfrm>
            <a:off x="10564968" y="236512"/>
            <a:ext cx="810158" cy="369332"/>
          </a:xfrm>
          <a:prstGeom prst="rect">
            <a:avLst/>
          </a:prstGeom>
          <a:noFill/>
        </p:spPr>
        <p:txBody>
          <a:bodyPr wrap="none" rtlCol="0">
            <a:spAutoFit/>
          </a:bodyPr>
          <a:lstStyle/>
          <a:p>
            <a:r>
              <a:rPr lang="en-US" dirty="0" smtClean="0"/>
              <a:t>(0,0,B)</a:t>
            </a:r>
            <a:endParaRPr lang="en-US" dirty="0"/>
          </a:p>
        </p:txBody>
      </p:sp>
      <p:sp>
        <p:nvSpPr>
          <p:cNvPr id="351" name="TextBox 350"/>
          <p:cNvSpPr txBox="1"/>
          <p:nvPr/>
        </p:nvSpPr>
        <p:spPr>
          <a:xfrm>
            <a:off x="10556307" y="5819701"/>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352" name="TextBox 351"/>
          <p:cNvSpPr txBox="1"/>
          <p:nvPr/>
        </p:nvSpPr>
        <p:spPr>
          <a:xfrm>
            <a:off x="11540282" y="5818996"/>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361" name="TextBox 360"/>
          <p:cNvSpPr txBox="1"/>
          <p:nvPr/>
        </p:nvSpPr>
        <p:spPr>
          <a:xfrm>
            <a:off x="6735512" y="5795696"/>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
        <p:nvSpPr>
          <p:cNvPr id="362" name="TextBox 361"/>
          <p:cNvSpPr txBox="1"/>
          <p:nvPr/>
        </p:nvSpPr>
        <p:spPr>
          <a:xfrm>
            <a:off x="7722897" y="5795696"/>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cxnSp>
        <p:nvCxnSpPr>
          <p:cNvPr id="366" name="Straight Arrow Connector 365"/>
          <p:cNvCxnSpPr>
            <a:stCxn id="347" idx="4"/>
            <a:endCxn id="96" idx="7"/>
          </p:cNvCxnSpPr>
          <p:nvPr/>
        </p:nvCxnSpPr>
        <p:spPr>
          <a:xfrm flipH="1">
            <a:off x="8275706" y="1140277"/>
            <a:ext cx="2694342" cy="7822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318586" y="1955280"/>
            <a:ext cx="5425973" cy="4599210"/>
            <a:chOff x="116610" y="2084006"/>
            <a:chExt cx="5425973" cy="4599210"/>
          </a:xfrm>
        </p:grpSpPr>
        <p:sp>
          <p:nvSpPr>
            <p:cNvPr id="154" name="TextBox 153"/>
            <p:cNvSpPr txBox="1"/>
            <p:nvPr/>
          </p:nvSpPr>
          <p:spPr>
            <a:xfrm>
              <a:off x="282252" y="2218756"/>
              <a:ext cx="1094723" cy="369332"/>
            </a:xfrm>
            <a:prstGeom prst="rect">
              <a:avLst/>
            </a:prstGeom>
            <a:noFill/>
          </p:spPr>
          <p:txBody>
            <a:bodyPr wrap="none" rtlCol="0">
              <a:spAutoFit/>
            </a:bodyPr>
            <a:lstStyle/>
            <a:p>
              <a:r>
                <a:rPr lang="en-US" b="1" dirty="0" smtClean="0"/>
                <a:t>Router X:</a:t>
              </a:r>
              <a:endParaRPr lang="en-US" b="1" dirty="0"/>
            </a:p>
          </p:txBody>
        </p:sp>
        <mc:AlternateContent xmlns:mc="http://schemas.openxmlformats.org/markup-compatibility/2006" xmlns:a14="http://schemas.microsoft.com/office/drawing/2010/main">
          <mc:Choice Requires="a14">
            <p:sp>
              <p:nvSpPr>
                <p:cNvPr id="155" name="TextBox 154"/>
                <p:cNvSpPr txBox="1"/>
                <p:nvPr/>
              </p:nvSpPr>
              <p:spPr>
                <a:xfrm>
                  <a:off x="354021" y="3410774"/>
                  <a:ext cx="242027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𝑚𝑎𝑡𝑐h</m:t>
                        </m:r>
                        <m:r>
                          <a:rPr lang="en-US" b="0" i="1" smtClean="0">
                            <a:latin typeface="Cambria Math" panose="02040503050406030204" pitchFamily="18" charset="0"/>
                          </a:rPr>
                          <m:t> </m:t>
                        </m:r>
                        <m:r>
                          <a:rPr lang="en-US" b="0" i="1" smtClean="0">
                            <a:latin typeface="Cambria Math" panose="02040503050406030204" pitchFamily="18" charset="0"/>
                          </a:rPr>
                          <m:t>𝑐𝑜𝑚𝑚</m:t>
                        </m:r>
                        <m:r>
                          <a:rPr lang="en-US" b="0" i="1" smtClean="0">
                            <a:latin typeface="Cambria Math" panose="02040503050406030204" pitchFamily="18" charset="0"/>
                          </a:rPr>
                          <m:t>=(0,0,</m:t>
                        </m:r>
                        <m:r>
                          <a:rPr lang="en-US" b="0" i="1" smtClean="0">
                            <a:latin typeface="Cambria Math" panose="02040503050406030204" pitchFamily="18" charset="0"/>
                          </a:rPr>
                          <m:t>𝐵</m:t>
                        </m:r>
                        <m:r>
                          <a:rPr lang="en-US" b="0" i="1" smtClean="0">
                            <a:latin typeface="Cambria Math" panose="02040503050406030204" pitchFamily="18" charset="0"/>
                          </a:rPr>
                          <m:t>)</m:t>
                        </m:r>
                      </m:oMath>
                    </m:oMathPara>
                  </a14:m>
                  <a:endParaRPr lang="en-US" dirty="0"/>
                </a:p>
              </p:txBody>
            </p:sp>
          </mc:Choice>
          <mc:Fallback xmlns="">
            <p:sp>
              <p:nvSpPr>
                <p:cNvPr id="155" name="TextBox 154"/>
                <p:cNvSpPr txBox="1">
                  <a:spLocks noRot="1" noChangeAspect="1" noMove="1" noResize="1" noEditPoints="1" noAdjustHandles="1" noChangeArrowheads="1" noChangeShapeType="1" noTextEdit="1"/>
                </p:cNvSpPr>
                <p:nvPr/>
              </p:nvSpPr>
              <p:spPr>
                <a:xfrm>
                  <a:off x="354021" y="3410774"/>
                  <a:ext cx="2420278" cy="276999"/>
                </a:xfrm>
                <a:prstGeom prst="rect">
                  <a:avLst/>
                </a:prstGeom>
                <a:blipFill rotWithShape="0">
                  <a:blip r:embed="rId3"/>
                  <a:stretch>
                    <a:fillRect l="-2015" t="-2174" r="-3023" b="-32609"/>
                  </a:stretch>
                </a:blipFill>
              </p:spPr>
              <p:txBody>
                <a:bodyPr/>
                <a:lstStyle/>
                <a:p>
                  <a:r>
                    <a:rPr lang="en-US">
                      <a:noFill/>
                    </a:rPr>
                    <a:t> </a:t>
                  </a:r>
                </a:p>
              </p:txBody>
            </p:sp>
          </mc:Fallback>
        </mc:AlternateContent>
        <p:sp>
          <p:nvSpPr>
            <p:cNvPr id="156" name="TextBox 155"/>
            <p:cNvSpPr txBox="1"/>
            <p:nvPr/>
          </p:nvSpPr>
          <p:spPr>
            <a:xfrm>
              <a:off x="322448" y="4266531"/>
              <a:ext cx="1150828" cy="369332"/>
            </a:xfrm>
            <a:prstGeom prst="rect">
              <a:avLst/>
            </a:prstGeom>
            <a:noFill/>
          </p:spPr>
          <p:txBody>
            <a:bodyPr wrap="none" rtlCol="0">
              <a:spAutoFit/>
            </a:bodyPr>
            <a:lstStyle/>
            <a:p>
              <a:r>
                <a:rPr lang="en-US" b="1" dirty="0" smtClean="0"/>
                <a:t>Router M:</a:t>
              </a:r>
              <a:endParaRPr lang="en-US" b="1" dirty="0"/>
            </a:p>
          </p:txBody>
        </p:sp>
        <mc:AlternateContent xmlns:mc="http://schemas.openxmlformats.org/markup-compatibility/2006" xmlns:a14="http://schemas.microsoft.com/office/drawing/2010/main">
          <mc:Choice Requires="a14">
            <p:sp>
              <p:nvSpPr>
                <p:cNvPr id="157" name="TextBox 156"/>
                <p:cNvSpPr txBox="1"/>
                <p:nvPr/>
              </p:nvSpPr>
              <p:spPr>
                <a:xfrm>
                  <a:off x="386774" y="4571665"/>
                  <a:ext cx="246458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𝑚𝑎𝑡𝑐h</m:t>
                        </m:r>
                        <m:r>
                          <a:rPr lang="en-US" b="0" i="1" smtClean="0">
                            <a:latin typeface="Cambria Math" panose="02040503050406030204" pitchFamily="18" charset="0"/>
                          </a:rPr>
                          <m:t> </m:t>
                        </m:r>
                        <m:r>
                          <a:rPr lang="en-US" b="0" i="1" smtClean="0">
                            <a:latin typeface="Cambria Math" panose="02040503050406030204" pitchFamily="18" charset="0"/>
                          </a:rPr>
                          <m:t>𝑐𝑜𝑚𝑚</m:t>
                        </m:r>
                        <m:r>
                          <a:rPr lang="en-US" b="0" i="1" smtClean="0">
                            <a:latin typeface="Cambria Math" panose="02040503050406030204" pitchFamily="18" charset="0"/>
                          </a:rPr>
                          <m:t>=(0,0,</m:t>
                        </m:r>
                        <m:r>
                          <a:rPr lang="en-US" b="0" i="1" smtClean="0">
                            <a:latin typeface="Cambria Math" panose="02040503050406030204" pitchFamily="18" charset="0"/>
                          </a:rPr>
                          <m:t>𝑋</m:t>
                        </m:r>
                        <m:r>
                          <a:rPr lang="en-US" b="0" i="1" smtClean="0">
                            <a:latin typeface="Cambria Math" panose="02040503050406030204" pitchFamily="18" charset="0"/>
                          </a:rPr>
                          <m:t>)</m:t>
                        </m:r>
                      </m:oMath>
                    </m:oMathPara>
                  </a14:m>
                  <a:endParaRPr lang="en-US" dirty="0"/>
                </a:p>
              </p:txBody>
            </p:sp>
          </mc:Choice>
          <mc:Fallback xmlns="">
            <p:sp>
              <p:nvSpPr>
                <p:cNvPr id="157" name="TextBox 156"/>
                <p:cNvSpPr txBox="1">
                  <a:spLocks noRot="1" noChangeAspect="1" noMove="1" noResize="1" noEditPoints="1" noAdjustHandles="1" noChangeArrowheads="1" noChangeShapeType="1" noTextEdit="1"/>
                </p:cNvSpPr>
                <p:nvPr/>
              </p:nvSpPr>
              <p:spPr>
                <a:xfrm>
                  <a:off x="386774" y="4571665"/>
                  <a:ext cx="2464585" cy="276999"/>
                </a:xfrm>
                <a:prstGeom prst="rect">
                  <a:avLst/>
                </a:prstGeom>
                <a:blipFill rotWithShape="0">
                  <a:blip r:embed="rId4"/>
                  <a:stretch>
                    <a:fillRect l="-990" t="-2222" r="-1980" b="-35556"/>
                  </a:stretch>
                </a:blipFill>
              </p:spPr>
              <p:txBody>
                <a:bodyPr/>
                <a:lstStyle/>
                <a:p>
                  <a:r>
                    <a:rPr lang="en-US">
                      <a:noFill/>
                    </a:rPr>
                    <a:t> </a:t>
                  </a:r>
                </a:p>
              </p:txBody>
            </p:sp>
          </mc:Fallback>
        </mc:AlternateContent>
        <p:sp>
          <p:nvSpPr>
            <p:cNvPr id="158" name="Rectangle 157"/>
            <p:cNvSpPr/>
            <p:nvPr/>
          </p:nvSpPr>
          <p:spPr>
            <a:xfrm>
              <a:off x="116610" y="2084006"/>
              <a:ext cx="5425973" cy="459921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9" name="TextBox 158"/>
                <p:cNvSpPr txBox="1"/>
                <p:nvPr/>
              </p:nvSpPr>
              <p:spPr>
                <a:xfrm>
                  <a:off x="340982" y="2539030"/>
                  <a:ext cx="240989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𝑚𝑎𝑡𝑐h</m:t>
                        </m:r>
                        <m:r>
                          <a:rPr lang="en-US" b="0" i="1" smtClean="0">
                            <a:latin typeface="Cambria Math" panose="02040503050406030204" pitchFamily="18" charset="0"/>
                          </a:rPr>
                          <m:t> </m:t>
                        </m:r>
                        <m:r>
                          <a:rPr lang="en-US" b="0" i="1" smtClean="0">
                            <a:latin typeface="Cambria Math" panose="02040503050406030204" pitchFamily="18" charset="0"/>
                          </a:rPr>
                          <m:t>𝑐𝑜𝑚𝑚</m:t>
                        </m:r>
                        <m:r>
                          <a:rPr lang="en-US" b="0" i="1" smtClean="0">
                            <a:latin typeface="Cambria Math" panose="02040503050406030204" pitchFamily="18" charset="0"/>
                          </a:rPr>
                          <m:t>=(0,0,</m:t>
                        </m:r>
                        <m:r>
                          <a:rPr lang="en-US" b="0" i="1" smtClean="0">
                            <a:latin typeface="Cambria Math" panose="02040503050406030204" pitchFamily="18" charset="0"/>
                          </a:rPr>
                          <m:t>𝐴</m:t>
                        </m:r>
                        <m:r>
                          <a:rPr lang="en-US" b="0" i="1" smtClean="0">
                            <a:latin typeface="Cambria Math" panose="02040503050406030204" pitchFamily="18" charset="0"/>
                          </a:rPr>
                          <m:t>)</m:t>
                        </m:r>
                      </m:oMath>
                    </m:oMathPara>
                  </a14:m>
                  <a:endParaRPr lang="en-US" dirty="0"/>
                </a:p>
              </p:txBody>
            </p:sp>
          </mc:Choice>
          <mc:Fallback xmlns="">
            <p:sp>
              <p:nvSpPr>
                <p:cNvPr id="159" name="TextBox 158"/>
                <p:cNvSpPr txBox="1">
                  <a:spLocks noRot="1" noChangeAspect="1" noMove="1" noResize="1" noEditPoints="1" noAdjustHandles="1" noChangeArrowheads="1" noChangeShapeType="1" noTextEdit="1"/>
                </p:cNvSpPr>
                <p:nvPr/>
              </p:nvSpPr>
              <p:spPr>
                <a:xfrm>
                  <a:off x="340982" y="2539030"/>
                  <a:ext cx="2409890" cy="276999"/>
                </a:xfrm>
                <a:prstGeom prst="rect">
                  <a:avLst/>
                </a:prstGeom>
                <a:blipFill rotWithShape="0">
                  <a:blip r:embed="rId5"/>
                  <a:stretch>
                    <a:fillRect l="-2025" t="-2174" r="-3038"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1" name="TextBox 170"/>
                <p:cNvSpPr txBox="1"/>
                <p:nvPr/>
              </p:nvSpPr>
              <p:spPr>
                <a:xfrm>
                  <a:off x="737651" y="3116743"/>
                  <a:ext cx="12382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𝐵</m:t>
                        </m:r>
                      </m:oMath>
                    </m:oMathPara>
                  </a14:m>
                  <a:endParaRPr lang="en-US" dirty="0"/>
                </a:p>
              </p:txBody>
            </p:sp>
          </mc:Choice>
          <mc:Fallback xmlns="">
            <p:sp>
              <p:nvSpPr>
                <p:cNvPr id="171" name="TextBox 170"/>
                <p:cNvSpPr txBox="1">
                  <a:spLocks noRot="1" noChangeAspect="1" noMove="1" noResize="1" noEditPoints="1" noAdjustHandles="1" noChangeArrowheads="1" noChangeShapeType="1" noTextEdit="1"/>
                </p:cNvSpPr>
                <p:nvPr/>
              </p:nvSpPr>
              <p:spPr>
                <a:xfrm>
                  <a:off x="737651" y="3116743"/>
                  <a:ext cx="1238224" cy="276999"/>
                </a:xfrm>
                <a:prstGeom prst="rect">
                  <a:avLst/>
                </a:prstGeom>
                <a:blipFill rotWithShape="0">
                  <a:blip r:embed="rId6"/>
                  <a:stretch>
                    <a:fillRect l="-3941" r="-3941"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2" name="TextBox 171"/>
                <p:cNvSpPr txBox="1"/>
                <p:nvPr/>
              </p:nvSpPr>
              <p:spPr>
                <a:xfrm>
                  <a:off x="749318" y="2807714"/>
                  <a:ext cx="17344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𝑐𝑜𝑚𝑚</m:t>
                        </m:r>
                        <m:r>
                          <a:rPr lang="en-US" b="0" i="1" smtClean="0">
                            <a:latin typeface="Cambria Math" panose="02040503050406030204" pitchFamily="18" charset="0"/>
                          </a:rPr>
                          <m:t>←(0,0,</m:t>
                        </m:r>
                        <m:r>
                          <a:rPr lang="en-US" b="0" i="1" smtClean="0">
                            <a:latin typeface="Cambria Math" panose="02040503050406030204" pitchFamily="18" charset="0"/>
                          </a:rPr>
                          <m:t>𝑋</m:t>
                        </m:r>
                        <m:r>
                          <a:rPr lang="en-US" b="0" i="1" smtClean="0">
                            <a:latin typeface="Cambria Math" panose="02040503050406030204" pitchFamily="18" charset="0"/>
                          </a:rPr>
                          <m:t>)</m:t>
                        </m:r>
                      </m:oMath>
                    </m:oMathPara>
                  </a14:m>
                  <a:endParaRPr lang="en-US" dirty="0"/>
                </a:p>
              </p:txBody>
            </p:sp>
          </mc:Choice>
          <mc:Fallback xmlns="">
            <p:sp>
              <p:nvSpPr>
                <p:cNvPr id="172" name="TextBox 171"/>
                <p:cNvSpPr txBox="1">
                  <a:spLocks noRot="1" noChangeAspect="1" noMove="1" noResize="1" noEditPoints="1" noAdjustHandles="1" noChangeArrowheads="1" noChangeShapeType="1" noTextEdit="1"/>
                </p:cNvSpPr>
                <p:nvPr/>
              </p:nvSpPr>
              <p:spPr>
                <a:xfrm>
                  <a:off x="749318" y="2807714"/>
                  <a:ext cx="1734449" cy="276999"/>
                </a:xfrm>
                <a:prstGeom prst="rect">
                  <a:avLst/>
                </a:prstGeom>
                <a:blipFill rotWithShape="0">
                  <a:blip r:embed="rId7"/>
                  <a:stretch>
                    <a:fillRect l="-1404" t="-2174" r="-4211"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6" name="TextBox 175"/>
                <p:cNvSpPr txBox="1"/>
                <p:nvPr/>
              </p:nvSpPr>
              <p:spPr>
                <a:xfrm>
                  <a:off x="716068" y="4022550"/>
                  <a:ext cx="12382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𝐴</m:t>
                        </m:r>
                      </m:oMath>
                    </m:oMathPara>
                  </a14:m>
                  <a:endParaRPr lang="en-US" dirty="0"/>
                </a:p>
              </p:txBody>
            </p:sp>
          </mc:Choice>
          <mc:Fallback xmlns="">
            <p:sp>
              <p:nvSpPr>
                <p:cNvPr id="176" name="TextBox 175"/>
                <p:cNvSpPr txBox="1">
                  <a:spLocks noRot="1" noChangeAspect="1" noMove="1" noResize="1" noEditPoints="1" noAdjustHandles="1" noChangeArrowheads="1" noChangeShapeType="1" noTextEdit="1"/>
                </p:cNvSpPr>
                <p:nvPr/>
              </p:nvSpPr>
              <p:spPr>
                <a:xfrm>
                  <a:off x="716068" y="4022550"/>
                  <a:ext cx="1238224" cy="276999"/>
                </a:xfrm>
                <a:prstGeom prst="rect">
                  <a:avLst/>
                </a:prstGeom>
                <a:blipFill rotWithShape="0">
                  <a:blip r:embed="rId8"/>
                  <a:stretch>
                    <a:fillRect l="-3941" r="-3448"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9" name="TextBox 178"/>
                <p:cNvSpPr txBox="1"/>
                <p:nvPr/>
              </p:nvSpPr>
              <p:spPr>
                <a:xfrm>
                  <a:off x="727735" y="3713521"/>
                  <a:ext cx="17382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𝑐𝑜𝑚𝑚</m:t>
                        </m:r>
                        <m:r>
                          <a:rPr lang="en-US" b="0" i="1" smtClean="0">
                            <a:latin typeface="Cambria Math" panose="02040503050406030204" pitchFamily="18" charset="0"/>
                          </a:rPr>
                          <m:t>←(0,0,</m:t>
                        </m:r>
                        <m:r>
                          <a:rPr lang="en-US" b="0" i="1" smtClean="0">
                            <a:latin typeface="Cambria Math" panose="02040503050406030204" pitchFamily="18" charset="0"/>
                          </a:rPr>
                          <m:t>𝐵</m:t>
                        </m:r>
                        <m:r>
                          <a:rPr lang="en-US" b="0" i="1" smtClean="0">
                            <a:latin typeface="Cambria Math" panose="02040503050406030204" pitchFamily="18" charset="0"/>
                          </a:rPr>
                          <m:t>)</m:t>
                        </m:r>
                      </m:oMath>
                    </m:oMathPara>
                  </a14:m>
                  <a:endParaRPr lang="en-US" dirty="0"/>
                </a:p>
              </p:txBody>
            </p:sp>
          </mc:Choice>
          <mc:Fallback xmlns="">
            <p:sp>
              <p:nvSpPr>
                <p:cNvPr id="179" name="TextBox 178"/>
                <p:cNvSpPr txBox="1">
                  <a:spLocks noRot="1" noChangeAspect="1" noMove="1" noResize="1" noEditPoints="1" noAdjustHandles="1" noChangeArrowheads="1" noChangeShapeType="1" noTextEdit="1"/>
                </p:cNvSpPr>
                <p:nvPr/>
              </p:nvSpPr>
              <p:spPr>
                <a:xfrm>
                  <a:off x="727735" y="3713521"/>
                  <a:ext cx="1738233" cy="276999"/>
                </a:xfrm>
                <a:prstGeom prst="rect">
                  <a:avLst/>
                </a:prstGeom>
                <a:blipFill rotWithShape="0">
                  <a:blip r:embed="rId9"/>
                  <a:stretch>
                    <a:fillRect l="-1404" t="-2222" r="-4561"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6" name="TextBox 185"/>
                <p:cNvSpPr txBox="1"/>
                <p:nvPr/>
              </p:nvSpPr>
              <p:spPr>
                <a:xfrm>
                  <a:off x="738831" y="4867232"/>
                  <a:ext cx="178253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𝑐𝑜𝑚𝑚</m:t>
                        </m:r>
                        <m:r>
                          <a:rPr lang="en-US" b="0" i="1" smtClean="0">
                            <a:latin typeface="Cambria Math" panose="02040503050406030204" pitchFamily="18" charset="0"/>
                          </a:rPr>
                          <m:t>←(0,0,</m:t>
                        </m:r>
                        <m:r>
                          <a:rPr lang="en-US" b="0" i="1" smtClean="0">
                            <a:latin typeface="Cambria Math" panose="02040503050406030204" pitchFamily="18" charset="0"/>
                          </a:rPr>
                          <m:t>𝑀</m:t>
                        </m:r>
                        <m:r>
                          <a:rPr lang="en-US" b="0" i="1" smtClean="0">
                            <a:latin typeface="Cambria Math" panose="02040503050406030204" pitchFamily="18" charset="0"/>
                          </a:rPr>
                          <m:t>)</m:t>
                        </m:r>
                      </m:oMath>
                    </m:oMathPara>
                  </a14:m>
                  <a:endParaRPr lang="en-US" dirty="0"/>
                </a:p>
              </p:txBody>
            </p:sp>
          </mc:Choice>
          <mc:Fallback xmlns="">
            <p:sp>
              <p:nvSpPr>
                <p:cNvPr id="186" name="TextBox 185"/>
                <p:cNvSpPr txBox="1">
                  <a:spLocks noRot="1" noChangeAspect="1" noMove="1" noResize="1" noEditPoints="1" noAdjustHandles="1" noChangeArrowheads="1" noChangeShapeType="1" noTextEdit="1"/>
                </p:cNvSpPr>
                <p:nvPr/>
              </p:nvSpPr>
              <p:spPr>
                <a:xfrm>
                  <a:off x="738831" y="4867232"/>
                  <a:ext cx="1782539" cy="276999"/>
                </a:xfrm>
                <a:prstGeom prst="rect">
                  <a:avLst/>
                </a:prstGeom>
                <a:blipFill rotWithShape="0">
                  <a:blip r:embed="rId10"/>
                  <a:stretch>
                    <a:fillRect l="-1365" t="-2174" r="-4096" b="-32609"/>
                  </a:stretch>
                </a:blipFill>
              </p:spPr>
              <p:txBody>
                <a:bodyPr/>
                <a:lstStyle/>
                <a:p>
                  <a:r>
                    <a:rPr lang="en-US">
                      <a:noFill/>
                    </a:rPr>
                    <a:t> </a:t>
                  </a:r>
                </a:p>
              </p:txBody>
            </p:sp>
          </mc:Fallback>
        </mc:AlternateContent>
        <p:sp>
          <p:nvSpPr>
            <p:cNvPr id="189" name="TextBox 188"/>
            <p:cNvSpPr txBox="1"/>
            <p:nvPr/>
          </p:nvSpPr>
          <p:spPr>
            <a:xfrm>
              <a:off x="2779726" y="2191585"/>
              <a:ext cx="1094723" cy="369332"/>
            </a:xfrm>
            <a:prstGeom prst="rect">
              <a:avLst/>
            </a:prstGeom>
            <a:noFill/>
          </p:spPr>
          <p:txBody>
            <a:bodyPr wrap="none" rtlCol="0">
              <a:spAutoFit/>
            </a:bodyPr>
            <a:lstStyle/>
            <a:p>
              <a:r>
                <a:rPr lang="en-US" b="1" dirty="0" smtClean="0"/>
                <a:t>Router Y:</a:t>
              </a:r>
              <a:endParaRPr lang="en-US" b="1" dirty="0"/>
            </a:p>
          </p:txBody>
        </p:sp>
        <mc:AlternateContent xmlns:mc="http://schemas.openxmlformats.org/markup-compatibility/2006" xmlns:a14="http://schemas.microsoft.com/office/drawing/2010/main">
          <mc:Choice Requires="a14">
            <p:sp>
              <p:nvSpPr>
                <p:cNvPr id="192" name="TextBox 191"/>
                <p:cNvSpPr txBox="1"/>
                <p:nvPr/>
              </p:nvSpPr>
              <p:spPr>
                <a:xfrm>
                  <a:off x="2838453" y="2511859"/>
                  <a:ext cx="246458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𝑚𝑎𝑡𝑐h</m:t>
                        </m:r>
                        <m:r>
                          <a:rPr lang="en-US" b="0" i="1" smtClean="0">
                            <a:latin typeface="Cambria Math" panose="02040503050406030204" pitchFamily="18" charset="0"/>
                          </a:rPr>
                          <m:t> </m:t>
                        </m:r>
                        <m:r>
                          <a:rPr lang="en-US" b="0" i="1" smtClean="0">
                            <a:latin typeface="Cambria Math" panose="02040503050406030204" pitchFamily="18" charset="0"/>
                          </a:rPr>
                          <m:t>𝑐𝑜𝑚𝑚</m:t>
                        </m:r>
                        <m:r>
                          <a:rPr lang="en-US" b="0" i="1" smtClean="0">
                            <a:latin typeface="Cambria Math" panose="02040503050406030204" pitchFamily="18" charset="0"/>
                          </a:rPr>
                          <m:t>=(0,0,</m:t>
                        </m:r>
                        <m:r>
                          <a:rPr lang="en-US" b="0" i="1" smtClean="0">
                            <a:latin typeface="Cambria Math" panose="02040503050406030204" pitchFamily="18" charset="0"/>
                          </a:rPr>
                          <m:t>𝑀</m:t>
                        </m:r>
                        <m:r>
                          <a:rPr lang="en-US" b="0" i="1" smtClean="0">
                            <a:latin typeface="Cambria Math" panose="02040503050406030204" pitchFamily="18" charset="0"/>
                          </a:rPr>
                          <m:t>)</m:t>
                        </m:r>
                      </m:oMath>
                    </m:oMathPara>
                  </a14:m>
                  <a:endParaRPr lang="en-US" dirty="0"/>
                </a:p>
              </p:txBody>
            </p:sp>
          </mc:Choice>
          <mc:Fallback xmlns="">
            <p:sp>
              <p:nvSpPr>
                <p:cNvPr id="192" name="TextBox 191"/>
                <p:cNvSpPr txBox="1">
                  <a:spLocks noRot="1" noChangeAspect="1" noMove="1" noResize="1" noEditPoints="1" noAdjustHandles="1" noChangeArrowheads="1" noChangeShapeType="1" noTextEdit="1"/>
                </p:cNvSpPr>
                <p:nvPr/>
              </p:nvSpPr>
              <p:spPr>
                <a:xfrm>
                  <a:off x="2838453" y="2511859"/>
                  <a:ext cx="2464585" cy="276999"/>
                </a:xfrm>
                <a:prstGeom prst="rect">
                  <a:avLst/>
                </a:prstGeom>
                <a:blipFill rotWithShape="0">
                  <a:blip r:embed="rId11"/>
                  <a:stretch>
                    <a:fillRect l="-1980" t="-2222" r="-2970"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4" name="TextBox 193"/>
                <p:cNvSpPr txBox="1"/>
                <p:nvPr/>
              </p:nvSpPr>
              <p:spPr>
                <a:xfrm>
                  <a:off x="3235122" y="3039697"/>
                  <a:ext cx="17248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𝑐𝑜𝑚𝑚</m:t>
                        </m:r>
                        <m:r>
                          <a:rPr lang="en-US" b="0" i="1" smtClean="0">
                            <a:latin typeface="Cambria Math" panose="02040503050406030204" pitchFamily="18" charset="0"/>
                          </a:rPr>
                          <m:t>←(1,0,</m:t>
                        </m:r>
                        <m:r>
                          <a:rPr lang="en-US" b="0" i="1" smtClean="0">
                            <a:latin typeface="Cambria Math" panose="02040503050406030204" pitchFamily="18" charset="0"/>
                          </a:rPr>
                          <m:t>𝑌</m:t>
                        </m:r>
                        <m:r>
                          <a:rPr lang="en-US" b="0" i="1" smtClean="0">
                            <a:latin typeface="Cambria Math" panose="02040503050406030204" pitchFamily="18" charset="0"/>
                          </a:rPr>
                          <m:t>)</m:t>
                        </m:r>
                      </m:oMath>
                    </m:oMathPara>
                  </a14:m>
                  <a:endParaRPr lang="en-US" dirty="0"/>
                </a:p>
              </p:txBody>
            </p:sp>
          </mc:Choice>
          <mc:Fallback xmlns="">
            <p:sp>
              <p:nvSpPr>
                <p:cNvPr id="194" name="TextBox 193"/>
                <p:cNvSpPr txBox="1">
                  <a:spLocks noRot="1" noChangeAspect="1" noMove="1" noResize="1" noEditPoints="1" noAdjustHandles="1" noChangeArrowheads="1" noChangeShapeType="1" noTextEdit="1"/>
                </p:cNvSpPr>
                <p:nvPr/>
              </p:nvSpPr>
              <p:spPr>
                <a:xfrm>
                  <a:off x="3235122" y="3039697"/>
                  <a:ext cx="1724831" cy="276999"/>
                </a:xfrm>
                <a:prstGeom prst="rect">
                  <a:avLst/>
                </a:prstGeom>
                <a:blipFill rotWithShape="0">
                  <a:blip r:embed="rId12"/>
                  <a:stretch>
                    <a:fillRect l="-1413" t="-4444" r="-4594"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5" name="TextBox 194"/>
                <p:cNvSpPr txBox="1"/>
                <p:nvPr/>
              </p:nvSpPr>
              <p:spPr>
                <a:xfrm>
                  <a:off x="3232275" y="2780543"/>
                  <a:ext cx="10315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𝐿𝑃</m:t>
                        </m:r>
                        <m:r>
                          <a:rPr lang="en-US" b="0" i="1" smtClean="0">
                            <a:latin typeface="Cambria Math" panose="02040503050406030204" pitchFamily="18" charset="0"/>
                          </a:rPr>
                          <m:t>←100</m:t>
                        </m:r>
                      </m:oMath>
                    </m:oMathPara>
                  </a14:m>
                  <a:endParaRPr lang="en-US" dirty="0"/>
                </a:p>
              </p:txBody>
            </p:sp>
          </mc:Choice>
          <mc:Fallback xmlns="">
            <p:sp>
              <p:nvSpPr>
                <p:cNvPr id="195" name="TextBox 194"/>
                <p:cNvSpPr txBox="1">
                  <a:spLocks noRot="1" noChangeAspect="1" noMove="1" noResize="1" noEditPoints="1" noAdjustHandles="1" noChangeArrowheads="1" noChangeShapeType="1" noTextEdit="1"/>
                </p:cNvSpPr>
                <p:nvPr/>
              </p:nvSpPr>
              <p:spPr>
                <a:xfrm>
                  <a:off x="3232275" y="2780543"/>
                  <a:ext cx="1031564" cy="276999"/>
                </a:xfrm>
                <a:prstGeom prst="rect">
                  <a:avLst/>
                </a:prstGeom>
                <a:blipFill rotWithShape="0">
                  <a:blip r:embed="rId13"/>
                  <a:stretch>
                    <a:fillRect l="-4706" r="-5294"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0" name="TextBox 209"/>
                <p:cNvSpPr txBox="1"/>
                <p:nvPr/>
              </p:nvSpPr>
              <p:spPr>
                <a:xfrm>
                  <a:off x="749318" y="5169407"/>
                  <a:ext cx="7364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𝑌</m:t>
                        </m:r>
                      </m:oMath>
                    </m:oMathPara>
                  </a14:m>
                  <a:endParaRPr lang="en-US" dirty="0"/>
                </a:p>
              </p:txBody>
            </p:sp>
          </mc:Choice>
          <mc:Fallback xmlns="">
            <p:sp>
              <p:nvSpPr>
                <p:cNvPr id="210" name="TextBox 209"/>
                <p:cNvSpPr txBox="1">
                  <a:spLocks noRot="1" noChangeAspect="1" noMove="1" noResize="1" noEditPoints="1" noAdjustHandles="1" noChangeArrowheads="1" noChangeShapeType="1" noTextEdit="1"/>
                </p:cNvSpPr>
                <p:nvPr/>
              </p:nvSpPr>
              <p:spPr>
                <a:xfrm>
                  <a:off x="749318" y="5169407"/>
                  <a:ext cx="736420" cy="276999"/>
                </a:xfrm>
                <a:prstGeom prst="rect">
                  <a:avLst/>
                </a:prstGeom>
                <a:blipFill rotWithShape="0">
                  <a:blip r:embed="rId14"/>
                  <a:stretch>
                    <a:fillRect l="-5785" r="-5785" b="-6667"/>
                  </a:stretch>
                </a:blipFill>
              </p:spPr>
              <p:txBody>
                <a:bodyPr/>
                <a:lstStyle/>
                <a:p>
                  <a:r>
                    <a:rPr lang="en-US">
                      <a:noFill/>
                    </a:rPr>
                    <a:t> </a:t>
                  </a:r>
                </a:p>
              </p:txBody>
            </p:sp>
          </mc:Fallback>
        </mc:AlternateContent>
        <p:sp>
          <p:nvSpPr>
            <p:cNvPr id="212" name="TextBox 211"/>
            <p:cNvSpPr txBox="1"/>
            <p:nvPr/>
          </p:nvSpPr>
          <p:spPr>
            <a:xfrm>
              <a:off x="339247" y="5436803"/>
              <a:ext cx="1101135" cy="369332"/>
            </a:xfrm>
            <a:prstGeom prst="rect">
              <a:avLst/>
            </a:prstGeom>
            <a:noFill/>
          </p:spPr>
          <p:txBody>
            <a:bodyPr wrap="none" rtlCol="0">
              <a:spAutoFit/>
            </a:bodyPr>
            <a:lstStyle/>
            <a:p>
              <a:r>
                <a:rPr lang="en-US" b="1" dirty="0" smtClean="0"/>
                <a:t>Router N:</a:t>
              </a:r>
              <a:endParaRPr lang="en-US" b="1" dirty="0"/>
            </a:p>
          </p:txBody>
        </p:sp>
        <mc:AlternateContent xmlns:mc="http://schemas.openxmlformats.org/markup-compatibility/2006" xmlns:a14="http://schemas.microsoft.com/office/drawing/2010/main">
          <mc:Choice Requires="a14">
            <p:sp>
              <p:nvSpPr>
                <p:cNvPr id="213" name="TextBox 212"/>
                <p:cNvSpPr txBox="1"/>
                <p:nvPr/>
              </p:nvSpPr>
              <p:spPr>
                <a:xfrm>
                  <a:off x="403573" y="5741937"/>
                  <a:ext cx="246458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𝑚𝑎𝑡𝑐h</m:t>
                        </m:r>
                        <m:r>
                          <a:rPr lang="en-US" b="0" i="1" smtClean="0">
                            <a:latin typeface="Cambria Math" panose="02040503050406030204" pitchFamily="18" charset="0"/>
                          </a:rPr>
                          <m:t> </m:t>
                        </m:r>
                        <m:r>
                          <a:rPr lang="en-US" b="0" i="1" smtClean="0">
                            <a:latin typeface="Cambria Math" panose="02040503050406030204" pitchFamily="18" charset="0"/>
                          </a:rPr>
                          <m:t>𝑐𝑜𝑚𝑚</m:t>
                        </m:r>
                        <m:r>
                          <a:rPr lang="en-US" b="0" i="1" smtClean="0">
                            <a:latin typeface="Cambria Math" panose="02040503050406030204" pitchFamily="18" charset="0"/>
                          </a:rPr>
                          <m:t>=(0,0,</m:t>
                        </m:r>
                        <m:r>
                          <a:rPr lang="en-US" b="0" i="1" smtClean="0">
                            <a:latin typeface="Cambria Math" panose="02040503050406030204" pitchFamily="18" charset="0"/>
                          </a:rPr>
                          <m:t>𝑋</m:t>
                        </m:r>
                        <m:r>
                          <a:rPr lang="en-US" b="0" i="1" smtClean="0">
                            <a:latin typeface="Cambria Math" panose="02040503050406030204" pitchFamily="18" charset="0"/>
                          </a:rPr>
                          <m:t>)</m:t>
                        </m:r>
                      </m:oMath>
                    </m:oMathPara>
                  </a14:m>
                  <a:endParaRPr lang="en-US" dirty="0"/>
                </a:p>
              </p:txBody>
            </p:sp>
          </mc:Choice>
          <mc:Fallback xmlns="">
            <p:sp>
              <p:nvSpPr>
                <p:cNvPr id="213" name="TextBox 212"/>
                <p:cNvSpPr txBox="1">
                  <a:spLocks noRot="1" noChangeAspect="1" noMove="1" noResize="1" noEditPoints="1" noAdjustHandles="1" noChangeArrowheads="1" noChangeShapeType="1" noTextEdit="1"/>
                </p:cNvSpPr>
                <p:nvPr/>
              </p:nvSpPr>
              <p:spPr>
                <a:xfrm>
                  <a:off x="403573" y="5741937"/>
                  <a:ext cx="2464585" cy="276999"/>
                </a:xfrm>
                <a:prstGeom prst="rect">
                  <a:avLst/>
                </a:prstGeom>
                <a:blipFill rotWithShape="0">
                  <a:blip r:embed="rId15"/>
                  <a:stretch>
                    <a:fillRect l="-988" t="-2222" r="-1728"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8" name="TextBox 217"/>
                <p:cNvSpPr txBox="1"/>
                <p:nvPr/>
              </p:nvSpPr>
              <p:spPr>
                <a:xfrm>
                  <a:off x="755630" y="6037504"/>
                  <a:ext cx="178253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𝑐𝑜𝑚𝑚</m:t>
                        </m:r>
                        <m:r>
                          <a:rPr lang="en-US" b="0" i="1" smtClean="0">
                            <a:latin typeface="Cambria Math" panose="02040503050406030204" pitchFamily="18" charset="0"/>
                          </a:rPr>
                          <m:t>←(0,0,</m:t>
                        </m:r>
                        <m:r>
                          <a:rPr lang="en-US" b="0" i="1" smtClean="0">
                            <a:latin typeface="Cambria Math" panose="02040503050406030204" pitchFamily="18" charset="0"/>
                          </a:rPr>
                          <m:t>𝑁</m:t>
                        </m:r>
                        <m:r>
                          <a:rPr lang="en-US" b="0" i="1" smtClean="0">
                            <a:latin typeface="Cambria Math" panose="02040503050406030204" pitchFamily="18" charset="0"/>
                          </a:rPr>
                          <m:t>)</m:t>
                        </m:r>
                      </m:oMath>
                    </m:oMathPara>
                  </a14:m>
                  <a:endParaRPr lang="en-US" dirty="0"/>
                </a:p>
              </p:txBody>
            </p:sp>
          </mc:Choice>
          <mc:Fallback xmlns="">
            <p:sp>
              <p:nvSpPr>
                <p:cNvPr id="218" name="TextBox 217"/>
                <p:cNvSpPr txBox="1">
                  <a:spLocks noRot="1" noChangeAspect="1" noMove="1" noResize="1" noEditPoints="1" noAdjustHandles="1" noChangeArrowheads="1" noChangeShapeType="1" noTextEdit="1"/>
                </p:cNvSpPr>
                <p:nvPr/>
              </p:nvSpPr>
              <p:spPr>
                <a:xfrm>
                  <a:off x="755630" y="6037504"/>
                  <a:ext cx="1782539" cy="276999"/>
                </a:xfrm>
                <a:prstGeom prst="rect">
                  <a:avLst/>
                </a:prstGeom>
                <a:blipFill rotWithShape="0">
                  <a:blip r:embed="rId16"/>
                  <a:stretch>
                    <a:fillRect l="-685" t="-2174" r="-3767"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9" name="TextBox 218"/>
                <p:cNvSpPr txBox="1"/>
                <p:nvPr/>
              </p:nvSpPr>
              <p:spPr>
                <a:xfrm>
                  <a:off x="766117" y="6339679"/>
                  <a:ext cx="6941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𝑌</m:t>
                        </m:r>
                      </m:oMath>
                    </m:oMathPara>
                  </a14:m>
                  <a:endParaRPr lang="en-US" dirty="0"/>
                </a:p>
              </p:txBody>
            </p:sp>
          </mc:Choice>
          <mc:Fallback xmlns="">
            <p:sp>
              <p:nvSpPr>
                <p:cNvPr id="219" name="TextBox 218"/>
                <p:cNvSpPr txBox="1">
                  <a:spLocks noRot="1" noChangeAspect="1" noMove="1" noResize="1" noEditPoints="1" noAdjustHandles="1" noChangeArrowheads="1" noChangeShapeType="1" noTextEdit="1"/>
                </p:cNvSpPr>
                <p:nvPr/>
              </p:nvSpPr>
              <p:spPr>
                <a:xfrm>
                  <a:off x="766117" y="6339679"/>
                  <a:ext cx="694164" cy="276999"/>
                </a:xfrm>
                <a:prstGeom prst="rect">
                  <a:avLst/>
                </a:prstGeom>
                <a:blipFill rotWithShape="0">
                  <a:blip r:embed="rId17"/>
                  <a:stretch>
                    <a:fillRect l="-7895" r="-614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0" name="TextBox 219"/>
                <p:cNvSpPr txBox="1"/>
                <p:nvPr/>
              </p:nvSpPr>
              <p:spPr>
                <a:xfrm>
                  <a:off x="3239316" y="3360271"/>
                  <a:ext cx="9217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𝐷</m:t>
                        </m:r>
                      </m:oMath>
                    </m:oMathPara>
                  </a14:m>
                  <a:endParaRPr lang="en-US" dirty="0"/>
                </a:p>
              </p:txBody>
            </p:sp>
          </mc:Choice>
          <mc:Fallback xmlns="">
            <p:sp>
              <p:nvSpPr>
                <p:cNvPr id="220" name="TextBox 219"/>
                <p:cNvSpPr txBox="1">
                  <a:spLocks noRot="1" noChangeAspect="1" noMove="1" noResize="1" noEditPoints="1" noAdjustHandles="1" noChangeArrowheads="1" noChangeShapeType="1" noTextEdit="1"/>
                </p:cNvSpPr>
                <p:nvPr/>
              </p:nvSpPr>
              <p:spPr>
                <a:xfrm>
                  <a:off x="3239316" y="3360271"/>
                  <a:ext cx="921791" cy="276999"/>
                </a:xfrm>
                <a:prstGeom prst="rect">
                  <a:avLst/>
                </a:prstGeom>
                <a:blipFill rotWithShape="0">
                  <a:blip r:embed="rId18"/>
                  <a:stretch>
                    <a:fillRect l="-5960" r="-4636"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1" name="TextBox 220"/>
                <p:cNvSpPr txBox="1"/>
                <p:nvPr/>
              </p:nvSpPr>
              <p:spPr>
                <a:xfrm>
                  <a:off x="2856219" y="3646528"/>
                  <a:ext cx="246458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𝑚𝑎𝑡𝑐h</m:t>
                        </m:r>
                        <m:r>
                          <a:rPr lang="en-US" b="0" i="1" smtClean="0">
                            <a:latin typeface="Cambria Math" panose="02040503050406030204" pitchFamily="18" charset="0"/>
                          </a:rPr>
                          <m:t> </m:t>
                        </m:r>
                        <m:r>
                          <a:rPr lang="en-US" b="0" i="1" smtClean="0">
                            <a:latin typeface="Cambria Math" panose="02040503050406030204" pitchFamily="18" charset="0"/>
                          </a:rPr>
                          <m:t>𝑐𝑜𝑚𝑚</m:t>
                        </m:r>
                        <m:r>
                          <a:rPr lang="en-US" b="0" i="1" smtClean="0">
                            <a:latin typeface="Cambria Math" panose="02040503050406030204" pitchFamily="18" charset="0"/>
                          </a:rPr>
                          <m:t>=(0,0,</m:t>
                        </m:r>
                        <m:r>
                          <a:rPr lang="en-US" b="0" i="1" smtClean="0">
                            <a:latin typeface="Cambria Math" panose="02040503050406030204" pitchFamily="18" charset="0"/>
                          </a:rPr>
                          <m:t>𝑁</m:t>
                        </m:r>
                        <m:r>
                          <a:rPr lang="en-US" b="0" i="1" smtClean="0">
                            <a:latin typeface="Cambria Math" panose="02040503050406030204" pitchFamily="18" charset="0"/>
                          </a:rPr>
                          <m:t>)</m:t>
                        </m:r>
                      </m:oMath>
                    </m:oMathPara>
                  </a14:m>
                  <a:endParaRPr lang="en-US" dirty="0"/>
                </a:p>
              </p:txBody>
            </p:sp>
          </mc:Choice>
          <mc:Fallback xmlns="">
            <p:sp>
              <p:nvSpPr>
                <p:cNvPr id="221" name="TextBox 220"/>
                <p:cNvSpPr txBox="1">
                  <a:spLocks noRot="1" noChangeAspect="1" noMove="1" noResize="1" noEditPoints="1" noAdjustHandles="1" noChangeArrowheads="1" noChangeShapeType="1" noTextEdit="1"/>
                </p:cNvSpPr>
                <p:nvPr/>
              </p:nvSpPr>
              <p:spPr>
                <a:xfrm>
                  <a:off x="2856219" y="3646528"/>
                  <a:ext cx="2464585" cy="276999"/>
                </a:xfrm>
                <a:prstGeom prst="rect">
                  <a:avLst/>
                </a:prstGeom>
                <a:blipFill rotWithShape="0">
                  <a:blip r:embed="rId19"/>
                  <a:stretch>
                    <a:fillRect l="-1238" t="-2174" r="-2475"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2" name="TextBox 221"/>
                <p:cNvSpPr txBox="1"/>
                <p:nvPr/>
              </p:nvSpPr>
              <p:spPr>
                <a:xfrm>
                  <a:off x="3252888" y="4174366"/>
                  <a:ext cx="17248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𝑐𝑜𝑚𝑚</m:t>
                        </m:r>
                        <m:r>
                          <a:rPr lang="en-US" b="0" i="1" smtClean="0">
                            <a:latin typeface="Cambria Math" panose="02040503050406030204" pitchFamily="18" charset="0"/>
                          </a:rPr>
                          <m:t>←(0,1,</m:t>
                        </m:r>
                        <m:r>
                          <a:rPr lang="en-US" b="0" i="1" smtClean="0">
                            <a:latin typeface="Cambria Math" panose="02040503050406030204" pitchFamily="18" charset="0"/>
                          </a:rPr>
                          <m:t>𝑌</m:t>
                        </m:r>
                        <m:r>
                          <a:rPr lang="en-US" b="0" i="1" smtClean="0">
                            <a:latin typeface="Cambria Math" panose="02040503050406030204" pitchFamily="18" charset="0"/>
                          </a:rPr>
                          <m:t>)</m:t>
                        </m:r>
                      </m:oMath>
                    </m:oMathPara>
                  </a14:m>
                  <a:endParaRPr lang="en-US" dirty="0"/>
                </a:p>
              </p:txBody>
            </p:sp>
          </mc:Choice>
          <mc:Fallback xmlns="">
            <p:sp>
              <p:nvSpPr>
                <p:cNvPr id="222" name="TextBox 221"/>
                <p:cNvSpPr txBox="1">
                  <a:spLocks noRot="1" noChangeAspect="1" noMove="1" noResize="1" noEditPoints="1" noAdjustHandles="1" noChangeArrowheads="1" noChangeShapeType="1" noTextEdit="1"/>
                </p:cNvSpPr>
                <p:nvPr/>
              </p:nvSpPr>
              <p:spPr>
                <a:xfrm>
                  <a:off x="3252888" y="4174366"/>
                  <a:ext cx="1724831" cy="276999"/>
                </a:xfrm>
                <a:prstGeom prst="rect">
                  <a:avLst/>
                </a:prstGeom>
                <a:blipFill rotWithShape="0">
                  <a:blip r:embed="rId20"/>
                  <a:stretch>
                    <a:fillRect l="-1413" t="-4444" r="-4594"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3" name="TextBox 222"/>
                <p:cNvSpPr txBox="1"/>
                <p:nvPr/>
              </p:nvSpPr>
              <p:spPr>
                <a:xfrm>
                  <a:off x="3250041" y="3915212"/>
                  <a:ext cx="9033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𝐿𝑃</m:t>
                        </m:r>
                        <m:r>
                          <a:rPr lang="en-US" b="0" i="1" smtClean="0">
                            <a:latin typeface="Cambria Math" panose="02040503050406030204" pitchFamily="18" charset="0"/>
                          </a:rPr>
                          <m:t>←99</m:t>
                        </m:r>
                      </m:oMath>
                    </m:oMathPara>
                  </a14:m>
                  <a:endParaRPr lang="en-US" dirty="0"/>
                </a:p>
              </p:txBody>
            </p:sp>
          </mc:Choice>
          <mc:Fallback xmlns="">
            <p:sp>
              <p:nvSpPr>
                <p:cNvPr id="223" name="TextBox 222"/>
                <p:cNvSpPr txBox="1">
                  <a:spLocks noRot="1" noChangeAspect="1" noMove="1" noResize="1" noEditPoints="1" noAdjustHandles="1" noChangeArrowheads="1" noChangeShapeType="1" noTextEdit="1"/>
                </p:cNvSpPr>
                <p:nvPr/>
              </p:nvSpPr>
              <p:spPr>
                <a:xfrm>
                  <a:off x="3250041" y="3915212"/>
                  <a:ext cx="903324" cy="276999"/>
                </a:xfrm>
                <a:prstGeom prst="rect">
                  <a:avLst/>
                </a:prstGeom>
                <a:blipFill rotWithShape="0">
                  <a:blip r:embed="rId21"/>
                  <a:stretch>
                    <a:fillRect l="-5405" r="-6757"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4" name="TextBox 223"/>
                <p:cNvSpPr txBox="1"/>
                <p:nvPr/>
              </p:nvSpPr>
              <p:spPr>
                <a:xfrm>
                  <a:off x="3257082" y="4494940"/>
                  <a:ext cx="9217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𝐷</m:t>
                        </m:r>
                      </m:oMath>
                    </m:oMathPara>
                  </a14:m>
                  <a:endParaRPr lang="en-US" dirty="0"/>
                </a:p>
              </p:txBody>
            </p:sp>
          </mc:Choice>
          <mc:Fallback xmlns="">
            <p:sp>
              <p:nvSpPr>
                <p:cNvPr id="224" name="TextBox 223"/>
                <p:cNvSpPr txBox="1">
                  <a:spLocks noRot="1" noChangeAspect="1" noMove="1" noResize="1" noEditPoints="1" noAdjustHandles="1" noChangeArrowheads="1" noChangeShapeType="1" noTextEdit="1"/>
                </p:cNvSpPr>
                <p:nvPr/>
              </p:nvSpPr>
              <p:spPr>
                <a:xfrm>
                  <a:off x="3257082" y="4494940"/>
                  <a:ext cx="921791" cy="276999"/>
                </a:xfrm>
                <a:prstGeom prst="rect">
                  <a:avLst/>
                </a:prstGeom>
                <a:blipFill rotWithShape="0">
                  <a:blip r:embed="rId22"/>
                  <a:stretch>
                    <a:fillRect l="-5263" r="-4605"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5" name="TextBox 224"/>
                <p:cNvSpPr txBox="1"/>
                <p:nvPr/>
              </p:nvSpPr>
              <p:spPr>
                <a:xfrm>
                  <a:off x="2873926" y="4892408"/>
                  <a:ext cx="452047"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m:t>
                        </m:r>
                      </m:oMath>
                    </m:oMathPara>
                  </a14:m>
                  <a:endParaRPr lang="en-US" sz="3600" dirty="0"/>
                </a:p>
              </p:txBody>
            </p:sp>
          </mc:Choice>
          <mc:Fallback xmlns="">
            <p:sp>
              <p:nvSpPr>
                <p:cNvPr id="225" name="TextBox 224"/>
                <p:cNvSpPr txBox="1">
                  <a:spLocks noRot="1" noChangeAspect="1" noMove="1" noResize="1" noEditPoints="1" noAdjustHandles="1" noChangeArrowheads="1" noChangeShapeType="1" noTextEdit="1"/>
                </p:cNvSpPr>
                <p:nvPr/>
              </p:nvSpPr>
              <p:spPr>
                <a:xfrm>
                  <a:off x="2873926" y="4892408"/>
                  <a:ext cx="452047" cy="553998"/>
                </a:xfrm>
                <a:prstGeom prst="rect">
                  <a:avLst/>
                </a:prstGeom>
                <a:blipFill rotWithShape="0">
                  <a:blip r:embed="rId2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4556177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Internal Routes</a:t>
            </a:r>
            <a:endParaRPr lang="en-US" sz="4000" dirty="0">
              <a:solidFill>
                <a:schemeClr val="accent1">
                  <a:lumMod val="50000"/>
                </a:schemeClr>
              </a:solidFill>
            </a:endParaRPr>
          </a:p>
        </p:txBody>
      </p:sp>
      <p:sp>
        <p:nvSpPr>
          <p:cNvPr id="95" name="Oval 94"/>
          <p:cNvSpPr/>
          <p:nvPr/>
        </p:nvSpPr>
        <p:spPr>
          <a:xfrm>
            <a:off x="7792821" y="636274"/>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7792821" y="1848679"/>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Arrow Connector 104"/>
          <p:cNvCxnSpPr>
            <a:stCxn id="95" idx="4"/>
            <a:endCxn id="96" idx="0"/>
          </p:cNvCxnSpPr>
          <p:nvPr/>
        </p:nvCxnSpPr>
        <p:spPr>
          <a:xfrm>
            <a:off x="8075689" y="1140277"/>
            <a:ext cx="0" cy="7084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96" idx="7"/>
            <a:endCxn id="95" idx="5"/>
          </p:cNvCxnSpPr>
          <p:nvPr/>
        </p:nvCxnSpPr>
        <p:spPr>
          <a:xfrm flipV="1">
            <a:off x="8275706" y="1066467"/>
            <a:ext cx="0" cy="8560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96" idx="5"/>
            <a:endCxn id="252" idx="0"/>
          </p:cNvCxnSpPr>
          <p:nvPr/>
        </p:nvCxnSpPr>
        <p:spPr>
          <a:xfrm>
            <a:off x="8275706" y="2278872"/>
            <a:ext cx="2061822" cy="10228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7670609" y="236512"/>
            <a:ext cx="810158" cy="369332"/>
          </a:xfrm>
          <a:prstGeom prst="rect">
            <a:avLst/>
          </a:prstGeom>
          <a:noFill/>
        </p:spPr>
        <p:txBody>
          <a:bodyPr wrap="none" rtlCol="0">
            <a:spAutoFit/>
          </a:bodyPr>
          <a:lstStyle/>
          <a:p>
            <a:r>
              <a:rPr lang="en-US" dirty="0" smtClean="0"/>
              <a:t>(0,0,A)</a:t>
            </a:r>
            <a:endParaRPr lang="en-US" dirty="0"/>
          </a:p>
        </p:txBody>
      </p:sp>
      <mc:AlternateContent xmlns:mc="http://schemas.openxmlformats.org/markup-compatibility/2006" xmlns:a14="http://schemas.microsoft.com/office/drawing/2010/main">
        <mc:Choice Requires="a14">
          <p:sp>
            <p:nvSpPr>
              <p:cNvPr id="193" name="TextBox 192"/>
              <p:cNvSpPr txBox="1"/>
              <p:nvPr/>
            </p:nvSpPr>
            <p:spPr>
              <a:xfrm>
                <a:off x="329516" y="1212766"/>
                <a:ext cx="4825349"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b="0" dirty="0" smtClean="0"/>
              </a:p>
            </p:txBody>
          </p:sp>
        </mc:Choice>
        <mc:Fallback xmlns="">
          <p:sp>
            <p:nvSpPr>
              <p:cNvPr id="193" name="TextBox 192"/>
              <p:cNvSpPr txBox="1">
                <a:spLocks noRot="1" noChangeAspect="1" noMove="1" noResize="1" noEditPoints="1" noAdjustHandles="1" noChangeArrowheads="1" noChangeShapeType="1" noTextEdit="1"/>
              </p:cNvSpPr>
              <p:nvPr/>
            </p:nvSpPr>
            <p:spPr>
              <a:xfrm>
                <a:off x="329516" y="1212766"/>
                <a:ext cx="4825349" cy="276999"/>
              </a:xfrm>
              <a:prstGeom prst="rect">
                <a:avLst/>
              </a:prstGeom>
              <a:blipFill rotWithShape="0">
                <a:blip r:embed="rId2"/>
                <a:stretch>
                  <a:fillRect l="-2904" t="-28889" b="-51111"/>
                </a:stretch>
              </a:blipFill>
            </p:spPr>
            <p:txBody>
              <a:bodyPr/>
              <a:lstStyle/>
              <a:p>
                <a:r>
                  <a:rPr lang="en-US">
                    <a:noFill/>
                  </a:rPr>
                  <a:t> </a:t>
                </a:r>
              </a:p>
            </p:txBody>
          </p:sp>
        </mc:Fallback>
      </mc:AlternateContent>
      <p:grpSp>
        <p:nvGrpSpPr>
          <p:cNvPr id="248" name="Group 247"/>
          <p:cNvGrpSpPr/>
          <p:nvPr/>
        </p:nvGrpSpPr>
        <p:grpSpPr>
          <a:xfrm>
            <a:off x="6605509" y="5734835"/>
            <a:ext cx="555761" cy="504003"/>
            <a:chOff x="6548925" y="5749637"/>
            <a:chExt cx="555761" cy="504003"/>
          </a:xfrm>
        </p:grpSpPr>
        <p:sp>
          <p:nvSpPr>
            <p:cNvPr id="197" name="Oval 196"/>
            <p:cNvSpPr/>
            <p:nvPr/>
          </p:nvSpPr>
          <p:spPr>
            <a:xfrm>
              <a:off x="6548925" y="5749637"/>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6591950" y="5801083"/>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5" name="Straight Arrow Connector 184"/>
          <p:cNvCxnSpPr>
            <a:stCxn id="96" idx="6"/>
            <a:endCxn id="347" idx="5"/>
          </p:cNvCxnSpPr>
          <p:nvPr/>
        </p:nvCxnSpPr>
        <p:spPr>
          <a:xfrm flipV="1">
            <a:off x="8358556" y="1066467"/>
            <a:ext cx="2811509" cy="1034214"/>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9" name="Oval 198"/>
          <p:cNvSpPr/>
          <p:nvPr/>
        </p:nvSpPr>
        <p:spPr>
          <a:xfrm>
            <a:off x="6228668" y="3283309"/>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7020298" y="4209689"/>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 name="Straight Arrow Connector 204"/>
          <p:cNvCxnSpPr>
            <a:stCxn id="199" idx="5"/>
            <a:endCxn id="202" idx="1"/>
          </p:cNvCxnSpPr>
          <p:nvPr/>
        </p:nvCxnSpPr>
        <p:spPr>
          <a:xfrm>
            <a:off x="6711553" y="3713502"/>
            <a:ext cx="391595" cy="5699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p:cNvCxnSpPr>
            <a:stCxn id="202" idx="5"/>
            <a:endCxn id="215" idx="0"/>
          </p:cNvCxnSpPr>
          <p:nvPr/>
        </p:nvCxnSpPr>
        <p:spPr>
          <a:xfrm>
            <a:off x="7503183" y="4639882"/>
            <a:ext cx="360731" cy="10996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14" name="Group 213"/>
          <p:cNvGrpSpPr/>
          <p:nvPr/>
        </p:nvGrpSpPr>
        <p:grpSpPr>
          <a:xfrm>
            <a:off x="7586033" y="5739517"/>
            <a:ext cx="555761" cy="504003"/>
            <a:chOff x="8452189" y="5873858"/>
            <a:chExt cx="555761" cy="504003"/>
          </a:xfrm>
        </p:grpSpPr>
        <p:sp>
          <p:nvSpPr>
            <p:cNvPr id="215" name="Oval 214"/>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7" name="Straight Arrow Connector 216"/>
          <p:cNvCxnSpPr>
            <a:stCxn id="96" idx="3"/>
            <a:endCxn id="199" idx="0"/>
          </p:cNvCxnSpPr>
          <p:nvPr/>
        </p:nvCxnSpPr>
        <p:spPr>
          <a:xfrm flipH="1">
            <a:off x="6511536" y="2278872"/>
            <a:ext cx="1364135" cy="10044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p:cNvCxnSpPr>
            <a:stCxn id="202" idx="3"/>
            <a:endCxn id="197" idx="0"/>
          </p:cNvCxnSpPr>
          <p:nvPr/>
        </p:nvCxnSpPr>
        <p:spPr>
          <a:xfrm flipH="1">
            <a:off x="6883390" y="4639882"/>
            <a:ext cx="219758" cy="10949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9" name="Group 248"/>
          <p:cNvGrpSpPr/>
          <p:nvPr/>
        </p:nvGrpSpPr>
        <p:grpSpPr>
          <a:xfrm>
            <a:off x="10431501" y="5753219"/>
            <a:ext cx="555761" cy="504003"/>
            <a:chOff x="6548925" y="5749637"/>
            <a:chExt cx="555761" cy="504003"/>
          </a:xfrm>
        </p:grpSpPr>
        <p:sp>
          <p:nvSpPr>
            <p:cNvPr id="250" name="Oval 249"/>
            <p:cNvSpPr/>
            <p:nvPr/>
          </p:nvSpPr>
          <p:spPr>
            <a:xfrm>
              <a:off x="6548925" y="5749637"/>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p:cNvSpPr/>
            <p:nvPr/>
          </p:nvSpPr>
          <p:spPr>
            <a:xfrm>
              <a:off x="6591950" y="5801083"/>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2" name="Oval 251"/>
          <p:cNvSpPr/>
          <p:nvPr/>
        </p:nvSpPr>
        <p:spPr>
          <a:xfrm>
            <a:off x="10054660" y="3301693"/>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10846290" y="4228073"/>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7" name="Straight Arrow Connector 256"/>
          <p:cNvCxnSpPr>
            <a:stCxn id="252" idx="5"/>
            <a:endCxn id="254" idx="1"/>
          </p:cNvCxnSpPr>
          <p:nvPr/>
        </p:nvCxnSpPr>
        <p:spPr>
          <a:xfrm>
            <a:off x="10537545" y="3731886"/>
            <a:ext cx="391595" cy="5699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54" idx="5"/>
            <a:endCxn id="263" idx="0"/>
          </p:cNvCxnSpPr>
          <p:nvPr/>
        </p:nvCxnSpPr>
        <p:spPr>
          <a:xfrm>
            <a:off x="11329175" y="4658266"/>
            <a:ext cx="360731" cy="10996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62" name="Group 261"/>
          <p:cNvGrpSpPr/>
          <p:nvPr/>
        </p:nvGrpSpPr>
        <p:grpSpPr>
          <a:xfrm>
            <a:off x="11412025" y="5757901"/>
            <a:ext cx="555761" cy="504003"/>
            <a:chOff x="8452189" y="5873858"/>
            <a:chExt cx="555761" cy="504003"/>
          </a:xfrm>
        </p:grpSpPr>
        <p:sp>
          <p:nvSpPr>
            <p:cNvPr id="263" name="Oval 262"/>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69" name="Straight Arrow Connector 268"/>
          <p:cNvCxnSpPr>
            <a:stCxn id="254" idx="3"/>
            <a:endCxn id="250" idx="0"/>
          </p:cNvCxnSpPr>
          <p:nvPr/>
        </p:nvCxnSpPr>
        <p:spPr>
          <a:xfrm flipH="1">
            <a:off x="10709382" y="4658266"/>
            <a:ext cx="219758" cy="10949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77"/>
          <p:cNvCxnSpPr>
            <a:stCxn id="254" idx="7"/>
            <a:endCxn id="252" idx="6"/>
          </p:cNvCxnSpPr>
          <p:nvPr/>
        </p:nvCxnSpPr>
        <p:spPr>
          <a:xfrm rot="16200000" flipV="1">
            <a:off x="10600691" y="3573399"/>
            <a:ext cx="748188" cy="70878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77"/>
          <p:cNvCxnSpPr>
            <a:stCxn id="250" idx="1"/>
            <a:endCxn id="254" idx="2"/>
          </p:cNvCxnSpPr>
          <p:nvPr/>
        </p:nvCxnSpPr>
        <p:spPr>
          <a:xfrm rot="5400000" flipH="1" flipV="1">
            <a:off x="10006113" y="4986852"/>
            <a:ext cx="1346954" cy="33340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277"/>
          <p:cNvCxnSpPr>
            <a:stCxn id="263" idx="7"/>
            <a:endCxn id="254" idx="6"/>
          </p:cNvCxnSpPr>
          <p:nvPr/>
        </p:nvCxnSpPr>
        <p:spPr>
          <a:xfrm rot="16200000" flipV="1">
            <a:off x="10973393" y="4918707"/>
            <a:ext cx="1351636" cy="474372"/>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4" name="Straight Arrow Connector 277"/>
          <p:cNvCxnSpPr>
            <a:stCxn id="215" idx="7"/>
            <a:endCxn id="202" idx="6"/>
          </p:cNvCxnSpPr>
          <p:nvPr/>
        </p:nvCxnSpPr>
        <p:spPr>
          <a:xfrm rot="16200000" flipV="1">
            <a:off x="7147401" y="4900323"/>
            <a:ext cx="1351636" cy="474372"/>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277"/>
          <p:cNvCxnSpPr>
            <a:stCxn id="197" idx="1"/>
            <a:endCxn id="202" idx="2"/>
          </p:cNvCxnSpPr>
          <p:nvPr/>
        </p:nvCxnSpPr>
        <p:spPr>
          <a:xfrm rot="5400000" flipH="1" flipV="1">
            <a:off x="6180121" y="4968468"/>
            <a:ext cx="1346954" cy="33340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277"/>
          <p:cNvCxnSpPr>
            <a:stCxn id="202" idx="7"/>
            <a:endCxn id="199" idx="6"/>
          </p:cNvCxnSpPr>
          <p:nvPr/>
        </p:nvCxnSpPr>
        <p:spPr>
          <a:xfrm rot="16200000" flipV="1">
            <a:off x="6774699" y="3555015"/>
            <a:ext cx="748188" cy="70878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6" name="TextBox 325"/>
          <p:cNvSpPr txBox="1"/>
          <p:nvPr/>
        </p:nvSpPr>
        <p:spPr>
          <a:xfrm>
            <a:off x="6985914" y="1770614"/>
            <a:ext cx="796565" cy="369332"/>
          </a:xfrm>
          <a:prstGeom prst="rect">
            <a:avLst/>
          </a:prstGeom>
          <a:noFill/>
        </p:spPr>
        <p:txBody>
          <a:bodyPr wrap="none" rtlCol="0">
            <a:spAutoFit/>
          </a:bodyPr>
          <a:lstStyle/>
          <a:p>
            <a:r>
              <a:rPr lang="en-US" dirty="0" smtClean="0"/>
              <a:t>(0,0,X)</a:t>
            </a:r>
            <a:endParaRPr lang="en-US" dirty="0"/>
          </a:p>
        </p:txBody>
      </p:sp>
      <p:sp>
        <p:nvSpPr>
          <p:cNvPr id="327" name="TextBox 326"/>
          <p:cNvSpPr txBox="1"/>
          <p:nvPr/>
        </p:nvSpPr>
        <p:spPr>
          <a:xfrm>
            <a:off x="6794403" y="3071687"/>
            <a:ext cx="872355" cy="369332"/>
          </a:xfrm>
          <a:prstGeom prst="rect">
            <a:avLst/>
          </a:prstGeom>
          <a:noFill/>
        </p:spPr>
        <p:txBody>
          <a:bodyPr wrap="none" rtlCol="0">
            <a:spAutoFit/>
          </a:bodyPr>
          <a:lstStyle/>
          <a:p>
            <a:r>
              <a:rPr lang="en-US" dirty="0" smtClean="0"/>
              <a:t>(0,0,M)</a:t>
            </a:r>
            <a:endParaRPr lang="en-US" dirty="0"/>
          </a:p>
        </p:txBody>
      </p:sp>
      <p:sp>
        <p:nvSpPr>
          <p:cNvPr id="328" name="TextBox 327"/>
          <p:cNvSpPr txBox="1"/>
          <p:nvPr/>
        </p:nvSpPr>
        <p:spPr>
          <a:xfrm>
            <a:off x="9113090" y="3139104"/>
            <a:ext cx="824265" cy="369332"/>
          </a:xfrm>
          <a:prstGeom prst="rect">
            <a:avLst/>
          </a:prstGeom>
          <a:noFill/>
        </p:spPr>
        <p:txBody>
          <a:bodyPr wrap="none" rtlCol="0">
            <a:spAutoFit/>
          </a:bodyPr>
          <a:lstStyle/>
          <a:p>
            <a:r>
              <a:rPr lang="en-US" dirty="0" smtClean="0"/>
              <a:t>(0,0,N)</a:t>
            </a:r>
            <a:endParaRPr lang="en-US" dirty="0"/>
          </a:p>
        </p:txBody>
      </p:sp>
      <p:sp>
        <p:nvSpPr>
          <p:cNvPr id="332" name="TextBox 331"/>
          <p:cNvSpPr txBox="1"/>
          <p:nvPr/>
        </p:nvSpPr>
        <p:spPr>
          <a:xfrm>
            <a:off x="6526520" y="6313884"/>
            <a:ext cx="810158" cy="369332"/>
          </a:xfrm>
          <a:prstGeom prst="rect">
            <a:avLst/>
          </a:prstGeom>
          <a:noFill/>
        </p:spPr>
        <p:txBody>
          <a:bodyPr wrap="none" rtlCol="0">
            <a:spAutoFit/>
          </a:bodyPr>
          <a:lstStyle/>
          <a:p>
            <a:r>
              <a:rPr lang="en-US" dirty="0" smtClean="0"/>
              <a:t>(1,0,C)</a:t>
            </a:r>
            <a:endParaRPr lang="en-US" dirty="0"/>
          </a:p>
        </p:txBody>
      </p:sp>
      <p:sp>
        <p:nvSpPr>
          <p:cNvPr id="333" name="TextBox 332"/>
          <p:cNvSpPr txBox="1"/>
          <p:nvPr/>
        </p:nvSpPr>
        <p:spPr>
          <a:xfrm>
            <a:off x="7458834" y="6313884"/>
            <a:ext cx="810158" cy="369332"/>
          </a:xfrm>
          <a:prstGeom prst="rect">
            <a:avLst/>
          </a:prstGeom>
          <a:noFill/>
        </p:spPr>
        <p:txBody>
          <a:bodyPr wrap="none" rtlCol="0">
            <a:spAutoFit/>
          </a:bodyPr>
          <a:lstStyle/>
          <a:p>
            <a:r>
              <a:rPr lang="en-US" dirty="0" smtClean="0"/>
              <a:t>(1,0,D)</a:t>
            </a:r>
            <a:endParaRPr lang="en-US" dirty="0"/>
          </a:p>
        </p:txBody>
      </p:sp>
      <p:sp>
        <p:nvSpPr>
          <p:cNvPr id="341" name="TextBox 340"/>
          <p:cNvSpPr txBox="1"/>
          <p:nvPr/>
        </p:nvSpPr>
        <p:spPr>
          <a:xfrm>
            <a:off x="10352513" y="6316742"/>
            <a:ext cx="798617" cy="369332"/>
          </a:xfrm>
          <a:prstGeom prst="rect">
            <a:avLst/>
          </a:prstGeom>
          <a:noFill/>
        </p:spPr>
        <p:txBody>
          <a:bodyPr wrap="none" rtlCol="0">
            <a:spAutoFit/>
          </a:bodyPr>
          <a:lstStyle/>
          <a:p>
            <a:r>
              <a:rPr lang="en-US" dirty="0" smtClean="0"/>
              <a:t>(0,1,C)</a:t>
            </a:r>
            <a:endParaRPr lang="en-US" dirty="0"/>
          </a:p>
        </p:txBody>
      </p:sp>
      <p:sp>
        <p:nvSpPr>
          <p:cNvPr id="342" name="TextBox 341"/>
          <p:cNvSpPr txBox="1"/>
          <p:nvPr/>
        </p:nvSpPr>
        <p:spPr>
          <a:xfrm>
            <a:off x="11284827" y="6316742"/>
            <a:ext cx="817853" cy="369332"/>
          </a:xfrm>
          <a:prstGeom prst="rect">
            <a:avLst/>
          </a:prstGeom>
          <a:noFill/>
        </p:spPr>
        <p:txBody>
          <a:bodyPr wrap="none" rtlCol="0">
            <a:spAutoFit/>
          </a:bodyPr>
          <a:lstStyle/>
          <a:p>
            <a:r>
              <a:rPr lang="en-US" dirty="0" smtClean="0"/>
              <a:t>(0,1,D)</a:t>
            </a:r>
            <a:endParaRPr lang="en-US" dirty="0"/>
          </a:p>
        </p:txBody>
      </p:sp>
      <p:sp>
        <p:nvSpPr>
          <p:cNvPr id="343" name="TextBox 342"/>
          <p:cNvSpPr txBox="1"/>
          <p:nvPr/>
        </p:nvSpPr>
        <p:spPr>
          <a:xfrm>
            <a:off x="6108318" y="4135879"/>
            <a:ext cx="796565" cy="369332"/>
          </a:xfrm>
          <a:prstGeom prst="rect">
            <a:avLst/>
          </a:prstGeom>
          <a:noFill/>
        </p:spPr>
        <p:txBody>
          <a:bodyPr wrap="none" rtlCol="0">
            <a:spAutoFit/>
          </a:bodyPr>
          <a:lstStyle/>
          <a:p>
            <a:r>
              <a:rPr lang="en-US" dirty="0" smtClean="0"/>
              <a:t>(1,0,Y)</a:t>
            </a:r>
            <a:endParaRPr lang="en-US" dirty="0"/>
          </a:p>
        </p:txBody>
      </p:sp>
      <p:sp>
        <p:nvSpPr>
          <p:cNvPr id="345" name="TextBox 344"/>
          <p:cNvSpPr txBox="1"/>
          <p:nvPr/>
        </p:nvSpPr>
        <p:spPr>
          <a:xfrm>
            <a:off x="9963607" y="4139232"/>
            <a:ext cx="796565" cy="369332"/>
          </a:xfrm>
          <a:prstGeom prst="rect">
            <a:avLst/>
          </a:prstGeom>
          <a:noFill/>
        </p:spPr>
        <p:txBody>
          <a:bodyPr wrap="none" rtlCol="0">
            <a:spAutoFit/>
          </a:bodyPr>
          <a:lstStyle/>
          <a:p>
            <a:r>
              <a:rPr lang="en-US" dirty="0" smtClean="0"/>
              <a:t>(0,1,Y)</a:t>
            </a:r>
            <a:endParaRPr lang="en-US" dirty="0"/>
          </a:p>
        </p:txBody>
      </p:sp>
      <p:sp>
        <p:nvSpPr>
          <p:cNvPr id="347" name="Oval 346"/>
          <p:cNvSpPr/>
          <p:nvPr/>
        </p:nvSpPr>
        <p:spPr>
          <a:xfrm>
            <a:off x="10687180" y="636274"/>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TextBox 347"/>
          <p:cNvSpPr txBox="1"/>
          <p:nvPr/>
        </p:nvSpPr>
        <p:spPr>
          <a:xfrm>
            <a:off x="10564968" y="236512"/>
            <a:ext cx="810158" cy="369332"/>
          </a:xfrm>
          <a:prstGeom prst="rect">
            <a:avLst/>
          </a:prstGeom>
          <a:noFill/>
        </p:spPr>
        <p:txBody>
          <a:bodyPr wrap="none" rtlCol="0">
            <a:spAutoFit/>
          </a:bodyPr>
          <a:lstStyle/>
          <a:p>
            <a:r>
              <a:rPr lang="en-US" dirty="0" smtClean="0"/>
              <a:t>(0,0,B)</a:t>
            </a:r>
            <a:endParaRPr lang="en-US" dirty="0"/>
          </a:p>
        </p:txBody>
      </p:sp>
      <p:sp>
        <p:nvSpPr>
          <p:cNvPr id="351" name="TextBox 350"/>
          <p:cNvSpPr txBox="1"/>
          <p:nvPr/>
        </p:nvSpPr>
        <p:spPr>
          <a:xfrm>
            <a:off x="10556307" y="5819701"/>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352" name="TextBox 351"/>
          <p:cNvSpPr txBox="1"/>
          <p:nvPr/>
        </p:nvSpPr>
        <p:spPr>
          <a:xfrm>
            <a:off x="11540282" y="5818996"/>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361" name="TextBox 360"/>
          <p:cNvSpPr txBox="1"/>
          <p:nvPr/>
        </p:nvSpPr>
        <p:spPr>
          <a:xfrm>
            <a:off x="6735512" y="5795696"/>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
        <p:nvSpPr>
          <p:cNvPr id="362" name="TextBox 361"/>
          <p:cNvSpPr txBox="1"/>
          <p:nvPr/>
        </p:nvSpPr>
        <p:spPr>
          <a:xfrm>
            <a:off x="7722897" y="5795696"/>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cxnSp>
        <p:nvCxnSpPr>
          <p:cNvPr id="366" name="Straight Arrow Connector 365"/>
          <p:cNvCxnSpPr>
            <a:stCxn id="347" idx="4"/>
            <a:endCxn id="96" idx="7"/>
          </p:cNvCxnSpPr>
          <p:nvPr/>
        </p:nvCxnSpPr>
        <p:spPr>
          <a:xfrm flipH="1">
            <a:off x="8275706" y="1140277"/>
            <a:ext cx="2694342" cy="7822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632513" y="2352682"/>
            <a:ext cx="5080952" cy="3647498"/>
            <a:chOff x="116611" y="2084006"/>
            <a:chExt cx="5080952" cy="3647498"/>
          </a:xfrm>
        </p:grpSpPr>
        <p:sp>
          <p:nvSpPr>
            <p:cNvPr id="154" name="TextBox 153"/>
            <p:cNvSpPr txBox="1"/>
            <p:nvPr/>
          </p:nvSpPr>
          <p:spPr>
            <a:xfrm>
              <a:off x="282252" y="2218756"/>
              <a:ext cx="1094723" cy="369332"/>
            </a:xfrm>
            <a:prstGeom prst="rect">
              <a:avLst/>
            </a:prstGeom>
            <a:noFill/>
          </p:spPr>
          <p:txBody>
            <a:bodyPr wrap="none" rtlCol="0">
              <a:spAutoFit/>
            </a:bodyPr>
            <a:lstStyle/>
            <a:p>
              <a:r>
                <a:rPr lang="en-US" b="1" dirty="0" smtClean="0"/>
                <a:t>Router X:</a:t>
              </a:r>
              <a:endParaRPr lang="en-US" b="1" dirty="0"/>
            </a:p>
          </p:txBody>
        </p:sp>
        <mc:AlternateContent xmlns:mc="http://schemas.openxmlformats.org/markup-compatibility/2006" xmlns:a14="http://schemas.microsoft.com/office/drawing/2010/main">
          <mc:Choice Requires="a14">
            <p:sp>
              <p:nvSpPr>
                <p:cNvPr id="155" name="TextBox 154"/>
                <p:cNvSpPr txBox="1"/>
                <p:nvPr/>
              </p:nvSpPr>
              <p:spPr>
                <a:xfrm>
                  <a:off x="354021" y="3161399"/>
                  <a:ext cx="168559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𝑚𝑎𝑡𝑐h</m:t>
                        </m:r>
                        <m:r>
                          <a:rPr lang="en-US" b="0" i="1" smtClean="0">
                            <a:latin typeface="Cambria Math" panose="02040503050406030204" pitchFamily="18" charset="0"/>
                          </a:rPr>
                          <m:t> </m:t>
                        </m:r>
                        <m:r>
                          <a:rPr lang="en-US" b="0" i="1" smtClean="0">
                            <a:latin typeface="Cambria Math" panose="02040503050406030204" pitchFamily="18" charset="0"/>
                          </a:rPr>
                          <m:t>𝑝𝑒𝑒𝑟</m:t>
                        </m:r>
                        <m:r>
                          <a:rPr lang="en-US" b="0" i="1" smtClean="0">
                            <a:latin typeface="Cambria Math" panose="02040503050406030204" pitchFamily="18" charset="0"/>
                          </a:rPr>
                          <m:t>=</m:t>
                        </m:r>
                        <m:r>
                          <a:rPr lang="en-US" b="0" i="1" smtClean="0">
                            <a:latin typeface="Cambria Math" panose="02040503050406030204" pitchFamily="18" charset="0"/>
                          </a:rPr>
                          <m:t>𝐵</m:t>
                        </m:r>
                      </m:oMath>
                    </m:oMathPara>
                  </a14:m>
                  <a:endParaRPr lang="en-US" dirty="0"/>
                </a:p>
              </p:txBody>
            </p:sp>
          </mc:Choice>
          <mc:Fallback xmlns="">
            <p:sp>
              <p:nvSpPr>
                <p:cNvPr id="155" name="TextBox 154"/>
                <p:cNvSpPr txBox="1">
                  <a:spLocks noRot="1" noChangeAspect="1" noMove="1" noResize="1" noEditPoints="1" noAdjustHandles="1" noChangeArrowheads="1" noChangeShapeType="1" noTextEdit="1"/>
                </p:cNvSpPr>
                <p:nvPr/>
              </p:nvSpPr>
              <p:spPr>
                <a:xfrm>
                  <a:off x="354021" y="3161399"/>
                  <a:ext cx="1685590" cy="276999"/>
                </a:xfrm>
                <a:prstGeom prst="rect">
                  <a:avLst/>
                </a:prstGeom>
                <a:blipFill rotWithShape="0">
                  <a:blip r:embed="rId3"/>
                  <a:stretch>
                    <a:fillRect l="-2899" r="-2536" b="-26667"/>
                  </a:stretch>
                </a:blipFill>
              </p:spPr>
              <p:txBody>
                <a:bodyPr/>
                <a:lstStyle/>
                <a:p>
                  <a:r>
                    <a:rPr lang="en-US">
                      <a:noFill/>
                    </a:rPr>
                    <a:t> </a:t>
                  </a:r>
                </a:p>
              </p:txBody>
            </p:sp>
          </mc:Fallback>
        </mc:AlternateContent>
        <p:sp>
          <p:nvSpPr>
            <p:cNvPr id="156" name="TextBox 155"/>
            <p:cNvSpPr txBox="1"/>
            <p:nvPr/>
          </p:nvSpPr>
          <p:spPr>
            <a:xfrm>
              <a:off x="322448" y="3801021"/>
              <a:ext cx="1150828" cy="369332"/>
            </a:xfrm>
            <a:prstGeom prst="rect">
              <a:avLst/>
            </a:prstGeom>
            <a:noFill/>
          </p:spPr>
          <p:txBody>
            <a:bodyPr wrap="none" rtlCol="0">
              <a:spAutoFit/>
            </a:bodyPr>
            <a:lstStyle/>
            <a:p>
              <a:r>
                <a:rPr lang="en-US" b="1" dirty="0" smtClean="0"/>
                <a:t>Router M:</a:t>
              </a:r>
              <a:endParaRPr lang="en-US" b="1" dirty="0"/>
            </a:p>
          </p:txBody>
        </p:sp>
        <mc:AlternateContent xmlns:mc="http://schemas.openxmlformats.org/markup-compatibility/2006" xmlns:a14="http://schemas.microsoft.com/office/drawing/2010/main">
          <mc:Choice Requires="a14">
            <p:sp>
              <p:nvSpPr>
                <p:cNvPr id="157" name="TextBox 156"/>
                <p:cNvSpPr txBox="1"/>
                <p:nvPr/>
              </p:nvSpPr>
              <p:spPr>
                <a:xfrm>
                  <a:off x="386774" y="4106155"/>
                  <a:ext cx="16818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𝑚𝑎𝑡𝑐h</m:t>
                        </m:r>
                        <m:r>
                          <a:rPr lang="en-US" b="0" i="1" smtClean="0">
                            <a:latin typeface="Cambria Math" panose="02040503050406030204" pitchFamily="18" charset="0"/>
                          </a:rPr>
                          <m:t> </m:t>
                        </m:r>
                        <m:r>
                          <a:rPr lang="en-US" b="0" i="1" smtClean="0">
                            <a:latin typeface="Cambria Math" panose="02040503050406030204" pitchFamily="18" charset="0"/>
                          </a:rPr>
                          <m:t>𝑝𝑒𝑒𝑟</m:t>
                        </m:r>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p>
              </p:txBody>
            </p:sp>
          </mc:Choice>
          <mc:Fallback xmlns="">
            <p:sp>
              <p:nvSpPr>
                <p:cNvPr id="157" name="TextBox 156"/>
                <p:cNvSpPr txBox="1">
                  <a:spLocks noRot="1" noChangeAspect="1" noMove="1" noResize="1" noEditPoints="1" noAdjustHandles="1" noChangeArrowheads="1" noChangeShapeType="1" noTextEdit="1"/>
                </p:cNvSpPr>
                <p:nvPr/>
              </p:nvSpPr>
              <p:spPr>
                <a:xfrm>
                  <a:off x="386774" y="4106155"/>
                  <a:ext cx="1681806" cy="276999"/>
                </a:xfrm>
                <a:prstGeom prst="rect">
                  <a:avLst/>
                </a:prstGeom>
                <a:blipFill rotWithShape="0">
                  <a:blip r:embed="rId4"/>
                  <a:stretch>
                    <a:fillRect l="-2899" r="-2899" b="-26667"/>
                  </a:stretch>
                </a:blipFill>
              </p:spPr>
              <p:txBody>
                <a:bodyPr/>
                <a:lstStyle/>
                <a:p>
                  <a:r>
                    <a:rPr lang="en-US">
                      <a:noFill/>
                    </a:rPr>
                    <a:t> </a:t>
                  </a:r>
                </a:p>
              </p:txBody>
            </p:sp>
          </mc:Fallback>
        </mc:AlternateContent>
        <p:sp>
          <p:nvSpPr>
            <p:cNvPr id="158" name="Rectangle 157"/>
            <p:cNvSpPr/>
            <p:nvPr/>
          </p:nvSpPr>
          <p:spPr>
            <a:xfrm>
              <a:off x="116611" y="2084006"/>
              <a:ext cx="5080952" cy="364749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9" name="TextBox 158"/>
                <p:cNvSpPr txBox="1"/>
                <p:nvPr/>
              </p:nvSpPr>
              <p:spPr>
                <a:xfrm>
                  <a:off x="340982" y="2539030"/>
                  <a:ext cx="16752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𝑚𝑎𝑡𝑐h</m:t>
                        </m:r>
                        <m:r>
                          <a:rPr lang="en-US" b="0" i="1" smtClean="0">
                            <a:latin typeface="Cambria Math" panose="02040503050406030204" pitchFamily="18" charset="0"/>
                          </a:rPr>
                          <m:t> </m:t>
                        </m:r>
                        <m:r>
                          <a:rPr lang="en-US" b="0" i="1" smtClean="0">
                            <a:latin typeface="Cambria Math" panose="02040503050406030204" pitchFamily="18" charset="0"/>
                          </a:rPr>
                          <m:t>𝑝𝑒𝑒𝑟</m:t>
                        </m:r>
                        <m:r>
                          <a:rPr lang="en-US" b="0" i="1" smtClean="0">
                            <a:latin typeface="Cambria Math" panose="02040503050406030204" pitchFamily="18" charset="0"/>
                          </a:rPr>
                          <m:t>=</m:t>
                        </m:r>
                        <m:r>
                          <a:rPr lang="en-US" b="0" i="1" smtClean="0">
                            <a:latin typeface="Cambria Math" panose="02040503050406030204" pitchFamily="18" charset="0"/>
                          </a:rPr>
                          <m:t>𝐴</m:t>
                        </m:r>
                      </m:oMath>
                    </m:oMathPara>
                  </a14:m>
                  <a:endParaRPr lang="en-US" dirty="0"/>
                </a:p>
              </p:txBody>
            </p:sp>
          </mc:Choice>
          <mc:Fallback xmlns="">
            <p:sp>
              <p:nvSpPr>
                <p:cNvPr id="159" name="TextBox 158"/>
                <p:cNvSpPr txBox="1">
                  <a:spLocks noRot="1" noChangeAspect="1" noMove="1" noResize="1" noEditPoints="1" noAdjustHandles="1" noChangeArrowheads="1" noChangeShapeType="1" noTextEdit="1"/>
                </p:cNvSpPr>
                <p:nvPr/>
              </p:nvSpPr>
              <p:spPr>
                <a:xfrm>
                  <a:off x="340982" y="2539030"/>
                  <a:ext cx="1675202" cy="276999"/>
                </a:xfrm>
                <a:prstGeom prst="rect">
                  <a:avLst/>
                </a:prstGeom>
                <a:blipFill rotWithShape="0">
                  <a:blip r:embed="rId5"/>
                  <a:stretch>
                    <a:fillRect l="-2920" r="-292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1" name="TextBox 170"/>
                <p:cNvSpPr txBox="1"/>
                <p:nvPr/>
              </p:nvSpPr>
              <p:spPr>
                <a:xfrm>
                  <a:off x="737651" y="2834118"/>
                  <a:ext cx="12382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𝐵</m:t>
                        </m:r>
                      </m:oMath>
                    </m:oMathPara>
                  </a14:m>
                  <a:endParaRPr lang="en-US" dirty="0"/>
                </a:p>
              </p:txBody>
            </p:sp>
          </mc:Choice>
          <mc:Fallback xmlns="">
            <p:sp>
              <p:nvSpPr>
                <p:cNvPr id="171" name="TextBox 170"/>
                <p:cNvSpPr txBox="1">
                  <a:spLocks noRot="1" noChangeAspect="1" noMove="1" noResize="1" noEditPoints="1" noAdjustHandles="1" noChangeArrowheads="1" noChangeShapeType="1" noTextEdit="1"/>
                </p:cNvSpPr>
                <p:nvPr/>
              </p:nvSpPr>
              <p:spPr>
                <a:xfrm>
                  <a:off x="737651" y="2834118"/>
                  <a:ext cx="1238224" cy="276999"/>
                </a:xfrm>
                <a:prstGeom prst="rect">
                  <a:avLst/>
                </a:prstGeom>
                <a:blipFill rotWithShape="0">
                  <a:blip r:embed="rId6"/>
                  <a:stretch>
                    <a:fillRect l="-4433" r="-3448"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6" name="TextBox 175"/>
                <p:cNvSpPr txBox="1"/>
                <p:nvPr/>
              </p:nvSpPr>
              <p:spPr>
                <a:xfrm>
                  <a:off x="716068" y="3490546"/>
                  <a:ext cx="12382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𝐴</m:t>
                        </m:r>
                      </m:oMath>
                    </m:oMathPara>
                  </a14:m>
                  <a:endParaRPr lang="en-US" dirty="0"/>
                </a:p>
              </p:txBody>
            </p:sp>
          </mc:Choice>
          <mc:Fallback xmlns="">
            <p:sp>
              <p:nvSpPr>
                <p:cNvPr id="176" name="TextBox 175"/>
                <p:cNvSpPr txBox="1">
                  <a:spLocks noRot="1" noChangeAspect="1" noMove="1" noResize="1" noEditPoints="1" noAdjustHandles="1" noChangeArrowheads="1" noChangeShapeType="1" noTextEdit="1"/>
                </p:cNvSpPr>
                <p:nvPr/>
              </p:nvSpPr>
              <p:spPr>
                <a:xfrm>
                  <a:off x="716068" y="3490546"/>
                  <a:ext cx="1238224" cy="276999"/>
                </a:xfrm>
                <a:prstGeom prst="rect">
                  <a:avLst/>
                </a:prstGeom>
                <a:blipFill rotWithShape="0">
                  <a:blip r:embed="rId7"/>
                  <a:stretch>
                    <a:fillRect l="-3448" r="-3941" b="-6667"/>
                  </a:stretch>
                </a:blipFill>
              </p:spPr>
              <p:txBody>
                <a:bodyPr/>
                <a:lstStyle/>
                <a:p>
                  <a:r>
                    <a:rPr lang="en-US">
                      <a:noFill/>
                    </a:rPr>
                    <a:t> </a:t>
                  </a:r>
                </a:p>
              </p:txBody>
            </p:sp>
          </mc:Fallback>
        </mc:AlternateContent>
        <p:sp>
          <p:nvSpPr>
            <p:cNvPr id="189" name="TextBox 188"/>
            <p:cNvSpPr txBox="1"/>
            <p:nvPr/>
          </p:nvSpPr>
          <p:spPr>
            <a:xfrm>
              <a:off x="2779726" y="2191585"/>
              <a:ext cx="1094723" cy="369332"/>
            </a:xfrm>
            <a:prstGeom prst="rect">
              <a:avLst/>
            </a:prstGeom>
            <a:noFill/>
          </p:spPr>
          <p:txBody>
            <a:bodyPr wrap="none" rtlCol="0">
              <a:spAutoFit/>
            </a:bodyPr>
            <a:lstStyle/>
            <a:p>
              <a:r>
                <a:rPr lang="en-US" b="1" dirty="0" smtClean="0"/>
                <a:t>Router Y:</a:t>
              </a:r>
              <a:endParaRPr lang="en-US" b="1" dirty="0"/>
            </a:p>
          </p:txBody>
        </p:sp>
        <mc:AlternateContent xmlns:mc="http://schemas.openxmlformats.org/markup-compatibility/2006" xmlns:a14="http://schemas.microsoft.com/office/drawing/2010/main">
          <mc:Choice Requires="a14">
            <p:sp>
              <p:nvSpPr>
                <p:cNvPr id="192" name="TextBox 191"/>
                <p:cNvSpPr txBox="1"/>
                <p:nvPr/>
              </p:nvSpPr>
              <p:spPr>
                <a:xfrm>
                  <a:off x="2838453" y="2511859"/>
                  <a:ext cx="17298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𝑚𝑎𝑡𝑐h</m:t>
                        </m:r>
                        <m:r>
                          <a:rPr lang="en-US" b="0" i="1" smtClean="0">
                            <a:latin typeface="Cambria Math" panose="02040503050406030204" pitchFamily="18" charset="0"/>
                          </a:rPr>
                          <m:t> </m:t>
                        </m:r>
                        <m:r>
                          <a:rPr lang="en-US" b="0" i="1" smtClean="0">
                            <a:latin typeface="Cambria Math" panose="02040503050406030204" pitchFamily="18" charset="0"/>
                          </a:rPr>
                          <m:t>𝑝𝑒𝑒𝑟</m:t>
                        </m:r>
                        <m:r>
                          <a:rPr lang="en-US" b="0" i="1" smtClean="0">
                            <a:latin typeface="Cambria Math" panose="02040503050406030204" pitchFamily="18" charset="0"/>
                          </a:rPr>
                          <m:t>=</m:t>
                        </m:r>
                        <m:r>
                          <a:rPr lang="en-US" b="0" i="1" smtClean="0">
                            <a:latin typeface="Cambria Math" panose="02040503050406030204" pitchFamily="18" charset="0"/>
                          </a:rPr>
                          <m:t>𝑀</m:t>
                        </m:r>
                      </m:oMath>
                    </m:oMathPara>
                  </a14:m>
                  <a:endParaRPr lang="en-US" dirty="0"/>
                </a:p>
              </p:txBody>
            </p:sp>
          </mc:Choice>
          <mc:Fallback xmlns="">
            <p:sp>
              <p:nvSpPr>
                <p:cNvPr id="192" name="TextBox 191"/>
                <p:cNvSpPr txBox="1">
                  <a:spLocks noRot="1" noChangeAspect="1" noMove="1" noResize="1" noEditPoints="1" noAdjustHandles="1" noChangeArrowheads="1" noChangeShapeType="1" noTextEdit="1"/>
                </p:cNvSpPr>
                <p:nvPr/>
              </p:nvSpPr>
              <p:spPr>
                <a:xfrm>
                  <a:off x="2838453" y="2511859"/>
                  <a:ext cx="1729896" cy="276999"/>
                </a:xfrm>
                <a:prstGeom prst="rect">
                  <a:avLst/>
                </a:prstGeom>
                <a:blipFill rotWithShape="0">
                  <a:blip r:embed="rId8"/>
                  <a:stretch>
                    <a:fillRect l="-2817" r="-2465" b="-2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4" name="TextBox 193"/>
                <p:cNvSpPr txBox="1"/>
                <p:nvPr/>
              </p:nvSpPr>
              <p:spPr>
                <a:xfrm>
                  <a:off x="3235122" y="3039697"/>
                  <a:ext cx="17248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𝑐𝑜𝑚𝑚</m:t>
                        </m:r>
                        <m:r>
                          <a:rPr lang="en-US" b="0" i="1" smtClean="0">
                            <a:latin typeface="Cambria Math" panose="02040503050406030204" pitchFamily="18" charset="0"/>
                          </a:rPr>
                          <m:t>←(1,0,</m:t>
                        </m:r>
                        <m:r>
                          <a:rPr lang="en-US" b="0" i="1" smtClean="0">
                            <a:latin typeface="Cambria Math" panose="02040503050406030204" pitchFamily="18" charset="0"/>
                          </a:rPr>
                          <m:t>𝑌</m:t>
                        </m:r>
                        <m:r>
                          <a:rPr lang="en-US" b="0" i="1" smtClean="0">
                            <a:latin typeface="Cambria Math" panose="02040503050406030204" pitchFamily="18" charset="0"/>
                          </a:rPr>
                          <m:t>)</m:t>
                        </m:r>
                      </m:oMath>
                    </m:oMathPara>
                  </a14:m>
                  <a:endParaRPr lang="en-US" dirty="0"/>
                </a:p>
              </p:txBody>
            </p:sp>
          </mc:Choice>
          <mc:Fallback xmlns="">
            <p:sp>
              <p:nvSpPr>
                <p:cNvPr id="194" name="TextBox 193"/>
                <p:cNvSpPr txBox="1">
                  <a:spLocks noRot="1" noChangeAspect="1" noMove="1" noResize="1" noEditPoints="1" noAdjustHandles="1" noChangeArrowheads="1" noChangeShapeType="1" noTextEdit="1"/>
                </p:cNvSpPr>
                <p:nvPr/>
              </p:nvSpPr>
              <p:spPr>
                <a:xfrm>
                  <a:off x="3235122" y="3039697"/>
                  <a:ext cx="1724831" cy="276999"/>
                </a:xfrm>
                <a:prstGeom prst="rect">
                  <a:avLst/>
                </a:prstGeom>
                <a:blipFill rotWithShape="0">
                  <a:blip r:embed="rId9"/>
                  <a:stretch>
                    <a:fillRect l="-1413" t="-4444" r="-4594"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5" name="TextBox 194"/>
                <p:cNvSpPr txBox="1"/>
                <p:nvPr/>
              </p:nvSpPr>
              <p:spPr>
                <a:xfrm>
                  <a:off x="3232275" y="2780543"/>
                  <a:ext cx="10315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𝐿𝑃</m:t>
                        </m:r>
                        <m:r>
                          <a:rPr lang="en-US" b="0" i="1" smtClean="0">
                            <a:latin typeface="Cambria Math" panose="02040503050406030204" pitchFamily="18" charset="0"/>
                          </a:rPr>
                          <m:t>←100</m:t>
                        </m:r>
                      </m:oMath>
                    </m:oMathPara>
                  </a14:m>
                  <a:endParaRPr lang="en-US" dirty="0"/>
                </a:p>
              </p:txBody>
            </p:sp>
          </mc:Choice>
          <mc:Fallback xmlns="">
            <p:sp>
              <p:nvSpPr>
                <p:cNvPr id="195" name="TextBox 194"/>
                <p:cNvSpPr txBox="1">
                  <a:spLocks noRot="1" noChangeAspect="1" noMove="1" noResize="1" noEditPoints="1" noAdjustHandles="1" noChangeArrowheads="1" noChangeShapeType="1" noTextEdit="1"/>
                </p:cNvSpPr>
                <p:nvPr/>
              </p:nvSpPr>
              <p:spPr>
                <a:xfrm>
                  <a:off x="3232275" y="2780543"/>
                  <a:ext cx="1031564" cy="276999"/>
                </a:xfrm>
                <a:prstGeom prst="rect">
                  <a:avLst/>
                </a:prstGeom>
                <a:blipFill rotWithShape="0">
                  <a:blip r:embed="rId10"/>
                  <a:stretch>
                    <a:fillRect l="-5325" r="-5325"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0" name="TextBox 209"/>
                <p:cNvSpPr txBox="1"/>
                <p:nvPr/>
              </p:nvSpPr>
              <p:spPr>
                <a:xfrm>
                  <a:off x="749318" y="4404643"/>
                  <a:ext cx="7364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𝑌</m:t>
                        </m:r>
                      </m:oMath>
                    </m:oMathPara>
                  </a14:m>
                  <a:endParaRPr lang="en-US" dirty="0"/>
                </a:p>
              </p:txBody>
            </p:sp>
          </mc:Choice>
          <mc:Fallback xmlns="">
            <p:sp>
              <p:nvSpPr>
                <p:cNvPr id="210" name="TextBox 209"/>
                <p:cNvSpPr txBox="1">
                  <a:spLocks noRot="1" noChangeAspect="1" noMove="1" noResize="1" noEditPoints="1" noAdjustHandles="1" noChangeArrowheads="1" noChangeShapeType="1" noTextEdit="1"/>
                </p:cNvSpPr>
                <p:nvPr/>
              </p:nvSpPr>
              <p:spPr>
                <a:xfrm>
                  <a:off x="749318" y="4404643"/>
                  <a:ext cx="736420" cy="276999"/>
                </a:xfrm>
                <a:prstGeom prst="rect">
                  <a:avLst/>
                </a:prstGeom>
                <a:blipFill rotWithShape="0">
                  <a:blip r:embed="rId11"/>
                  <a:stretch>
                    <a:fillRect l="-6667" r="-5833" b="-6667"/>
                  </a:stretch>
                </a:blipFill>
              </p:spPr>
              <p:txBody>
                <a:bodyPr/>
                <a:lstStyle/>
                <a:p>
                  <a:r>
                    <a:rPr lang="en-US">
                      <a:noFill/>
                    </a:rPr>
                    <a:t> </a:t>
                  </a:r>
                </a:p>
              </p:txBody>
            </p:sp>
          </mc:Fallback>
        </mc:AlternateContent>
        <p:sp>
          <p:nvSpPr>
            <p:cNvPr id="212" name="TextBox 211"/>
            <p:cNvSpPr txBox="1"/>
            <p:nvPr/>
          </p:nvSpPr>
          <p:spPr>
            <a:xfrm>
              <a:off x="339247" y="4705292"/>
              <a:ext cx="1101135" cy="369332"/>
            </a:xfrm>
            <a:prstGeom prst="rect">
              <a:avLst/>
            </a:prstGeom>
            <a:noFill/>
          </p:spPr>
          <p:txBody>
            <a:bodyPr wrap="none" rtlCol="0">
              <a:spAutoFit/>
            </a:bodyPr>
            <a:lstStyle/>
            <a:p>
              <a:r>
                <a:rPr lang="en-US" b="1" dirty="0" smtClean="0"/>
                <a:t>Router N:</a:t>
              </a:r>
              <a:endParaRPr lang="en-US" b="1" dirty="0"/>
            </a:p>
          </p:txBody>
        </p:sp>
        <mc:AlternateContent xmlns:mc="http://schemas.openxmlformats.org/markup-compatibility/2006" xmlns:a14="http://schemas.microsoft.com/office/drawing/2010/main">
          <mc:Choice Requires="a14">
            <p:sp>
              <p:nvSpPr>
                <p:cNvPr id="213" name="TextBox 212"/>
                <p:cNvSpPr txBox="1"/>
                <p:nvPr/>
              </p:nvSpPr>
              <p:spPr>
                <a:xfrm>
                  <a:off x="403573" y="5027051"/>
                  <a:ext cx="16818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𝑚𝑎𝑡𝑐h</m:t>
                        </m:r>
                        <m:r>
                          <a:rPr lang="en-US" b="0" i="1" smtClean="0">
                            <a:latin typeface="Cambria Math" panose="02040503050406030204" pitchFamily="18" charset="0"/>
                          </a:rPr>
                          <m:t> </m:t>
                        </m:r>
                        <m:r>
                          <a:rPr lang="en-US" b="0" i="1" smtClean="0">
                            <a:latin typeface="Cambria Math" panose="02040503050406030204" pitchFamily="18" charset="0"/>
                          </a:rPr>
                          <m:t>𝑝𝑒𝑒𝑟</m:t>
                        </m:r>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p>
              </p:txBody>
            </p:sp>
          </mc:Choice>
          <mc:Fallback xmlns="">
            <p:sp>
              <p:nvSpPr>
                <p:cNvPr id="213" name="TextBox 212"/>
                <p:cNvSpPr txBox="1">
                  <a:spLocks noRot="1" noChangeAspect="1" noMove="1" noResize="1" noEditPoints="1" noAdjustHandles="1" noChangeArrowheads="1" noChangeShapeType="1" noTextEdit="1"/>
                </p:cNvSpPr>
                <p:nvPr/>
              </p:nvSpPr>
              <p:spPr>
                <a:xfrm>
                  <a:off x="403573" y="5027051"/>
                  <a:ext cx="1681806" cy="276999"/>
                </a:xfrm>
                <a:prstGeom prst="rect">
                  <a:avLst/>
                </a:prstGeom>
                <a:blipFill rotWithShape="0">
                  <a:blip r:embed="rId12"/>
                  <a:stretch>
                    <a:fillRect l="-2899" r="-2536"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9" name="TextBox 218"/>
                <p:cNvSpPr txBox="1"/>
                <p:nvPr/>
              </p:nvSpPr>
              <p:spPr>
                <a:xfrm>
                  <a:off x="749492" y="5325540"/>
                  <a:ext cx="6941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𝑌</m:t>
                        </m:r>
                      </m:oMath>
                    </m:oMathPara>
                  </a14:m>
                  <a:endParaRPr lang="en-US" dirty="0"/>
                </a:p>
              </p:txBody>
            </p:sp>
          </mc:Choice>
          <mc:Fallback xmlns="">
            <p:sp>
              <p:nvSpPr>
                <p:cNvPr id="219" name="TextBox 218"/>
                <p:cNvSpPr txBox="1">
                  <a:spLocks noRot="1" noChangeAspect="1" noMove="1" noResize="1" noEditPoints="1" noAdjustHandles="1" noChangeArrowheads="1" noChangeShapeType="1" noTextEdit="1"/>
                </p:cNvSpPr>
                <p:nvPr/>
              </p:nvSpPr>
              <p:spPr>
                <a:xfrm>
                  <a:off x="749492" y="5325540"/>
                  <a:ext cx="694164" cy="276999"/>
                </a:xfrm>
                <a:prstGeom prst="rect">
                  <a:avLst/>
                </a:prstGeom>
                <a:blipFill rotWithShape="0">
                  <a:blip r:embed="rId13"/>
                  <a:stretch>
                    <a:fillRect l="-7965" r="-708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0" name="TextBox 219"/>
                <p:cNvSpPr txBox="1"/>
                <p:nvPr/>
              </p:nvSpPr>
              <p:spPr>
                <a:xfrm>
                  <a:off x="3239316" y="3360271"/>
                  <a:ext cx="9217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𝐷</m:t>
                        </m:r>
                      </m:oMath>
                    </m:oMathPara>
                  </a14:m>
                  <a:endParaRPr lang="en-US" dirty="0"/>
                </a:p>
              </p:txBody>
            </p:sp>
          </mc:Choice>
          <mc:Fallback xmlns="">
            <p:sp>
              <p:nvSpPr>
                <p:cNvPr id="220" name="TextBox 219"/>
                <p:cNvSpPr txBox="1">
                  <a:spLocks noRot="1" noChangeAspect="1" noMove="1" noResize="1" noEditPoints="1" noAdjustHandles="1" noChangeArrowheads="1" noChangeShapeType="1" noTextEdit="1"/>
                </p:cNvSpPr>
                <p:nvPr/>
              </p:nvSpPr>
              <p:spPr>
                <a:xfrm>
                  <a:off x="3239316" y="3360271"/>
                  <a:ext cx="921791" cy="276999"/>
                </a:xfrm>
                <a:prstGeom prst="rect">
                  <a:avLst/>
                </a:prstGeom>
                <a:blipFill rotWithShape="0">
                  <a:blip r:embed="rId14"/>
                  <a:stretch>
                    <a:fillRect l="-5298" r="-5298"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1" name="TextBox 220"/>
                <p:cNvSpPr txBox="1"/>
                <p:nvPr/>
              </p:nvSpPr>
              <p:spPr>
                <a:xfrm>
                  <a:off x="2856219" y="3646528"/>
                  <a:ext cx="17010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𝑚𝑎𝑡𝑐h</m:t>
                        </m:r>
                        <m:r>
                          <a:rPr lang="en-US" b="0" i="1" smtClean="0">
                            <a:latin typeface="Cambria Math" panose="02040503050406030204" pitchFamily="18" charset="0"/>
                          </a:rPr>
                          <m:t> </m:t>
                        </m:r>
                        <m:r>
                          <a:rPr lang="en-US" b="0" i="1" smtClean="0">
                            <a:latin typeface="Cambria Math" panose="02040503050406030204" pitchFamily="18" charset="0"/>
                          </a:rPr>
                          <m:t>𝑝𝑒𝑒𝑟</m:t>
                        </m:r>
                        <m:r>
                          <a:rPr lang="en-US" b="0" i="1" smtClean="0">
                            <a:latin typeface="Cambria Math" panose="02040503050406030204" pitchFamily="18" charset="0"/>
                          </a:rPr>
                          <m:t>=</m:t>
                        </m:r>
                        <m:r>
                          <a:rPr lang="en-US" b="0" i="1" smtClean="0">
                            <a:latin typeface="Cambria Math" panose="02040503050406030204" pitchFamily="18" charset="0"/>
                          </a:rPr>
                          <m:t>𝑁</m:t>
                        </m:r>
                      </m:oMath>
                    </m:oMathPara>
                  </a14:m>
                  <a:endParaRPr lang="en-US" dirty="0"/>
                </a:p>
              </p:txBody>
            </p:sp>
          </mc:Choice>
          <mc:Fallback xmlns="">
            <p:sp>
              <p:nvSpPr>
                <p:cNvPr id="221" name="TextBox 220"/>
                <p:cNvSpPr txBox="1">
                  <a:spLocks noRot="1" noChangeAspect="1" noMove="1" noResize="1" noEditPoints="1" noAdjustHandles="1" noChangeArrowheads="1" noChangeShapeType="1" noTextEdit="1"/>
                </p:cNvSpPr>
                <p:nvPr/>
              </p:nvSpPr>
              <p:spPr>
                <a:xfrm>
                  <a:off x="2856219" y="3646528"/>
                  <a:ext cx="1701042" cy="276999"/>
                </a:xfrm>
                <a:prstGeom prst="rect">
                  <a:avLst/>
                </a:prstGeom>
                <a:blipFill rotWithShape="0">
                  <a:blip r:embed="rId15"/>
                  <a:stretch>
                    <a:fillRect l="-2867" r="-2867" b="-2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2" name="TextBox 221"/>
                <p:cNvSpPr txBox="1"/>
                <p:nvPr/>
              </p:nvSpPr>
              <p:spPr>
                <a:xfrm>
                  <a:off x="3252888" y="4174366"/>
                  <a:ext cx="17248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𝑐𝑜𝑚𝑚</m:t>
                        </m:r>
                        <m:r>
                          <a:rPr lang="en-US" b="0" i="1" smtClean="0">
                            <a:latin typeface="Cambria Math" panose="02040503050406030204" pitchFamily="18" charset="0"/>
                          </a:rPr>
                          <m:t>←(0,1,</m:t>
                        </m:r>
                        <m:r>
                          <a:rPr lang="en-US" b="0" i="1" smtClean="0">
                            <a:latin typeface="Cambria Math" panose="02040503050406030204" pitchFamily="18" charset="0"/>
                          </a:rPr>
                          <m:t>𝑌</m:t>
                        </m:r>
                        <m:r>
                          <a:rPr lang="en-US" b="0" i="1" smtClean="0">
                            <a:latin typeface="Cambria Math" panose="02040503050406030204" pitchFamily="18" charset="0"/>
                          </a:rPr>
                          <m:t>)</m:t>
                        </m:r>
                      </m:oMath>
                    </m:oMathPara>
                  </a14:m>
                  <a:endParaRPr lang="en-US" dirty="0"/>
                </a:p>
              </p:txBody>
            </p:sp>
          </mc:Choice>
          <mc:Fallback xmlns="">
            <p:sp>
              <p:nvSpPr>
                <p:cNvPr id="222" name="TextBox 221"/>
                <p:cNvSpPr txBox="1">
                  <a:spLocks noRot="1" noChangeAspect="1" noMove="1" noResize="1" noEditPoints="1" noAdjustHandles="1" noChangeArrowheads="1" noChangeShapeType="1" noTextEdit="1"/>
                </p:cNvSpPr>
                <p:nvPr/>
              </p:nvSpPr>
              <p:spPr>
                <a:xfrm>
                  <a:off x="3252888" y="4174366"/>
                  <a:ext cx="1724831" cy="276999"/>
                </a:xfrm>
                <a:prstGeom prst="rect">
                  <a:avLst/>
                </a:prstGeom>
                <a:blipFill rotWithShape="0">
                  <a:blip r:embed="rId16"/>
                  <a:stretch>
                    <a:fillRect l="-1413" t="-2222" r="-4594"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3" name="TextBox 222"/>
                <p:cNvSpPr txBox="1"/>
                <p:nvPr/>
              </p:nvSpPr>
              <p:spPr>
                <a:xfrm>
                  <a:off x="3250041" y="3915212"/>
                  <a:ext cx="9033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𝐿𝑃</m:t>
                        </m:r>
                        <m:r>
                          <a:rPr lang="en-US" b="0" i="1" smtClean="0">
                            <a:latin typeface="Cambria Math" panose="02040503050406030204" pitchFamily="18" charset="0"/>
                          </a:rPr>
                          <m:t>←99</m:t>
                        </m:r>
                      </m:oMath>
                    </m:oMathPara>
                  </a14:m>
                  <a:endParaRPr lang="en-US" dirty="0"/>
                </a:p>
              </p:txBody>
            </p:sp>
          </mc:Choice>
          <mc:Fallback xmlns="">
            <p:sp>
              <p:nvSpPr>
                <p:cNvPr id="223" name="TextBox 222"/>
                <p:cNvSpPr txBox="1">
                  <a:spLocks noRot="1" noChangeAspect="1" noMove="1" noResize="1" noEditPoints="1" noAdjustHandles="1" noChangeArrowheads="1" noChangeShapeType="1" noTextEdit="1"/>
                </p:cNvSpPr>
                <p:nvPr/>
              </p:nvSpPr>
              <p:spPr>
                <a:xfrm>
                  <a:off x="3250041" y="3915212"/>
                  <a:ext cx="903324" cy="276999"/>
                </a:xfrm>
                <a:prstGeom prst="rect">
                  <a:avLst/>
                </a:prstGeom>
                <a:blipFill rotWithShape="0">
                  <a:blip r:embed="rId17"/>
                  <a:stretch>
                    <a:fillRect l="-6081" r="-6081"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4" name="TextBox 223"/>
                <p:cNvSpPr txBox="1"/>
                <p:nvPr/>
              </p:nvSpPr>
              <p:spPr>
                <a:xfrm>
                  <a:off x="3257082" y="4494940"/>
                  <a:ext cx="9217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𝐷</m:t>
                        </m:r>
                      </m:oMath>
                    </m:oMathPara>
                  </a14:m>
                  <a:endParaRPr lang="en-US" dirty="0"/>
                </a:p>
              </p:txBody>
            </p:sp>
          </mc:Choice>
          <mc:Fallback xmlns="">
            <p:sp>
              <p:nvSpPr>
                <p:cNvPr id="224" name="TextBox 223"/>
                <p:cNvSpPr txBox="1">
                  <a:spLocks noRot="1" noChangeAspect="1" noMove="1" noResize="1" noEditPoints="1" noAdjustHandles="1" noChangeArrowheads="1" noChangeShapeType="1" noTextEdit="1"/>
                </p:cNvSpPr>
                <p:nvPr/>
              </p:nvSpPr>
              <p:spPr>
                <a:xfrm>
                  <a:off x="3257082" y="4494940"/>
                  <a:ext cx="921791" cy="276999"/>
                </a:xfrm>
                <a:prstGeom prst="rect">
                  <a:avLst/>
                </a:prstGeom>
                <a:blipFill rotWithShape="0">
                  <a:blip r:embed="rId18"/>
                  <a:stretch>
                    <a:fillRect l="-5960" r="-4636"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5" name="TextBox 224"/>
                <p:cNvSpPr txBox="1"/>
                <p:nvPr/>
              </p:nvSpPr>
              <p:spPr>
                <a:xfrm>
                  <a:off x="2856219" y="4728280"/>
                  <a:ext cx="452047"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m:t>
                        </m:r>
                      </m:oMath>
                    </m:oMathPara>
                  </a14:m>
                  <a:endParaRPr lang="en-US" sz="3600" dirty="0"/>
                </a:p>
              </p:txBody>
            </p:sp>
          </mc:Choice>
          <mc:Fallback xmlns="">
            <p:sp>
              <p:nvSpPr>
                <p:cNvPr id="225" name="TextBox 224"/>
                <p:cNvSpPr txBox="1">
                  <a:spLocks noRot="1" noChangeAspect="1" noMove="1" noResize="1" noEditPoints="1" noAdjustHandles="1" noChangeArrowheads="1" noChangeShapeType="1" noTextEdit="1"/>
                </p:cNvSpPr>
                <p:nvPr/>
              </p:nvSpPr>
              <p:spPr>
                <a:xfrm>
                  <a:off x="2856219" y="4728280"/>
                  <a:ext cx="452047" cy="553998"/>
                </a:xfrm>
                <a:prstGeom prst="rect">
                  <a:avLst/>
                </a:prstGeom>
                <a:blipFill rotWithShape="0">
                  <a:blip r:embed="rId19"/>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920121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External Routes:</a:t>
            </a:r>
            <a:endParaRPr lang="en-US" sz="4000"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193" name="TextBox 192"/>
              <p:cNvSpPr txBox="1"/>
              <p:nvPr/>
            </p:nvSpPr>
            <p:spPr>
              <a:xfrm>
                <a:off x="329516" y="1212766"/>
                <a:ext cx="4825349"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𝑜𝑢𝑡</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𝑜𝑢𝑡</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a14:m>
                <a:endParaRPr lang="en-US" b="0" dirty="0" smtClean="0"/>
              </a:p>
            </p:txBody>
          </p:sp>
        </mc:Choice>
        <mc:Fallback xmlns="">
          <p:sp>
            <p:nvSpPr>
              <p:cNvPr id="193" name="TextBox 192"/>
              <p:cNvSpPr txBox="1">
                <a:spLocks noRot="1" noChangeAspect="1" noMove="1" noResize="1" noEditPoints="1" noAdjustHandles="1" noChangeArrowheads="1" noChangeShapeType="1" noTextEdit="1"/>
              </p:cNvSpPr>
              <p:nvPr/>
            </p:nvSpPr>
            <p:spPr>
              <a:xfrm>
                <a:off x="329516" y="1212766"/>
                <a:ext cx="4825349" cy="276999"/>
              </a:xfrm>
              <a:prstGeom prst="rect">
                <a:avLst/>
              </a:prstGeom>
              <a:blipFill rotWithShape="0">
                <a:blip r:embed="rId2"/>
                <a:stretch>
                  <a:fillRect l="-2904" t="-28889" b="-51111"/>
                </a:stretch>
              </a:blipFill>
            </p:spPr>
            <p:txBody>
              <a:bodyPr/>
              <a:lstStyle/>
              <a:p>
                <a:r>
                  <a:rPr lang="en-US">
                    <a:noFill/>
                  </a:rPr>
                  <a:t> </a:t>
                </a:r>
              </a:p>
            </p:txBody>
          </p:sp>
        </mc:Fallback>
      </mc:AlternateContent>
      <p:grpSp>
        <p:nvGrpSpPr>
          <p:cNvPr id="30" name="Group 29"/>
          <p:cNvGrpSpPr/>
          <p:nvPr/>
        </p:nvGrpSpPr>
        <p:grpSpPr>
          <a:xfrm>
            <a:off x="193468" y="2091655"/>
            <a:ext cx="4335499" cy="1873894"/>
            <a:chOff x="239086" y="2335795"/>
            <a:chExt cx="4335499" cy="1873894"/>
          </a:xfrm>
        </p:grpSpPr>
        <p:sp>
          <p:nvSpPr>
            <p:cNvPr id="172" name="Oval 171"/>
            <p:cNvSpPr/>
            <p:nvPr/>
          </p:nvSpPr>
          <p:spPr>
            <a:xfrm>
              <a:off x="1757094" y="2626185"/>
              <a:ext cx="1698441" cy="1533507"/>
            </a:xfrm>
            <a:prstGeom prst="ellips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3358084" y="3211563"/>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1746345" y="2905250"/>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p:nvSpPr>
          <p:spPr>
            <a:xfrm>
              <a:off x="1721854" y="3524457"/>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2353608" y="3256353"/>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p:cNvSpPr/>
            <p:nvPr/>
          </p:nvSpPr>
          <p:spPr>
            <a:xfrm>
              <a:off x="239086" y="2335795"/>
              <a:ext cx="754970" cy="1569072"/>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9" name="Straight Connector 188"/>
            <p:cNvCxnSpPr>
              <a:stCxn id="179" idx="2"/>
              <a:endCxn id="188" idx="7"/>
            </p:cNvCxnSpPr>
            <p:nvPr/>
          </p:nvCxnSpPr>
          <p:spPr>
            <a:xfrm flipH="1" flipV="1">
              <a:off x="883493" y="2565580"/>
              <a:ext cx="862852" cy="4446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a:stCxn id="186" idx="2"/>
              <a:endCxn id="188" idx="5"/>
            </p:cNvCxnSpPr>
            <p:nvPr/>
          </p:nvCxnSpPr>
          <p:spPr>
            <a:xfrm flipH="1">
              <a:off x="883493" y="3629458"/>
              <a:ext cx="838361" cy="456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a:endCxn id="176" idx="7"/>
            </p:cNvCxnSpPr>
            <p:nvPr/>
          </p:nvCxnSpPr>
          <p:spPr>
            <a:xfrm flipH="1">
              <a:off x="3542657" y="2905250"/>
              <a:ext cx="478613" cy="337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6" name="TextBox 195"/>
            <p:cNvSpPr txBox="1"/>
            <p:nvPr/>
          </p:nvSpPr>
          <p:spPr>
            <a:xfrm>
              <a:off x="342271" y="2954438"/>
              <a:ext cx="540533" cy="369332"/>
            </a:xfrm>
            <a:prstGeom prst="rect">
              <a:avLst/>
            </a:prstGeom>
            <a:noFill/>
          </p:spPr>
          <p:txBody>
            <a:bodyPr wrap="none" rtlCol="0">
              <a:spAutoFit/>
            </a:bodyPr>
            <a:lstStyle/>
            <a:p>
              <a:r>
                <a:rPr lang="en-US" dirty="0" smtClean="0"/>
                <a:t>AS1</a:t>
              </a:r>
              <a:endParaRPr lang="en-US" dirty="0"/>
            </a:p>
          </p:txBody>
        </p:sp>
        <p:sp>
          <p:nvSpPr>
            <p:cNvPr id="201" name="TextBox 200"/>
            <p:cNvSpPr txBox="1"/>
            <p:nvPr/>
          </p:nvSpPr>
          <p:spPr>
            <a:xfrm>
              <a:off x="1564499" y="2584894"/>
              <a:ext cx="257718" cy="272218"/>
            </a:xfrm>
            <a:prstGeom prst="rect">
              <a:avLst/>
            </a:prstGeom>
            <a:noFill/>
          </p:spPr>
          <p:txBody>
            <a:bodyPr wrap="none" rtlCol="0">
              <a:spAutoFit/>
            </a:bodyPr>
            <a:lstStyle/>
            <a:p>
              <a:r>
                <a:rPr lang="en-US" dirty="0" smtClean="0"/>
                <a:t>A</a:t>
              </a:r>
              <a:endParaRPr lang="en-US" dirty="0"/>
            </a:p>
          </p:txBody>
        </p:sp>
        <p:sp>
          <p:nvSpPr>
            <p:cNvPr id="210" name="TextBox 209"/>
            <p:cNvSpPr txBox="1"/>
            <p:nvPr/>
          </p:nvSpPr>
          <p:spPr>
            <a:xfrm>
              <a:off x="2386388" y="2914875"/>
              <a:ext cx="249917" cy="272218"/>
            </a:xfrm>
            <a:prstGeom prst="rect">
              <a:avLst/>
            </a:prstGeom>
            <a:noFill/>
          </p:spPr>
          <p:txBody>
            <a:bodyPr wrap="none" rtlCol="0">
              <a:spAutoFit/>
            </a:bodyPr>
            <a:lstStyle/>
            <a:p>
              <a:r>
                <a:rPr lang="en-US" dirty="0"/>
                <a:t>C</a:t>
              </a:r>
            </a:p>
          </p:txBody>
        </p:sp>
        <p:sp>
          <p:nvSpPr>
            <p:cNvPr id="211" name="TextBox 210"/>
            <p:cNvSpPr txBox="1"/>
            <p:nvPr/>
          </p:nvSpPr>
          <p:spPr>
            <a:xfrm>
              <a:off x="1590780" y="3696567"/>
              <a:ext cx="257718" cy="272218"/>
            </a:xfrm>
            <a:prstGeom prst="rect">
              <a:avLst/>
            </a:prstGeom>
            <a:noFill/>
          </p:spPr>
          <p:txBody>
            <a:bodyPr wrap="none" rtlCol="0">
              <a:spAutoFit/>
            </a:bodyPr>
            <a:lstStyle/>
            <a:p>
              <a:r>
                <a:rPr lang="en-US" dirty="0" smtClean="0"/>
                <a:t>B</a:t>
              </a:r>
              <a:endParaRPr lang="en-US" dirty="0"/>
            </a:p>
          </p:txBody>
        </p:sp>
        <p:sp>
          <p:nvSpPr>
            <p:cNvPr id="212" name="TextBox 211"/>
            <p:cNvSpPr txBox="1"/>
            <p:nvPr/>
          </p:nvSpPr>
          <p:spPr>
            <a:xfrm>
              <a:off x="3277054" y="2591258"/>
              <a:ext cx="265520" cy="272218"/>
            </a:xfrm>
            <a:prstGeom prst="rect">
              <a:avLst/>
            </a:prstGeom>
            <a:noFill/>
          </p:spPr>
          <p:txBody>
            <a:bodyPr wrap="none" rtlCol="0">
              <a:spAutoFit/>
            </a:bodyPr>
            <a:lstStyle/>
            <a:p>
              <a:r>
                <a:rPr lang="en-US" dirty="0" smtClean="0"/>
                <a:t>D</a:t>
              </a:r>
              <a:endParaRPr lang="en-US" dirty="0"/>
            </a:p>
          </p:txBody>
        </p:sp>
        <p:cxnSp>
          <p:nvCxnSpPr>
            <p:cNvPr id="218" name="Straight Connector 217"/>
            <p:cNvCxnSpPr>
              <a:stCxn id="187" idx="3"/>
              <a:endCxn id="186" idx="6"/>
            </p:cNvCxnSpPr>
            <p:nvPr/>
          </p:nvCxnSpPr>
          <p:spPr>
            <a:xfrm flipH="1">
              <a:off x="1938095" y="3435601"/>
              <a:ext cx="447181" cy="1938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a:stCxn id="187" idx="1"/>
              <a:endCxn id="179" idx="5"/>
            </p:cNvCxnSpPr>
            <p:nvPr/>
          </p:nvCxnSpPr>
          <p:spPr>
            <a:xfrm flipH="1" flipV="1">
              <a:off x="1930918" y="3084498"/>
              <a:ext cx="454358" cy="2026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a:stCxn id="176" idx="2"/>
              <a:endCxn id="187" idx="6"/>
            </p:cNvCxnSpPr>
            <p:nvPr/>
          </p:nvCxnSpPr>
          <p:spPr>
            <a:xfrm flipH="1">
              <a:off x="2569849" y="3316564"/>
              <a:ext cx="788235" cy="44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2" name="Oval 221"/>
            <p:cNvSpPr/>
            <p:nvPr/>
          </p:nvSpPr>
          <p:spPr>
            <a:xfrm>
              <a:off x="3904361" y="2491761"/>
              <a:ext cx="670224" cy="694041"/>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p:cNvSpPr/>
            <p:nvPr/>
          </p:nvSpPr>
          <p:spPr>
            <a:xfrm>
              <a:off x="3788935" y="3515648"/>
              <a:ext cx="670224" cy="694041"/>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4" name="Straight Connector 223"/>
            <p:cNvCxnSpPr>
              <a:stCxn id="223" idx="1"/>
              <a:endCxn id="176" idx="5"/>
            </p:cNvCxnSpPr>
            <p:nvPr/>
          </p:nvCxnSpPr>
          <p:spPr>
            <a:xfrm flipH="1" flipV="1">
              <a:off x="3542657" y="3390811"/>
              <a:ext cx="344430" cy="226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5" name="TextBox 224"/>
          <p:cNvSpPr txBox="1"/>
          <p:nvPr/>
        </p:nvSpPr>
        <p:spPr>
          <a:xfrm>
            <a:off x="4040195" y="2438080"/>
            <a:ext cx="304892" cy="369332"/>
          </a:xfrm>
          <a:prstGeom prst="rect">
            <a:avLst/>
          </a:prstGeom>
          <a:noFill/>
        </p:spPr>
        <p:txBody>
          <a:bodyPr wrap="none" rtlCol="0">
            <a:spAutoFit/>
          </a:bodyPr>
          <a:lstStyle/>
          <a:p>
            <a:r>
              <a:rPr lang="en-US" dirty="0" smtClean="0"/>
              <a:t>X</a:t>
            </a:r>
            <a:endParaRPr lang="en-US" dirty="0"/>
          </a:p>
        </p:txBody>
      </p:sp>
      <p:sp>
        <p:nvSpPr>
          <p:cNvPr id="226" name="TextBox 225"/>
          <p:cNvSpPr txBox="1"/>
          <p:nvPr/>
        </p:nvSpPr>
        <p:spPr>
          <a:xfrm>
            <a:off x="3947633" y="3452427"/>
            <a:ext cx="304892" cy="369332"/>
          </a:xfrm>
          <a:prstGeom prst="rect">
            <a:avLst/>
          </a:prstGeom>
          <a:noFill/>
        </p:spPr>
        <p:txBody>
          <a:bodyPr wrap="none" rtlCol="0">
            <a:spAutoFit/>
          </a:bodyPr>
          <a:lstStyle/>
          <a:p>
            <a:r>
              <a:rPr lang="en-US" dirty="0" smtClean="0"/>
              <a:t>Y</a:t>
            </a:r>
            <a:endParaRPr lang="en-US" dirty="0"/>
          </a:p>
        </p:txBody>
      </p:sp>
      <p:grpSp>
        <p:nvGrpSpPr>
          <p:cNvPr id="32" name="Group 31"/>
          <p:cNvGrpSpPr/>
          <p:nvPr/>
        </p:nvGrpSpPr>
        <p:grpSpPr>
          <a:xfrm>
            <a:off x="318381" y="4323537"/>
            <a:ext cx="4027797" cy="1138004"/>
            <a:chOff x="366390" y="4601005"/>
            <a:chExt cx="4027797" cy="1138004"/>
          </a:xfrm>
        </p:grpSpPr>
        <p:sp>
          <p:nvSpPr>
            <p:cNvPr id="46" name="Oval 45"/>
            <p:cNvSpPr/>
            <p:nvPr/>
          </p:nvSpPr>
          <p:spPr>
            <a:xfrm>
              <a:off x="366390" y="5235006"/>
              <a:ext cx="565735" cy="504003"/>
            </a:xfrm>
            <a:prstGeom prst="ellipse">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46" idx="6"/>
              <a:endCxn id="227" idx="2"/>
            </p:cNvCxnSpPr>
            <p:nvPr/>
          </p:nvCxnSpPr>
          <p:spPr>
            <a:xfrm flipV="1">
              <a:off x="932125" y="5486733"/>
              <a:ext cx="629421" cy="2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222672" y="5055995"/>
              <a:ext cx="317716" cy="369332"/>
            </a:xfrm>
            <a:prstGeom prst="rect">
              <a:avLst/>
            </a:prstGeom>
            <a:noFill/>
          </p:spPr>
          <p:txBody>
            <a:bodyPr wrap="none" rtlCol="0">
              <a:spAutoFit/>
            </a:bodyPr>
            <a:lstStyle/>
            <a:p>
              <a:r>
                <a:rPr lang="en-US" dirty="0"/>
                <a:t>A</a:t>
              </a:r>
            </a:p>
          </p:txBody>
        </p:sp>
        <p:sp>
          <p:nvSpPr>
            <p:cNvPr id="151" name="TextBox 150"/>
            <p:cNvSpPr txBox="1"/>
            <p:nvPr/>
          </p:nvSpPr>
          <p:spPr>
            <a:xfrm>
              <a:off x="505268" y="5302338"/>
              <a:ext cx="301686" cy="369332"/>
            </a:xfrm>
            <a:prstGeom prst="rect">
              <a:avLst/>
            </a:prstGeom>
            <a:noFill/>
          </p:spPr>
          <p:txBody>
            <a:bodyPr wrap="none" rtlCol="0">
              <a:spAutoFit/>
            </a:bodyPr>
            <a:lstStyle/>
            <a:p>
              <a:r>
                <a:rPr lang="en-US" dirty="0" smtClean="0"/>
                <a:t>0</a:t>
              </a:r>
              <a:endParaRPr lang="en-US" dirty="0"/>
            </a:p>
          </p:txBody>
        </p:sp>
        <p:sp>
          <p:nvSpPr>
            <p:cNvPr id="162" name="TextBox 161"/>
            <p:cNvSpPr txBox="1"/>
            <p:nvPr/>
          </p:nvSpPr>
          <p:spPr>
            <a:xfrm>
              <a:off x="993110" y="5053483"/>
              <a:ext cx="505267" cy="369332"/>
            </a:xfrm>
            <a:prstGeom prst="rect">
              <a:avLst/>
            </a:prstGeom>
            <a:noFill/>
          </p:spPr>
          <p:txBody>
            <a:bodyPr wrap="none" rtlCol="0">
              <a:spAutoFit/>
            </a:bodyPr>
            <a:lstStyle/>
            <a:p>
              <a:r>
                <a:rPr lang="en-US" dirty="0" smtClean="0"/>
                <a:t>out</a:t>
              </a:r>
              <a:endParaRPr lang="en-US" dirty="0"/>
            </a:p>
          </p:txBody>
        </p:sp>
        <p:grpSp>
          <p:nvGrpSpPr>
            <p:cNvPr id="31" name="Group 30"/>
            <p:cNvGrpSpPr/>
            <p:nvPr/>
          </p:nvGrpSpPr>
          <p:grpSpPr>
            <a:xfrm>
              <a:off x="3828452" y="5234731"/>
              <a:ext cx="565735" cy="504003"/>
              <a:chOff x="1520446" y="5242437"/>
              <a:chExt cx="565735" cy="504003"/>
            </a:xfrm>
          </p:grpSpPr>
          <p:sp>
            <p:nvSpPr>
              <p:cNvPr id="163" name="Oval 162"/>
              <p:cNvSpPr/>
              <p:nvPr/>
            </p:nvSpPr>
            <p:spPr>
              <a:xfrm>
                <a:off x="1520446" y="5242437"/>
                <a:ext cx="565735" cy="504003"/>
              </a:xfrm>
              <a:prstGeom prst="ellipse">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1576350" y="5293883"/>
                <a:ext cx="453926" cy="401110"/>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6" name="Straight Arrow Connector 89"/>
            <p:cNvCxnSpPr>
              <a:stCxn id="229" idx="7"/>
              <a:endCxn id="229" idx="1"/>
            </p:cNvCxnSpPr>
            <p:nvPr/>
          </p:nvCxnSpPr>
          <p:spPr>
            <a:xfrm rot="16200000" flipV="1">
              <a:off x="2918348" y="5108523"/>
              <a:ext cx="12700" cy="400035"/>
            </a:xfrm>
            <a:prstGeom prst="curvedConnector3">
              <a:avLst>
                <a:gd name="adj1" fmla="val 238118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7" name="Oval 226"/>
            <p:cNvSpPr/>
            <p:nvPr/>
          </p:nvSpPr>
          <p:spPr>
            <a:xfrm>
              <a:off x="1561546"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p:cNvSpPr/>
            <p:nvPr/>
          </p:nvSpPr>
          <p:spPr>
            <a:xfrm>
              <a:off x="2635480"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1" name="Straight Arrow Connector 230"/>
            <p:cNvCxnSpPr>
              <a:stCxn id="227" idx="6"/>
              <a:endCxn id="229" idx="2"/>
            </p:cNvCxnSpPr>
            <p:nvPr/>
          </p:nvCxnSpPr>
          <p:spPr>
            <a:xfrm>
              <a:off x="2127281" y="5486733"/>
              <a:ext cx="50819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p:cNvCxnSpPr>
              <a:stCxn id="229" idx="6"/>
              <a:endCxn id="163" idx="2"/>
            </p:cNvCxnSpPr>
            <p:nvPr/>
          </p:nvCxnSpPr>
          <p:spPr>
            <a:xfrm>
              <a:off x="3201215" y="5486733"/>
              <a:ext cx="62723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3" name="TextBox 242"/>
            <p:cNvSpPr txBox="1"/>
            <p:nvPr/>
          </p:nvSpPr>
          <p:spPr>
            <a:xfrm>
              <a:off x="2765840" y="4601005"/>
              <a:ext cx="359394" cy="369332"/>
            </a:xfrm>
            <a:prstGeom prst="rect">
              <a:avLst/>
            </a:prstGeom>
            <a:noFill/>
          </p:spPr>
          <p:txBody>
            <a:bodyPr wrap="none" rtlCol="0">
              <a:spAutoFit/>
            </a:bodyPr>
            <a:lstStyle/>
            <a:p>
              <a:r>
                <a:rPr lang="en-US" dirty="0" smtClean="0"/>
                <a:t>in</a:t>
              </a:r>
              <a:endParaRPr lang="en-US" dirty="0"/>
            </a:p>
          </p:txBody>
        </p:sp>
        <p:sp>
          <p:nvSpPr>
            <p:cNvPr id="244" name="TextBox 243"/>
            <p:cNvSpPr txBox="1"/>
            <p:nvPr/>
          </p:nvSpPr>
          <p:spPr>
            <a:xfrm>
              <a:off x="3336765" y="5050065"/>
              <a:ext cx="350715" cy="369332"/>
            </a:xfrm>
            <a:prstGeom prst="rect">
              <a:avLst/>
            </a:prstGeom>
            <a:noFill/>
          </p:spPr>
          <p:txBody>
            <a:bodyPr wrap="square" rtlCol="0">
              <a:spAutoFit/>
            </a:bodyPr>
            <a:lstStyle/>
            <a:p>
              <a:r>
                <a:rPr lang="en-US" dirty="0" smtClean="0"/>
                <a:t>X</a:t>
              </a:r>
              <a:endParaRPr lang="en-US" dirty="0"/>
            </a:p>
          </p:txBody>
        </p:sp>
        <p:sp>
          <p:nvSpPr>
            <p:cNvPr id="246" name="TextBox 245"/>
            <p:cNvSpPr txBox="1"/>
            <p:nvPr/>
          </p:nvSpPr>
          <p:spPr>
            <a:xfrm>
              <a:off x="1693100" y="5311517"/>
              <a:ext cx="301686" cy="369332"/>
            </a:xfrm>
            <a:prstGeom prst="rect">
              <a:avLst/>
            </a:prstGeom>
            <a:noFill/>
          </p:spPr>
          <p:txBody>
            <a:bodyPr wrap="none" rtlCol="0">
              <a:spAutoFit/>
            </a:bodyPr>
            <a:lstStyle/>
            <a:p>
              <a:r>
                <a:rPr lang="en-US" dirty="0" smtClean="0"/>
                <a:t>1</a:t>
              </a:r>
              <a:endParaRPr lang="en-US" dirty="0"/>
            </a:p>
          </p:txBody>
        </p:sp>
        <p:sp>
          <p:nvSpPr>
            <p:cNvPr id="247" name="TextBox 246"/>
            <p:cNvSpPr txBox="1"/>
            <p:nvPr/>
          </p:nvSpPr>
          <p:spPr>
            <a:xfrm>
              <a:off x="2773855" y="5306103"/>
              <a:ext cx="301686" cy="369332"/>
            </a:xfrm>
            <a:prstGeom prst="rect">
              <a:avLst/>
            </a:prstGeom>
            <a:noFill/>
          </p:spPr>
          <p:txBody>
            <a:bodyPr wrap="none" rtlCol="0">
              <a:spAutoFit/>
            </a:bodyPr>
            <a:lstStyle/>
            <a:p>
              <a:r>
                <a:rPr lang="en-US" dirty="0" smtClean="0"/>
                <a:t>2</a:t>
              </a:r>
              <a:endParaRPr lang="en-US" dirty="0"/>
            </a:p>
          </p:txBody>
        </p:sp>
        <p:sp>
          <p:nvSpPr>
            <p:cNvPr id="270" name="TextBox 269"/>
            <p:cNvSpPr txBox="1"/>
            <p:nvPr/>
          </p:nvSpPr>
          <p:spPr>
            <a:xfrm>
              <a:off x="3971125" y="5331551"/>
              <a:ext cx="301686" cy="369332"/>
            </a:xfrm>
            <a:prstGeom prst="rect">
              <a:avLst/>
            </a:prstGeom>
            <a:noFill/>
          </p:spPr>
          <p:txBody>
            <a:bodyPr wrap="none" rtlCol="0">
              <a:spAutoFit/>
            </a:bodyPr>
            <a:lstStyle/>
            <a:p>
              <a:r>
                <a:rPr lang="en-US" dirty="0" smtClean="0"/>
                <a:t>3</a:t>
              </a:r>
              <a:endParaRPr lang="en-US" dirty="0"/>
            </a:p>
          </p:txBody>
        </p:sp>
      </p:grpSp>
      <p:grpSp>
        <p:nvGrpSpPr>
          <p:cNvPr id="271" name="Group 270"/>
          <p:cNvGrpSpPr/>
          <p:nvPr/>
        </p:nvGrpSpPr>
        <p:grpSpPr>
          <a:xfrm>
            <a:off x="329516" y="5598321"/>
            <a:ext cx="4027797" cy="1138004"/>
            <a:chOff x="366390" y="4601005"/>
            <a:chExt cx="4027797" cy="1138004"/>
          </a:xfrm>
        </p:grpSpPr>
        <p:sp>
          <p:nvSpPr>
            <p:cNvPr id="272" name="Oval 271"/>
            <p:cNvSpPr/>
            <p:nvPr/>
          </p:nvSpPr>
          <p:spPr>
            <a:xfrm>
              <a:off x="366390" y="5235006"/>
              <a:ext cx="565735" cy="504003"/>
            </a:xfrm>
            <a:prstGeom prst="ellipse">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3" name="Straight Arrow Connector 272"/>
            <p:cNvCxnSpPr>
              <a:stCxn id="272" idx="6"/>
              <a:endCxn id="280" idx="2"/>
            </p:cNvCxnSpPr>
            <p:nvPr/>
          </p:nvCxnSpPr>
          <p:spPr>
            <a:xfrm flipV="1">
              <a:off x="932125" y="5486733"/>
              <a:ext cx="629421" cy="2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4" name="TextBox 273"/>
            <p:cNvSpPr txBox="1"/>
            <p:nvPr/>
          </p:nvSpPr>
          <p:spPr>
            <a:xfrm>
              <a:off x="2222672" y="5055995"/>
              <a:ext cx="317716" cy="369332"/>
            </a:xfrm>
            <a:prstGeom prst="rect">
              <a:avLst/>
            </a:prstGeom>
            <a:noFill/>
          </p:spPr>
          <p:txBody>
            <a:bodyPr wrap="none" rtlCol="0">
              <a:spAutoFit/>
            </a:bodyPr>
            <a:lstStyle/>
            <a:p>
              <a:r>
                <a:rPr lang="en-US" dirty="0" smtClean="0"/>
                <a:t>B</a:t>
              </a:r>
              <a:endParaRPr lang="en-US" dirty="0"/>
            </a:p>
          </p:txBody>
        </p:sp>
        <p:sp>
          <p:nvSpPr>
            <p:cNvPr id="275" name="TextBox 274"/>
            <p:cNvSpPr txBox="1"/>
            <p:nvPr/>
          </p:nvSpPr>
          <p:spPr>
            <a:xfrm>
              <a:off x="505268" y="5302338"/>
              <a:ext cx="301686" cy="369332"/>
            </a:xfrm>
            <a:prstGeom prst="rect">
              <a:avLst/>
            </a:prstGeom>
            <a:noFill/>
          </p:spPr>
          <p:txBody>
            <a:bodyPr wrap="none" rtlCol="0">
              <a:spAutoFit/>
            </a:bodyPr>
            <a:lstStyle/>
            <a:p>
              <a:r>
                <a:rPr lang="en-US" dirty="0" smtClean="0"/>
                <a:t>0</a:t>
              </a:r>
              <a:endParaRPr lang="en-US" dirty="0"/>
            </a:p>
          </p:txBody>
        </p:sp>
        <p:sp>
          <p:nvSpPr>
            <p:cNvPr id="276" name="TextBox 275"/>
            <p:cNvSpPr txBox="1"/>
            <p:nvPr/>
          </p:nvSpPr>
          <p:spPr>
            <a:xfrm>
              <a:off x="993110" y="5053483"/>
              <a:ext cx="505267" cy="369332"/>
            </a:xfrm>
            <a:prstGeom prst="rect">
              <a:avLst/>
            </a:prstGeom>
            <a:noFill/>
          </p:spPr>
          <p:txBody>
            <a:bodyPr wrap="none" rtlCol="0">
              <a:spAutoFit/>
            </a:bodyPr>
            <a:lstStyle/>
            <a:p>
              <a:r>
                <a:rPr lang="en-US" dirty="0" smtClean="0"/>
                <a:t>out</a:t>
              </a:r>
              <a:endParaRPr lang="en-US" dirty="0"/>
            </a:p>
          </p:txBody>
        </p:sp>
        <p:grpSp>
          <p:nvGrpSpPr>
            <p:cNvPr id="277" name="Group 276"/>
            <p:cNvGrpSpPr/>
            <p:nvPr/>
          </p:nvGrpSpPr>
          <p:grpSpPr>
            <a:xfrm>
              <a:off x="3828452" y="5234731"/>
              <a:ext cx="565735" cy="504003"/>
              <a:chOff x="1520446" y="5242437"/>
              <a:chExt cx="565735" cy="504003"/>
            </a:xfrm>
          </p:grpSpPr>
          <p:sp>
            <p:nvSpPr>
              <p:cNvPr id="292" name="Oval 291"/>
              <p:cNvSpPr/>
              <p:nvPr/>
            </p:nvSpPr>
            <p:spPr>
              <a:xfrm>
                <a:off x="1520446" y="5242437"/>
                <a:ext cx="565735" cy="504003"/>
              </a:xfrm>
              <a:prstGeom prst="ellipse">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p:nvPr/>
            </p:nvSpPr>
            <p:spPr>
              <a:xfrm>
                <a:off x="1576350" y="5293883"/>
                <a:ext cx="453926" cy="401110"/>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79" name="Straight Arrow Connector 89"/>
            <p:cNvCxnSpPr>
              <a:stCxn id="281" idx="7"/>
              <a:endCxn id="281" idx="1"/>
            </p:cNvCxnSpPr>
            <p:nvPr/>
          </p:nvCxnSpPr>
          <p:spPr>
            <a:xfrm rot="16200000" flipV="1">
              <a:off x="2918348" y="5108523"/>
              <a:ext cx="12700" cy="400035"/>
            </a:xfrm>
            <a:prstGeom prst="curvedConnector3">
              <a:avLst>
                <a:gd name="adj1" fmla="val 238118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0" name="Oval 279"/>
            <p:cNvSpPr/>
            <p:nvPr/>
          </p:nvSpPr>
          <p:spPr>
            <a:xfrm>
              <a:off x="1561546"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p:nvPr/>
          </p:nvSpPr>
          <p:spPr>
            <a:xfrm>
              <a:off x="2635480"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3" name="Straight Arrow Connector 282"/>
            <p:cNvCxnSpPr>
              <a:stCxn id="280" idx="6"/>
              <a:endCxn id="281" idx="2"/>
            </p:cNvCxnSpPr>
            <p:nvPr/>
          </p:nvCxnSpPr>
          <p:spPr>
            <a:xfrm>
              <a:off x="2127281" y="5486733"/>
              <a:ext cx="50819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p:cNvCxnSpPr>
              <a:stCxn id="281" idx="6"/>
              <a:endCxn id="292" idx="2"/>
            </p:cNvCxnSpPr>
            <p:nvPr/>
          </p:nvCxnSpPr>
          <p:spPr>
            <a:xfrm>
              <a:off x="3201215" y="5486733"/>
              <a:ext cx="62723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5" name="TextBox 284"/>
            <p:cNvSpPr txBox="1"/>
            <p:nvPr/>
          </p:nvSpPr>
          <p:spPr>
            <a:xfrm>
              <a:off x="2765840" y="4601005"/>
              <a:ext cx="359394" cy="369332"/>
            </a:xfrm>
            <a:prstGeom prst="rect">
              <a:avLst/>
            </a:prstGeom>
            <a:noFill/>
          </p:spPr>
          <p:txBody>
            <a:bodyPr wrap="none" rtlCol="0">
              <a:spAutoFit/>
            </a:bodyPr>
            <a:lstStyle/>
            <a:p>
              <a:r>
                <a:rPr lang="en-US" dirty="0" smtClean="0"/>
                <a:t>in</a:t>
              </a:r>
              <a:endParaRPr lang="en-US" dirty="0"/>
            </a:p>
          </p:txBody>
        </p:sp>
        <p:sp>
          <p:nvSpPr>
            <p:cNvPr id="287" name="TextBox 286"/>
            <p:cNvSpPr txBox="1"/>
            <p:nvPr/>
          </p:nvSpPr>
          <p:spPr>
            <a:xfrm>
              <a:off x="3336765" y="5050065"/>
              <a:ext cx="350715" cy="369332"/>
            </a:xfrm>
            <a:prstGeom prst="rect">
              <a:avLst/>
            </a:prstGeom>
            <a:noFill/>
          </p:spPr>
          <p:txBody>
            <a:bodyPr wrap="square" rtlCol="0">
              <a:spAutoFit/>
            </a:bodyPr>
            <a:lstStyle/>
            <a:p>
              <a:r>
                <a:rPr lang="en-US" dirty="0" smtClean="0"/>
                <a:t>Y</a:t>
              </a:r>
              <a:endParaRPr lang="en-US" dirty="0"/>
            </a:p>
          </p:txBody>
        </p:sp>
        <p:sp>
          <p:nvSpPr>
            <p:cNvPr id="288" name="TextBox 287"/>
            <p:cNvSpPr txBox="1"/>
            <p:nvPr/>
          </p:nvSpPr>
          <p:spPr>
            <a:xfrm>
              <a:off x="1693100" y="5311517"/>
              <a:ext cx="301686" cy="369332"/>
            </a:xfrm>
            <a:prstGeom prst="rect">
              <a:avLst/>
            </a:prstGeom>
            <a:noFill/>
          </p:spPr>
          <p:txBody>
            <a:bodyPr wrap="none" rtlCol="0">
              <a:spAutoFit/>
            </a:bodyPr>
            <a:lstStyle/>
            <a:p>
              <a:r>
                <a:rPr lang="en-US" dirty="0" smtClean="0"/>
                <a:t>1</a:t>
              </a:r>
              <a:endParaRPr lang="en-US" dirty="0"/>
            </a:p>
          </p:txBody>
        </p:sp>
        <p:sp>
          <p:nvSpPr>
            <p:cNvPr id="289" name="TextBox 288"/>
            <p:cNvSpPr txBox="1"/>
            <p:nvPr/>
          </p:nvSpPr>
          <p:spPr>
            <a:xfrm>
              <a:off x="2773855" y="5306103"/>
              <a:ext cx="301686" cy="369332"/>
            </a:xfrm>
            <a:prstGeom prst="rect">
              <a:avLst/>
            </a:prstGeom>
            <a:noFill/>
          </p:spPr>
          <p:txBody>
            <a:bodyPr wrap="none" rtlCol="0">
              <a:spAutoFit/>
            </a:bodyPr>
            <a:lstStyle/>
            <a:p>
              <a:r>
                <a:rPr lang="en-US" dirty="0" smtClean="0"/>
                <a:t>2</a:t>
              </a:r>
              <a:endParaRPr lang="en-US" dirty="0"/>
            </a:p>
          </p:txBody>
        </p:sp>
        <p:sp>
          <p:nvSpPr>
            <p:cNvPr id="290" name="TextBox 289"/>
            <p:cNvSpPr txBox="1"/>
            <p:nvPr/>
          </p:nvSpPr>
          <p:spPr>
            <a:xfrm>
              <a:off x="3971125" y="5331551"/>
              <a:ext cx="301686" cy="369332"/>
            </a:xfrm>
            <a:prstGeom prst="rect">
              <a:avLst/>
            </a:prstGeom>
            <a:noFill/>
          </p:spPr>
          <p:txBody>
            <a:bodyPr wrap="none" rtlCol="0">
              <a:spAutoFit/>
            </a:bodyPr>
            <a:lstStyle/>
            <a:p>
              <a:r>
                <a:rPr lang="en-US" dirty="0" smtClean="0"/>
                <a:t>3</a:t>
              </a:r>
              <a:endParaRPr lang="en-US" dirty="0"/>
            </a:p>
          </p:txBody>
        </p:sp>
      </p:grpSp>
      <p:grpSp>
        <p:nvGrpSpPr>
          <p:cNvPr id="17" name="Group 16"/>
          <p:cNvGrpSpPr/>
          <p:nvPr/>
        </p:nvGrpSpPr>
        <p:grpSpPr>
          <a:xfrm>
            <a:off x="5948972" y="790043"/>
            <a:ext cx="6132926" cy="5656969"/>
            <a:chOff x="5344313" y="827993"/>
            <a:chExt cx="6132926" cy="5656969"/>
          </a:xfrm>
        </p:grpSpPr>
        <p:sp>
          <p:nvSpPr>
            <p:cNvPr id="320" name="Oval 319"/>
            <p:cNvSpPr/>
            <p:nvPr/>
          </p:nvSpPr>
          <p:spPr>
            <a:xfrm>
              <a:off x="6937705" y="1237763"/>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Oval 321"/>
            <p:cNvSpPr/>
            <p:nvPr/>
          </p:nvSpPr>
          <p:spPr>
            <a:xfrm>
              <a:off x="6937705" y="2494174"/>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Oval 322"/>
            <p:cNvSpPr/>
            <p:nvPr/>
          </p:nvSpPr>
          <p:spPr>
            <a:xfrm>
              <a:off x="6936596" y="3751127"/>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6" name="Straight Arrow Connector 335"/>
            <p:cNvCxnSpPr>
              <a:stCxn id="320" idx="4"/>
              <a:endCxn id="322" idx="0"/>
            </p:cNvCxnSpPr>
            <p:nvPr/>
          </p:nvCxnSpPr>
          <p:spPr>
            <a:xfrm>
              <a:off x="7220573" y="1741766"/>
              <a:ext cx="0" cy="7524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p:cNvCxnSpPr>
              <a:stCxn id="322" idx="4"/>
              <a:endCxn id="323" idx="0"/>
            </p:cNvCxnSpPr>
            <p:nvPr/>
          </p:nvCxnSpPr>
          <p:spPr>
            <a:xfrm flipH="1">
              <a:off x="7219464" y="2998177"/>
              <a:ext cx="1109"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7" name="Straight Arrow Connector 366"/>
            <p:cNvCxnSpPr>
              <a:stCxn id="323" idx="3"/>
              <a:endCxn id="296" idx="0"/>
            </p:cNvCxnSpPr>
            <p:nvPr/>
          </p:nvCxnSpPr>
          <p:spPr>
            <a:xfrm flipH="1">
              <a:off x="6672998" y="4181320"/>
              <a:ext cx="346448" cy="61729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6" name="TextBox 375"/>
            <p:cNvSpPr txBox="1"/>
            <p:nvPr/>
          </p:nvSpPr>
          <p:spPr>
            <a:xfrm>
              <a:off x="6821181" y="833851"/>
              <a:ext cx="796565" cy="369332"/>
            </a:xfrm>
            <a:prstGeom prst="rect">
              <a:avLst/>
            </a:prstGeom>
            <a:noFill/>
          </p:spPr>
          <p:txBody>
            <a:bodyPr wrap="none" rtlCol="0">
              <a:spAutoFit/>
            </a:bodyPr>
            <a:lstStyle/>
            <a:p>
              <a:r>
                <a:rPr lang="en-US" dirty="0" smtClean="0"/>
                <a:t>(0,0,X)</a:t>
              </a:r>
              <a:endParaRPr lang="en-US" dirty="0"/>
            </a:p>
          </p:txBody>
        </p:sp>
        <p:sp>
          <p:nvSpPr>
            <p:cNvPr id="377" name="TextBox 376"/>
            <p:cNvSpPr txBox="1"/>
            <p:nvPr/>
          </p:nvSpPr>
          <p:spPr>
            <a:xfrm>
              <a:off x="6044850" y="2532517"/>
              <a:ext cx="810158" cy="369332"/>
            </a:xfrm>
            <a:prstGeom prst="rect">
              <a:avLst/>
            </a:prstGeom>
            <a:noFill/>
          </p:spPr>
          <p:txBody>
            <a:bodyPr wrap="none" rtlCol="0">
              <a:spAutoFit/>
            </a:bodyPr>
            <a:lstStyle/>
            <a:p>
              <a:r>
                <a:rPr lang="en-US" dirty="0" smtClean="0"/>
                <a:t>(1,1,D)</a:t>
              </a:r>
              <a:endParaRPr lang="en-US" dirty="0"/>
            </a:p>
          </p:txBody>
        </p:sp>
        <p:sp>
          <p:nvSpPr>
            <p:cNvPr id="378" name="TextBox 377"/>
            <p:cNvSpPr txBox="1"/>
            <p:nvPr/>
          </p:nvSpPr>
          <p:spPr>
            <a:xfrm>
              <a:off x="6034742" y="3815790"/>
              <a:ext cx="798617" cy="369332"/>
            </a:xfrm>
            <a:prstGeom prst="rect">
              <a:avLst/>
            </a:prstGeom>
            <a:noFill/>
          </p:spPr>
          <p:txBody>
            <a:bodyPr wrap="none" rtlCol="0">
              <a:spAutoFit/>
            </a:bodyPr>
            <a:lstStyle/>
            <a:p>
              <a:r>
                <a:rPr lang="en-US" dirty="0" smtClean="0"/>
                <a:t>(1,1,C)</a:t>
              </a:r>
              <a:endParaRPr lang="en-US" dirty="0"/>
            </a:p>
          </p:txBody>
        </p:sp>
        <p:sp>
          <p:nvSpPr>
            <p:cNvPr id="296" name="Oval 295"/>
            <p:cNvSpPr/>
            <p:nvPr/>
          </p:nvSpPr>
          <p:spPr>
            <a:xfrm>
              <a:off x="6390130" y="4798614"/>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p:nvPr/>
          </p:nvSpPr>
          <p:spPr>
            <a:xfrm>
              <a:off x="6388424" y="5980959"/>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p:cNvSpPr/>
            <p:nvPr/>
          </p:nvSpPr>
          <p:spPr>
            <a:xfrm>
              <a:off x="6431449" y="6032405"/>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0" name="Straight Arrow Connector 299"/>
            <p:cNvCxnSpPr>
              <a:stCxn id="296" idx="4"/>
              <a:endCxn id="297" idx="0"/>
            </p:cNvCxnSpPr>
            <p:nvPr/>
          </p:nvCxnSpPr>
          <p:spPr>
            <a:xfrm flipH="1">
              <a:off x="6666305" y="5302617"/>
              <a:ext cx="6693" cy="67834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2" name="TextBox 301"/>
            <p:cNvSpPr txBox="1"/>
            <p:nvPr/>
          </p:nvSpPr>
          <p:spPr>
            <a:xfrm>
              <a:off x="5517994" y="4865949"/>
              <a:ext cx="808555" cy="369332"/>
            </a:xfrm>
            <a:prstGeom prst="rect">
              <a:avLst/>
            </a:prstGeom>
            <a:noFill/>
          </p:spPr>
          <p:txBody>
            <a:bodyPr wrap="none" rtlCol="0">
              <a:spAutoFit/>
            </a:bodyPr>
            <a:lstStyle/>
            <a:p>
              <a:r>
                <a:rPr lang="en-US" dirty="0" smtClean="0"/>
                <a:t>(1,_,A)</a:t>
              </a:r>
              <a:endParaRPr lang="en-US" dirty="0"/>
            </a:p>
          </p:txBody>
        </p:sp>
        <p:sp>
          <p:nvSpPr>
            <p:cNvPr id="303" name="TextBox 302"/>
            <p:cNvSpPr txBox="1"/>
            <p:nvPr/>
          </p:nvSpPr>
          <p:spPr>
            <a:xfrm>
              <a:off x="5344313" y="6034910"/>
              <a:ext cx="1031373" cy="369332"/>
            </a:xfrm>
            <a:prstGeom prst="rect">
              <a:avLst/>
            </a:prstGeom>
            <a:noFill/>
          </p:spPr>
          <p:txBody>
            <a:bodyPr wrap="none" rtlCol="0">
              <a:spAutoFit/>
            </a:bodyPr>
            <a:lstStyle/>
            <a:p>
              <a:r>
                <a:rPr lang="en-US" dirty="0" smtClean="0"/>
                <a:t>(2,_,AS1)</a:t>
              </a:r>
              <a:endParaRPr lang="en-US" dirty="0"/>
            </a:p>
          </p:txBody>
        </p:sp>
        <p:sp>
          <p:nvSpPr>
            <p:cNvPr id="306" name="TextBox 305"/>
            <p:cNvSpPr txBox="1"/>
            <p:nvPr/>
          </p:nvSpPr>
          <p:spPr>
            <a:xfrm>
              <a:off x="6507407" y="6049435"/>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cxnSp>
          <p:nvCxnSpPr>
            <p:cNvPr id="109" name="Straight Arrow Connector 108"/>
            <p:cNvCxnSpPr>
              <a:stCxn id="323" idx="5"/>
              <a:endCxn id="110" idx="0"/>
            </p:cNvCxnSpPr>
            <p:nvPr/>
          </p:nvCxnSpPr>
          <p:spPr>
            <a:xfrm>
              <a:off x="7419481" y="4181320"/>
              <a:ext cx="364758" cy="591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Oval 109"/>
            <p:cNvSpPr/>
            <p:nvPr/>
          </p:nvSpPr>
          <p:spPr>
            <a:xfrm>
              <a:off x="7501371" y="4772720"/>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p:cNvSpPr txBox="1"/>
            <p:nvPr/>
          </p:nvSpPr>
          <p:spPr>
            <a:xfrm>
              <a:off x="8114420" y="4865949"/>
              <a:ext cx="800219" cy="369332"/>
            </a:xfrm>
            <a:prstGeom prst="rect">
              <a:avLst/>
            </a:prstGeom>
            <a:noFill/>
          </p:spPr>
          <p:txBody>
            <a:bodyPr wrap="none" rtlCol="0">
              <a:spAutoFit/>
            </a:bodyPr>
            <a:lstStyle/>
            <a:p>
              <a:r>
                <a:rPr lang="en-US" dirty="0" smtClean="0"/>
                <a:t>(1,1,B)</a:t>
              </a:r>
              <a:endParaRPr lang="en-US" dirty="0"/>
            </a:p>
          </p:txBody>
        </p:sp>
        <p:sp>
          <p:nvSpPr>
            <p:cNvPr id="115" name="Oval 114"/>
            <p:cNvSpPr/>
            <p:nvPr/>
          </p:nvSpPr>
          <p:spPr>
            <a:xfrm>
              <a:off x="7515634" y="5967575"/>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7558659" y="6019021"/>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a:stCxn id="110" idx="4"/>
              <a:endCxn id="115" idx="0"/>
            </p:cNvCxnSpPr>
            <p:nvPr/>
          </p:nvCxnSpPr>
          <p:spPr>
            <a:xfrm>
              <a:off x="7784239" y="5276723"/>
              <a:ext cx="9276" cy="6908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8114420" y="6042058"/>
              <a:ext cx="1031373" cy="369332"/>
            </a:xfrm>
            <a:prstGeom prst="rect">
              <a:avLst/>
            </a:prstGeom>
            <a:noFill/>
          </p:spPr>
          <p:txBody>
            <a:bodyPr wrap="none" rtlCol="0">
              <a:spAutoFit/>
            </a:bodyPr>
            <a:lstStyle/>
            <a:p>
              <a:r>
                <a:rPr lang="en-US" dirty="0" smtClean="0"/>
                <a:t>(1,2,AS1)</a:t>
              </a:r>
              <a:endParaRPr lang="en-US" dirty="0"/>
            </a:p>
          </p:txBody>
        </p:sp>
        <p:sp>
          <p:nvSpPr>
            <p:cNvPr id="119" name="TextBox 118"/>
            <p:cNvSpPr txBox="1"/>
            <p:nvPr/>
          </p:nvSpPr>
          <p:spPr>
            <a:xfrm>
              <a:off x="7649365" y="6050799"/>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122" name="Oval 121"/>
            <p:cNvSpPr/>
            <p:nvPr/>
          </p:nvSpPr>
          <p:spPr>
            <a:xfrm>
              <a:off x="9833926" y="1231905"/>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9833926" y="2488316"/>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9832817" y="3745269"/>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 name="Straight Arrow Connector 124"/>
            <p:cNvCxnSpPr>
              <a:stCxn id="122" idx="4"/>
              <a:endCxn id="123" idx="0"/>
            </p:cNvCxnSpPr>
            <p:nvPr/>
          </p:nvCxnSpPr>
          <p:spPr>
            <a:xfrm>
              <a:off x="10116794" y="1735908"/>
              <a:ext cx="0" cy="7524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23" idx="4"/>
              <a:endCxn id="124" idx="0"/>
            </p:cNvCxnSpPr>
            <p:nvPr/>
          </p:nvCxnSpPr>
          <p:spPr>
            <a:xfrm flipH="1">
              <a:off x="10115685" y="2992319"/>
              <a:ext cx="1109"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9717402" y="827993"/>
              <a:ext cx="796565" cy="369332"/>
            </a:xfrm>
            <a:prstGeom prst="rect">
              <a:avLst/>
            </a:prstGeom>
            <a:noFill/>
          </p:spPr>
          <p:txBody>
            <a:bodyPr wrap="none" rtlCol="0">
              <a:spAutoFit/>
            </a:bodyPr>
            <a:lstStyle/>
            <a:p>
              <a:r>
                <a:rPr lang="en-US" dirty="0" smtClean="0"/>
                <a:t>(0,0,Y)</a:t>
              </a:r>
              <a:endParaRPr lang="en-US" dirty="0"/>
            </a:p>
          </p:txBody>
        </p:sp>
        <p:sp>
          <p:nvSpPr>
            <p:cNvPr id="129" name="TextBox 128"/>
            <p:cNvSpPr txBox="1"/>
            <p:nvPr/>
          </p:nvSpPr>
          <p:spPr>
            <a:xfrm>
              <a:off x="10445866" y="2585039"/>
              <a:ext cx="810158" cy="369332"/>
            </a:xfrm>
            <a:prstGeom prst="rect">
              <a:avLst/>
            </a:prstGeom>
            <a:noFill/>
          </p:spPr>
          <p:txBody>
            <a:bodyPr wrap="none" rtlCol="0">
              <a:spAutoFit/>
            </a:bodyPr>
            <a:lstStyle/>
            <a:p>
              <a:r>
                <a:rPr lang="en-US" dirty="0" smtClean="0"/>
                <a:t>(_,1,D)</a:t>
              </a:r>
              <a:endParaRPr lang="en-US" dirty="0"/>
            </a:p>
          </p:txBody>
        </p:sp>
        <p:sp>
          <p:nvSpPr>
            <p:cNvPr id="130" name="TextBox 129"/>
            <p:cNvSpPr txBox="1"/>
            <p:nvPr/>
          </p:nvSpPr>
          <p:spPr>
            <a:xfrm>
              <a:off x="10447468" y="3868763"/>
              <a:ext cx="798617" cy="369332"/>
            </a:xfrm>
            <a:prstGeom prst="rect">
              <a:avLst/>
            </a:prstGeom>
            <a:noFill/>
          </p:spPr>
          <p:txBody>
            <a:bodyPr wrap="none" rtlCol="0">
              <a:spAutoFit/>
            </a:bodyPr>
            <a:lstStyle/>
            <a:p>
              <a:r>
                <a:rPr lang="en-US" dirty="0" smtClean="0"/>
                <a:t>(_,1,C)</a:t>
              </a:r>
              <a:endParaRPr lang="en-US" dirty="0"/>
            </a:p>
          </p:txBody>
        </p:sp>
        <p:cxnSp>
          <p:nvCxnSpPr>
            <p:cNvPr id="139" name="Straight Arrow Connector 138"/>
            <p:cNvCxnSpPr>
              <a:stCxn id="124" idx="4"/>
              <a:endCxn id="140" idx="0"/>
            </p:cNvCxnSpPr>
            <p:nvPr/>
          </p:nvCxnSpPr>
          <p:spPr>
            <a:xfrm>
              <a:off x="10115685" y="4249272"/>
              <a:ext cx="0" cy="5177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0" name="Oval 139"/>
            <p:cNvSpPr/>
            <p:nvPr/>
          </p:nvSpPr>
          <p:spPr>
            <a:xfrm>
              <a:off x="9832817" y="4766977"/>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p:cNvSpPr txBox="1"/>
            <p:nvPr/>
          </p:nvSpPr>
          <p:spPr>
            <a:xfrm>
              <a:off x="10445866" y="4860206"/>
              <a:ext cx="800219" cy="369332"/>
            </a:xfrm>
            <a:prstGeom prst="rect">
              <a:avLst/>
            </a:prstGeom>
            <a:noFill/>
          </p:spPr>
          <p:txBody>
            <a:bodyPr wrap="none" rtlCol="0">
              <a:spAutoFit/>
            </a:bodyPr>
            <a:lstStyle/>
            <a:p>
              <a:r>
                <a:rPr lang="en-US" dirty="0" smtClean="0"/>
                <a:t>(_,1,B)</a:t>
              </a:r>
              <a:endParaRPr lang="en-US" dirty="0"/>
            </a:p>
          </p:txBody>
        </p:sp>
        <p:sp>
          <p:nvSpPr>
            <p:cNvPr id="142" name="Oval 141"/>
            <p:cNvSpPr/>
            <p:nvPr/>
          </p:nvSpPr>
          <p:spPr>
            <a:xfrm>
              <a:off x="9847080" y="5961832"/>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9890105" y="6013278"/>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a:stCxn id="140" idx="4"/>
              <a:endCxn id="142" idx="0"/>
            </p:cNvCxnSpPr>
            <p:nvPr/>
          </p:nvCxnSpPr>
          <p:spPr>
            <a:xfrm>
              <a:off x="10115685" y="5270980"/>
              <a:ext cx="9276" cy="6908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10445866" y="6036315"/>
              <a:ext cx="1031373" cy="369332"/>
            </a:xfrm>
            <a:prstGeom prst="rect">
              <a:avLst/>
            </a:prstGeom>
            <a:noFill/>
          </p:spPr>
          <p:txBody>
            <a:bodyPr wrap="none" rtlCol="0">
              <a:spAutoFit/>
            </a:bodyPr>
            <a:lstStyle/>
            <a:p>
              <a:r>
                <a:rPr lang="en-US" dirty="0" smtClean="0"/>
                <a:t>(_,2,AS1)</a:t>
              </a:r>
              <a:endParaRPr lang="en-US" dirty="0"/>
            </a:p>
          </p:txBody>
        </p:sp>
        <p:sp>
          <p:nvSpPr>
            <p:cNvPr id="146" name="TextBox 145"/>
            <p:cNvSpPr txBox="1"/>
            <p:nvPr/>
          </p:nvSpPr>
          <p:spPr>
            <a:xfrm>
              <a:off x="9980811" y="6045056"/>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grpSp>
      <p:sp>
        <p:nvSpPr>
          <p:cNvPr id="152" name="Freeform 151"/>
          <p:cNvSpPr/>
          <p:nvPr/>
        </p:nvSpPr>
        <p:spPr>
          <a:xfrm>
            <a:off x="6625780" y="1838774"/>
            <a:ext cx="5152572" cy="193340"/>
          </a:xfrm>
          <a:custGeom>
            <a:avLst/>
            <a:gdLst>
              <a:gd name="connsiteX0" fmla="*/ 0 w 5152572"/>
              <a:gd name="connsiteY0" fmla="*/ 101600 h 101600"/>
              <a:gd name="connsiteX1" fmla="*/ 5152572 w 5152572"/>
              <a:gd name="connsiteY1" fmla="*/ 0 h 101600"/>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214253"/>
              <a:gd name="connsiteX1" fmla="*/ 3033486 w 5152572"/>
              <a:gd name="connsiteY1" fmla="*/ 174171 h 214253"/>
              <a:gd name="connsiteX2" fmla="*/ 5152572 w 5152572"/>
              <a:gd name="connsiteY2" fmla="*/ 0 h 214253"/>
              <a:gd name="connsiteX0" fmla="*/ 0 w 5152572"/>
              <a:gd name="connsiteY0" fmla="*/ 101600 h 193340"/>
              <a:gd name="connsiteX1" fmla="*/ 3033486 w 5152572"/>
              <a:gd name="connsiteY1" fmla="*/ 174171 h 193340"/>
              <a:gd name="connsiteX2" fmla="*/ 5152572 w 5152572"/>
              <a:gd name="connsiteY2" fmla="*/ 0 h 193340"/>
            </a:gdLst>
            <a:ahLst/>
            <a:cxnLst>
              <a:cxn ang="0">
                <a:pos x="connsiteX0" y="connsiteY0"/>
              </a:cxn>
              <a:cxn ang="0">
                <a:pos x="connsiteX1" y="connsiteY1"/>
              </a:cxn>
              <a:cxn ang="0">
                <a:pos x="connsiteX2" y="connsiteY2"/>
              </a:cxn>
            </a:cxnLst>
            <a:rect l="l" t="t" r="r" b="b"/>
            <a:pathLst>
              <a:path w="5152572" h="193340">
                <a:moveTo>
                  <a:pt x="0" y="101600"/>
                </a:moveTo>
                <a:cubicBezTo>
                  <a:pt x="972458" y="227390"/>
                  <a:pt x="2046514" y="193524"/>
                  <a:pt x="3033486" y="174171"/>
                </a:cubicBezTo>
                <a:cubicBezTo>
                  <a:pt x="3783391" y="174171"/>
                  <a:pt x="4446210" y="58057"/>
                  <a:pt x="5152572"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152"/>
          <p:cNvSpPr/>
          <p:nvPr/>
        </p:nvSpPr>
        <p:spPr>
          <a:xfrm>
            <a:off x="6526930" y="5481786"/>
            <a:ext cx="5152572" cy="193340"/>
          </a:xfrm>
          <a:custGeom>
            <a:avLst/>
            <a:gdLst>
              <a:gd name="connsiteX0" fmla="*/ 0 w 5152572"/>
              <a:gd name="connsiteY0" fmla="*/ 101600 h 101600"/>
              <a:gd name="connsiteX1" fmla="*/ 5152572 w 5152572"/>
              <a:gd name="connsiteY1" fmla="*/ 0 h 101600"/>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214253"/>
              <a:gd name="connsiteX1" fmla="*/ 3033486 w 5152572"/>
              <a:gd name="connsiteY1" fmla="*/ 174171 h 214253"/>
              <a:gd name="connsiteX2" fmla="*/ 5152572 w 5152572"/>
              <a:gd name="connsiteY2" fmla="*/ 0 h 214253"/>
              <a:gd name="connsiteX0" fmla="*/ 0 w 5152572"/>
              <a:gd name="connsiteY0" fmla="*/ 101600 h 193340"/>
              <a:gd name="connsiteX1" fmla="*/ 3033486 w 5152572"/>
              <a:gd name="connsiteY1" fmla="*/ 174171 h 193340"/>
              <a:gd name="connsiteX2" fmla="*/ 5152572 w 5152572"/>
              <a:gd name="connsiteY2" fmla="*/ 0 h 193340"/>
            </a:gdLst>
            <a:ahLst/>
            <a:cxnLst>
              <a:cxn ang="0">
                <a:pos x="connsiteX0" y="connsiteY0"/>
              </a:cxn>
              <a:cxn ang="0">
                <a:pos x="connsiteX1" y="connsiteY1"/>
              </a:cxn>
              <a:cxn ang="0">
                <a:pos x="connsiteX2" y="connsiteY2"/>
              </a:cxn>
            </a:cxnLst>
            <a:rect l="l" t="t" r="r" b="b"/>
            <a:pathLst>
              <a:path w="5152572" h="193340">
                <a:moveTo>
                  <a:pt x="0" y="101600"/>
                </a:moveTo>
                <a:cubicBezTo>
                  <a:pt x="972458" y="227390"/>
                  <a:pt x="2046514" y="193524"/>
                  <a:pt x="3033486" y="174171"/>
                </a:cubicBezTo>
                <a:cubicBezTo>
                  <a:pt x="3783391" y="174171"/>
                  <a:pt x="4446210" y="58057"/>
                  <a:pt x="5152572"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53725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External Routes:</a:t>
            </a:r>
            <a:endParaRPr lang="en-US" sz="4000"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193" name="TextBox 192"/>
              <p:cNvSpPr txBox="1"/>
              <p:nvPr/>
            </p:nvSpPr>
            <p:spPr>
              <a:xfrm>
                <a:off x="329516" y="1212766"/>
                <a:ext cx="4825349"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𝑜𝑢𝑡</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𝑜𝑢𝑡</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a14:m>
                <a:endParaRPr lang="en-US" b="0" dirty="0" smtClean="0"/>
              </a:p>
            </p:txBody>
          </p:sp>
        </mc:Choice>
        <mc:Fallback xmlns="">
          <p:sp>
            <p:nvSpPr>
              <p:cNvPr id="193" name="TextBox 192"/>
              <p:cNvSpPr txBox="1">
                <a:spLocks noRot="1" noChangeAspect="1" noMove="1" noResize="1" noEditPoints="1" noAdjustHandles="1" noChangeArrowheads="1" noChangeShapeType="1" noTextEdit="1"/>
              </p:cNvSpPr>
              <p:nvPr/>
            </p:nvSpPr>
            <p:spPr>
              <a:xfrm>
                <a:off x="329516" y="1212766"/>
                <a:ext cx="4825349" cy="276999"/>
              </a:xfrm>
              <a:prstGeom prst="rect">
                <a:avLst/>
              </a:prstGeom>
              <a:blipFill rotWithShape="0">
                <a:blip r:embed="rId2"/>
                <a:stretch>
                  <a:fillRect l="-2904" t="-28889" b="-51111"/>
                </a:stretch>
              </a:blipFill>
            </p:spPr>
            <p:txBody>
              <a:bodyPr/>
              <a:lstStyle/>
              <a:p>
                <a:r>
                  <a:rPr lang="en-US">
                    <a:noFill/>
                  </a:rPr>
                  <a:t> </a:t>
                </a:r>
              </a:p>
            </p:txBody>
          </p:sp>
        </mc:Fallback>
      </mc:AlternateContent>
      <p:grpSp>
        <p:nvGrpSpPr>
          <p:cNvPr id="30" name="Group 29"/>
          <p:cNvGrpSpPr/>
          <p:nvPr/>
        </p:nvGrpSpPr>
        <p:grpSpPr>
          <a:xfrm>
            <a:off x="193468" y="2091655"/>
            <a:ext cx="4335499" cy="1873894"/>
            <a:chOff x="239086" y="2335795"/>
            <a:chExt cx="4335499" cy="1873894"/>
          </a:xfrm>
        </p:grpSpPr>
        <p:sp>
          <p:nvSpPr>
            <p:cNvPr id="172" name="Oval 171"/>
            <p:cNvSpPr/>
            <p:nvPr/>
          </p:nvSpPr>
          <p:spPr>
            <a:xfrm>
              <a:off x="1757094" y="2626185"/>
              <a:ext cx="1698441" cy="1533507"/>
            </a:xfrm>
            <a:prstGeom prst="ellips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3358084" y="3211563"/>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1746345" y="2905250"/>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p:nvSpPr>
          <p:spPr>
            <a:xfrm>
              <a:off x="1721854" y="3524457"/>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2353608" y="3256353"/>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p:cNvSpPr/>
            <p:nvPr/>
          </p:nvSpPr>
          <p:spPr>
            <a:xfrm>
              <a:off x="239086" y="2335795"/>
              <a:ext cx="754970" cy="1569072"/>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9" name="Straight Connector 188"/>
            <p:cNvCxnSpPr>
              <a:stCxn id="179" idx="2"/>
              <a:endCxn id="188" idx="7"/>
            </p:cNvCxnSpPr>
            <p:nvPr/>
          </p:nvCxnSpPr>
          <p:spPr>
            <a:xfrm flipH="1" flipV="1">
              <a:off x="883493" y="2565580"/>
              <a:ext cx="862852" cy="4446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a:stCxn id="186" idx="2"/>
              <a:endCxn id="188" idx="5"/>
            </p:cNvCxnSpPr>
            <p:nvPr/>
          </p:nvCxnSpPr>
          <p:spPr>
            <a:xfrm flipH="1">
              <a:off x="883493" y="3629458"/>
              <a:ext cx="838361" cy="456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a:endCxn id="176" idx="7"/>
            </p:cNvCxnSpPr>
            <p:nvPr/>
          </p:nvCxnSpPr>
          <p:spPr>
            <a:xfrm flipH="1">
              <a:off x="3542657" y="2905250"/>
              <a:ext cx="478613" cy="337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6" name="TextBox 195"/>
            <p:cNvSpPr txBox="1"/>
            <p:nvPr/>
          </p:nvSpPr>
          <p:spPr>
            <a:xfrm>
              <a:off x="342271" y="2954438"/>
              <a:ext cx="540533" cy="369332"/>
            </a:xfrm>
            <a:prstGeom prst="rect">
              <a:avLst/>
            </a:prstGeom>
            <a:noFill/>
          </p:spPr>
          <p:txBody>
            <a:bodyPr wrap="none" rtlCol="0">
              <a:spAutoFit/>
            </a:bodyPr>
            <a:lstStyle/>
            <a:p>
              <a:r>
                <a:rPr lang="en-US" dirty="0" smtClean="0"/>
                <a:t>AS1</a:t>
              </a:r>
              <a:endParaRPr lang="en-US" dirty="0"/>
            </a:p>
          </p:txBody>
        </p:sp>
        <p:sp>
          <p:nvSpPr>
            <p:cNvPr id="201" name="TextBox 200"/>
            <p:cNvSpPr txBox="1"/>
            <p:nvPr/>
          </p:nvSpPr>
          <p:spPr>
            <a:xfrm>
              <a:off x="1564499" y="2584894"/>
              <a:ext cx="257718" cy="272218"/>
            </a:xfrm>
            <a:prstGeom prst="rect">
              <a:avLst/>
            </a:prstGeom>
            <a:noFill/>
          </p:spPr>
          <p:txBody>
            <a:bodyPr wrap="none" rtlCol="0">
              <a:spAutoFit/>
            </a:bodyPr>
            <a:lstStyle/>
            <a:p>
              <a:r>
                <a:rPr lang="en-US" dirty="0" smtClean="0"/>
                <a:t>A</a:t>
              </a:r>
              <a:endParaRPr lang="en-US" dirty="0"/>
            </a:p>
          </p:txBody>
        </p:sp>
        <p:sp>
          <p:nvSpPr>
            <p:cNvPr id="210" name="TextBox 209"/>
            <p:cNvSpPr txBox="1"/>
            <p:nvPr/>
          </p:nvSpPr>
          <p:spPr>
            <a:xfrm>
              <a:off x="2386388" y="2914875"/>
              <a:ext cx="249917" cy="272218"/>
            </a:xfrm>
            <a:prstGeom prst="rect">
              <a:avLst/>
            </a:prstGeom>
            <a:noFill/>
          </p:spPr>
          <p:txBody>
            <a:bodyPr wrap="none" rtlCol="0">
              <a:spAutoFit/>
            </a:bodyPr>
            <a:lstStyle/>
            <a:p>
              <a:r>
                <a:rPr lang="en-US" dirty="0"/>
                <a:t>C</a:t>
              </a:r>
            </a:p>
          </p:txBody>
        </p:sp>
        <p:sp>
          <p:nvSpPr>
            <p:cNvPr id="211" name="TextBox 210"/>
            <p:cNvSpPr txBox="1"/>
            <p:nvPr/>
          </p:nvSpPr>
          <p:spPr>
            <a:xfrm>
              <a:off x="1590780" y="3696567"/>
              <a:ext cx="257718" cy="272218"/>
            </a:xfrm>
            <a:prstGeom prst="rect">
              <a:avLst/>
            </a:prstGeom>
            <a:noFill/>
          </p:spPr>
          <p:txBody>
            <a:bodyPr wrap="none" rtlCol="0">
              <a:spAutoFit/>
            </a:bodyPr>
            <a:lstStyle/>
            <a:p>
              <a:r>
                <a:rPr lang="en-US" dirty="0" smtClean="0"/>
                <a:t>B</a:t>
              </a:r>
              <a:endParaRPr lang="en-US" dirty="0"/>
            </a:p>
          </p:txBody>
        </p:sp>
        <p:sp>
          <p:nvSpPr>
            <p:cNvPr id="212" name="TextBox 211"/>
            <p:cNvSpPr txBox="1"/>
            <p:nvPr/>
          </p:nvSpPr>
          <p:spPr>
            <a:xfrm>
              <a:off x="3277054" y="2591258"/>
              <a:ext cx="265520" cy="272218"/>
            </a:xfrm>
            <a:prstGeom prst="rect">
              <a:avLst/>
            </a:prstGeom>
            <a:noFill/>
          </p:spPr>
          <p:txBody>
            <a:bodyPr wrap="none" rtlCol="0">
              <a:spAutoFit/>
            </a:bodyPr>
            <a:lstStyle/>
            <a:p>
              <a:r>
                <a:rPr lang="en-US" dirty="0" smtClean="0"/>
                <a:t>D</a:t>
              </a:r>
              <a:endParaRPr lang="en-US" dirty="0"/>
            </a:p>
          </p:txBody>
        </p:sp>
        <p:cxnSp>
          <p:nvCxnSpPr>
            <p:cNvPr id="218" name="Straight Connector 217"/>
            <p:cNvCxnSpPr>
              <a:stCxn id="187" idx="3"/>
              <a:endCxn id="186" idx="6"/>
            </p:cNvCxnSpPr>
            <p:nvPr/>
          </p:nvCxnSpPr>
          <p:spPr>
            <a:xfrm flipH="1">
              <a:off x="1938095" y="3435601"/>
              <a:ext cx="447181" cy="1938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a:stCxn id="187" idx="1"/>
              <a:endCxn id="179" idx="5"/>
            </p:cNvCxnSpPr>
            <p:nvPr/>
          </p:nvCxnSpPr>
          <p:spPr>
            <a:xfrm flipH="1" flipV="1">
              <a:off x="1930918" y="3084498"/>
              <a:ext cx="454358" cy="2026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a:stCxn id="176" idx="2"/>
              <a:endCxn id="187" idx="6"/>
            </p:cNvCxnSpPr>
            <p:nvPr/>
          </p:nvCxnSpPr>
          <p:spPr>
            <a:xfrm flipH="1">
              <a:off x="2569849" y="3316564"/>
              <a:ext cx="788235" cy="44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2" name="Oval 221"/>
            <p:cNvSpPr/>
            <p:nvPr/>
          </p:nvSpPr>
          <p:spPr>
            <a:xfrm>
              <a:off x="3904361" y="2491761"/>
              <a:ext cx="670224" cy="694041"/>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p:cNvSpPr/>
            <p:nvPr/>
          </p:nvSpPr>
          <p:spPr>
            <a:xfrm>
              <a:off x="3788935" y="3515648"/>
              <a:ext cx="670224" cy="694041"/>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4" name="Straight Connector 223"/>
            <p:cNvCxnSpPr>
              <a:stCxn id="223" idx="1"/>
              <a:endCxn id="176" idx="5"/>
            </p:cNvCxnSpPr>
            <p:nvPr/>
          </p:nvCxnSpPr>
          <p:spPr>
            <a:xfrm flipH="1" flipV="1">
              <a:off x="3542657" y="3390811"/>
              <a:ext cx="344430" cy="226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5" name="TextBox 224"/>
          <p:cNvSpPr txBox="1"/>
          <p:nvPr/>
        </p:nvSpPr>
        <p:spPr>
          <a:xfrm>
            <a:off x="4040195" y="2438080"/>
            <a:ext cx="304892" cy="369332"/>
          </a:xfrm>
          <a:prstGeom prst="rect">
            <a:avLst/>
          </a:prstGeom>
          <a:noFill/>
        </p:spPr>
        <p:txBody>
          <a:bodyPr wrap="none" rtlCol="0">
            <a:spAutoFit/>
          </a:bodyPr>
          <a:lstStyle/>
          <a:p>
            <a:r>
              <a:rPr lang="en-US" dirty="0" smtClean="0"/>
              <a:t>X</a:t>
            </a:r>
            <a:endParaRPr lang="en-US" dirty="0"/>
          </a:p>
        </p:txBody>
      </p:sp>
      <p:sp>
        <p:nvSpPr>
          <p:cNvPr id="226" name="TextBox 225"/>
          <p:cNvSpPr txBox="1"/>
          <p:nvPr/>
        </p:nvSpPr>
        <p:spPr>
          <a:xfrm>
            <a:off x="3947633" y="3452427"/>
            <a:ext cx="304892" cy="369332"/>
          </a:xfrm>
          <a:prstGeom prst="rect">
            <a:avLst/>
          </a:prstGeom>
          <a:noFill/>
        </p:spPr>
        <p:txBody>
          <a:bodyPr wrap="none" rtlCol="0">
            <a:spAutoFit/>
          </a:bodyPr>
          <a:lstStyle/>
          <a:p>
            <a:r>
              <a:rPr lang="en-US" dirty="0" smtClean="0"/>
              <a:t>Y</a:t>
            </a:r>
            <a:endParaRPr lang="en-US" dirty="0"/>
          </a:p>
        </p:txBody>
      </p:sp>
      <p:grpSp>
        <p:nvGrpSpPr>
          <p:cNvPr id="32" name="Group 31"/>
          <p:cNvGrpSpPr/>
          <p:nvPr/>
        </p:nvGrpSpPr>
        <p:grpSpPr>
          <a:xfrm>
            <a:off x="318381" y="4323537"/>
            <a:ext cx="4027797" cy="1138004"/>
            <a:chOff x="366390" y="4601005"/>
            <a:chExt cx="4027797" cy="1138004"/>
          </a:xfrm>
        </p:grpSpPr>
        <p:sp>
          <p:nvSpPr>
            <p:cNvPr id="46" name="Oval 45"/>
            <p:cNvSpPr/>
            <p:nvPr/>
          </p:nvSpPr>
          <p:spPr>
            <a:xfrm>
              <a:off x="366390" y="5235006"/>
              <a:ext cx="565735" cy="504003"/>
            </a:xfrm>
            <a:prstGeom prst="ellipse">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46" idx="6"/>
              <a:endCxn id="227" idx="2"/>
            </p:cNvCxnSpPr>
            <p:nvPr/>
          </p:nvCxnSpPr>
          <p:spPr>
            <a:xfrm flipV="1">
              <a:off x="932125" y="5486733"/>
              <a:ext cx="629421" cy="2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222672" y="5055995"/>
              <a:ext cx="317716" cy="369332"/>
            </a:xfrm>
            <a:prstGeom prst="rect">
              <a:avLst/>
            </a:prstGeom>
            <a:noFill/>
          </p:spPr>
          <p:txBody>
            <a:bodyPr wrap="none" rtlCol="0">
              <a:spAutoFit/>
            </a:bodyPr>
            <a:lstStyle/>
            <a:p>
              <a:r>
                <a:rPr lang="en-US" dirty="0"/>
                <a:t>A</a:t>
              </a:r>
            </a:p>
          </p:txBody>
        </p:sp>
        <p:sp>
          <p:nvSpPr>
            <p:cNvPr id="151" name="TextBox 150"/>
            <p:cNvSpPr txBox="1"/>
            <p:nvPr/>
          </p:nvSpPr>
          <p:spPr>
            <a:xfrm>
              <a:off x="505268" y="5302338"/>
              <a:ext cx="301686" cy="369332"/>
            </a:xfrm>
            <a:prstGeom prst="rect">
              <a:avLst/>
            </a:prstGeom>
            <a:noFill/>
          </p:spPr>
          <p:txBody>
            <a:bodyPr wrap="none" rtlCol="0">
              <a:spAutoFit/>
            </a:bodyPr>
            <a:lstStyle/>
            <a:p>
              <a:r>
                <a:rPr lang="en-US" dirty="0" smtClean="0"/>
                <a:t>0</a:t>
              </a:r>
              <a:endParaRPr lang="en-US" dirty="0"/>
            </a:p>
          </p:txBody>
        </p:sp>
        <p:sp>
          <p:nvSpPr>
            <p:cNvPr id="162" name="TextBox 161"/>
            <p:cNvSpPr txBox="1"/>
            <p:nvPr/>
          </p:nvSpPr>
          <p:spPr>
            <a:xfrm>
              <a:off x="993110" y="5053483"/>
              <a:ext cx="505267" cy="369332"/>
            </a:xfrm>
            <a:prstGeom prst="rect">
              <a:avLst/>
            </a:prstGeom>
            <a:noFill/>
          </p:spPr>
          <p:txBody>
            <a:bodyPr wrap="none" rtlCol="0">
              <a:spAutoFit/>
            </a:bodyPr>
            <a:lstStyle/>
            <a:p>
              <a:r>
                <a:rPr lang="en-US" dirty="0" smtClean="0"/>
                <a:t>out</a:t>
              </a:r>
              <a:endParaRPr lang="en-US" dirty="0"/>
            </a:p>
          </p:txBody>
        </p:sp>
        <p:grpSp>
          <p:nvGrpSpPr>
            <p:cNvPr id="31" name="Group 30"/>
            <p:cNvGrpSpPr/>
            <p:nvPr/>
          </p:nvGrpSpPr>
          <p:grpSpPr>
            <a:xfrm>
              <a:off x="3828452" y="5234731"/>
              <a:ext cx="565735" cy="504003"/>
              <a:chOff x="1520446" y="5242437"/>
              <a:chExt cx="565735" cy="504003"/>
            </a:xfrm>
          </p:grpSpPr>
          <p:sp>
            <p:nvSpPr>
              <p:cNvPr id="163" name="Oval 162"/>
              <p:cNvSpPr/>
              <p:nvPr/>
            </p:nvSpPr>
            <p:spPr>
              <a:xfrm>
                <a:off x="1520446" y="5242437"/>
                <a:ext cx="565735" cy="504003"/>
              </a:xfrm>
              <a:prstGeom prst="ellipse">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1576350" y="5293883"/>
                <a:ext cx="453926" cy="401110"/>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6" name="Straight Arrow Connector 89"/>
            <p:cNvCxnSpPr>
              <a:stCxn id="229" idx="7"/>
              <a:endCxn id="229" idx="1"/>
            </p:cNvCxnSpPr>
            <p:nvPr/>
          </p:nvCxnSpPr>
          <p:spPr>
            <a:xfrm rot="16200000" flipV="1">
              <a:off x="2918348" y="5108523"/>
              <a:ext cx="12700" cy="400035"/>
            </a:xfrm>
            <a:prstGeom prst="curvedConnector3">
              <a:avLst>
                <a:gd name="adj1" fmla="val 238118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7" name="Oval 226"/>
            <p:cNvSpPr/>
            <p:nvPr/>
          </p:nvSpPr>
          <p:spPr>
            <a:xfrm>
              <a:off x="1561546"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p:cNvSpPr/>
            <p:nvPr/>
          </p:nvSpPr>
          <p:spPr>
            <a:xfrm>
              <a:off x="2635480"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1" name="Straight Arrow Connector 230"/>
            <p:cNvCxnSpPr>
              <a:stCxn id="227" idx="6"/>
              <a:endCxn id="229" idx="2"/>
            </p:cNvCxnSpPr>
            <p:nvPr/>
          </p:nvCxnSpPr>
          <p:spPr>
            <a:xfrm>
              <a:off x="2127281" y="5486733"/>
              <a:ext cx="50819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p:cNvCxnSpPr>
              <a:stCxn id="229" idx="6"/>
              <a:endCxn id="163" idx="2"/>
            </p:cNvCxnSpPr>
            <p:nvPr/>
          </p:nvCxnSpPr>
          <p:spPr>
            <a:xfrm>
              <a:off x="3201215" y="5486733"/>
              <a:ext cx="62723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3" name="TextBox 242"/>
            <p:cNvSpPr txBox="1"/>
            <p:nvPr/>
          </p:nvSpPr>
          <p:spPr>
            <a:xfrm>
              <a:off x="2765840" y="4601005"/>
              <a:ext cx="359394" cy="369332"/>
            </a:xfrm>
            <a:prstGeom prst="rect">
              <a:avLst/>
            </a:prstGeom>
            <a:noFill/>
          </p:spPr>
          <p:txBody>
            <a:bodyPr wrap="none" rtlCol="0">
              <a:spAutoFit/>
            </a:bodyPr>
            <a:lstStyle/>
            <a:p>
              <a:r>
                <a:rPr lang="en-US" dirty="0" smtClean="0"/>
                <a:t>in</a:t>
              </a:r>
              <a:endParaRPr lang="en-US" dirty="0"/>
            </a:p>
          </p:txBody>
        </p:sp>
        <p:sp>
          <p:nvSpPr>
            <p:cNvPr id="244" name="TextBox 243"/>
            <p:cNvSpPr txBox="1"/>
            <p:nvPr/>
          </p:nvSpPr>
          <p:spPr>
            <a:xfrm>
              <a:off x="3336765" y="5050065"/>
              <a:ext cx="350715" cy="369332"/>
            </a:xfrm>
            <a:prstGeom prst="rect">
              <a:avLst/>
            </a:prstGeom>
            <a:noFill/>
          </p:spPr>
          <p:txBody>
            <a:bodyPr wrap="square" rtlCol="0">
              <a:spAutoFit/>
            </a:bodyPr>
            <a:lstStyle/>
            <a:p>
              <a:r>
                <a:rPr lang="en-US" dirty="0" smtClean="0"/>
                <a:t>X</a:t>
              </a:r>
              <a:endParaRPr lang="en-US" dirty="0"/>
            </a:p>
          </p:txBody>
        </p:sp>
        <p:sp>
          <p:nvSpPr>
            <p:cNvPr id="246" name="TextBox 245"/>
            <p:cNvSpPr txBox="1"/>
            <p:nvPr/>
          </p:nvSpPr>
          <p:spPr>
            <a:xfrm>
              <a:off x="1693100" y="5311517"/>
              <a:ext cx="301686" cy="369332"/>
            </a:xfrm>
            <a:prstGeom prst="rect">
              <a:avLst/>
            </a:prstGeom>
            <a:noFill/>
          </p:spPr>
          <p:txBody>
            <a:bodyPr wrap="none" rtlCol="0">
              <a:spAutoFit/>
            </a:bodyPr>
            <a:lstStyle/>
            <a:p>
              <a:r>
                <a:rPr lang="en-US" dirty="0" smtClean="0"/>
                <a:t>1</a:t>
              </a:r>
              <a:endParaRPr lang="en-US" dirty="0"/>
            </a:p>
          </p:txBody>
        </p:sp>
        <p:sp>
          <p:nvSpPr>
            <p:cNvPr id="247" name="TextBox 246"/>
            <p:cNvSpPr txBox="1"/>
            <p:nvPr/>
          </p:nvSpPr>
          <p:spPr>
            <a:xfrm>
              <a:off x="2773855" y="5306103"/>
              <a:ext cx="301686" cy="369332"/>
            </a:xfrm>
            <a:prstGeom prst="rect">
              <a:avLst/>
            </a:prstGeom>
            <a:noFill/>
          </p:spPr>
          <p:txBody>
            <a:bodyPr wrap="none" rtlCol="0">
              <a:spAutoFit/>
            </a:bodyPr>
            <a:lstStyle/>
            <a:p>
              <a:r>
                <a:rPr lang="en-US" dirty="0" smtClean="0"/>
                <a:t>2</a:t>
              </a:r>
              <a:endParaRPr lang="en-US" dirty="0"/>
            </a:p>
          </p:txBody>
        </p:sp>
        <p:sp>
          <p:nvSpPr>
            <p:cNvPr id="270" name="TextBox 269"/>
            <p:cNvSpPr txBox="1"/>
            <p:nvPr/>
          </p:nvSpPr>
          <p:spPr>
            <a:xfrm>
              <a:off x="3971125" y="5331551"/>
              <a:ext cx="301686" cy="369332"/>
            </a:xfrm>
            <a:prstGeom prst="rect">
              <a:avLst/>
            </a:prstGeom>
            <a:noFill/>
          </p:spPr>
          <p:txBody>
            <a:bodyPr wrap="none" rtlCol="0">
              <a:spAutoFit/>
            </a:bodyPr>
            <a:lstStyle/>
            <a:p>
              <a:r>
                <a:rPr lang="en-US" dirty="0" smtClean="0"/>
                <a:t>3</a:t>
              </a:r>
              <a:endParaRPr lang="en-US" dirty="0"/>
            </a:p>
          </p:txBody>
        </p:sp>
      </p:grpSp>
      <p:grpSp>
        <p:nvGrpSpPr>
          <p:cNvPr id="271" name="Group 270"/>
          <p:cNvGrpSpPr/>
          <p:nvPr/>
        </p:nvGrpSpPr>
        <p:grpSpPr>
          <a:xfrm>
            <a:off x="329516" y="5598321"/>
            <a:ext cx="4027797" cy="1138004"/>
            <a:chOff x="366390" y="4601005"/>
            <a:chExt cx="4027797" cy="1138004"/>
          </a:xfrm>
        </p:grpSpPr>
        <p:sp>
          <p:nvSpPr>
            <p:cNvPr id="272" name="Oval 271"/>
            <p:cNvSpPr/>
            <p:nvPr/>
          </p:nvSpPr>
          <p:spPr>
            <a:xfrm>
              <a:off x="366390" y="5235006"/>
              <a:ext cx="565735" cy="504003"/>
            </a:xfrm>
            <a:prstGeom prst="ellipse">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3" name="Straight Arrow Connector 272"/>
            <p:cNvCxnSpPr>
              <a:stCxn id="272" idx="6"/>
              <a:endCxn id="280" idx="2"/>
            </p:cNvCxnSpPr>
            <p:nvPr/>
          </p:nvCxnSpPr>
          <p:spPr>
            <a:xfrm flipV="1">
              <a:off x="932125" y="5486733"/>
              <a:ext cx="629421" cy="2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4" name="TextBox 273"/>
            <p:cNvSpPr txBox="1"/>
            <p:nvPr/>
          </p:nvSpPr>
          <p:spPr>
            <a:xfrm>
              <a:off x="2222672" y="5055995"/>
              <a:ext cx="317716" cy="369332"/>
            </a:xfrm>
            <a:prstGeom prst="rect">
              <a:avLst/>
            </a:prstGeom>
            <a:noFill/>
          </p:spPr>
          <p:txBody>
            <a:bodyPr wrap="none" rtlCol="0">
              <a:spAutoFit/>
            </a:bodyPr>
            <a:lstStyle/>
            <a:p>
              <a:r>
                <a:rPr lang="en-US" dirty="0" smtClean="0"/>
                <a:t>B</a:t>
              </a:r>
              <a:endParaRPr lang="en-US" dirty="0"/>
            </a:p>
          </p:txBody>
        </p:sp>
        <p:sp>
          <p:nvSpPr>
            <p:cNvPr id="275" name="TextBox 274"/>
            <p:cNvSpPr txBox="1"/>
            <p:nvPr/>
          </p:nvSpPr>
          <p:spPr>
            <a:xfrm>
              <a:off x="505268" y="5302338"/>
              <a:ext cx="301686" cy="369332"/>
            </a:xfrm>
            <a:prstGeom prst="rect">
              <a:avLst/>
            </a:prstGeom>
            <a:noFill/>
          </p:spPr>
          <p:txBody>
            <a:bodyPr wrap="none" rtlCol="0">
              <a:spAutoFit/>
            </a:bodyPr>
            <a:lstStyle/>
            <a:p>
              <a:r>
                <a:rPr lang="en-US" dirty="0" smtClean="0"/>
                <a:t>0</a:t>
              </a:r>
              <a:endParaRPr lang="en-US" dirty="0"/>
            </a:p>
          </p:txBody>
        </p:sp>
        <p:sp>
          <p:nvSpPr>
            <p:cNvPr id="276" name="TextBox 275"/>
            <p:cNvSpPr txBox="1"/>
            <p:nvPr/>
          </p:nvSpPr>
          <p:spPr>
            <a:xfrm>
              <a:off x="993110" y="5053483"/>
              <a:ext cx="505267" cy="369332"/>
            </a:xfrm>
            <a:prstGeom prst="rect">
              <a:avLst/>
            </a:prstGeom>
            <a:noFill/>
          </p:spPr>
          <p:txBody>
            <a:bodyPr wrap="none" rtlCol="0">
              <a:spAutoFit/>
            </a:bodyPr>
            <a:lstStyle/>
            <a:p>
              <a:r>
                <a:rPr lang="en-US" dirty="0" smtClean="0"/>
                <a:t>out</a:t>
              </a:r>
              <a:endParaRPr lang="en-US" dirty="0"/>
            </a:p>
          </p:txBody>
        </p:sp>
        <p:grpSp>
          <p:nvGrpSpPr>
            <p:cNvPr id="277" name="Group 276"/>
            <p:cNvGrpSpPr/>
            <p:nvPr/>
          </p:nvGrpSpPr>
          <p:grpSpPr>
            <a:xfrm>
              <a:off x="3828452" y="5234731"/>
              <a:ext cx="565735" cy="504003"/>
              <a:chOff x="1520446" y="5242437"/>
              <a:chExt cx="565735" cy="504003"/>
            </a:xfrm>
          </p:grpSpPr>
          <p:sp>
            <p:nvSpPr>
              <p:cNvPr id="292" name="Oval 291"/>
              <p:cNvSpPr/>
              <p:nvPr/>
            </p:nvSpPr>
            <p:spPr>
              <a:xfrm>
                <a:off x="1520446" y="5242437"/>
                <a:ext cx="565735" cy="504003"/>
              </a:xfrm>
              <a:prstGeom prst="ellipse">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p:nvPr/>
            </p:nvSpPr>
            <p:spPr>
              <a:xfrm>
                <a:off x="1576350" y="5293883"/>
                <a:ext cx="453926" cy="401110"/>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79" name="Straight Arrow Connector 89"/>
            <p:cNvCxnSpPr>
              <a:stCxn id="281" idx="7"/>
              <a:endCxn id="281" idx="1"/>
            </p:cNvCxnSpPr>
            <p:nvPr/>
          </p:nvCxnSpPr>
          <p:spPr>
            <a:xfrm rot="16200000" flipV="1">
              <a:off x="2918348" y="5108523"/>
              <a:ext cx="12700" cy="400035"/>
            </a:xfrm>
            <a:prstGeom prst="curvedConnector3">
              <a:avLst>
                <a:gd name="adj1" fmla="val 238118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0" name="Oval 279"/>
            <p:cNvSpPr/>
            <p:nvPr/>
          </p:nvSpPr>
          <p:spPr>
            <a:xfrm>
              <a:off x="1561546"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p:nvPr/>
          </p:nvSpPr>
          <p:spPr>
            <a:xfrm>
              <a:off x="2635480"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3" name="Straight Arrow Connector 282"/>
            <p:cNvCxnSpPr>
              <a:stCxn id="280" idx="6"/>
              <a:endCxn id="281" idx="2"/>
            </p:cNvCxnSpPr>
            <p:nvPr/>
          </p:nvCxnSpPr>
          <p:spPr>
            <a:xfrm>
              <a:off x="2127281" y="5486733"/>
              <a:ext cx="50819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p:cNvCxnSpPr>
              <a:stCxn id="281" idx="6"/>
              <a:endCxn id="292" idx="2"/>
            </p:cNvCxnSpPr>
            <p:nvPr/>
          </p:nvCxnSpPr>
          <p:spPr>
            <a:xfrm>
              <a:off x="3201215" y="5486733"/>
              <a:ext cx="62723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5" name="TextBox 284"/>
            <p:cNvSpPr txBox="1"/>
            <p:nvPr/>
          </p:nvSpPr>
          <p:spPr>
            <a:xfrm>
              <a:off x="2765840" y="4601005"/>
              <a:ext cx="359394" cy="369332"/>
            </a:xfrm>
            <a:prstGeom prst="rect">
              <a:avLst/>
            </a:prstGeom>
            <a:noFill/>
          </p:spPr>
          <p:txBody>
            <a:bodyPr wrap="none" rtlCol="0">
              <a:spAutoFit/>
            </a:bodyPr>
            <a:lstStyle/>
            <a:p>
              <a:r>
                <a:rPr lang="en-US" dirty="0" smtClean="0"/>
                <a:t>in</a:t>
              </a:r>
              <a:endParaRPr lang="en-US" dirty="0"/>
            </a:p>
          </p:txBody>
        </p:sp>
        <p:sp>
          <p:nvSpPr>
            <p:cNvPr id="287" name="TextBox 286"/>
            <p:cNvSpPr txBox="1"/>
            <p:nvPr/>
          </p:nvSpPr>
          <p:spPr>
            <a:xfrm>
              <a:off x="3336765" y="5050065"/>
              <a:ext cx="350715" cy="369332"/>
            </a:xfrm>
            <a:prstGeom prst="rect">
              <a:avLst/>
            </a:prstGeom>
            <a:noFill/>
          </p:spPr>
          <p:txBody>
            <a:bodyPr wrap="square" rtlCol="0">
              <a:spAutoFit/>
            </a:bodyPr>
            <a:lstStyle/>
            <a:p>
              <a:r>
                <a:rPr lang="en-US" dirty="0" smtClean="0"/>
                <a:t>Y</a:t>
              </a:r>
              <a:endParaRPr lang="en-US" dirty="0"/>
            </a:p>
          </p:txBody>
        </p:sp>
        <p:sp>
          <p:nvSpPr>
            <p:cNvPr id="288" name="TextBox 287"/>
            <p:cNvSpPr txBox="1"/>
            <p:nvPr/>
          </p:nvSpPr>
          <p:spPr>
            <a:xfrm>
              <a:off x="1693100" y="5311517"/>
              <a:ext cx="301686" cy="369332"/>
            </a:xfrm>
            <a:prstGeom prst="rect">
              <a:avLst/>
            </a:prstGeom>
            <a:noFill/>
          </p:spPr>
          <p:txBody>
            <a:bodyPr wrap="none" rtlCol="0">
              <a:spAutoFit/>
            </a:bodyPr>
            <a:lstStyle/>
            <a:p>
              <a:r>
                <a:rPr lang="en-US" dirty="0" smtClean="0"/>
                <a:t>1</a:t>
              </a:r>
              <a:endParaRPr lang="en-US" dirty="0"/>
            </a:p>
          </p:txBody>
        </p:sp>
        <p:sp>
          <p:nvSpPr>
            <p:cNvPr id="289" name="TextBox 288"/>
            <p:cNvSpPr txBox="1"/>
            <p:nvPr/>
          </p:nvSpPr>
          <p:spPr>
            <a:xfrm>
              <a:off x="2773855" y="5306103"/>
              <a:ext cx="301686" cy="369332"/>
            </a:xfrm>
            <a:prstGeom prst="rect">
              <a:avLst/>
            </a:prstGeom>
            <a:noFill/>
          </p:spPr>
          <p:txBody>
            <a:bodyPr wrap="none" rtlCol="0">
              <a:spAutoFit/>
            </a:bodyPr>
            <a:lstStyle/>
            <a:p>
              <a:r>
                <a:rPr lang="en-US" dirty="0" smtClean="0"/>
                <a:t>2</a:t>
              </a:r>
              <a:endParaRPr lang="en-US" dirty="0"/>
            </a:p>
          </p:txBody>
        </p:sp>
        <p:sp>
          <p:nvSpPr>
            <p:cNvPr id="290" name="TextBox 289"/>
            <p:cNvSpPr txBox="1"/>
            <p:nvPr/>
          </p:nvSpPr>
          <p:spPr>
            <a:xfrm>
              <a:off x="3971125" y="5331551"/>
              <a:ext cx="301686" cy="369332"/>
            </a:xfrm>
            <a:prstGeom prst="rect">
              <a:avLst/>
            </a:prstGeom>
            <a:noFill/>
          </p:spPr>
          <p:txBody>
            <a:bodyPr wrap="none" rtlCol="0">
              <a:spAutoFit/>
            </a:bodyPr>
            <a:lstStyle/>
            <a:p>
              <a:r>
                <a:rPr lang="en-US" dirty="0" smtClean="0"/>
                <a:t>3</a:t>
              </a:r>
              <a:endParaRPr lang="en-US" dirty="0"/>
            </a:p>
          </p:txBody>
        </p:sp>
      </p:grpSp>
      <p:grpSp>
        <p:nvGrpSpPr>
          <p:cNvPr id="17" name="Group 16"/>
          <p:cNvGrpSpPr/>
          <p:nvPr/>
        </p:nvGrpSpPr>
        <p:grpSpPr>
          <a:xfrm>
            <a:off x="5948972" y="790043"/>
            <a:ext cx="6132926" cy="5656969"/>
            <a:chOff x="5344313" y="827993"/>
            <a:chExt cx="6132926" cy="5656969"/>
          </a:xfrm>
        </p:grpSpPr>
        <p:sp>
          <p:nvSpPr>
            <p:cNvPr id="320" name="Oval 319"/>
            <p:cNvSpPr/>
            <p:nvPr/>
          </p:nvSpPr>
          <p:spPr>
            <a:xfrm>
              <a:off x="6937705" y="1237763"/>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Oval 321"/>
            <p:cNvSpPr/>
            <p:nvPr/>
          </p:nvSpPr>
          <p:spPr>
            <a:xfrm>
              <a:off x="6937705" y="2494174"/>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Oval 322"/>
            <p:cNvSpPr/>
            <p:nvPr/>
          </p:nvSpPr>
          <p:spPr>
            <a:xfrm>
              <a:off x="6936596" y="3751127"/>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6" name="Straight Arrow Connector 335"/>
            <p:cNvCxnSpPr>
              <a:stCxn id="320" idx="4"/>
              <a:endCxn id="322" idx="0"/>
            </p:cNvCxnSpPr>
            <p:nvPr/>
          </p:nvCxnSpPr>
          <p:spPr>
            <a:xfrm>
              <a:off x="7220573" y="1741766"/>
              <a:ext cx="0" cy="7524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p:cNvCxnSpPr>
              <a:stCxn id="322" idx="4"/>
              <a:endCxn id="323" idx="0"/>
            </p:cNvCxnSpPr>
            <p:nvPr/>
          </p:nvCxnSpPr>
          <p:spPr>
            <a:xfrm flipH="1">
              <a:off x="7219464" y="2998177"/>
              <a:ext cx="1109"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7" name="Straight Arrow Connector 366"/>
            <p:cNvCxnSpPr>
              <a:stCxn id="323" idx="3"/>
              <a:endCxn id="296" idx="0"/>
            </p:cNvCxnSpPr>
            <p:nvPr/>
          </p:nvCxnSpPr>
          <p:spPr>
            <a:xfrm flipH="1">
              <a:off x="6672998" y="4181320"/>
              <a:ext cx="346448" cy="61729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6" name="TextBox 375"/>
            <p:cNvSpPr txBox="1"/>
            <p:nvPr/>
          </p:nvSpPr>
          <p:spPr>
            <a:xfrm>
              <a:off x="6821181" y="833851"/>
              <a:ext cx="796565" cy="369332"/>
            </a:xfrm>
            <a:prstGeom prst="rect">
              <a:avLst/>
            </a:prstGeom>
            <a:noFill/>
          </p:spPr>
          <p:txBody>
            <a:bodyPr wrap="none" rtlCol="0">
              <a:spAutoFit/>
            </a:bodyPr>
            <a:lstStyle/>
            <a:p>
              <a:r>
                <a:rPr lang="en-US" dirty="0" smtClean="0"/>
                <a:t>(0,0,X)</a:t>
              </a:r>
              <a:endParaRPr lang="en-US" dirty="0"/>
            </a:p>
          </p:txBody>
        </p:sp>
        <p:sp>
          <p:nvSpPr>
            <p:cNvPr id="377" name="TextBox 376"/>
            <p:cNvSpPr txBox="1"/>
            <p:nvPr/>
          </p:nvSpPr>
          <p:spPr>
            <a:xfrm>
              <a:off x="6044850" y="2532517"/>
              <a:ext cx="810158" cy="369332"/>
            </a:xfrm>
            <a:prstGeom prst="rect">
              <a:avLst/>
            </a:prstGeom>
            <a:noFill/>
          </p:spPr>
          <p:txBody>
            <a:bodyPr wrap="none" rtlCol="0">
              <a:spAutoFit/>
            </a:bodyPr>
            <a:lstStyle/>
            <a:p>
              <a:r>
                <a:rPr lang="en-US" dirty="0" smtClean="0"/>
                <a:t>(1,1,D)</a:t>
              </a:r>
              <a:endParaRPr lang="en-US" dirty="0"/>
            </a:p>
          </p:txBody>
        </p:sp>
        <p:sp>
          <p:nvSpPr>
            <p:cNvPr id="378" name="TextBox 377"/>
            <p:cNvSpPr txBox="1"/>
            <p:nvPr/>
          </p:nvSpPr>
          <p:spPr>
            <a:xfrm>
              <a:off x="6034742" y="3815790"/>
              <a:ext cx="798617" cy="369332"/>
            </a:xfrm>
            <a:prstGeom prst="rect">
              <a:avLst/>
            </a:prstGeom>
            <a:noFill/>
          </p:spPr>
          <p:txBody>
            <a:bodyPr wrap="none" rtlCol="0">
              <a:spAutoFit/>
            </a:bodyPr>
            <a:lstStyle/>
            <a:p>
              <a:r>
                <a:rPr lang="en-US" dirty="0" smtClean="0"/>
                <a:t>(1,1,C)</a:t>
              </a:r>
              <a:endParaRPr lang="en-US" dirty="0"/>
            </a:p>
          </p:txBody>
        </p:sp>
        <p:sp>
          <p:nvSpPr>
            <p:cNvPr id="296" name="Oval 295"/>
            <p:cNvSpPr/>
            <p:nvPr/>
          </p:nvSpPr>
          <p:spPr>
            <a:xfrm>
              <a:off x="6390130" y="4798614"/>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p:nvPr/>
          </p:nvSpPr>
          <p:spPr>
            <a:xfrm>
              <a:off x="6388424" y="5980959"/>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p:cNvSpPr/>
            <p:nvPr/>
          </p:nvSpPr>
          <p:spPr>
            <a:xfrm>
              <a:off x="6431449" y="6032405"/>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0" name="Straight Arrow Connector 299"/>
            <p:cNvCxnSpPr>
              <a:stCxn id="296" idx="4"/>
              <a:endCxn id="297" idx="0"/>
            </p:cNvCxnSpPr>
            <p:nvPr/>
          </p:nvCxnSpPr>
          <p:spPr>
            <a:xfrm flipH="1">
              <a:off x="6666305" y="5302617"/>
              <a:ext cx="6693" cy="67834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2" name="TextBox 301"/>
            <p:cNvSpPr txBox="1"/>
            <p:nvPr/>
          </p:nvSpPr>
          <p:spPr>
            <a:xfrm>
              <a:off x="5517994" y="4865949"/>
              <a:ext cx="808555" cy="369332"/>
            </a:xfrm>
            <a:prstGeom prst="rect">
              <a:avLst/>
            </a:prstGeom>
            <a:noFill/>
          </p:spPr>
          <p:txBody>
            <a:bodyPr wrap="none" rtlCol="0">
              <a:spAutoFit/>
            </a:bodyPr>
            <a:lstStyle/>
            <a:p>
              <a:r>
                <a:rPr lang="en-US" dirty="0" smtClean="0"/>
                <a:t>(1,_,A)</a:t>
              </a:r>
              <a:endParaRPr lang="en-US" dirty="0"/>
            </a:p>
          </p:txBody>
        </p:sp>
        <p:sp>
          <p:nvSpPr>
            <p:cNvPr id="303" name="TextBox 302"/>
            <p:cNvSpPr txBox="1"/>
            <p:nvPr/>
          </p:nvSpPr>
          <p:spPr>
            <a:xfrm>
              <a:off x="5344313" y="6034910"/>
              <a:ext cx="1031373" cy="369332"/>
            </a:xfrm>
            <a:prstGeom prst="rect">
              <a:avLst/>
            </a:prstGeom>
            <a:noFill/>
          </p:spPr>
          <p:txBody>
            <a:bodyPr wrap="none" rtlCol="0">
              <a:spAutoFit/>
            </a:bodyPr>
            <a:lstStyle/>
            <a:p>
              <a:r>
                <a:rPr lang="en-US" dirty="0" smtClean="0"/>
                <a:t>(2,_,AS1)</a:t>
              </a:r>
              <a:endParaRPr lang="en-US" dirty="0"/>
            </a:p>
          </p:txBody>
        </p:sp>
        <p:sp>
          <p:nvSpPr>
            <p:cNvPr id="306" name="TextBox 305"/>
            <p:cNvSpPr txBox="1"/>
            <p:nvPr/>
          </p:nvSpPr>
          <p:spPr>
            <a:xfrm>
              <a:off x="6507407" y="6049435"/>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cxnSp>
          <p:nvCxnSpPr>
            <p:cNvPr id="109" name="Straight Arrow Connector 108"/>
            <p:cNvCxnSpPr>
              <a:stCxn id="323" idx="5"/>
              <a:endCxn id="110" idx="0"/>
            </p:cNvCxnSpPr>
            <p:nvPr/>
          </p:nvCxnSpPr>
          <p:spPr>
            <a:xfrm>
              <a:off x="7419481" y="4181320"/>
              <a:ext cx="364758" cy="591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Oval 109"/>
            <p:cNvSpPr/>
            <p:nvPr/>
          </p:nvSpPr>
          <p:spPr>
            <a:xfrm>
              <a:off x="7501371" y="4772720"/>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p:cNvSpPr txBox="1"/>
            <p:nvPr/>
          </p:nvSpPr>
          <p:spPr>
            <a:xfrm>
              <a:off x="8114420" y="4865949"/>
              <a:ext cx="800219" cy="369332"/>
            </a:xfrm>
            <a:prstGeom prst="rect">
              <a:avLst/>
            </a:prstGeom>
            <a:noFill/>
          </p:spPr>
          <p:txBody>
            <a:bodyPr wrap="none" rtlCol="0">
              <a:spAutoFit/>
            </a:bodyPr>
            <a:lstStyle/>
            <a:p>
              <a:r>
                <a:rPr lang="en-US" dirty="0" smtClean="0"/>
                <a:t>(1,1,B)</a:t>
              </a:r>
              <a:endParaRPr lang="en-US" dirty="0"/>
            </a:p>
          </p:txBody>
        </p:sp>
        <p:sp>
          <p:nvSpPr>
            <p:cNvPr id="115" name="Oval 114"/>
            <p:cNvSpPr/>
            <p:nvPr/>
          </p:nvSpPr>
          <p:spPr>
            <a:xfrm>
              <a:off x="7515634" y="5967575"/>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7558659" y="6019021"/>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a:stCxn id="110" idx="4"/>
              <a:endCxn id="115" idx="0"/>
            </p:cNvCxnSpPr>
            <p:nvPr/>
          </p:nvCxnSpPr>
          <p:spPr>
            <a:xfrm>
              <a:off x="7784239" y="5276723"/>
              <a:ext cx="9276" cy="6908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8114420" y="6042058"/>
              <a:ext cx="1031373" cy="369332"/>
            </a:xfrm>
            <a:prstGeom prst="rect">
              <a:avLst/>
            </a:prstGeom>
            <a:noFill/>
          </p:spPr>
          <p:txBody>
            <a:bodyPr wrap="none" rtlCol="0">
              <a:spAutoFit/>
            </a:bodyPr>
            <a:lstStyle/>
            <a:p>
              <a:r>
                <a:rPr lang="en-US" dirty="0" smtClean="0"/>
                <a:t>(1,2,AS1)</a:t>
              </a:r>
              <a:endParaRPr lang="en-US" dirty="0"/>
            </a:p>
          </p:txBody>
        </p:sp>
        <p:sp>
          <p:nvSpPr>
            <p:cNvPr id="119" name="TextBox 118"/>
            <p:cNvSpPr txBox="1"/>
            <p:nvPr/>
          </p:nvSpPr>
          <p:spPr>
            <a:xfrm>
              <a:off x="7649365" y="6050799"/>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122" name="Oval 121"/>
            <p:cNvSpPr/>
            <p:nvPr/>
          </p:nvSpPr>
          <p:spPr>
            <a:xfrm>
              <a:off x="9833926" y="1231905"/>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9833926" y="2488316"/>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9832817" y="3745269"/>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 name="Straight Arrow Connector 124"/>
            <p:cNvCxnSpPr>
              <a:stCxn id="122" idx="4"/>
              <a:endCxn id="123" idx="0"/>
            </p:cNvCxnSpPr>
            <p:nvPr/>
          </p:nvCxnSpPr>
          <p:spPr>
            <a:xfrm>
              <a:off x="10116794" y="1735908"/>
              <a:ext cx="0" cy="7524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23" idx="4"/>
              <a:endCxn id="124" idx="0"/>
            </p:cNvCxnSpPr>
            <p:nvPr/>
          </p:nvCxnSpPr>
          <p:spPr>
            <a:xfrm flipH="1">
              <a:off x="10115685" y="2992319"/>
              <a:ext cx="1109"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9717402" y="827993"/>
              <a:ext cx="796565" cy="369332"/>
            </a:xfrm>
            <a:prstGeom prst="rect">
              <a:avLst/>
            </a:prstGeom>
            <a:noFill/>
          </p:spPr>
          <p:txBody>
            <a:bodyPr wrap="none" rtlCol="0">
              <a:spAutoFit/>
            </a:bodyPr>
            <a:lstStyle/>
            <a:p>
              <a:r>
                <a:rPr lang="en-US" dirty="0" smtClean="0"/>
                <a:t>(0,0,Y)</a:t>
              </a:r>
              <a:endParaRPr lang="en-US" dirty="0"/>
            </a:p>
          </p:txBody>
        </p:sp>
        <p:sp>
          <p:nvSpPr>
            <p:cNvPr id="129" name="TextBox 128"/>
            <p:cNvSpPr txBox="1"/>
            <p:nvPr/>
          </p:nvSpPr>
          <p:spPr>
            <a:xfrm>
              <a:off x="10445866" y="2585039"/>
              <a:ext cx="810158" cy="369332"/>
            </a:xfrm>
            <a:prstGeom prst="rect">
              <a:avLst/>
            </a:prstGeom>
            <a:noFill/>
          </p:spPr>
          <p:txBody>
            <a:bodyPr wrap="none" rtlCol="0">
              <a:spAutoFit/>
            </a:bodyPr>
            <a:lstStyle/>
            <a:p>
              <a:r>
                <a:rPr lang="en-US" dirty="0" smtClean="0"/>
                <a:t>(_,1,D)</a:t>
              </a:r>
              <a:endParaRPr lang="en-US" dirty="0"/>
            </a:p>
          </p:txBody>
        </p:sp>
        <p:sp>
          <p:nvSpPr>
            <p:cNvPr id="130" name="TextBox 129"/>
            <p:cNvSpPr txBox="1"/>
            <p:nvPr/>
          </p:nvSpPr>
          <p:spPr>
            <a:xfrm>
              <a:off x="10447468" y="3868763"/>
              <a:ext cx="798617" cy="369332"/>
            </a:xfrm>
            <a:prstGeom prst="rect">
              <a:avLst/>
            </a:prstGeom>
            <a:noFill/>
          </p:spPr>
          <p:txBody>
            <a:bodyPr wrap="none" rtlCol="0">
              <a:spAutoFit/>
            </a:bodyPr>
            <a:lstStyle/>
            <a:p>
              <a:r>
                <a:rPr lang="en-US" dirty="0" smtClean="0"/>
                <a:t>(_,1,C)</a:t>
              </a:r>
              <a:endParaRPr lang="en-US" dirty="0"/>
            </a:p>
          </p:txBody>
        </p:sp>
        <p:cxnSp>
          <p:nvCxnSpPr>
            <p:cNvPr id="139" name="Straight Arrow Connector 138"/>
            <p:cNvCxnSpPr>
              <a:stCxn id="124" idx="4"/>
              <a:endCxn id="140" idx="0"/>
            </p:cNvCxnSpPr>
            <p:nvPr/>
          </p:nvCxnSpPr>
          <p:spPr>
            <a:xfrm>
              <a:off x="10115685" y="4249272"/>
              <a:ext cx="0" cy="5177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0" name="Oval 139"/>
            <p:cNvSpPr/>
            <p:nvPr/>
          </p:nvSpPr>
          <p:spPr>
            <a:xfrm>
              <a:off x="9832817" y="4766977"/>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p:cNvSpPr txBox="1"/>
            <p:nvPr/>
          </p:nvSpPr>
          <p:spPr>
            <a:xfrm>
              <a:off x="10445866" y="4860206"/>
              <a:ext cx="800219" cy="369332"/>
            </a:xfrm>
            <a:prstGeom prst="rect">
              <a:avLst/>
            </a:prstGeom>
            <a:noFill/>
          </p:spPr>
          <p:txBody>
            <a:bodyPr wrap="none" rtlCol="0">
              <a:spAutoFit/>
            </a:bodyPr>
            <a:lstStyle/>
            <a:p>
              <a:r>
                <a:rPr lang="en-US" dirty="0" smtClean="0"/>
                <a:t>(_,1,B)</a:t>
              </a:r>
              <a:endParaRPr lang="en-US" dirty="0"/>
            </a:p>
          </p:txBody>
        </p:sp>
        <p:sp>
          <p:nvSpPr>
            <p:cNvPr id="142" name="Oval 141"/>
            <p:cNvSpPr/>
            <p:nvPr/>
          </p:nvSpPr>
          <p:spPr>
            <a:xfrm>
              <a:off x="9847080" y="5961832"/>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9890105" y="6013278"/>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a:stCxn id="140" idx="4"/>
              <a:endCxn id="142" idx="0"/>
            </p:cNvCxnSpPr>
            <p:nvPr/>
          </p:nvCxnSpPr>
          <p:spPr>
            <a:xfrm>
              <a:off x="10115685" y="5270980"/>
              <a:ext cx="9276" cy="6908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10445866" y="6036315"/>
              <a:ext cx="1031373" cy="369332"/>
            </a:xfrm>
            <a:prstGeom prst="rect">
              <a:avLst/>
            </a:prstGeom>
            <a:noFill/>
          </p:spPr>
          <p:txBody>
            <a:bodyPr wrap="none" rtlCol="0">
              <a:spAutoFit/>
            </a:bodyPr>
            <a:lstStyle/>
            <a:p>
              <a:r>
                <a:rPr lang="en-US" dirty="0" smtClean="0"/>
                <a:t>(_,2,AS1)</a:t>
              </a:r>
              <a:endParaRPr lang="en-US" dirty="0"/>
            </a:p>
          </p:txBody>
        </p:sp>
        <p:sp>
          <p:nvSpPr>
            <p:cNvPr id="146" name="TextBox 145"/>
            <p:cNvSpPr txBox="1"/>
            <p:nvPr/>
          </p:nvSpPr>
          <p:spPr>
            <a:xfrm>
              <a:off x="9980811" y="6045056"/>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grpSp>
      <p:sp>
        <p:nvSpPr>
          <p:cNvPr id="152" name="Freeform 151"/>
          <p:cNvSpPr/>
          <p:nvPr/>
        </p:nvSpPr>
        <p:spPr>
          <a:xfrm>
            <a:off x="6625780" y="1838774"/>
            <a:ext cx="5152572" cy="193340"/>
          </a:xfrm>
          <a:custGeom>
            <a:avLst/>
            <a:gdLst>
              <a:gd name="connsiteX0" fmla="*/ 0 w 5152572"/>
              <a:gd name="connsiteY0" fmla="*/ 101600 h 101600"/>
              <a:gd name="connsiteX1" fmla="*/ 5152572 w 5152572"/>
              <a:gd name="connsiteY1" fmla="*/ 0 h 101600"/>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214253"/>
              <a:gd name="connsiteX1" fmla="*/ 3033486 w 5152572"/>
              <a:gd name="connsiteY1" fmla="*/ 174171 h 214253"/>
              <a:gd name="connsiteX2" fmla="*/ 5152572 w 5152572"/>
              <a:gd name="connsiteY2" fmla="*/ 0 h 214253"/>
              <a:gd name="connsiteX0" fmla="*/ 0 w 5152572"/>
              <a:gd name="connsiteY0" fmla="*/ 101600 h 193340"/>
              <a:gd name="connsiteX1" fmla="*/ 3033486 w 5152572"/>
              <a:gd name="connsiteY1" fmla="*/ 174171 h 193340"/>
              <a:gd name="connsiteX2" fmla="*/ 5152572 w 5152572"/>
              <a:gd name="connsiteY2" fmla="*/ 0 h 193340"/>
            </a:gdLst>
            <a:ahLst/>
            <a:cxnLst>
              <a:cxn ang="0">
                <a:pos x="connsiteX0" y="connsiteY0"/>
              </a:cxn>
              <a:cxn ang="0">
                <a:pos x="connsiteX1" y="connsiteY1"/>
              </a:cxn>
              <a:cxn ang="0">
                <a:pos x="connsiteX2" y="connsiteY2"/>
              </a:cxn>
            </a:cxnLst>
            <a:rect l="l" t="t" r="r" b="b"/>
            <a:pathLst>
              <a:path w="5152572" h="193340">
                <a:moveTo>
                  <a:pt x="0" y="101600"/>
                </a:moveTo>
                <a:cubicBezTo>
                  <a:pt x="972458" y="227390"/>
                  <a:pt x="2046514" y="193524"/>
                  <a:pt x="3033486" y="174171"/>
                </a:cubicBezTo>
                <a:cubicBezTo>
                  <a:pt x="3783391" y="174171"/>
                  <a:pt x="4446210" y="58057"/>
                  <a:pt x="5152572"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152"/>
          <p:cNvSpPr/>
          <p:nvPr/>
        </p:nvSpPr>
        <p:spPr>
          <a:xfrm>
            <a:off x="6526930" y="5481786"/>
            <a:ext cx="5152572" cy="193340"/>
          </a:xfrm>
          <a:custGeom>
            <a:avLst/>
            <a:gdLst>
              <a:gd name="connsiteX0" fmla="*/ 0 w 5152572"/>
              <a:gd name="connsiteY0" fmla="*/ 101600 h 101600"/>
              <a:gd name="connsiteX1" fmla="*/ 5152572 w 5152572"/>
              <a:gd name="connsiteY1" fmla="*/ 0 h 101600"/>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214253"/>
              <a:gd name="connsiteX1" fmla="*/ 3033486 w 5152572"/>
              <a:gd name="connsiteY1" fmla="*/ 174171 h 214253"/>
              <a:gd name="connsiteX2" fmla="*/ 5152572 w 5152572"/>
              <a:gd name="connsiteY2" fmla="*/ 0 h 214253"/>
              <a:gd name="connsiteX0" fmla="*/ 0 w 5152572"/>
              <a:gd name="connsiteY0" fmla="*/ 101600 h 193340"/>
              <a:gd name="connsiteX1" fmla="*/ 3033486 w 5152572"/>
              <a:gd name="connsiteY1" fmla="*/ 174171 h 193340"/>
              <a:gd name="connsiteX2" fmla="*/ 5152572 w 5152572"/>
              <a:gd name="connsiteY2" fmla="*/ 0 h 193340"/>
            </a:gdLst>
            <a:ahLst/>
            <a:cxnLst>
              <a:cxn ang="0">
                <a:pos x="connsiteX0" y="connsiteY0"/>
              </a:cxn>
              <a:cxn ang="0">
                <a:pos x="connsiteX1" y="connsiteY1"/>
              </a:cxn>
              <a:cxn ang="0">
                <a:pos x="connsiteX2" y="connsiteY2"/>
              </a:cxn>
            </a:cxnLst>
            <a:rect l="l" t="t" r="r" b="b"/>
            <a:pathLst>
              <a:path w="5152572" h="193340">
                <a:moveTo>
                  <a:pt x="0" y="101600"/>
                </a:moveTo>
                <a:cubicBezTo>
                  <a:pt x="972458" y="227390"/>
                  <a:pt x="2046514" y="193524"/>
                  <a:pt x="3033486" y="174171"/>
                </a:cubicBezTo>
                <a:cubicBezTo>
                  <a:pt x="3783391" y="174171"/>
                  <a:pt x="4446210" y="58057"/>
                  <a:pt x="5152572"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Arrow Connector 107"/>
          <p:cNvCxnSpPr/>
          <p:nvPr/>
        </p:nvCxnSpPr>
        <p:spPr>
          <a:xfrm>
            <a:off x="7015227" y="3551782"/>
            <a:ext cx="517003" cy="1653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5265018" y="3188426"/>
            <a:ext cx="1797672" cy="400110"/>
          </a:xfrm>
          <a:prstGeom prst="rect">
            <a:avLst/>
          </a:prstGeom>
          <a:noFill/>
          <a:ln>
            <a:noFill/>
          </a:ln>
        </p:spPr>
        <p:txBody>
          <a:bodyPr wrap="none" rtlCol="0">
            <a:spAutoFit/>
          </a:bodyPr>
          <a:lstStyle/>
          <a:p>
            <a:r>
              <a:rPr lang="en-US" sz="2000" dirty="0" smtClean="0"/>
              <a:t>More preferred</a:t>
            </a:r>
            <a:endParaRPr lang="en-US" sz="2000" dirty="0"/>
          </a:p>
        </p:txBody>
      </p:sp>
      <p:cxnSp>
        <p:nvCxnSpPr>
          <p:cNvPr id="113" name="Straight Arrow Connector 112"/>
          <p:cNvCxnSpPr/>
          <p:nvPr/>
        </p:nvCxnSpPr>
        <p:spPr>
          <a:xfrm flipV="1">
            <a:off x="7036108" y="2934540"/>
            <a:ext cx="461870" cy="23755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9862716" y="3481261"/>
            <a:ext cx="585041" cy="24078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8293659" y="3088334"/>
            <a:ext cx="1666418" cy="400110"/>
          </a:xfrm>
          <a:prstGeom prst="rect">
            <a:avLst/>
          </a:prstGeom>
          <a:noFill/>
          <a:ln>
            <a:noFill/>
          </a:ln>
        </p:spPr>
        <p:txBody>
          <a:bodyPr wrap="none" rtlCol="0">
            <a:spAutoFit/>
          </a:bodyPr>
          <a:lstStyle/>
          <a:p>
            <a:r>
              <a:rPr lang="en-US" sz="2000" dirty="0" smtClean="0"/>
              <a:t>Less preferred</a:t>
            </a:r>
            <a:endParaRPr lang="en-US" sz="2000" dirty="0"/>
          </a:p>
        </p:txBody>
      </p:sp>
      <p:cxnSp>
        <p:nvCxnSpPr>
          <p:cNvPr id="121" name="Straight Arrow Connector 120"/>
          <p:cNvCxnSpPr/>
          <p:nvPr/>
        </p:nvCxnSpPr>
        <p:spPr>
          <a:xfrm flipV="1">
            <a:off x="9924974" y="2939415"/>
            <a:ext cx="488531" cy="2072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8912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20814" y="2890211"/>
            <a:ext cx="7204850" cy="8528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5400" dirty="0" smtClean="0">
                <a:solidFill>
                  <a:schemeClr val="accent1">
                    <a:lumMod val="50000"/>
                  </a:schemeClr>
                </a:solidFill>
              </a:rPr>
              <a:t>Source-based Automata</a:t>
            </a:r>
            <a:endParaRPr lang="en-US" sz="5400" dirty="0">
              <a:solidFill>
                <a:schemeClr val="accent1">
                  <a:lumMod val="50000"/>
                </a:schemeClr>
              </a:solidFill>
            </a:endParaRPr>
          </a:p>
        </p:txBody>
      </p:sp>
    </p:spTree>
    <p:extLst>
      <p:ext uri="{BB962C8B-B14F-4D97-AF65-F5344CB8AC3E}">
        <p14:creationId xmlns:p14="http://schemas.microsoft.com/office/powerpoint/2010/main" val="40361555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53201" y="2875463"/>
            <a:ext cx="5213818" cy="8528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5400" dirty="0" smtClean="0">
                <a:solidFill>
                  <a:schemeClr val="accent1">
                    <a:lumMod val="50000"/>
                  </a:schemeClr>
                </a:solidFill>
              </a:rPr>
              <a:t>Other concerns:</a:t>
            </a:r>
            <a:endParaRPr lang="en-US" sz="5400" dirty="0">
              <a:solidFill>
                <a:schemeClr val="accent1">
                  <a:lumMod val="50000"/>
                </a:schemeClr>
              </a:solidFill>
            </a:endParaRPr>
          </a:p>
        </p:txBody>
      </p:sp>
    </p:spTree>
    <p:extLst>
      <p:ext uri="{BB962C8B-B14F-4D97-AF65-F5344CB8AC3E}">
        <p14:creationId xmlns:p14="http://schemas.microsoft.com/office/powerpoint/2010/main" val="18897964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err="1" smtClean="0">
                <a:solidFill>
                  <a:schemeClr val="accent1">
                    <a:lumMod val="50000"/>
                  </a:schemeClr>
                </a:solidFill>
              </a:rPr>
              <a:t>iBGP</a:t>
            </a:r>
            <a:endParaRPr lang="en-US" sz="4000"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193" name="TextBox 192"/>
              <p:cNvSpPr txBox="1"/>
              <p:nvPr/>
            </p:nvSpPr>
            <p:spPr>
              <a:xfrm>
                <a:off x="329516" y="1212766"/>
                <a:ext cx="5968045"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𝑜𝑢</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𝑜𝑢</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𝑜𝑢</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𝑜𝑢</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b="0" dirty="0" smtClean="0"/>
              </a:p>
            </p:txBody>
          </p:sp>
        </mc:Choice>
        <mc:Fallback xmlns="">
          <p:sp>
            <p:nvSpPr>
              <p:cNvPr id="193" name="TextBox 192"/>
              <p:cNvSpPr txBox="1">
                <a:spLocks noRot="1" noChangeAspect="1" noMove="1" noResize="1" noEditPoints="1" noAdjustHandles="1" noChangeArrowheads="1" noChangeShapeType="1" noTextEdit="1"/>
              </p:cNvSpPr>
              <p:nvPr/>
            </p:nvSpPr>
            <p:spPr>
              <a:xfrm>
                <a:off x="329516" y="1212766"/>
                <a:ext cx="5968045" cy="276999"/>
              </a:xfrm>
              <a:prstGeom prst="rect">
                <a:avLst/>
              </a:prstGeom>
              <a:blipFill rotWithShape="0">
                <a:blip r:embed="rId2"/>
                <a:stretch>
                  <a:fillRect l="-2349" t="-28889" b="-51111"/>
                </a:stretch>
              </a:blipFill>
            </p:spPr>
            <p:txBody>
              <a:bodyPr/>
              <a:lstStyle/>
              <a:p>
                <a:r>
                  <a:rPr lang="en-US">
                    <a:noFill/>
                  </a:rPr>
                  <a:t> </a:t>
                </a:r>
              </a:p>
            </p:txBody>
          </p:sp>
        </mc:Fallback>
      </mc:AlternateContent>
      <p:grpSp>
        <p:nvGrpSpPr>
          <p:cNvPr id="245" name="Group 244"/>
          <p:cNvGrpSpPr/>
          <p:nvPr/>
        </p:nvGrpSpPr>
        <p:grpSpPr>
          <a:xfrm>
            <a:off x="6095858" y="2133845"/>
            <a:ext cx="3548883" cy="4135528"/>
            <a:chOff x="4658944" y="2209801"/>
            <a:chExt cx="3548883" cy="4135528"/>
          </a:xfrm>
        </p:grpSpPr>
        <p:sp>
          <p:nvSpPr>
            <p:cNvPr id="172" name="Oval 171"/>
            <p:cNvSpPr/>
            <p:nvPr/>
          </p:nvSpPr>
          <p:spPr>
            <a:xfrm>
              <a:off x="5294824" y="2938825"/>
              <a:ext cx="2159117" cy="2090428"/>
            </a:xfrm>
            <a:prstGeom prst="ellips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7289696" y="3892609"/>
              <a:ext cx="274893" cy="28626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6217714" y="2795691"/>
              <a:ext cx="274893" cy="28626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p:nvSpPr>
          <p:spPr>
            <a:xfrm>
              <a:off x="5136127" y="3839950"/>
              <a:ext cx="274893" cy="28626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6217714" y="4850023"/>
              <a:ext cx="274893" cy="28626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TextBox 200"/>
            <p:cNvSpPr txBox="1"/>
            <p:nvPr/>
          </p:nvSpPr>
          <p:spPr>
            <a:xfrm>
              <a:off x="4658944" y="3738818"/>
              <a:ext cx="542461" cy="503462"/>
            </a:xfrm>
            <a:prstGeom prst="rect">
              <a:avLst/>
            </a:prstGeom>
            <a:noFill/>
          </p:spPr>
          <p:txBody>
            <a:bodyPr wrap="none" rtlCol="0">
              <a:spAutoFit/>
            </a:bodyPr>
            <a:lstStyle/>
            <a:p>
              <a:r>
                <a:rPr lang="en-US" dirty="0" smtClean="0"/>
                <a:t>R2</a:t>
              </a:r>
              <a:endParaRPr lang="en-US" dirty="0"/>
            </a:p>
          </p:txBody>
        </p:sp>
        <p:sp>
          <p:nvSpPr>
            <p:cNvPr id="210" name="TextBox 209"/>
            <p:cNvSpPr txBox="1"/>
            <p:nvPr/>
          </p:nvSpPr>
          <p:spPr>
            <a:xfrm>
              <a:off x="6156466" y="2209801"/>
              <a:ext cx="542461" cy="503462"/>
            </a:xfrm>
            <a:prstGeom prst="rect">
              <a:avLst/>
            </a:prstGeom>
            <a:noFill/>
          </p:spPr>
          <p:txBody>
            <a:bodyPr wrap="none" rtlCol="0">
              <a:spAutoFit/>
            </a:bodyPr>
            <a:lstStyle/>
            <a:p>
              <a:r>
                <a:rPr lang="en-US" dirty="0" smtClean="0"/>
                <a:t>R1</a:t>
              </a:r>
              <a:endParaRPr lang="en-US" dirty="0"/>
            </a:p>
          </p:txBody>
        </p:sp>
        <p:sp>
          <p:nvSpPr>
            <p:cNvPr id="211" name="TextBox 210"/>
            <p:cNvSpPr txBox="1"/>
            <p:nvPr/>
          </p:nvSpPr>
          <p:spPr>
            <a:xfrm>
              <a:off x="6083929" y="5268667"/>
              <a:ext cx="542461" cy="503462"/>
            </a:xfrm>
            <a:prstGeom prst="rect">
              <a:avLst/>
            </a:prstGeom>
            <a:noFill/>
          </p:spPr>
          <p:txBody>
            <a:bodyPr wrap="none" rtlCol="0">
              <a:spAutoFit/>
            </a:bodyPr>
            <a:lstStyle/>
            <a:p>
              <a:r>
                <a:rPr lang="en-US" dirty="0" smtClean="0"/>
                <a:t>R4</a:t>
              </a:r>
              <a:endParaRPr lang="en-US" dirty="0"/>
            </a:p>
          </p:txBody>
        </p:sp>
        <p:sp>
          <p:nvSpPr>
            <p:cNvPr id="212" name="TextBox 211"/>
            <p:cNvSpPr txBox="1"/>
            <p:nvPr/>
          </p:nvSpPr>
          <p:spPr>
            <a:xfrm>
              <a:off x="7665366" y="3814178"/>
              <a:ext cx="542461" cy="503462"/>
            </a:xfrm>
            <a:prstGeom prst="rect">
              <a:avLst/>
            </a:prstGeom>
            <a:noFill/>
          </p:spPr>
          <p:txBody>
            <a:bodyPr wrap="none" rtlCol="0">
              <a:spAutoFit/>
            </a:bodyPr>
            <a:lstStyle/>
            <a:p>
              <a:r>
                <a:rPr lang="en-US" dirty="0" smtClean="0"/>
                <a:t>R3</a:t>
              </a:r>
              <a:endParaRPr lang="en-US" dirty="0"/>
            </a:p>
          </p:txBody>
        </p:sp>
        <p:cxnSp>
          <p:nvCxnSpPr>
            <p:cNvPr id="218" name="Straight Connector 217"/>
            <p:cNvCxnSpPr>
              <a:stCxn id="187" idx="2"/>
              <a:endCxn id="186" idx="5"/>
            </p:cNvCxnSpPr>
            <p:nvPr/>
          </p:nvCxnSpPr>
          <p:spPr>
            <a:xfrm flipH="1" flipV="1">
              <a:off x="5370763" y="4084295"/>
              <a:ext cx="846951" cy="908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a:stCxn id="187" idx="0"/>
              <a:endCxn id="179" idx="4"/>
            </p:cNvCxnSpPr>
            <p:nvPr/>
          </p:nvCxnSpPr>
          <p:spPr>
            <a:xfrm flipV="1">
              <a:off x="6355161" y="3081959"/>
              <a:ext cx="0" cy="17680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a:stCxn id="176" idx="3"/>
              <a:endCxn id="187" idx="6"/>
            </p:cNvCxnSpPr>
            <p:nvPr/>
          </p:nvCxnSpPr>
          <p:spPr>
            <a:xfrm flipH="1">
              <a:off x="6492607" y="4136954"/>
              <a:ext cx="837346" cy="8562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179" idx="3"/>
              <a:endCxn id="186" idx="7"/>
            </p:cNvCxnSpPr>
            <p:nvPr/>
          </p:nvCxnSpPr>
          <p:spPr>
            <a:xfrm flipH="1">
              <a:off x="5370763" y="3040036"/>
              <a:ext cx="887209" cy="8418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76" idx="1"/>
              <a:endCxn id="179" idx="5"/>
            </p:cNvCxnSpPr>
            <p:nvPr/>
          </p:nvCxnSpPr>
          <p:spPr>
            <a:xfrm flipH="1" flipV="1">
              <a:off x="6452350" y="3040036"/>
              <a:ext cx="877603" cy="8944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5" name="Freeform 234"/>
            <p:cNvSpPr/>
            <p:nvPr/>
          </p:nvSpPr>
          <p:spPr>
            <a:xfrm flipV="1">
              <a:off x="5225550" y="4100859"/>
              <a:ext cx="2258256" cy="2024287"/>
            </a:xfrm>
            <a:custGeom>
              <a:avLst/>
              <a:gdLst>
                <a:gd name="connsiteX0" fmla="*/ 0 w 752167"/>
                <a:gd name="connsiteY0" fmla="*/ 0 h 575187"/>
                <a:gd name="connsiteX1" fmla="*/ 752167 w 752167"/>
                <a:gd name="connsiteY1" fmla="*/ 575187 h 575187"/>
                <a:gd name="connsiteX0" fmla="*/ 0 w 752167"/>
                <a:gd name="connsiteY0" fmla="*/ 14349113 h 14924300"/>
                <a:gd name="connsiteX1" fmla="*/ 385066 w 752167"/>
                <a:gd name="connsiteY1" fmla="*/ 301 h 14924300"/>
                <a:gd name="connsiteX2" fmla="*/ 752167 w 752167"/>
                <a:gd name="connsiteY2" fmla="*/ 14924300 h 14924300"/>
                <a:gd name="connsiteX0" fmla="*/ 10552 w 762719"/>
                <a:gd name="connsiteY0" fmla="*/ 14349113 h 14924300"/>
                <a:gd name="connsiteX1" fmla="*/ 395618 w 762719"/>
                <a:gd name="connsiteY1" fmla="*/ 301 h 14924300"/>
                <a:gd name="connsiteX2" fmla="*/ 762719 w 762719"/>
                <a:gd name="connsiteY2" fmla="*/ 14924300 h 14924300"/>
                <a:gd name="connsiteX0" fmla="*/ 10552 w 772941"/>
                <a:gd name="connsiteY0" fmla="*/ 14348812 h 14923999"/>
                <a:gd name="connsiteX1" fmla="*/ 395618 w 772941"/>
                <a:gd name="connsiteY1" fmla="*/ 0 h 14923999"/>
                <a:gd name="connsiteX2" fmla="*/ 762719 w 772941"/>
                <a:gd name="connsiteY2" fmla="*/ 14923999 h 14923999"/>
              </a:gdLst>
              <a:ahLst/>
              <a:cxnLst>
                <a:cxn ang="0">
                  <a:pos x="connsiteX0" y="connsiteY0"/>
                </a:cxn>
                <a:cxn ang="0">
                  <a:pos x="connsiteX1" y="connsiteY1"/>
                </a:cxn>
                <a:cxn ang="0">
                  <a:pos x="connsiteX2" y="connsiteY2"/>
                </a:cxn>
              </a:cxnLst>
              <a:rect l="l" t="t" r="r" b="b"/>
              <a:pathLst>
                <a:path w="772941" h="14923999">
                  <a:moveTo>
                    <a:pt x="10552" y="14348812"/>
                  </a:moveTo>
                  <a:cubicBezTo>
                    <a:pt x="73660" y="14402974"/>
                    <a:pt x="-203058" y="5712877"/>
                    <a:pt x="395618" y="0"/>
                  </a:cubicBezTo>
                  <a:cubicBezTo>
                    <a:pt x="989023" y="6147305"/>
                    <a:pt x="684061" y="14842883"/>
                    <a:pt x="762719" y="14923999"/>
                  </a:cubicBezTo>
                </a:path>
              </a:pathLst>
            </a:cu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7" name="Straight Arrow Connector 146"/>
            <p:cNvCxnSpPr/>
            <p:nvPr/>
          </p:nvCxnSpPr>
          <p:spPr>
            <a:xfrm flipV="1">
              <a:off x="6452350" y="3255269"/>
              <a:ext cx="0" cy="1456229"/>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a:off x="5501173" y="4056835"/>
              <a:ext cx="706936" cy="728698"/>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6" name="TextBox 155"/>
            <p:cNvSpPr txBox="1"/>
            <p:nvPr/>
          </p:nvSpPr>
          <p:spPr>
            <a:xfrm>
              <a:off x="6025957" y="3409769"/>
              <a:ext cx="383514" cy="503462"/>
            </a:xfrm>
            <a:prstGeom prst="rect">
              <a:avLst/>
            </a:prstGeom>
            <a:noFill/>
          </p:spPr>
          <p:txBody>
            <a:bodyPr wrap="none" rtlCol="0">
              <a:spAutoFit/>
            </a:bodyPr>
            <a:lstStyle/>
            <a:p>
              <a:r>
                <a:rPr lang="en-US" dirty="0" smtClean="0"/>
                <a:t>5</a:t>
              </a:r>
              <a:endParaRPr lang="en-US" dirty="0"/>
            </a:p>
          </p:txBody>
        </p:sp>
        <p:sp>
          <p:nvSpPr>
            <p:cNvPr id="157" name="TextBox 156"/>
            <p:cNvSpPr txBox="1"/>
            <p:nvPr/>
          </p:nvSpPr>
          <p:spPr>
            <a:xfrm>
              <a:off x="6663775" y="4061594"/>
              <a:ext cx="383514" cy="503462"/>
            </a:xfrm>
            <a:prstGeom prst="rect">
              <a:avLst/>
            </a:prstGeom>
            <a:noFill/>
          </p:spPr>
          <p:txBody>
            <a:bodyPr wrap="none" rtlCol="0">
              <a:spAutoFit/>
            </a:bodyPr>
            <a:lstStyle/>
            <a:p>
              <a:r>
                <a:rPr lang="en-US" dirty="0" smtClean="0"/>
                <a:t>7</a:t>
              </a:r>
              <a:endParaRPr lang="en-US" dirty="0"/>
            </a:p>
          </p:txBody>
        </p:sp>
        <p:sp>
          <p:nvSpPr>
            <p:cNvPr id="159" name="TextBox 158"/>
            <p:cNvSpPr txBox="1"/>
            <p:nvPr/>
          </p:nvSpPr>
          <p:spPr>
            <a:xfrm>
              <a:off x="6617327" y="5975997"/>
              <a:ext cx="1196161" cy="369332"/>
            </a:xfrm>
            <a:prstGeom prst="rect">
              <a:avLst/>
            </a:prstGeom>
            <a:noFill/>
          </p:spPr>
          <p:txBody>
            <a:bodyPr wrap="none" rtlCol="0">
              <a:spAutoFit/>
            </a:bodyPr>
            <a:lstStyle/>
            <a:p>
              <a:r>
                <a:rPr lang="en-US" dirty="0" smtClean="0"/>
                <a:t>Virtual link</a:t>
              </a:r>
              <a:endParaRPr lang="en-US" dirty="0"/>
            </a:p>
          </p:txBody>
        </p:sp>
      </p:grpSp>
      <p:sp>
        <p:nvSpPr>
          <p:cNvPr id="161" name="TextBox 160"/>
          <p:cNvSpPr txBox="1"/>
          <p:nvPr/>
        </p:nvSpPr>
        <p:spPr>
          <a:xfrm>
            <a:off x="285441" y="3028387"/>
            <a:ext cx="5084572" cy="1938992"/>
          </a:xfrm>
          <a:prstGeom prst="rect">
            <a:avLst/>
          </a:prstGeom>
          <a:noFill/>
        </p:spPr>
        <p:txBody>
          <a:bodyPr wrap="square" rtlCol="0">
            <a:spAutoFit/>
          </a:bodyPr>
          <a:lstStyle/>
          <a:p>
            <a:r>
              <a:rPr lang="en-US" sz="2000" b="1" dirty="0" smtClean="0"/>
              <a:t>Differences with </a:t>
            </a:r>
            <a:r>
              <a:rPr lang="en-US" sz="2000" b="1" dirty="0" err="1" smtClean="0"/>
              <a:t>iBGP</a:t>
            </a:r>
            <a:r>
              <a:rPr lang="en-US" sz="2000" b="1" dirty="0" smtClean="0"/>
              <a:t>:</a:t>
            </a:r>
          </a:p>
          <a:p>
            <a:endParaRPr lang="en-US" sz="2000" dirty="0"/>
          </a:p>
          <a:p>
            <a:pPr marL="457200" indent="-457200">
              <a:buFont typeface="+mj-lt"/>
              <a:buAutoNum type="arabicPeriod"/>
            </a:pPr>
            <a:r>
              <a:rPr lang="en-US" sz="2000" dirty="0" smtClean="0"/>
              <a:t>Virtual links expanded into concrete path</a:t>
            </a:r>
          </a:p>
          <a:p>
            <a:pPr marL="457200" indent="-457200">
              <a:buFont typeface="+mj-lt"/>
              <a:buAutoNum type="arabicPeriod"/>
            </a:pPr>
            <a:endParaRPr lang="en-US" sz="2000" dirty="0"/>
          </a:p>
          <a:p>
            <a:pPr marL="457200" indent="-457200">
              <a:buFont typeface="+mj-lt"/>
              <a:buAutoNum type="arabicPeriod"/>
            </a:pPr>
            <a:r>
              <a:rPr lang="en-US" sz="2000" dirty="0" smtClean="0"/>
              <a:t>When not otherwise constrained, shortest IGP cost path is chosen.</a:t>
            </a:r>
          </a:p>
        </p:txBody>
      </p:sp>
    </p:spTree>
    <p:extLst>
      <p:ext uri="{BB962C8B-B14F-4D97-AF65-F5344CB8AC3E}">
        <p14:creationId xmlns:p14="http://schemas.microsoft.com/office/powerpoint/2010/main" val="21315883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Aggregation:</a:t>
            </a:r>
            <a:endParaRPr lang="en-US" sz="4000"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193" name="TextBox 192"/>
              <p:cNvSpPr txBox="1"/>
              <p:nvPr/>
            </p:nvSpPr>
            <p:spPr>
              <a:xfrm>
                <a:off x="329516" y="1212766"/>
                <a:ext cx="4825349"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𝑜𝑢𝑡</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𝑜𝑢𝑡</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a14:m>
                <a:endParaRPr lang="en-US" b="0" dirty="0" smtClean="0"/>
              </a:p>
            </p:txBody>
          </p:sp>
        </mc:Choice>
        <mc:Fallback xmlns="">
          <p:sp>
            <p:nvSpPr>
              <p:cNvPr id="193" name="TextBox 192"/>
              <p:cNvSpPr txBox="1">
                <a:spLocks noRot="1" noChangeAspect="1" noMove="1" noResize="1" noEditPoints="1" noAdjustHandles="1" noChangeArrowheads="1" noChangeShapeType="1" noTextEdit="1"/>
              </p:cNvSpPr>
              <p:nvPr/>
            </p:nvSpPr>
            <p:spPr>
              <a:xfrm>
                <a:off x="329516" y="1212766"/>
                <a:ext cx="4825349" cy="276999"/>
              </a:xfrm>
              <a:prstGeom prst="rect">
                <a:avLst/>
              </a:prstGeom>
              <a:blipFill rotWithShape="0">
                <a:blip r:embed="rId2"/>
                <a:stretch>
                  <a:fillRect l="-2904" t="-28889" b="-51111"/>
                </a:stretch>
              </a:blipFill>
            </p:spPr>
            <p:txBody>
              <a:bodyPr/>
              <a:lstStyle/>
              <a:p>
                <a:r>
                  <a:rPr lang="en-US">
                    <a:noFill/>
                  </a:rPr>
                  <a:t> </a:t>
                </a:r>
              </a:p>
            </p:txBody>
          </p:sp>
        </mc:Fallback>
      </mc:AlternateContent>
      <p:grpSp>
        <p:nvGrpSpPr>
          <p:cNvPr id="30" name="Group 29"/>
          <p:cNvGrpSpPr/>
          <p:nvPr/>
        </p:nvGrpSpPr>
        <p:grpSpPr>
          <a:xfrm>
            <a:off x="193468" y="2091655"/>
            <a:ext cx="4335499" cy="1873894"/>
            <a:chOff x="239086" y="2335795"/>
            <a:chExt cx="4335499" cy="1873894"/>
          </a:xfrm>
        </p:grpSpPr>
        <p:sp>
          <p:nvSpPr>
            <p:cNvPr id="172" name="Oval 171"/>
            <p:cNvSpPr/>
            <p:nvPr/>
          </p:nvSpPr>
          <p:spPr>
            <a:xfrm>
              <a:off x="1757094" y="2626185"/>
              <a:ext cx="1698441" cy="1533507"/>
            </a:xfrm>
            <a:prstGeom prst="ellips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3358084" y="3211563"/>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1746345" y="2905250"/>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p:nvSpPr>
          <p:spPr>
            <a:xfrm>
              <a:off x="1721854" y="3524457"/>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2353608" y="3256353"/>
              <a:ext cx="216241" cy="2100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p:cNvSpPr/>
            <p:nvPr/>
          </p:nvSpPr>
          <p:spPr>
            <a:xfrm>
              <a:off x="239086" y="2335795"/>
              <a:ext cx="754970" cy="1569072"/>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9" name="Straight Connector 188"/>
            <p:cNvCxnSpPr>
              <a:stCxn id="179" idx="2"/>
              <a:endCxn id="188" idx="7"/>
            </p:cNvCxnSpPr>
            <p:nvPr/>
          </p:nvCxnSpPr>
          <p:spPr>
            <a:xfrm flipH="1" flipV="1">
              <a:off x="883493" y="2565580"/>
              <a:ext cx="862852" cy="4446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a:stCxn id="186" idx="2"/>
              <a:endCxn id="188" idx="5"/>
            </p:cNvCxnSpPr>
            <p:nvPr/>
          </p:nvCxnSpPr>
          <p:spPr>
            <a:xfrm flipH="1">
              <a:off x="883493" y="3629458"/>
              <a:ext cx="838361" cy="456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a:endCxn id="176" idx="7"/>
            </p:cNvCxnSpPr>
            <p:nvPr/>
          </p:nvCxnSpPr>
          <p:spPr>
            <a:xfrm flipH="1">
              <a:off x="3542657" y="2905250"/>
              <a:ext cx="478613" cy="337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6" name="TextBox 195"/>
            <p:cNvSpPr txBox="1"/>
            <p:nvPr/>
          </p:nvSpPr>
          <p:spPr>
            <a:xfrm>
              <a:off x="342271" y="2954438"/>
              <a:ext cx="540533" cy="369332"/>
            </a:xfrm>
            <a:prstGeom prst="rect">
              <a:avLst/>
            </a:prstGeom>
            <a:noFill/>
          </p:spPr>
          <p:txBody>
            <a:bodyPr wrap="none" rtlCol="0">
              <a:spAutoFit/>
            </a:bodyPr>
            <a:lstStyle/>
            <a:p>
              <a:r>
                <a:rPr lang="en-US" dirty="0" smtClean="0"/>
                <a:t>AS1</a:t>
              </a:r>
              <a:endParaRPr lang="en-US" dirty="0"/>
            </a:p>
          </p:txBody>
        </p:sp>
        <p:sp>
          <p:nvSpPr>
            <p:cNvPr id="201" name="TextBox 200"/>
            <p:cNvSpPr txBox="1"/>
            <p:nvPr/>
          </p:nvSpPr>
          <p:spPr>
            <a:xfrm>
              <a:off x="1564499" y="2584894"/>
              <a:ext cx="257718" cy="272218"/>
            </a:xfrm>
            <a:prstGeom prst="rect">
              <a:avLst/>
            </a:prstGeom>
            <a:noFill/>
          </p:spPr>
          <p:txBody>
            <a:bodyPr wrap="none" rtlCol="0">
              <a:spAutoFit/>
            </a:bodyPr>
            <a:lstStyle/>
            <a:p>
              <a:r>
                <a:rPr lang="en-US" dirty="0" smtClean="0"/>
                <a:t>A</a:t>
              </a:r>
              <a:endParaRPr lang="en-US" dirty="0"/>
            </a:p>
          </p:txBody>
        </p:sp>
        <p:sp>
          <p:nvSpPr>
            <p:cNvPr id="210" name="TextBox 209"/>
            <p:cNvSpPr txBox="1"/>
            <p:nvPr/>
          </p:nvSpPr>
          <p:spPr>
            <a:xfrm>
              <a:off x="2386388" y="2914875"/>
              <a:ext cx="249917" cy="272218"/>
            </a:xfrm>
            <a:prstGeom prst="rect">
              <a:avLst/>
            </a:prstGeom>
            <a:noFill/>
          </p:spPr>
          <p:txBody>
            <a:bodyPr wrap="none" rtlCol="0">
              <a:spAutoFit/>
            </a:bodyPr>
            <a:lstStyle/>
            <a:p>
              <a:r>
                <a:rPr lang="en-US" dirty="0"/>
                <a:t>C</a:t>
              </a:r>
            </a:p>
          </p:txBody>
        </p:sp>
        <p:sp>
          <p:nvSpPr>
            <p:cNvPr id="211" name="TextBox 210"/>
            <p:cNvSpPr txBox="1"/>
            <p:nvPr/>
          </p:nvSpPr>
          <p:spPr>
            <a:xfrm>
              <a:off x="1590780" y="3696567"/>
              <a:ext cx="257718" cy="272218"/>
            </a:xfrm>
            <a:prstGeom prst="rect">
              <a:avLst/>
            </a:prstGeom>
            <a:noFill/>
          </p:spPr>
          <p:txBody>
            <a:bodyPr wrap="none" rtlCol="0">
              <a:spAutoFit/>
            </a:bodyPr>
            <a:lstStyle/>
            <a:p>
              <a:r>
                <a:rPr lang="en-US" dirty="0" smtClean="0"/>
                <a:t>B</a:t>
              </a:r>
              <a:endParaRPr lang="en-US" dirty="0"/>
            </a:p>
          </p:txBody>
        </p:sp>
        <p:sp>
          <p:nvSpPr>
            <p:cNvPr id="212" name="TextBox 211"/>
            <p:cNvSpPr txBox="1"/>
            <p:nvPr/>
          </p:nvSpPr>
          <p:spPr>
            <a:xfrm>
              <a:off x="3277054" y="2591258"/>
              <a:ext cx="265520" cy="272218"/>
            </a:xfrm>
            <a:prstGeom prst="rect">
              <a:avLst/>
            </a:prstGeom>
            <a:noFill/>
          </p:spPr>
          <p:txBody>
            <a:bodyPr wrap="none" rtlCol="0">
              <a:spAutoFit/>
            </a:bodyPr>
            <a:lstStyle/>
            <a:p>
              <a:r>
                <a:rPr lang="en-US" dirty="0" smtClean="0"/>
                <a:t>D</a:t>
              </a:r>
              <a:endParaRPr lang="en-US" dirty="0"/>
            </a:p>
          </p:txBody>
        </p:sp>
        <p:cxnSp>
          <p:nvCxnSpPr>
            <p:cNvPr id="218" name="Straight Connector 217"/>
            <p:cNvCxnSpPr>
              <a:stCxn id="187" idx="3"/>
              <a:endCxn id="186" idx="6"/>
            </p:cNvCxnSpPr>
            <p:nvPr/>
          </p:nvCxnSpPr>
          <p:spPr>
            <a:xfrm flipH="1">
              <a:off x="1938095" y="3435601"/>
              <a:ext cx="447181" cy="1938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a:stCxn id="187" idx="1"/>
              <a:endCxn id="179" idx="5"/>
            </p:cNvCxnSpPr>
            <p:nvPr/>
          </p:nvCxnSpPr>
          <p:spPr>
            <a:xfrm flipH="1" flipV="1">
              <a:off x="1930918" y="3084498"/>
              <a:ext cx="454358" cy="2026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a:stCxn id="176" idx="2"/>
              <a:endCxn id="187" idx="6"/>
            </p:cNvCxnSpPr>
            <p:nvPr/>
          </p:nvCxnSpPr>
          <p:spPr>
            <a:xfrm flipH="1">
              <a:off x="2569849" y="3316564"/>
              <a:ext cx="788235" cy="44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2" name="Oval 221"/>
            <p:cNvSpPr/>
            <p:nvPr/>
          </p:nvSpPr>
          <p:spPr>
            <a:xfrm>
              <a:off x="3904361" y="2491761"/>
              <a:ext cx="670224" cy="694041"/>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p:cNvSpPr/>
            <p:nvPr/>
          </p:nvSpPr>
          <p:spPr>
            <a:xfrm>
              <a:off x="3788935" y="3515648"/>
              <a:ext cx="670224" cy="694041"/>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4" name="Straight Connector 223"/>
            <p:cNvCxnSpPr>
              <a:stCxn id="223" idx="1"/>
              <a:endCxn id="176" idx="5"/>
            </p:cNvCxnSpPr>
            <p:nvPr/>
          </p:nvCxnSpPr>
          <p:spPr>
            <a:xfrm flipH="1" flipV="1">
              <a:off x="3542657" y="3390811"/>
              <a:ext cx="344430" cy="226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5" name="TextBox 224"/>
          <p:cNvSpPr txBox="1"/>
          <p:nvPr/>
        </p:nvSpPr>
        <p:spPr>
          <a:xfrm>
            <a:off x="4040195" y="2438080"/>
            <a:ext cx="304892" cy="369332"/>
          </a:xfrm>
          <a:prstGeom prst="rect">
            <a:avLst/>
          </a:prstGeom>
          <a:noFill/>
        </p:spPr>
        <p:txBody>
          <a:bodyPr wrap="none" rtlCol="0">
            <a:spAutoFit/>
          </a:bodyPr>
          <a:lstStyle/>
          <a:p>
            <a:r>
              <a:rPr lang="en-US" dirty="0" smtClean="0"/>
              <a:t>X</a:t>
            </a:r>
            <a:endParaRPr lang="en-US" dirty="0"/>
          </a:p>
        </p:txBody>
      </p:sp>
      <p:sp>
        <p:nvSpPr>
          <p:cNvPr id="226" name="TextBox 225"/>
          <p:cNvSpPr txBox="1"/>
          <p:nvPr/>
        </p:nvSpPr>
        <p:spPr>
          <a:xfrm>
            <a:off x="3947633" y="3452427"/>
            <a:ext cx="304892" cy="369332"/>
          </a:xfrm>
          <a:prstGeom prst="rect">
            <a:avLst/>
          </a:prstGeom>
          <a:noFill/>
        </p:spPr>
        <p:txBody>
          <a:bodyPr wrap="none" rtlCol="0">
            <a:spAutoFit/>
          </a:bodyPr>
          <a:lstStyle/>
          <a:p>
            <a:r>
              <a:rPr lang="en-US" dirty="0" smtClean="0"/>
              <a:t>Y</a:t>
            </a:r>
            <a:endParaRPr lang="en-US" dirty="0"/>
          </a:p>
        </p:txBody>
      </p:sp>
      <p:grpSp>
        <p:nvGrpSpPr>
          <p:cNvPr id="32" name="Group 31"/>
          <p:cNvGrpSpPr/>
          <p:nvPr/>
        </p:nvGrpSpPr>
        <p:grpSpPr>
          <a:xfrm>
            <a:off x="318381" y="4323537"/>
            <a:ext cx="4027797" cy="1138004"/>
            <a:chOff x="366390" y="4601005"/>
            <a:chExt cx="4027797" cy="1138004"/>
          </a:xfrm>
        </p:grpSpPr>
        <p:sp>
          <p:nvSpPr>
            <p:cNvPr id="46" name="Oval 45"/>
            <p:cNvSpPr/>
            <p:nvPr/>
          </p:nvSpPr>
          <p:spPr>
            <a:xfrm>
              <a:off x="366390" y="5235006"/>
              <a:ext cx="565735" cy="504003"/>
            </a:xfrm>
            <a:prstGeom prst="ellipse">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46" idx="6"/>
              <a:endCxn id="227" idx="2"/>
            </p:cNvCxnSpPr>
            <p:nvPr/>
          </p:nvCxnSpPr>
          <p:spPr>
            <a:xfrm flipV="1">
              <a:off x="932125" y="5486733"/>
              <a:ext cx="629421" cy="2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222672" y="5055995"/>
              <a:ext cx="317716" cy="369332"/>
            </a:xfrm>
            <a:prstGeom prst="rect">
              <a:avLst/>
            </a:prstGeom>
            <a:noFill/>
          </p:spPr>
          <p:txBody>
            <a:bodyPr wrap="none" rtlCol="0">
              <a:spAutoFit/>
            </a:bodyPr>
            <a:lstStyle/>
            <a:p>
              <a:r>
                <a:rPr lang="en-US" dirty="0"/>
                <a:t>A</a:t>
              </a:r>
            </a:p>
          </p:txBody>
        </p:sp>
        <p:sp>
          <p:nvSpPr>
            <p:cNvPr id="151" name="TextBox 150"/>
            <p:cNvSpPr txBox="1"/>
            <p:nvPr/>
          </p:nvSpPr>
          <p:spPr>
            <a:xfrm>
              <a:off x="505268" y="5302338"/>
              <a:ext cx="301686" cy="369332"/>
            </a:xfrm>
            <a:prstGeom prst="rect">
              <a:avLst/>
            </a:prstGeom>
            <a:noFill/>
          </p:spPr>
          <p:txBody>
            <a:bodyPr wrap="none" rtlCol="0">
              <a:spAutoFit/>
            </a:bodyPr>
            <a:lstStyle/>
            <a:p>
              <a:r>
                <a:rPr lang="en-US" dirty="0" smtClean="0"/>
                <a:t>0</a:t>
              </a:r>
              <a:endParaRPr lang="en-US" dirty="0"/>
            </a:p>
          </p:txBody>
        </p:sp>
        <p:sp>
          <p:nvSpPr>
            <p:cNvPr id="162" name="TextBox 161"/>
            <p:cNvSpPr txBox="1"/>
            <p:nvPr/>
          </p:nvSpPr>
          <p:spPr>
            <a:xfrm>
              <a:off x="993110" y="5053483"/>
              <a:ext cx="505267" cy="369332"/>
            </a:xfrm>
            <a:prstGeom prst="rect">
              <a:avLst/>
            </a:prstGeom>
            <a:noFill/>
          </p:spPr>
          <p:txBody>
            <a:bodyPr wrap="none" rtlCol="0">
              <a:spAutoFit/>
            </a:bodyPr>
            <a:lstStyle/>
            <a:p>
              <a:r>
                <a:rPr lang="en-US" dirty="0" smtClean="0"/>
                <a:t>out</a:t>
              </a:r>
              <a:endParaRPr lang="en-US" dirty="0"/>
            </a:p>
          </p:txBody>
        </p:sp>
        <p:grpSp>
          <p:nvGrpSpPr>
            <p:cNvPr id="31" name="Group 30"/>
            <p:cNvGrpSpPr/>
            <p:nvPr/>
          </p:nvGrpSpPr>
          <p:grpSpPr>
            <a:xfrm>
              <a:off x="3828452" y="5234731"/>
              <a:ext cx="565735" cy="504003"/>
              <a:chOff x="1520446" y="5242437"/>
              <a:chExt cx="565735" cy="504003"/>
            </a:xfrm>
          </p:grpSpPr>
          <p:sp>
            <p:nvSpPr>
              <p:cNvPr id="163" name="Oval 162"/>
              <p:cNvSpPr/>
              <p:nvPr/>
            </p:nvSpPr>
            <p:spPr>
              <a:xfrm>
                <a:off x="1520446" y="5242437"/>
                <a:ext cx="565735" cy="504003"/>
              </a:xfrm>
              <a:prstGeom prst="ellipse">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1576350" y="5293883"/>
                <a:ext cx="453926" cy="401110"/>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6" name="Straight Arrow Connector 89"/>
            <p:cNvCxnSpPr>
              <a:stCxn id="229" idx="7"/>
              <a:endCxn id="229" idx="1"/>
            </p:cNvCxnSpPr>
            <p:nvPr/>
          </p:nvCxnSpPr>
          <p:spPr>
            <a:xfrm rot="16200000" flipV="1">
              <a:off x="2918348" y="5108523"/>
              <a:ext cx="12700" cy="400035"/>
            </a:xfrm>
            <a:prstGeom prst="curvedConnector3">
              <a:avLst>
                <a:gd name="adj1" fmla="val 238118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7" name="Oval 226"/>
            <p:cNvSpPr/>
            <p:nvPr/>
          </p:nvSpPr>
          <p:spPr>
            <a:xfrm>
              <a:off x="1561546"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p:cNvSpPr/>
            <p:nvPr/>
          </p:nvSpPr>
          <p:spPr>
            <a:xfrm>
              <a:off x="2635480"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1" name="Straight Arrow Connector 230"/>
            <p:cNvCxnSpPr>
              <a:stCxn id="227" idx="6"/>
              <a:endCxn id="229" idx="2"/>
            </p:cNvCxnSpPr>
            <p:nvPr/>
          </p:nvCxnSpPr>
          <p:spPr>
            <a:xfrm>
              <a:off x="2127281" y="5486733"/>
              <a:ext cx="50819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p:cNvCxnSpPr>
              <a:stCxn id="229" idx="6"/>
              <a:endCxn id="163" idx="2"/>
            </p:cNvCxnSpPr>
            <p:nvPr/>
          </p:nvCxnSpPr>
          <p:spPr>
            <a:xfrm>
              <a:off x="3201215" y="5486733"/>
              <a:ext cx="62723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3" name="TextBox 242"/>
            <p:cNvSpPr txBox="1"/>
            <p:nvPr/>
          </p:nvSpPr>
          <p:spPr>
            <a:xfrm>
              <a:off x="2765840" y="4601005"/>
              <a:ext cx="359394" cy="369332"/>
            </a:xfrm>
            <a:prstGeom prst="rect">
              <a:avLst/>
            </a:prstGeom>
            <a:noFill/>
          </p:spPr>
          <p:txBody>
            <a:bodyPr wrap="none" rtlCol="0">
              <a:spAutoFit/>
            </a:bodyPr>
            <a:lstStyle/>
            <a:p>
              <a:r>
                <a:rPr lang="en-US" dirty="0" smtClean="0"/>
                <a:t>in</a:t>
              </a:r>
              <a:endParaRPr lang="en-US" dirty="0"/>
            </a:p>
          </p:txBody>
        </p:sp>
        <p:sp>
          <p:nvSpPr>
            <p:cNvPr id="244" name="TextBox 243"/>
            <p:cNvSpPr txBox="1"/>
            <p:nvPr/>
          </p:nvSpPr>
          <p:spPr>
            <a:xfrm>
              <a:off x="3336765" y="5050065"/>
              <a:ext cx="350715" cy="369332"/>
            </a:xfrm>
            <a:prstGeom prst="rect">
              <a:avLst/>
            </a:prstGeom>
            <a:noFill/>
          </p:spPr>
          <p:txBody>
            <a:bodyPr wrap="square" rtlCol="0">
              <a:spAutoFit/>
            </a:bodyPr>
            <a:lstStyle/>
            <a:p>
              <a:r>
                <a:rPr lang="en-US" dirty="0" smtClean="0"/>
                <a:t>X</a:t>
              </a:r>
              <a:endParaRPr lang="en-US" dirty="0"/>
            </a:p>
          </p:txBody>
        </p:sp>
        <p:sp>
          <p:nvSpPr>
            <p:cNvPr id="246" name="TextBox 245"/>
            <p:cNvSpPr txBox="1"/>
            <p:nvPr/>
          </p:nvSpPr>
          <p:spPr>
            <a:xfrm>
              <a:off x="1693100" y="5311517"/>
              <a:ext cx="301686" cy="369332"/>
            </a:xfrm>
            <a:prstGeom prst="rect">
              <a:avLst/>
            </a:prstGeom>
            <a:noFill/>
          </p:spPr>
          <p:txBody>
            <a:bodyPr wrap="none" rtlCol="0">
              <a:spAutoFit/>
            </a:bodyPr>
            <a:lstStyle/>
            <a:p>
              <a:r>
                <a:rPr lang="en-US" dirty="0" smtClean="0"/>
                <a:t>1</a:t>
              </a:r>
              <a:endParaRPr lang="en-US" dirty="0"/>
            </a:p>
          </p:txBody>
        </p:sp>
        <p:sp>
          <p:nvSpPr>
            <p:cNvPr id="247" name="TextBox 246"/>
            <p:cNvSpPr txBox="1"/>
            <p:nvPr/>
          </p:nvSpPr>
          <p:spPr>
            <a:xfrm>
              <a:off x="2773855" y="5306103"/>
              <a:ext cx="301686" cy="369332"/>
            </a:xfrm>
            <a:prstGeom prst="rect">
              <a:avLst/>
            </a:prstGeom>
            <a:noFill/>
          </p:spPr>
          <p:txBody>
            <a:bodyPr wrap="none" rtlCol="0">
              <a:spAutoFit/>
            </a:bodyPr>
            <a:lstStyle/>
            <a:p>
              <a:r>
                <a:rPr lang="en-US" dirty="0" smtClean="0"/>
                <a:t>2</a:t>
              </a:r>
              <a:endParaRPr lang="en-US" dirty="0"/>
            </a:p>
          </p:txBody>
        </p:sp>
        <p:sp>
          <p:nvSpPr>
            <p:cNvPr id="270" name="TextBox 269"/>
            <p:cNvSpPr txBox="1"/>
            <p:nvPr/>
          </p:nvSpPr>
          <p:spPr>
            <a:xfrm>
              <a:off x="3971125" y="5331551"/>
              <a:ext cx="301686" cy="369332"/>
            </a:xfrm>
            <a:prstGeom prst="rect">
              <a:avLst/>
            </a:prstGeom>
            <a:noFill/>
          </p:spPr>
          <p:txBody>
            <a:bodyPr wrap="none" rtlCol="0">
              <a:spAutoFit/>
            </a:bodyPr>
            <a:lstStyle/>
            <a:p>
              <a:r>
                <a:rPr lang="en-US" dirty="0" smtClean="0"/>
                <a:t>3</a:t>
              </a:r>
              <a:endParaRPr lang="en-US" dirty="0"/>
            </a:p>
          </p:txBody>
        </p:sp>
      </p:grpSp>
      <p:grpSp>
        <p:nvGrpSpPr>
          <p:cNvPr id="271" name="Group 270"/>
          <p:cNvGrpSpPr/>
          <p:nvPr/>
        </p:nvGrpSpPr>
        <p:grpSpPr>
          <a:xfrm>
            <a:off x="329516" y="5598321"/>
            <a:ext cx="4027797" cy="1138004"/>
            <a:chOff x="366390" y="4601005"/>
            <a:chExt cx="4027797" cy="1138004"/>
          </a:xfrm>
        </p:grpSpPr>
        <p:sp>
          <p:nvSpPr>
            <p:cNvPr id="272" name="Oval 271"/>
            <p:cNvSpPr/>
            <p:nvPr/>
          </p:nvSpPr>
          <p:spPr>
            <a:xfrm>
              <a:off x="366390" y="5235006"/>
              <a:ext cx="565735" cy="504003"/>
            </a:xfrm>
            <a:prstGeom prst="ellipse">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3" name="Straight Arrow Connector 272"/>
            <p:cNvCxnSpPr>
              <a:stCxn id="272" idx="6"/>
              <a:endCxn id="280" idx="2"/>
            </p:cNvCxnSpPr>
            <p:nvPr/>
          </p:nvCxnSpPr>
          <p:spPr>
            <a:xfrm flipV="1">
              <a:off x="932125" y="5486733"/>
              <a:ext cx="629421" cy="2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4" name="TextBox 273"/>
            <p:cNvSpPr txBox="1"/>
            <p:nvPr/>
          </p:nvSpPr>
          <p:spPr>
            <a:xfrm>
              <a:off x="2222672" y="5055995"/>
              <a:ext cx="317716" cy="369332"/>
            </a:xfrm>
            <a:prstGeom prst="rect">
              <a:avLst/>
            </a:prstGeom>
            <a:noFill/>
          </p:spPr>
          <p:txBody>
            <a:bodyPr wrap="none" rtlCol="0">
              <a:spAutoFit/>
            </a:bodyPr>
            <a:lstStyle/>
            <a:p>
              <a:r>
                <a:rPr lang="en-US" dirty="0" smtClean="0"/>
                <a:t>B</a:t>
              </a:r>
              <a:endParaRPr lang="en-US" dirty="0"/>
            </a:p>
          </p:txBody>
        </p:sp>
        <p:sp>
          <p:nvSpPr>
            <p:cNvPr id="275" name="TextBox 274"/>
            <p:cNvSpPr txBox="1"/>
            <p:nvPr/>
          </p:nvSpPr>
          <p:spPr>
            <a:xfrm>
              <a:off x="505268" y="5302338"/>
              <a:ext cx="301686" cy="369332"/>
            </a:xfrm>
            <a:prstGeom prst="rect">
              <a:avLst/>
            </a:prstGeom>
            <a:noFill/>
          </p:spPr>
          <p:txBody>
            <a:bodyPr wrap="none" rtlCol="0">
              <a:spAutoFit/>
            </a:bodyPr>
            <a:lstStyle/>
            <a:p>
              <a:r>
                <a:rPr lang="en-US" dirty="0" smtClean="0"/>
                <a:t>0</a:t>
              </a:r>
              <a:endParaRPr lang="en-US" dirty="0"/>
            </a:p>
          </p:txBody>
        </p:sp>
        <p:sp>
          <p:nvSpPr>
            <p:cNvPr id="276" name="TextBox 275"/>
            <p:cNvSpPr txBox="1"/>
            <p:nvPr/>
          </p:nvSpPr>
          <p:spPr>
            <a:xfrm>
              <a:off x="993110" y="5053483"/>
              <a:ext cx="505267" cy="369332"/>
            </a:xfrm>
            <a:prstGeom prst="rect">
              <a:avLst/>
            </a:prstGeom>
            <a:noFill/>
          </p:spPr>
          <p:txBody>
            <a:bodyPr wrap="none" rtlCol="0">
              <a:spAutoFit/>
            </a:bodyPr>
            <a:lstStyle/>
            <a:p>
              <a:r>
                <a:rPr lang="en-US" dirty="0" smtClean="0"/>
                <a:t>out</a:t>
              </a:r>
              <a:endParaRPr lang="en-US" dirty="0"/>
            </a:p>
          </p:txBody>
        </p:sp>
        <p:grpSp>
          <p:nvGrpSpPr>
            <p:cNvPr id="277" name="Group 276"/>
            <p:cNvGrpSpPr/>
            <p:nvPr/>
          </p:nvGrpSpPr>
          <p:grpSpPr>
            <a:xfrm>
              <a:off x="3828452" y="5234731"/>
              <a:ext cx="565735" cy="504003"/>
              <a:chOff x="1520446" y="5242437"/>
              <a:chExt cx="565735" cy="504003"/>
            </a:xfrm>
          </p:grpSpPr>
          <p:sp>
            <p:nvSpPr>
              <p:cNvPr id="292" name="Oval 291"/>
              <p:cNvSpPr/>
              <p:nvPr/>
            </p:nvSpPr>
            <p:spPr>
              <a:xfrm>
                <a:off x="1520446" y="5242437"/>
                <a:ext cx="565735" cy="504003"/>
              </a:xfrm>
              <a:prstGeom prst="ellipse">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p:nvPr/>
            </p:nvSpPr>
            <p:spPr>
              <a:xfrm>
                <a:off x="1576350" y="5293883"/>
                <a:ext cx="453926" cy="401110"/>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79" name="Straight Arrow Connector 89"/>
            <p:cNvCxnSpPr>
              <a:stCxn id="281" idx="7"/>
              <a:endCxn id="281" idx="1"/>
            </p:cNvCxnSpPr>
            <p:nvPr/>
          </p:nvCxnSpPr>
          <p:spPr>
            <a:xfrm rot="16200000" flipV="1">
              <a:off x="2918348" y="5108523"/>
              <a:ext cx="12700" cy="400035"/>
            </a:xfrm>
            <a:prstGeom prst="curvedConnector3">
              <a:avLst>
                <a:gd name="adj1" fmla="val 238118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0" name="Oval 279"/>
            <p:cNvSpPr/>
            <p:nvPr/>
          </p:nvSpPr>
          <p:spPr>
            <a:xfrm>
              <a:off x="1561546"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p:nvPr/>
          </p:nvSpPr>
          <p:spPr>
            <a:xfrm>
              <a:off x="2635480" y="5234731"/>
              <a:ext cx="565735" cy="504003"/>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3" name="Straight Arrow Connector 282"/>
            <p:cNvCxnSpPr>
              <a:stCxn id="280" idx="6"/>
              <a:endCxn id="281" idx="2"/>
            </p:cNvCxnSpPr>
            <p:nvPr/>
          </p:nvCxnSpPr>
          <p:spPr>
            <a:xfrm>
              <a:off x="2127281" y="5486733"/>
              <a:ext cx="50819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p:cNvCxnSpPr>
              <a:stCxn id="281" idx="6"/>
              <a:endCxn id="292" idx="2"/>
            </p:cNvCxnSpPr>
            <p:nvPr/>
          </p:nvCxnSpPr>
          <p:spPr>
            <a:xfrm>
              <a:off x="3201215" y="5486733"/>
              <a:ext cx="62723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5" name="TextBox 284"/>
            <p:cNvSpPr txBox="1"/>
            <p:nvPr/>
          </p:nvSpPr>
          <p:spPr>
            <a:xfrm>
              <a:off x="2765840" y="4601005"/>
              <a:ext cx="359394" cy="369332"/>
            </a:xfrm>
            <a:prstGeom prst="rect">
              <a:avLst/>
            </a:prstGeom>
            <a:noFill/>
          </p:spPr>
          <p:txBody>
            <a:bodyPr wrap="none" rtlCol="0">
              <a:spAutoFit/>
            </a:bodyPr>
            <a:lstStyle/>
            <a:p>
              <a:r>
                <a:rPr lang="en-US" dirty="0" smtClean="0"/>
                <a:t>in</a:t>
              </a:r>
              <a:endParaRPr lang="en-US" dirty="0"/>
            </a:p>
          </p:txBody>
        </p:sp>
        <p:sp>
          <p:nvSpPr>
            <p:cNvPr id="287" name="TextBox 286"/>
            <p:cNvSpPr txBox="1"/>
            <p:nvPr/>
          </p:nvSpPr>
          <p:spPr>
            <a:xfrm>
              <a:off x="3336765" y="5050065"/>
              <a:ext cx="350715" cy="369332"/>
            </a:xfrm>
            <a:prstGeom prst="rect">
              <a:avLst/>
            </a:prstGeom>
            <a:noFill/>
          </p:spPr>
          <p:txBody>
            <a:bodyPr wrap="square" rtlCol="0">
              <a:spAutoFit/>
            </a:bodyPr>
            <a:lstStyle/>
            <a:p>
              <a:r>
                <a:rPr lang="en-US" dirty="0" smtClean="0"/>
                <a:t>Y</a:t>
              </a:r>
              <a:endParaRPr lang="en-US" dirty="0"/>
            </a:p>
          </p:txBody>
        </p:sp>
        <p:sp>
          <p:nvSpPr>
            <p:cNvPr id="288" name="TextBox 287"/>
            <p:cNvSpPr txBox="1"/>
            <p:nvPr/>
          </p:nvSpPr>
          <p:spPr>
            <a:xfrm>
              <a:off x="1693100" y="5311517"/>
              <a:ext cx="301686" cy="369332"/>
            </a:xfrm>
            <a:prstGeom prst="rect">
              <a:avLst/>
            </a:prstGeom>
            <a:noFill/>
          </p:spPr>
          <p:txBody>
            <a:bodyPr wrap="none" rtlCol="0">
              <a:spAutoFit/>
            </a:bodyPr>
            <a:lstStyle/>
            <a:p>
              <a:r>
                <a:rPr lang="en-US" dirty="0" smtClean="0"/>
                <a:t>1</a:t>
              </a:r>
              <a:endParaRPr lang="en-US" dirty="0"/>
            </a:p>
          </p:txBody>
        </p:sp>
        <p:sp>
          <p:nvSpPr>
            <p:cNvPr id="289" name="TextBox 288"/>
            <p:cNvSpPr txBox="1"/>
            <p:nvPr/>
          </p:nvSpPr>
          <p:spPr>
            <a:xfrm>
              <a:off x="2773855" y="5306103"/>
              <a:ext cx="301686" cy="369332"/>
            </a:xfrm>
            <a:prstGeom prst="rect">
              <a:avLst/>
            </a:prstGeom>
            <a:noFill/>
          </p:spPr>
          <p:txBody>
            <a:bodyPr wrap="none" rtlCol="0">
              <a:spAutoFit/>
            </a:bodyPr>
            <a:lstStyle/>
            <a:p>
              <a:r>
                <a:rPr lang="en-US" dirty="0" smtClean="0"/>
                <a:t>2</a:t>
              </a:r>
              <a:endParaRPr lang="en-US" dirty="0"/>
            </a:p>
          </p:txBody>
        </p:sp>
        <p:sp>
          <p:nvSpPr>
            <p:cNvPr id="290" name="TextBox 289"/>
            <p:cNvSpPr txBox="1"/>
            <p:nvPr/>
          </p:nvSpPr>
          <p:spPr>
            <a:xfrm>
              <a:off x="3971125" y="5331551"/>
              <a:ext cx="301686" cy="369332"/>
            </a:xfrm>
            <a:prstGeom prst="rect">
              <a:avLst/>
            </a:prstGeom>
            <a:noFill/>
          </p:spPr>
          <p:txBody>
            <a:bodyPr wrap="none" rtlCol="0">
              <a:spAutoFit/>
            </a:bodyPr>
            <a:lstStyle/>
            <a:p>
              <a:r>
                <a:rPr lang="en-US" dirty="0" smtClean="0"/>
                <a:t>3</a:t>
              </a:r>
              <a:endParaRPr lang="en-US" dirty="0"/>
            </a:p>
          </p:txBody>
        </p:sp>
      </p:grpSp>
      <p:grpSp>
        <p:nvGrpSpPr>
          <p:cNvPr id="17" name="Group 16"/>
          <p:cNvGrpSpPr/>
          <p:nvPr/>
        </p:nvGrpSpPr>
        <p:grpSpPr>
          <a:xfrm>
            <a:off x="5948972" y="790043"/>
            <a:ext cx="6132926" cy="5656969"/>
            <a:chOff x="5344313" y="827993"/>
            <a:chExt cx="6132926" cy="5656969"/>
          </a:xfrm>
        </p:grpSpPr>
        <p:sp>
          <p:nvSpPr>
            <p:cNvPr id="320" name="Oval 319"/>
            <p:cNvSpPr/>
            <p:nvPr/>
          </p:nvSpPr>
          <p:spPr>
            <a:xfrm>
              <a:off x="6937705" y="1237763"/>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Oval 321"/>
            <p:cNvSpPr/>
            <p:nvPr/>
          </p:nvSpPr>
          <p:spPr>
            <a:xfrm>
              <a:off x="6937705" y="2494174"/>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Oval 322"/>
            <p:cNvSpPr/>
            <p:nvPr/>
          </p:nvSpPr>
          <p:spPr>
            <a:xfrm>
              <a:off x="6936596" y="3751127"/>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6" name="Straight Arrow Connector 335"/>
            <p:cNvCxnSpPr>
              <a:stCxn id="320" idx="4"/>
              <a:endCxn id="322" idx="0"/>
            </p:cNvCxnSpPr>
            <p:nvPr/>
          </p:nvCxnSpPr>
          <p:spPr>
            <a:xfrm>
              <a:off x="7220573" y="1741766"/>
              <a:ext cx="0" cy="7524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p:cNvCxnSpPr>
              <a:stCxn id="322" idx="4"/>
              <a:endCxn id="323" idx="0"/>
            </p:cNvCxnSpPr>
            <p:nvPr/>
          </p:nvCxnSpPr>
          <p:spPr>
            <a:xfrm flipH="1">
              <a:off x="7219464" y="2998177"/>
              <a:ext cx="1109"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7" name="Straight Arrow Connector 366"/>
            <p:cNvCxnSpPr>
              <a:stCxn id="323" idx="3"/>
              <a:endCxn id="296" idx="0"/>
            </p:cNvCxnSpPr>
            <p:nvPr/>
          </p:nvCxnSpPr>
          <p:spPr>
            <a:xfrm flipH="1">
              <a:off x="6672998" y="4181320"/>
              <a:ext cx="346448" cy="61729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6" name="TextBox 375"/>
            <p:cNvSpPr txBox="1"/>
            <p:nvPr/>
          </p:nvSpPr>
          <p:spPr>
            <a:xfrm>
              <a:off x="6821181" y="833851"/>
              <a:ext cx="796565" cy="369332"/>
            </a:xfrm>
            <a:prstGeom prst="rect">
              <a:avLst/>
            </a:prstGeom>
            <a:noFill/>
          </p:spPr>
          <p:txBody>
            <a:bodyPr wrap="none" rtlCol="0">
              <a:spAutoFit/>
            </a:bodyPr>
            <a:lstStyle/>
            <a:p>
              <a:r>
                <a:rPr lang="en-US" dirty="0" smtClean="0"/>
                <a:t>(0,0,X)</a:t>
              </a:r>
              <a:endParaRPr lang="en-US" dirty="0"/>
            </a:p>
          </p:txBody>
        </p:sp>
        <p:sp>
          <p:nvSpPr>
            <p:cNvPr id="377" name="TextBox 376"/>
            <p:cNvSpPr txBox="1"/>
            <p:nvPr/>
          </p:nvSpPr>
          <p:spPr>
            <a:xfrm>
              <a:off x="6044850" y="2532517"/>
              <a:ext cx="810158" cy="369332"/>
            </a:xfrm>
            <a:prstGeom prst="rect">
              <a:avLst/>
            </a:prstGeom>
            <a:noFill/>
          </p:spPr>
          <p:txBody>
            <a:bodyPr wrap="none" rtlCol="0">
              <a:spAutoFit/>
            </a:bodyPr>
            <a:lstStyle/>
            <a:p>
              <a:r>
                <a:rPr lang="en-US" dirty="0" smtClean="0"/>
                <a:t>(1,1,D)</a:t>
              </a:r>
              <a:endParaRPr lang="en-US" dirty="0"/>
            </a:p>
          </p:txBody>
        </p:sp>
        <p:sp>
          <p:nvSpPr>
            <p:cNvPr id="378" name="TextBox 377"/>
            <p:cNvSpPr txBox="1"/>
            <p:nvPr/>
          </p:nvSpPr>
          <p:spPr>
            <a:xfrm>
              <a:off x="6034742" y="3815790"/>
              <a:ext cx="798617" cy="369332"/>
            </a:xfrm>
            <a:prstGeom prst="rect">
              <a:avLst/>
            </a:prstGeom>
            <a:noFill/>
          </p:spPr>
          <p:txBody>
            <a:bodyPr wrap="none" rtlCol="0">
              <a:spAutoFit/>
            </a:bodyPr>
            <a:lstStyle/>
            <a:p>
              <a:r>
                <a:rPr lang="en-US" dirty="0" smtClean="0"/>
                <a:t>(1,1,C)</a:t>
              </a:r>
              <a:endParaRPr lang="en-US" dirty="0"/>
            </a:p>
          </p:txBody>
        </p:sp>
        <p:sp>
          <p:nvSpPr>
            <p:cNvPr id="296" name="Oval 295"/>
            <p:cNvSpPr/>
            <p:nvPr/>
          </p:nvSpPr>
          <p:spPr>
            <a:xfrm>
              <a:off x="6390130" y="4798614"/>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p:nvPr/>
          </p:nvSpPr>
          <p:spPr>
            <a:xfrm>
              <a:off x="6388424" y="5980959"/>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p:cNvSpPr/>
            <p:nvPr/>
          </p:nvSpPr>
          <p:spPr>
            <a:xfrm>
              <a:off x="6431449" y="6032405"/>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0" name="Straight Arrow Connector 299"/>
            <p:cNvCxnSpPr>
              <a:stCxn id="296" idx="4"/>
              <a:endCxn id="297" idx="0"/>
            </p:cNvCxnSpPr>
            <p:nvPr/>
          </p:nvCxnSpPr>
          <p:spPr>
            <a:xfrm flipH="1">
              <a:off x="6666305" y="5302617"/>
              <a:ext cx="6693" cy="67834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2" name="TextBox 301"/>
            <p:cNvSpPr txBox="1"/>
            <p:nvPr/>
          </p:nvSpPr>
          <p:spPr>
            <a:xfrm>
              <a:off x="5517994" y="4865949"/>
              <a:ext cx="808555" cy="369332"/>
            </a:xfrm>
            <a:prstGeom prst="rect">
              <a:avLst/>
            </a:prstGeom>
            <a:noFill/>
          </p:spPr>
          <p:txBody>
            <a:bodyPr wrap="none" rtlCol="0">
              <a:spAutoFit/>
            </a:bodyPr>
            <a:lstStyle/>
            <a:p>
              <a:r>
                <a:rPr lang="en-US" dirty="0" smtClean="0"/>
                <a:t>(1,_,A)</a:t>
              </a:r>
              <a:endParaRPr lang="en-US" dirty="0"/>
            </a:p>
          </p:txBody>
        </p:sp>
        <p:sp>
          <p:nvSpPr>
            <p:cNvPr id="303" name="TextBox 302"/>
            <p:cNvSpPr txBox="1"/>
            <p:nvPr/>
          </p:nvSpPr>
          <p:spPr>
            <a:xfrm>
              <a:off x="5344313" y="6034910"/>
              <a:ext cx="1031373" cy="369332"/>
            </a:xfrm>
            <a:prstGeom prst="rect">
              <a:avLst/>
            </a:prstGeom>
            <a:noFill/>
          </p:spPr>
          <p:txBody>
            <a:bodyPr wrap="none" rtlCol="0">
              <a:spAutoFit/>
            </a:bodyPr>
            <a:lstStyle/>
            <a:p>
              <a:r>
                <a:rPr lang="en-US" dirty="0" smtClean="0"/>
                <a:t>(2,_,AS1)</a:t>
              </a:r>
              <a:endParaRPr lang="en-US" dirty="0"/>
            </a:p>
          </p:txBody>
        </p:sp>
        <p:sp>
          <p:nvSpPr>
            <p:cNvPr id="306" name="TextBox 305"/>
            <p:cNvSpPr txBox="1"/>
            <p:nvPr/>
          </p:nvSpPr>
          <p:spPr>
            <a:xfrm>
              <a:off x="6507407" y="6049435"/>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cxnSp>
          <p:nvCxnSpPr>
            <p:cNvPr id="109" name="Straight Arrow Connector 108"/>
            <p:cNvCxnSpPr>
              <a:stCxn id="323" idx="5"/>
              <a:endCxn id="110" idx="0"/>
            </p:cNvCxnSpPr>
            <p:nvPr/>
          </p:nvCxnSpPr>
          <p:spPr>
            <a:xfrm>
              <a:off x="7419481" y="4181320"/>
              <a:ext cx="364758" cy="591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Oval 109"/>
            <p:cNvSpPr/>
            <p:nvPr/>
          </p:nvSpPr>
          <p:spPr>
            <a:xfrm>
              <a:off x="7501371" y="4772720"/>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p:cNvSpPr txBox="1"/>
            <p:nvPr/>
          </p:nvSpPr>
          <p:spPr>
            <a:xfrm>
              <a:off x="8114420" y="4865949"/>
              <a:ext cx="800219" cy="369332"/>
            </a:xfrm>
            <a:prstGeom prst="rect">
              <a:avLst/>
            </a:prstGeom>
            <a:noFill/>
          </p:spPr>
          <p:txBody>
            <a:bodyPr wrap="none" rtlCol="0">
              <a:spAutoFit/>
            </a:bodyPr>
            <a:lstStyle/>
            <a:p>
              <a:r>
                <a:rPr lang="en-US" dirty="0" smtClean="0"/>
                <a:t>(1,1,B)</a:t>
              </a:r>
              <a:endParaRPr lang="en-US" dirty="0"/>
            </a:p>
          </p:txBody>
        </p:sp>
        <p:sp>
          <p:nvSpPr>
            <p:cNvPr id="115" name="Oval 114"/>
            <p:cNvSpPr/>
            <p:nvPr/>
          </p:nvSpPr>
          <p:spPr>
            <a:xfrm>
              <a:off x="7515634" y="5967575"/>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7558659" y="6019021"/>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a:stCxn id="110" idx="4"/>
              <a:endCxn id="115" idx="0"/>
            </p:cNvCxnSpPr>
            <p:nvPr/>
          </p:nvCxnSpPr>
          <p:spPr>
            <a:xfrm>
              <a:off x="7784239" y="5276723"/>
              <a:ext cx="9276" cy="6908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8114420" y="6042058"/>
              <a:ext cx="1031373" cy="369332"/>
            </a:xfrm>
            <a:prstGeom prst="rect">
              <a:avLst/>
            </a:prstGeom>
            <a:noFill/>
          </p:spPr>
          <p:txBody>
            <a:bodyPr wrap="none" rtlCol="0">
              <a:spAutoFit/>
            </a:bodyPr>
            <a:lstStyle/>
            <a:p>
              <a:r>
                <a:rPr lang="en-US" dirty="0" smtClean="0"/>
                <a:t>(1,2,AS1)</a:t>
              </a:r>
              <a:endParaRPr lang="en-US" dirty="0"/>
            </a:p>
          </p:txBody>
        </p:sp>
        <p:sp>
          <p:nvSpPr>
            <p:cNvPr id="119" name="TextBox 118"/>
            <p:cNvSpPr txBox="1"/>
            <p:nvPr/>
          </p:nvSpPr>
          <p:spPr>
            <a:xfrm>
              <a:off x="7649365" y="6050799"/>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122" name="Oval 121"/>
            <p:cNvSpPr/>
            <p:nvPr/>
          </p:nvSpPr>
          <p:spPr>
            <a:xfrm>
              <a:off x="9833926" y="1231905"/>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9833926" y="2488316"/>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9832817" y="3745269"/>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 name="Straight Arrow Connector 124"/>
            <p:cNvCxnSpPr>
              <a:stCxn id="122" idx="4"/>
              <a:endCxn id="123" idx="0"/>
            </p:cNvCxnSpPr>
            <p:nvPr/>
          </p:nvCxnSpPr>
          <p:spPr>
            <a:xfrm>
              <a:off x="10116794" y="1735908"/>
              <a:ext cx="0" cy="7524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23" idx="4"/>
              <a:endCxn id="124" idx="0"/>
            </p:cNvCxnSpPr>
            <p:nvPr/>
          </p:nvCxnSpPr>
          <p:spPr>
            <a:xfrm flipH="1">
              <a:off x="10115685" y="2992319"/>
              <a:ext cx="1109"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9717402" y="827993"/>
              <a:ext cx="796565" cy="369332"/>
            </a:xfrm>
            <a:prstGeom prst="rect">
              <a:avLst/>
            </a:prstGeom>
            <a:noFill/>
          </p:spPr>
          <p:txBody>
            <a:bodyPr wrap="none" rtlCol="0">
              <a:spAutoFit/>
            </a:bodyPr>
            <a:lstStyle/>
            <a:p>
              <a:r>
                <a:rPr lang="en-US" dirty="0" smtClean="0"/>
                <a:t>(0,0,Y)</a:t>
              </a:r>
              <a:endParaRPr lang="en-US" dirty="0"/>
            </a:p>
          </p:txBody>
        </p:sp>
        <p:sp>
          <p:nvSpPr>
            <p:cNvPr id="129" name="TextBox 128"/>
            <p:cNvSpPr txBox="1"/>
            <p:nvPr/>
          </p:nvSpPr>
          <p:spPr>
            <a:xfrm>
              <a:off x="10445866" y="2585039"/>
              <a:ext cx="810158" cy="369332"/>
            </a:xfrm>
            <a:prstGeom prst="rect">
              <a:avLst/>
            </a:prstGeom>
            <a:noFill/>
          </p:spPr>
          <p:txBody>
            <a:bodyPr wrap="none" rtlCol="0">
              <a:spAutoFit/>
            </a:bodyPr>
            <a:lstStyle/>
            <a:p>
              <a:r>
                <a:rPr lang="en-US" dirty="0" smtClean="0"/>
                <a:t>(_,1,D)</a:t>
              </a:r>
              <a:endParaRPr lang="en-US" dirty="0"/>
            </a:p>
          </p:txBody>
        </p:sp>
        <p:sp>
          <p:nvSpPr>
            <p:cNvPr id="130" name="TextBox 129"/>
            <p:cNvSpPr txBox="1"/>
            <p:nvPr/>
          </p:nvSpPr>
          <p:spPr>
            <a:xfrm>
              <a:off x="10447468" y="3868763"/>
              <a:ext cx="798617" cy="369332"/>
            </a:xfrm>
            <a:prstGeom prst="rect">
              <a:avLst/>
            </a:prstGeom>
            <a:noFill/>
          </p:spPr>
          <p:txBody>
            <a:bodyPr wrap="none" rtlCol="0">
              <a:spAutoFit/>
            </a:bodyPr>
            <a:lstStyle/>
            <a:p>
              <a:r>
                <a:rPr lang="en-US" dirty="0" smtClean="0"/>
                <a:t>(_,1,C)</a:t>
              </a:r>
              <a:endParaRPr lang="en-US" dirty="0"/>
            </a:p>
          </p:txBody>
        </p:sp>
        <p:cxnSp>
          <p:nvCxnSpPr>
            <p:cNvPr id="139" name="Straight Arrow Connector 138"/>
            <p:cNvCxnSpPr>
              <a:stCxn id="124" idx="4"/>
              <a:endCxn id="140" idx="0"/>
            </p:cNvCxnSpPr>
            <p:nvPr/>
          </p:nvCxnSpPr>
          <p:spPr>
            <a:xfrm>
              <a:off x="10115685" y="4249272"/>
              <a:ext cx="0" cy="5177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0" name="Oval 139"/>
            <p:cNvSpPr/>
            <p:nvPr/>
          </p:nvSpPr>
          <p:spPr>
            <a:xfrm>
              <a:off x="9832817" y="4766977"/>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p:cNvSpPr txBox="1"/>
            <p:nvPr/>
          </p:nvSpPr>
          <p:spPr>
            <a:xfrm>
              <a:off x="10445866" y="4860206"/>
              <a:ext cx="800219" cy="369332"/>
            </a:xfrm>
            <a:prstGeom prst="rect">
              <a:avLst/>
            </a:prstGeom>
            <a:noFill/>
          </p:spPr>
          <p:txBody>
            <a:bodyPr wrap="none" rtlCol="0">
              <a:spAutoFit/>
            </a:bodyPr>
            <a:lstStyle/>
            <a:p>
              <a:r>
                <a:rPr lang="en-US" dirty="0" smtClean="0"/>
                <a:t>(_,1,B)</a:t>
              </a:r>
              <a:endParaRPr lang="en-US" dirty="0"/>
            </a:p>
          </p:txBody>
        </p:sp>
        <p:sp>
          <p:nvSpPr>
            <p:cNvPr id="142" name="Oval 141"/>
            <p:cNvSpPr/>
            <p:nvPr/>
          </p:nvSpPr>
          <p:spPr>
            <a:xfrm>
              <a:off x="9847080" y="5961832"/>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9890105" y="6013278"/>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a:stCxn id="140" idx="4"/>
              <a:endCxn id="142" idx="0"/>
            </p:cNvCxnSpPr>
            <p:nvPr/>
          </p:nvCxnSpPr>
          <p:spPr>
            <a:xfrm>
              <a:off x="10115685" y="5270980"/>
              <a:ext cx="9276" cy="6908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10445866" y="6036315"/>
              <a:ext cx="1031373" cy="369332"/>
            </a:xfrm>
            <a:prstGeom prst="rect">
              <a:avLst/>
            </a:prstGeom>
            <a:noFill/>
          </p:spPr>
          <p:txBody>
            <a:bodyPr wrap="none" rtlCol="0">
              <a:spAutoFit/>
            </a:bodyPr>
            <a:lstStyle/>
            <a:p>
              <a:r>
                <a:rPr lang="en-US" dirty="0" smtClean="0"/>
                <a:t>(_,2,AS1)</a:t>
              </a:r>
              <a:endParaRPr lang="en-US" dirty="0"/>
            </a:p>
          </p:txBody>
        </p:sp>
        <p:sp>
          <p:nvSpPr>
            <p:cNvPr id="146" name="TextBox 145"/>
            <p:cNvSpPr txBox="1"/>
            <p:nvPr/>
          </p:nvSpPr>
          <p:spPr>
            <a:xfrm>
              <a:off x="9980811" y="6045056"/>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grpSp>
      <p:sp>
        <p:nvSpPr>
          <p:cNvPr id="152" name="Freeform 151"/>
          <p:cNvSpPr/>
          <p:nvPr/>
        </p:nvSpPr>
        <p:spPr>
          <a:xfrm>
            <a:off x="6625780" y="1838774"/>
            <a:ext cx="5152572" cy="193340"/>
          </a:xfrm>
          <a:custGeom>
            <a:avLst/>
            <a:gdLst>
              <a:gd name="connsiteX0" fmla="*/ 0 w 5152572"/>
              <a:gd name="connsiteY0" fmla="*/ 101600 h 101600"/>
              <a:gd name="connsiteX1" fmla="*/ 5152572 w 5152572"/>
              <a:gd name="connsiteY1" fmla="*/ 0 h 101600"/>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214253"/>
              <a:gd name="connsiteX1" fmla="*/ 3033486 w 5152572"/>
              <a:gd name="connsiteY1" fmla="*/ 174171 h 214253"/>
              <a:gd name="connsiteX2" fmla="*/ 5152572 w 5152572"/>
              <a:gd name="connsiteY2" fmla="*/ 0 h 214253"/>
              <a:gd name="connsiteX0" fmla="*/ 0 w 5152572"/>
              <a:gd name="connsiteY0" fmla="*/ 101600 h 193340"/>
              <a:gd name="connsiteX1" fmla="*/ 3033486 w 5152572"/>
              <a:gd name="connsiteY1" fmla="*/ 174171 h 193340"/>
              <a:gd name="connsiteX2" fmla="*/ 5152572 w 5152572"/>
              <a:gd name="connsiteY2" fmla="*/ 0 h 193340"/>
            </a:gdLst>
            <a:ahLst/>
            <a:cxnLst>
              <a:cxn ang="0">
                <a:pos x="connsiteX0" y="connsiteY0"/>
              </a:cxn>
              <a:cxn ang="0">
                <a:pos x="connsiteX1" y="connsiteY1"/>
              </a:cxn>
              <a:cxn ang="0">
                <a:pos x="connsiteX2" y="connsiteY2"/>
              </a:cxn>
            </a:cxnLst>
            <a:rect l="l" t="t" r="r" b="b"/>
            <a:pathLst>
              <a:path w="5152572" h="193340">
                <a:moveTo>
                  <a:pt x="0" y="101600"/>
                </a:moveTo>
                <a:cubicBezTo>
                  <a:pt x="972458" y="227390"/>
                  <a:pt x="2046514" y="193524"/>
                  <a:pt x="3033486" y="174171"/>
                </a:cubicBezTo>
                <a:cubicBezTo>
                  <a:pt x="3783391" y="174171"/>
                  <a:pt x="4446210" y="58057"/>
                  <a:pt x="5152572"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152"/>
          <p:cNvSpPr/>
          <p:nvPr/>
        </p:nvSpPr>
        <p:spPr>
          <a:xfrm>
            <a:off x="6526930" y="5481786"/>
            <a:ext cx="5152572" cy="193340"/>
          </a:xfrm>
          <a:custGeom>
            <a:avLst/>
            <a:gdLst>
              <a:gd name="connsiteX0" fmla="*/ 0 w 5152572"/>
              <a:gd name="connsiteY0" fmla="*/ 101600 h 101600"/>
              <a:gd name="connsiteX1" fmla="*/ 5152572 w 5152572"/>
              <a:gd name="connsiteY1" fmla="*/ 0 h 101600"/>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176441"/>
              <a:gd name="connsiteX1" fmla="*/ 3033486 w 5152572"/>
              <a:gd name="connsiteY1" fmla="*/ 174171 h 176441"/>
              <a:gd name="connsiteX2" fmla="*/ 5152572 w 5152572"/>
              <a:gd name="connsiteY2" fmla="*/ 0 h 176441"/>
              <a:gd name="connsiteX0" fmla="*/ 0 w 5152572"/>
              <a:gd name="connsiteY0" fmla="*/ 101600 h 214253"/>
              <a:gd name="connsiteX1" fmla="*/ 3033486 w 5152572"/>
              <a:gd name="connsiteY1" fmla="*/ 174171 h 214253"/>
              <a:gd name="connsiteX2" fmla="*/ 5152572 w 5152572"/>
              <a:gd name="connsiteY2" fmla="*/ 0 h 214253"/>
              <a:gd name="connsiteX0" fmla="*/ 0 w 5152572"/>
              <a:gd name="connsiteY0" fmla="*/ 101600 h 193340"/>
              <a:gd name="connsiteX1" fmla="*/ 3033486 w 5152572"/>
              <a:gd name="connsiteY1" fmla="*/ 174171 h 193340"/>
              <a:gd name="connsiteX2" fmla="*/ 5152572 w 5152572"/>
              <a:gd name="connsiteY2" fmla="*/ 0 h 193340"/>
            </a:gdLst>
            <a:ahLst/>
            <a:cxnLst>
              <a:cxn ang="0">
                <a:pos x="connsiteX0" y="connsiteY0"/>
              </a:cxn>
              <a:cxn ang="0">
                <a:pos x="connsiteX1" y="connsiteY1"/>
              </a:cxn>
              <a:cxn ang="0">
                <a:pos x="connsiteX2" y="connsiteY2"/>
              </a:cxn>
            </a:cxnLst>
            <a:rect l="l" t="t" r="r" b="b"/>
            <a:pathLst>
              <a:path w="5152572" h="193340">
                <a:moveTo>
                  <a:pt x="0" y="101600"/>
                </a:moveTo>
                <a:cubicBezTo>
                  <a:pt x="972458" y="227390"/>
                  <a:pt x="2046514" y="193524"/>
                  <a:pt x="3033486" y="174171"/>
                </a:cubicBezTo>
                <a:cubicBezTo>
                  <a:pt x="3783391" y="174171"/>
                  <a:pt x="4446210" y="58057"/>
                  <a:pt x="5152572"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Arrow Connector 107"/>
          <p:cNvCxnSpPr/>
          <p:nvPr/>
        </p:nvCxnSpPr>
        <p:spPr>
          <a:xfrm>
            <a:off x="6282581" y="5763249"/>
            <a:ext cx="712208" cy="434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2" name="TextBox 111"/>
              <p:cNvSpPr txBox="1"/>
              <p:nvPr/>
            </p:nvSpPr>
            <p:spPr>
              <a:xfrm>
                <a:off x="4465481" y="5428228"/>
                <a:ext cx="17811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𝒔𝒖𝒎𝒎𝒂𝒓𝒚</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𝒑</m:t>
                          </m:r>
                        </m:e>
                        <m:sub>
                          <m:r>
                            <a:rPr lang="en-US" b="1" i="1" smtClean="0">
                              <a:latin typeface="Cambria Math" panose="02040503050406030204" pitchFamily="18" charset="0"/>
                            </a:rPr>
                            <m:t>𝟎</m:t>
                          </m:r>
                        </m:sub>
                      </m:sSub>
                      <m:r>
                        <a:rPr lang="en-US" b="1" i="1" smtClean="0">
                          <a:latin typeface="Cambria Math" panose="02040503050406030204" pitchFamily="18" charset="0"/>
                        </a:rPr>
                        <m:t>)</m:t>
                      </m:r>
                    </m:oMath>
                  </m:oMathPara>
                </a14:m>
                <a:endParaRPr lang="en-US" b="1" dirty="0"/>
              </a:p>
            </p:txBody>
          </p:sp>
        </mc:Choice>
        <mc:Fallback xmlns="">
          <p:sp>
            <p:nvSpPr>
              <p:cNvPr id="112" name="TextBox 111"/>
              <p:cNvSpPr txBox="1">
                <a:spLocks noRot="1" noChangeAspect="1" noMove="1" noResize="1" noEditPoints="1" noAdjustHandles="1" noChangeArrowheads="1" noChangeShapeType="1" noTextEdit="1"/>
              </p:cNvSpPr>
              <p:nvPr/>
            </p:nvSpPr>
            <p:spPr>
              <a:xfrm>
                <a:off x="4465481" y="5428228"/>
                <a:ext cx="1781193" cy="369332"/>
              </a:xfrm>
              <a:prstGeom prst="rect">
                <a:avLst/>
              </a:prstGeom>
              <a:blipFill rotWithShape="0">
                <a:blip r:embed="rId3"/>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28222678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7990494"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Internal Routes</a:t>
            </a:r>
            <a:endParaRPr lang="en-US" sz="4000" dirty="0">
              <a:solidFill>
                <a:schemeClr val="accent1">
                  <a:lumMod val="50000"/>
                </a:schemeClr>
              </a:solidFill>
            </a:endParaRPr>
          </a:p>
        </p:txBody>
      </p:sp>
      <p:grpSp>
        <p:nvGrpSpPr>
          <p:cNvPr id="14" name="Group 13"/>
          <p:cNvGrpSpPr/>
          <p:nvPr/>
        </p:nvGrpSpPr>
        <p:grpSpPr>
          <a:xfrm>
            <a:off x="2022693" y="3301308"/>
            <a:ext cx="4440129" cy="1930824"/>
            <a:chOff x="2074208" y="3237329"/>
            <a:chExt cx="4440129" cy="1930824"/>
          </a:xfrm>
        </p:grpSpPr>
        <p:sp>
          <p:nvSpPr>
            <p:cNvPr id="190" name="Content Placeholder 2"/>
            <p:cNvSpPr txBox="1">
              <a:spLocks/>
            </p:cNvSpPr>
            <p:nvPr/>
          </p:nvSpPr>
          <p:spPr>
            <a:xfrm>
              <a:off x="3345454" y="3500007"/>
              <a:ext cx="912453"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LP=100</a:t>
              </a:r>
              <a:endParaRPr lang="en-US" sz="1800" b="1" dirty="0" smtClean="0"/>
            </a:p>
          </p:txBody>
        </p:sp>
        <p:cxnSp>
          <p:nvCxnSpPr>
            <p:cNvPr id="66" name="Straight Arrow Connector 65"/>
            <p:cNvCxnSpPr/>
            <p:nvPr/>
          </p:nvCxnSpPr>
          <p:spPr>
            <a:xfrm flipH="1">
              <a:off x="4299066" y="3375602"/>
              <a:ext cx="480024" cy="281686"/>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2074208" y="3237329"/>
              <a:ext cx="4440129" cy="1930824"/>
              <a:chOff x="2074208" y="3237329"/>
              <a:chExt cx="4440129" cy="1930824"/>
            </a:xfrm>
          </p:grpSpPr>
          <p:sp>
            <p:nvSpPr>
              <p:cNvPr id="2" name="Oval 1"/>
              <p:cNvSpPr/>
              <p:nvPr/>
            </p:nvSpPr>
            <p:spPr>
              <a:xfrm>
                <a:off x="2074208" y="3919322"/>
                <a:ext cx="565735" cy="504003"/>
              </a:xfrm>
              <a:prstGeom prst="ellipse">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198217" y="3986657"/>
                <a:ext cx="317716" cy="369332"/>
              </a:xfrm>
              <a:prstGeom prst="rect">
                <a:avLst/>
              </a:prstGeom>
              <a:noFill/>
            </p:spPr>
            <p:txBody>
              <a:bodyPr wrap="none" rtlCol="0">
                <a:spAutoFit/>
              </a:bodyPr>
              <a:lstStyle/>
              <a:p>
                <a:r>
                  <a:rPr lang="en-US" dirty="0" smtClean="0"/>
                  <a:t>A</a:t>
                </a:r>
                <a:endParaRPr lang="en-US" dirty="0"/>
              </a:p>
            </p:txBody>
          </p:sp>
          <p:sp>
            <p:nvSpPr>
              <p:cNvPr id="55" name="Oval 54"/>
              <p:cNvSpPr/>
              <p:nvPr/>
            </p:nvSpPr>
            <p:spPr>
              <a:xfrm>
                <a:off x="3473346" y="3919322"/>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597355" y="3986657"/>
                <a:ext cx="304892" cy="369332"/>
              </a:xfrm>
              <a:prstGeom prst="rect">
                <a:avLst/>
              </a:prstGeom>
              <a:noFill/>
            </p:spPr>
            <p:txBody>
              <a:bodyPr wrap="none" rtlCol="0">
                <a:spAutoFit/>
              </a:bodyPr>
              <a:lstStyle/>
              <a:p>
                <a:r>
                  <a:rPr lang="en-US" dirty="0" smtClean="0"/>
                  <a:t>X</a:t>
                </a:r>
                <a:endParaRPr lang="en-US" dirty="0"/>
              </a:p>
            </p:txBody>
          </p:sp>
          <p:sp>
            <p:nvSpPr>
              <p:cNvPr id="58" name="Oval 57"/>
              <p:cNvSpPr/>
              <p:nvPr/>
            </p:nvSpPr>
            <p:spPr>
              <a:xfrm>
                <a:off x="4828140" y="3237329"/>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4952149" y="3304664"/>
                <a:ext cx="296876" cy="369332"/>
              </a:xfrm>
              <a:prstGeom prst="rect">
                <a:avLst/>
              </a:prstGeom>
              <a:noFill/>
            </p:spPr>
            <p:txBody>
              <a:bodyPr wrap="none" rtlCol="0">
                <a:spAutoFit/>
              </a:bodyPr>
              <a:lstStyle/>
              <a:p>
                <a:r>
                  <a:rPr lang="en-US" dirty="0" smtClean="0"/>
                  <a:t>Y</a:t>
                </a:r>
                <a:endParaRPr lang="en-US" dirty="0"/>
              </a:p>
            </p:txBody>
          </p:sp>
          <p:sp>
            <p:nvSpPr>
              <p:cNvPr id="61" name="Oval 60"/>
              <p:cNvSpPr/>
              <p:nvPr/>
            </p:nvSpPr>
            <p:spPr>
              <a:xfrm>
                <a:off x="4828140" y="4664150"/>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4952149" y="4731485"/>
                <a:ext cx="292068" cy="369332"/>
              </a:xfrm>
              <a:prstGeom prst="rect">
                <a:avLst/>
              </a:prstGeom>
              <a:noFill/>
            </p:spPr>
            <p:txBody>
              <a:bodyPr wrap="none" rtlCol="0">
                <a:spAutoFit/>
              </a:bodyPr>
              <a:lstStyle/>
              <a:p>
                <a:r>
                  <a:rPr lang="en-US" dirty="0" smtClean="0"/>
                  <a:t>Z</a:t>
                </a:r>
                <a:endParaRPr lang="en-US" dirty="0"/>
              </a:p>
            </p:txBody>
          </p:sp>
          <p:sp>
            <p:nvSpPr>
              <p:cNvPr id="64" name="Oval 63"/>
              <p:cNvSpPr/>
              <p:nvPr/>
            </p:nvSpPr>
            <p:spPr>
              <a:xfrm>
                <a:off x="5948602" y="3851986"/>
                <a:ext cx="565735" cy="504003"/>
              </a:xfrm>
              <a:prstGeom prst="ellipse">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6072611" y="3919321"/>
                <a:ext cx="317716" cy="369332"/>
              </a:xfrm>
              <a:prstGeom prst="rect">
                <a:avLst/>
              </a:prstGeom>
              <a:noFill/>
            </p:spPr>
            <p:txBody>
              <a:bodyPr wrap="none" rtlCol="0">
                <a:spAutoFit/>
              </a:bodyPr>
              <a:lstStyle/>
              <a:p>
                <a:r>
                  <a:rPr lang="en-US" dirty="0" smtClean="0"/>
                  <a:t>B</a:t>
                </a:r>
                <a:endParaRPr lang="en-US" dirty="0"/>
              </a:p>
            </p:txBody>
          </p:sp>
        </p:grpSp>
        <p:cxnSp>
          <p:nvCxnSpPr>
            <p:cNvPr id="8" name="Straight Connector 7"/>
            <p:cNvCxnSpPr>
              <a:stCxn id="2" idx="6"/>
              <a:endCxn id="55" idx="2"/>
            </p:cNvCxnSpPr>
            <p:nvPr/>
          </p:nvCxnSpPr>
          <p:spPr>
            <a:xfrm>
              <a:off x="2639943" y="4171324"/>
              <a:ext cx="83340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55" idx="7"/>
              <a:endCxn id="58" idx="2"/>
            </p:cNvCxnSpPr>
            <p:nvPr/>
          </p:nvCxnSpPr>
          <p:spPr>
            <a:xfrm flipV="1">
              <a:off x="3956231" y="3489331"/>
              <a:ext cx="871909" cy="503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58" idx="6"/>
              <a:endCxn id="64" idx="1"/>
            </p:cNvCxnSpPr>
            <p:nvPr/>
          </p:nvCxnSpPr>
          <p:spPr>
            <a:xfrm>
              <a:off x="5393875" y="3489331"/>
              <a:ext cx="637577" cy="4364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55" idx="5"/>
              <a:endCxn id="61" idx="2"/>
            </p:cNvCxnSpPr>
            <p:nvPr/>
          </p:nvCxnSpPr>
          <p:spPr>
            <a:xfrm>
              <a:off x="3956231" y="4349515"/>
              <a:ext cx="871909" cy="566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61" idx="6"/>
              <a:endCxn id="64" idx="3"/>
            </p:cNvCxnSpPr>
            <p:nvPr/>
          </p:nvCxnSpPr>
          <p:spPr>
            <a:xfrm flipV="1">
              <a:off x="5393875" y="4282179"/>
              <a:ext cx="637577" cy="6339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Content Placeholder 2"/>
            <p:cNvSpPr txBox="1">
              <a:spLocks/>
            </p:cNvSpPr>
            <p:nvPr/>
          </p:nvSpPr>
          <p:spPr>
            <a:xfrm>
              <a:off x="3420662" y="4664150"/>
              <a:ext cx="912453"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LP=99</a:t>
              </a:r>
              <a:endParaRPr lang="en-US" sz="1800" b="1" dirty="0" smtClean="0"/>
            </a:p>
          </p:txBody>
        </p:sp>
        <p:cxnSp>
          <p:nvCxnSpPr>
            <p:cNvPr id="35" name="Straight Arrow Connector 34"/>
            <p:cNvCxnSpPr/>
            <p:nvPr/>
          </p:nvCxnSpPr>
          <p:spPr>
            <a:xfrm flipH="1" flipV="1">
              <a:off x="4172494" y="4642133"/>
              <a:ext cx="450817" cy="314662"/>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2" name="TextBox 41"/>
              <p:cNvSpPr txBox="1"/>
              <p:nvPr/>
            </p:nvSpPr>
            <p:spPr>
              <a:xfrm>
                <a:off x="634551" y="1240734"/>
                <a:ext cx="4825349"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endParaRPr lang="en-US" b="0" dirty="0" smtClean="0"/>
              </a:p>
            </p:txBody>
          </p:sp>
        </mc:Choice>
        <mc:Fallback xmlns="">
          <p:sp>
            <p:nvSpPr>
              <p:cNvPr id="42" name="TextBox 41"/>
              <p:cNvSpPr txBox="1">
                <a:spLocks noRot="1" noChangeAspect="1" noMove="1" noResize="1" noEditPoints="1" noAdjustHandles="1" noChangeArrowheads="1" noChangeShapeType="1" noTextEdit="1"/>
              </p:cNvSpPr>
              <p:nvPr/>
            </p:nvSpPr>
            <p:spPr>
              <a:xfrm>
                <a:off x="634551" y="1240734"/>
                <a:ext cx="4825349" cy="276999"/>
              </a:xfrm>
              <a:prstGeom prst="rect">
                <a:avLst/>
              </a:prstGeom>
              <a:blipFill rotWithShape="0">
                <a:blip r:embed="rId2"/>
                <a:stretch>
                  <a:fillRect l="-2904" t="-28889" b="-51111"/>
                </a:stretch>
              </a:blipFill>
            </p:spPr>
            <p:txBody>
              <a:bodyPr/>
              <a:lstStyle/>
              <a:p>
                <a:r>
                  <a:rPr lang="en-US">
                    <a:noFill/>
                  </a:rPr>
                  <a:t> </a:t>
                </a:r>
              </a:p>
            </p:txBody>
          </p:sp>
        </mc:Fallback>
      </mc:AlternateContent>
    </p:spTree>
    <p:extLst>
      <p:ext uri="{BB962C8B-B14F-4D97-AF65-F5344CB8AC3E}">
        <p14:creationId xmlns:p14="http://schemas.microsoft.com/office/powerpoint/2010/main" val="30933954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7077620"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Internal Routes</a:t>
            </a:r>
            <a:endParaRPr lang="en-US" sz="4000" dirty="0">
              <a:solidFill>
                <a:schemeClr val="accent1">
                  <a:lumMod val="50000"/>
                </a:schemeClr>
              </a:solidFill>
            </a:endParaRPr>
          </a:p>
        </p:txBody>
      </p:sp>
      <p:sp>
        <p:nvSpPr>
          <p:cNvPr id="190" name="Content Placeholder 2"/>
          <p:cNvSpPr txBox="1">
            <a:spLocks/>
          </p:cNvSpPr>
          <p:nvPr/>
        </p:nvSpPr>
        <p:spPr>
          <a:xfrm>
            <a:off x="3997500" y="3383196"/>
            <a:ext cx="912453"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LP=100</a:t>
            </a:r>
            <a:endParaRPr lang="en-US" sz="1800" b="1" dirty="0" smtClean="0"/>
          </a:p>
        </p:txBody>
      </p:sp>
      <p:cxnSp>
        <p:nvCxnSpPr>
          <p:cNvPr id="66" name="Straight Arrow Connector 65"/>
          <p:cNvCxnSpPr/>
          <p:nvPr/>
        </p:nvCxnSpPr>
        <p:spPr>
          <a:xfrm flipH="1">
            <a:off x="4777273" y="3516445"/>
            <a:ext cx="480024" cy="281686"/>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Content Placeholder 2"/>
          <p:cNvSpPr txBox="1">
            <a:spLocks/>
          </p:cNvSpPr>
          <p:nvPr/>
        </p:nvSpPr>
        <p:spPr>
          <a:xfrm>
            <a:off x="4104832" y="4667973"/>
            <a:ext cx="912453"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LP=99</a:t>
            </a:r>
            <a:endParaRPr lang="en-US" sz="1800" b="1" dirty="0" smtClean="0"/>
          </a:p>
        </p:txBody>
      </p:sp>
      <p:cxnSp>
        <p:nvCxnSpPr>
          <p:cNvPr id="35" name="Straight Arrow Connector 34"/>
          <p:cNvCxnSpPr/>
          <p:nvPr/>
        </p:nvCxnSpPr>
        <p:spPr>
          <a:xfrm flipH="1" flipV="1">
            <a:off x="4847319" y="4667973"/>
            <a:ext cx="450817" cy="314662"/>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1363272" y="3263864"/>
            <a:ext cx="5830721" cy="1930925"/>
            <a:chOff x="632101" y="3301207"/>
            <a:chExt cx="5830721" cy="1930925"/>
          </a:xfrm>
        </p:grpSpPr>
        <p:grpSp>
          <p:nvGrpSpPr>
            <p:cNvPr id="9" name="Group 8"/>
            <p:cNvGrpSpPr/>
            <p:nvPr/>
          </p:nvGrpSpPr>
          <p:grpSpPr>
            <a:xfrm>
              <a:off x="632101" y="3983301"/>
              <a:ext cx="565735" cy="504003"/>
              <a:chOff x="2022693" y="3983301"/>
              <a:chExt cx="565735" cy="504003"/>
            </a:xfrm>
          </p:grpSpPr>
          <p:sp>
            <p:nvSpPr>
              <p:cNvPr id="2" name="Oval 1"/>
              <p:cNvSpPr/>
              <p:nvPr/>
            </p:nvSpPr>
            <p:spPr>
              <a:xfrm>
                <a:off x="2022693" y="3983301"/>
                <a:ext cx="565735" cy="504003"/>
              </a:xfrm>
              <a:prstGeom prst="ellipse">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146702" y="4050636"/>
                <a:ext cx="317716" cy="369332"/>
              </a:xfrm>
              <a:prstGeom prst="rect">
                <a:avLst/>
              </a:prstGeom>
              <a:noFill/>
            </p:spPr>
            <p:txBody>
              <a:bodyPr wrap="none" rtlCol="0">
                <a:spAutoFit/>
              </a:bodyPr>
              <a:lstStyle/>
              <a:p>
                <a:r>
                  <a:rPr lang="en-US" dirty="0" smtClean="0"/>
                  <a:t>A</a:t>
                </a:r>
                <a:endParaRPr lang="en-US" dirty="0"/>
              </a:p>
            </p:txBody>
          </p:sp>
        </p:grpSp>
        <p:grpSp>
          <p:nvGrpSpPr>
            <p:cNvPr id="7" name="Group 6"/>
            <p:cNvGrpSpPr/>
            <p:nvPr/>
          </p:nvGrpSpPr>
          <p:grpSpPr>
            <a:xfrm>
              <a:off x="3421831" y="3983301"/>
              <a:ext cx="565735" cy="504003"/>
              <a:chOff x="3421831" y="3983301"/>
              <a:chExt cx="565735" cy="504003"/>
            </a:xfrm>
          </p:grpSpPr>
          <p:sp>
            <p:nvSpPr>
              <p:cNvPr id="55" name="Oval 54"/>
              <p:cNvSpPr/>
              <p:nvPr/>
            </p:nvSpPr>
            <p:spPr>
              <a:xfrm>
                <a:off x="3421831" y="3983301"/>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545840" y="4063515"/>
                <a:ext cx="333746" cy="369332"/>
              </a:xfrm>
              <a:prstGeom prst="rect">
                <a:avLst/>
              </a:prstGeom>
              <a:noFill/>
            </p:spPr>
            <p:txBody>
              <a:bodyPr wrap="none" rtlCol="0">
                <a:spAutoFit/>
              </a:bodyPr>
              <a:lstStyle/>
              <a:p>
                <a:r>
                  <a:rPr lang="en-US" dirty="0" smtClean="0"/>
                  <a:t>N</a:t>
                </a:r>
                <a:endParaRPr lang="en-US" dirty="0"/>
              </a:p>
            </p:txBody>
          </p:sp>
        </p:grpSp>
        <p:grpSp>
          <p:nvGrpSpPr>
            <p:cNvPr id="6" name="Group 5"/>
            <p:cNvGrpSpPr/>
            <p:nvPr/>
          </p:nvGrpSpPr>
          <p:grpSpPr>
            <a:xfrm>
              <a:off x="4776625" y="3301308"/>
              <a:ext cx="565735" cy="504003"/>
              <a:chOff x="4776625" y="3301308"/>
              <a:chExt cx="565735" cy="504003"/>
            </a:xfrm>
          </p:grpSpPr>
          <p:sp>
            <p:nvSpPr>
              <p:cNvPr id="58" name="Oval 57"/>
              <p:cNvSpPr/>
              <p:nvPr/>
            </p:nvSpPr>
            <p:spPr>
              <a:xfrm>
                <a:off x="4776625" y="3301308"/>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4900634" y="3368643"/>
                <a:ext cx="296876" cy="369332"/>
              </a:xfrm>
              <a:prstGeom prst="rect">
                <a:avLst/>
              </a:prstGeom>
              <a:noFill/>
            </p:spPr>
            <p:txBody>
              <a:bodyPr wrap="none" rtlCol="0">
                <a:spAutoFit/>
              </a:bodyPr>
              <a:lstStyle/>
              <a:p>
                <a:r>
                  <a:rPr lang="en-US" dirty="0" smtClean="0"/>
                  <a:t>Y</a:t>
                </a:r>
                <a:endParaRPr lang="en-US" dirty="0"/>
              </a:p>
            </p:txBody>
          </p:sp>
        </p:grpSp>
        <p:grpSp>
          <p:nvGrpSpPr>
            <p:cNvPr id="4" name="Group 3"/>
            <p:cNvGrpSpPr/>
            <p:nvPr/>
          </p:nvGrpSpPr>
          <p:grpSpPr>
            <a:xfrm>
              <a:off x="4776625" y="4728129"/>
              <a:ext cx="565735" cy="504003"/>
              <a:chOff x="4776625" y="4728129"/>
              <a:chExt cx="565735" cy="504003"/>
            </a:xfrm>
          </p:grpSpPr>
          <p:sp>
            <p:nvSpPr>
              <p:cNvPr id="61" name="Oval 60"/>
              <p:cNvSpPr/>
              <p:nvPr/>
            </p:nvSpPr>
            <p:spPr>
              <a:xfrm>
                <a:off x="4776625" y="4728129"/>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4900634" y="4795464"/>
                <a:ext cx="292068" cy="369332"/>
              </a:xfrm>
              <a:prstGeom prst="rect">
                <a:avLst/>
              </a:prstGeom>
              <a:noFill/>
            </p:spPr>
            <p:txBody>
              <a:bodyPr wrap="none" rtlCol="0">
                <a:spAutoFit/>
              </a:bodyPr>
              <a:lstStyle/>
              <a:p>
                <a:r>
                  <a:rPr lang="en-US" dirty="0" smtClean="0"/>
                  <a:t>Z</a:t>
                </a:r>
                <a:endParaRPr lang="en-US" dirty="0"/>
              </a:p>
            </p:txBody>
          </p:sp>
        </p:grpSp>
        <p:grpSp>
          <p:nvGrpSpPr>
            <p:cNvPr id="5" name="Group 4"/>
            <p:cNvGrpSpPr/>
            <p:nvPr/>
          </p:nvGrpSpPr>
          <p:grpSpPr>
            <a:xfrm>
              <a:off x="5897087" y="3915965"/>
              <a:ext cx="565735" cy="504003"/>
              <a:chOff x="5897087" y="3915965"/>
              <a:chExt cx="565735" cy="504003"/>
            </a:xfrm>
          </p:grpSpPr>
          <p:sp>
            <p:nvSpPr>
              <p:cNvPr id="64" name="Oval 63"/>
              <p:cNvSpPr/>
              <p:nvPr/>
            </p:nvSpPr>
            <p:spPr>
              <a:xfrm>
                <a:off x="5897087" y="3915965"/>
                <a:ext cx="565735" cy="504003"/>
              </a:xfrm>
              <a:prstGeom prst="ellipse">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6021096" y="3983300"/>
                <a:ext cx="317716" cy="369332"/>
              </a:xfrm>
              <a:prstGeom prst="rect">
                <a:avLst/>
              </a:prstGeom>
              <a:noFill/>
            </p:spPr>
            <p:txBody>
              <a:bodyPr wrap="none" rtlCol="0">
                <a:spAutoFit/>
              </a:bodyPr>
              <a:lstStyle/>
              <a:p>
                <a:r>
                  <a:rPr lang="en-US" dirty="0" smtClean="0"/>
                  <a:t>B</a:t>
                </a:r>
                <a:endParaRPr lang="en-US" dirty="0"/>
              </a:p>
            </p:txBody>
          </p:sp>
        </p:grpSp>
        <p:cxnSp>
          <p:nvCxnSpPr>
            <p:cNvPr id="8" name="Straight Connector 7"/>
            <p:cNvCxnSpPr>
              <a:stCxn id="2" idx="7"/>
              <a:endCxn id="36" idx="2"/>
            </p:cNvCxnSpPr>
            <p:nvPr/>
          </p:nvCxnSpPr>
          <p:spPr>
            <a:xfrm flipV="1">
              <a:off x="1114986" y="3553209"/>
              <a:ext cx="1185573" cy="5039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55" idx="7"/>
              <a:endCxn id="58" idx="2"/>
            </p:cNvCxnSpPr>
            <p:nvPr/>
          </p:nvCxnSpPr>
          <p:spPr>
            <a:xfrm flipV="1">
              <a:off x="3904716" y="3553310"/>
              <a:ext cx="871909" cy="503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58" idx="6"/>
              <a:endCxn id="64" idx="1"/>
            </p:cNvCxnSpPr>
            <p:nvPr/>
          </p:nvCxnSpPr>
          <p:spPr>
            <a:xfrm>
              <a:off x="5342360" y="3553310"/>
              <a:ext cx="637577" cy="4364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55" idx="5"/>
              <a:endCxn id="61" idx="2"/>
            </p:cNvCxnSpPr>
            <p:nvPr/>
          </p:nvCxnSpPr>
          <p:spPr>
            <a:xfrm>
              <a:off x="3904716" y="4413494"/>
              <a:ext cx="871909" cy="566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61" idx="6"/>
              <a:endCxn id="64" idx="3"/>
            </p:cNvCxnSpPr>
            <p:nvPr/>
          </p:nvCxnSpPr>
          <p:spPr>
            <a:xfrm flipV="1">
              <a:off x="5342360" y="4346158"/>
              <a:ext cx="637577" cy="6339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2300559" y="3301207"/>
              <a:ext cx="565735" cy="504003"/>
              <a:chOff x="4776625" y="3301308"/>
              <a:chExt cx="565735" cy="504003"/>
            </a:xfrm>
          </p:grpSpPr>
          <p:sp>
            <p:nvSpPr>
              <p:cNvPr id="36" name="Oval 35"/>
              <p:cNvSpPr/>
              <p:nvPr/>
            </p:nvSpPr>
            <p:spPr>
              <a:xfrm>
                <a:off x="4776625" y="3301308"/>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4900634" y="3368643"/>
                <a:ext cx="304892" cy="369332"/>
              </a:xfrm>
              <a:prstGeom prst="rect">
                <a:avLst/>
              </a:prstGeom>
              <a:noFill/>
            </p:spPr>
            <p:txBody>
              <a:bodyPr wrap="none" rtlCol="0">
                <a:spAutoFit/>
              </a:bodyPr>
              <a:lstStyle/>
              <a:p>
                <a:r>
                  <a:rPr lang="en-US" dirty="0" smtClean="0"/>
                  <a:t>X</a:t>
                </a:r>
                <a:endParaRPr lang="en-US" dirty="0"/>
              </a:p>
            </p:txBody>
          </p:sp>
        </p:grpSp>
        <p:grpSp>
          <p:nvGrpSpPr>
            <p:cNvPr id="38" name="Group 37"/>
            <p:cNvGrpSpPr/>
            <p:nvPr/>
          </p:nvGrpSpPr>
          <p:grpSpPr>
            <a:xfrm>
              <a:off x="2294146" y="4728129"/>
              <a:ext cx="565735" cy="504003"/>
              <a:chOff x="4776625" y="3301308"/>
              <a:chExt cx="565735" cy="504003"/>
            </a:xfrm>
          </p:grpSpPr>
          <p:sp>
            <p:nvSpPr>
              <p:cNvPr id="39" name="Oval 38"/>
              <p:cNvSpPr/>
              <p:nvPr/>
            </p:nvSpPr>
            <p:spPr>
              <a:xfrm>
                <a:off x="4776625" y="3301308"/>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861997" y="3368643"/>
                <a:ext cx="381836" cy="369332"/>
              </a:xfrm>
              <a:prstGeom prst="rect">
                <a:avLst/>
              </a:prstGeom>
              <a:noFill/>
            </p:spPr>
            <p:txBody>
              <a:bodyPr wrap="none" rtlCol="0">
                <a:spAutoFit/>
              </a:bodyPr>
              <a:lstStyle/>
              <a:p>
                <a:r>
                  <a:rPr lang="en-US" dirty="0" smtClean="0"/>
                  <a:t>M</a:t>
                </a:r>
                <a:endParaRPr lang="en-US" dirty="0"/>
              </a:p>
            </p:txBody>
          </p:sp>
        </p:grpSp>
        <p:cxnSp>
          <p:nvCxnSpPr>
            <p:cNvPr id="41" name="Straight Connector 40"/>
            <p:cNvCxnSpPr>
              <a:stCxn id="55" idx="1"/>
              <a:endCxn id="36" idx="6"/>
            </p:cNvCxnSpPr>
            <p:nvPr/>
          </p:nvCxnSpPr>
          <p:spPr>
            <a:xfrm flipH="1" flipV="1">
              <a:off x="2866294" y="3553209"/>
              <a:ext cx="638387" cy="5039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55" idx="3"/>
              <a:endCxn id="39" idx="6"/>
            </p:cNvCxnSpPr>
            <p:nvPr/>
          </p:nvCxnSpPr>
          <p:spPr>
            <a:xfrm flipH="1">
              <a:off x="2859881" y="4413494"/>
              <a:ext cx="644800" cy="566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2" idx="5"/>
              <a:endCxn id="39" idx="2"/>
            </p:cNvCxnSpPr>
            <p:nvPr/>
          </p:nvCxnSpPr>
          <p:spPr>
            <a:xfrm>
              <a:off x="1114986" y="4413494"/>
              <a:ext cx="1179160" cy="566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0" name="TextBox 59"/>
              <p:cNvSpPr txBox="1"/>
              <p:nvPr/>
            </p:nvSpPr>
            <p:spPr>
              <a:xfrm>
                <a:off x="634551" y="1240734"/>
                <a:ext cx="4825349"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endParaRPr lang="en-US" b="0" dirty="0" smtClean="0"/>
              </a:p>
            </p:txBody>
          </p:sp>
        </mc:Choice>
        <mc:Fallback xmlns="">
          <p:sp>
            <p:nvSpPr>
              <p:cNvPr id="60" name="TextBox 59"/>
              <p:cNvSpPr txBox="1">
                <a:spLocks noRot="1" noChangeAspect="1" noMove="1" noResize="1" noEditPoints="1" noAdjustHandles="1" noChangeArrowheads="1" noChangeShapeType="1" noTextEdit="1"/>
              </p:cNvSpPr>
              <p:nvPr/>
            </p:nvSpPr>
            <p:spPr>
              <a:xfrm>
                <a:off x="634551" y="1240734"/>
                <a:ext cx="4825349" cy="276999"/>
              </a:xfrm>
              <a:prstGeom prst="rect">
                <a:avLst/>
              </a:prstGeom>
              <a:blipFill rotWithShape="0">
                <a:blip r:embed="rId2"/>
                <a:stretch>
                  <a:fillRect l="-2904" t="-28889" b="-51111"/>
                </a:stretch>
              </a:blipFill>
            </p:spPr>
            <p:txBody>
              <a:bodyPr/>
              <a:lstStyle/>
              <a:p>
                <a:r>
                  <a:rPr lang="en-US">
                    <a:noFill/>
                  </a:rPr>
                  <a:t> </a:t>
                </a:r>
              </a:p>
            </p:txBody>
          </p:sp>
        </mc:Fallback>
      </mc:AlternateContent>
    </p:spTree>
    <p:extLst>
      <p:ext uri="{BB962C8B-B14F-4D97-AF65-F5344CB8AC3E}">
        <p14:creationId xmlns:p14="http://schemas.microsoft.com/office/powerpoint/2010/main" val="591520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Internal Routes</a:t>
            </a:r>
            <a:endParaRPr lang="en-US" sz="4000" dirty="0">
              <a:solidFill>
                <a:schemeClr val="accent1">
                  <a:lumMod val="50000"/>
                </a:schemeClr>
              </a:solidFill>
            </a:endParaRPr>
          </a:p>
        </p:txBody>
      </p:sp>
      <p:sp>
        <p:nvSpPr>
          <p:cNvPr id="190" name="Content Placeholder 2"/>
          <p:cNvSpPr txBox="1">
            <a:spLocks/>
          </p:cNvSpPr>
          <p:nvPr/>
        </p:nvSpPr>
        <p:spPr>
          <a:xfrm>
            <a:off x="3997500" y="3383196"/>
            <a:ext cx="912453"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LP=100</a:t>
            </a:r>
            <a:endParaRPr lang="en-US" sz="1800" b="1" dirty="0" smtClean="0"/>
          </a:p>
        </p:txBody>
      </p:sp>
      <p:cxnSp>
        <p:nvCxnSpPr>
          <p:cNvPr id="66" name="Straight Arrow Connector 65"/>
          <p:cNvCxnSpPr/>
          <p:nvPr/>
        </p:nvCxnSpPr>
        <p:spPr>
          <a:xfrm flipH="1">
            <a:off x="4777273" y="3516445"/>
            <a:ext cx="480024" cy="281686"/>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Content Placeholder 2"/>
          <p:cNvSpPr txBox="1">
            <a:spLocks/>
          </p:cNvSpPr>
          <p:nvPr/>
        </p:nvSpPr>
        <p:spPr>
          <a:xfrm>
            <a:off x="4104832" y="4732368"/>
            <a:ext cx="912453" cy="35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LP=99</a:t>
            </a:r>
            <a:endParaRPr lang="en-US" sz="1800" b="1" dirty="0" smtClean="0"/>
          </a:p>
        </p:txBody>
      </p:sp>
      <p:cxnSp>
        <p:nvCxnSpPr>
          <p:cNvPr id="35" name="Straight Arrow Connector 34"/>
          <p:cNvCxnSpPr/>
          <p:nvPr/>
        </p:nvCxnSpPr>
        <p:spPr>
          <a:xfrm flipH="1" flipV="1">
            <a:off x="4847319" y="4667973"/>
            <a:ext cx="450817" cy="314662"/>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1363272" y="3263864"/>
            <a:ext cx="5830721" cy="1930925"/>
            <a:chOff x="632101" y="3301207"/>
            <a:chExt cx="5830721" cy="1930925"/>
          </a:xfrm>
        </p:grpSpPr>
        <p:grpSp>
          <p:nvGrpSpPr>
            <p:cNvPr id="9" name="Group 8"/>
            <p:cNvGrpSpPr/>
            <p:nvPr/>
          </p:nvGrpSpPr>
          <p:grpSpPr>
            <a:xfrm>
              <a:off x="632101" y="3983301"/>
              <a:ext cx="565735" cy="504003"/>
              <a:chOff x="2022693" y="3983301"/>
              <a:chExt cx="565735" cy="504003"/>
            </a:xfrm>
          </p:grpSpPr>
          <p:sp>
            <p:nvSpPr>
              <p:cNvPr id="2" name="Oval 1"/>
              <p:cNvSpPr/>
              <p:nvPr/>
            </p:nvSpPr>
            <p:spPr>
              <a:xfrm>
                <a:off x="2022693" y="3983301"/>
                <a:ext cx="565735" cy="504003"/>
              </a:xfrm>
              <a:prstGeom prst="ellipse">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146702" y="4050636"/>
                <a:ext cx="317716" cy="369332"/>
              </a:xfrm>
              <a:prstGeom prst="rect">
                <a:avLst/>
              </a:prstGeom>
              <a:noFill/>
            </p:spPr>
            <p:txBody>
              <a:bodyPr wrap="none" rtlCol="0">
                <a:spAutoFit/>
              </a:bodyPr>
              <a:lstStyle/>
              <a:p>
                <a:r>
                  <a:rPr lang="en-US" dirty="0" smtClean="0"/>
                  <a:t>A</a:t>
                </a:r>
                <a:endParaRPr lang="en-US" dirty="0"/>
              </a:p>
            </p:txBody>
          </p:sp>
        </p:grpSp>
        <p:grpSp>
          <p:nvGrpSpPr>
            <p:cNvPr id="7" name="Group 6"/>
            <p:cNvGrpSpPr/>
            <p:nvPr/>
          </p:nvGrpSpPr>
          <p:grpSpPr>
            <a:xfrm>
              <a:off x="3421831" y="3983301"/>
              <a:ext cx="565735" cy="504003"/>
              <a:chOff x="3421831" y="3983301"/>
              <a:chExt cx="565735" cy="504003"/>
            </a:xfrm>
          </p:grpSpPr>
          <p:sp>
            <p:nvSpPr>
              <p:cNvPr id="55" name="Oval 54"/>
              <p:cNvSpPr/>
              <p:nvPr/>
            </p:nvSpPr>
            <p:spPr>
              <a:xfrm>
                <a:off x="3421831" y="3983301"/>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545840" y="4063515"/>
                <a:ext cx="333746" cy="369332"/>
              </a:xfrm>
              <a:prstGeom prst="rect">
                <a:avLst/>
              </a:prstGeom>
              <a:noFill/>
            </p:spPr>
            <p:txBody>
              <a:bodyPr wrap="none" rtlCol="0">
                <a:spAutoFit/>
              </a:bodyPr>
              <a:lstStyle/>
              <a:p>
                <a:r>
                  <a:rPr lang="en-US" dirty="0" smtClean="0"/>
                  <a:t>N</a:t>
                </a:r>
                <a:endParaRPr lang="en-US" dirty="0"/>
              </a:p>
            </p:txBody>
          </p:sp>
        </p:grpSp>
        <p:grpSp>
          <p:nvGrpSpPr>
            <p:cNvPr id="6" name="Group 5"/>
            <p:cNvGrpSpPr/>
            <p:nvPr/>
          </p:nvGrpSpPr>
          <p:grpSpPr>
            <a:xfrm>
              <a:off x="4776625" y="3301308"/>
              <a:ext cx="565735" cy="504003"/>
              <a:chOff x="4776625" y="3301308"/>
              <a:chExt cx="565735" cy="504003"/>
            </a:xfrm>
          </p:grpSpPr>
          <p:sp>
            <p:nvSpPr>
              <p:cNvPr id="58" name="Oval 57"/>
              <p:cNvSpPr/>
              <p:nvPr/>
            </p:nvSpPr>
            <p:spPr>
              <a:xfrm>
                <a:off x="4776625" y="3301308"/>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4900634" y="3368643"/>
                <a:ext cx="296876" cy="369332"/>
              </a:xfrm>
              <a:prstGeom prst="rect">
                <a:avLst/>
              </a:prstGeom>
              <a:noFill/>
            </p:spPr>
            <p:txBody>
              <a:bodyPr wrap="none" rtlCol="0">
                <a:spAutoFit/>
              </a:bodyPr>
              <a:lstStyle/>
              <a:p>
                <a:r>
                  <a:rPr lang="en-US" dirty="0" smtClean="0"/>
                  <a:t>Y</a:t>
                </a:r>
                <a:endParaRPr lang="en-US" dirty="0"/>
              </a:p>
            </p:txBody>
          </p:sp>
        </p:grpSp>
        <p:grpSp>
          <p:nvGrpSpPr>
            <p:cNvPr id="4" name="Group 3"/>
            <p:cNvGrpSpPr/>
            <p:nvPr/>
          </p:nvGrpSpPr>
          <p:grpSpPr>
            <a:xfrm>
              <a:off x="4776625" y="4728129"/>
              <a:ext cx="565735" cy="504003"/>
              <a:chOff x="4776625" y="4728129"/>
              <a:chExt cx="565735" cy="504003"/>
            </a:xfrm>
          </p:grpSpPr>
          <p:sp>
            <p:nvSpPr>
              <p:cNvPr id="61" name="Oval 60"/>
              <p:cNvSpPr/>
              <p:nvPr/>
            </p:nvSpPr>
            <p:spPr>
              <a:xfrm>
                <a:off x="4776625" y="4728129"/>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4900634" y="4795464"/>
                <a:ext cx="292068" cy="369332"/>
              </a:xfrm>
              <a:prstGeom prst="rect">
                <a:avLst/>
              </a:prstGeom>
              <a:noFill/>
            </p:spPr>
            <p:txBody>
              <a:bodyPr wrap="none" rtlCol="0">
                <a:spAutoFit/>
              </a:bodyPr>
              <a:lstStyle/>
              <a:p>
                <a:r>
                  <a:rPr lang="en-US" dirty="0" smtClean="0"/>
                  <a:t>Z</a:t>
                </a:r>
                <a:endParaRPr lang="en-US" dirty="0"/>
              </a:p>
            </p:txBody>
          </p:sp>
        </p:grpSp>
        <p:grpSp>
          <p:nvGrpSpPr>
            <p:cNvPr id="5" name="Group 4"/>
            <p:cNvGrpSpPr/>
            <p:nvPr/>
          </p:nvGrpSpPr>
          <p:grpSpPr>
            <a:xfrm>
              <a:off x="5897087" y="3915965"/>
              <a:ext cx="565735" cy="504003"/>
              <a:chOff x="5897087" y="3915965"/>
              <a:chExt cx="565735" cy="504003"/>
            </a:xfrm>
          </p:grpSpPr>
          <p:sp>
            <p:nvSpPr>
              <p:cNvPr id="64" name="Oval 63"/>
              <p:cNvSpPr/>
              <p:nvPr/>
            </p:nvSpPr>
            <p:spPr>
              <a:xfrm>
                <a:off x="5897087" y="3915965"/>
                <a:ext cx="565735" cy="504003"/>
              </a:xfrm>
              <a:prstGeom prst="ellipse">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6021096" y="3983300"/>
                <a:ext cx="317716" cy="369332"/>
              </a:xfrm>
              <a:prstGeom prst="rect">
                <a:avLst/>
              </a:prstGeom>
              <a:noFill/>
            </p:spPr>
            <p:txBody>
              <a:bodyPr wrap="none" rtlCol="0">
                <a:spAutoFit/>
              </a:bodyPr>
              <a:lstStyle/>
              <a:p>
                <a:r>
                  <a:rPr lang="en-US" dirty="0" smtClean="0"/>
                  <a:t>B</a:t>
                </a:r>
                <a:endParaRPr lang="en-US" dirty="0"/>
              </a:p>
            </p:txBody>
          </p:sp>
        </p:grpSp>
        <p:cxnSp>
          <p:nvCxnSpPr>
            <p:cNvPr id="8" name="Straight Connector 7"/>
            <p:cNvCxnSpPr>
              <a:stCxn id="2" idx="7"/>
              <a:endCxn id="36" idx="2"/>
            </p:cNvCxnSpPr>
            <p:nvPr/>
          </p:nvCxnSpPr>
          <p:spPr>
            <a:xfrm flipV="1">
              <a:off x="1114986" y="3553209"/>
              <a:ext cx="1185573" cy="5039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55" idx="7"/>
              <a:endCxn id="58" idx="2"/>
            </p:cNvCxnSpPr>
            <p:nvPr/>
          </p:nvCxnSpPr>
          <p:spPr>
            <a:xfrm flipV="1">
              <a:off x="3904716" y="3553310"/>
              <a:ext cx="871909" cy="503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58" idx="6"/>
              <a:endCxn id="64" idx="1"/>
            </p:cNvCxnSpPr>
            <p:nvPr/>
          </p:nvCxnSpPr>
          <p:spPr>
            <a:xfrm>
              <a:off x="5342360" y="3553310"/>
              <a:ext cx="637577" cy="4364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55" idx="5"/>
              <a:endCxn id="61" idx="2"/>
            </p:cNvCxnSpPr>
            <p:nvPr/>
          </p:nvCxnSpPr>
          <p:spPr>
            <a:xfrm>
              <a:off x="3904716" y="4413494"/>
              <a:ext cx="871909" cy="566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61" idx="6"/>
              <a:endCxn id="64" idx="3"/>
            </p:cNvCxnSpPr>
            <p:nvPr/>
          </p:nvCxnSpPr>
          <p:spPr>
            <a:xfrm flipV="1">
              <a:off x="5342360" y="4346158"/>
              <a:ext cx="637577" cy="6339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2300559" y="3301207"/>
              <a:ext cx="565735" cy="504003"/>
              <a:chOff x="4776625" y="3301308"/>
              <a:chExt cx="565735" cy="504003"/>
            </a:xfrm>
          </p:grpSpPr>
          <p:sp>
            <p:nvSpPr>
              <p:cNvPr id="36" name="Oval 35"/>
              <p:cNvSpPr/>
              <p:nvPr/>
            </p:nvSpPr>
            <p:spPr>
              <a:xfrm>
                <a:off x="4776625" y="3301308"/>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4900634" y="3368643"/>
                <a:ext cx="304892" cy="369332"/>
              </a:xfrm>
              <a:prstGeom prst="rect">
                <a:avLst/>
              </a:prstGeom>
              <a:noFill/>
            </p:spPr>
            <p:txBody>
              <a:bodyPr wrap="none" rtlCol="0">
                <a:spAutoFit/>
              </a:bodyPr>
              <a:lstStyle/>
              <a:p>
                <a:r>
                  <a:rPr lang="en-US" dirty="0" smtClean="0"/>
                  <a:t>X</a:t>
                </a:r>
                <a:endParaRPr lang="en-US" dirty="0"/>
              </a:p>
            </p:txBody>
          </p:sp>
        </p:grpSp>
        <p:grpSp>
          <p:nvGrpSpPr>
            <p:cNvPr id="38" name="Group 37"/>
            <p:cNvGrpSpPr/>
            <p:nvPr/>
          </p:nvGrpSpPr>
          <p:grpSpPr>
            <a:xfrm>
              <a:off x="2294146" y="4728129"/>
              <a:ext cx="565735" cy="504003"/>
              <a:chOff x="4776625" y="3301308"/>
              <a:chExt cx="565735" cy="504003"/>
            </a:xfrm>
          </p:grpSpPr>
          <p:sp>
            <p:nvSpPr>
              <p:cNvPr id="39" name="Oval 38"/>
              <p:cNvSpPr/>
              <p:nvPr/>
            </p:nvSpPr>
            <p:spPr>
              <a:xfrm>
                <a:off x="4776625" y="3301308"/>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861997" y="3368643"/>
                <a:ext cx="381836" cy="369332"/>
              </a:xfrm>
              <a:prstGeom prst="rect">
                <a:avLst/>
              </a:prstGeom>
              <a:noFill/>
            </p:spPr>
            <p:txBody>
              <a:bodyPr wrap="none" rtlCol="0">
                <a:spAutoFit/>
              </a:bodyPr>
              <a:lstStyle/>
              <a:p>
                <a:r>
                  <a:rPr lang="en-US" dirty="0" smtClean="0"/>
                  <a:t>M</a:t>
                </a:r>
                <a:endParaRPr lang="en-US" dirty="0"/>
              </a:p>
            </p:txBody>
          </p:sp>
        </p:grpSp>
        <p:cxnSp>
          <p:nvCxnSpPr>
            <p:cNvPr id="41" name="Straight Connector 40"/>
            <p:cNvCxnSpPr>
              <a:stCxn id="55" idx="1"/>
              <a:endCxn id="36" idx="6"/>
            </p:cNvCxnSpPr>
            <p:nvPr/>
          </p:nvCxnSpPr>
          <p:spPr>
            <a:xfrm flipH="1" flipV="1">
              <a:off x="2866294" y="3553209"/>
              <a:ext cx="638387" cy="5039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55" idx="3"/>
              <a:endCxn id="39" idx="6"/>
            </p:cNvCxnSpPr>
            <p:nvPr/>
          </p:nvCxnSpPr>
          <p:spPr>
            <a:xfrm flipH="1">
              <a:off x="2859881" y="4413494"/>
              <a:ext cx="644800" cy="566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2" idx="5"/>
              <a:endCxn id="39" idx="2"/>
            </p:cNvCxnSpPr>
            <p:nvPr/>
          </p:nvCxnSpPr>
          <p:spPr>
            <a:xfrm>
              <a:off x="1114986" y="4413494"/>
              <a:ext cx="1179160" cy="566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2235482" y="3383196"/>
            <a:ext cx="527754" cy="707886"/>
          </a:xfrm>
          <a:prstGeom prst="rect">
            <a:avLst/>
          </a:prstGeom>
          <a:noFill/>
        </p:spPr>
        <p:txBody>
          <a:bodyPr wrap="square" rtlCol="0">
            <a:spAutoFit/>
          </a:bodyPr>
          <a:lstStyle/>
          <a:p>
            <a:r>
              <a:rPr lang="en-US" sz="4000" dirty="0" smtClean="0">
                <a:solidFill>
                  <a:srgbClr val="FF0000"/>
                </a:solidFill>
              </a:rPr>
              <a:t>X</a:t>
            </a:r>
            <a:endParaRPr lang="en-US" sz="4000" dirty="0">
              <a:solidFill>
                <a:srgbClr val="FF0000"/>
              </a:solidFill>
            </a:endParaRPr>
          </a:p>
        </p:txBody>
      </p:sp>
      <p:sp>
        <p:nvSpPr>
          <p:cNvPr id="11" name="Freeform 10"/>
          <p:cNvSpPr/>
          <p:nvPr/>
        </p:nvSpPr>
        <p:spPr>
          <a:xfrm>
            <a:off x="1545465" y="3785254"/>
            <a:ext cx="5911403" cy="1456054"/>
          </a:xfrm>
          <a:custGeom>
            <a:avLst/>
            <a:gdLst>
              <a:gd name="connsiteX0" fmla="*/ 0 w 5911403"/>
              <a:gd name="connsiteY0" fmla="*/ 193183 h 193183"/>
              <a:gd name="connsiteX1" fmla="*/ 5911403 w 5911403"/>
              <a:gd name="connsiteY1" fmla="*/ 0 h 193183"/>
              <a:gd name="connsiteX0" fmla="*/ 0 w 5911403"/>
              <a:gd name="connsiteY0" fmla="*/ 193183 h 747539"/>
              <a:gd name="connsiteX1" fmla="*/ 1841679 w 5911403"/>
              <a:gd name="connsiteY1" fmla="*/ 746974 h 747539"/>
              <a:gd name="connsiteX2" fmla="*/ 5911403 w 5911403"/>
              <a:gd name="connsiteY2" fmla="*/ 0 h 747539"/>
              <a:gd name="connsiteX0" fmla="*/ 0 w 5911403"/>
              <a:gd name="connsiteY0" fmla="*/ 901521 h 1455877"/>
              <a:gd name="connsiteX1" fmla="*/ 1841679 w 5911403"/>
              <a:gd name="connsiteY1" fmla="*/ 1455312 h 1455877"/>
              <a:gd name="connsiteX2" fmla="*/ 3940935 w 5911403"/>
              <a:gd name="connsiteY2" fmla="*/ 0 h 1455877"/>
              <a:gd name="connsiteX3" fmla="*/ 5911403 w 5911403"/>
              <a:gd name="connsiteY3" fmla="*/ 708338 h 1455877"/>
              <a:gd name="connsiteX0" fmla="*/ 0 w 5911403"/>
              <a:gd name="connsiteY0" fmla="*/ 901521 h 1455877"/>
              <a:gd name="connsiteX1" fmla="*/ 1841679 w 5911403"/>
              <a:gd name="connsiteY1" fmla="*/ 1455312 h 1455877"/>
              <a:gd name="connsiteX2" fmla="*/ 3940935 w 5911403"/>
              <a:gd name="connsiteY2" fmla="*/ 0 h 1455877"/>
              <a:gd name="connsiteX3" fmla="*/ 5254580 w 5911403"/>
              <a:gd name="connsiteY3" fmla="*/ 708338 h 1455877"/>
              <a:gd name="connsiteX4" fmla="*/ 5911403 w 5911403"/>
              <a:gd name="connsiteY4" fmla="*/ 708338 h 1455877"/>
              <a:gd name="connsiteX0" fmla="*/ 0 w 5911403"/>
              <a:gd name="connsiteY0" fmla="*/ 902632 h 1456988"/>
              <a:gd name="connsiteX1" fmla="*/ 1841679 w 5911403"/>
              <a:gd name="connsiteY1" fmla="*/ 1456423 h 1456988"/>
              <a:gd name="connsiteX2" fmla="*/ 3940935 w 5911403"/>
              <a:gd name="connsiteY2" fmla="*/ 1111 h 1456988"/>
              <a:gd name="connsiteX3" fmla="*/ 5254580 w 5911403"/>
              <a:gd name="connsiteY3" fmla="*/ 709449 h 1456988"/>
              <a:gd name="connsiteX4" fmla="*/ 5911403 w 5911403"/>
              <a:gd name="connsiteY4" fmla="*/ 709449 h 1456988"/>
              <a:gd name="connsiteX0" fmla="*/ 0 w 5911403"/>
              <a:gd name="connsiteY0" fmla="*/ 902632 h 1456988"/>
              <a:gd name="connsiteX1" fmla="*/ 1841679 w 5911403"/>
              <a:gd name="connsiteY1" fmla="*/ 1456423 h 1456988"/>
              <a:gd name="connsiteX2" fmla="*/ 3940935 w 5911403"/>
              <a:gd name="connsiteY2" fmla="*/ 1111 h 1456988"/>
              <a:gd name="connsiteX3" fmla="*/ 5254580 w 5911403"/>
              <a:gd name="connsiteY3" fmla="*/ 709449 h 1456988"/>
              <a:gd name="connsiteX4" fmla="*/ 5911403 w 5911403"/>
              <a:gd name="connsiteY4" fmla="*/ 709449 h 1456988"/>
              <a:gd name="connsiteX0" fmla="*/ 0 w 5911403"/>
              <a:gd name="connsiteY0" fmla="*/ 902632 h 1468698"/>
              <a:gd name="connsiteX1" fmla="*/ 1841679 w 5911403"/>
              <a:gd name="connsiteY1" fmla="*/ 1456423 h 1468698"/>
              <a:gd name="connsiteX2" fmla="*/ 3940935 w 5911403"/>
              <a:gd name="connsiteY2" fmla="*/ 1111 h 1468698"/>
              <a:gd name="connsiteX3" fmla="*/ 5254580 w 5911403"/>
              <a:gd name="connsiteY3" fmla="*/ 709449 h 1468698"/>
              <a:gd name="connsiteX4" fmla="*/ 5911403 w 5911403"/>
              <a:gd name="connsiteY4" fmla="*/ 709449 h 1468698"/>
              <a:gd name="connsiteX0" fmla="*/ 0 w 5911403"/>
              <a:gd name="connsiteY0" fmla="*/ 902632 h 1570265"/>
              <a:gd name="connsiteX1" fmla="*/ 1867437 w 5911403"/>
              <a:gd name="connsiteY1" fmla="*/ 1559454 h 1570265"/>
              <a:gd name="connsiteX2" fmla="*/ 3940935 w 5911403"/>
              <a:gd name="connsiteY2" fmla="*/ 1111 h 1570265"/>
              <a:gd name="connsiteX3" fmla="*/ 5254580 w 5911403"/>
              <a:gd name="connsiteY3" fmla="*/ 709449 h 1570265"/>
              <a:gd name="connsiteX4" fmla="*/ 5911403 w 5911403"/>
              <a:gd name="connsiteY4" fmla="*/ 709449 h 1570265"/>
              <a:gd name="connsiteX0" fmla="*/ 0 w 5911403"/>
              <a:gd name="connsiteY0" fmla="*/ 902632 h 1456030"/>
              <a:gd name="connsiteX1" fmla="*/ 1867437 w 5911403"/>
              <a:gd name="connsiteY1" fmla="*/ 1443544 h 1456030"/>
              <a:gd name="connsiteX2" fmla="*/ 3940935 w 5911403"/>
              <a:gd name="connsiteY2" fmla="*/ 1111 h 1456030"/>
              <a:gd name="connsiteX3" fmla="*/ 5254580 w 5911403"/>
              <a:gd name="connsiteY3" fmla="*/ 709449 h 1456030"/>
              <a:gd name="connsiteX4" fmla="*/ 5911403 w 5911403"/>
              <a:gd name="connsiteY4" fmla="*/ 709449 h 1456030"/>
              <a:gd name="connsiteX0" fmla="*/ 0 w 5911403"/>
              <a:gd name="connsiteY0" fmla="*/ 902588 h 1455986"/>
              <a:gd name="connsiteX1" fmla="*/ 1867437 w 5911403"/>
              <a:gd name="connsiteY1" fmla="*/ 1443500 h 1455986"/>
              <a:gd name="connsiteX2" fmla="*/ 3940935 w 5911403"/>
              <a:gd name="connsiteY2" fmla="*/ 1067 h 1455986"/>
              <a:gd name="connsiteX3" fmla="*/ 5254580 w 5911403"/>
              <a:gd name="connsiteY3" fmla="*/ 709405 h 1455986"/>
              <a:gd name="connsiteX4" fmla="*/ 5911403 w 5911403"/>
              <a:gd name="connsiteY4" fmla="*/ 709405 h 1455986"/>
              <a:gd name="connsiteX0" fmla="*/ 0 w 5911403"/>
              <a:gd name="connsiteY0" fmla="*/ 902588 h 1455986"/>
              <a:gd name="connsiteX1" fmla="*/ 1867437 w 5911403"/>
              <a:gd name="connsiteY1" fmla="*/ 1443500 h 1455986"/>
              <a:gd name="connsiteX2" fmla="*/ 3940935 w 5911403"/>
              <a:gd name="connsiteY2" fmla="*/ 1067 h 1455986"/>
              <a:gd name="connsiteX3" fmla="*/ 5254580 w 5911403"/>
              <a:gd name="connsiteY3" fmla="*/ 709405 h 1455986"/>
              <a:gd name="connsiteX4" fmla="*/ 5911403 w 5911403"/>
              <a:gd name="connsiteY4" fmla="*/ 709405 h 1455986"/>
              <a:gd name="connsiteX0" fmla="*/ 0 w 5911403"/>
              <a:gd name="connsiteY0" fmla="*/ 902527 h 1455925"/>
              <a:gd name="connsiteX1" fmla="*/ 1867437 w 5911403"/>
              <a:gd name="connsiteY1" fmla="*/ 1443439 h 1455925"/>
              <a:gd name="connsiteX2" fmla="*/ 3940935 w 5911403"/>
              <a:gd name="connsiteY2" fmla="*/ 1006 h 1455925"/>
              <a:gd name="connsiteX3" fmla="*/ 5267459 w 5911403"/>
              <a:gd name="connsiteY3" fmla="*/ 747980 h 1455925"/>
              <a:gd name="connsiteX4" fmla="*/ 5911403 w 5911403"/>
              <a:gd name="connsiteY4" fmla="*/ 709344 h 1455925"/>
              <a:gd name="connsiteX0" fmla="*/ 0 w 5911403"/>
              <a:gd name="connsiteY0" fmla="*/ 902609 h 1456007"/>
              <a:gd name="connsiteX1" fmla="*/ 1867437 w 5911403"/>
              <a:gd name="connsiteY1" fmla="*/ 1443521 h 1456007"/>
              <a:gd name="connsiteX2" fmla="*/ 3940935 w 5911403"/>
              <a:gd name="connsiteY2" fmla="*/ 1088 h 1456007"/>
              <a:gd name="connsiteX3" fmla="*/ 5267459 w 5911403"/>
              <a:gd name="connsiteY3" fmla="*/ 696547 h 1456007"/>
              <a:gd name="connsiteX4" fmla="*/ 5911403 w 5911403"/>
              <a:gd name="connsiteY4" fmla="*/ 709426 h 1456007"/>
              <a:gd name="connsiteX0" fmla="*/ 0 w 5911403"/>
              <a:gd name="connsiteY0" fmla="*/ 902656 h 1456054"/>
              <a:gd name="connsiteX1" fmla="*/ 1867437 w 5911403"/>
              <a:gd name="connsiteY1" fmla="*/ 1443568 h 1456054"/>
              <a:gd name="connsiteX2" fmla="*/ 3940935 w 5911403"/>
              <a:gd name="connsiteY2" fmla="*/ 1135 h 1456054"/>
              <a:gd name="connsiteX3" fmla="*/ 5293217 w 5911403"/>
              <a:gd name="connsiteY3" fmla="*/ 670836 h 1456054"/>
              <a:gd name="connsiteX4" fmla="*/ 5911403 w 5911403"/>
              <a:gd name="connsiteY4" fmla="*/ 709473 h 1456054"/>
              <a:gd name="connsiteX0" fmla="*/ 0 w 5911403"/>
              <a:gd name="connsiteY0" fmla="*/ 902656 h 1456054"/>
              <a:gd name="connsiteX1" fmla="*/ 1867437 w 5911403"/>
              <a:gd name="connsiteY1" fmla="*/ 1443568 h 1456054"/>
              <a:gd name="connsiteX2" fmla="*/ 3940935 w 5911403"/>
              <a:gd name="connsiteY2" fmla="*/ 1135 h 1456054"/>
              <a:gd name="connsiteX3" fmla="*/ 5293217 w 5911403"/>
              <a:gd name="connsiteY3" fmla="*/ 670836 h 1456054"/>
              <a:gd name="connsiteX4" fmla="*/ 5911403 w 5911403"/>
              <a:gd name="connsiteY4" fmla="*/ 709473 h 1456054"/>
              <a:gd name="connsiteX0" fmla="*/ 0 w 5911403"/>
              <a:gd name="connsiteY0" fmla="*/ 902656 h 1456054"/>
              <a:gd name="connsiteX1" fmla="*/ 1867437 w 5911403"/>
              <a:gd name="connsiteY1" fmla="*/ 1443568 h 1456054"/>
              <a:gd name="connsiteX2" fmla="*/ 3940935 w 5911403"/>
              <a:gd name="connsiteY2" fmla="*/ 1135 h 1456054"/>
              <a:gd name="connsiteX3" fmla="*/ 5293217 w 5911403"/>
              <a:gd name="connsiteY3" fmla="*/ 670836 h 1456054"/>
              <a:gd name="connsiteX4" fmla="*/ 5911403 w 5911403"/>
              <a:gd name="connsiteY4" fmla="*/ 709473 h 1456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1403" h="1456054">
                <a:moveTo>
                  <a:pt x="0" y="902656"/>
                </a:moveTo>
                <a:cubicBezTo>
                  <a:pt x="609600" y="881191"/>
                  <a:pt x="1347989" y="1555185"/>
                  <a:pt x="1867437" y="1443568"/>
                </a:cubicBezTo>
                <a:cubicBezTo>
                  <a:pt x="2502794" y="1374881"/>
                  <a:pt x="3447245" y="95580"/>
                  <a:pt x="3940935" y="1135"/>
                </a:cubicBezTo>
                <a:cubicBezTo>
                  <a:pt x="4421746" y="-28916"/>
                  <a:pt x="4760891" y="546341"/>
                  <a:pt x="5293217" y="670836"/>
                </a:cubicBezTo>
                <a:cubicBezTo>
                  <a:pt x="5537915" y="709473"/>
                  <a:pt x="5692462" y="709473"/>
                  <a:pt x="5911403" y="709473"/>
                </a:cubicBezTo>
              </a:path>
            </a:pathLst>
          </a:custGeom>
          <a:noFill/>
          <a:ln w="38100">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4" name="TextBox 43"/>
              <p:cNvSpPr txBox="1"/>
              <p:nvPr/>
            </p:nvSpPr>
            <p:spPr>
              <a:xfrm>
                <a:off x="634551" y="1240734"/>
                <a:ext cx="4825349"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endParaRPr lang="en-US" b="0" dirty="0" smtClean="0"/>
              </a:p>
            </p:txBody>
          </p:sp>
        </mc:Choice>
        <mc:Fallback xmlns="">
          <p:sp>
            <p:nvSpPr>
              <p:cNvPr id="44" name="TextBox 43"/>
              <p:cNvSpPr txBox="1">
                <a:spLocks noRot="1" noChangeAspect="1" noMove="1" noResize="1" noEditPoints="1" noAdjustHandles="1" noChangeArrowheads="1" noChangeShapeType="1" noTextEdit="1"/>
              </p:cNvSpPr>
              <p:nvPr/>
            </p:nvSpPr>
            <p:spPr>
              <a:xfrm>
                <a:off x="634551" y="1240734"/>
                <a:ext cx="4825349" cy="276999"/>
              </a:xfrm>
              <a:prstGeom prst="rect">
                <a:avLst/>
              </a:prstGeom>
              <a:blipFill rotWithShape="0">
                <a:blip r:embed="rId2"/>
                <a:stretch>
                  <a:fillRect l="-2904" t="-28889" b="-51111"/>
                </a:stretch>
              </a:blipFill>
            </p:spPr>
            <p:txBody>
              <a:bodyPr/>
              <a:lstStyle/>
              <a:p>
                <a:r>
                  <a:rPr lang="en-US">
                    <a:noFill/>
                  </a:rPr>
                  <a:t> </a:t>
                </a:r>
              </a:p>
            </p:txBody>
          </p:sp>
        </mc:Fallback>
      </mc:AlternateContent>
    </p:spTree>
    <p:extLst>
      <p:ext uri="{BB962C8B-B14F-4D97-AF65-F5344CB8AC3E}">
        <p14:creationId xmlns:p14="http://schemas.microsoft.com/office/powerpoint/2010/main" val="2034738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Internal Routes</a:t>
            </a:r>
            <a:endParaRPr lang="en-US" sz="4000" dirty="0">
              <a:solidFill>
                <a:schemeClr val="accent1">
                  <a:lumMod val="50000"/>
                </a:schemeClr>
              </a:solidFill>
            </a:endParaRPr>
          </a:p>
        </p:txBody>
      </p:sp>
      <p:grpSp>
        <p:nvGrpSpPr>
          <p:cNvPr id="12" name="Group 11"/>
          <p:cNvGrpSpPr/>
          <p:nvPr/>
        </p:nvGrpSpPr>
        <p:grpSpPr>
          <a:xfrm>
            <a:off x="165535" y="1998043"/>
            <a:ext cx="5830721" cy="1930925"/>
            <a:chOff x="281446" y="1998043"/>
            <a:chExt cx="5830721" cy="1930925"/>
          </a:xfrm>
        </p:grpSpPr>
        <p:grpSp>
          <p:nvGrpSpPr>
            <p:cNvPr id="9" name="Group 8"/>
            <p:cNvGrpSpPr/>
            <p:nvPr/>
          </p:nvGrpSpPr>
          <p:grpSpPr>
            <a:xfrm>
              <a:off x="281446" y="2680137"/>
              <a:ext cx="565735" cy="504003"/>
              <a:chOff x="2022693" y="3983301"/>
              <a:chExt cx="565735" cy="504003"/>
            </a:xfrm>
          </p:grpSpPr>
          <p:sp>
            <p:nvSpPr>
              <p:cNvPr id="2" name="Oval 1"/>
              <p:cNvSpPr/>
              <p:nvPr/>
            </p:nvSpPr>
            <p:spPr>
              <a:xfrm>
                <a:off x="2022693" y="3983301"/>
                <a:ext cx="565735" cy="504003"/>
              </a:xfrm>
              <a:prstGeom prst="ellipse">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146702" y="4050636"/>
                <a:ext cx="317716" cy="369332"/>
              </a:xfrm>
              <a:prstGeom prst="rect">
                <a:avLst/>
              </a:prstGeom>
              <a:noFill/>
            </p:spPr>
            <p:txBody>
              <a:bodyPr wrap="none" rtlCol="0">
                <a:spAutoFit/>
              </a:bodyPr>
              <a:lstStyle/>
              <a:p>
                <a:r>
                  <a:rPr lang="en-US" dirty="0" smtClean="0"/>
                  <a:t>A</a:t>
                </a:r>
                <a:endParaRPr lang="en-US" dirty="0"/>
              </a:p>
            </p:txBody>
          </p:sp>
        </p:grpSp>
        <p:grpSp>
          <p:nvGrpSpPr>
            <p:cNvPr id="7" name="Group 6"/>
            <p:cNvGrpSpPr/>
            <p:nvPr/>
          </p:nvGrpSpPr>
          <p:grpSpPr>
            <a:xfrm>
              <a:off x="3071176" y="2680137"/>
              <a:ext cx="565735" cy="504003"/>
              <a:chOff x="3421831" y="3983301"/>
              <a:chExt cx="565735" cy="504003"/>
            </a:xfrm>
          </p:grpSpPr>
          <p:sp>
            <p:nvSpPr>
              <p:cNvPr id="55" name="Oval 54"/>
              <p:cNvSpPr/>
              <p:nvPr/>
            </p:nvSpPr>
            <p:spPr>
              <a:xfrm>
                <a:off x="3421831" y="3983301"/>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545840" y="4063515"/>
                <a:ext cx="333746" cy="369332"/>
              </a:xfrm>
              <a:prstGeom prst="rect">
                <a:avLst/>
              </a:prstGeom>
              <a:noFill/>
            </p:spPr>
            <p:txBody>
              <a:bodyPr wrap="none" rtlCol="0">
                <a:spAutoFit/>
              </a:bodyPr>
              <a:lstStyle/>
              <a:p>
                <a:r>
                  <a:rPr lang="en-US" dirty="0" smtClean="0"/>
                  <a:t>N</a:t>
                </a:r>
                <a:endParaRPr lang="en-US" dirty="0"/>
              </a:p>
            </p:txBody>
          </p:sp>
        </p:grpSp>
        <p:grpSp>
          <p:nvGrpSpPr>
            <p:cNvPr id="6" name="Group 5"/>
            <p:cNvGrpSpPr/>
            <p:nvPr/>
          </p:nvGrpSpPr>
          <p:grpSpPr>
            <a:xfrm>
              <a:off x="4425970" y="1998144"/>
              <a:ext cx="565735" cy="504003"/>
              <a:chOff x="4776625" y="3301308"/>
              <a:chExt cx="565735" cy="504003"/>
            </a:xfrm>
          </p:grpSpPr>
          <p:sp>
            <p:nvSpPr>
              <p:cNvPr id="58" name="Oval 57"/>
              <p:cNvSpPr/>
              <p:nvPr/>
            </p:nvSpPr>
            <p:spPr>
              <a:xfrm>
                <a:off x="4776625" y="3301308"/>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4900634" y="3368643"/>
                <a:ext cx="296876" cy="369332"/>
              </a:xfrm>
              <a:prstGeom prst="rect">
                <a:avLst/>
              </a:prstGeom>
              <a:noFill/>
            </p:spPr>
            <p:txBody>
              <a:bodyPr wrap="none" rtlCol="0">
                <a:spAutoFit/>
              </a:bodyPr>
              <a:lstStyle/>
              <a:p>
                <a:r>
                  <a:rPr lang="en-US" dirty="0" smtClean="0"/>
                  <a:t>Y</a:t>
                </a:r>
                <a:endParaRPr lang="en-US" dirty="0"/>
              </a:p>
            </p:txBody>
          </p:sp>
        </p:grpSp>
        <p:grpSp>
          <p:nvGrpSpPr>
            <p:cNvPr id="4" name="Group 3"/>
            <p:cNvGrpSpPr/>
            <p:nvPr/>
          </p:nvGrpSpPr>
          <p:grpSpPr>
            <a:xfrm>
              <a:off x="4425970" y="3424965"/>
              <a:ext cx="565735" cy="504003"/>
              <a:chOff x="4776625" y="4728129"/>
              <a:chExt cx="565735" cy="504003"/>
            </a:xfrm>
          </p:grpSpPr>
          <p:sp>
            <p:nvSpPr>
              <p:cNvPr id="61" name="Oval 60"/>
              <p:cNvSpPr/>
              <p:nvPr/>
            </p:nvSpPr>
            <p:spPr>
              <a:xfrm>
                <a:off x="4776625" y="4728129"/>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4900634" y="4795464"/>
                <a:ext cx="292068" cy="369332"/>
              </a:xfrm>
              <a:prstGeom prst="rect">
                <a:avLst/>
              </a:prstGeom>
              <a:noFill/>
            </p:spPr>
            <p:txBody>
              <a:bodyPr wrap="none" rtlCol="0">
                <a:spAutoFit/>
              </a:bodyPr>
              <a:lstStyle/>
              <a:p>
                <a:r>
                  <a:rPr lang="en-US" dirty="0" smtClean="0"/>
                  <a:t>Z</a:t>
                </a:r>
                <a:endParaRPr lang="en-US" dirty="0"/>
              </a:p>
            </p:txBody>
          </p:sp>
        </p:grpSp>
        <p:grpSp>
          <p:nvGrpSpPr>
            <p:cNvPr id="5" name="Group 4"/>
            <p:cNvGrpSpPr/>
            <p:nvPr/>
          </p:nvGrpSpPr>
          <p:grpSpPr>
            <a:xfrm>
              <a:off x="5546432" y="2612801"/>
              <a:ext cx="565735" cy="504003"/>
              <a:chOff x="5897087" y="3915965"/>
              <a:chExt cx="565735" cy="504003"/>
            </a:xfrm>
          </p:grpSpPr>
          <p:sp>
            <p:nvSpPr>
              <p:cNvPr id="64" name="Oval 63"/>
              <p:cNvSpPr/>
              <p:nvPr/>
            </p:nvSpPr>
            <p:spPr>
              <a:xfrm>
                <a:off x="5897087" y="3915965"/>
                <a:ext cx="565735" cy="504003"/>
              </a:xfrm>
              <a:prstGeom prst="ellipse">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6021096" y="3983300"/>
                <a:ext cx="317716" cy="369332"/>
              </a:xfrm>
              <a:prstGeom prst="rect">
                <a:avLst/>
              </a:prstGeom>
              <a:noFill/>
            </p:spPr>
            <p:txBody>
              <a:bodyPr wrap="none" rtlCol="0">
                <a:spAutoFit/>
              </a:bodyPr>
              <a:lstStyle/>
              <a:p>
                <a:r>
                  <a:rPr lang="en-US" dirty="0" smtClean="0"/>
                  <a:t>B</a:t>
                </a:r>
                <a:endParaRPr lang="en-US" dirty="0"/>
              </a:p>
            </p:txBody>
          </p:sp>
        </p:grpSp>
        <p:cxnSp>
          <p:nvCxnSpPr>
            <p:cNvPr id="8" name="Straight Connector 7"/>
            <p:cNvCxnSpPr>
              <a:stCxn id="2" idx="7"/>
              <a:endCxn id="36" idx="2"/>
            </p:cNvCxnSpPr>
            <p:nvPr/>
          </p:nvCxnSpPr>
          <p:spPr>
            <a:xfrm flipV="1">
              <a:off x="764331" y="2250045"/>
              <a:ext cx="1185573" cy="5039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55" idx="7"/>
              <a:endCxn id="58" idx="2"/>
            </p:cNvCxnSpPr>
            <p:nvPr/>
          </p:nvCxnSpPr>
          <p:spPr>
            <a:xfrm flipV="1">
              <a:off x="3554061" y="2250146"/>
              <a:ext cx="871909" cy="503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58" idx="6"/>
              <a:endCxn id="64" idx="1"/>
            </p:cNvCxnSpPr>
            <p:nvPr/>
          </p:nvCxnSpPr>
          <p:spPr>
            <a:xfrm>
              <a:off x="4991705" y="2250146"/>
              <a:ext cx="637577" cy="4364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55" idx="5"/>
              <a:endCxn id="61" idx="2"/>
            </p:cNvCxnSpPr>
            <p:nvPr/>
          </p:nvCxnSpPr>
          <p:spPr>
            <a:xfrm>
              <a:off x="3554061" y="3110330"/>
              <a:ext cx="871909" cy="566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61" idx="6"/>
              <a:endCxn id="64" idx="3"/>
            </p:cNvCxnSpPr>
            <p:nvPr/>
          </p:nvCxnSpPr>
          <p:spPr>
            <a:xfrm flipV="1">
              <a:off x="4991705" y="3042994"/>
              <a:ext cx="637577" cy="6339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1949904" y="1998043"/>
              <a:ext cx="565735" cy="504003"/>
              <a:chOff x="4776625" y="3301308"/>
              <a:chExt cx="565735" cy="504003"/>
            </a:xfrm>
          </p:grpSpPr>
          <p:sp>
            <p:nvSpPr>
              <p:cNvPr id="36" name="Oval 35"/>
              <p:cNvSpPr/>
              <p:nvPr/>
            </p:nvSpPr>
            <p:spPr>
              <a:xfrm>
                <a:off x="4776625" y="3301308"/>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4900634" y="3368643"/>
                <a:ext cx="304892" cy="369332"/>
              </a:xfrm>
              <a:prstGeom prst="rect">
                <a:avLst/>
              </a:prstGeom>
              <a:noFill/>
            </p:spPr>
            <p:txBody>
              <a:bodyPr wrap="none" rtlCol="0">
                <a:spAutoFit/>
              </a:bodyPr>
              <a:lstStyle/>
              <a:p>
                <a:r>
                  <a:rPr lang="en-US" dirty="0" smtClean="0"/>
                  <a:t>X</a:t>
                </a:r>
                <a:endParaRPr lang="en-US" dirty="0"/>
              </a:p>
            </p:txBody>
          </p:sp>
        </p:grpSp>
        <p:grpSp>
          <p:nvGrpSpPr>
            <p:cNvPr id="38" name="Group 37"/>
            <p:cNvGrpSpPr/>
            <p:nvPr/>
          </p:nvGrpSpPr>
          <p:grpSpPr>
            <a:xfrm>
              <a:off x="1943491" y="3424965"/>
              <a:ext cx="565735" cy="504003"/>
              <a:chOff x="4776625" y="3301308"/>
              <a:chExt cx="565735" cy="504003"/>
            </a:xfrm>
          </p:grpSpPr>
          <p:sp>
            <p:nvSpPr>
              <p:cNvPr id="39" name="Oval 38"/>
              <p:cNvSpPr/>
              <p:nvPr/>
            </p:nvSpPr>
            <p:spPr>
              <a:xfrm>
                <a:off x="4776625" y="3301308"/>
                <a:ext cx="565735" cy="504003"/>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861997" y="3368643"/>
                <a:ext cx="381836" cy="369332"/>
              </a:xfrm>
              <a:prstGeom prst="rect">
                <a:avLst/>
              </a:prstGeom>
              <a:noFill/>
            </p:spPr>
            <p:txBody>
              <a:bodyPr wrap="none" rtlCol="0">
                <a:spAutoFit/>
              </a:bodyPr>
              <a:lstStyle/>
              <a:p>
                <a:r>
                  <a:rPr lang="en-US" dirty="0" smtClean="0"/>
                  <a:t>M</a:t>
                </a:r>
                <a:endParaRPr lang="en-US" dirty="0"/>
              </a:p>
            </p:txBody>
          </p:sp>
        </p:grpSp>
        <p:cxnSp>
          <p:nvCxnSpPr>
            <p:cNvPr id="41" name="Straight Connector 40"/>
            <p:cNvCxnSpPr>
              <a:stCxn id="55" idx="1"/>
              <a:endCxn id="36" idx="6"/>
            </p:cNvCxnSpPr>
            <p:nvPr/>
          </p:nvCxnSpPr>
          <p:spPr>
            <a:xfrm flipH="1" flipV="1">
              <a:off x="2515639" y="2250045"/>
              <a:ext cx="638387" cy="5039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55" idx="3"/>
              <a:endCxn id="39" idx="6"/>
            </p:cNvCxnSpPr>
            <p:nvPr/>
          </p:nvCxnSpPr>
          <p:spPr>
            <a:xfrm flipH="1">
              <a:off x="2509226" y="3110330"/>
              <a:ext cx="644800" cy="566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2" idx="5"/>
              <a:endCxn id="39" idx="2"/>
            </p:cNvCxnSpPr>
            <p:nvPr/>
          </p:nvCxnSpPr>
          <p:spPr>
            <a:xfrm>
              <a:off x="764331" y="3110330"/>
              <a:ext cx="1179160" cy="566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2" name="Group 211"/>
          <p:cNvGrpSpPr/>
          <p:nvPr/>
        </p:nvGrpSpPr>
        <p:grpSpPr>
          <a:xfrm>
            <a:off x="139777" y="5587005"/>
            <a:ext cx="4046574" cy="1090032"/>
            <a:chOff x="139777" y="5587005"/>
            <a:chExt cx="4046574" cy="1090032"/>
          </a:xfrm>
        </p:grpSpPr>
        <p:sp>
          <p:nvSpPr>
            <p:cNvPr id="72" name="Oval 71"/>
            <p:cNvSpPr/>
            <p:nvPr/>
          </p:nvSpPr>
          <p:spPr>
            <a:xfrm>
              <a:off x="139777" y="6173034"/>
              <a:ext cx="565735" cy="504003"/>
            </a:xfrm>
            <a:prstGeom prst="ellipse">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297638" y="6173032"/>
              <a:ext cx="565735" cy="504003"/>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2418910" y="6173032"/>
              <a:ext cx="565735" cy="504003"/>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Arrow Connector 78"/>
            <p:cNvCxnSpPr>
              <a:stCxn id="72" idx="6"/>
              <a:endCxn id="74" idx="2"/>
            </p:cNvCxnSpPr>
            <p:nvPr/>
          </p:nvCxnSpPr>
          <p:spPr>
            <a:xfrm flipV="1">
              <a:off x="705512" y="6425034"/>
              <a:ext cx="592126" cy="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74" idx="6"/>
              <a:endCxn id="75" idx="2"/>
            </p:cNvCxnSpPr>
            <p:nvPr/>
          </p:nvCxnSpPr>
          <p:spPr>
            <a:xfrm>
              <a:off x="1863373" y="6425034"/>
              <a:ext cx="55553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5" idx="6"/>
              <a:endCxn id="86" idx="2"/>
            </p:cNvCxnSpPr>
            <p:nvPr/>
          </p:nvCxnSpPr>
          <p:spPr>
            <a:xfrm>
              <a:off x="2984645" y="6425034"/>
              <a:ext cx="63597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820795" y="5949678"/>
              <a:ext cx="317716" cy="369332"/>
            </a:xfrm>
            <a:prstGeom prst="rect">
              <a:avLst/>
            </a:prstGeom>
            <a:noFill/>
          </p:spPr>
          <p:txBody>
            <a:bodyPr wrap="none" rtlCol="0">
              <a:spAutoFit/>
            </a:bodyPr>
            <a:lstStyle/>
            <a:p>
              <a:r>
                <a:rPr lang="en-US" dirty="0" smtClean="0"/>
                <a:t>A</a:t>
              </a:r>
              <a:endParaRPr lang="en-US" dirty="0"/>
            </a:p>
          </p:txBody>
        </p:sp>
        <p:sp>
          <p:nvSpPr>
            <p:cNvPr id="84" name="TextBox 83"/>
            <p:cNvSpPr txBox="1"/>
            <p:nvPr/>
          </p:nvSpPr>
          <p:spPr>
            <a:xfrm>
              <a:off x="1962806" y="5949678"/>
              <a:ext cx="292068" cy="369332"/>
            </a:xfrm>
            <a:prstGeom prst="rect">
              <a:avLst/>
            </a:prstGeom>
            <a:noFill/>
          </p:spPr>
          <p:txBody>
            <a:bodyPr wrap="none" rtlCol="0">
              <a:spAutoFit/>
            </a:bodyPr>
            <a:lstStyle/>
            <a:p>
              <a:r>
                <a:rPr lang="en-US" dirty="0"/>
                <a:t>Z</a:t>
              </a:r>
            </a:p>
          </p:txBody>
        </p:sp>
        <p:sp>
          <p:nvSpPr>
            <p:cNvPr id="85" name="TextBox 84"/>
            <p:cNvSpPr txBox="1"/>
            <p:nvPr/>
          </p:nvSpPr>
          <p:spPr>
            <a:xfrm>
              <a:off x="3093134" y="5932207"/>
              <a:ext cx="309700" cy="369332"/>
            </a:xfrm>
            <a:prstGeom prst="rect">
              <a:avLst/>
            </a:prstGeom>
            <a:noFill/>
          </p:spPr>
          <p:txBody>
            <a:bodyPr wrap="none" rtlCol="0">
              <a:spAutoFit/>
            </a:bodyPr>
            <a:lstStyle/>
            <a:p>
              <a:r>
                <a:rPr lang="en-US" dirty="0" smtClean="0"/>
                <a:t>B</a:t>
              </a:r>
              <a:endParaRPr lang="en-US" dirty="0"/>
            </a:p>
          </p:txBody>
        </p:sp>
        <p:sp>
          <p:nvSpPr>
            <p:cNvPr id="86" name="Oval 85"/>
            <p:cNvSpPr/>
            <p:nvPr/>
          </p:nvSpPr>
          <p:spPr>
            <a:xfrm>
              <a:off x="3620616" y="6173032"/>
              <a:ext cx="565735" cy="504003"/>
            </a:xfrm>
            <a:prstGeom prst="ellipse">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3676520" y="6224478"/>
              <a:ext cx="453926" cy="401110"/>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Arrow Connector 89"/>
            <p:cNvCxnSpPr>
              <a:stCxn id="74" idx="7"/>
              <a:endCxn id="74" idx="1"/>
            </p:cNvCxnSpPr>
            <p:nvPr/>
          </p:nvCxnSpPr>
          <p:spPr>
            <a:xfrm rot="16200000" flipV="1">
              <a:off x="1580506" y="6046824"/>
              <a:ext cx="12700" cy="400035"/>
            </a:xfrm>
            <a:prstGeom prst="curvedConnector3">
              <a:avLst>
                <a:gd name="adj1" fmla="val 238118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1429076" y="5587005"/>
              <a:ext cx="359394" cy="369332"/>
            </a:xfrm>
            <a:prstGeom prst="rect">
              <a:avLst/>
            </a:prstGeom>
            <a:noFill/>
          </p:spPr>
          <p:txBody>
            <a:bodyPr wrap="none" rtlCol="0">
              <a:spAutoFit/>
            </a:bodyPr>
            <a:lstStyle/>
            <a:p>
              <a:r>
                <a:rPr lang="en-US" dirty="0" smtClean="0"/>
                <a:t>in</a:t>
              </a:r>
              <a:endParaRPr lang="en-US" dirty="0"/>
            </a:p>
          </p:txBody>
        </p:sp>
        <p:sp>
          <p:nvSpPr>
            <p:cNvPr id="152" name="TextBox 151"/>
            <p:cNvSpPr txBox="1"/>
            <p:nvPr/>
          </p:nvSpPr>
          <p:spPr>
            <a:xfrm>
              <a:off x="273755" y="6237357"/>
              <a:ext cx="301686" cy="369332"/>
            </a:xfrm>
            <a:prstGeom prst="rect">
              <a:avLst/>
            </a:prstGeom>
            <a:noFill/>
          </p:spPr>
          <p:txBody>
            <a:bodyPr wrap="none" rtlCol="0">
              <a:spAutoFit/>
            </a:bodyPr>
            <a:lstStyle/>
            <a:p>
              <a:r>
                <a:rPr lang="en-US" dirty="0" smtClean="0"/>
                <a:t>0</a:t>
              </a:r>
              <a:endParaRPr lang="en-US" dirty="0"/>
            </a:p>
          </p:txBody>
        </p:sp>
        <p:sp>
          <p:nvSpPr>
            <p:cNvPr id="154" name="TextBox 153"/>
            <p:cNvSpPr txBox="1"/>
            <p:nvPr/>
          </p:nvSpPr>
          <p:spPr>
            <a:xfrm>
              <a:off x="1418198" y="6235032"/>
              <a:ext cx="301686" cy="369332"/>
            </a:xfrm>
            <a:prstGeom prst="rect">
              <a:avLst/>
            </a:prstGeom>
            <a:noFill/>
          </p:spPr>
          <p:txBody>
            <a:bodyPr wrap="none" rtlCol="0">
              <a:spAutoFit/>
            </a:bodyPr>
            <a:lstStyle/>
            <a:p>
              <a:r>
                <a:rPr lang="en-US" dirty="0" smtClean="0"/>
                <a:t>1</a:t>
              </a:r>
              <a:endParaRPr lang="en-US" dirty="0"/>
            </a:p>
          </p:txBody>
        </p:sp>
        <p:sp>
          <p:nvSpPr>
            <p:cNvPr id="156" name="TextBox 155"/>
            <p:cNvSpPr txBox="1"/>
            <p:nvPr/>
          </p:nvSpPr>
          <p:spPr>
            <a:xfrm>
              <a:off x="2551473" y="6222153"/>
              <a:ext cx="301686" cy="369332"/>
            </a:xfrm>
            <a:prstGeom prst="rect">
              <a:avLst/>
            </a:prstGeom>
            <a:noFill/>
          </p:spPr>
          <p:txBody>
            <a:bodyPr wrap="none" rtlCol="0">
              <a:spAutoFit/>
            </a:bodyPr>
            <a:lstStyle/>
            <a:p>
              <a:r>
                <a:rPr lang="en-US" dirty="0" smtClean="0"/>
                <a:t>2</a:t>
              </a:r>
              <a:endParaRPr lang="en-US" dirty="0"/>
            </a:p>
          </p:txBody>
        </p:sp>
        <p:sp>
          <p:nvSpPr>
            <p:cNvPr id="157" name="TextBox 156"/>
            <p:cNvSpPr txBox="1"/>
            <p:nvPr/>
          </p:nvSpPr>
          <p:spPr>
            <a:xfrm>
              <a:off x="3746341" y="6220906"/>
              <a:ext cx="301686" cy="369332"/>
            </a:xfrm>
            <a:prstGeom prst="rect">
              <a:avLst/>
            </a:prstGeom>
            <a:noFill/>
          </p:spPr>
          <p:txBody>
            <a:bodyPr wrap="none" rtlCol="0">
              <a:spAutoFit/>
            </a:bodyPr>
            <a:lstStyle/>
            <a:p>
              <a:r>
                <a:rPr lang="en-US" dirty="0" smtClean="0"/>
                <a:t>3</a:t>
              </a:r>
              <a:endParaRPr lang="en-US" dirty="0"/>
            </a:p>
          </p:txBody>
        </p:sp>
      </p:grpSp>
      <p:grpSp>
        <p:nvGrpSpPr>
          <p:cNvPr id="213" name="Group 212"/>
          <p:cNvGrpSpPr/>
          <p:nvPr/>
        </p:nvGrpSpPr>
        <p:grpSpPr>
          <a:xfrm>
            <a:off x="136155" y="4696777"/>
            <a:ext cx="5789191" cy="740118"/>
            <a:chOff x="136155" y="4696777"/>
            <a:chExt cx="5789191" cy="740118"/>
          </a:xfrm>
        </p:grpSpPr>
        <p:sp>
          <p:nvSpPr>
            <p:cNvPr id="46" name="Oval 45"/>
            <p:cNvSpPr/>
            <p:nvPr/>
          </p:nvSpPr>
          <p:spPr>
            <a:xfrm>
              <a:off x="136155" y="4932892"/>
              <a:ext cx="565735" cy="504003"/>
            </a:xfrm>
            <a:prstGeom prst="ellipse">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294016" y="4932890"/>
              <a:ext cx="565735" cy="504003"/>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2415288" y="4932890"/>
              <a:ext cx="565735" cy="504003"/>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4312453" y="4932890"/>
              <a:ext cx="565735" cy="504003"/>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46" idx="6"/>
              <a:endCxn id="49" idx="2"/>
            </p:cNvCxnSpPr>
            <p:nvPr/>
          </p:nvCxnSpPr>
          <p:spPr>
            <a:xfrm flipV="1">
              <a:off x="701890" y="5184892"/>
              <a:ext cx="592126" cy="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9" idx="6"/>
              <a:endCxn id="50" idx="2"/>
            </p:cNvCxnSpPr>
            <p:nvPr/>
          </p:nvCxnSpPr>
          <p:spPr>
            <a:xfrm>
              <a:off x="1859751" y="5184892"/>
              <a:ext cx="55553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0" idx="6"/>
              <a:endCxn id="171" idx="2"/>
            </p:cNvCxnSpPr>
            <p:nvPr/>
          </p:nvCxnSpPr>
          <p:spPr>
            <a:xfrm>
              <a:off x="2981023" y="5184892"/>
              <a:ext cx="4420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7173" y="4709536"/>
              <a:ext cx="317716" cy="369332"/>
            </a:xfrm>
            <a:prstGeom prst="rect">
              <a:avLst/>
            </a:prstGeom>
            <a:noFill/>
          </p:spPr>
          <p:txBody>
            <a:bodyPr wrap="none" rtlCol="0">
              <a:spAutoFit/>
            </a:bodyPr>
            <a:lstStyle/>
            <a:p>
              <a:r>
                <a:rPr lang="en-US" dirty="0" smtClean="0"/>
                <a:t>A</a:t>
              </a:r>
              <a:endParaRPr lang="en-US" dirty="0"/>
            </a:p>
          </p:txBody>
        </p:sp>
        <p:sp>
          <p:nvSpPr>
            <p:cNvPr id="60" name="TextBox 59"/>
            <p:cNvSpPr txBox="1"/>
            <p:nvPr/>
          </p:nvSpPr>
          <p:spPr>
            <a:xfrm>
              <a:off x="1959184" y="4709536"/>
              <a:ext cx="304892" cy="369332"/>
            </a:xfrm>
            <a:prstGeom prst="rect">
              <a:avLst/>
            </a:prstGeom>
            <a:noFill/>
          </p:spPr>
          <p:txBody>
            <a:bodyPr wrap="none" rtlCol="0">
              <a:spAutoFit/>
            </a:bodyPr>
            <a:lstStyle/>
            <a:p>
              <a:r>
                <a:rPr lang="en-US" dirty="0" smtClean="0"/>
                <a:t>X</a:t>
              </a:r>
              <a:endParaRPr lang="en-US" dirty="0"/>
            </a:p>
          </p:txBody>
        </p:sp>
        <p:sp>
          <p:nvSpPr>
            <p:cNvPr id="63" name="TextBox 62"/>
            <p:cNvSpPr txBox="1"/>
            <p:nvPr/>
          </p:nvSpPr>
          <p:spPr>
            <a:xfrm>
              <a:off x="2998167" y="4715395"/>
              <a:ext cx="333746" cy="369332"/>
            </a:xfrm>
            <a:prstGeom prst="rect">
              <a:avLst/>
            </a:prstGeom>
            <a:noFill/>
          </p:spPr>
          <p:txBody>
            <a:bodyPr wrap="none" rtlCol="0">
              <a:spAutoFit/>
            </a:bodyPr>
            <a:lstStyle/>
            <a:p>
              <a:r>
                <a:rPr lang="en-US" dirty="0" smtClean="0"/>
                <a:t>N</a:t>
              </a:r>
              <a:endParaRPr lang="en-US" dirty="0"/>
            </a:p>
          </p:txBody>
        </p:sp>
        <p:sp>
          <p:nvSpPr>
            <p:cNvPr id="67" name="Oval 66"/>
            <p:cNvSpPr/>
            <p:nvPr/>
          </p:nvSpPr>
          <p:spPr>
            <a:xfrm>
              <a:off x="5359611" y="4932890"/>
              <a:ext cx="565735" cy="504003"/>
            </a:xfrm>
            <a:prstGeom prst="ellipse">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p:cNvCxnSpPr>
              <a:stCxn id="51" idx="6"/>
              <a:endCxn id="67" idx="2"/>
            </p:cNvCxnSpPr>
            <p:nvPr/>
          </p:nvCxnSpPr>
          <p:spPr>
            <a:xfrm>
              <a:off x="4878188" y="5184892"/>
              <a:ext cx="48142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977930" y="4709536"/>
              <a:ext cx="309700" cy="369332"/>
            </a:xfrm>
            <a:prstGeom prst="rect">
              <a:avLst/>
            </a:prstGeom>
            <a:noFill/>
          </p:spPr>
          <p:txBody>
            <a:bodyPr wrap="none" rtlCol="0">
              <a:spAutoFit/>
            </a:bodyPr>
            <a:lstStyle/>
            <a:p>
              <a:r>
                <a:rPr lang="en-US" dirty="0" smtClean="0"/>
                <a:t>B</a:t>
              </a:r>
              <a:endParaRPr lang="en-US" dirty="0"/>
            </a:p>
          </p:txBody>
        </p:sp>
        <p:sp>
          <p:nvSpPr>
            <p:cNvPr id="70" name="Oval 69"/>
            <p:cNvSpPr/>
            <p:nvPr/>
          </p:nvSpPr>
          <p:spPr>
            <a:xfrm>
              <a:off x="5415515" y="4984336"/>
              <a:ext cx="453926" cy="401110"/>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extBox 150"/>
            <p:cNvSpPr txBox="1"/>
            <p:nvPr/>
          </p:nvSpPr>
          <p:spPr>
            <a:xfrm>
              <a:off x="275033" y="5000224"/>
              <a:ext cx="301686" cy="369332"/>
            </a:xfrm>
            <a:prstGeom prst="rect">
              <a:avLst/>
            </a:prstGeom>
            <a:noFill/>
          </p:spPr>
          <p:txBody>
            <a:bodyPr wrap="none" rtlCol="0">
              <a:spAutoFit/>
            </a:bodyPr>
            <a:lstStyle/>
            <a:p>
              <a:r>
                <a:rPr lang="en-US" dirty="0" smtClean="0"/>
                <a:t>0</a:t>
              </a:r>
              <a:endParaRPr lang="en-US" dirty="0"/>
            </a:p>
          </p:txBody>
        </p:sp>
        <p:sp>
          <p:nvSpPr>
            <p:cNvPr id="153" name="TextBox 152"/>
            <p:cNvSpPr txBox="1"/>
            <p:nvPr/>
          </p:nvSpPr>
          <p:spPr>
            <a:xfrm>
              <a:off x="1420346" y="5000809"/>
              <a:ext cx="301686" cy="369332"/>
            </a:xfrm>
            <a:prstGeom prst="rect">
              <a:avLst/>
            </a:prstGeom>
            <a:noFill/>
          </p:spPr>
          <p:txBody>
            <a:bodyPr wrap="none" rtlCol="0">
              <a:spAutoFit/>
            </a:bodyPr>
            <a:lstStyle/>
            <a:p>
              <a:r>
                <a:rPr lang="en-US" dirty="0" smtClean="0"/>
                <a:t>1</a:t>
              </a:r>
              <a:endParaRPr lang="en-US" dirty="0"/>
            </a:p>
          </p:txBody>
        </p:sp>
        <p:sp>
          <p:nvSpPr>
            <p:cNvPr id="155" name="TextBox 154"/>
            <p:cNvSpPr txBox="1"/>
            <p:nvPr/>
          </p:nvSpPr>
          <p:spPr>
            <a:xfrm>
              <a:off x="2554426" y="5003445"/>
              <a:ext cx="301686" cy="369332"/>
            </a:xfrm>
            <a:prstGeom prst="rect">
              <a:avLst/>
            </a:prstGeom>
            <a:noFill/>
          </p:spPr>
          <p:txBody>
            <a:bodyPr wrap="none" rtlCol="0">
              <a:spAutoFit/>
            </a:bodyPr>
            <a:lstStyle/>
            <a:p>
              <a:r>
                <a:rPr lang="en-US" dirty="0" smtClean="0"/>
                <a:t>2</a:t>
              </a:r>
              <a:endParaRPr lang="en-US" dirty="0"/>
            </a:p>
          </p:txBody>
        </p:sp>
        <p:sp>
          <p:nvSpPr>
            <p:cNvPr id="158" name="TextBox 157"/>
            <p:cNvSpPr txBox="1"/>
            <p:nvPr/>
          </p:nvSpPr>
          <p:spPr>
            <a:xfrm>
              <a:off x="4454800" y="5017875"/>
              <a:ext cx="301686" cy="369332"/>
            </a:xfrm>
            <a:prstGeom prst="rect">
              <a:avLst/>
            </a:prstGeom>
            <a:noFill/>
          </p:spPr>
          <p:txBody>
            <a:bodyPr wrap="none" rtlCol="0">
              <a:spAutoFit/>
            </a:bodyPr>
            <a:lstStyle/>
            <a:p>
              <a:r>
                <a:rPr lang="en-US" dirty="0" smtClean="0"/>
                <a:t>4</a:t>
              </a:r>
              <a:endParaRPr lang="en-US" dirty="0"/>
            </a:p>
          </p:txBody>
        </p:sp>
        <p:sp>
          <p:nvSpPr>
            <p:cNvPr id="159" name="TextBox 158"/>
            <p:cNvSpPr txBox="1"/>
            <p:nvPr/>
          </p:nvSpPr>
          <p:spPr>
            <a:xfrm>
              <a:off x="5471736" y="5016114"/>
              <a:ext cx="301686" cy="369332"/>
            </a:xfrm>
            <a:prstGeom prst="rect">
              <a:avLst/>
            </a:prstGeom>
            <a:noFill/>
          </p:spPr>
          <p:txBody>
            <a:bodyPr wrap="none" rtlCol="0">
              <a:spAutoFit/>
            </a:bodyPr>
            <a:lstStyle/>
            <a:p>
              <a:r>
                <a:rPr lang="en-US" dirty="0" smtClean="0"/>
                <a:t>5</a:t>
              </a:r>
              <a:endParaRPr lang="en-US" dirty="0"/>
            </a:p>
          </p:txBody>
        </p:sp>
        <p:sp>
          <p:nvSpPr>
            <p:cNvPr id="171" name="Oval 170"/>
            <p:cNvSpPr/>
            <p:nvPr/>
          </p:nvSpPr>
          <p:spPr>
            <a:xfrm>
              <a:off x="3423113" y="4932890"/>
              <a:ext cx="565735" cy="504003"/>
            </a:xfrm>
            <a:prstGeom prst="ellipse">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TextBox 171"/>
            <p:cNvSpPr txBox="1"/>
            <p:nvPr/>
          </p:nvSpPr>
          <p:spPr>
            <a:xfrm>
              <a:off x="3565460" y="5017875"/>
              <a:ext cx="301686" cy="369332"/>
            </a:xfrm>
            <a:prstGeom prst="rect">
              <a:avLst/>
            </a:prstGeom>
            <a:noFill/>
          </p:spPr>
          <p:txBody>
            <a:bodyPr wrap="none" rtlCol="0">
              <a:spAutoFit/>
            </a:bodyPr>
            <a:lstStyle/>
            <a:p>
              <a:r>
                <a:rPr lang="en-US" dirty="0" smtClean="0"/>
                <a:t>3</a:t>
              </a:r>
              <a:endParaRPr lang="en-US" dirty="0"/>
            </a:p>
          </p:txBody>
        </p:sp>
        <p:cxnSp>
          <p:nvCxnSpPr>
            <p:cNvPr id="176" name="Straight Arrow Connector 175"/>
            <p:cNvCxnSpPr>
              <a:stCxn id="171" idx="6"/>
              <a:endCxn id="51" idx="2"/>
            </p:cNvCxnSpPr>
            <p:nvPr/>
          </p:nvCxnSpPr>
          <p:spPr>
            <a:xfrm>
              <a:off x="3988848" y="5184892"/>
              <a:ext cx="32360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3986838" y="4696777"/>
              <a:ext cx="304892" cy="369332"/>
            </a:xfrm>
            <a:prstGeom prst="rect">
              <a:avLst/>
            </a:prstGeom>
            <a:noFill/>
          </p:spPr>
          <p:txBody>
            <a:bodyPr wrap="none" rtlCol="0">
              <a:spAutoFit/>
            </a:bodyPr>
            <a:lstStyle/>
            <a:p>
              <a:r>
                <a:rPr lang="en-US" dirty="0" smtClean="0"/>
                <a:t>Y</a:t>
              </a:r>
              <a:endParaRPr lang="en-US" dirty="0"/>
            </a:p>
          </p:txBody>
        </p:sp>
      </p:grpSp>
      <mc:AlternateContent xmlns:mc="http://schemas.openxmlformats.org/markup-compatibility/2006" xmlns:a14="http://schemas.microsoft.com/office/drawing/2010/main">
        <mc:Choice Requires="a14">
          <p:sp>
            <p:nvSpPr>
              <p:cNvPr id="193" name="TextBox 192"/>
              <p:cNvSpPr txBox="1"/>
              <p:nvPr/>
            </p:nvSpPr>
            <p:spPr>
              <a:xfrm>
                <a:off x="634551" y="1240734"/>
                <a:ext cx="4825349" cy="276999"/>
              </a:xfrm>
              <a:prstGeom prst="rect">
                <a:avLst/>
              </a:prstGeom>
              <a:noFill/>
            </p:spPr>
            <p:txBody>
              <a:bodyPr wrap="square" lIns="0" tIns="0" rIns="0" bIns="0" rtlCol="0">
                <a:spAutoFit/>
              </a:bodyPr>
              <a:lstStyle/>
              <a:p>
                <a:r>
                  <a:rPr lang="en-US" b="1" dirty="0" smtClean="0"/>
                  <a:t>Policy</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endParaRPr lang="en-US" b="0" dirty="0" smtClean="0"/>
              </a:p>
            </p:txBody>
          </p:sp>
        </mc:Choice>
        <mc:Fallback xmlns="">
          <p:sp>
            <p:nvSpPr>
              <p:cNvPr id="193" name="TextBox 192"/>
              <p:cNvSpPr txBox="1">
                <a:spLocks noRot="1" noChangeAspect="1" noMove="1" noResize="1" noEditPoints="1" noAdjustHandles="1" noChangeArrowheads="1" noChangeShapeType="1" noTextEdit="1"/>
              </p:cNvSpPr>
              <p:nvPr/>
            </p:nvSpPr>
            <p:spPr>
              <a:xfrm>
                <a:off x="634551" y="1240734"/>
                <a:ext cx="4825349" cy="276999"/>
              </a:xfrm>
              <a:prstGeom prst="rect">
                <a:avLst/>
              </a:prstGeom>
              <a:blipFill rotWithShape="0">
                <a:blip r:embed="rId2"/>
                <a:stretch>
                  <a:fillRect l="-2904" t="-28889" b="-51111"/>
                </a:stretch>
              </a:blipFill>
            </p:spPr>
            <p:txBody>
              <a:bodyPr/>
              <a:lstStyle/>
              <a:p>
                <a:r>
                  <a:rPr lang="en-US">
                    <a:noFill/>
                  </a:rPr>
                  <a:t> </a:t>
                </a:r>
              </a:p>
            </p:txBody>
          </p:sp>
        </mc:Fallback>
      </mc:AlternateContent>
      <p:grpSp>
        <p:nvGrpSpPr>
          <p:cNvPr id="10" name="Group 9"/>
          <p:cNvGrpSpPr/>
          <p:nvPr/>
        </p:nvGrpSpPr>
        <p:grpSpPr>
          <a:xfrm>
            <a:off x="6338827" y="1056068"/>
            <a:ext cx="5324615" cy="5388060"/>
            <a:chOff x="6338827" y="1056068"/>
            <a:chExt cx="5324615" cy="5388060"/>
          </a:xfrm>
        </p:grpSpPr>
        <p:grpSp>
          <p:nvGrpSpPr>
            <p:cNvPr id="189" name="Group 188"/>
            <p:cNvGrpSpPr/>
            <p:nvPr/>
          </p:nvGrpSpPr>
          <p:grpSpPr>
            <a:xfrm>
              <a:off x="6361405" y="1056068"/>
              <a:ext cx="5302037" cy="5388060"/>
              <a:chOff x="6172498" y="-7644"/>
              <a:chExt cx="5302037" cy="5388060"/>
            </a:xfrm>
          </p:grpSpPr>
          <p:sp>
            <p:nvSpPr>
              <p:cNvPr id="95" name="Oval 94"/>
              <p:cNvSpPr/>
              <p:nvPr/>
            </p:nvSpPr>
            <p:spPr>
              <a:xfrm>
                <a:off x="8725082" y="392118"/>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7317914" y="1386763"/>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7316805" y="2643716"/>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10119655" y="1386763"/>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10119654" y="2643716"/>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9094159" y="37149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10908800" y="3714974"/>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Arrow Connector 104"/>
              <p:cNvCxnSpPr>
                <a:stCxn id="95" idx="3"/>
                <a:endCxn id="96" idx="7"/>
              </p:cNvCxnSpPr>
              <p:nvPr/>
            </p:nvCxnSpPr>
            <p:spPr>
              <a:xfrm flipH="1">
                <a:off x="7800799" y="822311"/>
                <a:ext cx="1007133"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95" idx="5"/>
                <a:endCxn id="98" idx="1"/>
              </p:cNvCxnSpPr>
              <p:nvPr/>
            </p:nvCxnSpPr>
            <p:spPr>
              <a:xfrm>
                <a:off x="9207967" y="822311"/>
                <a:ext cx="994538"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96" idx="4"/>
                <a:endCxn id="97" idx="0"/>
              </p:cNvCxnSpPr>
              <p:nvPr/>
            </p:nvCxnSpPr>
            <p:spPr>
              <a:xfrm flipH="1">
                <a:off x="7599673" y="1890766"/>
                <a:ext cx="1109"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97" idx="4"/>
                <a:endCxn id="196" idx="0"/>
              </p:cNvCxnSpPr>
              <p:nvPr/>
            </p:nvCxnSpPr>
            <p:spPr>
              <a:xfrm flipH="1">
                <a:off x="7597962" y="3147719"/>
                <a:ext cx="1711" cy="5367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98" idx="4"/>
                <a:endCxn id="99" idx="0"/>
              </p:cNvCxnSpPr>
              <p:nvPr/>
            </p:nvCxnSpPr>
            <p:spPr>
              <a:xfrm flipH="1">
                <a:off x="10402522" y="1890766"/>
                <a:ext cx="1"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99" idx="3"/>
                <a:endCxn id="100" idx="7"/>
              </p:cNvCxnSpPr>
              <p:nvPr/>
            </p:nvCxnSpPr>
            <p:spPr>
              <a:xfrm flipH="1">
                <a:off x="9577044" y="3073909"/>
                <a:ext cx="625460" cy="7148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00" idx="4"/>
                <a:endCxn id="131" idx="0"/>
              </p:cNvCxnSpPr>
              <p:nvPr/>
            </p:nvCxnSpPr>
            <p:spPr>
              <a:xfrm flipH="1">
                <a:off x="9372040" y="4218978"/>
                <a:ext cx="4987" cy="61879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99" idx="5"/>
                <a:endCxn id="101" idx="0"/>
              </p:cNvCxnSpPr>
              <p:nvPr/>
            </p:nvCxnSpPr>
            <p:spPr>
              <a:xfrm>
                <a:off x="10602539" y="3073909"/>
                <a:ext cx="589129" cy="6410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101" idx="4"/>
                <a:endCxn id="136" idx="0"/>
              </p:cNvCxnSpPr>
              <p:nvPr/>
            </p:nvCxnSpPr>
            <p:spPr>
              <a:xfrm flipH="1">
                <a:off x="11187863" y="4218977"/>
                <a:ext cx="3805" cy="6574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0" name="Group 129"/>
              <p:cNvGrpSpPr/>
              <p:nvPr/>
            </p:nvGrpSpPr>
            <p:grpSpPr>
              <a:xfrm>
                <a:off x="9094159" y="4837774"/>
                <a:ext cx="555761" cy="504003"/>
                <a:chOff x="8452189" y="5873858"/>
                <a:chExt cx="555761" cy="504003"/>
              </a:xfrm>
            </p:grpSpPr>
            <p:sp>
              <p:nvSpPr>
                <p:cNvPr id="131" name="Oval 130"/>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5" name="Group 134"/>
              <p:cNvGrpSpPr/>
              <p:nvPr/>
            </p:nvGrpSpPr>
            <p:grpSpPr>
              <a:xfrm>
                <a:off x="10909982" y="4876413"/>
                <a:ext cx="555761" cy="504003"/>
                <a:chOff x="8452189" y="5873858"/>
                <a:chExt cx="555761" cy="504003"/>
              </a:xfrm>
            </p:grpSpPr>
            <p:sp>
              <p:nvSpPr>
                <p:cNvPr id="136" name="Oval 135"/>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1" name="TextBox 140"/>
              <p:cNvSpPr txBox="1"/>
              <p:nvPr/>
            </p:nvSpPr>
            <p:spPr>
              <a:xfrm>
                <a:off x="8602870" y="-7644"/>
                <a:ext cx="810158" cy="369332"/>
              </a:xfrm>
              <a:prstGeom prst="rect">
                <a:avLst/>
              </a:prstGeom>
              <a:noFill/>
            </p:spPr>
            <p:txBody>
              <a:bodyPr wrap="none" rtlCol="0">
                <a:spAutoFit/>
              </a:bodyPr>
              <a:lstStyle/>
              <a:p>
                <a:r>
                  <a:rPr lang="en-US" dirty="0" smtClean="0"/>
                  <a:t>(0,0,A)</a:t>
                </a:r>
                <a:endParaRPr lang="en-US" dirty="0"/>
              </a:p>
            </p:txBody>
          </p:sp>
          <p:sp>
            <p:nvSpPr>
              <p:cNvPr id="143" name="TextBox 142"/>
              <p:cNvSpPr txBox="1"/>
              <p:nvPr/>
            </p:nvSpPr>
            <p:spPr>
              <a:xfrm>
                <a:off x="6425059" y="1425106"/>
                <a:ext cx="872355" cy="369332"/>
              </a:xfrm>
              <a:prstGeom prst="rect">
                <a:avLst/>
              </a:prstGeom>
              <a:noFill/>
            </p:spPr>
            <p:txBody>
              <a:bodyPr wrap="none" rtlCol="0">
                <a:spAutoFit/>
              </a:bodyPr>
              <a:lstStyle/>
              <a:p>
                <a:r>
                  <a:rPr lang="en-US" dirty="0" smtClean="0"/>
                  <a:t>(1,1,M)</a:t>
                </a:r>
                <a:endParaRPr lang="en-US" dirty="0"/>
              </a:p>
            </p:txBody>
          </p:sp>
          <p:sp>
            <p:nvSpPr>
              <p:cNvPr id="144" name="TextBox 143"/>
              <p:cNvSpPr txBox="1"/>
              <p:nvPr/>
            </p:nvSpPr>
            <p:spPr>
              <a:xfrm>
                <a:off x="6172498" y="2723943"/>
                <a:ext cx="1149161" cy="369332"/>
              </a:xfrm>
              <a:prstGeom prst="rect">
                <a:avLst/>
              </a:prstGeom>
              <a:noFill/>
            </p:spPr>
            <p:txBody>
              <a:bodyPr wrap="none" rtlCol="0">
                <a:spAutoFit/>
              </a:bodyPr>
              <a:lstStyle/>
              <a:p>
                <a:r>
                  <a:rPr lang="en-US" dirty="0" smtClean="0"/>
                  <a:t>(drop,1,N)</a:t>
                </a:r>
                <a:endParaRPr lang="en-US" dirty="0"/>
              </a:p>
            </p:txBody>
          </p:sp>
          <p:sp>
            <p:nvSpPr>
              <p:cNvPr id="145" name="TextBox 144"/>
              <p:cNvSpPr txBox="1"/>
              <p:nvPr/>
            </p:nvSpPr>
            <p:spPr>
              <a:xfrm>
                <a:off x="9184127" y="1454098"/>
                <a:ext cx="796565" cy="369332"/>
              </a:xfrm>
              <a:prstGeom prst="rect">
                <a:avLst/>
              </a:prstGeom>
              <a:noFill/>
            </p:spPr>
            <p:txBody>
              <a:bodyPr wrap="none" rtlCol="0">
                <a:spAutoFit/>
              </a:bodyPr>
              <a:lstStyle/>
              <a:p>
                <a:r>
                  <a:rPr lang="en-US" dirty="0" smtClean="0"/>
                  <a:t>(1,1,X)</a:t>
                </a:r>
                <a:endParaRPr lang="en-US" dirty="0"/>
              </a:p>
            </p:txBody>
          </p:sp>
          <p:sp>
            <p:nvSpPr>
              <p:cNvPr id="146" name="TextBox 145"/>
              <p:cNvSpPr txBox="1"/>
              <p:nvPr/>
            </p:nvSpPr>
            <p:spPr>
              <a:xfrm>
                <a:off x="9207158" y="2637241"/>
                <a:ext cx="824265" cy="369332"/>
              </a:xfrm>
              <a:prstGeom prst="rect">
                <a:avLst/>
              </a:prstGeom>
              <a:noFill/>
            </p:spPr>
            <p:txBody>
              <a:bodyPr wrap="none" rtlCol="0">
                <a:spAutoFit/>
              </a:bodyPr>
              <a:lstStyle/>
              <a:p>
                <a:r>
                  <a:rPr lang="en-US" dirty="0" smtClean="0"/>
                  <a:t>(2,1,N)</a:t>
                </a:r>
                <a:endParaRPr lang="en-US" dirty="0"/>
              </a:p>
            </p:txBody>
          </p:sp>
          <p:sp>
            <p:nvSpPr>
              <p:cNvPr id="147" name="TextBox 146"/>
              <p:cNvSpPr txBox="1"/>
              <p:nvPr/>
            </p:nvSpPr>
            <p:spPr>
              <a:xfrm>
                <a:off x="10115863" y="3807298"/>
                <a:ext cx="770852" cy="369332"/>
              </a:xfrm>
              <a:prstGeom prst="rect">
                <a:avLst/>
              </a:prstGeom>
              <a:noFill/>
            </p:spPr>
            <p:txBody>
              <a:bodyPr wrap="none" rtlCol="0">
                <a:spAutoFit/>
              </a:bodyPr>
              <a:lstStyle/>
              <a:p>
                <a:r>
                  <a:rPr lang="en-US" dirty="0" smtClean="0"/>
                  <a:t>(3,1,Y)</a:t>
                </a:r>
                <a:endParaRPr lang="en-US" dirty="0"/>
              </a:p>
            </p:txBody>
          </p:sp>
          <p:sp>
            <p:nvSpPr>
              <p:cNvPr id="148" name="TextBox 147"/>
              <p:cNvSpPr txBox="1"/>
              <p:nvPr/>
            </p:nvSpPr>
            <p:spPr>
              <a:xfrm>
                <a:off x="10095123" y="4953320"/>
                <a:ext cx="800219" cy="369332"/>
              </a:xfrm>
              <a:prstGeom prst="rect">
                <a:avLst/>
              </a:prstGeom>
              <a:noFill/>
            </p:spPr>
            <p:txBody>
              <a:bodyPr wrap="none" rtlCol="0">
                <a:spAutoFit/>
              </a:bodyPr>
              <a:lstStyle/>
              <a:p>
                <a:r>
                  <a:rPr lang="en-US" dirty="0" smtClean="0"/>
                  <a:t>(</a:t>
                </a:r>
                <a:r>
                  <a:rPr lang="en-US" b="1" dirty="0" smtClean="0"/>
                  <a:t>4</a:t>
                </a:r>
                <a:r>
                  <a:rPr lang="en-US" dirty="0" smtClean="0"/>
                  <a:t>,1,B)</a:t>
                </a:r>
                <a:endParaRPr lang="en-US" dirty="0"/>
              </a:p>
            </p:txBody>
          </p:sp>
          <p:sp>
            <p:nvSpPr>
              <p:cNvPr id="149" name="TextBox 148"/>
              <p:cNvSpPr txBox="1"/>
              <p:nvPr/>
            </p:nvSpPr>
            <p:spPr>
              <a:xfrm>
                <a:off x="8012068" y="4911596"/>
                <a:ext cx="1125116" cy="369332"/>
              </a:xfrm>
              <a:prstGeom prst="rect">
                <a:avLst/>
              </a:prstGeom>
              <a:noFill/>
            </p:spPr>
            <p:txBody>
              <a:bodyPr wrap="none" rtlCol="0">
                <a:spAutoFit/>
              </a:bodyPr>
              <a:lstStyle/>
              <a:p>
                <a:r>
                  <a:rPr lang="en-US" dirty="0" smtClean="0"/>
                  <a:t>(drop,</a:t>
                </a:r>
                <a:r>
                  <a:rPr lang="en-US" b="1" dirty="0" smtClean="0"/>
                  <a:t>3</a:t>
                </a:r>
                <a:r>
                  <a:rPr lang="en-US" dirty="0" smtClean="0"/>
                  <a:t>,B)</a:t>
                </a:r>
                <a:endParaRPr lang="en-US" dirty="0"/>
              </a:p>
            </p:txBody>
          </p:sp>
          <p:sp>
            <p:nvSpPr>
              <p:cNvPr id="150" name="TextBox 149"/>
              <p:cNvSpPr txBox="1"/>
              <p:nvPr/>
            </p:nvSpPr>
            <p:spPr>
              <a:xfrm>
                <a:off x="8289487" y="3759281"/>
                <a:ext cx="782587" cy="369332"/>
              </a:xfrm>
              <a:prstGeom prst="rect">
                <a:avLst/>
              </a:prstGeom>
              <a:noFill/>
            </p:spPr>
            <p:txBody>
              <a:bodyPr wrap="none" rtlCol="0">
                <a:spAutoFit/>
              </a:bodyPr>
              <a:lstStyle/>
              <a:p>
                <a:r>
                  <a:rPr lang="en-US" dirty="0" smtClean="0"/>
                  <a:t>(3,1,Z)</a:t>
                </a:r>
                <a:endParaRPr lang="en-US" dirty="0"/>
              </a:p>
            </p:txBody>
          </p:sp>
        </p:grpSp>
        <p:sp>
          <p:nvSpPr>
            <p:cNvPr id="196" name="Oval 195"/>
            <p:cNvSpPr/>
            <p:nvPr/>
          </p:nvSpPr>
          <p:spPr>
            <a:xfrm>
              <a:off x="7504001" y="4748222"/>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7504005" y="5880761"/>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7547030" y="5932207"/>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Arrow Connector 200"/>
            <p:cNvCxnSpPr>
              <a:stCxn id="196" idx="4"/>
              <a:endCxn id="197" idx="0"/>
            </p:cNvCxnSpPr>
            <p:nvPr/>
          </p:nvCxnSpPr>
          <p:spPr>
            <a:xfrm flipH="1">
              <a:off x="7781886" y="5252225"/>
              <a:ext cx="4983" cy="6285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0" name="TextBox 209"/>
            <p:cNvSpPr txBox="1"/>
            <p:nvPr/>
          </p:nvSpPr>
          <p:spPr>
            <a:xfrm>
              <a:off x="6338827" y="4815557"/>
              <a:ext cx="1149161" cy="369332"/>
            </a:xfrm>
            <a:prstGeom prst="rect">
              <a:avLst/>
            </a:prstGeom>
            <a:noFill/>
          </p:spPr>
          <p:txBody>
            <a:bodyPr wrap="none" rtlCol="0">
              <a:spAutoFit/>
            </a:bodyPr>
            <a:lstStyle/>
            <a:p>
              <a:r>
                <a:rPr lang="en-US" dirty="0" smtClean="0"/>
                <a:t>(drop,1,Z)</a:t>
              </a:r>
              <a:endParaRPr lang="en-US" dirty="0"/>
            </a:p>
          </p:txBody>
        </p:sp>
        <p:sp>
          <p:nvSpPr>
            <p:cNvPr id="211" name="TextBox 210"/>
            <p:cNvSpPr txBox="1"/>
            <p:nvPr/>
          </p:nvSpPr>
          <p:spPr>
            <a:xfrm>
              <a:off x="6361404" y="5940125"/>
              <a:ext cx="1149161" cy="369332"/>
            </a:xfrm>
            <a:prstGeom prst="rect">
              <a:avLst/>
            </a:prstGeom>
            <a:noFill/>
          </p:spPr>
          <p:txBody>
            <a:bodyPr wrap="none" rtlCol="0">
              <a:spAutoFit/>
            </a:bodyPr>
            <a:lstStyle/>
            <a:p>
              <a:r>
                <a:rPr lang="en-US" dirty="0" smtClean="0"/>
                <a:t>(drop,</a:t>
              </a:r>
              <a:r>
                <a:rPr lang="en-US" b="1" dirty="0" smtClean="0"/>
                <a:t>2</a:t>
              </a:r>
              <a:r>
                <a:rPr lang="en-US" dirty="0" smtClean="0"/>
                <a:t>,B)</a:t>
              </a:r>
              <a:endParaRPr lang="en-US" dirty="0"/>
            </a:p>
          </p:txBody>
        </p:sp>
        <p:sp>
          <p:nvSpPr>
            <p:cNvPr id="114" name="TextBox 113"/>
            <p:cNvSpPr txBox="1"/>
            <p:nvPr/>
          </p:nvSpPr>
          <p:spPr>
            <a:xfrm>
              <a:off x="11204839" y="6015432"/>
              <a:ext cx="301686" cy="369332"/>
            </a:xfrm>
            <a:prstGeom prst="rect">
              <a:avLst/>
            </a:prstGeom>
            <a:noFill/>
          </p:spPr>
          <p:txBody>
            <a:bodyPr wrap="none" rtlCol="0">
              <a:spAutoFit/>
            </a:bodyPr>
            <a:lstStyle/>
            <a:p>
              <a:r>
                <a:rPr lang="en-US" dirty="0"/>
                <a:t>1</a:t>
              </a:r>
            </a:p>
          </p:txBody>
        </p:sp>
        <p:sp>
          <p:nvSpPr>
            <p:cNvPr id="115" name="TextBox 114"/>
            <p:cNvSpPr txBox="1"/>
            <p:nvPr/>
          </p:nvSpPr>
          <p:spPr>
            <a:xfrm>
              <a:off x="9415703" y="5968821"/>
              <a:ext cx="301686" cy="369332"/>
            </a:xfrm>
            <a:prstGeom prst="rect">
              <a:avLst/>
            </a:prstGeom>
            <a:noFill/>
          </p:spPr>
          <p:txBody>
            <a:bodyPr wrap="none" rtlCol="0">
              <a:spAutoFit/>
            </a:bodyPr>
            <a:lstStyle/>
            <a:p>
              <a:r>
                <a:rPr lang="en-US" dirty="0" smtClean="0"/>
                <a:t>2</a:t>
              </a:r>
              <a:endParaRPr lang="en-US" dirty="0"/>
            </a:p>
          </p:txBody>
        </p:sp>
        <p:sp>
          <p:nvSpPr>
            <p:cNvPr id="117" name="TextBox 116"/>
            <p:cNvSpPr txBox="1"/>
            <p:nvPr/>
          </p:nvSpPr>
          <p:spPr>
            <a:xfrm>
              <a:off x="7631042" y="5956337"/>
              <a:ext cx="301686" cy="369332"/>
            </a:xfrm>
            <a:prstGeom prst="rect">
              <a:avLst/>
            </a:prstGeom>
            <a:noFill/>
          </p:spPr>
          <p:txBody>
            <a:bodyPr wrap="none" rtlCol="0">
              <a:spAutoFit/>
            </a:bodyPr>
            <a:lstStyle/>
            <a:p>
              <a:r>
                <a:rPr lang="en-US" dirty="0" smtClean="0"/>
                <a:t>2</a:t>
              </a:r>
              <a:endParaRPr lang="en-US" dirty="0"/>
            </a:p>
          </p:txBody>
        </p:sp>
      </p:grpSp>
    </p:spTree>
    <p:extLst>
      <p:ext uri="{BB962C8B-B14F-4D97-AF65-F5344CB8AC3E}">
        <p14:creationId xmlns:p14="http://schemas.microsoft.com/office/powerpoint/2010/main" val="3855582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p:cNvSpPr>
          <p:nvPr/>
        </p:nvSpPr>
        <p:spPr>
          <a:xfrm>
            <a:off x="-7637" y="-44719"/>
            <a:ext cx="6007995" cy="8528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accent1">
                    <a:lumMod val="50000"/>
                  </a:schemeClr>
                </a:solidFill>
              </a:rPr>
              <a:t>Preferences:</a:t>
            </a:r>
            <a:endParaRPr lang="en-US" sz="4000" dirty="0">
              <a:solidFill>
                <a:schemeClr val="accent1">
                  <a:lumMod val="50000"/>
                </a:schemeClr>
              </a:solidFill>
            </a:endParaRPr>
          </a:p>
        </p:txBody>
      </p:sp>
      <p:sp>
        <p:nvSpPr>
          <p:cNvPr id="95" name="Oval 94"/>
          <p:cNvSpPr/>
          <p:nvPr/>
        </p:nvSpPr>
        <p:spPr>
          <a:xfrm>
            <a:off x="8913989" y="1455830"/>
            <a:ext cx="565735"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7506821" y="24504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7505712" y="370742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10308562" y="2450475"/>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10308561" y="3707428"/>
            <a:ext cx="565735" cy="504003"/>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Arrow Connector 104"/>
          <p:cNvCxnSpPr>
            <a:stCxn id="95" idx="3"/>
            <a:endCxn id="96" idx="7"/>
          </p:cNvCxnSpPr>
          <p:nvPr/>
        </p:nvCxnSpPr>
        <p:spPr>
          <a:xfrm flipH="1">
            <a:off x="7989706" y="1886023"/>
            <a:ext cx="1007133"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95" idx="5"/>
            <a:endCxn id="98" idx="1"/>
          </p:cNvCxnSpPr>
          <p:nvPr/>
        </p:nvCxnSpPr>
        <p:spPr>
          <a:xfrm>
            <a:off x="9396874" y="1886023"/>
            <a:ext cx="994538" cy="638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96" idx="4"/>
            <a:endCxn id="97" idx="0"/>
          </p:cNvCxnSpPr>
          <p:nvPr/>
        </p:nvCxnSpPr>
        <p:spPr>
          <a:xfrm flipH="1">
            <a:off x="7788580" y="2954478"/>
            <a:ext cx="1109"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97" idx="4"/>
            <a:endCxn id="160" idx="0"/>
          </p:cNvCxnSpPr>
          <p:nvPr/>
        </p:nvCxnSpPr>
        <p:spPr>
          <a:xfrm>
            <a:off x="7788580" y="4211431"/>
            <a:ext cx="4987" cy="6092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98" idx="4"/>
            <a:endCxn id="99" idx="0"/>
          </p:cNvCxnSpPr>
          <p:nvPr/>
        </p:nvCxnSpPr>
        <p:spPr>
          <a:xfrm flipH="1">
            <a:off x="10591429" y="2954478"/>
            <a:ext cx="1" cy="75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99" idx="3"/>
            <a:endCxn id="134" idx="0"/>
          </p:cNvCxnSpPr>
          <p:nvPr/>
        </p:nvCxnSpPr>
        <p:spPr>
          <a:xfrm flipH="1">
            <a:off x="9728174" y="4137621"/>
            <a:ext cx="663237" cy="7148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6924806" y="2524169"/>
            <a:ext cx="381836" cy="369332"/>
          </a:xfrm>
          <a:prstGeom prst="rect">
            <a:avLst/>
          </a:prstGeom>
          <a:noFill/>
        </p:spPr>
        <p:txBody>
          <a:bodyPr wrap="none" rtlCol="0">
            <a:spAutoFit/>
          </a:bodyPr>
          <a:lstStyle/>
          <a:p>
            <a:r>
              <a:rPr lang="en-US" dirty="0" smtClean="0"/>
              <a:t>M</a:t>
            </a:r>
            <a:endParaRPr lang="en-US" dirty="0"/>
          </a:p>
        </p:txBody>
      </p:sp>
      <p:sp>
        <p:nvSpPr>
          <p:cNvPr id="144" name="TextBox 143"/>
          <p:cNvSpPr txBox="1"/>
          <p:nvPr/>
        </p:nvSpPr>
        <p:spPr>
          <a:xfrm>
            <a:off x="6935984" y="3787417"/>
            <a:ext cx="333746" cy="369332"/>
          </a:xfrm>
          <a:prstGeom prst="rect">
            <a:avLst/>
          </a:prstGeom>
          <a:noFill/>
        </p:spPr>
        <p:txBody>
          <a:bodyPr wrap="none" rtlCol="0">
            <a:spAutoFit/>
          </a:bodyPr>
          <a:lstStyle/>
          <a:p>
            <a:r>
              <a:rPr lang="en-US" dirty="0" smtClean="0"/>
              <a:t>N</a:t>
            </a:r>
            <a:endParaRPr lang="en-US" dirty="0"/>
          </a:p>
        </p:txBody>
      </p:sp>
      <p:sp>
        <p:nvSpPr>
          <p:cNvPr id="145" name="TextBox 144"/>
          <p:cNvSpPr txBox="1"/>
          <p:nvPr/>
        </p:nvSpPr>
        <p:spPr>
          <a:xfrm>
            <a:off x="9795752" y="2517810"/>
            <a:ext cx="304892" cy="369332"/>
          </a:xfrm>
          <a:prstGeom prst="rect">
            <a:avLst/>
          </a:prstGeom>
          <a:noFill/>
        </p:spPr>
        <p:txBody>
          <a:bodyPr wrap="none" rtlCol="0">
            <a:spAutoFit/>
          </a:bodyPr>
          <a:lstStyle/>
          <a:p>
            <a:r>
              <a:rPr lang="en-US" dirty="0" smtClean="0"/>
              <a:t>X</a:t>
            </a:r>
            <a:endParaRPr lang="en-US" dirty="0"/>
          </a:p>
        </p:txBody>
      </p:sp>
      <p:sp>
        <p:nvSpPr>
          <p:cNvPr id="146" name="TextBox 145"/>
          <p:cNvSpPr txBox="1"/>
          <p:nvPr/>
        </p:nvSpPr>
        <p:spPr>
          <a:xfrm>
            <a:off x="9765951" y="3768289"/>
            <a:ext cx="333746" cy="369332"/>
          </a:xfrm>
          <a:prstGeom prst="rect">
            <a:avLst/>
          </a:prstGeom>
          <a:noFill/>
        </p:spPr>
        <p:txBody>
          <a:bodyPr wrap="none" rtlCol="0">
            <a:spAutoFit/>
          </a:bodyPr>
          <a:lstStyle/>
          <a:p>
            <a:r>
              <a:rPr lang="en-US" dirty="0" smtClean="0"/>
              <a:t>N</a:t>
            </a:r>
            <a:endParaRPr lang="en-US" dirty="0"/>
          </a:p>
        </p:txBody>
      </p:sp>
      <p:grpSp>
        <p:nvGrpSpPr>
          <p:cNvPr id="133" name="Group 132"/>
          <p:cNvGrpSpPr/>
          <p:nvPr/>
        </p:nvGrpSpPr>
        <p:grpSpPr>
          <a:xfrm>
            <a:off x="9450293" y="4852497"/>
            <a:ext cx="555761" cy="504003"/>
            <a:chOff x="8452189" y="5873858"/>
            <a:chExt cx="555761" cy="504003"/>
          </a:xfrm>
        </p:grpSpPr>
        <p:sp>
          <p:nvSpPr>
            <p:cNvPr id="134" name="Oval 133"/>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9" name="TextBox 138"/>
          <p:cNvSpPr txBox="1"/>
          <p:nvPr/>
        </p:nvSpPr>
        <p:spPr>
          <a:xfrm>
            <a:off x="9581762" y="4919832"/>
            <a:ext cx="301686" cy="369332"/>
          </a:xfrm>
          <a:prstGeom prst="rect">
            <a:avLst/>
          </a:prstGeom>
          <a:noFill/>
        </p:spPr>
        <p:txBody>
          <a:bodyPr wrap="none" rtlCol="0">
            <a:spAutoFit/>
          </a:bodyPr>
          <a:lstStyle/>
          <a:p>
            <a:r>
              <a:rPr lang="en-US" dirty="0" smtClean="0"/>
              <a:t>2</a:t>
            </a:r>
            <a:endParaRPr lang="en-US" dirty="0"/>
          </a:p>
        </p:txBody>
      </p:sp>
      <p:sp>
        <p:nvSpPr>
          <p:cNvPr id="140" name="TextBox 139"/>
          <p:cNvSpPr txBox="1"/>
          <p:nvPr/>
        </p:nvSpPr>
        <p:spPr>
          <a:xfrm>
            <a:off x="9073767" y="4951432"/>
            <a:ext cx="317716" cy="369332"/>
          </a:xfrm>
          <a:prstGeom prst="rect">
            <a:avLst/>
          </a:prstGeom>
          <a:noFill/>
        </p:spPr>
        <p:txBody>
          <a:bodyPr wrap="none" rtlCol="0">
            <a:spAutoFit/>
          </a:bodyPr>
          <a:lstStyle/>
          <a:p>
            <a:r>
              <a:rPr lang="en-US" dirty="0" smtClean="0"/>
              <a:t>B</a:t>
            </a:r>
            <a:endParaRPr lang="en-US" dirty="0"/>
          </a:p>
        </p:txBody>
      </p:sp>
      <p:grpSp>
        <p:nvGrpSpPr>
          <p:cNvPr id="142" name="Group 141"/>
          <p:cNvGrpSpPr/>
          <p:nvPr/>
        </p:nvGrpSpPr>
        <p:grpSpPr>
          <a:xfrm>
            <a:off x="7515686" y="4820710"/>
            <a:ext cx="555761" cy="504003"/>
            <a:chOff x="8452189" y="5873858"/>
            <a:chExt cx="555761" cy="504003"/>
          </a:xfrm>
        </p:grpSpPr>
        <p:sp>
          <p:nvSpPr>
            <p:cNvPr id="160" name="Oval 159"/>
            <p:cNvSpPr/>
            <p:nvPr/>
          </p:nvSpPr>
          <p:spPr>
            <a:xfrm>
              <a:off x="8452189" y="5873858"/>
              <a:ext cx="555761" cy="504003"/>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8495214" y="5925304"/>
              <a:ext cx="453926" cy="40111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2" name="TextBox 161"/>
          <p:cNvSpPr txBox="1"/>
          <p:nvPr/>
        </p:nvSpPr>
        <p:spPr>
          <a:xfrm>
            <a:off x="7647155" y="4888045"/>
            <a:ext cx="301686" cy="369332"/>
          </a:xfrm>
          <a:prstGeom prst="rect">
            <a:avLst/>
          </a:prstGeom>
          <a:noFill/>
        </p:spPr>
        <p:txBody>
          <a:bodyPr wrap="none" rtlCol="0">
            <a:spAutoFit/>
          </a:bodyPr>
          <a:lstStyle/>
          <a:p>
            <a:r>
              <a:rPr lang="en-US" dirty="0"/>
              <a:t>1</a:t>
            </a:r>
          </a:p>
        </p:txBody>
      </p:sp>
      <p:sp>
        <p:nvSpPr>
          <p:cNvPr id="163" name="TextBox 162"/>
          <p:cNvSpPr txBox="1"/>
          <p:nvPr/>
        </p:nvSpPr>
        <p:spPr>
          <a:xfrm>
            <a:off x="7139160" y="4919645"/>
            <a:ext cx="317716" cy="369332"/>
          </a:xfrm>
          <a:prstGeom prst="rect">
            <a:avLst/>
          </a:prstGeom>
          <a:noFill/>
        </p:spPr>
        <p:txBody>
          <a:bodyPr wrap="none" rtlCol="0">
            <a:spAutoFit/>
          </a:bodyPr>
          <a:lstStyle/>
          <a:p>
            <a:r>
              <a:rPr lang="en-US" dirty="0" smtClean="0"/>
              <a:t>A</a:t>
            </a:r>
            <a:endParaRPr lang="en-US" dirty="0"/>
          </a:p>
        </p:txBody>
      </p:sp>
      <p:sp>
        <p:nvSpPr>
          <p:cNvPr id="32" name="TextBox 31"/>
          <p:cNvSpPr txBox="1"/>
          <p:nvPr/>
        </p:nvSpPr>
        <p:spPr>
          <a:xfrm>
            <a:off x="707377" y="2560139"/>
            <a:ext cx="2813784" cy="400110"/>
          </a:xfrm>
          <a:prstGeom prst="rect">
            <a:avLst/>
          </a:prstGeom>
          <a:noFill/>
        </p:spPr>
        <p:txBody>
          <a:bodyPr wrap="none" rtlCol="0">
            <a:spAutoFit/>
          </a:bodyPr>
          <a:lstStyle/>
          <a:p>
            <a:r>
              <a:rPr lang="en-US" sz="2000" b="1" dirty="0" smtClean="0"/>
              <a:t>Relative preferences (N):</a:t>
            </a:r>
            <a:endParaRPr lang="en-US" sz="2000" b="1" dirty="0"/>
          </a:p>
        </p:txBody>
      </p:sp>
      <p:graphicFrame>
        <p:nvGraphicFramePr>
          <p:cNvPr id="33" name="Table 32"/>
          <p:cNvGraphicFramePr>
            <a:graphicFrameLocks noGrp="1"/>
          </p:cNvGraphicFramePr>
          <p:nvPr>
            <p:extLst>
              <p:ext uri="{D42A27DB-BD31-4B8C-83A1-F6EECF244321}">
                <p14:modId xmlns:p14="http://schemas.microsoft.com/office/powerpoint/2010/main" val="2974291425"/>
              </p:ext>
            </p:extLst>
          </p:nvPr>
        </p:nvGraphicFramePr>
        <p:xfrm>
          <a:off x="788822" y="3229941"/>
          <a:ext cx="1870710" cy="1874370"/>
        </p:xfrm>
        <a:graphic>
          <a:graphicData uri="http://schemas.openxmlformats.org/drawingml/2006/table">
            <a:tbl>
              <a:tblPr firstRow="1" bandRow="1">
                <a:tableStyleId>{5C22544A-7EE6-4342-B048-85BDC9FD1C3A}</a:tableStyleId>
              </a:tblPr>
              <a:tblGrid>
                <a:gridCol w="935355"/>
                <a:gridCol w="935355"/>
              </a:tblGrid>
              <a:tr h="633972">
                <a:tc>
                  <a:txBody>
                    <a:bodyPr/>
                    <a:lstStyle/>
                    <a:p>
                      <a:r>
                        <a:rPr lang="en-US" dirty="0" smtClean="0"/>
                        <a:t>Best</a:t>
                      </a:r>
                      <a:endParaRPr lang="en-US" dirty="0"/>
                    </a:p>
                  </a:txBody>
                  <a:tcPr/>
                </a:tc>
                <a:tc>
                  <a:txBody>
                    <a:bodyPr/>
                    <a:lstStyle/>
                    <a:p>
                      <a:r>
                        <a:rPr lang="en-US" dirty="0" smtClean="0"/>
                        <a:t>Worst</a:t>
                      </a:r>
                      <a:endParaRPr lang="en-US" dirty="0"/>
                    </a:p>
                  </a:txBody>
                  <a:tcPr/>
                </a:tc>
              </a:tr>
              <a:tr h="620199">
                <a:tc>
                  <a:txBody>
                    <a:bodyPr/>
                    <a:lstStyle/>
                    <a:p>
                      <a:r>
                        <a:rPr lang="en-US" dirty="0" smtClean="0"/>
                        <a:t>A</a:t>
                      </a:r>
                      <a:endParaRPr lang="en-US" dirty="0"/>
                    </a:p>
                  </a:txBody>
                  <a:tcPr/>
                </a:tc>
                <a:tc>
                  <a:txBody>
                    <a:bodyPr/>
                    <a:lstStyle/>
                    <a:p>
                      <a:endParaRPr lang="en-US" dirty="0"/>
                    </a:p>
                  </a:txBody>
                  <a:tcPr/>
                </a:tc>
              </a:tr>
              <a:tr h="620199">
                <a:tc>
                  <a:txBody>
                    <a:bodyPr/>
                    <a:lstStyle/>
                    <a:p>
                      <a:r>
                        <a:rPr lang="en-US" dirty="0" smtClean="0"/>
                        <a:t>B</a:t>
                      </a:r>
                      <a:endParaRPr lang="en-US" dirty="0"/>
                    </a:p>
                  </a:txBody>
                  <a:tcPr/>
                </a:tc>
                <a:tc>
                  <a:txBody>
                    <a:bodyPr/>
                    <a:lstStyle/>
                    <a:p>
                      <a:endParaRPr lang="en-US" dirty="0"/>
                    </a:p>
                  </a:txBody>
                  <a:tcPr/>
                </a:tc>
              </a:tr>
            </a:tbl>
          </a:graphicData>
        </a:graphic>
      </p:graphicFrame>
      <p:pic>
        <p:nvPicPr>
          <p:cNvPr id="35" name="Picture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2489" y="2500517"/>
            <a:ext cx="594578" cy="594578"/>
          </a:xfrm>
          <a:prstGeom prst="rect">
            <a:avLst/>
          </a:prstGeom>
        </p:spPr>
      </p:pic>
    </p:spTree>
    <p:extLst>
      <p:ext uri="{BB962C8B-B14F-4D97-AF65-F5344CB8AC3E}">
        <p14:creationId xmlns:p14="http://schemas.microsoft.com/office/powerpoint/2010/main" val="13380002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11167</TotalTime>
  <Words>2555</Words>
  <Application>Microsoft Office PowerPoint</Application>
  <PresentationFormat>Widescreen</PresentationFormat>
  <Paragraphs>1056</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Beckett</dc:creator>
  <cp:lastModifiedBy>Ryan Beckett</cp:lastModifiedBy>
  <cp:revision>936</cp:revision>
  <dcterms:created xsi:type="dcterms:W3CDTF">2015-10-01T19:12:12Z</dcterms:created>
  <dcterms:modified xsi:type="dcterms:W3CDTF">2015-12-22T17:11:14Z</dcterms:modified>
</cp:coreProperties>
</file>