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9" r:id="rId13"/>
    <p:sldId id="424" r:id="rId14"/>
    <p:sldId id="426" r:id="rId15"/>
    <p:sldId id="4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8"/>
    <p:restoredTop sz="95884"/>
  </p:normalViewPr>
  <p:slideViewPr>
    <p:cSldViewPr snapToGrid="0">
      <p:cViewPr>
        <p:scale>
          <a:sx n="112" d="100"/>
          <a:sy n="112" d="100"/>
        </p:scale>
        <p:origin x="400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0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20" Type="http://schemas.openxmlformats.org/officeDocument/2006/relationships/image" Target="../media/image55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10" Type="http://schemas.openxmlformats.org/officeDocument/2006/relationships/image" Target="../media/image62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0.png"/><Relationship Id="rId12" Type="http://schemas.openxmlformats.org/officeDocument/2006/relationships/image" Target="../media/image730.png"/><Relationship Id="rId13" Type="http://schemas.openxmlformats.org/officeDocument/2006/relationships/image" Target="../media/image740.png"/><Relationship Id="rId14" Type="http://schemas.openxmlformats.org/officeDocument/2006/relationships/image" Target="../media/image750.png"/><Relationship Id="rId15" Type="http://schemas.openxmlformats.org/officeDocument/2006/relationships/image" Target="../media/image76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6" Type="http://schemas.openxmlformats.org/officeDocument/2006/relationships/image" Target="../media/image690.png"/><Relationship Id="rId7" Type="http://schemas.openxmlformats.org/officeDocument/2006/relationships/image" Target="../media/image700.png"/><Relationship Id="rId8" Type="http://schemas.openxmlformats.org/officeDocument/2006/relationships/image" Target="../media/image710.png"/><Relationship Id="rId9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251608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733522"/>
            <a:ext cx="574" cy="261268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785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646863"/>
            <a:ext cx="0" cy="2918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99216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99479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649493"/>
            <a:ext cx="0" cy="2892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287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287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545777" y="4344168"/>
            <a:ext cx="78576" cy="33471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2909262" y="213351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13351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6667" r="-4382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4222125" y="414329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4329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8889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821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1, I-local,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2865969" y="414329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4329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8889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221130" y="213351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13351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2653" r="-5263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962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340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543335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531462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690285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7021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(N2,0)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344168"/>
            <a:ext cx="80253" cy="35846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2" t="-2174" r="-154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43" t="-2174" r="-75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99" t="-4444" r="-128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99" t="-2174" r="-128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20772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26839" y="3527847"/>
                <a:ext cx="3396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$</m:t>
                      </m:r>
                      <m:r>
                        <a:rPr lang="en-US" b="0" i="1" smtClean="0">
                          <a:latin typeface="Cambria Math" charset="0"/>
                        </a:rPr>
                        <m:t>𝐺𝑃</m:t>
                      </m:r>
                      <m:r>
                        <a:rPr lang="en-US" b="0" i="1" smtClean="0">
                          <a:latin typeface="Cambria Math" charset="0"/>
                        </a:rPr>
                        <m:t>⇒[100 :{}→(∗, </m:t>
                      </m:r>
                      <m:r>
                        <a:rPr lang="en-US" b="0" i="1" smtClean="0">
                          <a:latin typeface="Cambria Math" charset="0"/>
                        </a:rPr>
                        <m:t>𝑡𝑎𝑔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$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𝐺𝑃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39" y="3527847"/>
                <a:ext cx="339682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616" t="-4444" r="-21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95853" y="548640"/>
            <a:ext cx="3907403" cy="59398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3989" y="579229"/>
            <a:ext cx="38985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interface $n.interface</a:t>
            </a:r>
          </a:p>
          <a:p>
            <a:r>
              <a:rPr lang="en-US" dirty="0" smtClean="0"/>
              <a:t>    ip address $n.interfaceIP</a:t>
            </a:r>
          </a:p>
          <a:p>
            <a:r>
              <a:rPr lang="en-US" dirty="0" smtClean="0"/>
              <a:t>!</a:t>
            </a:r>
          </a:p>
          <a:p>
            <a:r>
              <a:rPr lang="en-US" b="1" dirty="0" smtClean="0"/>
              <a:t>%{end for}%</a:t>
            </a:r>
          </a:p>
          <a:p>
            <a:endParaRPr lang="en-US" dirty="0" smtClean="0"/>
          </a:p>
          <a:p>
            <a:r>
              <a:rPr lang="en-US" dirty="0" smtClean="0"/>
              <a:t>router </a:t>
            </a:r>
            <a:r>
              <a:rPr lang="en-US" dirty="0"/>
              <a:t>bgp </a:t>
            </a:r>
            <a:r>
              <a:rPr lang="en-US" b="1" dirty="0" smtClean="0"/>
              <a:t>%{$bgpASN}%</a:t>
            </a:r>
          </a:p>
          <a:p>
            <a:r>
              <a:rPr lang="en-US" dirty="0" smtClean="0"/>
              <a:t>    no synchronization</a:t>
            </a:r>
          </a:p>
          <a:p>
            <a:r>
              <a:rPr lang="en-US" dirty="0" smtClean="0"/>
              <a:t>    no auto-summary</a:t>
            </a:r>
          </a:p>
          <a:p>
            <a:r>
              <a:rPr lang="en-US" dirty="0" smtClean="0"/>
              <a:t>    </a:t>
            </a:r>
            <a:r>
              <a:rPr lang="en-US" dirty="0"/>
              <a:t>bgp router-id </a:t>
            </a:r>
            <a:r>
              <a:rPr lang="en-US" b="1" dirty="0" smtClean="0"/>
              <a:t>%{$routerID}%</a:t>
            </a:r>
          </a:p>
          <a:p>
            <a:r>
              <a:rPr lang="en-US" dirty="0" smtClean="0"/>
              <a:t>    </a:t>
            </a:r>
            <a:r>
              <a:rPr lang="en-US" dirty="0"/>
              <a:t>bgp bestpath compare-routerid  </a:t>
            </a:r>
            <a:endParaRPr lang="en-US" dirty="0" smtClean="0"/>
          </a:p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    neighbor $n.IP remote-as $n. ASN</a:t>
            </a:r>
          </a:p>
          <a:p>
            <a:r>
              <a:rPr lang="en-US" dirty="0" smtClean="0"/>
              <a:t>    neighbor $n.IP send-community both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</a:t>
            </a:r>
            <a:r>
              <a:rPr lang="en-US" dirty="0" smtClean="0"/>
              <a:t>peer-in in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%{if $n.isLocalPeer then}%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local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%{else}%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global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%{end if}%</a:t>
            </a:r>
          </a:p>
          <a:p>
            <a:r>
              <a:rPr lang="en-US" b="1" dirty="0" smtClean="0"/>
              <a:t>%{end for}%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5460" y="548639"/>
            <a:ext cx="3873968" cy="59398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45460" y="565162"/>
            <a:ext cx="39437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</a:t>
            </a:r>
            <a:r>
              <a:rPr lang="en-US" b="1" dirty="0"/>
              <a:t>for </a:t>
            </a:r>
            <a:r>
              <a:rPr lang="en-US" b="1" dirty="0" smtClean="0"/>
              <a:t>$p </a:t>
            </a:r>
            <a:r>
              <a:rPr lang="en-US" b="1" dirty="0"/>
              <a:t>in </a:t>
            </a:r>
            <a:r>
              <a:rPr lang="en-US" b="1" dirty="0" smtClean="0"/>
              <a:t>localPrefixes do}%</a:t>
            </a:r>
          </a:p>
          <a:p>
            <a:r>
              <a:rPr lang="en-US" dirty="0"/>
              <a:t>ip prefix-list </a:t>
            </a:r>
            <a:r>
              <a:rPr lang="en-US" dirty="0" smtClean="0"/>
              <a:t>localPL permit $p</a:t>
            </a:r>
          </a:p>
          <a:p>
            <a:r>
              <a:rPr lang="en-US" b="1" dirty="0" smtClean="0"/>
              <a:t>%{end for}%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ip prefix-list other permit 0.0.0.0/0 le 32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local permit 10</a:t>
            </a:r>
          </a:p>
          <a:p>
            <a:r>
              <a:rPr lang="en-US" dirty="0" smtClean="0"/>
              <a:t>     match ip address prefix-list localPL </a:t>
            </a:r>
          </a:p>
          <a:p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route-map local </a:t>
            </a:r>
            <a:r>
              <a:rPr lang="en-US" dirty="0" smtClean="0"/>
              <a:t>deny 20</a:t>
            </a:r>
            <a:endParaRPr lang="en-US" dirty="0"/>
          </a:p>
          <a:p>
            <a:r>
              <a:rPr lang="en-US" dirty="0"/>
              <a:t>     match ip address prefix-list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!</a:t>
            </a:r>
          </a:p>
          <a:p>
            <a:r>
              <a:rPr lang="en-US" dirty="0" smtClean="0"/>
              <a:t>route-map peer-in permit 10</a:t>
            </a:r>
          </a:p>
          <a:p>
            <a:r>
              <a:rPr lang="en-US" dirty="0" smtClean="0"/>
              <a:t>     match as-path list WAN1</a:t>
            </a:r>
          </a:p>
          <a:p>
            <a:r>
              <a:rPr lang="en-US" dirty="0" smtClean="0"/>
              <a:t>     set community additive </a:t>
            </a:r>
            <a:r>
              <a:rPr lang="is-IS" dirty="0"/>
              <a:t>64512:3200</a:t>
            </a:r>
            <a:endParaRPr lang="en-US" dirty="0"/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peer-in permit 20 </a:t>
            </a:r>
          </a:p>
          <a:p>
            <a:r>
              <a:rPr lang="en-US" dirty="0"/>
              <a:t> </a:t>
            </a:r>
            <a:r>
              <a:rPr lang="en-US" dirty="0" smtClean="0"/>
              <a:t>   match as-path list WAN2</a:t>
            </a:r>
          </a:p>
          <a:p>
            <a:r>
              <a:rPr lang="en-US" dirty="0"/>
              <a:t> </a:t>
            </a:r>
            <a:r>
              <a:rPr lang="en-US" dirty="0" smtClean="0"/>
              <a:t>   set local-preference 90</a:t>
            </a:r>
          </a:p>
          <a:p>
            <a:r>
              <a:rPr lang="en-US" dirty="0"/>
              <a:t> </a:t>
            </a:r>
            <a:r>
              <a:rPr lang="en-US" dirty="0" smtClean="0"/>
              <a:t>   set community additive </a:t>
            </a:r>
            <a:r>
              <a:rPr lang="is-IS" dirty="0" smtClean="0"/>
              <a:t>64512:3201</a:t>
            </a:r>
            <a:endParaRPr lang="en-US" dirty="0" smtClean="0"/>
          </a:p>
          <a:p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651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88348" y="85173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7069102" y="414036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2947946" y="322726"/>
            <a:ext cx="644456" cy="665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023439" y="987805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715404" y="1002093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40060" y="-841889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51871" y="322727"/>
            <a:ext cx="788040" cy="679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787592" y="1989365"/>
            <a:ext cx="927812" cy="1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894141" y="8374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2" name="Rectangle 131"/>
          <p:cNvSpPr/>
          <p:nvPr/>
        </p:nvSpPr>
        <p:spPr>
          <a:xfrm>
            <a:off x="3201790" y="-9922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44354" y="183847"/>
            <a:ext cx="14289" cy="3951434"/>
          </a:xfrm>
          <a:prstGeom prst="curvedConnector3">
            <a:avLst>
              <a:gd name="adj1" fmla="val 16998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1891434" y="-294484"/>
            <a:ext cx="2505139" cy="17364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12348" y="-274271"/>
            <a:ext cx="2519428" cy="17103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200288" y="1150862"/>
            <a:ext cx="2187281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592402" y="322726"/>
            <a:ext cx="1375344" cy="1517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535250" y="322727"/>
            <a:ext cx="1316621" cy="150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30597" y="673949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Arc 160"/>
          <p:cNvSpPr/>
          <p:nvPr/>
        </p:nvSpPr>
        <p:spPr>
          <a:xfrm rot="10800000">
            <a:off x="7682059" y="-79644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68" r="-1886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26692" y="381859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44665" y="1031835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270267" y="884717"/>
            <a:ext cx="841256" cy="1126754"/>
            <a:chOff x="9223209" y="2652131"/>
            <a:chExt cx="841256" cy="1126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652131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652131"/>
                  <a:ext cx="8332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53" r="-588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3047760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047760"/>
                  <a:ext cx="83324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69" r="-58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471108"/>
                  <a:ext cx="7066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471108"/>
                  <a:ext cx="70660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759" r="-77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7874" r="-708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7813" r="-703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𝐿</m:t>
                      </m:r>
                      <m:r>
                        <a:rPr lang="en-US" sz="2000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009" r="-810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203879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3356" y="4931034"/>
            <a:ext cx="2328582" cy="1465330"/>
            <a:chOff x="429491" y="4957727"/>
            <a:chExt cx="2328582" cy="1465330"/>
          </a:xfrm>
        </p:grpSpPr>
        <p:sp>
          <p:nvSpPr>
            <p:cNvPr id="59" name="Rectangle 5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32064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56" idx="2"/>
            <a:endCxn id="59" idx="0"/>
          </p:cNvCxnSpPr>
          <p:nvPr/>
        </p:nvCxnSpPr>
        <p:spPr>
          <a:xfrm flipH="1">
            <a:off x="2069137" y="3703376"/>
            <a:ext cx="1387084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7407" t="-146000" r="-6667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974513" y="4784276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47382" y="4563776"/>
            <a:ext cx="944883" cy="1253267"/>
            <a:chOff x="7999967" y="1980071"/>
            <a:chExt cx="944883" cy="1253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806" r="-2581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634" r="-6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576" r="-6061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6767" r="-67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7500892" y="4680155"/>
            <a:ext cx="1519050" cy="173354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7335229" y="46541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2069" r="-1379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1864" r="-13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10169" r="-135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13559" r="-33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50" idx="3"/>
            <a:endCxn id="152" idx="3"/>
          </p:cNvCxnSpPr>
          <p:nvPr/>
        </p:nvCxnSpPr>
        <p:spPr>
          <a:xfrm flipH="1" flipV="1">
            <a:off x="8588754" y="3576790"/>
            <a:ext cx="3876" cy="2494790"/>
          </a:xfrm>
          <a:prstGeom prst="curvedConnector3">
            <a:avLst>
              <a:gd name="adj1" fmla="val -58978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6716" r="-671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1" idx="2"/>
            <a:endCxn id="150" idx="0"/>
          </p:cNvCxnSpPr>
          <p:nvPr/>
        </p:nvCxnSpPr>
        <p:spPr>
          <a:xfrm>
            <a:off x="8281634" y="5187577"/>
            <a:ext cx="3876" cy="682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124940" y="4935924"/>
            <a:ext cx="2328582" cy="1465330"/>
            <a:chOff x="429491" y="4957727"/>
            <a:chExt cx="2328582" cy="1465330"/>
          </a:xfrm>
        </p:grpSpPr>
        <p:sp>
          <p:nvSpPr>
            <p:cNvPr id="122" name="Rectangle 121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 flipH="1">
            <a:off x="2630417" y="3703376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6" idx="2"/>
            <a:endCxn id="122" idx="0"/>
          </p:cNvCxnSpPr>
          <p:nvPr/>
        </p:nvCxnSpPr>
        <p:spPr>
          <a:xfrm>
            <a:off x="3456221" y="3703376"/>
            <a:ext cx="994500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984406" y="3703376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85309" y="32027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15645" y="5354293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cxnSp>
        <p:nvCxnSpPr>
          <p:cNvPr id="147" name="Straight Connector 146"/>
          <p:cNvCxnSpPr>
            <a:stCxn id="56" idx="2"/>
            <a:endCxn id="145" idx="0"/>
          </p:cNvCxnSpPr>
          <p:nvPr/>
        </p:nvCxnSpPr>
        <p:spPr>
          <a:xfrm>
            <a:off x="3456221" y="3703376"/>
            <a:ext cx="3510985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5" idx="2"/>
            <a:endCxn id="145" idx="0"/>
          </p:cNvCxnSpPr>
          <p:nvPr/>
        </p:nvCxnSpPr>
        <p:spPr>
          <a:xfrm>
            <a:off x="4984406" y="3703376"/>
            <a:ext cx="1982800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978389" y="586992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blipFill rotWithShape="0">
                <a:blip r:embed="rId2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/>
          <p:cNvSpPr/>
          <p:nvPr/>
        </p:nvSpPr>
        <p:spPr>
          <a:xfrm>
            <a:off x="7974513" y="337513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blipFill rotWithShape="0">
                <a:blip r:embed="rId27"/>
                <a:stretch>
                  <a:fillRect l="-13559" r="-16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64566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16317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24686" y="4957727"/>
            <a:ext cx="2328582" cy="1465330"/>
            <a:chOff x="429491" y="4957727"/>
            <a:chExt cx="2328582" cy="1465330"/>
          </a:xfrm>
        </p:grpSpPr>
        <p:sp>
          <p:nvSpPr>
            <p:cNvPr id="86" name="Rectangle 85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191" idx="2"/>
              <a:endCxn id="190" idx="0"/>
            </p:cNvCxnSpPr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Connector 194"/>
            <p:cNvCxnSpPr>
              <a:stCxn id="191" idx="2"/>
              <a:endCxn id="189" idx="0"/>
            </p:cNvCxnSpPr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1" idx="2"/>
              <a:endCxn id="188" idx="0"/>
            </p:cNvCxnSpPr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86" idx="0"/>
            </p:cNvCxnSpPr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/>
          <p:cNvSpPr/>
          <p:nvPr/>
        </p:nvSpPr>
        <p:spPr>
          <a:xfrm>
            <a:off x="311339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777289" y="340395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331530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192" idx="2"/>
            <a:endCxn id="86" idx="0"/>
          </p:cNvCxnSpPr>
          <p:nvPr/>
        </p:nvCxnSpPr>
        <p:spPr>
          <a:xfrm flipH="1">
            <a:off x="450467" y="3730069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51" idx="2"/>
            <a:endCxn id="573" idx="0"/>
          </p:cNvCxnSpPr>
          <p:nvPr/>
        </p:nvCxnSpPr>
        <p:spPr>
          <a:xfrm flipH="1">
            <a:off x="6893439" y="3730069"/>
            <a:ext cx="1690433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425904" y="2110408"/>
            <a:ext cx="18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BCube</a:t>
            </a:r>
            <a:endParaRPr 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24" r="-78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/>
          <p:cNvSpPr/>
          <p:nvPr/>
        </p:nvSpPr>
        <p:spPr>
          <a:xfrm>
            <a:off x="10292752" y="508033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92752" y="599851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287258" y="34225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1250300" y="4575674"/>
            <a:ext cx="881939" cy="1222489"/>
            <a:chOff x="7999967" y="1980071"/>
            <a:chExt cx="881939" cy="122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5" r="-2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r="-40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27" r="-76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76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9912624" y="4969341"/>
            <a:ext cx="1210235" cy="14562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9737442" y="4938171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85" r="-67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urved Connector 328"/>
          <p:cNvCxnSpPr>
            <a:stCxn id="315" idx="3"/>
            <a:endCxn id="316" idx="3"/>
          </p:cNvCxnSpPr>
          <p:nvPr/>
        </p:nvCxnSpPr>
        <p:spPr>
          <a:xfrm flipH="1" flipV="1">
            <a:off x="10791942" y="3585635"/>
            <a:ext cx="5494" cy="2575934"/>
          </a:xfrm>
          <a:prstGeom prst="curvedConnector3">
            <a:avLst>
              <a:gd name="adj1" fmla="val -41609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5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/>
          <p:cNvCxnSpPr>
            <a:stCxn id="314" idx="2"/>
            <a:endCxn id="315" idx="0"/>
          </p:cNvCxnSpPr>
          <p:nvPr/>
        </p:nvCxnSpPr>
        <p:spPr>
          <a:xfrm>
            <a:off x="10545094" y="5406452"/>
            <a:ext cx="0" cy="59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2506270" y="4962617"/>
            <a:ext cx="2328582" cy="1465330"/>
            <a:chOff x="429491" y="4957727"/>
            <a:chExt cx="2328582" cy="1465330"/>
          </a:xfrm>
        </p:grpSpPr>
        <p:sp>
          <p:nvSpPr>
            <p:cNvPr id="557" name="Rectangle 556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 558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4892970" y="4957727"/>
            <a:ext cx="2328582" cy="1465330"/>
            <a:chOff x="429491" y="4957727"/>
            <a:chExt cx="2328582" cy="1465330"/>
          </a:xfrm>
        </p:grpSpPr>
        <p:sp>
          <p:nvSpPr>
            <p:cNvPr id="568" name="Rectangle 567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tangle 569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7284944" y="4957727"/>
            <a:ext cx="2328582" cy="1465330"/>
            <a:chOff x="429491" y="4957727"/>
            <a:chExt cx="2328582" cy="1465330"/>
          </a:xfrm>
        </p:grpSpPr>
        <p:sp>
          <p:nvSpPr>
            <p:cNvPr id="579" name="Rectangle 57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Straight Connector 603"/>
          <p:cNvCxnSpPr/>
          <p:nvPr/>
        </p:nvCxnSpPr>
        <p:spPr>
          <a:xfrm flipH="1">
            <a:off x="1011747" y="3730069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H="1">
            <a:off x="1573027" y="3730068"/>
            <a:ext cx="445660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>
            <a:off x="2125155" y="3730069"/>
            <a:ext cx="6458717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415516" y="3730069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365736" y="3730069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3954611" y="3730068"/>
            <a:ext cx="2075020" cy="2249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415516" y="3730069"/>
            <a:ext cx="380323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365736" y="3730069"/>
            <a:ext cx="241429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8583872" y="3730069"/>
            <a:ext cx="701541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6029631" y="3730068"/>
            <a:ext cx="270365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365736" y="3730069"/>
            <a:ext cx="480626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1415516" y="3730069"/>
            <a:ext cx="619520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4506739" y="3730069"/>
            <a:ext cx="4077133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6029631" y="3730068"/>
            <a:ext cx="311680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14149</TotalTime>
  <Words>1108</Words>
  <Application>Microsoft Macintosh PowerPoint</Application>
  <PresentationFormat>Widescreen</PresentationFormat>
  <Paragraphs>387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1764</cp:revision>
  <dcterms:created xsi:type="dcterms:W3CDTF">2015-10-01T19:12:12Z</dcterms:created>
  <dcterms:modified xsi:type="dcterms:W3CDTF">2017-03-13T15:21:15Z</dcterms:modified>
</cp:coreProperties>
</file>