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1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894089" y="1781678"/>
            <a:ext cx="1388832" cy="586147"/>
          </a:xfrm>
          <a:custGeom>
            <a:avLst/>
            <a:gdLst>
              <a:gd name="connsiteX0" fmla="*/ 0 w 1041400"/>
              <a:gd name="connsiteY0" fmla="*/ 598311 h 598311"/>
              <a:gd name="connsiteX1" fmla="*/ 419100 w 1041400"/>
              <a:gd name="connsiteY1" fmla="*/ 39511 h 598311"/>
              <a:gd name="connsiteX2" fmla="*/ 1041400 w 1041400"/>
              <a:gd name="connsiteY2" fmla="*/ 90311 h 598311"/>
              <a:gd name="connsiteX0" fmla="*/ 0 w 1089689"/>
              <a:gd name="connsiteY0" fmla="*/ 586147 h 586147"/>
              <a:gd name="connsiteX1" fmla="*/ 419100 w 1089689"/>
              <a:gd name="connsiteY1" fmla="*/ 27347 h 586147"/>
              <a:gd name="connsiteX2" fmla="*/ 1089689 w 1089689"/>
              <a:gd name="connsiteY2" fmla="*/ 122109 h 58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689" h="586147">
                <a:moveTo>
                  <a:pt x="0" y="586147"/>
                </a:moveTo>
                <a:cubicBezTo>
                  <a:pt x="122766" y="349080"/>
                  <a:pt x="237485" y="104687"/>
                  <a:pt x="419100" y="27347"/>
                </a:cubicBezTo>
                <a:cubicBezTo>
                  <a:pt x="600715" y="-49993"/>
                  <a:pt x="865322" y="54375"/>
                  <a:pt x="1089689" y="12210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46" name="Group 45"/>
          <p:cNvGrpSpPr/>
          <p:nvPr/>
        </p:nvGrpSpPr>
        <p:grpSpPr>
          <a:xfrm>
            <a:off x="1275794" y="1863287"/>
            <a:ext cx="4108330" cy="2845552"/>
            <a:chOff x="3505679" y="1934664"/>
            <a:chExt cx="5345484" cy="3098239"/>
          </a:xfrm>
        </p:grpSpPr>
        <p:grpSp>
          <p:nvGrpSpPr>
            <p:cNvPr id="47" name="Group 46"/>
            <p:cNvGrpSpPr/>
            <p:nvPr/>
          </p:nvGrpSpPr>
          <p:grpSpPr>
            <a:xfrm>
              <a:off x="3505679" y="1934664"/>
              <a:ext cx="5345484" cy="3098239"/>
              <a:chOff x="2854046" y="2236423"/>
              <a:chExt cx="6634947" cy="3645513"/>
            </a:xfrm>
          </p:grpSpPr>
          <p:cxnSp>
            <p:nvCxnSpPr>
              <p:cNvPr id="77" name="Straight Connector 76"/>
              <p:cNvCxnSpPr>
                <a:stCxn id="97" idx="7"/>
              </p:cNvCxnSpPr>
              <p:nvPr/>
            </p:nvCxnSpPr>
            <p:spPr>
              <a:xfrm flipV="1">
                <a:off x="7562694" y="3350205"/>
                <a:ext cx="422393" cy="6749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3695524" y="3864285"/>
                <a:ext cx="4747935" cy="2017651"/>
                <a:chOff x="4187205" y="4514476"/>
                <a:chExt cx="4747935" cy="2017651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4187206" y="4514476"/>
                  <a:ext cx="4712715" cy="201765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5159481" y="4579028"/>
                  <a:ext cx="152790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8782350" y="5431556"/>
                  <a:ext cx="152790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7923962" y="4651900"/>
                  <a:ext cx="152790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2854046" y="2661521"/>
                <a:ext cx="1867828" cy="1192191"/>
                <a:chOff x="2202196" y="2000537"/>
                <a:chExt cx="1867828" cy="1192191"/>
              </a:xfrm>
            </p:grpSpPr>
            <p:sp>
              <p:nvSpPr>
                <p:cNvPr id="88" name="Cloud 87"/>
                <p:cNvSpPr/>
                <p:nvPr/>
              </p:nvSpPr>
              <p:spPr>
                <a:xfrm>
                  <a:off x="2202196" y="2000537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9" name="Content Placeholder 2"/>
                <p:cNvSpPr txBox="1">
                  <a:spLocks/>
                </p:cNvSpPr>
                <p:nvPr/>
              </p:nvSpPr>
              <p:spPr>
                <a:xfrm>
                  <a:off x="2466702" y="2274888"/>
                  <a:ext cx="1502821" cy="39485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err="1" smtClean="0"/>
                    <a:t>Cust</a:t>
                  </a:r>
                  <a:endParaRPr lang="en-US" dirty="0"/>
                </a:p>
              </p:txBody>
            </p:sp>
          </p:grpSp>
          <p:cxnSp>
            <p:nvCxnSpPr>
              <p:cNvPr id="66" name="Straight Connector 65"/>
              <p:cNvCxnSpPr>
                <a:stCxn id="88" idx="1"/>
                <a:endCxn id="93" idx="2"/>
              </p:cNvCxnSpPr>
              <p:nvPr/>
            </p:nvCxnSpPr>
            <p:spPr>
              <a:xfrm flipH="1">
                <a:off x="3695524" y="3852443"/>
                <a:ext cx="92436" cy="7733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94" idx="0"/>
              </p:cNvCxnSpPr>
              <p:nvPr/>
            </p:nvCxnSpPr>
            <p:spPr>
              <a:xfrm>
                <a:off x="4458126" y="3451117"/>
                <a:ext cx="286070" cy="4777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5299395" y="2236423"/>
                <a:ext cx="1867828" cy="1192191"/>
                <a:chOff x="1066145" y="2478587"/>
                <a:chExt cx="1867828" cy="1192191"/>
              </a:xfrm>
            </p:grpSpPr>
            <p:sp>
              <p:nvSpPr>
                <p:cNvPr id="84" name="Cloud 83"/>
                <p:cNvSpPr/>
                <p:nvPr/>
              </p:nvSpPr>
              <p:spPr>
                <a:xfrm>
                  <a:off x="1066145" y="2478587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5" name="Content Placeholder 2"/>
                <p:cNvSpPr txBox="1">
                  <a:spLocks/>
                </p:cNvSpPr>
                <p:nvPr/>
              </p:nvSpPr>
              <p:spPr>
                <a:xfrm>
                  <a:off x="1366192" y="2679574"/>
                  <a:ext cx="143808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err="1" smtClean="0"/>
                    <a:t>Prov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>
                <a:endCxn id="94" idx="6"/>
              </p:cNvCxnSpPr>
              <p:nvPr/>
            </p:nvCxnSpPr>
            <p:spPr>
              <a:xfrm flipH="1">
                <a:off x="4820589" y="3350205"/>
                <a:ext cx="879840" cy="6586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7621164" y="2339777"/>
                <a:ext cx="1867829" cy="1192191"/>
                <a:chOff x="-628638" y="411550"/>
                <a:chExt cx="1867829" cy="1192191"/>
              </a:xfrm>
            </p:grpSpPr>
            <p:sp>
              <p:nvSpPr>
                <p:cNvPr id="82" name="Cloud 81"/>
                <p:cNvSpPr/>
                <p:nvPr/>
              </p:nvSpPr>
              <p:spPr>
                <a:xfrm>
                  <a:off x="-628638" y="411550"/>
                  <a:ext cx="1867829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3" name="Content Placeholder 2"/>
                <p:cNvSpPr txBox="1">
                  <a:spLocks/>
                </p:cNvSpPr>
                <p:nvPr/>
              </p:nvSpPr>
              <p:spPr>
                <a:xfrm>
                  <a:off x="-306312" y="611884"/>
                  <a:ext cx="1395396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smtClean="0"/>
                    <a:t>Peer</a:t>
                  </a:r>
                  <a:endParaRPr lang="en-US" dirty="0"/>
                </a:p>
              </p:txBody>
            </p:sp>
          </p:grpSp>
          <p:cxnSp>
            <p:nvCxnSpPr>
              <p:cNvPr id="78" name="Straight Connector 77"/>
              <p:cNvCxnSpPr>
                <a:stCxn id="98" idx="6"/>
                <a:endCxn id="82" idx="1"/>
              </p:cNvCxnSpPr>
              <p:nvPr/>
            </p:nvCxnSpPr>
            <p:spPr>
              <a:xfrm flipV="1">
                <a:off x="8408242" y="3530698"/>
                <a:ext cx="146837" cy="13424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4851292" y="3470685"/>
              <a:ext cx="752146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R2</a:t>
              </a:r>
              <a:endParaRPr lang="en-US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179775" y="3973426"/>
              <a:ext cx="910261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856348" y="3334984"/>
              <a:ext cx="678895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6659156" y="3523064"/>
              <a:ext cx="776308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R4</a:t>
              </a:r>
              <a:endParaRPr lang="en-US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7228036" y="4045438"/>
              <a:ext cx="755966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R5</a:t>
              </a:r>
              <a:endParaRPr lang="en-US" dirty="0"/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0328" y="2030161"/>
            <a:ext cx="56108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Policy</a:t>
            </a:r>
          </a:p>
          <a:p>
            <a:r>
              <a:rPr lang="en-US" sz="2400" dirty="0" smtClean="0"/>
              <a:t>P1. Prefer </a:t>
            </a:r>
            <a:r>
              <a:rPr lang="en-US" sz="2400" dirty="0" err="1" smtClean="0"/>
              <a:t>Cust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&gt;</a:t>
            </a:r>
            <a:r>
              <a:rPr lang="en-US" sz="2400" dirty="0" smtClean="0"/>
              <a:t> </a:t>
            </a:r>
            <a:r>
              <a:rPr lang="en-US" sz="2400" dirty="0"/>
              <a:t>Peer </a:t>
            </a:r>
            <a:r>
              <a:rPr lang="en-US" sz="2400" dirty="0">
                <a:sym typeface="Wingdings" panose="05000000000000000000" pitchFamily="2" charset="2"/>
              </a:rPr>
              <a:t>&gt;</a:t>
            </a:r>
            <a:r>
              <a:rPr lang="en-US" sz="2400" dirty="0" smtClean="0"/>
              <a:t> </a:t>
            </a:r>
            <a:r>
              <a:rPr lang="en-US" sz="2400" dirty="0" err="1" smtClean="0"/>
              <a:t>Prov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P2. Disallow </a:t>
            </a:r>
            <a:r>
              <a:rPr lang="en-US" sz="2400" dirty="0"/>
              <a:t>traffic between </a:t>
            </a:r>
            <a:r>
              <a:rPr lang="en-US" sz="2400" dirty="0" err="1"/>
              <a:t>Prov</a:t>
            </a:r>
            <a:r>
              <a:rPr lang="en-US" sz="2400" dirty="0"/>
              <a:t> and Peer</a:t>
            </a:r>
          </a:p>
          <a:p>
            <a:r>
              <a:rPr lang="en-US" sz="2400" dirty="0" smtClean="0"/>
              <a:t>P3. For </a:t>
            </a:r>
            <a:r>
              <a:rPr lang="en-US" sz="2400" dirty="0" err="1" smtClean="0"/>
              <a:t>Cust</a:t>
            </a:r>
            <a:r>
              <a:rPr lang="en-US" sz="2400" dirty="0" smtClean="0"/>
              <a:t>, prefer R1 </a:t>
            </a:r>
            <a:r>
              <a:rPr lang="en-US" sz="2400" dirty="0"/>
              <a:t>&gt;</a:t>
            </a:r>
            <a:r>
              <a:rPr lang="en-US" sz="2400" dirty="0" smtClean="0"/>
              <a:t> R2</a:t>
            </a:r>
          </a:p>
          <a:p>
            <a:r>
              <a:rPr lang="en-US" sz="2400" dirty="0" smtClean="0"/>
              <a:t>P4. </a:t>
            </a:r>
            <a:r>
              <a:rPr lang="en-US" sz="2400" dirty="0" err="1" smtClean="0"/>
              <a:t>Cust</a:t>
            </a:r>
            <a:r>
              <a:rPr lang="en-US" sz="2400" dirty="0" smtClean="0"/>
              <a:t> must be on path </a:t>
            </a:r>
            <a:r>
              <a:rPr lang="en-US" sz="2400" dirty="0"/>
              <a:t>for </a:t>
            </a:r>
            <a:r>
              <a:rPr lang="en-US" sz="2400" dirty="0" smtClean="0"/>
              <a:t>its prefixes</a:t>
            </a:r>
            <a:endParaRPr lang="en-US" sz="2400" dirty="0"/>
          </a:p>
          <a:p>
            <a:r>
              <a:rPr lang="en-US" sz="2400" dirty="0" smtClean="0"/>
              <a:t>P5. </a:t>
            </a:r>
            <a:r>
              <a:rPr lang="en-US" sz="2400" dirty="0" err="1" smtClean="0"/>
              <a:t>Cust</a:t>
            </a:r>
            <a:r>
              <a:rPr lang="en-US" sz="2400" dirty="0" smtClean="0"/>
              <a:t> must not be a transit to </a:t>
            </a:r>
            <a:r>
              <a:rPr lang="en-US" sz="2400" dirty="0" err="1" smtClean="0"/>
              <a:t>Prov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64812" y="2369544"/>
            <a:ext cx="385930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43047" y="2375606"/>
            <a:ext cx="385930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884551" y="2695657"/>
            <a:ext cx="473226" cy="60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884551" y="2701719"/>
            <a:ext cx="2051461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1357777" y="2695657"/>
            <a:ext cx="285325" cy="60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2936012" y="2701719"/>
            <a:ext cx="475758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2653219" y="2701719"/>
            <a:ext cx="282793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1643102" y="2701719"/>
            <a:ext cx="1292910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1357777" y="2695657"/>
            <a:ext cx="2053993" cy="618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1357777" y="2695657"/>
            <a:ext cx="1295442" cy="618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78496" y="3140061"/>
            <a:ext cx="1367053" cy="1528912"/>
            <a:chOff x="3494225" y="2201543"/>
            <a:chExt cx="1367053" cy="1528912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144481" cy="938289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542633" y="3242589"/>
              <a:ext cx="559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g1</a:t>
              </a:r>
              <a:endParaRPr lang="en-US" sz="2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90324" y="3268790"/>
              <a:ext cx="570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g2</a:t>
              </a:r>
              <a:endParaRPr lang="en-US" sz="24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350705" cy="15289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2941662" y="2044814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70320" y="2336886"/>
            <a:ext cx="460274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Policy</a:t>
            </a:r>
          </a:p>
          <a:p>
            <a:r>
              <a:rPr lang="en-US" sz="2000" dirty="0" smtClean="0"/>
              <a:t>P1. Left cluster has global services with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g</a:t>
            </a:r>
            <a:r>
              <a:rPr lang="en-US" sz="2000" baseline="-25000" dirty="0" smtClean="0"/>
              <a:t>*</a:t>
            </a:r>
            <a:r>
              <a:rPr lang="en-US" sz="2000" dirty="0" smtClean="0"/>
              <a:t> prefixes, which should be announced externally as an aggregate </a:t>
            </a:r>
            <a:r>
              <a:rPr lang="en-US" sz="2000" dirty="0"/>
              <a:t>P</a:t>
            </a:r>
            <a:r>
              <a:rPr lang="en-US" sz="2000" baseline="-25000" dirty="0"/>
              <a:t>G </a:t>
            </a:r>
          </a:p>
          <a:p>
            <a:endParaRPr lang="en-US" sz="1050" baseline="-25000" dirty="0" smtClean="0"/>
          </a:p>
          <a:p>
            <a:r>
              <a:rPr lang="en-US" sz="2000" dirty="0" smtClean="0"/>
              <a:t>P2. Right cluster has local services with P</a:t>
            </a:r>
            <a:r>
              <a:rPr lang="en-US" sz="2000" baseline="-25000" dirty="0" smtClean="0"/>
              <a:t>l*</a:t>
            </a:r>
            <a:r>
              <a:rPr lang="en-US" sz="2000" dirty="0" smtClean="0"/>
              <a:t> prefixes, which should not be announced externally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39928" y="3150839"/>
            <a:ext cx="1360691" cy="1529366"/>
            <a:chOff x="6730932" y="2201543"/>
            <a:chExt cx="1360691" cy="1529366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144481" cy="938289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99884" y="3269244"/>
              <a:ext cx="510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l1</a:t>
              </a:r>
              <a:endParaRPr lang="en-US" sz="24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68353" y="3268790"/>
              <a:ext cx="523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l2</a:t>
              </a:r>
              <a:endParaRPr lang="en-US" sz="24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350705" cy="15289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374595" y="2058008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12462</TotalTime>
  <Words>111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Ratul Mahajan</cp:lastModifiedBy>
  <cp:revision>1476</cp:revision>
  <dcterms:created xsi:type="dcterms:W3CDTF">2015-10-01T19:12:12Z</dcterms:created>
  <dcterms:modified xsi:type="dcterms:W3CDTF">2016-01-25T08:13:33Z</dcterms:modified>
</cp:coreProperties>
</file>