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10" r:id="rId2"/>
    <p:sldId id="311" r:id="rId3"/>
    <p:sldId id="312" r:id="rId4"/>
    <p:sldId id="313" r:id="rId5"/>
    <p:sldId id="308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31" r:id="rId15"/>
    <p:sldId id="322" r:id="rId16"/>
    <p:sldId id="323" r:id="rId17"/>
    <p:sldId id="324" r:id="rId18"/>
    <p:sldId id="325" r:id="rId19"/>
    <p:sldId id="326" r:id="rId20"/>
    <p:sldId id="328" r:id="rId21"/>
    <p:sldId id="329" r:id="rId22"/>
    <p:sldId id="332" r:id="rId23"/>
    <p:sldId id="330" r:id="rId24"/>
    <p:sldId id="337" r:id="rId25"/>
    <p:sldId id="335" r:id="rId26"/>
    <p:sldId id="336" r:id="rId27"/>
    <p:sldId id="33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9" autoAdjust="0"/>
  </p:normalViewPr>
  <p:slideViewPr>
    <p:cSldViewPr snapToGrid="0">
      <p:cViewPr varScale="1">
        <p:scale>
          <a:sx n="106" d="100"/>
          <a:sy n="106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F4AAC-2DBA-4350-B8AD-9952A0611963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610BB-2361-4EED-A9A5-C52785797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90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610BB-2361-4EED-A9A5-C527857972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610BB-2361-4EED-A9A5-C527857972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66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610BB-2361-4EED-A9A5-C527857972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86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610BB-2361-4EED-A9A5-C527857972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26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1742180"/>
            <a:ext cx="9580789" cy="5106977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8105" y="1145444"/>
            <a:ext cx="4884439" cy="2936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Necessary and sufficient condition:</a:t>
            </a:r>
          </a:p>
          <a:p>
            <a:pPr marL="0" indent="0">
              <a:buNone/>
            </a:pPr>
            <a:r>
              <a:rPr lang="en-US" sz="2000" dirty="0" smtClean="0"/>
              <a:t>Whenever: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There is a simple path to node 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There is no simple path through N to an accepting state</a:t>
            </a:r>
          </a:p>
          <a:p>
            <a:pPr marL="0" indent="0">
              <a:buNone/>
            </a:pPr>
            <a:r>
              <a:rPr lang="en-US" sz="2000" dirty="0" smtClean="0"/>
              <a:t>There is no simple path through a less preferred node to an accepting state.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Topology Consistency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33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2276" y="1091014"/>
            <a:ext cx="4586586" cy="4810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/>
              <a:t>Bisimulation</a:t>
            </a:r>
            <a:r>
              <a:rPr lang="en-US" sz="2000" b="1" dirty="0" smtClean="0"/>
              <a:t>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Repeat (#nodes) times</a:t>
            </a:r>
          </a:p>
          <a:p>
            <a:r>
              <a:rPr lang="en-US" sz="2000" dirty="0" smtClean="0"/>
              <a:t>Follow transitions from both states</a:t>
            </a:r>
          </a:p>
          <a:p>
            <a:r>
              <a:rPr lang="en-US" sz="2000" dirty="0" smtClean="0"/>
              <a:t>Ensure superset of next hop locations</a:t>
            </a:r>
          </a:p>
          <a:p>
            <a:r>
              <a:rPr lang="en-US" sz="2000" dirty="0" smtClean="0"/>
              <a:t>Relate next hop states</a:t>
            </a:r>
          </a:p>
          <a:p>
            <a:r>
              <a:rPr lang="en-US" sz="2000" dirty="0" smtClean="0"/>
              <a:t>Check that no more preferred states relate the same less preferred state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Key Invariant: </a:t>
            </a:r>
          </a:p>
          <a:p>
            <a:pPr marL="0" indent="0">
              <a:buNone/>
            </a:pPr>
            <a:r>
              <a:rPr lang="en-US" sz="2000" dirty="0" smtClean="0"/>
              <a:t>At most a single unique next topology location.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Topology Consistency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32047" y="1407188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70540" y="2027421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993554" y="2027421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993013" y="2767998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632047" y="2767998"/>
            <a:ext cx="361507" cy="3296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632046" y="3459278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269998" y="3469910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993553" y="4178753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994094" y="3480539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993014" y="2027421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16" idx="3"/>
            <a:endCxn id="17" idx="0"/>
          </p:cNvCxnSpPr>
          <p:nvPr/>
        </p:nvCxnSpPr>
        <p:spPr>
          <a:xfrm flipH="1">
            <a:off x="6451294" y="1688528"/>
            <a:ext cx="233694" cy="338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5"/>
            <a:endCxn id="18" idx="0"/>
          </p:cNvCxnSpPr>
          <p:nvPr/>
        </p:nvCxnSpPr>
        <p:spPr>
          <a:xfrm>
            <a:off x="6940613" y="1688528"/>
            <a:ext cx="233695" cy="338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6"/>
            <a:endCxn id="25" idx="1"/>
          </p:cNvCxnSpPr>
          <p:nvPr/>
        </p:nvCxnSpPr>
        <p:spPr>
          <a:xfrm>
            <a:off x="6993554" y="1571993"/>
            <a:ext cx="1052401" cy="5036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4"/>
            <a:endCxn id="19" idx="0"/>
          </p:cNvCxnSpPr>
          <p:nvPr/>
        </p:nvCxnSpPr>
        <p:spPr>
          <a:xfrm flipH="1">
            <a:off x="8173767" y="2357031"/>
            <a:ext cx="1" cy="4109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4"/>
            <a:endCxn id="20" idx="7"/>
          </p:cNvCxnSpPr>
          <p:nvPr/>
        </p:nvCxnSpPr>
        <p:spPr>
          <a:xfrm flipH="1">
            <a:off x="6940613" y="2357031"/>
            <a:ext cx="233695" cy="459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4"/>
            <a:endCxn id="20" idx="1"/>
          </p:cNvCxnSpPr>
          <p:nvPr/>
        </p:nvCxnSpPr>
        <p:spPr>
          <a:xfrm>
            <a:off x="6451294" y="2357031"/>
            <a:ext cx="233694" cy="459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3"/>
            <a:endCxn id="24" idx="0"/>
          </p:cNvCxnSpPr>
          <p:nvPr/>
        </p:nvCxnSpPr>
        <p:spPr>
          <a:xfrm flipH="1">
            <a:off x="6174848" y="3049338"/>
            <a:ext cx="510140" cy="431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4"/>
            <a:endCxn id="21" idx="0"/>
          </p:cNvCxnSpPr>
          <p:nvPr/>
        </p:nvCxnSpPr>
        <p:spPr>
          <a:xfrm flipH="1">
            <a:off x="6812800" y="3097608"/>
            <a:ext cx="1" cy="3616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0" idx="5"/>
            <a:endCxn id="22" idx="0"/>
          </p:cNvCxnSpPr>
          <p:nvPr/>
        </p:nvCxnSpPr>
        <p:spPr>
          <a:xfrm>
            <a:off x="6940613" y="3049338"/>
            <a:ext cx="510139" cy="4205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1" idx="4"/>
            <a:endCxn id="23" idx="1"/>
          </p:cNvCxnSpPr>
          <p:nvPr/>
        </p:nvCxnSpPr>
        <p:spPr>
          <a:xfrm>
            <a:off x="6812800" y="3788888"/>
            <a:ext cx="233694" cy="4381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4"/>
            <a:endCxn id="23" idx="7"/>
          </p:cNvCxnSpPr>
          <p:nvPr/>
        </p:nvCxnSpPr>
        <p:spPr>
          <a:xfrm flipH="1">
            <a:off x="7302119" y="3799520"/>
            <a:ext cx="148633" cy="4275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9578612" y="1375052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217105" y="1995285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940119" y="1995285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855598" y="2721844"/>
            <a:ext cx="361507" cy="3296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280361" y="2721844"/>
            <a:ext cx="361507" cy="3296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940119" y="3448403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578072" y="3434385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280360" y="4160944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55597" y="3448403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3" idx="3"/>
            <a:endCxn id="8" idx="0"/>
          </p:cNvCxnSpPr>
          <p:nvPr/>
        </p:nvCxnSpPr>
        <p:spPr>
          <a:xfrm flipH="1">
            <a:off x="9397859" y="1656392"/>
            <a:ext cx="233694" cy="338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" idx="5"/>
            <a:endCxn id="9" idx="0"/>
          </p:cNvCxnSpPr>
          <p:nvPr/>
        </p:nvCxnSpPr>
        <p:spPr>
          <a:xfrm>
            <a:off x="9887178" y="1656392"/>
            <a:ext cx="233695" cy="338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0"/>
          </p:cNvCxnSpPr>
          <p:nvPr/>
        </p:nvCxnSpPr>
        <p:spPr>
          <a:xfrm flipH="1">
            <a:off x="9036352" y="2276625"/>
            <a:ext cx="233694" cy="445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0" idx="4"/>
            <a:endCxn id="15" idx="0"/>
          </p:cNvCxnSpPr>
          <p:nvPr/>
        </p:nvCxnSpPr>
        <p:spPr>
          <a:xfrm flipH="1">
            <a:off x="9036351" y="3051454"/>
            <a:ext cx="1" cy="396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5"/>
            <a:endCxn id="11" idx="0"/>
          </p:cNvCxnSpPr>
          <p:nvPr/>
        </p:nvCxnSpPr>
        <p:spPr>
          <a:xfrm>
            <a:off x="10248685" y="2276625"/>
            <a:ext cx="212430" cy="445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3"/>
            <a:endCxn id="12" idx="0"/>
          </p:cNvCxnSpPr>
          <p:nvPr/>
        </p:nvCxnSpPr>
        <p:spPr>
          <a:xfrm flipH="1">
            <a:off x="10120873" y="3003184"/>
            <a:ext cx="212429" cy="445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1" idx="5"/>
            <a:endCxn id="13" idx="0"/>
          </p:cNvCxnSpPr>
          <p:nvPr/>
        </p:nvCxnSpPr>
        <p:spPr>
          <a:xfrm>
            <a:off x="10588927" y="3003184"/>
            <a:ext cx="169899" cy="431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2" idx="4"/>
            <a:endCxn id="14" idx="1"/>
          </p:cNvCxnSpPr>
          <p:nvPr/>
        </p:nvCxnSpPr>
        <p:spPr>
          <a:xfrm>
            <a:off x="10120873" y="3778013"/>
            <a:ext cx="212428" cy="431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3" idx="4"/>
            <a:endCxn id="14" idx="7"/>
          </p:cNvCxnSpPr>
          <p:nvPr/>
        </p:nvCxnSpPr>
        <p:spPr>
          <a:xfrm flipH="1">
            <a:off x="10588926" y="3763995"/>
            <a:ext cx="169900" cy="445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177079" y="445490"/>
            <a:ext cx="16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Preferred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008919" y="450975"/>
            <a:ext cx="151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Less Preferred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206979" y="5296602"/>
                <a:ext cx="242457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↦{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979" y="5296602"/>
                <a:ext cx="2424574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09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2276" y="1091014"/>
            <a:ext cx="4586586" cy="4810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/>
              <a:t>Bisimulation</a:t>
            </a:r>
            <a:r>
              <a:rPr lang="en-US" sz="2000" b="1" dirty="0" smtClean="0"/>
              <a:t>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Repeat (#nodes) times</a:t>
            </a:r>
          </a:p>
          <a:p>
            <a:r>
              <a:rPr lang="en-US" sz="2000" dirty="0" smtClean="0"/>
              <a:t>Follow transitions from both states</a:t>
            </a:r>
          </a:p>
          <a:p>
            <a:r>
              <a:rPr lang="en-US" sz="2000" dirty="0" smtClean="0"/>
              <a:t>Ensure superset of next hop locations</a:t>
            </a:r>
          </a:p>
          <a:p>
            <a:r>
              <a:rPr lang="en-US" sz="2000" dirty="0" smtClean="0"/>
              <a:t>Relate next hop states</a:t>
            </a:r>
          </a:p>
          <a:p>
            <a:r>
              <a:rPr lang="en-US" sz="2000" dirty="0" smtClean="0"/>
              <a:t>Check that no more preferred states relate the same less preferred state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Key Invariant: </a:t>
            </a:r>
          </a:p>
          <a:p>
            <a:pPr marL="0" indent="0">
              <a:buNone/>
            </a:pPr>
            <a:r>
              <a:rPr lang="en-US" sz="2000" dirty="0" smtClean="0"/>
              <a:t>At most a single unique next topology location.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Topology Consistency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32047" y="1407188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70540" y="2027421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993554" y="2027421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993013" y="2767998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632047" y="2767998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632046" y="3459278"/>
            <a:ext cx="361507" cy="3296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269998" y="3469910"/>
            <a:ext cx="361507" cy="3296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993553" y="4178753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994094" y="3480539"/>
            <a:ext cx="361507" cy="3296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993014" y="2027421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16" idx="3"/>
            <a:endCxn id="17" idx="0"/>
          </p:cNvCxnSpPr>
          <p:nvPr/>
        </p:nvCxnSpPr>
        <p:spPr>
          <a:xfrm flipH="1">
            <a:off x="6451294" y="1688528"/>
            <a:ext cx="233694" cy="338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5"/>
            <a:endCxn id="18" idx="0"/>
          </p:cNvCxnSpPr>
          <p:nvPr/>
        </p:nvCxnSpPr>
        <p:spPr>
          <a:xfrm>
            <a:off x="6940613" y="1688528"/>
            <a:ext cx="233695" cy="338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6"/>
            <a:endCxn id="25" idx="1"/>
          </p:cNvCxnSpPr>
          <p:nvPr/>
        </p:nvCxnSpPr>
        <p:spPr>
          <a:xfrm>
            <a:off x="6993554" y="1571993"/>
            <a:ext cx="1052401" cy="5036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4"/>
            <a:endCxn id="19" idx="0"/>
          </p:cNvCxnSpPr>
          <p:nvPr/>
        </p:nvCxnSpPr>
        <p:spPr>
          <a:xfrm flipH="1">
            <a:off x="8173767" y="2357031"/>
            <a:ext cx="1" cy="4109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4"/>
            <a:endCxn id="20" idx="7"/>
          </p:cNvCxnSpPr>
          <p:nvPr/>
        </p:nvCxnSpPr>
        <p:spPr>
          <a:xfrm flipH="1">
            <a:off x="6940613" y="2357031"/>
            <a:ext cx="233695" cy="459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4"/>
            <a:endCxn id="20" idx="1"/>
          </p:cNvCxnSpPr>
          <p:nvPr/>
        </p:nvCxnSpPr>
        <p:spPr>
          <a:xfrm>
            <a:off x="6451294" y="2357031"/>
            <a:ext cx="233694" cy="459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3"/>
            <a:endCxn id="24" idx="0"/>
          </p:cNvCxnSpPr>
          <p:nvPr/>
        </p:nvCxnSpPr>
        <p:spPr>
          <a:xfrm flipH="1">
            <a:off x="6174848" y="3049338"/>
            <a:ext cx="510140" cy="431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4"/>
            <a:endCxn id="21" idx="0"/>
          </p:cNvCxnSpPr>
          <p:nvPr/>
        </p:nvCxnSpPr>
        <p:spPr>
          <a:xfrm flipH="1">
            <a:off x="6812800" y="3097608"/>
            <a:ext cx="1" cy="3616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0" idx="5"/>
            <a:endCxn id="22" idx="0"/>
          </p:cNvCxnSpPr>
          <p:nvPr/>
        </p:nvCxnSpPr>
        <p:spPr>
          <a:xfrm>
            <a:off x="6940613" y="3049338"/>
            <a:ext cx="510139" cy="4205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1" idx="4"/>
            <a:endCxn id="23" idx="1"/>
          </p:cNvCxnSpPr>
          <p:nvPr/>
        </p:nvCxnSpPr>
        <p:spPr>
          <a:xfrm>
            <a:off x="6812800" y="3788888"/>
            <a:ext cx="233694" cy="4381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4"/>
            <a:endCxn id="23" idx="7"/>
          </p:cNvCxnSpPr>
          <p:nvPr/>
        </p:nvCxnSpPr>
        <p:spPr>
          <a:xfrm flipH="1">
            <a:off x="7302119" y="3799520"/>
            <a:ext cx="148633" cy="4275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9578612" y="1375052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217105" y="1995285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940119" y="1995285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855598" y="2721844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280361" y="2721844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940119" y="3448403"/>
            <a:ext cx="361507" cy="3296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578072" y="3434385"/>
            <a:ext cx="361507" cy="3296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280360" y="4160944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55597" y="3448403"/>
            <a:ext cx="361507" cy="3296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3" idx="3"/>
            <a:endCxn id="8" idx="0"/>
          </p:cNvCxnSpPr>
          <p:nvPr/>
        </p:nvCxnSpPr>
        <p:spPr>
          <a:xfrm flipH="1">
            <a:off x="9397859" y="1656392"/>
            <a:ext cx="233694" cy="338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" idx="5"/>
            <a:endCxn id="9" idx="0"/>
          </p:cNvCxnSpPr>
          <p:nvPr/>
        </p:nvCxnSpPr>
        <p:spPr>
          <a:xfrm>
            <a:off x="9887178" y="1656392"/>
            <a:ext cx="233695" cy="338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0"/>
          </p:cNvCxnSpPr>
          <p:nvPr/>
        </p:nvCxnSpPr>
        <p:spPr>
          <a:xfrm flipH="1">
            <a:off x="9036352" y="2276625"/>
            <a:ext cx="233694" cy="445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0" idx="4"/>
            <a:endCxn id="15" idx="0"/>
          </p:cNvCxnSpPr>
          <p:nvPr/>
        </p:nvCxnSpPr>
        <p:spPr>
          <a:xfrm flipH="1">
            <a:off x="9036351" y="3051454"/>
            <a:ext cx="1" cy="396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5"/>
            <a:endCxn id="11" idx="0"/>
          </p:cNvCxnSpPr>
          <p:nvPr/>
        </p:nvCxnSpPr>
        <p:spPr>
          <a:xfrm>
            <a:off x="10248685" y="2276625"/>
            <a:ext cx="212430" cy="445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3"/>
            <a:endCxn id="12" idx="0"/>
          </p:cNvCxnSpPr>
          <p:nvPr/>
        </p:nvCxnSpPr>
        <p:spPr>
          <a:xfrm flipH="1">
            <a:off x="10120873" y="3003184"/>
            <a:ext cx="212429" cy="445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1" idx="5"/>
            <a:endCxn id="13" idx="0"/>
          </p:cNvCxnSpPr>
          <p:nvPr/>
        </p:nvCxnSpPr>
        <p:spPr>
          <a:xfrm>
            <a:off x="10588927" y="3003184"/>
            <a:ext cx="169899" cy="431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2" idx="4"/>
            <a:endCxn id="14" idx="1"/>
          </p:cNvCxnSpPr>
          <p:nvPr/>
        </p:nvCxnSpPr>
        <p:spPr>
          <a:xfrm>
            <a:off x="10120873" y="3778013"/>
            <a:ext cx="212428" cy="431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3" idx="4"/>
            <a:endCxn id="14" idx="7"/>
          </p:cNvCxnSpPr>
          <p:nvPr/>
        </p:nvCxnSpPr>
        <p:spPr>
          <a:xfrm flipH="1">
            <a:off x="10588926" y="3763995"/>
            <a:ext cx="169900" cy="445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177079" y="445490"/>
            <a:ext cx="16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Preferred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008919" y="450975"/>
            <a:ext cx="151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Less Preferred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174847" y="5311279"/>
                <a:ext cx="501233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↦{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847" y="5311279"/>
                <a:ext cx="5012334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66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2276" y="1091014"/>
            <a:ext cx="4586586" cy="4810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/>
              <a:t>Bisimulation</a:t>
            </a:r>
            <a:r>
              <a:rPr lang="en-US" sz="2000" b="1" dirty="0" smtClean="0"/>
              <a:t>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Repeat (#nodes) times</a:t>
            </a:r>
          </a:p>
          <a:p>
            <a:r>
              <a:rPr lang="en-US" sz="2000" dirty="0" smtClean="0"/>
              <a:t>Follow transitions from both states</a:t>
            </a:r>
          </a:p>
          <a:p>
            <a:r>
              <a:rPr lang="en-US" sz="2000" dirty="0" smtClean="0"/>
              <a:t>Ensure superset of next hop locations</a:t>
            </a:r>
          </a:p>
          <a:p>
            <a:r>
              <a:rPr lang="en-US" sz="2000" dirty="0" smtClean="0"/>
              <a:t>Relate next hop states</a:t>
            </a:r>
          </a:p>
          <a:p>
            <a:r>
              <a:rPr lang="en-US" sz="2000" dirty="0" smtClean="0"/>
              <a:t>Check that no more preferred states relate the same less preferred state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Key Invariant: </a:t>
            </a:r>
          </a:p>
          <a:p>
            <a:pPr marL="0" indent="0">
              <a:buNone/>
            </a:pPr>
            <a:r>
              <a:rPr lang="en-US" sz="2000" dirty="0" smtClean="0"/>
              <a:t>At most a single unique next topology location.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Topology Consistency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32047" y="1407188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70540" y="2027421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993554" y="2027421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993013" y="2767998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632047" y="2767998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632046" y="3459278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269998" y="3469910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993553" y="4178753"/>
            <a:ext cx="361507" cy="3296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994094" y="3480539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993014" y="2027421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16" idx="3"/>
            <a:endCxn id="17" idx="0"/>
          </p:cNvCxnSpPr>
          <p:nvPr/>
        </p:nvCxnSpPr>
        <p:spPr>
          <a:xfrm flipH="1">
            <a:off x="6451294" y="1688528"/>
            <a:ext cx="233694" cy="338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5"/>
            <a:endCxn id="18" idx="0"/>
          </p:cNvCxnSpPr>
          <p:nvPr/>
        </p:nvCxnSpPr>
        <p:spPr>
          <a:xfrm>
            <a:off x="6940613" y="1688528"/>
            <a:ext cx="233695" cy="338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6"/>
            <a:endCxn id="25" idx="1"/>
          </p:cNvCxnSpPr>
          <p:nvPr/>
        </p:nvCxnSpPr>
        <p:spPr>
          <a:xfrm>
            <a:off x="6993554" y="1571993"/>
            <a:ext cx="1052401" cy="5036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4"/>
            <a:endCxn id="19" idx="0"/>
          </p:cNvCxnSpPr>
          <p:nvPr/>
        </p:nvCxnSpPr>
        <p:spPr>
          <a:xfrm flipH="1">
            <a:off x="8173767" y="2357031"/>
            <a:ext cx="1" cy="4109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4"/>
            <a:endCxn id="20" idx="7"/>
          </p:cNvCxnSpPr>
          <p:nvPr/>
        </p:nvCxnSpPr>
        <p:spPr>
          <a:xfrm flipH="1">
            <a:off x="6940613" y="2357031"/>
            <a:ext cx="233695" cy="459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4"/>
            <a:endCxn id="20" idx="1"/>
          </p:cNvCxnSpPr>
          <p:nvPr/>
        </p:nvCxnSpPr>
        <p:spPr>
          <a:xfrm>
            <a:off x="6451294" y="2357031"/>
            <a:ext cx="233694" cy="459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3"/>
            <a:endCxn id="24" idx="0"/>
          </p:cNvCxnSpPr>
          <p:nvPr/>
        </p:nvCxnSpPr>
        <p:spPr>
          <a:xfrm flipH="1">
            <a:off x="6174848" y="3049338"/>
            <a:ext cx="510140" cy="431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4"/>
            <a:endCxn id="21" idx="0"/>
          </p:cNvCxnSpPr>
          <p:nvPr/>
        </p:nvCxnSpPr>
        <p:spPr>
          <a:xfrm flipH="1">
            <a:off x="6812800" y="3097608"/>
            <a:ext cx="1" cy="3616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0" idx="5"/>
            <a:endCxn id="22" idx="0"/>
          </p:cNvCxnSpPr>
          <p:nvPr/>
        </p:nvCxnSpPr>
        <p:spPr>
          <a:xfrm>
            <a:off x="6940613" y="3049338"/>
            <a:ext cx="510139" cy="4205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1" idx="4"/>
            <a:endCxn id="23" idx="1"/>
          </p:cNvCxnSpPr>
          <p:nvPr/>
        </p:nvCxnSpPr>
        <p:spPr>
          <a:xfrm>
            <a:off x="6812800" y="3788888"/>
            <a:ext cx="233694" cy="4381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4"/>
            <a:endCxn id="23" idx="7"/>
          </p:cNvCxnSpPr>
          <p:nvPr/>
        </p:nvCxnSpPr>
        <p:spPr>
          <a:xfrm flipH="1">
            <a:off x="7302119" y="3799520"/>
            <a:ext cx="148633" cy="4275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9578612" y="1375052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217105" y="1995285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940119" y="1995285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855598" y="2721844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280361" y="2721844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940119" y="3448403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578072" y="3434385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280360" y="4160944"/>
            <a:ext cx="361507" cy="3296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55597" y="3448403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3" idx="3"/>
            <a:endCxn id="8" idx="0"/>
          </p:cNvCxnSpPr>
          <p:nvPr/>
        </p:nvCxnSpPr>
        <p:spPr>
          <a:xfrm flipH="1">
            <a:off x="9397859" y="1656392"/>
            <a:ext cx="233694" cy="338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" idx="5"/>
            <a:endCxn id="9" idx="0"/>
          </p:cNvCxnSpPr>
          <p:nvPr/>
        </p:nvCxnSpPr>
        <p:spPr>
          <a:xfrm>
            <a:off x="9887178" y="1656392"/>
            <a:ext cx="233695" cy="338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0"/>
          </p:cNvCxnSpPr>
          <p:nvPr/>
        </p:nvCxnSpPr>
        <p:spPr>
          <a:xfrm flipH="1">
            <a:off x="9036352" y="2276625"/>
            <a:ext cx="233694" cy="445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0" idx="4"/>
            <a:endCxn id="15" idx="0"/>
          </p:cNvCxnSpPr>
          <p:nvPr/>
        </p:nvCxnSpPr>
        <p:spPr>
          <a:xfrm flipH="1">
            <a:off x="9036351" y="3051454"/>
            <a:ext cx="1" cy="396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5"/>
            <a:endCxn id="11" idx="0"/>
          </p:cNvCxnSpPr>
          <p:nvPr/>
        </p:nvCxnSpPr>
        <p:spPr>
          <a:xfrm>
            <a:off x="10248685" y="2276625"/>
            <a:ext cx="212430" cy="445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3"/>
            <a:endCxn id="12" idx="0"/>
          </p:cNvCxnSpPr>
          <p:nvPr/>
        </p:nvCxnSpPr>
        <p:spPr>
          <a:xfrm flipH="1">
            <a:off x="10120873" y="3003184"/>
            <a:ext cx="212429" cy="445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1" idx="5"/>
            <a:endCxn id="13" idx="0"/>
          </p:cNvCxnSpPr>
          <p:nvPr/>
        </p:nvCxnSpPr>
        <p:spPr>
          <a:xfrm>
            <a:off x="10588927" y="3003184"/>
            <a:ext cx="169899" cy="431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2" idx="4"/>
            <a:endCxn id="14" idx="1"/>
          </p:cNvCxnSpPr>
          <p:nvPr/>
        </p:nvCxnSpPr>
        <p:spPr>
          <a:xfrm>
            <a:off x="10120873" y="3778013"/>
            <a:ext cx="212428" cy="431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3" idx="4"/>
            <a:endCxn id="14" idx="7"/>
          </p:cNvCxnSpPr>
          <p:nvPr/>
        </p:nvCxnSpPr>
        <p:spPr>
          <a:xfrm flipH="1">
            <a:off x="10588926" y="3763995"/>
            <a:ext cx="169900" cy="445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177079" y="445490"/>
            <a:ext cx="16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Preferred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008919" y="450975"/>
            <a:ext cx="151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Less Preferred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450751" y="5408627"/>
                <a:ext cx="18635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751" y="5408627"/>
                <a:ext cx="1863523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14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2276" y="1091014"/>
            <a:ext cx="4586586" cy="4810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/>
              <a:t>Bisimulation</a:t>
            </a:r>
            <a:r>
              <a:rPr lang="en-US" sz="2000" b="1" dirty="0" smtClean="0"/>
              <a:t>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Repeat (#nodes) times</a:t>
            </a:r>
          </a:p>
          <a:p>
            <a:r>
              <a:rPr lang="en-US" sz="2000" dirty="0" smtClean="0"/>
              <a:t>Follow transitions from both states</a:t>
            </a:r>
          </a:p>
          <a:p>
            <a:r>
              <a:rPr lang="en-US" sz="2000" dirty="0" smtClean="0"/>
              <a:t>Ensure superset of next hop locations</a:t>
            </a:r>
          </a:p>
          <a:p>
            <a:r>
              <a:rPr lang="en-US" sz="2000" dirty="0" smtClean="0"/>
              <a:t>Relate next hop states</a:t>
            </a:r>
          </a:p>
          <a:p>
            <a:r>
              <a:rPr lang="en-US" sz="2000" dirty="0" smtClean="0"/>
              <a:t>Check that no more preferred states relate the same less preferred state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Key Invariant: </a:t>
            </a:r>
          </a:p>
          <a:p>
            <a:pPr marL="0" indent="0">
              <a:buNone/>
            </a:pPr>
            <a:r>
              <a:rPr lang="en-US" sz="2000" dirty="0" smtClean="0"/>
              <a:t>At most a single unique next topology location.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Topology Consistency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32047" y="1407188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70540" y="2027421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993554" y="2027421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993013" y="2767998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632047" y="2767998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632046" y="3459278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269998" y="3469910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993553" y="4178753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994094" y="3480539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993014" y="2027421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16" idx="3"/>
            <a:endCxn id="17" idx="0"/>
          </p:cNvCxnSpPr>
          <p:nvPr/>
        </p:nvCxnSpPr>
        <p:spPr>
          <a:xfrm flipH="1">
            <a:off x="6451294" y="1688528"/>
            <a:ext cx="233694" cy="338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5"/>
            <a:endCxn id="18" idx="0"/>
          </p:cNvCxnSpPr>
          <p:nvPr/>
        </p:nvCxnSpPr>
        <p:spPr>
          <a:xfrm>
            <a:off x="6940613" y="1688528"/>
            <a:ext cx="233695" cy="338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6"/>
            <a:endCxn id="25" idx="1"/>
          </p:cNvCxnSpPr>
          <p:nvPr/>
        </p:nvCxnSpPr>
        <p:spPr>
          <a:xfrm>
            <a:off x="6993554" y="1571993"/>
            <a:ext cx="1052401" cy="5036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4"/>
            <a:endCxn id="19" idx="0"/>
          </p:cNvCxnSpPr>
          <p:nvPr/>
        </p:nvCxnSpPr>
        <p:spPr>
          <a:xfrm flipH="1">
            <a:off x="8173767" y="2357031"/>
            <a:ext cx="1" cy="4109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4"/>
            <a:endCxn id="20" idx="7"/>
          </p:cNvCxnSpPr>
          <p:nvPr/>
        </p:nvCxnSpPr>
        <p:spPr>
          <a:xfrm flipH="1">
            <a:off x="6940613" y="2357031"/>
            <a:ext cx="233695" cy="459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4"/>
            <a:endCxn id="20" idx="1"/>
          </p:cNvCxnSpPr>
          <p:nvPr/>
        </p:nvCxnSpPr>
        <p:spPr>
          <a:xfrm>
            <a:off x="6451294" y="2357031"/>
            <a:ext cx="233694" cy="459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3"/>
            <a:endCxn id="24" idx="0"/>
          </p:cNvCxnSpPr>
          <p:nvPr/>
        </p:nvCxnSpPr>
        <p:spPr>
          <a:xfrm flipH="1">
            <a:off x="6174848" y="3049338"/>
            <a:ext cx="510140" cy="431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4"/>
            <a:endCxn id="21" idx="0"/>
          </p:cNvCxnSpPr>
          <p:nvPr/>
        </p:nvCxnSpPr>
        <p:spPr>
          <a:xfrm flipH="1">
            <a:off x="6812800" y="3097608"/>
            <a:ext cx="1" cy="3616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0" idx="5"/>
            <a:endCxn id="22" idx="0"/>
          </p:cNvCxnSpPr>
          <p:nvPr/>
        </p:nvCxnSpPr>
        <p:spPr>
          <a:xfrm>
            <a:off x="6940613" y="3049338"/>
            <a:ext cx="510139" cy="4205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1" idx="4"/>
            <a:endCxn id="23" idx="1"/>
          </p:cNvCxnSpPr>
          <p:nvPr/>
        </p:nvCxnSpPr>
        <p:spPr>
          <a:xfrm>
            <a:off x="6812800" y="3788888"/>
            <a:ext cx="233694" cy="4381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4"/>
            <a:endCxn id="23" idx="7"/>
          </p:cNvCxnSpPr>
          <p:nvPr/>
        </p:nvCxnSpPr>
        <p:spPr>
          <a:xfrm flipH="1">
            <a:off x="7302119" y="3799520"/>
            <a:ext cx="148633" cy="4275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9578612" y="1375052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217105" y="1995285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940119" y="1995285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855598" y="2721844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280361" y="2721844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940119" y="3448403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578072" y="3434385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280360" y="4160944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55597" y="3448403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3" idx="3"/>
            <a:endCxn id="8" idx="0"/>
          </p:cNvCxnSpPr>
          <p:nvPr/>
        </p:nvCxnSpPr>
        <p:spPr>
          <a:xfrm flipH="1">
            <a:off x="9397859" y="1656392"/>
            <a:ext cx="233694" cy="338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" idx="5"/>
            <a:endCxn id="9" idx="0"/>
          </p:cNvCxnSpPr>
          <p:nvPr/>
        </p:nvCxnSpPr>
        <p:spPr>
          <a:xfrm>
            <a:off x="9887178" y="1656392"/>
            <a:ext cx="233695" cy="338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0"/>
          </p:cNvCxnSpPr>
          <p:nvPr/>
        </p:nvCxnSpPr>
        <p:spPr>
          <a:xfrm flipH="1">
            <a:off x="9036352" y="2276625"/>
            <a:ext cx="233694" cy="445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0" idx="4"/>
            <a:endCxn id="15" idx="0"/>
          </p:cNvCxnSpPr>
          <p:nvPr/>
        </p:nvCxnSpPr>
        <p:spPr>
          <a:xfrm flipH="1">
            <a:off x="9036351" y="3051454"/>
            <a:ext cx="1" cy="396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5"/>
            <a:endCxn id="11" idx="0"/>
          </p:cNvCxnSpPr>
          <p:nvPr/>
        </p:nvCxnSpPr>
        <p:spPr>
          <a:xfrm>
            <a:off x="10248685" y="2276625"/>
            <a:ext cx="212430" cy="445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3"/>
            <a:endCxn id="12" idx="0"/>
          </p:cNvCxnSpPr>
          <p:nvPr/>
        </p:nvCxnSpPr>
        <p:spPr>
          <a:xfrm flipH="1">
            <a:off x="10120873" y="3003184"/>
            <a:ext cx="212429" cy="445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1" idx="5"/>
            <a:endCxn id="13" idx="0"/>
          </p:cNvCxnSpPr>
          <p:nvPr/>
        </p:nvCxnSpPr>
        <p:spPr>
          <a:xfrm>
            <a:off x="10588927" y="3003184"/>
            <a:ext cx="169899" cy="431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2" idx="4"/>
            <a:endCxn id="14" idx="1"/>
          </p:cNvCxnSpPr>
          <p:nvPr/>
        </p:nvCxnSpPr>
        <p:spPr>
          <a:xfrm>
            <a:off x="10120873" y="3778013"/>
            <a:ext cx="212428" cy="431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3" idx="4"/>
            <a:endCxn id="14" idx="7"/>
          </p:cNvCxnSpPr>
          <p:nvPr/>
        </p:nvCxnSpPr>
        <p:spPr>
          <a:xfrm flipH="1">
            <a:off x="10588926" y="3763995"/>
            <a:ext cx="169900" cy="445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177079" y="445490"/>
            <a:ext cx="16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Preferred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008919" y="450975"/>
            <a:ext cx="151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Less Preferred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279018" y="5408627"/>
                <a:ext cx="4712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[ 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018" y="5408627"/>
                <a:ext cx="471283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19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2276" y="1091014"/>
            <a:ext cx="4586586" cy="4810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/>
              <a:t>Bisimulation</a:t>
            </a:r>
            <a:r>
              <a:rPr lang="en-US" sz="2000" b="1" dirty="0" smtClean="0"/>
              <a:t>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Repeat (#nodes) times</a:t>
            </a:r>
          </a:p>
          <a:p>
            <a:r>
              <a:rPr lang="en-US" sz="2000" dirty="0" smtClean="0"/>
              <a:t>Follow transitions from both states</a:t>
            </a:r>
          </a:p>
          <a:p>
            <a:r>
              <a:rPr lang="en-US" sz="2000" dirty="0" smtClean="0"/>
              <a:t>Ensure superset of next hop locations</a:t>
            </a:r>
          </a:p>
          <a:p>
            <a:r>
              <a:rPr lang="en-US" sz="2000" dirty="0" smtClean="0"/>
              <a:t>Relate next hop states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Check that no more preferred states relate the same less preferred state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Key Invariant: </a:t>
            </a:r>
          </a:p>
          <a:p>
            <a:pPr marL="0" indent="0">
              <a:buNone/>
            </a:pPr>
            <a:r>
              <a:rPr lang="en-US" sz="2000" dirty="0" smtClean="0"/>
              <a:t>At most a single unique next topology location.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Topology Consistency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32047" y="1407188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70540" y="2027421"/>
            <a:ext cx="361507" cy="32961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993554" y="2027421"/>
            <a:ext cx="361507" cy="32961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993013" y="2767998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632047" y="2767998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632046" y="3459278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269998" y="3469910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993553" y="4178753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994094" y="3480539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993014" y="2027421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16" idx="3"/>
            <a:endCxn id="17" idx="0"/>
          </p:cNvCxnSpPr>
          <p:nvPr/>
        </p:nvCxnSpPr>
        <p:spPr>
          <a:xfrm flipH="1">
            <a:off x="6451294" y="1688528"/>
            <a:ext cx="233694" cy="338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5"/>
            <a:endCxn id="18" idx="0"/>
          </p:cNvCxnSpPr>
          <p:nvPr/>
        </p:nvCxnSpPr>
        <p:spPr>
          <a:xfrm>
            <a:off x="6940613" y="1688528"/>
            <a:ext cx="233695" cy="338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6"/>
            <a:endCxn id="25" idx="1"/>
          </p:cNvCxnSpPr>
          <p:nvPr/>
        </p:nvCxnSpPr>
        <p:spPr>
          <a:xfrm>
            <a:off x="6993554" y="1571993"/>
            <a:ext cx="1052401" cy="5036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4"/>
            <a:endCxn id="19" idx="0"/>
          </p:cNvCxnSpPr>
          <p:nvPr/>
        </p:nvCxnSpPr>
        <p:spPr>
          <a:xfrm flipH="1">
            <a:off x="8173767" y="2357031"/>
            <a:ext cx="1" cy="4109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4"/>
            <a:endCxn id="20" idx="7"/>
          </p:cNvCxnSpPr>
          <p:nvPr/>
        </p:nvCxnSpPr>
        <p:spPr>
          <a:xfrm flipH="1">
            <a:off x="6940613" y="2357031"/>
            <a:ext cx="233695" cy="4592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4"/>
            <a:endCxn id="20" idx="1"/>
          </p:cNvCxnSpPr>
          <p:nvPr/>
        </p:nvCxnSpPr>
        <p:spPr>
          <a:xfrm>
            <a:off x="6451294" y="2357031"/>
            <a:ext cx="233694" cy="4592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3"/>
            <a:endCxn id="24" idx="0"/>
          </p:cNvCxnSpPr>
          <p:nvPr/>
        </p:nvCxnSpPr>
        <p:spPr>
          <a:xfrm flipH="1">
            <a:off x="6174848" y="3049338"/>
            <a:ext cx="510140" cy="431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4"/>
            <a:endCxn id="21" idx="0"/>
          </p:cNvCxnSpPr>
          <p:nvPr/>
        </p:nvCxnSpPr>
        <p:spPr>
          <a:xfrm flipH="1">
            <a:off x="6812800" y="3097608"/>
            <a:ext cx="1" cy="3616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0" idx="5"/>
            <a:endCxn id="22" idx="0"/>
          </p:cNvCxnSpPr>
          <p:nvPr/>
        </p:nvCxnSpPr>
        <p:spPr>
          <a:xfrm>
            <a:off x="6940613" y="3049338"/>
            <a:ext cx="510139" cy="4205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1" idx="4"/>
            <a:endCxn id="23" idx="1"/>
          </p:cNvCxnSpPr>
          <p:nvPr/>
        </p:nvCxnSpPr>
        <p:spPr>
          <a:xfrm>
            <a:off x="6812800" y="3788888"/>
            <a:ext cx="233694" cy="4381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4"/>
            <a:endCxn id="23" idx="7"/>
          </p:cNvCxnSpPr>
          <p:nvPr/>
        </p:nvCxnSpPr>
        <p:spPr>
          <a:xfrm flipH="1">
            <a:off x="7302119" y="3799520"/>
            <a:ext cx="148633" cy="4275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9578612" y="1375052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217105" y="1995285"/>
            <a:ext cx="361507" cy="32961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940119" y="1995285"/>
            <a:ext cx="361507" cy="329610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855598" y="2721844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280361" y="2721844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940119" y="3448403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578072" y="3434385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280360" y="4160944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55597" y="3448403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3" idx="3"/>
            <a:endCxn id="8" idx="0"/>
          </p:cNvCxnSpPr>
          <p:nvPr/>
        </p:nvCxnSpPr>
        <p:spPr>
          <a:xfrm flipH="1">
            <a:off x="9397859" y="1656392"/>
            <a:ext cx="233694" cy="338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" idx="5"/>
            <a:endCxn id="9" idx="0"/>
          </p:cNvCxnSpPr>
          <p:nvPr/>
        </p:nvCxnSpPr>
        <p:spPr>
          <a:xfrm>
            <a:off x="9887178" y="1656392"/>
            <a:ext cx="233695" cy="338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0"/>
          </p:cNvCxnSpPr>
          <p:nvPr/>
        </p:nvCxnSpPr>
        <p:spPr>
          <a:xfrm flipH="1">
            <a:off x="9036352" y="2276625"/>
            <a:ext cx="233694" cy="4452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0" idx="4"/>
            <a:endCxn id="15" idx="0"/>
          </p:cNvCxnSpPr>
          <p:nvPr/>
        </p:nvCxnSpPr>
        <p:spPr>
          <a:xfrm flipH="1">
            <a:off x="9036351" y="3051454"/>
            <a:ext cx="1" cy="396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5"/>
            <a:endCxn id="11" idx="0"/>
          </p:cNvCxnSpPr>
          <p:nvPr/>
        </p:nvCxnSpPr>
        <p:spPr>
          <a:xfrm>
            <a:off x="10248685" y="2276625"/>
            <a:ext cx="212430" cy="4452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3"/>
            <a:endCxn id="12" idx="0"/>
          </p:cNvCxnSpPr>
          <p:nvPr/>
        </p:nvCxnSpPr>
        <p:spPr>
          <a:xfrm flipH="1">
            <a:off x="10120873" y="3003184"/>
            <a:ext cx="212429" cy="445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1" idx="5"/>
            <a:endCxn id="13" idx="0"/>
          </p:cNvCxnSpPr>
          <p:nvPr/>
        </p:nvCxnSpPr>
        <p:spPr>
          <a:xfrm>
            <a:off x="10588927" y="3003184"/>
            <a:ext cx="169899" cy="431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2" idx="4"/>
            <a:endCxn id="14" idx="1"/>
          </p:cNvCxnSpPr>
          <p:nvPr/>
        </p:nvCxnSpPr>
        <p:spPr>
          <a:xfrm>
            <a:off x="10120873" y="3778013"/>
            <a:ext cx="212428" cy="431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3" idx="4"/>
            <a:endCxn id="14" idx="7"/>
          </p:cNvCxnSpPr>
          <p:nvPr/>
        </p:nvCxnSpPr>
        <p:spPr>
          <a:xfrm flipH="1">
            <a:off x="10588926" y="3763995"/>
            <a:ext cx="169900" cy="445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177079" y="445490"/>
            <a:ext cx="16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Preferred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008919" y="450975"/>
            <a:ext cx="151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Less Preferred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5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1742180"/>
            <a:ext cx="9580789" cy="510697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Topology Consistency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5162" y="1965464"/>
                <a:ext cx="29186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[(1,0,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)↦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(0,0,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62" y="1965464"/>
                <a:ext cx="291861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132" r="-3340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7517218" y="4965405"/>
            <a:ext cx="956931" cy="43593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19284" y="3363433"/>
            <a:ext cx="956931" cy="435935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19748" y="33596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{1,2}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01754" y="468164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{2}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15864" y="4873356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{1}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1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1742180"/>
            <a:ext cx="9580789" cy="510697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Topology Consistency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5162" y="1965464"/>
                <a:ext cx="28631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 (1,0,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)↦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(0,0,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62" y="1965464"/>
                <a:ext cx="286315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191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7517562" y="5792406"/>
            <a:ext cx="956589" cy="988829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40550" y="2565991"/>
            <a:ext cx="956931" cy="435935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619748" y="33596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{1,2}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01754" y="468164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{2}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15864" y="4873356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{1}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717575" y="5792405"/>
            <a:ext cx="956589" cy="988829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230335" y="2561156"/>
            <a:ext cx="956931" cy="435935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3391" y="2386228"/>
                <a:ext cx="28736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(1,0,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)↦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(0,0,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 smtClean="0"/>
                  <a:t> ]</a:t>
                </a:r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91" y="2386228"/>
                <a:ext cx="287367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760" t="-24590" r="-5308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42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1742180"/>
            <a:ext cx="9580789" cy="510697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Topology Consistency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5162" y="1965464"/>
                <a:ext cx="28368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[(0,0,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)↦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(0,1,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 smtClean="0"/>
                  <a:t>]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62" y="1965464"/>
                <a:ext cx="283686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936" t="-24590" r="-5579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619748" y="33596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{1,2}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01754" y="468164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{2}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15864" y="4873356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{1}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325490" y="3359671"/>
            <a:ext cx="956931" cy="43593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895059" y="4969053"/>
            <a:ext cx="956931" cy="435935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9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1742180"/>
            <a:ext cx="9580789" cy="510697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Topology Consistency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5162" y="1965464"/>
                <a:ext cx="29041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[(0,1,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)↦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(0,1,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 smtClean="0"/>
                  <a:t>]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62" y="1965464"/>
                <a:ext cx="290419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822" t="-24590" r="-4822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619748" y="33596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{1,2}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01754" y="468164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{2}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15864" y="4873356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{1}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6282959" y="4127997"/>
            <a:ext cx="1041989" cy="52351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25489" y="4171786"/>
            <a:ext cx="956931" cy="435935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5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1742180"/>
            <a:ext cx="9580789" cy="510697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Topology Consistency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19748" y="33596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{1,2}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01754" y="468164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{2}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15864" y="4873356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{1}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316283" y="4962526"/>
            <a:ext cx="956931" cy="43593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37550" y="3362986"/>
            <a:ext cx="956931" cy="435935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510674" y="3355895"/>
            <a:ext cx="956931" cy="435935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89072" y="4962525"/>
            <a:ext cx="956931" cy="43593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65162" y="1965464"/>
                <a:ext cx="28631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 (0,1,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)↦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(0,0,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62" y="1965464"/>
                <a:ext cx="286315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404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03391" y="2386228"/>
                <a:ext cx="28736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(0,1,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)↦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(0,0,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 smtClean="0"/>
                  <a:t> ]</a:t>
                </a:r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91" y="2386228"/>
                <a:ext cx="287367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760" t="-24590" r="-4246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24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1742180"/>
            <a:ext cx="9580789" cy="510697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Topology Consistency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35285" y="3472543"/>
            <a:ext cx="1469572" cy="5442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14602" y="328787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{1,2}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124200" y="4550229"/>
            <a:ext cx="838200" cy="38100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05251" y="4094398"/>
            <a:ext cx="1609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Least Preferred</a:t>
            </a:r>
          </a:p>
          <a:p>
            <a:r>
              <a:rPr lang="en-US" dirty="0" smtClean="0"/>
              <a:t>{2}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8512629" y="4094398"/>
            <a:ext cx="1001485" cy="86404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986942" y="3627175"/>
            <a:ext cx="1660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Most preferred </a:t>
            </a:r>
          </a:p>
          <a:p>
            <a:pPr algn="r"/>
            <a:r>
              <a:rPr lang="en-US" dirty="0" smtClean="0"/>
              <a:t>{1}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71678" y="1071429"/>
            <a:ext cx="3532262" cy="2596422"/>
            <a:chOff x="143008" y="1865269"/>
            <a:chExt cx="3532262" cy="2596422"/>
          </a:xfrm>
        </p:grpSpPr>
        <p:grpSp>
          <p:nvGrpSpPr>
            <p:cNvPr id="18" name="Group 17"/>
            <p:cNvGrpSpPr/>
            <p:nvPr/>
          </p:nvGrpSpPr>
          <p:grpSpPr>
            <a:xfrm>
              <a:off x="143008" y="3957688"/>
              <a:ext cx="565735" cy="504003"/>
              <a:chOff x="2022693" y="3983301"/>
              <a:chExt cx="565735" cy="50400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079799" y="1875066"/>
              <a:ext cx="565735" cy="504003"/>
              <a:chOff x="3421831" y="3983301"/>
              <a:chExt cx="565735" cy="504003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3421831" y="3983301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545840" y="4063515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018742" y="3947328"/>
              <a:ext cx="565735" cy="504003"/>
              <a:chOff x="5897087" y="3915965"/>
              <a:chExt cx="565735" cy="504003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021096" y="398330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cxnSp>
          <p:nvCxnSpPr>
            <p:cNvPr id="21" name="Straight Connector 20"/>
            <p:cNvCxnSpPr>
              <a:stCxn id="48" idx="0"/>
              <a:endCxn id="42" idx="3"/>
            </p:cNvCxnSpPr>
            <p:nvPr/>
          </p:nvCxnSpPr>
          <p:spPr>
            <a:xfrm flipV="1">
              <a:off x="425876" y="3360735"/>
              <a:ext cx="272957" cy="5969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6" idx="5"/>
              <a:endCxn id="34" idx="0"/>
            </p:cNvCxnSpPr>
            <p:nvPr/>
          </p:nvCxnSpPr>
          <p:spPr>
            <a:xfrm>
              <a:off x="2562684" y="2305259"/>
              <a:ext cx="462375" cy="6317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615983" y="2930542"/>
              <a:ext cx="565735" cy="504003"/>
              <a:chOff x="4776625" y="3301308"/>
              <a:chExt cx="565735" cy="504003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330021" y="1865269"/>
              <a:ext cx="565735" cy="504003"/>
              <a:chOff x="4776625" y="3301308"/>
              <a:chExt cx="565735" cy="504003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861997" y="3368643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  <p:cxnSp>
          <p:nvCxnSpPr>
            <p:cNvPr id="25" name="Straight Connector 24"/>
            <p:cNvCxnSpPr>
              <a:stCxn id="40" idx="3"/>
              <a:endCxn id="42" idx="0"/>
            </p:cNvCxnSpPr>
            <p:nvPr/>
          </p:nvCxnSpPr>
          <p:spPr>
            <a:xfrm flipH="1">
              <a:off x="898851" y="2295462"/>
              <a:ext cx="514020" cy="635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2318202" y="3957688"/>
              <a:ext cx="565735" cy="504003"/>
              <a:chOff x="5897087" y="3915965"/>
              <a:chExt cx="565735" cy="504003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021096" y="398330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109535" y="3950565"/>
              <a:ext cx="565735" cy="504003"/>
              <a:chOff x="5897087" y="3915965"/>
              <a:chExt cx="565735" cy="504003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021096" y="39833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</p:grpSp>
        <p:cxnSp>
          <p:nvCxnSpPr>
            <p:cNvPr id="28" name="Straight Connector 27"/>
            <p:cNvCxnSpPr>
              <a:stCxn id="44" idx="0"/>
              <a:endCxn id="42" idx="5"/>
            </p:cNvCxnSpPr>
            <p:nvPr/>
          </p:nvCxnSpPr>
          <p:spPr>
            <a:xfrm flipH="1" flipV="1">
              <a:off x="1098868" y="3360735"/>
              <a:ext cx="202742" cy="5865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8" idx="0"/>
              <a:endCxn id="34" idx="3"/>
            </p:cNvCxnSpPr>
            <p:nvPr/>
          </p:nvCxnSpPr>
          <p:spPr>
            <a:xfrm flipV="1">
              <a:off x="2601070" y="3367209"/>
              <a:ext cx="223971" cy="5904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2742191" y="2937016"/>
              <a:ext cx="565735" cy="504003"/>
              <a:chOff x="4776625" y="3301308"/>
              <a:chExt cx="565735" cy="504003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cxnSp>
          <p:nvCxnSpPr>
            <p:cNvPr id="31" name="Straight Connector 30"/>
            <p:cNvCxnSpPr>
              <a:stCxn id="36" idx="0"/>
              <a:endCxn id="34" idx="5"/>
            </p:cNvCxnSpPr>
            <p:nvPr/>
          </p:nvCxnSpPr>
          <p:spPr>
            <a:xfrm flipH="1" flipV="1">
              <a:off x="3225076" y="3367209"/>
              <a:ext cx="167327" cy="5833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46" idx="3"/>
              <a:endCxn id="42" idx="7"/>
            </p:cNvCxnSpPr>
            <p:nvPr/>
          </p:nvCxnSpPr>
          <p:spPr>
            <a:xfrm flipH="1">
              <a:off x="1098868" y="2305259"/>
              <a:ext cx="1063781" cy="6990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40" idx="5"/>
              <a:endCxn id="34" idx="1"/>
            </p:cNvCxnSpPr>
            <p:nvPr/>
          </p:nvCxnSpPr>
          <p:spPr>
            <a:xfrm>
              <a:off x="1812906" y="2295462"/>
              <a:ext cx="1012135" cy="7153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093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Semantics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862805" y="2547781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809864" y="3462326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07342" y="3409653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30895" y="4618796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59316" y="4618796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3" idx="5"/>
            <a:endCxn id="9" idx="0"/>
          </p:cNvCxnSpPr>
          <p:nvPr/>
        </p:nvCxnSpPr>
        <p:spPr>
          <a:xfrm>
            <a:off x="3171371" y="2829121"/>
            <a:ext cx="1316725" cy="580532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003185" y="1606914"/>
                <a:ext cx="2723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)≫(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185" y="1606914"/>
                <a:ext cx="2723246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3" idx="4"/>
            <a:endCxn id="8" idx="0"/>
          </p:cNvCxnSpPr>
          <p:nvPr/>
        </p:nvCxnSpPr>
        <p:spPr>
          <a:xfrm flipH="1">
            <a:off x="2990618" y="2877391"/>
            <a:ext cx="52941" cy="584935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5"/>
            <a:endCxn id="12" idx="1"/>
          </p:cNvCxnSpPr>
          <p:nvPr/>
        </p:nvCxnSpPr>
        <p:spPr>
          <a:xfrm>
            <a:off x="3118430" y="3743666"/>
            <a:ext cx="965406" cy="92340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9" idx="4"/>
            <a:endCxn id="12" idx="7"/>
          </p:cNvCxnSpPr>
          <p:nvPr/>
        </p:nvCxnSpPr>
        <p:spPr>
          <a:xfrm flipH="1">
            <a:off x="4339461" y="3739263"/>
            <a:ext cx="148635" cy="92780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8" idx="4"/>
            <a:endCxn id="15" idx="0"/>
          </p:cNvCxnSpPr>
          <p:nvPr/>
        </p:nvCxnSpPr>
        <p:spPr>
          <a:xfrm flipH="1">
            <a:off x="2940070" y="3791936"/>
            <a:ext cx="50548" cy="82686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9" idx="3"/>
            <a:endCxn id="15" idx="7"/>
          </p:cNvCxnSpPr>
          <p:nvPr/>
        </p:nvCxnSpPr>
        <p:spPr>
          <a:xfrm flipH="1">
            <a:off x="3067882" y="3690993"/>
            <a:ext cx="1292401" cy="97607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046834" y="3690993"/>
                <a:ext cx="44741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𝐴𝑀𝐶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𝐴𝑁𝐶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𝐵𝑀𝐶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𝐵𝑁𝐶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834" y="3690993"/>
                <a:ext cx="4474174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635" t="-1961" r="-163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6004302" y="3110540"/>
            <a:ext cx="1947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Ranked paths: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710417" y="3802903"/>
            <a:ext cx="38632" cy="82685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759316" y="2929051"/>
            <a:ext cx="90377" cy="63987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3285572" y="3743667"/>
            <a:ext cx="795362" cy="78580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46834" y="4529470"/>
            <a:ext cx="4887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Choose 1 path per start/end locations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72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Semantics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862805" y="2547781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809864" y="3462326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07342" y="3409653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30895" y="4618796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759316" y="4618796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3" idx="5"/>
            <a:endCxn id="9" idx="0"/>
          </p:cNvCxnSpPr>
          <p:nvPr/>
        </p:nvCxnSpPr>
        <p:spPr>
          <a:xfrm>
            <a:off x="3171371" y="2829121"/>
            <a:ext cx="1316725" cy="580532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003185" y="1606914"/>
                <a:ext cx="2723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)≫(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185" y="1606914"/>
                <a:ext cx="2723246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3" idx="4"/>
            <a:endCxn id="8" idx="0"/>
          </p:cNvCxnSpPr>
          <p:nvPr/>
        </p:nvCxnSpPr>
        <p:spPr>
          <a:xfrm flipH="1">
            <a:off x="2990618" y="2877391"/>
            <a:ext cx="52941" cy="584935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8" idx="5"/>
            <a:endCxn id="12" idx="1"/>
          </p:cNvCxnSpPr>
          <p:nvPr/>
        </p:nvCxnSpPr>
        <p:spPr>
          <a:xfrm>
            <a:off x="3118430" y="3743666"/>
            <a:ext cx="965406" cy="92340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9" idx="4"/>
            <a:endCxn id="12" idx="7"/>
          </p:cNvCxnSpPr>
          <p:nvPr/>
        </p:nvCxnSpPr>
        <p:spPr>
          <a:xfrm flipH="1">
            <a:off x="4339461" y="3739263"/>
            <a:ext cx="148635" cy="92780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8" idx="4"/>
            <a:endCxn id="15" idx="0"/>
          </p:cNvCxnSpPr>
          <p:nvPr/>
        </p:nvCxnSpPr>
        <p:spPr>
          <a:xfrm flipH="1">
            <a:off x="2940070" y="3791936"/>
            <a:ext cx="50548" cy="82686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9" idx="3"/>
            <a:endCxn id="15" idx="7"/>
          </p:cNvCxnSpPr>
          <p:nvPr/>
        </p:nvCxnSpPr>
        <p:spPr>
          <a:xfrm flipH="1">
            <a:off x="3067882" y="3690993"/>
            <a:ext cx="1292401" cy="97607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806" y="3840775"/>
            <a:ext cx="328612" cy="3755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046834" y="3690993"/>
                <a:ext cx="44741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𝐴𝑀𝐶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𝐴𝑁𝐶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𝐵𝑀𝐶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𝐵𝑁𝐶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834" y="3690993"/>
                <a:ext cx="4474174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635" t="-1961" r="-163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6004302" y="3110540"/>
            <a:ext cx="1947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Ranked paths: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710417" y="3802903"/>
            <a:ext cx="38632" cy="82685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759316" y="2929051"/>
            <a:ext cx="90377" cy="63987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488095" y="3709819"/>
            <a:ext cx="216987" cy="98669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46834" y="4529470"/>
            <a:ext cx="4887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Choose 1 path per start/end locations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331424" y="2743961"/>
            <a:ext cx="1208231" cy="55995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13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Expressiveness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8232253" y="2197431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985136" y="4164655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681508" y="4164655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3" idx="5"/>
            <a:endCxn id="9" idx="1"/>
          </p:cNvCxnSpPr>
          <p:nvPr/>
        </p:nvCxnSpPr>
        <p:spPr>
          <a:xfrm>
            <a:off x="8540819" y="2478771"/>
            <a:ext cx="1497258" cy="173415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" idx="3"/>
            <a:endCxn id="15" idx="7"/>
          </p:cNvCxnSpPr>
          <p:nvPr/>
        </p:nvCxnSpPr>
        <p:spPr>
          <a:xfrm flipH="1">
            <a:off x="6990074" y="2478771"/>
            <a:ext cx="1295120" cy="173415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9" idx="2"/>
            <a:endCxn id="15" idx="6"/>
          </p:cNvCxnSpPr>
          <p:nvPr/>
        </p:nvCxnSpPr>
        <p:spPr>
          <a:xfrm flipH="1">
            <a:off x="7043015" y="4329460"/>
            <a:ext cx="2942121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607232" y="1558620"/>
            <a:ext cx="695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</a:t>
            </a:r>
          </a:p>
          <a:p>
            <a:r>
              <a:rPr lang="en-US" dirty="0" smtClean="0"/>
              <a:t>BAED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398559" y="3751260"/>
            <a:ext cx="572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AED</a:t>
            </a:r>
          </a:p>
          <a:p>
            <a:r>
              <a:rPr lang="en-US" dirty="0" smtClean="0"/>
              <a:t>AD</a:t>
            </a:r>
          </a:p>
          <a:p>
            <a:r>
              <a:rPr lang="en-US" dirty="0" smtClean="0"/>
              <a:t>AB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289448" y="5462450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563205" y="5820852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4" idx="1"/>
            <a:endCxn id="15" idx="5"/>
          </p:cNvCxnSpPr>
          <p:nvPr/>
        </p:nvCxnSpPr>
        <p:spPr>
          <a:xfrm flipH="1" flipV="1">
            <a:off x="6990074" y="4445995"/>
            <a:ext cx="626072" cy="1423127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7"/>
            <a:endCxn id="9" idx="3"/>
          </p:cNvCxnSpPr>
          <p:nvPr/>
        </p:nvCxnSpPr>
        <p:spPr>
          <a:xfrm flipV="1">
            <a:off x="7871771" y="4445995"/>
            <a:ext cx="2166306" cy="1423127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13" idx="7"/>
          </p:cNvCxnSpPr>
          <p:nvPr/>
        </p:nvCxnSpPr>
        <p:spPr>
          <a:xfrm flipH="1">
            <a:off x="9598014" y="4494265"/>
            <a:ext cx="567876" cy="1016455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3"/>
            <a:endCxn id="14" idx="6"/>
          </p:cNvCxnSpPr>
          <p:nvPr/>
        </p:nvCxnSpPr>
        <p:spPr>
          <a:xfrm flipH="1">
            <a:off x="7924712" y="5743790"/>
            <a:ext cx="1417677" cy="241867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86682" y="4006294"/>
            <a:ext cx="706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CD</a:t>
            </a:r>
          </a:p>
          <a:p>
            <a:r>
              <a:rPr lang="en-US" dirty="0" smtClean="0"/>
              <a:t>CBAD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818446" y="549432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1789124" y="1860526"/>
            <a:ext cx="4380291" cy="1232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Enumerate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Total ordering of routes per device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973324" y="3878634"/>
                <a:ext cx="28795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𝐵𝐴𝐷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𝐴𝐸𝐷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≫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324" y="3878634"/>
                <a:ext cx="2879506" cy="276999"/>
              </a:xfrm>
              <a:prstGeom prst="rect">
                <a:avLst/>
              </a:prstGeom>
              <a:blipFill rotWithShape="0">
                <a:blip r:embed="rId2"/>
                <a:stretch>
                  <a:fillRect r="-148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973324" y="4274237"/>
                <a:ext cx="2590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𝐶𝐵𝐴𝐷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𝐵𝐴𝐸𝐷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≫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324" y="4274237"/>
                <a:ext cx="2590646" cy="276999"/>
              </a:xfrm>
              <a:prstGeom prst="rect">
                <a:avLst/>
              </a:prstGeom>
              <a:blipFill rotWithShape="0">
                <a:blip r:embed="rId3"/>
                <a:stretch>
                  <a:fillRect r="-164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973324" y="4667770"/>
                <a:ext cx="818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≫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324" y="4667770"/>
                <a:ext cx="818173" cy="276999"/>
              </a:xfrm>
              <a:prstGeom prst="rect">
                <a:avLst/>
              </a:prstGeom>
              <a:blipFill rotWithShape="0">
                <a:blip r:embed="rId4"/>
                <a:stretch>
                  <a:fillRect r="-671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973324" y="5061303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324" y="5061303"/>
                <a:ext cx="19717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7500" r="-34375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Expressiveness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8923374" y="2420719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676257" y="4387943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372629" y="4387943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/>
          <p:cNvCxnSpPr>
            <a:stCxn id="3" idx="5"/>
            <a:endCxn id="9" idx="1"/>
          </p:cNvCxnSpPr>
          <p:nvPr/>
        </p:nvCxnSpPr>
        <p:spPr>
          <a:xfrm>
            <a:off x="9231940" y="2702059"/>
            <a:ext cx="1497258" cy="173415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" idx="3"/>
            <a:endCxn id="15" idx="7"/>
          </p:cNvCxnSpPr>
          <p:nvPr/>
        </p:nvCxnSpPr>
        <p:spPr>
          <a:xfrm flipH="1">
            <a:off x="7681195" y="2702059"/>
            <a:ext cx="1295120" cy="173415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9" idx="2"/>
            <a:endCxn id="15" idx="6"/>
          </p:cNvCxnSpPr>
          <p:nvPr/>
        </p:nvCxnSpPr>
        <p:spPr>
          <a:xfrm flipH="1">
            <a:off x="7734136" y="4552748"/>
            <a:ext cx="2942121" cy="0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399193" y="1743741"/>
            <a:ext cx="440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</a:t>
            </a:r>
          </a:p>
          <a:p>
            <a:r>
              <a:rPr lang="en-US" dirty="0"/>
              <a:t>B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946862" y="3741612"/>
            <a:ext cx="439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</a:t>
            </a:r>
          </a:p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059599" y="3789882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CB</a:t>
            </a:r>
          </a:p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04441" y="2236053"/>
            <a:ext cx="167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BGP divergence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704441" y="3282875"/>
                <a:ext cx="19558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≫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441" y="3282875"/>
                <a:ext cx="1955856" cy="276999"/>
              </a:xfrm>
              <a:prstGeom prst="rect">
                <a:avLst/>
              </a:prstGeom>
              <a:blipFill rotWithShape="0">
                <a:blip r:embed="rId2"/>
                <a:stretch>
                  <a:fillRect r="-281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704441" y="3676408"/>
                <a:ext cx="15198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≫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441" y="3676408"/>
                <a:ext cx="1519840" cy="276999"/>
              </a:xfrm>
              <a:prstGeom prst="rect">
                <a:avLst/>
              </a:prstGeom>
              <a:blipFill rotWithShape="0">
                <a:blip r:embed="rId3"/>
                <a:stretch>
                  <a:fillRect r="-321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704441" y="4069941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441" y="4069941"/>
                <a:ext cx="19717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7500" r="-3437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08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Expressiveness: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908450" y="2453914"/>
            <a:ext cx="3532262" cy="2596422"/>
            <a:chOff x="143008" y="1865269"/>
            <a:chExt cx="3532262" cy="2596422"/>
          </a:xfrm>
        </p:grpSpPr>
        <p:grpSp>
          <p:nvGrpSpPr>
            <p:cNvPr id="18" name="Group 17"/>
            <p:cNvGrpSpPr/>
            <p:nvPr/>
          </p:nvGrpSpPr>
          <p:grpSpPr>
            <a:xfrm>
              <a:off x="143008" y="3957688"/>
              <a:ext cx="565735" cy="504003"/>
              <a:chOff x="2022693" y="3983301"/>
              <a:chExt cx="565735" cy="50400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079799" y="1875066"/>
              <a:ext cx="565735" cy="504003"/>
              <a:chOff x="3421831" y="3983301"/>
              <a:chExt cx="565735" cy="504003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3421831" y="3983301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545840" y="4063515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018742" y="3947328"/>
              <a:ext cx="565735" cy="504003"/>
              <a:chOff x="5897087" y="3915965"/>
              <a:chExt cx="565735" cy="504003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021096" y="398330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cxnSp>
          <p:nvCxnSpPr>
            <p:cNvPr id="21" name="Straight Connector 20"/>
            <p:cNvCxnSpPr>
              <a:stCxn id="48" idx="0"/>
              <a:endCxn id="42" idx="3"/>
            </p:cNvCxnSpPr>
            <p:nvPr/>
          </p:nvCxnSpPr>
          <p:spPr>
            <a:xfrm flipV="1">
              <a:off x="425876" y="3360735"/>
              <a:ext cx="272957" cy="5969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6" idx="5"/>
              <a:endCxn id="34" idx="0"/>
            </p:cNvCxnSpPr>
            <p:nvPr/>
          </p:nvCxnSpPr>
          <p:spPr>
            <a:xfrm>
              <a:off x="2562684" y="2305259"/>
              <a:ext cx="462375" cy="6317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615983" y="2930542"/>
              <a:ext cx="565735" cy="504003"/>
              <a:chOff x="4776625" y="3301308"/>
              <a:chExt cx="565735" cy="504003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330021" y="1865269"/>
              <a:ext cx="565735" cy="504003"/>
              <a:chOff x="4776625" y="3301308"/>
              <a:chExt cx="565735" cy="504003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861997" y="3368643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  <p:cxnSp>
          <p:nvCxnSpPr>
            <p:cNvPr id="25" name="Straight Connector 24"/>
            <p:cNvCxnSpPr>
              <a:stCxn id="40" idx="3"/>
              <a:endCxn id="42" idx="0"/>
            </p:cNvCxnSpPr>
            <p:nvPr/>
          </p:nvCxnSpPr>
          <p:spPr>
            <a:xfrm flipH="1">
              <a:off x="898851" y="2295462"/>
              <a:ext cx="514020" cy="635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2318202" y="3957688"/>
              <a:ext cx="565735" cy="504003"/>
              <a:chOff x="5897087" y="3915965"/>
              <a:chExt cx="565735" cy="504003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021096" y="398330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109535" y="3950565"/>
              <a:ext cx="565735" cy="504003"/>
              <a:chOff x="5897087" y="3915965"/>
              <a:chExt cx="565735" cy="504003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021096" y="39833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</p:grpSp>
        <p:cxnSp>
          <p:nvCxnSpPr>
            <p:cNvPr id="28" name="Straight Connector 27"/>
            <p:cNvCxnSpPr>
              <a:stCxn id="44" idx="0"/>
              <a:endCxn id="42" idx="5"/>
            </p:cNvCxnSpPr>
            <p:nvPr/>
          </p:nvCxnSpPr>
          <p:spPr>
            <a:xfrm flipH="1" flipV="1">
              <a:off x="1098868" y="3360735"/>
              <a:ext cx="202742" cy="5865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8" idx="0"/>
              <a:endCxn id="34" idx="3"/>
            </p:cNvCxnSpPr>
            <p:nvPr/>
          </p:nvCxnSpPr>
          <p:spPr>
            <a:xfrm flipV="1">
              <a:off x="2601070" y="3367209"/>
              <a:ext cx="223971" cy="5904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2742191" y="2937016"/>
              <a:ext cx="565735" cy="504003"/>
              <a:chOff x="4776625" y="3301308"/>
              <a:chExt cx="565735" cy="504003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cxnSp>
          <p:nvCxnSpPr>
            <p:cNvPr id="31" name="Straight Connector 30"/>
            <p:cNvCxnSpPr>
              <a:stCxn id="36" idx="0"/>
              <a:endCxn id="34" idx="5"/>
            </p:cNvCxnSpPr>
            <p:nvPr/>
          </p:nvCxnSpPr>
          <p:spPr>
            <a:xfrm flipH="1" flipV="1">
              <a:off x="3225076" y="3367209"/>
              <a:ext cx="167327" cy="5833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46" idx="3"/>
              <a:endCxn id="42" idx="7"/>
            </p:cNvCxnSpPr>
            <p:nvPr/>
          </p:nvCxnSpPr>
          <p:spPr>
            <a:xfrm flipH="1">
              <a:off x="1098868" y="2305259"/>
              <a:ext cx="1063781" cy="6990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40" idx="5"/>
              <a:endCxn id="34" idx="1"/>
            </p:cNvCxnSpPr>
            <p:nvPr/>
          </p:nvCxnSpPr>
          <p:spPr>
            <a:xfrm>
              <a:off x="1812906" y="2295462"/>
              <a:ext cx="1012135" cy="7153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Content Placeholder 2"/>
          <p:cNvSpPr>
            <a:spLocks noGrp="1"/>
          </p:cNvSpPr>
          <p:nvPr>
            <p:ph idx="1"/>
          </p:nvPr>
        </p:nvSpPr>
        <p:spPr>
          <a:xfrm>
            <a:off x="1041498" y="1979321"/>
            <a:ext cx="4380291" cy="12325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Divergence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Problem somewhat mitigated by only talking about end-to-end paths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974566" y="3366077"/>
            <a:ext cx="1581960" cy="11666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0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Practical Concerns: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494705"/>
              </p:ext>
            </p:extLst>
          </p:nvPr>
        </p:nvGraphicFramePr>
        <p:xfrm>
          <a:off x="525101" y="1186002"/>
          <a:ext cx="11034879" cy="525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5216"/>
                <a:gridCol w="5033727"/>
                <a:gridCol w="3085936"/>
              </a:tblGrid>
              <a:tr h="65728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Safe/Unsafe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65728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Route aggregation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Safe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65728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Community tagging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Safe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657282">
                <a:tc>
                  <a:txBody>
                    <a:bodyPr/>
                    <a:lstStyle/>
                    <a:p>
                      <a:r>
                        <a:rPr lang="en-US" dirty="0" smtClean="0"/>
                        <a:t>Limit max routes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Safe*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657282">
                <a:tc>
                  <a:txBody>
                    <a:bodyPr/>
                    <a:lstStyle/>
                    <a:p>
                      <a:r>
                        <a:rPr lang="en-US" dirty="0" smtClean="0"/>
                        <a:t>Filter</a:t>
                      </a:r>
                      <a:r>
                        <a:rPr lang="en-US" baseline="0" dirty="0" smtClean="0"/>
                        <a:t> by max path length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Safe*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657282">
                <a:tc>
                  <a:txBody>
                    <a:bodyPr/>
                    <a:lstStyle/>
                    <a:p>
                      <a:r>
                        <a:rPr lang="en-US" dirty="0" smtClean="0"/>
                        <a:t>Multipath routing 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Safe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657282">
                <a:tc>
                  <a:txBody>
                    <a:bodyPr/>
                    <a:lstStyle/>
                    <a:p>
                      <a:r>
                        <a:rPr lang="en-US" dirty="0" smtClean="0"/>
                        <a:t>Allow private</a:t>
                      </a:r>
                      <a:r>
                        <a:rPr lang="en-US" baseline="0" dirty="0" smtClean="0"/>
                        <a:t> AS numbers to be repeated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Unsafe*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657282">
                <a:tc>
                  <a:txBody>
                    <a:bodyPr/>
                    <a:lstStyle/>
                    <a:p>
                      <a:r>
                        <a:rPr lang="en-US" dirty="0" smtClean="0"/>
                        <a:t>Remove private AS</a:t>
                      </a:r>
                      <a:r>
                        <a:rPr lang="en-US" baseline="0" dirty="0" smtClean="0"/>
                        <a:t> numbers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Unsafe*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523460" y="1899211"/>
                <a:ext cx="2217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𝑠𝑢𝑚𝑚𝑎𝑟𝑦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60" y="1899211"/>
                <a:ext cx="2217722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198" t="-4444" r="-329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23460" y="2561612"/>
                <a:ext cx="45063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𝑐𝑜𝑚𝑚𝑢𝑛𝑖𝑡𝑦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𝑅𝐸𝐺𝐼𝑂𝑁𝐴𝐿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𝐿𝐸𝐴𝐾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60" y="2561612"/>
                <a:ext cx="450636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353" t="-2174" r="-148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36140" y="3205952"/>
                <a:ext cx="2979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m:rPr>
                          <m:lit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routes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(12000, 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140" y="3205952"/>
                <a:ext cx="297921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13" t="-2222" r="-245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36140" y="3858830"/>
                <a:ext cx="300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aspath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len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(80, 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140" y="3858830"/>
                <a:ext cx="300325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609" t="-2222" r="-223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536140" y="4511708"/>
                <a:ext cx="10972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𝑚𝑢𝑙𝑡𝑖𝑝𝑎𝑡h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140" y="4511708"/>
                <a:ext cx="109722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7222" t="-2174" r="-722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36140" y="5191328"/>
                <a:ext cx="16593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𝑎𝑙𝑙𝑜𝑤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140" y="5191328"/>
                <a:ext cx="165930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941" t="-4444" r="-514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44026" y="5837918"/>
                <a:ext cx="16514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𝑝𝑟𝑖𝑣𝑎𝑡𝑒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026" y="5837918"/>
                <a:ext cx="165141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952" t="-4444" r="-479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63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Practical Concerns: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538" y="999070"/>
            <a:ext cx="8030696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87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937" y="985837"/>
            <a:ext cx="55721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7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1742180"/>
            <a:ext cx="9580789" cy="510697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Topology Consistency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71678" y="1071429"/>
            <a:ext cx="3532262" cy="2596422"/>
            <a:chOff x="143008" y="1865269"/>
            <a:chExt cx="3532262" cy="2596422"/>
          </a:xfrm>
        </p:grpSpPr>
        <p:grpSp>
          <p:nvGrpSpPr>
            <p:cNvPr id="18" name="Group 17"/>
            <p:cNvGrpSpPr/>
            <p:nvPr/>
          </p:nvGrpSpPr>
          <p:grpSpPr>
            <a:xfrm>
              <a:off x="143008" y="3957688"/>
              <a:ext cx="565735" cy="504003"/>
              <a:chOff x="2022693" y="3983301"/>
              <a:chExt cx="565735" cy="50400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079799" y="1875066"/>
              <a:ext cx="565735" cy="504003"/>
              <a:chOff x="3421831" y="3983301"/>
              <a:chExt cx="565735" cy="504003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3421831" y="3983301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545840" y="4063515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018742" y="3947328"/>
              <a:ext cx="565735" cy="504003"/>
              <a:chOff x="5897087" y="3915965"/>
              <a:chExt cx="565735" cy="504003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021096" y="398330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cxnSp>
          <p:nvCxnSpPr>
            <p:cNvPr id="21" name="Straight Connector 20"/>
            <p:cNvCxnSpPr>
              <a:stCxn id="48" idx="0"/>
              <a:endCxn id="42" idx="3"/>
            </p:cNvCxnSpPr>
            <p:nvPr/>
          </p:nvCxnSpPr>
          <p:spPr>
            <a:xfrm flipV="1">
              <a:off x="425876" y="3360735"/>
              <a:ext cx="272957" cy="5969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6" idx="5"/>
              <a:endCxn id="34" idx="0"/>
            </p:cNvCxnSpPr>
            <p:nvPr/>
          </p:nvCxnSpPr>
          <p:spPr>
            <a:xfrm>
              <a:off x="2562684" y="2305259"/>
              <a:ext cx="462375" cy="6317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615983" y="2930542"/>
              <a:ext cx="565735" cy="504003"/>
              <a:chOff x="4776625" y="3301308"/>
              <a:chExt cx="565735" cy="504003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330021" y="1865269"/>
              <a:ext cx="565735" cy="504003"/>
              <a:chOff x="4776625" y="3301308"/>
              <a:chExt cx="565735" cy="504003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861997" y="3368643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  <p:cxnSp>
          <p:nvCxnSpPr>
            <p:cNvPr id="25" name="Straight Connector 24"/>
            <p:cNvCxnSpPr>
              <a:stCxn id="40" idx="3"/>
              <a:endCxn id="42" idx="0"/>
            </p:cNvCxnSpPr>
            <p:nvPr/>
          </p:nvCxnSpPr>
          <p:spPr>
            <a:xfrm flipH="1">
              <a:off x="898851" y="2295462"/>
              <a:ext cx="514020" cy="635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2318202" y="3957688"/>
              <a:ext cx="565735" cy="504003"/>
              <a:chOff x="5897087" y="3915965"/>
              <a:chExt cx="565735" cy="504003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021096" y="398330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109535" y="3950565"/>
              <a:ext cx="565735" cy="504003"/>
              <a:chOff x="5897087" y="3915965"/>
              <a:chExt cx="565735" cy="504003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021096" y="39833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</p:grpSp>
        <p:cxnSp>
          <p:nvCxnSpPr>
            <p:cNvPr id="28" name="Straight Connector 27"/>
            <p:cNvCxnSpPr>
              <a:stCxn id="44" idx="0"/>
              <a:endCxn id="42" idx="5"/>
            </p:cNvCxnSpPr>
            <p:nvPr/>
          </p:nvCxnSpPr>
          <p:spPr>
            <a:xfrm flipH="1" flipV="1">
              <a:off x="1098868" y="3360735"/>
              <a:ext cx="202742" cy="5865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8" idx="0"/>
              <a:endCxn id="34" idx="3"/>
            </p:cNvCxnSpPr>
            <p:nvPr/>
          </p:nvCxnSpPr>
          <p:spPr>
            <a:xfrm flipV="1">
              <a:off x="2601070" y="3367209"/>
              <a:ext cx="223971" cy="5904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2742191" y="2937016"/>
              <a:ext cx="565735" cy="504003"/>
              <a:chOff x="4776625" y="3301308"/>
              <a:chExt cx="565735" cy="504003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cxnSp>
          <p:nvCxnSpPr>
            <p:cNvPr id="31" name="Straight Connector 30"/>
            <p:cNvCxnSpPr>
              <a:stCxn id="36" idx="0"/>
              <a:endCxn id="34" idx="5"/>
            </p:cNvCxnSpPr>
            <p:nvPr/>
          </p:nvCxnSpPr>
          <p:spPr>
            <a:xfrm flipH="1" flipV="1">
              <a:off x="3225076" y="3367209"/>
              <a:ext cx="167327" cy="5833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46" idx="3"/>
              <a:endCxn id="42" idx="7"/>
            </p:cNvCxnSpPr>
            <p:nvPr/>
          </p:nvCxnSpPr>
          <p:spPr>
            <a:xfrm flipH="1">
              <a:off x="1098868" y="2305259"/>
              <a:ext cx="1063781" cy="6990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40" idx="5"/>
              <a:endCxn id="34" idx="1"/>
            </p:cNvCxnSpPr>
            <p:nvPr/>
          </p:nvCxnSpPr>
          <p:spPr>
            <a:xfrm>
              <a:off x="1812906" y="2295462"/>
              <a:ext cx="1012135" cy="7153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56" y="1705193"/>
            <a:ext cx="328612" cy="37555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05" y="1727819"/>
            <a:ext cx="328612" cy="375557"/>
          </a:xfrm>
          <a:prstGeom prst="rect">
            <a:avLst/>
          </a:prstGeom>
        </p:spPr>
      </p:pic>
      <p:cxnSp>
        <p:nvCxnSpPr>
          <p:cNvPr id="53" name="Straight Arrow Connector 52"/>
          <p:cNvCxnSpPr/>
          <p:nvPr/>
        </p:nvCxnSpPr>
        <p:spPr>
          <a:xfrm flipH="1">
            <a:off x="4682732" y="4523015"/>
            <a:ext cx="1750725" cy="5279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376409" y="4490357"/>
            <a:ext cx="1663743" cy="5606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770914" y="3738163"/>
            <a:ext cx="18987" cy="4680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967604" y="3756651"/>
            <a:ext cx="18987" cy="4680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7121432" y="2247893"/>
            <a:ext cx="224599" cy="38872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6983853" y="2931429"/>
            <a:ext cx="8286" cy="48442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619748" y="33596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{1,2}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601754" y="468164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{2}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515864" y="4873356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{1}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9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1742180"/>
            <a:ext cx="9580789" cy="510697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Topology Consistency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71678" y="1071429"/>
            <a:ext cx="3532262" cy="2596422"/>
            <a:chOff x="143008" y="1865269"/>
            <a:chExt cx="3532262" cy="2596422"/>
          </a:xfrm>
        </p:grpSpPr>
        <p:grpSp>
          <p:nvGrpSpPr>
            <p:cNvPr id="18" name="Group 17"/>
            <p:cNvGrpSpPr/>
            <p:nvPr/>
          </p:nvGrpSpPr>
          <p:grpSpPr>
            <a:xfrm>
              <a:off x="143008" y="3957688"/>
              <a:ext cx="565735" cy="504003"/>
              <a:chOff x="2022693" y="3983301"/>
              <a:chExt cx="565735" cy="50400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2022693" y="3983301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146702" y="4050636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079799" y="1875066"/>
              <a:ext cx="565735" cy="504003"/>
              <a:chOff x="3421831" y="3983301"/>
              <a:chExt cx="565735" cy="504003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3421831" y="3983301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545840" y="4063515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018742" y="3947328"/>
              <a:ext cx="565735" cy="504003"/>
              <a:chOff x="5897087" y="3915965"/>
              <a:chExt cx="565735" cy="504003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021096" y="398330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</a:t>
                </a:r>
                <a:endParaRPr lang="en-US" dirty="0"/>
              </a:p>
            </p:txBody>
          </p:sp>
        </p:grpSp>
        <p:cxnSp>
          <p:nvCxnSpPr>
            <p:cNvPr id="21" name="Straight Connector 20"/>
            <p:cNvCxnSpPr>
              <a:stCxn id="48" idx="0"/>
              <a:endCxn id="42" idx="3"/>
            </p:cNvCxnSpPr>
            <p:nvPr/>
          </p:nvCxnSpPr>
          <p:spPr>
            <a:xfrm flipV="1">
              <a:off x="425876" y="3360735"/>
              <a:ext cx="272957" cy="5969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46" idx="5"/>
              <a:endCxn id="34" idx="0"/>
            </p:cNvCxnSpPr>
            <p:nvPr/>
          </p:nvCxnSpPr>
          <p:spPr>
            <a:xfrm>
              <a:off x="2562684" y="2305259"/>
              <a:ext cx="462375" cy="6317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615983" y="2930542"/>
              <a:ext cx="565735" cy="504003"/>
              <a:chOff x="4776625" y="3301308"/>
              <a:chExt cx="565735" cy="504003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330021" y="1865269"/>
              <a:ext cx="565735" cy="504003"/>
              <a:chOff x="4776625" y="3301308"/>
              <a:chExt cx="565735" cy="504003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861997" y="3368643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  <p:cxnSp>
          <p:nvCxnSpPr>
            <p:cNvPr id="25" name="Straight Connector 24"/>
            <p:cNvCxnSpPr>
              <a:stCxn id="40" idx="3"/>
              <a:endCxn id="42" idx="0"/>
            </p:cNvCxnSpPr>
            <p:nvPr/>
          </p:nvCxnSpPr>
          <p:spPr>
            <a:xfrm flipH="1">
              <a:off x="898851" y="2295462"/>
              <a:ext cx="514020" cy="6350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2318202" y="3957688"/>
              <a:ext cx="565735" cy="504003"/>
              <a:chOff x="5897087" y="3915965"/>
              <a:chExt cx="565735" cy="504003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021096" y="398330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109535" y="3950565"/>
              <a:ext cx="565735" cy="504003"/>
              <a:chOff x="5897087" y="3915965"/>
              <a:chExt cx="565735" cy="504003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5897087" y="3915965"/>
                <a:ext cx="565735" cy="50400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021096" y="39833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</a:t>
                </a:r>
                <a:endParaRPr lang="en-US" dirty="0"/>
              </a:p>
            </p:txBody>
          </p:sp>
        </p:grpSp>
        <p:cxnSp>
          <p:nvCxnSpPr>
            <p:cNvPr id="28" name="Straight Connector 27"/>
            <p:cNvCxnSpPr>
              <a:stCxn id="44" idx="0"/>
              <a:endCxn id="42" idx="5"/>
            </p:cNvCxnSpPr>
            <p:nvPr/>
          </p:nvCxnSpPr>
          <p:spPr>
            <a:xfrm flipH="1" flipV="1">
              <a:off x="1098868" y="3360735"/>
              <a:ext cx="202742" cy="5865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8" idx="0"/>
              <a:endCxn id="34" idx="3"/>
            </p:cNvCxnSpPr>
            <p:nvPr/>
          </p:nvCxnSpPr>
          <p:spPr>
            <a:xfrm flipV="1">
              <a:off x="2601070" y="3367209"/>
              <a:ext cx="223971" cy="5904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2742191" y="2937016"/>
              <a:ext cx="565735" cy="504003"/>
              <a:chOff x="4776625" y="3301308"/>
              <a:chExt cx="565735" cy="504003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776625" y="3301308"/>
                <a:ext cx="565735" cy="50400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900634" y="3368643"/>
                <a:ext cx="304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cxnSp>
          <p:nvCxnSpPr>
            <p:cNvPr id="31" name="Straight Connector 30"/>
            <p:cNvCxnSpPr>
              <a:stCxn id="36" idx="0"/>
              <a:endCxn id="34" idx="5"/>
            </p:cNvCxnSpPr>
            <p:nvPr/>
          </p:nvCxnSpPr>
          <p:spPr>
            <a:xfrm flipH="1" flipV="1">
              <a:off x="3225076" y="3367209"/>
              <a:ext cx="167327" cy="5833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46" idx="3"/>
              <a:endCxn id="42" idx="7"/>
            </p:cNvCxnSpPr>
            <p:nvPr/>
          </p:nvCxnSpPr>
          <p:spPr>
            <a:xfrm flipH="1">
              <a:off x="1098868" y="2305259"/>
              <a:ext cx="1063781" cy="6990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40" idx="5"/>
              <a:endCxn id="34" idx="1"/>
            </p:cNvCxnSpPr>
            <p:nvPr/>
          </p:nvCxnSpPr>
          <p:spPr>
            <a:xfrm>
              <a:off x="1812906" y="2295462"/>
              <a:ext cx="1012135" cy="7153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377" y="1575432"/>
            <a:ext cx="328612" cy="375557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224" y="2698169"/>
            <a:ext cx="328612" cy="375557"/>
          </a:xfrm>
          <a:prstGeom prst="rect">
            <a:avLst/>
          </a:prstGeom>
        </p:spPr>
      </p:pic>
      <p:cxnSp>
        <p:nvCxnSpPr>
          <p:cNvPr id="53" name="Straight Arrow Connector 52"/>
          <p:cNvCxnSpPr/>
          <p:nvPr/>
        </p:nvCxnSpPr>
        <p:spPr>
          <a:xfrm flipH="1">
            <a:off x="5918695" y="5367760"/>
            <a:ext cx="643471" cy="5756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958133" y="2991192"/>
            <a:ext cx="18775" cy="4003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035262" y="3745897"/>
            <a:ext cx="718346" cy="4788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7998174" y="4593265"/>
            <a:ext cx="17367" cy="4155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6932428" y="2182771"/>
            <a:ext cx="318977" cy="43666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6807726" y="3782243"/>
            <a:ext cx="0" cy="44249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6807726" y="2991192"/>
            <a:ext cx="14199" cy="414297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619748" y="33596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{1,2}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601754" y="468164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{2}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515864" y="4873356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{1}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10409274" y="5357127"/>
            <a:ext cx="10633" cy="4588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792893" y="4576991"/>
            <a:ext cx="0" cy="44249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792893" y="5373514"/>
            <a:ext cx="0" cy="44249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54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1742180"/>
            <a:ext cx="9580789" cy="5106977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0961" y="2005416"/>
            <a:ext cx="4536097" cy="1488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Sufficient Condition: </a:t>
            </a:r>
          </a:p>
          <a:p>
            <a:pPr marL="0" indent="0">
              <a:buNone/>
            </a:pPr>
            <a:r>
              <a:rPr lang="en-US" sz="2000" dirty="0" smtClean="0"/>
              <a:t>More preferred nodes have a superset of the paths of less preferred nodes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Topology Consistency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04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1742180"/>
            <a:ext cx="9580789" cy="5106977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2276" y="1091015"/>
            <a:ext cx="4536097" cy="4406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Sufficient Condition: </a:t>
            </a:r>
          </a:p>
          <a:p>
            <a:pPr marL="0" indent="0">
              <a:buNone/>
            </a:pPr>
            <a:r>
              <a:rPr lang="en-US" sz="2000" dirty="0" smtClean="0"/>
              <a:t>More preferred nodes have a superset of the paths of less preferred nodes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4 Cases: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If X1 can’t reach an accepting state, then X2 can’t reach an accepting state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If X1 can’t reach an accepting state, then X2 can reach Start in reverse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Symmetric to case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Symmetric to case 2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Topology Consistency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28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2276" y="1091014"/>
            <a:ext cx="4586586" cy="4810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/>
              <a:t>Bisimulation</a:t>
            </a:r>
            <a:r>
              <a:rPr lang="en-US" sz="2000" b="1" dirty="0" smtClean="0"/>
              <a:t>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Repeat (#nodes) times</a:t>
            </a:r>
          </a:p>
          <a:p>
            <a:r>
              <a:rPr lang="en-US" sz="2000" dirty="0" smtClean="0"/>
              <a:t>Follow transitions from both states</a:t>
            </a:r>
          </a:p>
          <a:p>
            <a:r>
              <a:rPr lang="en-US" sz="2000" dirty="0" smtClean="0"/>
              <a:t>Ensure superset of next hop locations</a:t>
            </a:r>
          </a:p>
          <a:p>
            <a:r>
              <a:rPr lang="en-US" sz="2000" dirty="0" smtClean="0"/>
              <a:t>Relate next hop states</a:t>
            </a:r>
          </a:p>
          <a:p>
            <a:r>
              <a:rPr lang="en-US" sz="2000" dirty="0" smtClean="0"/>
              <a:t>Check that no more preferred states relate the same less preferred state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Key Invariant: </a:t>
            </a:r>
          </a:p>
          <a:p>
            <a:pPr marL="0" indent="0">
              <a:buNone/>
            </a:pPr>
            <a:r>
              <a:rPr lang="en-US" sz="2000" dirty="0" smtClean="0"/>
              <a:t>At most a single unique next topology location.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Topology Consistency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503921" y="2927649"/>
            <a:ext cx="361507" cy="329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142414" y="3547882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865428" y="3547882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864887" y="4288459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03921" y="4288459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503920" y="4979739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141872" y="4990371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865427" y="5699214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65968" y="5001000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864888" y="3547882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16" idx="3"/>
            <a:endCxn id="17" idx="0"/>
          </p:cNvCxnSpPr>
          <p:nvPr/>
        </p:nvCxnSpPr>
        <p:spPr>
          <a:xfrm flipH="1">
            <a:off x="7323168" y="3208989"/>
            <a:ext cx="233694" cy="338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5"/>
            <a:endCxn id="18" idx="0"/>
          </p:cNvCxnSpPr>
          <p:nvPr/>
        </p:nvCxnSpPr>
        <p:spPr>
          <a:xfrm>
            <a:off x="7812487" y="3208989"/>
            <a:ext cx="233695" cy="338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6"/>
            <a:endCxn id="25" idx="1"/>
          </p:cNvCxnSpPr>
          <p:nvPr/>
        </p:nvCxnSpPr>
        <p:spPr>
          <a:xfrm>
            <a:off x="7865428" y="3092454"/>
            <a:ext cx="1052401" cy="5036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4"/>
            <a:endCxn id="19" idx="0"/>
          </p:cNvCxnSpPr>
          <p:nvPr/>
        </p:nvCxnSpPr>
        <p:spPr>
          <a:xfrm flipH="1">
            <a:off x="9045641" y="3877492"/>
            <a:ext cx="1" cy="4109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4"/>
            <a:endCxn id="20" idx="7"/>
          </p:cNvCxnSpPr>
          <p:nvPr/>
        </p:nvCxnSpPr>
        <p:spPr>
          <a:xfrm flipH="1">
            <a:off x="7812487" y="3877492"/>
            <a:ext cx="233695" cy="459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4"/>
            <a:endCxn id="20" idx="1"/>
          </p:cNvCxnSpPr>
          <p:nvPr/>
        </p:nvCxnSpPr>
        <p:spPr>
          <a:xfrm>
            <a:off x="7323168" y="3877492"/>
            <a:ext cx="233694" cy="459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3"/>
            <a:endCxn id="24" idx="0"/>
          </p:cNvCxnSpPr>
          <p:nvPr/>
        </p:nvCxnSpPr>
        <p:spPr>
          <a:xfrm flipH="1">
            <a:off x="7046722" y="4569799"/>
            <a:ext cx="510140" cy="431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4"/>
            <a:endCxn id="21" idx="0"/>
          </p:cNvCxnSpPr>
          <p:nvPr/>
        </p:nvCxnSpPr>
        <p:spPr>
          <a:xfrm flipH="1">
            <a:off x="7684674" y="4618069"/>
            <a:ext cx="1" cy="3616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0" idx="5"/>
            <a:endCxn id="22" idx="0"/>
          </p:cNvCxnSpPr>
          <p:nvPr/>
        </p:nvCxnSpPr>
        <p:spPr>
          <a:xfrm>
            <a:off x="7812487" y="4569799"/>
            <a:ext cx="510139" cy="4205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1" idx="4"/>
            <a:endCxn id="23" idx="1"/>
          </p:cNvCxnSpPr>
          <p:nvPr/>
        </p:nvCxnSpPr>
        <p:spPr>
          <a:xfrm>
            <a:off x="7684674" y="5309349"/>
            <a:ext cx="233694" cy="4381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4"/>
            <a:endCxn id="23" idx="7"/>
          </p:cNvCxnSpPr>
          <p:nvPr/>
        </p:nvCxnSpPr>
        <p:spPr>
          <a:xfrm flipH="1">
            <a:off x="8173993" y="5319981"/>
            <a:ext cx="148633" cy="4275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0450486" y="2895513"/>
            <a:ext cx="361507" cy="329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088979" y="3515746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811993" y="3515746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727472" y="4242305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152235" y="4242305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811993" y="4968864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1449946" y="4968864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1152234" y="5681405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9727471" y="4968864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3" idx="3"/>
            <a:endCxn id="8" idx="0"/>
          </p:cNvCxnSpPr>
          <p:nvPr/>
        </p:nvCxnSpPr>
        <p:spPr>
          <a:xfrm flipH="1">
            <a:off x="10269733" y="3176853"/>
            <a:ext cx="233694" cy="338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" idx="5"/>
            <a:endCxn id="9" idx="0"/>
          </p:cNvCxnSpPr>
          <p:nvPr/>
        </p:nvCxnSpPr>
        <p:spPr>
          <a:xfrm>
            <a:off x="10759052" y="3176853"/>
            <a:ext cx="233695" cy="338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0"/>
          </p:cNvCxnSpPr>
          <p:nvPr/>
        </p:nvCxnSpPr>
        <p:spPr>
          <a:xfrm flipH="1">
            <a:off x="9908226" y="3797086"/>
            <a:ext cx="233694" cy="445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0" idx="4"/>
            <a:endCxn id="15" idx="0"/>
          </p:cNvCxnSpPr>
          <p:nvPr/>
        </p:nvCxnSpPr>
        <p:spPr>
          <a:xfrm flipH="1">
            <a:off x="9908225" y="4571915"/>
            <a:ext cx="1" cy="396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5"/>
            <a:endCxn id="11" idx="0"/>
          </p:cNvCxnSpPr>
          <p:nvPr/>
        </p:nvCxnSpPr>
        <p:spPr>
          <a:xfrm>
            <a:off x="11120559" y="3797086"/>
            <a:ext cx="212430" cy="445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3"/>
            <a:endCxn id="12" idx="0"/>
          </p:cNvCxnSpPr>
          <p:nvPr/>
        </p:nvCxnSpPr>
        <p:spPr>
          <a:xfrm flipH="1">
            <a:off x="10992747" y="4523645"/>
            <a:ext cx="212429" cy="445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1" idx="5"/>
            <a:endCxn id="13" idx="0"/>
          </p:cNvCxnSpPr>
          <p:nvPr/>
        </p:nvCxnSpPr>
        <p:spPr>
          <a:xfrm>
            <a:off x="11460801" y="4523645"/>
            <a:ext cx="169899" cy="445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2" idx="4"/>
            <a:endCxn id="14" idx="1"/>
          </p:cNvCxnSpPr>
          <p:nvPr/>
        </p:nvCxnSpPr>
        <p:spPr>
          <a:xfrm>
            <a:off x="10992747" y="5298474"/>
            <a:ext cx="212428" cy="431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3" idx="4"/>
            <a:endCxn id="14" idx="7"/>
          </p:cNvCxnSpPr>
          <p:nvPr/>
        </p:nvCxnSpPr>
        <p:spPr>
          <a:xfrm flipH="1">
            <a:off x="11460800" y="5298474"/>
            <a:ext cx="169900" cy="431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048953" y="1965951"/>
            <a:ext cx="16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Preferred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880793" y="1971436"/>
            <a:ext cx="151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Less Preferred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2276" y="1091014"/>
            <a:ext cx="4586586" cy="4810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/>
              <a:t>Bisimulation</a:t>
            </a:r>
            <a:r>
              <a:rPr lang="en-US" sz="2000" b="1" dirty="0" smtClean="0"/>
              <a:t>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Repeat (#nodes) times</a:t>
            </a:r>
          </a:p>
          <a:p>
            <a:r>
              <a:rPr lang="en-US" sz="2000" dirty="0" smtClean="0"/>
              <a:t>Follow transitions from both states</a:t>
            </a:r>
          </a:p>
          <a:p>
            <a:r>
              <a:rPr lang="en-US" sz="2000" dirty="0" smtClean="0"/>
              <a:t>Ensure superset of next hop locations</a:t>
            </a:r>
          </a:p>
          <a:p>
            <a:r>
              <a:rPr lang="en-US" sz="2000" dirty="0" smtClean="0"/>
              <a:t>Relate next hop states</a:t>
            </a:r>
          </a:p>
          <a:p>
            <a:r>
              <a:rPr lang="en-US" sz="2000" dirty="0" smtClean="0"/>
              <a:t>Check that no more preferred states relate the same less preferred state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Key Invariant: </a:t>
            </a:r>
          </a:p>
          <a:p>
            <a:pPr marL="0" indent="0">
              <a:buNone/>
            </a:pPr>
            <a:r>
              <a:rPr lang="en-US" sz="2000" dirty="0" smtClean="0"/>
              <a:t>At most a single unique next topology location.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Topology Consistency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32047" y="1407188"/>
            <a:ext cx="361507" cy="329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70540" y="2027421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993554" y="2027421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993013" y="2767998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632047" y="2767998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632046" y="3459278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269998" y="3469910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993553" y="4178753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994094" y="3480539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993014" y="2027421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16" idx="3"/>
            <a:endCxn id="17" idx="0"/>
          </p:cNvCxnSpPr>
          <p:nvPr/>
        </p:nvCxnSpPr>
        <p:spPr>
          <a:xfrm flipH="1">
            <a:off x="6451294" y="1688528"/>
            <a:ext cx="233694" cy="338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5"/>
            <a:endCxn id="18" idx="0"/>
          </p:cNvCxnSpPr>
          <p:nvPr/>
        </p:nvCxnSpPr>
        <p:spPr>
          <a:xfrm>
            <a:off x="6940613" y="1688528"/>
            <a:ext cx="233695" cy="338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6"/>
            <a:endCxn id="25" idx="1"/>
          </p:cNvCxnSpPr>
          <p:nvPr/>
        </p:nvCxnSpPr>
        <p:spPr>
          <a:xfrm>
            <a:off x="6993554" y="1571993"/>
            <a:ext cx="1052401" cy="5036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4"/>
            <a:endCxn id="19" idx="0"/>
          </p:cNvCxnSpPr>
          <p:nvPr/>
        </p:nvCxnSpPr>
        <p:spPr>
          <a:xfrm flipH="1">
            <a:off x="8173767" y="2357031"/>
            <a:ext cx="1" cy="4109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4"/>
            <a:endCxn id="20" idx="7"/>
          </p:cNvCxnSpPr>
          <p:nvPr/>
        </p:nvCxnSpPr>
        <p:spPr>
          <a:xfrm flipH="1">
            <a:off x="6940613" y="2357031"/>
            <a:ext cx="233695" cy="459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4"/>
            <a:endCxn id="20" idx="1"/>
          </p:cNvCxnSpPr>
          <p:nvPr/>
        </p:nvCxnSpPr>
        <p:spPr>
          <a:xfrm>
            <a:off x="6451294" y="2357031"/>
            <a:ext cx="233694" cy="459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3"/>
            <a:endCxn id="24" idx="0"/>
          </p:cNvCxnSpPr>
          <p:nvPr/>
        </p:nvCxnSpPr>
        <p:spPr>
          <a:xfrm flipH="1">
            <a:off x="6174848" y="3049338"/>
            <a:ext cx="510140" cy="431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4"/>
            <a:endCxn id="21" idx="0"/>
          </p:cNvCxnSpPr>
          <p:nvPr/>
        </p:nvCxnSpPr>
        <p:spPr>
          <a:xfrm flipH="1">
            <a:off x="6812800" y="3097608"/>
            <a:ext cx="1" cy="3616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0" idx="5"/>
            <a:endCxn id="22" idx="0"/>
          </p:cNvCxnSpPr>
          <p:nvPr/>
        </p:nvCxnSpPr>
        <p:spPr>
          <a:xfrm>
            <a:off x="6940613" y="3049338"/>
            <a:ext cx="510139" cy="4205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1" idx="4"/>
            <a:endCxn id="23" idx="1"/>
          </p:cNvCxnSpPr>
          <p:nvPr/>
        </p:nvCxnSpPr>
        <p:spPr>
          <a:xfrm>
            <a:off x="6812800" y="3788888"/>
            <a:ext cx="233694" cy="4381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4"/>
            <a:endCxn id="23" idx="7"/>
          </p:cNvCxnSpPr>
          <p:nvPr/>
        </p:nvCxnSpPr>
        <p:spPr>
          <a:xfrm flipH="1">
            <a:off x="7302119" y="3799520"/>
            <a:ext cx="148633" cy="4275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9578612" y="1375052"/>
            <a:ext cx="361507" cy="3296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217105" y="1995285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940119" y="1995285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855598" y="2721844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280361" y="2721844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940119" y="3448403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578072" y="3434385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280360" y="4160944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55597" y="3448403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3" idx="3"/>
            <a:endCxn id="8" idx="0"/>
          </p:cNvCxnSpPr>
          <p:nvPr/>
        </p:nvCxnSpPr>
        <p:spPr>
          <a:xfrm flipH="1">
            <a:off x="9397859" y="1656392"/>
            <a:ext cx="233694" cy="338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" idx="5"/>
            <a:endCxn id="9" idx="0"/>
          </p:cNvCxnSpPr>
          <p:nvPr/>
        </p:nvCxnSpPr>
        <p:spPr>
          <a:xfrm>
            <a:off x="9887178" y="1656392"/>
            <a:ext cx="233695" cy="338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0"/>
          </p:cNvCxnSpPr>
          <p:nvPr/>
        </p:nvCxnSpPr>
        <p:spPr>
          <a:xfrm flipH="1">
            <a:off x="9036352" y="2276625"/>
            <a:ext cx="233694" cy="445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0" idx="4"/>
            <a:endCxn id="15" idx="0"/>
          </p:cNvCxnSpPr>
          <p:nvPr/>
        </p:nvCxnSpPr>
        <p:spPr>
          <a:xfrm flipH="1">
            <a:off x="9036351" y="3051454"/>
            <a:ext cx="1" cy="396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5"/>
            <a:endCxn id="11" idx="0"/>
          </p:cNvCxnSpPr>
          <p:nvPr/>
        </p:nvCxnSpPr>
        <p:spPr>
          <a:xfrm>
            <a:off x="10248685" y="2276625"/>
            <a:ext cx="212430" cy="445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3"/>
            <a:endCxn id="12" idx="0"/>
          </p:cNvCxnSpPr>
          <p:nvPr/>
        </p:nvCxnSpPr>
        <p:spPr>
          <a:xfrm flipH="1">
            <a:off x="10120873" y="3003184"/>
            <a:ext cx="212429" cy="445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1" idx="5"/>
            <a:endCxn id="13" idx="0"/>
          </p:cNvCxnSpPr>
          <p:nvPr/>
        </p:nvCxnSpPr>
        <p:spPr>
          <a:xfrm>
            <a:off x="10588927" y="3003184"/>
            <a:ext cx="169899" cy="431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2" idx="4"/>
            <a:endCxn id="14" idx="1"/>
          </p:cNvCxnSpPr>
          <p:nvPr/>
        </p:nvCxnSpPr>
        <p:spPr>
          <a:xfrm>
            <a:off x="10120873" y="3778013"/>
            <a:ext cx="212428" cy="431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3" idx="4"/>
            <a:endCxn id="14" idx="7"/>
          </p:cNvCxnSpPr>
          <p:nvPr/>
        </p:nvCxnSpPr>
        <p:spPr>
          <a:xfrm flipH="1">
            <a:off x="10588926" y="3763995"/>
            <a:ext cx="169900" cy="445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177079" y="445490"/>
            <a:ext cx="16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Preferred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008919" y="450975"/>
            <a:ext cx="151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Less Preferred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450751" y="5323566"/>
                <a:ext cx="18333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↦{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751" y="5323566"/>
                <a:ext cx="1833387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58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2276" y="1091014"/>
            <a:ext cx="4586586" cy="4810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/>
              <a:t>Bisimulation</a:t>
            </a:r>
            <a:r>
              <a:rPr lang="en-US" sz="2000" b="1" dirty="0" smtClean="0"/>
              <a:t>?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Repeat (#nodes) times</a:t>
            </a:r>
          </a:p>
          <a:p>
            <a:r>
              <a:rPr lang="en-US" sz="2000" dirty="0" smtClean="0"/>
              <a:t>Follow transitions from both states</a:t>
            </a:r>
          </a:p>
          <a:p>
            <a:r>
              <a:rPr lang="en-US" sz="2000" dirty="0" smtClean="0"/>
              <a:t>Ensure superset of next hop locations</a:t>
            </a:r>
          </a:p>
          <a:p>
            <a:r>
              <a:rPr lang="en-US" sz="2000" dirty="0" smtClean="0"/>
              <a:t>Relate next hop states</a:t>
            </a:r>
          </a:p>
          <a:p>
            <a:r>
              <a:rPr lang="en-US" sz="2000" dirty="0" smtClean="0"/>
              <a:t>Check that no more preferred states relate the same less preferred state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Key Invariant: </a:t>
            </a:r>
          </a:p>
          <a:p>
            <a:pPr marL="0" indent="0">
              <a:buNone/>
            </a:pPr>
            <a:r>
              <a:rPr lang="en-US" sz="2000" dirty="0" smtClean="0"/>
              <a:t>At most a single unique next topology location.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4760" y="-208009"/>
            <a:ext cx="8139161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Topology Consistency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632047" y="1407188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70540" y="2027421"/>
            <a:ext cx="361507" cy="3296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993554" y="2027421"/>
            <a:ext cx="361507" cy="3296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993013" y="2767998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632047" y="2767998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632046" y="3459278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269998" y="3469910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993553" y="4178753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994094" y="3480539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993014" y="2027421"/>
            <a:ext cx="361507" cy="3296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16" idx="3"/>
            <a:endCxn id="17" idx="0"/>
          </p:cNvCxnSpPr>
          <p:nvPr/>
        </p:nvCxnSpPr>
        <p:spPr>
          <a:xfrm flipH="1">
            <a:off x="6451294" y="1688528"/>
            <a:ext cx="233694" cy="338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5"/>
            <a:endCxn id="18" idx="0"/>
          </p:cNvCxnSpPr>
          <p:nvPr/>
        </p:nvCxnSpPr>
        <p:spPr>
          <a:xfrm>
            <a:off x="6940613" y="1688528"/>
            <a:ext cx="233695" cy="338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6"/>
            <a:endCxn id="25" idx="1"/>
          </p:cNvCxnSpPr>
          <p:nvPr/>
        </p:nvCxnSpPr>
        <p:spPr>
          <a:xfrm>
            <a:off x="6993554" y="1571993"/>
            <a:ext cx="1052401" cy="5036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4"/>
            <a:endCxn id="19" idx="0"/>
          </p:cNvCxnSpPr>
          <p:nvPr/>
        </p:nvCxnSpPr>
        <p:spPr>
          <a:xfrm flipH="1">
            <a:off x="8173767" y="2357031"/>
            <a:ext cx="1" cy="4109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8" idx="4"/>
            <a:endCxn id="20" idx="7"/>
          </p:cNvCxnSpPr>
          <p:nvPr/>
        </p:nvCxnSpPr>
        <p:spPr>
          <a:xfrm flipH="1">
            <a:off x="6940613" y="2357031"/>
            <a:ext cx="233695" cy="459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4"/>
            <a:endCxn id="20" idx="1"/>
          </p:cNvCxnSpPr>
          <p:nvPr/>
        </p:nvCxnSpPr>
        <p:spPr>
          <a:xfrm>
            <a:off x="6451294" y="2357031"/>
            <a:ext cx="233694" cy="459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3"/>
            <a:endCxn id="24" idx="0"/>
          </p:cNvCxnSpPr>
          <p:nvPr/>
        </p:nvCxnSpPr>
        <p:spPr>
          <a:xfrm flipH="1">
            <a:off x="6174848" y="3049338"/>
            <a:ext cx="510140" cy="431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0" idx="4"/>
            <a:endCxn id="21" idx="0"/>
          </p:cNvCxnSpPr>
          <p:nvPr/>
        </p:nvCxnSpPr>
        <p:spPr>
          <a:xfrm flipH="1">
            <a:off x="6812800" y="3097608"/>
            <a:ext cx="1" cy="3616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0" idx="5"/>
            <a:endCxn id="22" idx="0"/>
          </p:cNvCxnSpPr>
          <p:nvPr/>
        </p:nvCxnSpPr>
        <p:spPr>
          <a:xfrm>
            <a:off x="6940613" y="3049338"/>
            <a:ext cx="510139" cy="4205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1" idx="4"/>
            <a:endCxn id="23" idx="1"/>
          </p:cNvCxnSpPr>
          <p:nvPr/>
        </p:nvCxnSpPr>
        <p:spPr>
          <a:xfrm>
            <a:off x="6812800" y="3788888"/>
            <a:ext cx="233694" cy="4381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2" idx="4"/>
            <a:endCxn id="23" idx="7"/>
          </p:cNvCxnSpPr>
          <p:nvPr/>
        </p:nvCxnSpPr>
        <p:spPr>
          <a:xfrm flipH="1">
            <a:off x="7302119" y="3799520"/>
            <a:ext cx="148633" cy="4275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9578612" y="1375052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217105" y="1995285"/>
            <a:ext cx="361507" cy="3296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940119" y="1995285"/>
            <a:ext cx="361507" cy="3296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855598" y="2721844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280361" y="2721844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940119" y="3448403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578072" y="3434385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280360" y="4160944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55597" y="3448403"/>
            <a:ext cx="361507" cy="3296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3" idx="3"/>
            <a:endCxn id="8" idx="0"/>
          </p:cNvCxnSpPr>
          <p:nvPr/>
        </p:nvCxnSpPr>
        <p:spPr>
          <a:xfrm flipH="1">
            <a:off x="9397859" y="1656392"/>
            <a:ext cx="233694" cy="338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" idx="5"/>
            <a:endCxn id="9" idx="0"/>
          </p:cNvCxnSpPr>
          <p:nvPr/>
        </p:nvCxnSpPr>
        <p:spPr>
          <a:xfrm>
            <a:off x="9887178" y="1656392"/>
            <a:ext cx="233695" cy="338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10" idx="0"/>
          </p:cNvCxnSpPr>
          <p:nvPr/>
        </p:nvCxnSpPr>
        <p:spPr>
          <a:xfrm flipH="1">
            <a:off x="9036352" y="2276625"/>
            <a:ext cx="233694" cy="445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0" idx="4"/>
            <a:endCxn id="15" idx="0"/>
          </p:cNvCxnSpPr>
          <p:nvPr/>
        </p:nvCxnSpPr>
        <p:spPr>
          <a:xfrm flipH="1">
            <a:off x="9036351" y="3051454"/>
            <a:ext cx="1" cy="396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9" idx="5"/>
            <a:endCxn id="11" idx="0"/>
          </p:cNvCxnSpPr>
          <p:nvPr/>
        </p:nvCxnSpPr>
        <p:spPr>
          <a:xfrm>
            <a:off x="10248685" y="2276625"/>
            <a:ext cx="212430" cy="445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1" idx="3"/>
            <a:endCxn id="12" idx="0"/>
          </p:cNvCxnSpPr>
          <p:nvPr/>
        </p:nvCxnSpPr>
        <p:spPr>
          <a:xfrm flipH="1">
            <a:off x="10120873" y="3003184"/>
            <a:ext cx="212429" cy="445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1" idx="5"/>
            <a:endCxn id="13" idx="0"/>
          </p:cNvCxnSpPr>
          <p:nvPr/>
        </p:nvCxnSpPr>
        <p:spPr>
          <a:xfrm>
            <a:off x="10588927" y="3003184"/>
            <a:ext cx="169899" cy="431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2" idx="4"/>
            <a:endCxn id="14" idx="1"/>
          </p:cNvCxnSpPr>
          <p:nvPr/>
        </p:nvCxnSpPr>
        <p:spPr>
          <a:xfrm>
            <a:off x="10120873" y="3778013"/>
            <a:ext cx="212428" cy="431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3" idx="4"/>
            <a:endCxn id="14" idx="7"/>
          </p:cNvCxnSpPr>
          <p:nvPr/>
        </p:nvCxnSpPr>
        <p:spPr>
          <a:xfrm flipH="1">
            <a:off x="10588926" y="3763995"/>
            <a:ext cx="169900" cy="4452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177079" y="445490"/>
            <a:ext cx="16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Preferred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9008919" y="450975"/>
            <a:ext cx="151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Less Preferred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684988" y="5285970"/>
                <a:ext cx="36822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↦{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↦{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988" y="5285970"/>
                <a:ext cx="3682290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5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13312</TotalTime>
  <Words>1093</Words>
  <Application>Microsoft Office PowerPoint</Application>
  <PresentationFormat>Widescreen</PresentationFormat>
  <Paragraphs>440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Ryan Beckett</cp:lastModifiedBy>
  <cp:revision>1164</cp:revision>
  <dcterms:created xsi:type="dcterms:W3CDTF">2015-10-01T19:12:12Z</dcterms:created>
  <dcterms:modified xsi:type="dcterms:W3CDTF">2015-11-04T17:44:30Z</dcterms:modified>
</cp:coreProperties>
</file>