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25" r:id="rId3"/>
    <p:sldId id="327" r:id="rId4"/>
    <p:sldId id="328" r:id="rId5"/>
    <p:sldId id="329" r:id="rId6"/>
    <p:sldId id="336" r:id="rId7"/>
    <p:sldId id="266" r:id="rId8"/>
    <p:sldId id="331" r:id="rId9"/>
    <p:sldId id="332" r:id="rId10"/>
    <p:sldId id="333" r:id="rId11"/>
    <p:sldId id="334" r:id="rId12"/>
    <p:sldId id="337" r:id="rId13"/>
    <p:sldId id="365" r:id="rId14"/>
    <p:sldId id="335" r:id="rId15"/>
    <p:sldId id="338" r:id="rId16"/>
    <p:sldId id="354" r:id="rId17"/>
    <p:sldId id="347" r:id="rId18"/>
    <p:sldId id="348" r:id="rId19"/>
    <p:sldId id="339" r:id="rId20"/>
    <p:sldId id="353" r:id="rId21"/>
    <p:sldId id="340" r:id="rId22"/>
    <p:sldId id="366" r:id="rId23"/>
    <p:sldId id="341" r:id="rId24"/>
    <p:sldId id="355" r:id="rId25"/>
    <p:sldId id="350" r:id="rId26"/>
    <p:sldId id="351" r:id="rId27"/>
    <p:sldId id="367" r:id="rId28"/>
    <p:sldId id="356" r:id="rId29"/>
    <p:sldId id="357" r:id="rId30"/>
    <p:sldId id="359" r:id="rId31"/>
    <p:sldId id="368" r:id="rId32"/>
    <p:sldId id="360" r:id="rId33"/>
    <p:sldId id="361" r:id="rId34"/>
    <p:sldId id="362" r:id="rId35"/>
    <p:sldId id="363" r:id="rId36"/>
    <p:sldId id="364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9" r:id="rId46"/>
    <p:sldId id="343" r:id="rId47"/>
    <p:sldId id="330" r:id="rId48"/>
    <p:sldId id="344" r:id="rId49"/>
    <p:sldId id="346" r:id="rId50"/>
    <p:sldId id="34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160" y="1268216"/>
            <a:ext cx="9796396" cy="5239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Properties:</a:t>
            </a:r>
            <a:endParaRPr lang="en-US" b="1" dirty="0"/>
          </a:p>
          <a:p>
            <a:pPr marL="457200" lvl="1" indent="0">
              <a:buNone/>
            </a:pPr>
            <a:r>
              <a:rPr lang="en-US" i="1" dirty="0"/>
              <a:t>Soundness</a:t>
            </a:r>
            <a:r>
              <a:rPr lang="en-US" dirty="0"/>
              <a:t> – any path we take must match a regex</a:t>
            </a:r>
          </a:p>
          <a:p>
            <a:pPr marL="457200" lvl="1" indent="0">
              <a:buNone/>
            </a:pPr>
            <a:r>
              <a:rPr lang="en-US" i="1" dirty="0"/>
              <a:t>Completeness</a:t>
            </a:r>
            <a:r>
              <a:rPr lang="en-US" dirty="0"/>
              <a:t> – if a path exists that matches a regex, then we must take </a:t>
            </a:r>
            <a:r>
              <a:rPr lang="en-US" dirty="0" smtClean="0"/>
              <a:t>it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Fault Tolerance </a:t>
            </a:r>
            <a:r>
              <a:rPr lang="en-US" dirty="0" smtClean="0"/>
              <a:t>– soundness and completeness under all failure scenarios</a:t>
            </a:r>
          </a:p>
          <a:p>
            <a:pPr marL="457200" lvl="1" indent="0">
              <a:buNone/>
            </a:pPr>
            <a:r>
              <a:rPr lang="en-US" i="1" dirty="0" smtClean="0"/>
              <a:t>Stability – </a:t>
            </a:r>
            <a:r>
              <a:rPr lang="en-US" dirty="0" smtClean="0"/>
              <a:t>Resulting BGP configurations always converge</a:t>
            </a:r>
            <a:endParaRPr lang="en-US" i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BGP Limitations:</a:t>
            </a:r>
          </a:p>
          <a:p>
            <a:pPr lvl="1"/>
            <a:r>
              <a:rPr lang="en-US" dirty="0" smtClean="0"/>
              <a:t>Single best route</a:t>
            </a:r>
          </a:p>
          <a:p>
            <a:pPr lvl="1"/>
            <a:r>
              <a:rPr lang="en-US" dirty="0" smtClean="0"/>
              <a:t>No knowledge of failures</a:t>
            </a:r>
          </a:p>
          <a:p>
            <a:pPr lvl="1"/>
            <a:r>
              <a:rPr lang="en-US" dirty="0" smtClean="0"/>
              <a:t>Only simple paths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Language Constraints:</a:t>
            </a:r>
          </a:p>
          <a:p>
            <a:pPr lvl="1"/>
            <a:r>
              <a:rPr lang="en-US" dirty="0" smtClean="0"/>
              <a:t>One path per starting location</a:t>
            </a:r>
          </a:p>
          <a:p>
            <a:pPr lvl="1"/>
            <a:r>
              <a:rPr lang="en-US" dirty="0"/>
              <a:t>Only simple </a:t>
            </a:r>
            <a:r>
              <a:rPr lang="en-US" dirty="0" smtClean="0"/>
              <a:t>paths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Compilation Recap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160906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48376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57591" y="4483762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59109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59109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65955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391650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65955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384269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  <a:endCxn id="110" idx="1"/>
          </p:cNvCxnSpPr>
          <p:nvPr/>
        </p:nvCxnSpPr>
        <p:spPr>
          <a:xfrm>
            <a:off x="9625818" y="498776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3842697"/>
            <a:ext cx="589129" cy="64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  <a:endCxn id="110" idx="7"/>
          </p:cNvCxnSpPr>
          <p:nvPr/>
        </p:nvCxnSpPr>
        <p:spPr>
          <a:xfrm flipH="1">
            <a:off x="10777498" y="4987765"/>
            <a:ext cx="662961" cy="67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303126" y="5590508"/>
            <a:ext cx="555761" cy="504003"/>
            <a:chOff x="8452189" y="5873858"/>
            <a:chExt cx="555761" cy="504003"/>
          </a:xfrm>
        </p:grpSpPr>
        <p:sp>
          <p:nvSpPr>
            <p:cNvPr id="110" name="Oval 10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434935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7563885" y="4453298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585837"/>
            <a:ext cx="555761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637283"/>
            <a:ext cx="453926" cy="4011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495730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97620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25602" y="566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5661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199476" y="2385666"/>
            <a:ext cx="912453" cy="35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LP=100</a:t>
            </a:r>
            <a:endParaRPr lang="en-US" sz="1800" b="1" dirty="0" smtClean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979249" y="2518915"/>
            <a:ext cx="480024" cy="28168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3306808" y="3734838"/>
            <a:ext cx="912453" cy="35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LP=99</a:t>
            </a:r>
            <a:endParaRPr lang="en-US" sz="1800" b="1" dirty="0" smtClean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049295" y="3670443"/>
            <a:ext cx="450817" cy="3146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08592" y="3653529"/>
            <a:ext cx="381849" cy="3315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3037861" y="2532236"/>
            <a:ext cx="453019" cy="37784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160906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48376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57591" y="4483762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59109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59109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65955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391650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65955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384269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  <a:endCxn id="110" idx="1"/>
          </p:cNvCxnSpPr>
          <p:nvPr/>
        </p:nvCxnSpPr>
        <p:spPr>
          <a:xfrm>
            <a:off x="9625818" y="498776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3842697"/>
            <a:ext cx="589129" cy="64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  <a:endCxn id="110" idx="7"/>
          </p:cNvCxnSpPr>
          <p:nvPr/>
        </p:nvCxnSpPr>
        <p:spPr>
          <a:xfrm flipH="1">
            <a:off x="10777498" y="4987765"/>
            <a:ext cx="662961" cy="67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303126" y="5590508"/>
            <a:ext cx="555761" cy="504003"/>
            <a:chOff x="8452189" y="5873858"/>
            <a:chExt cx="555761" cy="504003"/>
          </a:xfrm>
        </p:grpSpPr>
        <p:sp>
          <p:nvSpPr>
            <p:cNvPr id="110" name="Oval 10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434935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7563885" y="4453298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585837"/>
            <a:ext cx="555761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637283"/>
            <a:ext cx="453926" cy="4011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495730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97620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25602" y="566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5661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1030778" y="2932052"/>
            <a:ext cx="4688378" cy="1524726"/>
          </a:xfrm>
          <a:custGeom>
            <a:avLst/>
            <a:gdLst>
              <a:gd name="connsiteX0" fmla="*/ 0 w 4688378"/>
              <a:gd name="connsiteY0" fmla="*/ 433762 h 433762"/>
              <a:gd name="connsiteX1" fmla="*/ 4688378 w 4688378"/>
              <a:gd name="connsiteY1" fmla="*/ 1500 h 433762"/>
              <a:gd name="connsiteX0" fmla="*/ 0 w 4688378"/>
              <a:gd name="connsiteY0" fmla="*/ 432552 h 1281606"/>
              <a:gd name="connsiteX1" fmla="*/ 1529542 w 4688378"/>
              <a:gd name="connsiteY1" fmla="*/ 1280450 h 1281606"/>
              <a:gd name="connsiteX2" fmla="*/ 4688378 w 4688378"/>
              <a:gd name="connsiteY2" fmla="*/ 290 h 1281606"/>
              <a:gd name="connsiteX0" fmla="*/ 0 w 4688378"/>
              <a:gd name="connsiteY0" fmla="*/ 675672 h 1524726"/>
              <a:gd name="connsiteX1" fmla="*/ 1529542 w 4688378"/>
              <a:gd name="connsiteY1" fmla="*/ 1523570 h 1524726"/>
              <a:gd name="connsiteX2" fmla="*/ 3690851 w 4688378"/>
              <a:gd name="connsiteY2" fmla="*/ 60530 h 1524726"/>
              <a:gd name="connsiteX3" fmla="*/ 4688378 w 4688378"/>
              <a:gd name="connsiteY3" fmla="*/ 243410 h 152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378" h="1524726">
                <a:moveTo>
                  <a:pt x="0" y="675672"/>
                </a:moveTo>
                <a:cubicBezTo>
                  <a:pt x="254924" y="645192"/>
                  <a:pt x="1210888" y="1561670"/>
                  <a:pt x="1529542" y="1523570"/>
                </a:cubicBezTo>
                <a:cubicBezTo>
                  <a:pt x="2197331" y="1476465"/>
                  <a:pt x="3164378" y="273890"/>
                  <a:pt x="3690851" y="60530"/>
                </a:cubicBezTo>
                <a:cubicBezTo>
                  <a:pt x="4217324" y="-152830"/>
                  <a:pt x="4574771" y="268348"/>
                  <a:pt x="4688378" y="24341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62" y="2218581"/>
            <a:ext cx="546951" cy="62508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030778" y="3574474"/>
            <a:ext cx="4987637" cy="1080882"/>
          </a:xfrm>
          <a:custGeom>
            <a:avLst/>
            <a:gdLst>
              <a:gd name="connsiteX0" fmla="*/ 0 w 4987637"/>
              <a:gd name="connsiteY0" fmla="*/ 216131 h 216131"/>
              <a:gd name="connsiteX1" fmla="*/ 4987637 w 4987637"/>
              <a:gd name="connsiteY1" fmla="*/ 0 h 216131"/>
              <a:gd name="connsiteX0" fmla="*/ 0 w 4987637"/>
              <a:gd name="connsiteY0" fmla="*/ 216131 h 1080882"/>
              <a:gd name="connsiteX1" fmla="*/ 1546167 w 4987637"/>
              <a:gd name="connsiteY1" fmla="*/ 1080654 h 1080882"/>
              <a:gd name="connsiteX2" fmla="*/ 4987637 w 4987637"/>
              <a:gd name="connsiteY2" fmla="*/ 0 h 1080882"/>
              <a:gd name="connsiteX0" fmla="*/ 0 w 4987637"/>
              <a:gd name="connsiteY0" fmla="*/ 216131 h 1080882"/>
              <a:gd name="connsiteX1" fmla="*/ 1546167 w 4987637"/>
              <a:gd name="connsiteY1" fmla="*/ 1080654 h 1080882"/>
              <a:gd name="connsiteX2" fmla="*/ 3092335 w 4987637"/>
              <a:gd name="connsiteY2" fmla="*/ 232755 h 1080882"/>
              <a:gd name="connsiteX3" fmla="*/ 4987637 w 4987637"/>
              <a:gd name="connsiteY3" fmla="*/ 0 h 1080882"/>
              <a:gd name="connsiteX0" fmla="*/ 0 w 4987637"/>
              <a:gd name="connsiteY0" fmla="*/ 216131 h 1080882"/>
              <a:gd name="connsiteX1" fmla="*/ 1546167 w 4987637"/>
              <a:gd name="connsiteY1" fmla="*/ 1080654 h 1080882"/>
              <a:gd name="connsiteX2" fmla="*/ 3092335 w 4987637"/>
              <a:gd name="connsiteY2" fmla="*/ 232755 h 1080882"/>
              <a:gd name="connsiteX3" fmla="*/ 4156364 w 4987637"/>
              <a:gd name="connsiteY3" fmla="*/ 831271 h 1080882"/>
              <a:gd name="connsiteX4" fmla="*/ 4987637 w 4987637"/>
              <a:gd name="connsiteY4" fmla="*/ 0 h 1080882"/>
              <a:gd name="connsiteX0" fmla="*/ 0 w 4987637"/>
              <a:gd name="connsiteY0" fmla="*/ 216131 h 1080882"/>
              <a:gd name="connsiteX1" fmla="*/ 1546167 w 4987637"/>
              <a:gd name="connsiteY1" fmla="*/ 1080654 h 1080882"/>
              <a:gd name="connsiteX2" fmla="*/ 3092335 w 4987637"/>
              <a:gd name="connsiteY2" fmla="*/ 232755 h 1080882"/>
              <a:gd name="connsiteX3" fmla="*/ 4156364 w 4987637"/>
              <a:gd name="connsiteY3" fmla="*/ 831271 h 1080882"/>
              <a:gd name="connsiteX4" fmla="*/ 4987637 w 4987637"/>
              <a:gd name="connsiteY4" fmla="*/ 0 h 108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7637" h="1080882">
                <a:moveTo>
                  <a:pt x="0" y="216131"/>
                </a:moveTo>
                <a:cubicBezTo>
                  <a:pt x="498764" y="199505"/>
                  <a:pt x="1047403" y="1097280"/>
                  <a:pt x="1546167" y="1080654"/>
                </a:cubicBezTo>
                <a:cubicBezTo>
                  <a:pt x="2022764" y="919941"/>
                  <a:pt x="2615738" y="393468"/>
                  <a:pt x="3092335" y="232755"/>
                </a:cubicBezTo>
                <a:cubicBezTo>
                  <a:pt x="3430386" y="193962"/>
                  <a:pt x="3818313" y="870064"/>
                  <a:pt x="4156364" y="831271"/>
                </a:cubicBezTo>
                <a:cubicBezTo>
                  <a:pt x="4616335" y="720436"/>
                  <a:pt x="4710546" y="277090"/>
                  <a:pt x="4987637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34551" y="5537677"/>
            <a:ext cx="4419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Neither sound nor complete!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7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160" y="1268216"/>
            <a:ext cx="9796396" cy="5239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Properties: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Soundness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– any path we take must match a regex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Completeness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– if a path exists that matches a regex, then we must take it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Fault Tolerance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– soundness and completeness under all failure scenarios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Stability –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Resulting BGP configurations always converge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BGP Limitations:</a:t>
            </a:r>
          </a:p>
          <a:p>
            <a:pPr lvl="1"/>
            <a:r>
              <a:rPr lang="en-US" dirty="0" smtClean="0"/>
              <a:t>Single best route</a:t>
            </a:r>
          </a:p>
          <a:p>
            <a:pPr lvl="1"/>
            <a:r>
              <a:rPr lang="en-US" dirty="0" smtClean="0"/>
              <a:t>No knowledge of failures</a:t>
            </a:r>
          </a:p>
          <a:p>
            <a:pPr lvl="1"/>
            <a:r>
              <a:rPr lang="en-US" dirty="0" smtClean="0"/>
              <a:t>Only simple paths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Language Constraints:</a:t>
            </a:r>
          </a:p>
          <a:p>
            <a:pPr lvl="1"/>
            <a:r>
              <a:rPr lang="en-US" dirty="0" smtClean="0"/>
              <a:t>One path per starting location</a:t>
            </a:r>
          </a:p>
          <a:p>
            <a:pPr lvl="1"/>
            <a:r>
              <a:rPr lang="en-US" dirty="0"/>
              <a:t>Only simple </a:t>
            </a:r>
            <a:r>
              <a:rPr lang="en-US" dirty="0" smtClean="0"/>
              <a:t>paths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Compilation Recap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64985"/>
            <a:ext cx="3362739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799643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70819" y="4769177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423238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97543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415857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</p:cNvCxnSpPr>
          <p:nvPr/>
        </p:nvCxnSpPr>
        <p:spPr>
          <a:xfrm>
            <a:off x="9625818" y="530364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4158577"/>
            <a:ext cx="602357" cy="610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</p:cNvCxnSpPr>
          <p:nvPr/>
        </p:nvCxnSpPr>
        <p:spPr>
          <a:xfrm flipH="1">
            <a:off x="10777498" y="5273180"/>
            <a:ext cx="676189" cy="70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63885" y="4769178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527318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90926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293948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36973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20985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323869" y="5111104"/>
            <a:ext cx="4595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Soundness: </a:t>
            </a:r>
          </a:p>
          <a:p>
            <a:r>
              <a:rPr lang="en-US" sz="2400" dirty="0" smtClean="0"/>
              <a:t>Given for free by the product graph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2548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35686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423238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63885" y="4769178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527318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90926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23869" y="5111104"/>
            <a:ext cx="53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dark nodes that aren’t accepting</a:t>
            </a:r>
          </a:p>
          <a:p>
            <a:r>
              <a:rPr lang="en-US" sz="2400" dirty="0" smtClean="0"/>
              <a:t>(violates the path suffix condition)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548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423238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63885" y="4769178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527318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90926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23869" y="5111104"/>
            <a:ext cx="444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nodes not on simple path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548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423238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63885" y="4769178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527318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90926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28" y="5733635"/>
            <a:ext cx="525881" cy="4873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Check if there is a path for each starting location</a:t>
            </a:r>
            <a:endParaRPr lang="en-US" sz="2400" i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762548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423238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63885" y="4769178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527318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90926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82" y="5345123"/>
            <a:ext cx="525881" cy="48731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323869" y="5111104"/>
            <a:ext cx="340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 (done)</a:t>
            </a:r>
            <a:endParaRPr lang="en-US" sz="2400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762548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799643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70819" y="4769177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97543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415857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</p:cNvCxnSpPr>
          <p:nvPr/>
        </p:nvCxnSpPr>
        <p:spPr>
          <a:xfrm>
            <a:off x="9625818" y="530364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4158577"/>
            <a:ext cx="602357" cy="610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</p:cNvCxnSpPr>
          <p:nvPr/>
        </p:nvCxnSpPr>
        <p:spPr>
          <a:xfrm flipH="1">
            <a:off x="10777498" y="5273180"/>
            <a:ext cx="676189" cy="70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293948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36973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20985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28" y="5733635"/>
            <a:ext cx="525881" cy="48731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Check if there is a path for each starting location</a:t>
            </a:r>
            <a:endParaRPr lang="en-US" sz="2400" i="1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1035686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Policy Semantics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035" y="5886892"/>
            <a:ext cx="601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different paths depending on where the advertisement originates from.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3658" y="3807165"/>
            <a:ext cx="565735" cy="504003"/>
            <a:chOff x="3421831" y="3983301"/>
            <a:chExt cx="565735" cy="504003"/>
          </a:xfrm>
        </p:grpSpPr>
        <p:sp>
          <p:nvSpPr>
            <p:cNvPr id="34" name="Oval 33"/>
            <p:cNvSpPr/>
            <p:nvPr/>
          </p:nvSpPr>
          <p:spPr>
            <a:xfrm>
              <a:off x="3421831" y="3983301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5840" y="40635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48452" y="3125172"/>
            <a:ext cx="565735" cy="504003"/>
            <a:chOff x="4776625" y="3301308"/>
            <a:chExt cx="565735" cy="5040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0634" y="3368643"/>
              <a:ext cx="2968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48452" y="4551993"/>
            <a:ext cx="565735" cy="504003"/>
            <a:chOff x="4776625" y="4728129"/>
            <a:chExt cx="565735" cy="5040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4776625" y="4728129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0634" y="4795464"/>
              <a:ext cx="2920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5" name="Straight Connector 14"/>
          <p:cNvCxnSpPr>
            <a:stCxn id="34" idx="7"/>
            <a:endCxn id="32" idx="2"/>
          </p:cNvCxnSpPr>
          <p:nvPr/>
        </p:nvCxnSpPr>
        <p:spPr>
          <a:xfrm flipV="1">
            <a:off x="5276543" y="3377174"/>
            <a:ext cx="871909" cy="503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4" idx="5"/>
            <a:endCxn id="30" idx="2"/>
          </p:cNvCxnSpPr>
          <p:nvPr/>
        </p:nvCxnSpPr>
        <p:spPr>
          <a:xfrm>
            <a:off x="5276543" y="4237358"/>
            <a:ext cx="871909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672386" y="3125071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00634" y="3368643"/>
              <a:ext cx="3048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5973" y="4551993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1997" y="3368643"/>
              <a:ext cx="381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21" name="Straight Connector 20"/>
          <p:cNvCxnSpPr>
            <a:stCxn id="34" idx="1"/>
            <a:endCxn id="26" idx="6"/>
          </p:cNvCxnSpPr>
          <p:nvPr/>
        </p:nvCxnSpPr>
        <p:spPr>
          <a:xfrm flipH="1" flipV="1">
            <a:off x="4238121" y="3377073"/>
            <a:ext cx="638387" cy="50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4" idx="3"/>
            <a:endCxn id="24" idx="6"/>
          </p:cNvCxnSpPr>
          <p:nvPr/>
        </p:nvCxnSpPr>
        <p:spPr>
          <a:xfrm flipH="1">
            <a:off x="4231708" y="4237358"/>
            <a:ext cx="644800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Policy: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964" t="-24590" r="-270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9076" y="1807008"/>
                <a:ext cx="3807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Routes: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𝑋𝑁𝑌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1),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𝑀𝑁𝑌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1)}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76" y="1807008"/>
                <a:ext cx="38077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960" t="-24590" r="-272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 flipV="1">
            <a:off x="6889317" y="3352020"/>
            <a:ext cx="1929006" cy="440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70230" y="3775693"/>
            <a:ext cx="230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 advertised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6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799643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70819" y="4769177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97543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415857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</p:cNvCxnSpPr>
          <p:nvPr/>
        </p:nvCxnSpPr>
        <p:spPr>
          <a:xfrm>
            <a:off x="9625818" y="530364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4158577"/>
            <a:ext cx="602357" cy="610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</p:cNvCxnSpPr>
          <p:nvPr/>
        </p:nvCxnSpPr>
        <p:spPr>
          <a:xfrm flipH="1">
            <a:off x="10777498" y="5273180"/>
            <a:ext cx="676189" cy="70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293948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36973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20985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82" y="5345123"/>
            <a:ext cx="525881" cy="48731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323869" y="5111104"/>
            <a:ext cx="340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 (done)</a:t>
            </a:r>
            <a:endParaRPr lang="en-US" sz="2400" i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1035686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728384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799643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70819" y="4769177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423238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97543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415857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</p:cNvCxnSpPr>
          <p:nvPr/>
        </p:nvCxnSpPr>
        <p:spPr>
          <a:xfrm>
            <a:off x="9625818" y="530364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4158577"/>
            <a:ext cx="602357" cy="610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</p:cNvCxnSpPr>
          <p:nvPr/>
        </p:nvCxnSpPr>
        <p:spPr>
          <a:xfrm flipH="1">
            <a:off x="10777498" y="5273180"/>
            <a:ext cx="676189" cy="70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563885" y="4769178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527318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2548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293948" y="590171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336973" y="595316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356865" y="64618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420985" y="59772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869" y="5111104"/>
            <a:ext cx="356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Fault Tolerant:</a:t>
            </a:r>
          </a:p>
          <a:p>
            <a:r>
              <a:rPr lang="en-US" sz="2400" dirty="0" smtClean="0"/>
              <a:t>Policy holds under failures</a:t>
            </a:r>
            <a:endParaRPr lang="en-US" sz="24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441581" y="4137896"/>
            <a:ext cx="10273" cy="81906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411352" y="5270881"/>
            <a:ext cx="10273" cy="81906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9871491" y="4284725"/>
            <a:ext cx="575340" cy="46295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832874" y="4284725"/>
            <a:ext cx="371195" cy="4449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9859190" y="5289632"/>
            <a:ext cx="587641" cy="50465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0722077" y="5345922"/>
            <a:ext cx="448742" cy="4910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46" y="5401892"/>
            <a:ext cx="414546" cy="4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64985"/>
            <a:ext cx="3362739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91635" y="1912494"/>
            <a:ext cx="4185205" cy="2589293"/>
            <a:chOff x="451966" y="2126585"/>
            <a:chExt cx="4185205" cy="2589293"/>
          </a:xfrm>
        </p:grpSpPr>
        <p:grpSp>
          <p:nvGrpSpPr>
            <p:cNvPr id="30" name="Group 29"/>
            <p:cNvGrpSpPr/>
            <p:nvPr/>
          </p:nvGrpSpPr>
          <p:grpSpPr>
            <a:xfrm>
              <a:off x="451966" y="4211874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146470" y="325195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071436" y="421187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3"/>
            </p:cNvCxnSpPr>
            <p:nvPr/>
          </p:nvCxnSpPr>
          <p:spPr>
            <a:xfrm flipV="1">
              <a:off x="934851" y="2556778"/>
              <a:ext cx="1316149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8" idx="6"/>
              <a:endCxn id="54" idx="2"/>
            </p:cNvCxnSpPr>
            <p:nvPr/>
          </p:nvCxnSpPr>
          <p:spPr>
            <a:xfrm flipV="1">
              <a:off x="2702013" y="4463876"/>
              <a:ext cx="136942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168150" y="212658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136278" y="421187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0"/>
              <a:endCxn id="50" idx="4"/>
            </p:cNvCxnSpPr>
            <p:nvPr/>
          </p:nvCxnSpPr>
          <p:spPr>
            <a:xfrm flipV="1">
              <a:off x="2429338" y="2630588"/>
              <a:ext cx="21680" cy="6213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4"/>
              <a:endCxn id="48" idx="0"/>
            </p:cNvCxnSpPr>
            <p:nvPr/>
          </p:nvCxnSpPr>
          <p:spPr>
            <a:xfrm flipH="1">
              <a:off x="2419146" y="3755954"/>
              <a:ext cx="10192" cy="455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0" idx="5"/>
              <a:endCxn id="54" idx="1"/>
            </p:cNvCxnSpPr>
            <p:nvPr/>
          </p:nvCxnSpPr>
          <p:spPr>
            <a:xfrm>
              <a:off x="2651035" y="2556778"/>
              <a:ext cx="1503251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2" idx="0"/>
          </p:cNvCxnSpPr>
          <p:nvPr/>
        </p:nvCxnSpPr>
        <p:spPr>
          <a:xfrm flipH="1">
            <a:off x="7841770" y="4232387"/>
            <a:ext cx="6694" cy="53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93" idx="0"/>
          </p:cNvCxnSpPr>
          <p:nvPr/>
        </p:nvCxnSpPr>
        <p:spPr>
          <a:xfrm flipH="1">
            <a:off x="10638329" y="2975434"/>
            <a:ext cx="12985" cy="748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563889" y="477118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482263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25485" y="53642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48467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360448" y="3723793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403473" y="3775239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87485" y="3799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23869" y="5111104"/>
            <a:ext cx="4595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Soundness: </a:t>
            </a:r>
          </a:p>
          <a:p>
            <a:r>
              <a:rPr lang="en-US" sz="2400" dirty="0" smtClean="0"/>
              <a:t>Given for free by the product graph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15350" y="42874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91635" y="1912494"/>
            <a:ext cx="4185205" cy="2589293"/>
            <a:chOff x="451966" y="2126585"/>
            <a:chExt cx="4185205" cy="2589293"/>
          </a:xfrm>
        </p:grpSpPr>
        <p:grpSp>
          <p:nvGrpSpPr>
            <p:cNvPr id="30" name="Group 29"/>
            <p:cNvGrpSpPr/>
            <p:nvPr/>
          </p:nvGrpSpPr>
          <p:grpSpPr>
            <a:xfrm>
              <a:off x="451966" y="4211874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146470" y="325195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071436" y="421187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3"/>
            </p:cNvCxnSpPr>
            <p:nvPr/>
          </p:nvCxnSpPr>
          <p:spPr>
            <a:xfrm flipV="1">
              <a:off x="934851" y="2556778"/>
              <a:ext cx="1316149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8" idx="6"/>
              <a:endCxn id="54" idx="2"/>
            </p:cNvCxnSpPr>
            <p:nvPr/>
          </p:nvCxnSpPr>
          <p:spPr>
            <a:xfrm flipV="1">
              <a:off x="2702013" y="4463876"/>
              <a:ext cx="136942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168150" y="212658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136278" y="421187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0"/>
              <a:endCxn id="50" idx="4"/>
            </p:cNvCxnSpPr>
            <p:nvPr/>
          </p:nvCxnSpPr>
          <p:spPr>
            <a:xfrm flipV="1">
              <a:off x="2429338" y="2630588"/>
              <a:ext cx="21680" cy="6213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4"/>
              <a:endCxn id="48" idx="0"/>
            </p:cNvCxnSpPr>
            <p:nvPr/>
          </p:nvCxnSpPr>
          <p:spPr>
            <a:xfrm flipH="1">
              <a:off x="2419146" y="3755954"/>
              <a:ext cx="10192" cy="455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0" idx="5"/>
              <a:endCxn id="54" idx="1"/>
            </p:cNvCxnSpPr>
            <p:nvPr/>
          </p:nvCxnSpPr>
          <p:spPr>
            <a:xfrm>
              <a:off x="2651035" y="2556778"/>
              <a:ext cx="1503251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728384"/>
            <a:ext cx="565735" cy="504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97543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2" idx="0"/>
          </p:cNvCxnSpPr>
          <p:nvPr/>
        </p:nvCxnSpPr>
        <p:spPr>
          <a:xfrm flipH="1">
            <a:off x="7841770" y="4232387"/>
            <a:ext cx="6694" cy="53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93" idx="0"/>
          </p:cNvCxnSpPr>
          <p:nvPr/>
        </p:nvCxnSpPr>
        <p:spPr>
          <a:xfrm flipH="1">
            <a:off x="10638329" y="2975434"/>
            <a:ext cx="12985" cy="748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563889" y="477118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482263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690926" y="48467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360448" y="3723793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403473" y="3775239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87485" y="3799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23869" y="5111104"/>
            <a:ext cx="53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dark nodes that aren’t accepting</a:t>
            </a:r>
          </a:p>
          <a:p>
            <a:r>
              <a:rPr lang="en-US" sz="2400" dirty="0" smtClean="0"/>
              <a:t>(violates the path suffix condition)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602545" y="4249784"/>
            <a:ext cx="1652068" cy="124798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415350" y="42874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25485" y="53642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91635" y="1912494"/>
            <a:ext cx="4185205" cy="2589293"/>
            <a:chOff x="451966" y="2126585"/>
            <a:chExt cx="4185205" cy="2589293"/>
          </a:xfrm>
        </p:grpSpPr>
        <p:grpSp>
          <p:nvGrpSpPr>
            <p:cNvPr id="30" name="Group 29"/>
            <p:cNvGrpSpPr/>
            <p:nvPr/>
          </p:nvGrpSpPr>
          <p:grpSpPr>
            <a:xfrm>
              <a:off x="451966" y="4211874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146470" y="325195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071436" y="421187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3"/>
            </p:cNvCxnSpPr>
            <p:nvPr/>
          </p:nvCxnSpPr>
          <p:spPr>
            <a:xfrm flipV="1">
              <a:off x="934851" y="2556778"/>
              <a:ext cx="1316149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8" idx="6"/>
              <a:endCxn id="54" idx="2"/>
            </p:cNvCxnSpPr>
            <p:nvPr/>
          </p:nvCxnSpPr>
          <p:spPr>
            <a:xfrm flipV="1">
              <a:off x="2702013" y="4463876"/>
              <a:ext cx="136942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168150" y="212658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136278" y="421187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0"/>
              <a:endCxn id="50" idx="4"/>
            </p:cNvCxnSpPr>
            <p:nvPr/>
          </p:nvCxnSpPr>
          <p:spPr>
            <a:xfrm flipV="1">
              <a:off x="2429338" y="2630588"/>
              <a:ext cx="21680" cy="6213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4"/>
              <a:endCxn id="48" idx="0"/>
            </p:cNvCxnSpPr>
            <p:nvPr/>
          </p:nvCxnSpPr>
          <p:spPr>
            <a:xfrm flipH="1">
              <a:off x="2419146" y="3755954"/>
              <a:ext cx="10192" cy="455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0" idx="5"/>
              <a:endCxn id="54" idx="1"/>
            </p:cNvCxnSpPr>
            <p:nvPr/>
          </p:nvCxnSpPr>
          <p:spPr>
            <a:xfrm>
              <a:off x="2651035" y="2556778"/>
              <a:ext cx="1503251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93" idx="0"/>
          </p:cNvCxnSpPr>
          <p:nvPr/>
        </p:nvCxnSpPr>
        <p:spPr>
          <a:xfrm flipH="1">
            <a:off x="10638329" y="2975434"/>
            <a:ext cx="12985" cy="748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563889" y="4771187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4822633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690926" y="48467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360448" y="3723793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403473" y="3775239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487485" y="3799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23869" y="5111104"/>
            <a:ext cx="444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nodes not on simple path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602545" y="5111104"/>
            <a:ext cx="1619890" cy="3866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299415" y="2975434"/>
            <a:ext cx="2007032" cy="21356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415350" y="42874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25485" y="53642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91635" y="1912494"/>
            <a:ext cx="4185205" cy="2589293"/>
            <a:chOff x="451966" y="2126585"/>
            <a:chExt cx="4185205" cy="2589293"/>
          </a:xfrm>
        </p:grpSpPr>
        <p:grpSp>
          <p:nvGrpSpPr>
            <p:cNvPr id="30" name="Group 29"/>
            <p:cNvGrpSpPr/>
            <p:nvPr/>
          </p:nvGrpSpPr>
          <p:grpSpPr>
            <a:xfrm>
              <a:off x="451966" y="4211874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146470" y="325195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071436" y="421187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3"/>
            </p:cNvCxnSpPr>
            <p:nvPr/>
          </p:nvCxnSpPr>
          <p:spPr>
            <a:xfrm flipV="1">
              <a:off x="934851" y="2556778"/>
              <a:ext cx="1316149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8" idx="6"/>
              <a:endCxn id="54" idx="2"/>
            </p:cNvCxnSpPr>
            <p:nvPr/>
          </p:nvCxnSpPr>
          <p:spPr>
            <a:xfrm flipV="1">
              <a:off x="2702013" y="4463876"/>
              <a:ext cx="136942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168150" y="212658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136278" y="4211875"/>
              <a:ext cx="565735" cy="504003"/>
              <a:chOff x="4776625" y="3301308"/>
              <a:chExt cx="565735" cy="50400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0"/>
              <a:endCxn id="50" idx="4"/>
            </p:cNvCxnSpPr>
            <p:nvPr/>
          </p:nvCxnSpPr>
          <p:spPr>
            <a:xfrm flipV="1">
              <a:off x="2429338" y="2630588"/>
              <a:ext cx="21680" cy="6213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4"/>
              <a:endCxn id="48" idx="0"/>
            </p:cNvCxnSpPr>
            <p:nvPr/>
          </p:nvCxnSpPr>
          <p:spPr>
            <a:xfrm flipH="1">
              <a:off x="2419146" y="3755954"/>
              <a:ext cx="10192" cy="455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0" idx="5"/>
              <a:endCxn id="54" idx="1"/>
            </p:cNvCxnSpPr>
            <p:nvPr/>
          </p:nvCxnSpPr>
          <p:spPr>
            <a:xfrm>
              <a:off x="2651035" y="2556778"/>
              <a:ext cx="1503251" cy="172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90697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93" idx="0"/>
          </p:cNvCxnSpPr>
          <p:nvPr/>
        </p:nvCxnSpPr>
        <p:spPr>
          <a:xfrm flipH="1">
            <a:off x="10638329" y="2975434"/>
            <a:ext cx="12985" cy="748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0360448" y="3723793"/>
            <a:ext cx="555761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403473" y="3775239"/>
            <a:ext cx="453926" cy="401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415350" y="428748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487485" y="3799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Check if there is a path for each starting location</a:t>
            </a:r>
            <a:endParaRPr lang="en-US" sz="2400" i="1" dirty="0" smtClean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8" y="5726724"/>
            <a:ext cx="414546" cy="4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64985"/>
            <a:ext cx="3362739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Example 3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r="-88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2" name="Group 1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37" name="Straight Connector 36"/>
              <p:cNvCxnSpPr>
                <a:stCxn id="69" idx="0"/>
                <a:endCxn id="50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69" idx="6"/>
                <a:endCxn id="54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0" name="Oval 49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45" name="Straight Connector 44"/>
              <p:cNvCxnSpPr>
                <a:stCxn id="67" idx="0"/>
                <a:endCxn id="50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0" idx="6"/>
                <a:endCxn id="54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>
              <a:stCxn id="69" idx="7"/>
              <a:endCxn id="67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7" idx="5"/>
              <a:endCxn id="54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72" name="Oval 71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72" idx="5"/>
              <a:endCxn id="93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3" idx="4"/>
              <a:endCxn id="72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65" name="Straight Arrow Connector 64"/>
            <p:cNvCxnSpPr>
              <a:stCxn id="72" idx="4"/>
              <a:endCxn id="5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2" idx="3"/>
              <a:endCxn id="62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89" name="Straight Arrow Connector 88"/>
            <p:cNvCxnSpPr>
              <a:stCxn id="58" idx="4"/>
              <a:endCxn id="80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93" idx="4"/>
              <a:endCxn id="85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2" idx="4"/>
              <a:endCxn id="74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{2}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{2}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{2}</a:t>
              </a:r>
              <a:endParaRPr lang="en-US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323869" y="5111104"/>
            <a:ext cx="4595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Soundness: </a:t>
            </a:r>
          </a:p>
          <a:p>
            <a:r>
              <a:rPr lang="en-US" sz="2400" dirty="0" smtClean="0"/>
              <a:t>Given for free by the product graph</a:t>
            </a:r>
          </a:p>
        </p:txBody>
      </p:sp>
    </p:spTree>
    <p:extLst>
      <p:ext uri="{BB962C8B-B14F-4D97-AF65-F5344CB8AC3E}">
        <p14:creationId xmlns:p14="http://schemas.microsoft.com/office/powerpoint/2010/main" val="18877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r="-88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72" name="Oval 71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3" idx="4"/>
              <a:endCxn id="72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23869" y="5111104"/>
            <a:ext cx="53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dark nodes that aren’t accepting</a:t>
            </a:r>
          </a:p>
          <a:p>
            <a:r>
              <a:rPr lang="en-US" sz="2400" dirty="0" smtClean="0"/>
              <a:t>(violates the path suffix condition)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3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Policy Semantics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035" y="5886892"/>
            <a:ext cx="601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different paths depending on where the advertisement originates from.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3658" y="3807165"/>
            <a:ext cx="565735" cy="504003"/>
            <a:chOff x="3421831" y="3983301"/>
            <a:chExt cx="565735" cy="504003"/>
          </a:xfrm>
        </p:grpSpPr>
        <p:sp>
          <p:nvSpPr>
            <p:cNvPr id="34" name="Oval 33"/>
            <p:cNvSpPr/>
            <p:nvPr/>
          </p:nvSpPr>
          <p:spPr>
            <a:xfrm>
              <a:off x="3421831" y="3983301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5840" y="40635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48452" y="3125172"/>
            <a:ext cx="565735" cy="504003"/>
            <a:chOff x="4776625" y="3301308"/>
            <a:chExt cx="565735" cy="5040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0634" y="3368643"/>
              <a:ext cx="2968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48452" y="4551993"/>
            <a:ext cx="565735" cy="504003"/>
            <a:chOff x="4776625" y="4728129"/>
            <a:chExt cx="565735" cy="5040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4776625" y="4728129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0634" y="4795464"/>
              <a:ext cx="2920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5" name="Straight Connector 14"/>
          <p:cNvCxnSpPr>
            <a:stCxn id="34" idx="7"/>
            <a:endCxn id="32" idx="2"/>
          </p:cNvCxnSpPr>
          <p:nvPr/>
        </p:nvCxnSpPr>
        <p:spPr>
          <a:xfrm flipV="1">
            <a:off x="5276543" y="3377174"/>
            <a:ext cx="871909" cy="503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4" idx="5"/>
            <a:endCxn id="30" idx="2"/>
          </p:cNvCxnSpPr>
          <p:nvPr/>
        </p:nvCxnSpPr>
        <p:spPr>
          <a:xfrm>
            <a:off x="5276543" y="4237358"/>
            <a:ext cx="871909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672386" y="3125071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00634" y="3368643"/>
              <a:ext cx="3048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5973" y="4551993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1997" y="3368643"/>
              <a:ext cx="381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21" name="Straight Connector 20"/>
          <p:cNvCxnSpPr>
            <a:stCxn id="34" idx="1"/>
            <a:endCxn id="26" idx="6"/>
          </p:cNvCxnSpPr>
          <p:nvPr/>
        </p:nvCxnSpPr>
        <p:spPr>
          <a:xfrm flipH="1" flipV="1">
            <a:off x="4238121" y="3377073"/>
            <a:ext cx="638387" cy="50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4" idx="3"/>
            <a:endCxn id="24" idx="6"/>
          </p:cNvCxnSpPr>
          <p:nvPr/>
        </p:nvCxnSpPr>
        <p:spPr>
          <a:xfrm flipH="1">
            <a:off x="4231708" y="4237358"/>
            <a:ext cx="644800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Policy: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964" t="-24590" r="-270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9076" y="1807008"/>
                <a:ext cx="3807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Routes: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𝑋𝑁𝑍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1),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𝑀𝑁𝑍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1)}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76" y="1807008"/>
                <a:ext cx="38077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960" t="-24590" r="-256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>
            <a:off x="6901841" y="4107654"/>
            <a:ext cx="1866378" cy="51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70230" y="3775693"/>
            <a:ext cx="230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 advertised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2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r="-88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72" name="Oval 71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3" idx="4"/>
              <a:endCxn id="72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Check if there is a path for each starting location</a:t>
            </a:r>
            <a:endParaRPr lang="en-US" sz="2400" i="1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8" y="5726724"/>
            <a:ext cx="414546" cy="4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64985"/>
            <a:ext cx="3362739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Example 4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323869" y="5111104"/>
            <a:ext cx="4595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Soundness: </a:t>
            </a:r>
          </a:p>
          <a:p>
            <a:r>
              <a:rPr lang="en-US" sz="2400" dirty="0" smtClean="0"/>
              <a:t>Given for free by the product graph</a:t>
            </a:r>
          </a:p>
        </p:txBody>
      </p:sp>
    </p:spTree>
    <p:extLst>
      <p:ext uri="{BB962C8B-B14F-4D97-AF65-F5344CB8AC3E}">
        <p14:creationId xmlns:p14="http://schemas.microsoft.com/office/powerpoint/2010/main" val="19347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23869" y="5111104"/>
            <a:ext cx="53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dark nodes that aren’t accepting</a:t>
            </a:r>
          </a:p>
          <a:p>
            <a:r>
              <a:rPr lang="en-US" sz="2400" dirty="0" smtClean="0"/>
              <a:t>(violates the path suffix condition)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63" y="5711268"/>
            <a:ext cx="525881" cy="4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23869" y="5111104"/>
            <a:ext cx="444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nodes not on simple path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06" y="5282944"/>
            <a:ext cx="525881" cy="4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Check if there is a path for each starting location</a:t>
            </a:r>
            <a:endParaRPr lang="en-US" sz="2400" i="1" dirty="0" smtClean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814" y="5711268"/>
            <a:ext cx="525881" cy="4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 (should A prefer D or C?)</a:t>
            </a:r>
            <a:endParaRPr lang="en-US" sz="2400" i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717554" y="5319419"/>
            <a:ext cx="457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Recall, A1 &gt; A2 if A2 simulates A1</a:t>
            </a:r>
            <a:endParaRPr lang="en-US" sz="2400" i="1" dirty="0" smtClean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181181" y="4249784"/>
            <a:ext cx="2109937" cy="9084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215781" y="3033381"/>
            <a:ext cx="1024917" cy="21356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 (should A prefer D or C?)</a:t>
            </a:r>
            <a:endParaRPr lang="en-US" sz="2400" i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7322230" y="5046346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prefers D over C</a:t>
            </a:r>
          </a:p>
          <a:p>
            <a:r>
              <a:rPr lang="en-US" sz="2400" dirty="0" smtClean="0"/>
              <a:t>B prefers D over A</a:t>
            </a:r>
          </a:p>
          <a:p>
            <a:r>
              <a:rPr lang="en-US" sz="2400" dirty="0" smtClean="0"/>
              <a:t>C prefers D over B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701949" y="2459746"/>
            <a:ext cx="5905" cy="59602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3017579" y="3434480"/>
            <a:ext cx="1097394" cy="48612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277832" y="3650301"/>
            <a:ext cx="1067182" cy="47348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 (should A prefer D or C?)</a:t>
            </a:r>
            <a:endParaRPr lang="en-US" sz="2400" i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7322230" y="5046346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prefers D over C</a:t>
            </a:r>
          </a:p>
          <a:p>
            <a:r>
              <a:rPr lang="en-US" sz="2400" dirty="0" smtClean="0"/>
              <a:t>B prefers D over A</a:t>
            </a:r>
          </a:p>
          <a:p>
            <a:r>
              <a:rPr lang="en-US" sz="2400" dirty="0" smtClean="0"/>
              <a:t>C prefers D over B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701949" y="2459746"/>
            <a:ext cx="5905" cy="59602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3017579" y="3434480"/>
            <a:ext cx="1097394" cy="48612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240059" y="4139045"/>
            <a:ext cx="2620314" cy="369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15" y="3434480"/>
            <a:ext cx="414546" cy="4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591635" y="1912494"/>
            <a:ext cx="4185205" cy="2589292"/>
            <a:chOff x="591635" y="1912494"/>
            <a:chExt cx="4185205" cy="2589292"/>
          </a:xfrm>
        </p:grpSpPr>
        <p:grpSp>
          <p:nvGrpSpPr>
            <p:cNvPr id="95" name="Group 94"/>
            <p:cNvGrpSpPr/>
            <p:nvPr/>
          </p:nvGrpSpPr>
          <p:grpSpPr>
            <a:xfrm>
              <a:off x="591635" y="1912494"/>
              <a:ext cx="4185205" cy="2589292"/>
              <a:chOff x="451966" y="2126585"/>
              <a:chExt cx="4185205" cy="258929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1966" y="4211874"/>
                <a:ext cx="565735" cy="504003"/>
                <a:chOff x="2022693" y="3983301"/>
                <a:chExt cx="565735" cy="50400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2022693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146702" y="405063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146470" y="3251951"/>
                <a:ext cx="565735" cy="504003"/>
                <a:chOff x="3421831" y="3983301"/>
                <a:chExt cx="565735" cy="504003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3421831" y="3983301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45840" y="4063515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71436" y="4211874"/>
                <a:ext cx="565735" cy="504003"/>
                <a:chOff x="4776625" y="4728129"/>
                <a:chExt cx="565735" cy="504003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776625" y="4728129"/>
                  <a:ext cx="565735" cy="50400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00634" y="479546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cxnSp>
            <p:nvCxnSpPr>
              <p:cNvPr id="110" name="Straight Connector 109"/>
              <p:cNvCxnSpPr>
                <a:stCxn id="121" idx="0"/>
                <a:endCxn id="115" idx="2"/>
              </p:cNvCxnSpPr>
              <p:nvPr/>
            </p:nvCxnSpPr>
            <p:spPr>
              <a:xfrm flipV="1">
                <a:off x="734834" y="2378587"/>
                <a:ext cx="1433316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21" idx="6"/>
                <a:endCxn id="117" idx="2"/>
              </p:cNvCxnSpPr>
              <p:nvPr/>
            </p:nvCxnSpPr>
            <p:spPr>
              <a:xfrm>
                <a:off x="1017701" y="4463876"/>
                <a:ext cx="30537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2168150" y="2126585"/>
                <a:ext cx="565735" cy="504003"/>
                <a:chOff x="4776625" y="3301308"/>
                <a:chExt cx="565735" cy="50400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776625" y="3301308"/>
                  <a:ext cx="565735" cy="504003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4900634" y="3368643"/>
                  <a:ext cx="31771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cxnSp>
            <p:nvCxnSpPr>
              <p:cNvPr id="113" name="Straight Connector 112"/>
              <p:cNvCxnSpPr>
                <a:stCxn id="119" idx="0"/>
                <a:endCxn id="115" idx="4"/>
              </p:cNvCxnSpPr>
              <p:nvPr/>
            </p:nvCxnSpPr>
            <p:spPr>
              <a:xfrm flipV="1">
                <a:off x="2429338" y="2630588"/>
                <a:ext cx="21680" cy="6213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5" idx="6"/>
                <a:endCxn id="117" idx="0"/>
              </p:cNvCxnSpPr>
              <p:nvPr/>
            </p:nvCxnSpPr>
            <p:spPr>
              <a:xfrm>
                <a:off x="2733885" y="2378587"/>
                <a:ext cx="1620419" cy="18332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>
              <a:stCxn id="121" idx="7"/>
              <a:endCxn id="119" idx="3"/>
            </p:cNvCxnSpPr>
            <p:nvPr/>
          </p:nvCxnSpPr>
          <p:spPr>
            <a:xfrm flipV="1">
              <a:off x="1074520" y="3468053"/>
              <a:ext cx="1294469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9" idx="5"/>
              <a:endCxn id="117" idx="1"/>
            </p:cNvCxnSpPr>
            <p:nvPr/>
          </p:nvCxnSpPr>
          <p:spPr>
            <a:xfrm>
              <a:off x="2769024" y="3468053"/>
              <a:ext cx="1524931" cy="603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254494" y="311406"/>
            <a:ext cx="3668207" cy="3660650"/>
            <a:chOff x="7254494" y="311406"/>
            <a:chExt cx="3668207" cy="3660650"/>
          </a:xfrm>
        </p:grpSpPr>
        <p:sp>
          <p:nvSpPr>
            <p:cNvPr id="47" name="Oval 46"/>
            <p:cNvSpPr/>
            <p:nvPr/>
          </p:nvSpPr>
          <p:spPr>
            <a:xfrm>
              <a:off x="8973873" y="1476786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104" idx="1"/>
            </p:cNvCxnSpPr>
            <p:nvPr/>
          </p:nvCxnSpPr>
          <p:spPr>
            <a:xfrm>
              <a:off x="9456758" y="1906979"/>
              <a:ext cx="991571" cy="689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592113" y="311406"/>
              <a:ext cx="1329253" cy="5700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47" idx="0"/>
            </p:cNvCxnSpPr>
            <p:nvPr/>
          </p:nvCxnSpPr>
          <p:spPr>
            <a:xfrm>
              <a:off x="9256740" y="881501"/>
              <a:ext cx="1" cy="595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0366940" y="2522519"/>
              <a:ext cx="555761" cy="504003"/>
              <a:chOff x="10360448" y="3723793"/>
              <a:chExt cx="555761" cy="50400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982386" y="2475176"/>
              <a:ext cx="555761" cy="504003"/>
              <a:chOff x="10360448" y="3723793"/>
              <a:chExt cx="555761" cy="50400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734348" y="2475176"/>
              <a:ext cx="555761" cy="504003"/>
              <a:chOff x="10360448" y="3723793"/>
              <a:chExt cx="555761" cy="50400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4" name="Straight Arrow Connector 53"/>
            <p:cNvCxnSpPr>
              <a:stCxn id="47" idx="4"/>
              <a:endCxn id="98" idx="0"/>
            </p:cNvCxnSpPr>
            <p:nvPr/>
          </p:nvCxnSpPr>
          <p:spPr>
            <a:xfrm>
              <a:off x="9256741" y="1980789"/>
              <a:ext cx="3526" cy="494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3"/>
              <a:endCxn id="93" idx="0"/>
            </p:cNvCxnSpPr>
            <p:nvPr/>
          </p:nvCxnSpPr>
          <p:spPr>
            <a:xfrm flipH="1">
              <a:off x="8012229" y="1906979"/>
              <a:ext cx="1044494" cy="56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734348" y="3468053"/>
              <a:ext cx="555761" cy="504003"/>
              <a:chOff x="10360448" y="3723793"/>
              <a:chExt cx="555761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982385" y="3468052"/>
              <a:ext cx="555761" cy="504003"/>
              <a:chOff x="10360448" y="3723793"/>
              <a:chExt cx="555761" cy="504003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0366940" y="3468051"/>
              <a:ext cx="555761" cy="504003"/>
              <a:chOff x="10360448" y="3723793"/>
              <a:chExt cx="555761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0360448" y="3723793"/>
                <a:ext cx="555761" cy="50400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403473" y="3775239"/>
                <a:ext cx="453926" cy="40111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87485" y="37993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59" name="Straight Arrow Connector 58"/>
            <p:cNvCxnSpPr>
              <a:stCxn id="98" idx="4"/>
              <a:endCxn id="76" idx="0"/>
            </p:cNvCxnSpPr>
            <p:nvPr/>
          </p:nvCxnSpPr>
          <p:spPr>
            <a:xfrm flipH="1">
              <a:off x="9260266" y="2979179"/>
              <a:ext cx="1" cy="48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04" idx="4"/>
              <a:endCxn id="68" idx="0"/>
            </p:cNvCxnSpPr>
            <p:nvPr/>
          </p:nvCxnSpPr>
          <p:spPr>
            <a:xfrm>
              <a:off x="10644821" y="3026522"/>
              <a:ext cx="0" cy="4415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3" idx="4"/>
              <a:endCxn id="89" idx="0"/>
            </p:cNvCxnSpPr>
            <p:nvPr/>
          </p:nvCxnSpPr>
          <p:spPr>
            <a:xfrm>
              <a:off x="8012229" y="2979179"/>
              <a:ext cx="0" cy="4888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54494" y="3551275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76713" y="25507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29244" y="3535386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24347" y="3543627"/>
              <a:ext cx="445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5170" y="2568615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25041" y="2588552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{1}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23869" y="5111104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 (should A prefer D or C?)</a:t>
            </a:r>
            <a:endParaRPr lang="en-US" sz="2400" i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7322230" y="5046346"/>
            <a:ext cx="3406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prefers D over C</a:t>
            </a:r>
          </a:p>
          <a:p>
            <a:r>
              <a:rPr lang="en-US" sz="2400" dirty="0" smtClean="0"/>
              <a:t>B prefers D over A</a:t>
            </a:r>
          </a:p>
          <a:p>
            <a:r>
              <a:rPr lang="en-US" sz="2400" dirty="0" smtClean="0"/>
              <a:t>C prefers D over B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3017579" y="3434480"/>
            <a:ext cx="1097394" cy="48612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240059" y="4139045"/>
            <a:ext cx="2620314" cy="369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15" y="3434480"/>
            <a:ext cx="414546" cy="47376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9" y="2501308"/>
            <a:ext cx="414546" cy="4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Policy Semantics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035" y="5886892"/>
            <a:ext cx="601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different paths depending on where the advertisement originates from.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93658" y="3807165"/>
            <a:ext cx="565735" cy="504003"/>
            <a:chOff x="3421831" y="3983301"/>
            <a:chExt cx="565735" cy="504003"/>
          </a:xfrm>
        </p:grpSpPr>
        <p:sp>
          <p:nvSpPr>
            <p:cNvPr id="34" name="Oval 33"/>
            <p:cNvSpPr/>
            <p:nvPr/>
          </p:nvSpPr>
          <p:spPr>
            <a:xfrm>
              <a:off x="3421831" y="3983301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5840" y="40635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48452" y="3125172"/>
            <a:ext cx="565735" cy="504003"/>
            <a:chOff x="4776625" y="3301308"/>
            <a:chExt cx="565735" cy="5040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0634" y="3368643"/>
              <a:ext cx="2968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48452" y="4551993"/>
            <a:ext cx="565735" cy="504003"/>
            <a:chOff x="4776625" y="4728129"/>
            <a:chExt cx="565735" cy="5040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4776625" y="4728129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0634" y="4795464"/>
              <a:ext cx="2920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5" name="Straight Connector 14"/>
          <p:cNvCxnSpPr>
            <a:stCxn id="34" idx="7"/>
            <a:endCxn id="32" idx="2"/>
          </p:cNvCxnSpPr>
          <p:nvPr/>
        </p:nvCxnSpPr>
        <p:spPr>
          <a:xfrm flipV="1">
            <a:off x="5276543" y="3377174"/>
            <a:ext cx="871909" cy="503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4" idx="5"/>
            <a:endCxn id="30" idx="2"/>
          </p:cNvCxnSpPr>
          <p:nvPr/>
        </p:nvCxnSpPr>
        <p:spPr>
          <a:xfrm>
            <a:off x="5276543" y="4237358"/>
            <a:ext cx="871909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672386" y="3125071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00634" y="3368643"/>
              <a:ext cx="3048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5973" y="4551993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1997" y="3368643"/>
              <a:ext cx="381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21" name="Straight Connector 20"/>
          <p:cNvCxnSpPr>
            <a:stCxn id="34" idx="1"/>
            <a:endCxn id="26" idx="6"/>
          </p:cNvCxnSpPr>
          <p:nvPr/>
        </p:nvCxnSpPr>
        <p:spPr>
          <a:xfrm flipH="1" flipV="1">
            <a:off x="4238121" y="3377073"/>
            <a:ext cx="638387" cy="50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4" idx="3"/>
            <a:endCxn id="24" idx="6"/>
          </p:cNvCxnSpPr>
          <p:nvPr/>
        </p:nvCxnSpPr>
        <p:spPr>
          <a:xfrm flipH="1">
            <a:off x="4231708" y="4237358"/>
            <a:ext cx="644800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Policy: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964" t="-24590" r="-270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9076" y="1807008"/>
                <a:ext cx="3752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Routes: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𝑋𝑁𝑌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𝑋𝑁𝑍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,1),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76" y="1807008"/>
                <a:ext cx="375218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41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>
            <a:off x="6901841" y="4107654"/>
            <a:ext cx="1866378" cy="51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70230" y="3775693"/>
            <a:ext cx="230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 advertised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889317" y="3352020"/>
            <a:ext cx="1929006" cy="440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89961" y="2277503"/>
                <a:ext cx="2739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𝑀𝑁𝑍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61" y="2277503"/>
                <a:ext cx="2739083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78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64985"/>
            <a:ext cx="3362739" cy="1325563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Example 5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100" idx="1"/>
          </p:cNvCxnSpPr>
          <p:nvPr/>
        </p:nvCxnSpPr>
        <p:spPr>
          <a:xfrm>
            <a:off x="9456758" y="1906979"/>
            <a:ext cx="951170" cy="581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8" idx="0"/>
          </p:cNvCxnSpPr>
          <p:nvPr/>
        </p:nvCxnSpPr>
        <p:spPr>
          <a:xfrm flipH="1">
            <a:off x="7845558" y="2975434"/>
            <a:ext cx="4015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102" idx="0"/>
          </p:cNvCxnSpPr>
          <p:nvPr/>
        </p:nvCxnSpPr>
        <p:spPr>
          <a:xfrm>
            <a:off x="7845558" y="4232387"/>
            <a:ext cx="7893" cy="548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575570" y="4780856"/>
            <a:ext cx="555761" cy="504003"/>
            <a:chOff x="7563889" y="5901717"/>
            <a:chExt cx="555761" cy="504003"/>
          </a:xfrm>
        </p:grpSpPr>
        <p:sp>
          <p:nvSpPr>
            <p:cNvPr id="102" name="Oval 101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23869" y="5111104"/>
            <a:ext cx="4595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Soundness: </a:t>
            </a:r>
          </a:p>
          <a:p>
            <a:r>
              <a:rPr lang="en-US" sz="2400" dirty="0" smtClean="0"/>
              <a:t>Given for free by the product graph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74356" y="485169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892827" y="24785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31851" y="2344226"/>
            <a:ext cx="4441745" cy="1622764"/>
            <a:chOff x="730989" y="2247803"/>
            <a:chExt cx="4441745" cy="1622764"/>
          </a:xfrm>
        </p:grpSpPr>
        <p:grpSp>
          <p:nvGrpSpPr>
            <p:cNvPr id="30" name="Group 29"/>
            <p:cNvGrpSpPr/>
            <p:nvPr/>
          </p:nvGrpSpPr>
          <p:grpSpPr>
            <a:xfrm>
              <a:off x="730989" y="2824437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56077" y="336656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06999" y="280173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213874" y="2499805"/>
              <a:ext cx="775246" cy="398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0" idx="5"/>
              <a:endCxn id="54" idx="2"/>
            </p:cNvCxnSpPr>
            <p:nvPr/>
          </p:nvCxnSpPr>
          <p:spPr>
            <a:xfrm>
              <a:off x="2472005" y="2677996"/>
              <a:ext cx="584072" cy="940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3621812" y="3231928"/>
              <a:ext cx="1068037" cy="386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9120" y="2247803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64" name="Straight Connector 63"/>
            <p:cNvCxnSpPr>
              <a:stCxn id="50" idx="6"/>
              <a:endCxn id="52" idx="1"/>
            </p:cNvCxnSpPr>
            <p:nvPr/>
          </p:nvCxnSpPr>
          <p:spPr>
            <a:xfrm>
              <a:off x="2554855" y="2499805"/>
              <a:ext cx="2134994" cy="375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567677" y="3728384"/>
            <a:ext cx="555761" cy="504003"/>
            <a:chOff x="7563889" y="5901717"/>
            <a:chExt cx="555761" cy="504003"/>
          </a:xfrm>
        </p:grpSpPr>
        <p:sp>
          <p:nvSpPr>
            <p:cNvPr id="78" name="Oval 77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326539" y="2414554"/>
            <a:ext cx="555761" cy="504003"/>
            <a:chOff x="7563889" y="5901717"/>
            <a:chExt cx="555761" cy="504003"/>
          </a:xfrm>
        </p:grpSpPr>
        <p:sp>
          <p:nvSpPr>
            <p:cNvPr id="100" name="Oval 99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174356" y="379894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100" idx="1"/>
          </p:cNvCxnSpPr>
          <p:nvPr/>
        </p:nvCxnSpPr>
        <p:spPr>
          <a:xfrm>
            <a:off x="9456758" y="1906979"/>
            <a:ext cx="951170" cy="581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8" idx="0"/>
          </p:cNvCxnSpPr>
          <p:nvPr/>
        </p:nvCxnSpPr>
        <p:spPr>
          <a:xfrm flipH="1">
            <a:off x="7845558" y="2975434"/>
            <a:ext cx="4015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102" idx="0"/>
          </p:cNvCxnSpPr>
          <p:nvPr/>
        </p:nvCxnSpPr>
        <p:spPr>
          <a:xfrm>
            <a:off x="7845558" y="4232387"/>
            <a:ext cx="7893" cy="548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575570" y="4780856"/>
            <a:ext cx="555761" cy="504003"/>
            <a:chOff x="7563889" y="5901717"/>
            <a:chExt cx="555761" cy="504003"/>
          </a:xfrm>
        </p:grpSpPr>
        <p:sp>
          <p:nvSpPr>
            <p:cNvPr id="102" name="Oval 101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74356" y="485169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892827" y="24785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31851" y="2344226"/>
            <a:ext cx="4441745" cy="1622764"/>
            <a:chOff x="730989" y="2247803"/>
            <a:chExt cx="4441745" cy="1622764"/>
          </a:xfrm>
        </p:grpSpPr>
        <p:grpSp>
          <p:nvGrpSpPr>
            <p:cNvPr id="30" name="Group 29"/>
            <p:cNvGrpSpPr/>
            <p:nvPr/>
          </p:nvGrpSpPr>
          <p:grpSpPr>
            <a:xfrm>
              <a:off x="730989" y="2824437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56077" y="336656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06999" y="280173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213874" y="2499805"/>
              <a:ext cx="775246" cy="398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0" idx="5"/>
              <a:endCxn id="54" idx="2"/>
            </p:cNvCxnSpPr>
            <p:nvPr/>
          </p:nvCxnSpPr>
          <p:spPr>
            <a:xfrm>
              <a:off x="2472005" y="2677996"/>
              <a:ext cx="584072" cy="940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3621812" y="3231928"/>
              <a:ext cx="1068037" cy="386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9120" y="2247803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64" name="Straight Connector 63"/>
            <p:cNvCxnSpPr>
              <a:stCxn id="50" idx="6"/>
              <a:endCxn id="52" idx="1"/>
            </p:cNvCxnSpPr>
            <p:nvPr/>
          </p:nvCxnSpPr>
          <p:spPr>
            <a:xfrm>
              <a:off x="2554855" y="2499805"/>
              <a:ext cx="2134994" cy="375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567677" y="3728384"/>
            <a:ext cx="555761" cy="504003"/>
            <a:chOff x="7563889" y="5901717"/>
            <a:chExt cx="555761" cy="504003"/>
          </a:xfrm>
        </p:grpSpPr>
        <p:sp>
          <p:nvSpPr>
            <p:cNvPr id="78" name="Oval 77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326539" y="2414554"/>
            <a:ext cx="555761" cy="504003"/>
            <a:chOff x="7563889" y="5901717"/>
            <a:chExt cx="555761" cy="504003"/>
          </a:xfrm>
        </p:grpSpPr>
        <p:sp>
          <p:nvSpPr>
            <p:cNvPr id="100" name="Oval 99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174356" y="379894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23869" y="5111104"/>
            <a:ext cx="531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dark nodes that aren’t accepting</a:t>
            </a:r>
          </a:p>
          <a:p>
            <a:r>
              <a:rPr lang="en-US" sz="2400" dirty="0" smtClean="0"/>
              <a:t>(violates the path suffix condition)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45" y="5711268"/>
            <a:ext cx="525881" cy="4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100" idx="1"/>
          </p:cNvCxnSpPr>
          <p:nvPr/>
        </p:nvCxnSpPr>
        <p:spPr>
          <a:xfrm>
            <a:off x="9456758" y="1906979"/>
            <a:ext cx="951170" cy="581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8" idx="0"/>
          </p:cNvCxnSpPr>
          <p:nvPr/>
        </p:nvCxnSpPr>
        <p:spPr>
          <a:xfrm flipH="1">
            <a:off x="7845558" y="2975434"/>
            <a:ext cx="4015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102" idx="0"/>
          </p:cNvCxnSpPr>
          <p:nvPr/>
        </p:nvCxnSpPr>
        <p:spPr>
          <a:xfrm>
            <a:off x="7845558" y="4232387"/>
            <a:ext cx="7893" cy="548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575570" y="4780856"/>
            <a:ext cx="555761" cy="504003"/>
            <a:chOff x="7563889" y="5901717"/>
            <a:chExt cx="555761" cy="504003"/>
          </a:xfrm>
        </p:grpSpPr>
        <p:sp>
          <p:nvSpPr>
            <p:cNvPr id="102" name="Oval 101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74356" y="485169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892827" y="24785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31851" y="2344226"/>
            <a:ext cx="4441745" cy="1622764"/>
            <a:chOff x="730989" y="2247803"/>
            <a:chExt cx="4441745" cy="1622764"/>
          </a:xfrm>
        </p:grpSpPr>
        <p:grpSp>
          <p:nvGrpSpPr>
            <p:cNvPr id="30" name="Group 29"/>
            <p:cNvGrpSpPr/>
            <p:nvPr/>
          </p:nvGrpSpPr>
          <p:grpSpPr>
            <a:xfrm>
              <a:off x="730989" y="2824437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56077" y="336656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06999" y="280173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213874" y="2499805"/>
              <a:ext cx="775246" cy="398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0" idx="5"/>
              <a:endCxn id="54" idx="2"/>
            </p:cNvCxnSpPr>
            <p:nvPr/>
          </p:nvCxnSpPr>
          <p:spPr>
            <a:xfrm>
              <a:off x="2472005" y="2677996"/>
              <a:ext cx="584072" cy="940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3621812" y="3231928"/>
              <a:ext cx="1068037" cy="386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9120" y="2247803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64" name="Straight Connector 63"/>
            <p:cNvCxnSpPr>
              <a:stCxn id="50" idx="6"/>
              <a:endCxn id="52" idx="1"/>
            </p:cNvCxnSpPr>
            <p:nvPr/>
          </p:nvCxnSpPr>
          <p:spPr>
            <a:xfrm>
              <a:off x="2554855" y="2499805"/>
              <a:ext cx="2134994" cy="375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567677" y="3728384"/>
            <a:ext cx="555761" cy="504003"/>
            <a:chOff x="7563889" y="5901717"/>
            <a:chExt cx="555761" cy="504003"/>
          </a:xfrm>
        </p:grpSpPr>
        <p:sp>
          <p:nvSpPr>
            <p:cNvPr id="78" name="Oval 77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326539" y="2414554"/>
            <a:ext cx="555761" cy="504003"/>
            <a:chOff x="7563889" y="5901717"/>
            <a:chExt cx="555761" cy="504003"/>
          </a:xfrm>
        </p:grpSpPr>
        <p:sp>
          <p:nvSpPr>
            <p:cNvPr id="100" name="Oval 99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174356" y="379894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23869" y="5111104"/>
            <a:ext cx="444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Remove nodes not on simple path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06" y="5282944"/>
            <a:ext cx="525881" cy="4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973873" y="1476786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471431"/>
            <a:ext cx="565735" cy="5040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90697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100" idx="1"/>
          </p:cNvCxnSpPr>
          <p:nvPr/>
        </p:nvCxnSpPr>
        <p:spPr>
          <a:xfrm>
            <a:off x="9456758" y="1906979"/>
            <a:ext cx="951170" cy="581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8" idx="0"/>
          </p:cNvCxnSpPr>
          <p:nvPr/>
        </p:nvCxnSpPr>
        <p:spPr>
          <a:xfrm flipH="1">
            <a:off x="7845558" y="2975434"/>
            <a:ext cx="4015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102" idx="0"/>
          </p:cNvCxnSpPr>
          <p:nvPr/>
        </p:nvCxnSpPr>
        <p:spPr>
          <a:xfrm>
            <a:off x="7845558" y="4232387"/>
            <a:ext cx="7893" cy="548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575570" y="4780856"/>
            <a:ext cx="555761" cy="504003"/>
            <a:chOff x="7563889" y="5901717"/>
            <a:chExt cx="555761" cy="504003"/>
          </a:xfrm>
        </p:grpSpPr>
        <p:sp>
          <p:nvSpPr>
            <p:cNvPr id="102" name="Oval 101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3" name="Oval 72"/>
          <p:cNvSpPr/>
          <p:nvPr/>
        </p:nvSpPr>
        <p:spPr>
          <a:xfrm>
            <a:off x="8592113" y="311406"/>
            <a:ext cx="1329253" cy="5700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3" idx="4"/>
            <a:endCxn id="72" idx="0"/>
          </p:cNvCxnSpPr>
          <p:nvPr/>
        </p:nvCxnSpPr>
        <p:spPr>
          <a:xfrm>
            <a:off x="9256740" y="881501"/>
            <a:ext cx="1" cy="59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74356" y="485169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892827" y="24785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31851" y="2344226"/>
            <a:ext cx="4441745" cy="1622764"/>
            <a:chOff x="730989" y="2247803"/>
            <a:chExt cx="4441745" cy="1622764"/>
          </a:xfrm>
        </p:grpSpPr>
        <p:grpSp>
          <p:nvGrpSpPr>
            <p:cNvPr id="30" name="Group 29"/>
            <p:cNvGrpSpPr/>
            <p:nvPr/>
          </p:nvGrpSpPr>
          <p:grpSpPr>
            <a:xfrm>
              <a:off x="730989" y="2824437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56077" y="3366564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606999" y="280173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213874" y="2499805"/>
              <a:ext cx="775246" cy="398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0" idx="5"/>
              <a:endCxn id="54" idx="2"/>
            </p:cNvCxnSpPr>
            <p:nvPr/>
          </p:nvCxnSpPr>
          <p:spPr>
            <a:xfrm>
              <a:off x="2472005" y="2677996"/>
              <a:ext cx="584072" cy="940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3621812" y="3231928"/>
              <a:ext cx="1068037" cy="386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9120" y="2247803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64" name="Straight Connector 63"/>
            <p:cNvCxnSpPr>
              <a:stCxn id="50" idx="6"/>
              <a:endCxn id="52" idx="1"/>
            </p:cNvCxnSpPr>
            <p:nvPr/>
          </p:nvCxnSpPr>
          <p:spPr>
            <a:xfrm>
              <a:off x="2554855" y="2499805"/>
              <a:ext cx="2134994" cy="375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567677" y="3728384"/>
            <a:ext cx="555761" cy="504003"/>
            <a:chOff x="7563889" y="5901717"/>
            <a:chExt cx="555761" cy="504003"/>
          </a:xfrm>
        </p:grpSpPr>
        <p:sp>
          <p:nvSpPr>
            <p:cNvPr id="78" name="Oval 77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326539" y="2414554"/>
            <a:ext cx="555761" cy="504003"/>
            <a:chOff x="7563889" y="5901717"/>
            <a:chExt cx="555761" cy="504003"/>
          </a:xfrm>
        </p:grpSpPr>
        <p:sp>
          <p:nvSpPr>
            <p:cNvPr id="100" name="Oval 99"/>
            <p:cNvSpPr/>
            <p:nvPr/>
          </p:nvSpPr>
          <p:spPr>
            <a:xfrm>
              <a:off x="7563889" y="5901717"/>
              <a:ext cx="555761" cy="50400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606914" y="5953163"/>
              <a:ext cx="453926" cy="4011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0926" y="597729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174356" y="379894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23869" y="5111104"/>
            <a:ext cx="340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Completeness:</a:t>
            </a:r>
          </a:p>
          <a:p>
            <a:r>
              <a:rPr lang="en-US" sz="2400" dirty="0" smtClean="0"/>
              <a:t>Resolve ambiguity</a:t>
            </a:r>
            <a:endParaRPr lang="en-US" sz="2400" i="1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8246865" y="4232921"/>
            <a:ext cx="1009874" cy="76308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184392" y="3170258"/>
            <a:ext cx="428042" cy="177931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209486" y="5008670"/>
            <a:ext cx="23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prefers E over D</a:t>
            </a:r>
          </a:p>
        </p:txBody>
      </p:sp>
    </p:spTree>
    <p:extLst>
      <p:ext uri="{BB962C8B-B14F-4D97-AF65-F5344CB8AC3E}">
        <p14:creationId xmlns:p14="http://schemas.microsoft.com/office/powerpoint/2010/main" val="13570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065" y="1042929"/>
            <a:ext cx="8505666" cy="5815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Soundness: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Any path will follow a path through the product graph, and will match the regular expression.</a:t>
            </a:r>
            <a:endParaRPr lang="en-US" sz="2400" b="1" dirty="0" smtClean="0"/>
          </a:p>
          <a:p>
            <a:pPr marL="0" indent="0">
              <a:buNone/>
            </a:pPr>
            <a:r>
              <a:rPr lang="en-US" b="1" dirty="0" smtClean="0"/>
              <a:t>Completeness: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preference level always being higher than the backup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simulation check (per preference level) ensures we get all paths when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to make sure all starting locations are reachable</a:t>
            </a:r>
          </a:p>
          <a:p>
            <a:pPr marL="0" indent="0">
              <a:buNone/>
            </a:pPr>
            <a:r>
              <a:rPr lang="en-US" b="1" dirty="0" smtClean="0"/>
              <a:t>Fault Tolerance:</a:t>
            </a:r>
          </a:p>
          <a:p>
            <a:pPr marL="0" indent="0">
              <a:buNone/>
            </a:pPr>
            <a:r>
              <a:rPr lang="en-US" sz="2400" dirty="0" smtClean="0"/>
              <a:t>Total ordering of all nodes (combined check)</a:t>
            </a:r>
          </a:p>
          <a:p>
            <a:pPr marL="0" indent="0">
              <a:buNone/>
            </a:pPr>
            <a:r>
              <a:rPr lang="en-US" b="1" dirty="0" smtClean="0"/>
              <a:t>Stability: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Iterated Dominance Proof? (Related to path suffix property)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Properties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509921" y="1122364"/>
            <a:ext cx="2265932" cy="174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Policy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Constraint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Predicate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Regular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364"/>
                <a:ext cx="8544951" cy="6009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≫…≫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800" b="0" dirty="0" smtClean="0"/>
                  <a:t>     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364"/>
                <a:ext cx="8544951" cy="6009956"/>
              </a:xfrm>
              <a:blipFill rotWithShape="0"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Language Syntax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5858"/>
            <a:ext cx="7345680" cy="11223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Semantics (definitions)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3236" y="1803816"/>
                <a:ext cx="7668119" cy="44370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i="1" dirty="0" smtClean="0">
                    <a:latin typeface="Cambria Math" panose="02040503050406030204" pitchFamily="18" charset="0"/>
                  </a:rPr>
                  <a:t>Graph: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Path: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 ⟧: 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𝐺𝑟𝑎𝑝h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𝑃𝑎𝑡h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⟦ ⟧: 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𝐺𝑟𝑎𝑝h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𝑎𝑡h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last(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</a:rPr>
                  <a:t>|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= n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236" y="1803816"/>
                <a:ext cx="7668119" cy="4437078"/>
              </a:xfrm>
              <a:blipFill rotWithShape="0">
                <a:blip r:embed="rId2"/>
                <a:stretch>
                  <a:fillRect l="-127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63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5858"/>
            <a:ext cx="4024256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Semantics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0788" y="1735577"/>
                <a:ext cx="11011821" cy="4992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out</a:t>
                </a:r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	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in</a:t>
                </a:r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	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l </a:t>
                </a:r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 	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	= </a:t>
                </a: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𝑙𝑎𝑠𝑡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∈1..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m:rPr>
                        <m:nor/>
                      </m:rPr>
                      <a:rPr lang="en-US" sz="2400" b="0" i="0" baseline="30000" dirty="0" smtClean="0"/>
                      <m:t>i</m:t>
                    </m:r>
                    <m:r>
                      <m:rPr>
                        <m:nor/>
                      </m:rPr>
                      <a:rPr lang="en-US" sz="2400" b="0" i="0" baseline="30000" dirty="0" smtClean="0"/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788" y="1735577"/>
                <a:ext cx="11011821" cy="4992769"/>
              </a:xfrm>
              <a:blipFill rotWithShape="0">
                <a:blip r:embed="rId2"/>
                <a:stretch>
                  <a:fillRect l="-88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4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5858"/>
            <a:ext cx="4024256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Semantics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12128" y="2504203"/>
                <a:ext cx="7461821" cy="2650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⟦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⟧		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𝐼𝑃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⟧	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𝑚𝑎𝑡𝑐h𝑒𝑠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:r>
                  <a:rPr lang="en-US" sz="2400" dirty="0"/>
                  <a:t>		</a:t>
                </a:r>
                <a:r>
                  <a:rPr lang="en-US" sz="2400" dirty="0" smtClean="0"/>
                  <a:t>= 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⟧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	= </a:t>
                </a:r>
                <a:r>
                  <a:rPr lang="en-US" sz="2400" dirty="0"/>
                  <a:t>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⟧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⟧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\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⟧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128" y="2504203"/>
                <a:ext cx="7461821" cy="2650893"/>
              </a:xfrm>
              <a:blipFill rotWithShape="0">
                <a:blip r:embed="rId2"/>
                <a:stretch>
                  <a:fillRect l="-1225" t="-3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9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Policy Semantics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502" y="4388495"/>
            <a:ext cx="601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one per (start location, preference level)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03064" y="3807165"/>
            <a:ext cx="565735" cy="504003"/>
            <a:chOff x="3421831" y="3983301"/>
            <a:chExt cx="565735" cy="504003"/>
          </a:xfrm>
        </p:grpSpPr>
        <p:sp>
          <p:nvSpPr>
            <p:cNvPr id="34" name="Oval 33"/>
            <p:cNvSpPr/>
            <p:nvPr/>
          </p:nvSpPr>
          <p:spPr>
            <a:xfrm>
              <a:off x="3421831" y="3983301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5840" y="40635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7858" y="3125172"/>
            <a:ext cx="565735" cy="504003"/>
            <a:chOff x="4776625" y="3301308"/>
            <a:chExt cx="565735" cy="5040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0634" y="3368643"/>
              <a:ext cx="29687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57858" y="4551993"/>
            <a:ext cx="565735" cy="504003"/>
            <a:chOff x="4776625" y="4728129"/>
            <a:chExt cx="565735" cy="5040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4776625" y="4728129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0634" y="4795464"/>
              <a:ext cx="29206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5" name="Straight Connector 14"/>
          <p:cNvCxnSpPr>
            <a:stCxn id="34" idx="7"/>
            <a:endCxn id="32" idx="2"/>
          </p:cNvCxnSpPr>
          <p:nvPr/>
        </p:nvCxnSpPr>
        <p:spPr>
          <a:xfrm flipV="1">
            <a:off x="3785949" y="3377174"/>
            <a:ext cx="871909" cy="503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4" idx="5"/>
            <a:endCxn id="30" idx="2"/>
          </p:cNvCxnSpPr>
          <p:nvPr/>
        </p:nvCxnSpPr>
        <p:spPr>
          <a:xfrm>
            <a:off x="3785949" y="4237358"/>
            <a:ext cx="871909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81792" y="3125071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6" name="Oval 25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00634" y="3368643"/>
              <a:ext cx="3048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75379" y="4551993"/>
            <a:ext cx="565735" cy="504003"/>
            <a:chOff x="4776625" y="3301308"/>
            <a:chExt cx="565735" cy="50400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1997" y="3368643"/>
              <a:ext cx="3818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21" name="Straight Connector 20"/>
          <p:cNvCxnSpPr>
            <a:stCxn id="34" idx="1"/>
            <a:endCxn id="26" idx="6"/>
          </p:cNvCxnSpPr>
          <p:nvPr/>
        </p:nvCxnSpPr>
        <p:spPr>
          <a:xfrm flipH="1" flipV="1">
            <a:off x="2747527" y="3377073"/>
            <a:ext cx="638387" cy="50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4" idx="3"/>
            <a:endCxn id="24" idx="6"/>
          </p:cNvCxnSpPr>
          <p:nvPr/>
        </p:nvCxnSpPr>
        <p:spPr>
          <a:xfrm flipH="1">
            <a:off x="2741114" y="4237358"/>
            <a:ext cx="644800" cy="566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Policy: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17" y="1807008"/>
                <a:ext cx="135530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964" t="-24590" r="-270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9076" y="1807008"/>
                <a:ext cx="3752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 smtClean="0"/>
                  <a:t>Routes: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𝑋𝑁𝑌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𝑋𝑁𝑍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,1),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76" y="1807008"/>
                <a:ext cx="375218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41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89961" y="2277503"/>
                <a:ext cx="2739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𝑀𝑁𝑍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61" y="2277503"/>
                <a:ext cx="2739083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78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8018279" y="3134351"/>
            <a:ext cx="98587" cy="1175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5858"/>
            <a:ext cx="4024256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Semantics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0788" y="1735577"/>
                <a:ext cx="11011821" cy="4992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𝑠𝑖𝑚𝑝𝑙𝑒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rank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𝑠𝑖𝑚𝑝𝑙𝑒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≫…≫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⟧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smtClean="0"/>
                  <a:t>	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(⟦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⟧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n-US" sz="2400" i="1" dirty="0">
                        <a:latin typeface="Cambria Math" panose="02040503050406030204" pitchFamily="18" charset="0"/>
                      </a:rPr>
                      <m:t>rank</m:t>
                    </m:r>
                    <m:r>
                      <m:rPr>
                        <m:nor/>
                      </m:rPr>
                      <a:rPr lang="en-US" sz="2400" b="0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dirty="0" smtClean="0"/>
                  <a:t>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b="0" i="0" dirty="0" smtClean="0"/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1)∪ …∪</m:t>
                    </m:r>
                    <m:r>
                      <m:rPr>
                        <m:nor/>
                      </m:rPr>
                      <a:rPr lang="en-US" sz="2400" i="1" dirty="0">
                        <a:latin typeface="Cambria Math" panose="02040503050406030204" pitchFamily="18" charset="0"/>
                      </a:rPr>
                      <m:t>rank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/>
                      <m:t>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sz="2400" dirty="0"/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400" b="0" i="0" dirty="0" smtClean="0"/>
                      <m:t>) 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788" y="1735577"/>
                <a:ext cx="11011821" cy="4992769"/>
              </a:xfrm>
              <a:blipFill rotWithShape="0"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43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160" y="1268216"/>
            <a:ext cx="9796396" cy="5239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Properties:</a:t>
            </a:r>
          </a:p>
          <a:p>
            <a:pPr marL="457200" lvl="1" indent="0">
              <a:buNone/>
            </a:pPr>
            <a:r>
              <a:rPr lang="en-US" i="1" dirty="0"/>
              <a:t>Soundness</a:t>
            </a:r>
            <a:r>
              <a:rPr lang="en-US" dirty="0"/>
              <a:t> – any path we take must match a regex</a:t>
            </a:r>
          </a:p>
          <a:p>
            <a:pPr marL="457200" lvl="1" indent="0">
              <a:buNone/>
            </a:pPr>
            <a:r>
              <a:rPr lang="en-US" i="1" dirty="0"/>
              <a:t>Completeness</a:t>
            </a:r>
            <a:r>
              <a:rPr lang="en-US" dirty="0"/>
              <a:t> – if a path exists that matches a regex, then we must take it</a:t>
            </a:r>
          </a:p>
          <a:p>
            <a:pPr marL="457200" lvl="1" indent="0">
              <a:buNone/>
            </a:pPr>
            <a:r>
              <a:rPr lang="en-US" i="1" dirty="0"/>
              <a:t>Fault Tolerance </a:t>
            </a:r>
            <a:r>
              <a:rPr lang="en-US" dirty="0"/>
              <a:t>– soundness and completeness under all failure scenarios</a:t>
            </a:r>
          </a:p>
          <a:p>
            <a:pPr marL="457200" lvl="1" indent="0">
              <a:buNone/>
            </a:pPr>
            <a:r>
              <a:rPr lang="en-US" i="1" dirty="0"/>
              <a:t>Stability – </a:t>
            </a:r>
            <a:r>
              <a:rPr lang="en-US" dirty="0"/>
              <a:t>Resulting BGP configurations always converge</a:t>
            </a:r>
            <a:endParaRPr lang="en-US" i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BGP Limitations: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Single best route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 knowledge of failures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Only simple paths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Language Constraints: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One path per starting location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Only simple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paths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Compilation Recap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160906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48376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57591" y="4483762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59109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59109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65955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391650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65955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384269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  <a:endCxn id="110" idx="1"/>
          </p:cNvCxnSpPr>
          <p:nvPr/>
        </p:nvCxnSpPr>
        <p:spPr>
          <a:xfrm>
            <a:off x="9625818" y="498776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3842697"/>
            <a:ext cx="589129" cy="64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  <a:endCxn id="110" idx="7"/>
          </p:cNvCxnSpPr>
          <p:nvPr/>
        </p:nvCxnSpPr>
        <p:spPr>
          <a:xfrm flipH="1">
            <a:off x="10777498" y="4987765"/>
            <a:ext cx="662961" cy="67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303126" y="5590508"/>
            <a:ext cx="555761" cy="504003"/>
            <a:chOff x="8452189" y="5873858"/>
            <a:chExt cx="555761" cy="504003"/>
          </a:xfrm>
        </p:grpSpPr>
        <p:sp>
          <p:nvSpPr>
            <p:cNvPr id="110" name="Oval 10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434935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7563885" y="4453298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585837"/>
            <a:ext cx="555761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637283"/>
            <a:ext cx="453926" cy="4011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495730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97620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25602" y="566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5661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160906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48376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57591" y="4483762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59109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59109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65955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391650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65955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384269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  <a:endCxn id="110" idx="1"/>
          </p:cNvCxnSpPr>
          <p:nvPr/>
        </p:nvCxnSpPr>
        <p:spPr>
          <a:xfrm>
            <a:off x="9625818" y="498776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3842697"/>
            <a:ext cx="589129" cy="64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  <a:endCxn id="110" idx="7"/>
          </p:cNvCxnSpPr>
          <p:nvPr/>
        </p:nvCxnSpPr>
        <p:spPr>
          <a:xfrm flipH="1">
            <a:off x="10777498" y="4987765"/>
            <a:ext cx="662961" cy="67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303126" y="5590508"/>
            <a:ext cx="555761" cy="504003"/>
            <a:chOff x="8452189" y="5873858"/>
            <a:chExt cx="555761" cy="504003"/>
          </a:xfrm>
        </p:grpSpPr>
        <p:sp>
          <p:nvSpPr>
            <p:cNvPr id="110" name="Oval 10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434935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7563885" y="4453298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585837"/>
            <a:ext cx="555761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637283"/>
            <a:ext cx="453926" cy="4011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495730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97620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25602" y="566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5661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739036" y="1901368"/>
            <a:ext cx="5561556" cy="904461"/>
          </a:xfrm>
          <a:custGeom>
            <a:avLst/>
            <a:gdLst>
              <a:gd name="connsiteX0" fmla="*/ 5561556 w 5561556"/>
              <a:gd name="connsiteY0" fmla="*/ 0 h 125260"/>
              <a:gd name="connsiteX1" fmla="*/ 0 w 5561556"/>
              <a:gd name="connsiteY1" fmla="*/ 125260 h 125260"/>
              <a:gd name="connsiteX0" fmla="*/ 5561556 w 5561556"/>
              <a:gd name="connsiteY0" fmla="*/ 764088 h 889348"/>
              <a:gd name="connsiteX1" fmla="*/ 4258849 w 5561556"/>
              <a:gd name="connsiteY1" fmla="*/ 0 h 889348"/>
              <a:gd name="connsiteX2" fmla="*/ 0 w 5561556"/>
              <a:gd name="connsiteY2" fmla="*/ 889348 h 889348"/>
              <a:gd name="connsiteX0" fmla="*/ 5561556 w 5561556"/>
              <a:gd name="connsiteY0" fmla="*/ 833283 h 958543"/>
              <a:gd name="connsiteX1" fmla="*/ 4258849 w 5561556"/>
              <a:gd name="connsiteY1" fmla="*/ 69195 h 958543"/>
              <a:gd name="connsiteX2" fmla="*/ 1866378 w 5561556"/>
              <a:gd name="connsiteY2" fmla="*/ 81721 h 958543"/>
              <a:gd name="connsiteX3" fmla="*/ 0 w 5561556"/>
              <a:gd name="connsiteY3" fmla="*/ 958543 h 958543"/>
              <a:gd name="connsiteX0" fmla="*/ 5561556 w 5561556"/>
              <a:gd name="connsiteY0" fmla="*/ 779201 h 904461"/>
              <a:gd name="connsiteX1" fmla="*/ 4258849 w 5561556"/>
              <a:gd name="connsiteY1" fmla="*/ 15113 h 904461"/>
              <a:gd name="connsiteX2" fmla="*/ 2981194 w 5561556"/>
              <a:gd name="connsiteY2" fmla="*/ 729098 h 904461"/>
              <a:gd name="connsiteX3" fmla="*/ 1866378 w 5561556"/>
              <a:gd name="connsiteY3" fmla="*/ 27639 h 904461"/>
              <a:gd name="connsiteX4" fmla="*/ 0 w 5561556"/>
              <a:gd name="connsiteY4" fmla="*/ 904461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556" h="904461">
                <a:moveTo>
                  <a:pt x="5561556" y="779201"/>
                </a:moveTo>
                <a:cubicBezTo>
                  <a:pt x="5352789" y="779201"/>
                  <a:pt x="4519808" y="15113"/>
                  <a:pt x="4258849" y="15113"/>
                </a:cubicBezTo>
                <a:cubicBezTo>
                  <a:pt x="3832964" y="-122673"/>
                  <a:pt x="3379939" y="727010"/>
                  <a:pt x="2981194" y="729098"/>
                </a:cubicBezTo>
                <a:cubicBezTo>
                  <a:pt x="2582449" y="731186"/>
                  <a:pt x="2367419" y="-131024"/>
                  <a:pt x="1866378" y="27639"/>
                </a:cubicBezTo>
                <a:cubicBezTo>
                  <a:pt x="1156570" y="175864"/>
                  <a:pt x="302712" y="837656"/>
                  <a:pt x="0" y="904461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290181" y="2792872"/>
            <a:ext cx="5010411" cy="1567747"/>
          </a:xfrm>
          <a:custGeom>
            <a:avLst/>
            <a:gdLst>
              <a:gd name="connsiteX0" fmla="*/ 5010411 w 5010411"/>
              <a:gd name="connsiteY0" fmla="*/ 463463 h 463463"/>
              <a:gd name="connsiteX1" fmla="*/ 0 w 5010411"/>
              <a:gd name="connsiteY1" fmla="*/ 0 h 463463"/>
              <a:gd name="connsiteX0" fmla="*/ 5010411 w 5010411"/>
              <a:gd name="connsiteY0" fmla="*/ 463463 h 1191534"/>
              <a:gd name="connsiteX1" fmla="*/ 3732756 w 5010411"/>
              <a:gd name="connsiteY1" fmla="*/ 1189973 h 1191534"/>
              <a:gd name="connsiteX2" fmla="*/ 0 w 5010411"/>
              <a:gd name="connsiteY2" fmla="*/ 0 h 1191534"/>
              <a:gd name="connsiteX0" fmla="*/ 5010411 w 5010411"/>
              <a:gd name="connsiteY0" fmla="*/ 839245 h 1567316"/>
              <a:gd name="connsiteX1" fmla="*/ 3732756 w 5010411"/>
              <a:gd name="connsiteY1" fmla="*/ 1565755 h 1567316"/>
              <a:gd name="connsiteX2" fmla="*/ 1014608 w 5010411"/>
              <a:gd name="connsiteY2" fmla="*/ 0 h 1567316"/>
              <a:gd name="connsiteX3" fmla="*/ 0 w 5010411"/>
              <a:gd name="connsiteY3" fmla="*/ 375782 h 1567316"/>
              <a:gd name="connsiteX0" fmla="*/ 5010411 w 5010411"/>
              <a:gd name="connsiteY0" fmla="*/ 839245 h 1567316"/>
              <a:gd name="connsiteX1" fmla="*/ 3732756 w 5010411"/>
              <a:gd name="connsiteY1" fmla="*/ 1565755 h 1567316"/>
              <a:gd name="connsiteX2" fmla="*/ 1014608 w 5010411"/>
              <a:gd name="connsiteY2" fmla="*/ 0 h 1567316"/>
              <a:gd name="connsiteX3" fmla="*/ 0 w 5010411"/>
              <a:gd name="connsiteY3" fmla="*/ 375782 h 1567316"/>
              <a:gd name="connsiteX0" fmla="*/ 5010411 w 5010411"/>
              <a:gd name="connsiteY0" fmla="*/ 839676 h 1567747"/>
              <a:gd name="connsiteX1" fmla="*/ 3732756 w 5010411"/>
              <a:gd name="connsiteY1" fmla="*/ 1566186 h 1567747"/>
              <a:gd name="connsiteX2" fmla="*/ 1014608 w 5010411"/>
              <a:gd name="connsiteY2" fmla="*/ 431 h 1567747"/>
              <a:gd name="connsiteX3" fmla="*/ 0 w 5010411"/>
              <a:gd name="connsiteY3" fmla="*/ 376213 h 15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411" h="1567747">
                <a:moveTo>
                  <a:pt x="5010411" y="839676"/>
                </a:moveTo>
                <a:cubicBezTo>
                  <a:pt x="4576175" y="797923"/>
                  <a:pt x="4166992" y="1607939"/>
                  <a:pt x="3732756" y="1566186"/>
                </a:cubicBezTo>
                <a:cubicBezTo>
                  <a:pt x="2839233" y="1269736"/>
                  <a:pt x="1795397" y="271829"/>
                  <a:pt x="1014608" y="431"/>
                </a:cubicBezTo>
                <a:cubicBezTo>
                  <a:pt x="526093" y="-12094"/>
                  <a:pt x="338203" y="250952"/>
                  <a:pt x="0" y="376213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4551" y="5537677"/>
            <a:ext cx="383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Sound but not complete!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43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7990494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" y="1240734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5704" y="2274307"/>
            <a:ext cx="5830721" cy="1930925"/>
            <a:chOff x="632101" y="3301207"/>
            <a:chExt cx="5830721" cy="1930925"/>
          </a:xfrm>
        </p:grpSpPr>
        <p:grpSp>
          <p:nvGrpSpPr>
            <p:cNvPr id="30" name="Group 29"/>
            <p:cNvGrpSpPr/>
            <p:nvPr/>
          </p:nvGrpSpPr>
          <p:grpSpPr>
            <a:xfrm>
              <a:off x="632101" y="3983301"/>
              <a:ext cx="565735" cy="504003"/>
              <a:chOff x="2022693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21831" y="3983301"/>
              <a:ext cx="565735" cy="504003"/>
              <a:chOff x="3421831" y="3983301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76625" y="3301308"/>
              <a:ext cx="565735" cy="504003"/>
              <a:chOff x="4776625" y="3301308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00634" y="336864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6625" y="4728129"/>
              <a:ext cx="565735" cy="504003"/>
              <a:chOff x="4776625" y="4728129"/>
              <a:chExt cx="565735" cy="50400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479546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97087" y="3915965"/>
              <a:ext cx="565735" cy="504003"/>
              <a:chOff x="5897087" y="3915965"/>
              <a:chExt cx="565735" cy="50400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37" name="Straight Connector 36"/>
            <p:cNvCxnSpPr>
              <a:stCxn id="69" idx="7"/>
              <a:endCxn id="50" idx="2"/>
            </p:cNvCxnSpPr>
            <p:nvPr/>
          </p:nvCxnSpPr>
          <p:spPr>
            <a:xfrm flipV="1">
              <a:off x="1114986" y="3553209"/>
              <a:ext cx="1185573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7" idx="7"/>
              <a:endCxn id="60" idx="2"/>
            </p:cNvCxnSpPr>
            <p:nvPr/>
          </p:nvCxnSpPr>
          <p:spPr>
            <a:xfrm flipV="1">
              <a:off x="3904716" y="3553310"/>
              <a:ext cx="871909" cy="50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6"/>
              <a:endCxn id="52" idx="1"/>
            </p:cNvCxnSpPr>
            <p:nvPr/>
          </p:nvCxnSpPr>
          <p:spPr>
            <a:xfrm>
              <a:off x="5342360" y="3553310"/>
              <a:ext cx="637577" cy="436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7" idx="5"/>
              <a:endCxn id="54" idx="2"/>
            </p:cNvCxnSpPr>
            <p:nvPr/>
          </p:nvCxnSpPr>
          <p:spPr>
            <a:xfrm>
              <a:off x="3904716" y="4413494"/>
              <a:ext cx="871909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6"/>
              <a:endCxn id="52" idx="3"/>
            </p:cNvCxnSpPr>
            <p:nvPr/>
          </p:nvCxnSpPr>
          <p:spPr>
            <a:xfrm flipV="1">
              <a:off x="5342360" y="4346158"/>
              <a:ext cx="637577" cy="633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300559" y="3301207"/>
              <a:ext cx="565735" cy="504003"/>
              <a:chOff x="4776625" y="3301308"/>
              <a:chExt cx="565735" cy="50400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94146" y="4728129"/>
              <a:ext cx="565735" cy="504003"/>
              <a:chOff x="4776625" y="3301308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>
              <a:stCxn id="67" idx="1"/>
              <a:endCxn id="50" idx="6"/>
            </p:cNvCxnSpPr>
            <p:nvPr/>
          </p:nvCxnSpPr>
          <p:spPr>
            <a:xfrm flipH="1" flipV="1">
              <a:off x="2866294" y="3553209"/>
              <a:ext cx="638387" cy="5039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7" idx="3"/>
              <a:endCxn id="48" idx="6"/>
            </p:cNvCxnSpPr>
            <p:nvPr/>
          </p:nvCxnSpPr>
          <p:spPr>
            <a:xfrm flipH="1">
              <a:off x="2859881" y="4413494"/>
              <a:ext cx="64480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69" idx="5"/>
              <a:endCxn id="48" idx="2"/>
            </p:cNvCxnSpPr>
            <p:nvPr/>
          </p:nvCxnSpPr>
          <p:spPr>
            <a:xfrm>
              <a:off x="1114986" y="4413494"/>
              <a:ext cx="1179160" cy="56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/>
          <p:cNvSpPr/>
          <p:nvPr/>
        </p:nvSpPr>
        <p:spPr>
          <a:xfrm>
            <a:off x="8973873" y="1160906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66705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565596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368446" y="2155551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368445" y="3412504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42950" y="448376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1157591" y="4483762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74" idx="7"/>
          </p:cNvCxnSpPr>
          <p:nvPr/>
        </p:nvCxnSpPr>
        <p:spPr>
          <a:xfrm flipH="1">
            <a:off x="8049590" y="1591099"/>
            <a:ext cx="1007133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5"/>
            <a:endCxn id="76" idx="1"/>
          </p:cNvCxnSpPr>
          <p:nvPr/>
        </p:nvCxnSpPr>
        <p:spPr>
          <a:xfrm>
            <a:off x="9456758" y="1591099"/>
            <a:ext cx="994538" cy="638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4"/>
            <a:endCxn id="75" idx="0"/>
          </p:cNvCxnSpPr>
          <p:nvPr/>
        </p:nvCxnSpPr>
        <p:spPr>
          <a:xfrm flipH="1">
            <a:off x="7848464" y="2659554"/>
            <a:ext cx="1109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4"/>
            <a:endCxn id="101" idx="0"/>
          </p:cNvCxnSpPr>
          <p:nvPr/>
        </p:nvCxnSpPr>
        <p:spPr>
          <a:xfrm flipH="1">
            <a:off x="7846753" y="3916507"/>
            <a:ext cx="1711" cy="536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10651313" y="2659554"/>
            <a:ext cx="1" cy="75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0"/>
          </p:cNvCxnSpPr>
          <p:nvPr/>
        </p:nvCxnSpPr>
        <p:spPr>
          <a:xfrm flipH="1">
            <a:off x="9625818" y="3842697"/>
            <a:ext cx="825477" cy="641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4"/>
            <a:endCxn id="110" idx="1"/>
          </p:cNvCxnSpPr>
          <p:nvPr/>
        </p:nvCxnSpPr>
        <p:spPr>
          <a:xfrm>
            <a:off x="9625818" y="4987766"/>
            <a:ext cx="758697" cy="676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5"/>
            <a:endCxn id="82" idx="0"/>
          </p:cNvCxnSpPr>
          <p:nvPr/>
        </p:nvCxnSpPr>
        <p:spPr>
          <a:xfrm>
            <a:off x="10851330" y="3842697"/>
            <a:ext cx="589129" cy="64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2" idx="4"/>
            <a:endCxn id="110" idx="7"/>
          </p:cNvCxnSpPr>
          <p:nvPr/>
        </p:nvCxnSpPr>
        <p:spPr>
          <a:xfrm flipH="1">
            <a:off x="10777498" y="4987765"/>
            <a:ext cx="662961" cy="67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303126" y="5590508"/>
            <a:ext cx="555761" cy="504003"/>
            <a:chOff x="8452189" y="5873858"/>
            <a:chExt cx="555761" cy="504003"/>
          </a:xfrm>
        </p:grpSpPr>
        <p:sp>
          <p:nvSpPr>
            <p:cNvPr id="110" name="Oval 10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434935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7563885" y="4453298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63889" y="5585837"/>
            <a:ext cx="555761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606914" y="5637283"/>
            <a:ext cx="453926" cy="4011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4"/>
            <a:endCxn id="102" idx="0"/>
          </p:cNvCxnSpPr>
          <p:nvPr/>
        </p:nvCxnSpPr>
        <p:spPr>
          <a:xfrm flipH="1">
            <a:off x="7841770" y="4957301"/>
            <a:ext cx="4983" cy="62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97620" y="6145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25602" y="566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0926" y="5661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739036" y="1901368"/>
            <a:ext cx="5561556" cy="904461"/>
          </a:xfrm>
          <a:custGeom>
            <a:avLst/>
            <a:gdLst>
              <a:gd name="connsiteX0" fmla="*/ 5561556 w 5561556"/>
              <a:gd name="connsiteY0" fmla="*/ 0 h 125260"/>
              <a:gd name="connsiteX1" fmla="*/ 0 w 5561556"/>
              <a:gd name="connsiteY1" fmla="*/ 125260 h 125260"/>
              <a:gd name="connsiteX0" fmla="*/ 5561556 w 5561556"/>
              <a:gd name="connsiteY0" fmla="*/ 764088 h 889348"/>
              <a:gd name="connsiteX1" fmla="*/ 4258849 w 5561556"/>
              <a:gd name="connsiteY1" fmla="*/ 0 h 889348"/>
              <a:gd name="connsiteX2" fmla="*/ 0 w 5561556"/>
              <a:gd name="connsiteY2" fmla="*/ 889348 h 889348"/>
              <a:gd name="connsiteX0" fmla="*/ 5561556 w 5561556"/>
              <a:gd name="connsiteY0" fmla="*/ 833283 h 958543"/>
              <a:gd name="connsiteX1" fmla="*/ 4258849 w 5561556"/>
              <a:gd name="connsiteY1" fmla="*/ 69195 h 958543"/>
              <a:gd name="connsiteX2" fmla="*/ 1866378 w 5561556"/>
              <a:gd name="connsiteY2" fmla="*/ 81721 h 958543"/>
              <a:gd name="connsiteX3" fmla="*/ 0 w 5561556"/>
              <a:gd name="connsiteY3" fmla="*/ 958543 h 958543"/>
              <a:gd name="connsiteX0" fmla="*/ 5561556 w 5561556"/>
              <a:gd name="connsiteY0" fmla="*/ 779201 h 904461"/>
              <a:gd name="connsiteX1" fmla="*/ 4258849 w 5561556"/>
              <a:gd name="connsiteY1" fmla="*/ 15113 h 904461"/>
              <a:gd name="connsiteX2" fmla="*/ 2981194 w 5561556"/>
              <a:gd name="connsiteY2" fmla="*/ 729098 h 904461"/>
              <a:gd name="connsiteX3" fmla="*/ 1866378 w 5561556"/>
              <a:gd name="connsiteY3" fmla="*/ 27639 h 904461"/>
              <a:gd name="connsiteX4" fmla="*/ 0 w 5561556"/>
              <a:gd name="connsiteY4" fmla="*/ 904461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556" h="904461">
                <a:moveTo>
                  <a:pt x="5561556" y="779201"/>
                </a:moveTo>
                <a:cubicBezTo>
                  <a:pt x="5352789" y="779201"/>
                  <a:pt x="4519808" y="15113"/>
                  <a:pt x="4258849" y="15113"/>
                </a:cubicBezTo>
                <a:cubicBezTo>
                  <a:pt x="3832964" y="-122673"/>
                  <a:pt x="3379939" y="727010"/>
                  <a:pt x="2981194" y="729098"/>
                </a:cubicBezTo>
                <a:cubicBezTo>
                  <a:pt x="2582449" y="731186"/>
                  <a:pt x="2367419" y="-131024"/>
                  <a:pt x="1866378" y="27639"/>
                </a:cubicBezTo>
                <a:cubicBezTo>
                  <a:pt x="1156570" y="175864"/>
                  <a:pt x="302712" y="837656"/>
                  <a:pt x="0" y="904461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290181" y="2792872"/>
            <a:ext cx="5010411" cy="1567747"/>
          </a:xfrm>
          <a:custGeom>
            <a:avLst/>
            <a:gdLst>
              <a:gd name="connsiteX0" fmla="*/ 5010411 w 5010411"/>
              <a:gd name="connsiteY0" fmla="*/ 463463 h 463463"/>
              <a:gd name="connsiteX1" fmla="*/ 0 w 5010411"/>
              <a:gd name="connsiteY1" fmla="*/ 0 h 463463"/>
              <a:gd name="connsiteX0" fmla="*/ 5010411 w 5010411"/>
              <a:gd name="connsiteY0" fmla="*/ 463463 h 1191534"/>
              <a:gd name="connsiteX1" fmla="*/ 3732756 w 5010411"/>
              <a:gd name="connsiteY1" fmla="*/ 1189973 h 1191534"/>
              <a:gd name="connsiteX2" fmla="*/ 0 w 5010411"/>
              <a:gd name="connsiteY2" fmla="*/ 0 h 1191534"/>
              <a:gd name="connsiteX0" fmla="*/ 5010411 w 5010411"/>
              <a:gd name="connsiteY0" fmla="*/ 839245 h 1567316"/>
              <a:gd name="connsiteX1" fmla="*/ 3732756 w 5010411"/>
              <a:gd name="connsiteY1" fmla="*/ 1565755 h 1567316"/>
              <a:gd name="connsiteX2" fmla="*/ 1014608 w 5010411"/>
              <a:gd name="connsiteY2" fmla="*/ 0 h 1567316"/>
              <a:gd name="connsiteX3" fmla="*/ 0 w 5010411"/>
              <a:gd name="connsiteY3" fmla="*/ 375782 h 1567316"/>
              <a:gd name="connsiteX0" fmla="*/ 5010411 w 5010411"/>
              <a:gd name="connsiteY0" fmla="*/ 839245 h 1567316"/>
              <a:gd name="connsiteX1" fmla="*/ 3732756 w 5010411"/>
              <a:gd name="connsiteY1" fmla="*/ 1565755 h 1567316"/>
              <a:gd name="connsiteX2" fmla="*/ 1014608 w 5010411"/>
              <a:gd name="connsiteY2" fmla="*/ 0 h 1567316"/>
              <a:gd name="connsiteX3" fmla="*/ 0 w 5010411"/>
              <a:gd name="connsiteY3" fmla="*/ 375782 h 1567316"/>
              <a:gd name="connsiteX0" fmla="*/ 5010411 w 5010411"/>
              <a:gd name="connsiteY0" fmla="*/ 839676 h 1567747"/>
              <a:gd name="connsiteX1" fmla="*/ 3732756 w 5010411"/>
              <a:gd name="connsiteY1" fmla="*/ 1566186 h 1567747"/>
              <a:gd name="connsiteX2" fmla="*/ 1014608 w 5010411"/>
              <a:gd name="connsiteY2" fmla="*/ 431 h 1567747"/>
              <a:gd name="connsiteX3" fmla="*/ 0 w 5010411"/>
              <a:gd name="connsiteY3" fmla="*/ 376213 h 15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411" h="1567747">
                <a:moveTo>
                  <a:pt x="5010411" y="839676"/>
                </a:moveTo>
                <a:cubicBezTo>
                  <a:pt x="4576175" y="797923"/>
                  <a:pt x="4166992" y="1607939"/>
                  <a:pt x="3732756" y="1566186"/>
                </a:cubicBezTo>
                <a:cubicBezTo>
                  <a:pt x="2839233" y="1269736"/>
                  <a:pt x="1795397" y="271829"/>
                  <a:pt x="1014608" y="431"/>
                </a:cubicBezTo>
                <a:cubicBezTo>
                  <a:pt x="526093" y="-12094"/>
                  <a:pt x="338203" y="250952"/>
                  <a:pt x="0" y="376213"/>
                </a:cubicBezTo>
              </a:path>
            </a:pathLst>
          </a:custGeom>
          <a:noFill/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4551" y="5537677"/>
            <a:ext cx="383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Sound but not complete!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62" y="2218581"/>
            <a:ext cx="546951" cy="625087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876822" y="3594970"/>
            <a:ext cx="5398718" cy="964784"/>
          </a:xfrm>
          <a:custGeom>
            <a:avLst/>
            <a:gdLst>
              <a:gd name="connsiteX0" fmla="*/ 5398718 w 5398718"/>
              <a:gd name="connsiteY0" fmla="*/ 263046 h 263046"/>
              <a:gd name="connsiteX1" fmla="*/ 0 w 5398718"/>
              <a:gd name="connsiteY1" fmla="*/ 0 h 263046"/>
              <a:gd name="connsiteX0" fmla="*/ 5398718 w 5398718"/>
              <a:gd name="connsiteY0" fmla="*/ 263046 h 964784"/>
              <a:gd name="connsiteX1" fmla="*/ 4171167 w 5398718"/>
              <a:gd name="connsiteY1" fmla="*/ 964504 h 964784"/>
              <a:gd name="connsiteX2" fmla="*/ 0 w 5398718"/>
              <a:gd name="connsiteY2" fmla="*/ 0 h 964784"/>
              <a:gd name="connsiteX0" fmla="*/ 5398718 w 5398718"/>
              <a:gd name="connsiteY0" fmla="*/ 263046 h 964784"/>
              <a:gd name="connsiteX1" fmla="*/ 4171167 w 5398718"/>
              <a:gd name="connsiteY1" fmla="*/ 964504 h 964784"/>
              <a:gd name="connsiteX2" fmla="*/ 2755726 w 5398718"/>
              <a:gd name="connsiteY2" fmla="*/ 225468 h 964784"/>
              <a:gd name="connsiteX3" fmla="*/ 0 w 5398718"/>
              <a:gd name="connsiteY3" fmla="*/ 0 h 964784"/>
              <a:gd name="connsiteX0" fmla="*/ 5398718 w 5398718"/>
              <a:gd name="connsiteY0" fmla="*/ 263046 h 964784"/>
              <a:gd name="connsiteX1" fmla="*/ 4171167 w 5398718"/>
              <a:gd name="connsiteY1" fmla="*/ 964504 h 964784"/>
              <a:gd name="connsiteX2" fmla="*/ 2755726 w 5398718"/>
              <a:gd name="connsiteY2" fmla="*/ 225468 h 964784"/>
              <a:gd name="connsiteX3" fmla="*/ 1603331 w 5398718"/>
              <a:gd name="connsiteY3" fmla="*/ 801666 h 964784"/>
              <a:gd name="connsiteX4" fmla="*/ 0 w 5398718"/>
              <a:gd name="connsiteY4" fmla="*/ 0 h 964784"/>
              <a:gd name="connsiteX0" fmla="*/ 5398718 w 5398718"/>
              <a:gd name="connsiteY0" fmla="*/ 263046 h 964784"/>
              <a:gd name="connsiteX1" fmla="*/ 4171167 w 5398718"/>
              <a:gd name="connsiteY1" fmla="*/ 964504 h 964784"/>
              <a:gd name="connsiteX2" fmla="*/ 2755726 w 5398718"/>
              <a:gd name="connsiteY2" fmla="*/ 225468 h 964784"/>
              <a:gd name="connsiteX3" fmla="*/ 1603331 w 5398718"/>
              <a:gd name="connsiteY3" fmla="*/ 801666 h 964784"/>
              <a:gd name="connsiteX4" fmla="*/ 0 w 5398718"/>
              <a:gd name="connsiteY4" fmla="*/ 0 h 964784"/>
              <a:gd name="connsiteX0" fmla="*/ 5398718 w 5398718"/>
              <a:gd name="connsiteY0" fmla="*/ 263046 h 964784"/>
              <a:gd name="connsiteX1" fmla="*/ 4171167 w 5398718"/>
              <a:gd name="connsiteY1" fmla="*/ 964504 h 964784"/>
              <a:gd name="connsiteX2" fmla="*/ 2755726 w 5398718"/>
              <a:gd name="connsiteY2" fmla="*/ 225468 h 964784"/>
              <a:gd name="connsiteX3" fmla="*/ 1603331 w 5398718"/>
              <a:gd name="connsiteY3" fmla="*/ 801666 h 964784"/>
              <a:gd name="connsiteX4" fmla="*/ 0 w 5398718"/>
              <a:gd name="connsiteY4" fmla="*/ 0 h 96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18" h="964784">
                <a:moveTo>
                  <a:pt x="5398718" y="263046"/>
                </a:moveTo>
                <a:cubicBezTo>
                  <a:pt x="4993710" y="246345"/>
                  <a:pt x="4576175" y="981205"/>
                  <a:pt x="4171167" y="964504"/>
                </a:cubicBezTo>
                <a:cubicBezTo>
                  <a:pt x="3703529" y="855945"/>
                  <a:pt x="3223364" y="334027"/>
                  <a:pt x="2755726" y="225468"/>
                </a:cubicBezTo>
                <a:cubicBezTo>
                  <a:pt x="2379945" y="192065"/>
                  <a:pt x="2029216" y="922751"/>
                  <a:pt x="1603331" y="801666"/>
                </a:cubicBezTo>
                <a:cubicBezTo>
                  <a:pt x="1043835" y="597074"/>
                  <a:pt x="534444" y="267222"/>
                  <a:pt x="0" y="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11856</TotalTime>
  <Words>1681</Words>
  <Application>Microsoft Office PowerPoint</Application>
  <PresentationFormat>Widescreen</PresentationFormat>
  <Paragraphs>797</Paragraphs>
  <Slides>50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Example 3</vt:lpstr>
      <vt:lpstr>PowerPoint Presentation</vt:lpstr>
      <vt:lpstr>PowerPoint Presentation</vt:lpstr>
      <vt:lpstr>PowerPoint Presentation</vt:lpstr>
      <vt:lpstr>Example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Semantics (definitions)</vt:lpstr>
      <vt:lpstr>Semantics</vt:lpstr>
      <vt:lpstr>Semantics</vt:lpstr>
      <vt:lpstr>Semantics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1231</cp:revision>
  <dcterms:created xsi:type="dcterms:W3CDTF">2015-10-01T19:12:12Z</dcterms:created>
  <dcterms:modified xsi:type="dcterms:W3CDTF">2015-11-11T17:37:40Z</dcterms:modified>
</cp:coreProperties>
</file>