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8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40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EAD307B-ABBC-42DE-8CB0-B6EF9F90D9DB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86DEC1D-7C65-488C-8F05-22C675D34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307B-ABBC-42DE-8CB0-B6EF9F90D9DB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EC1D-7C65-488C-8F05-22C675D34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307B-ABBC-42DE-8CB0-B6EF9F90D9DB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EC1D-7C65-488C-8F05-22C675D34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EAD307B-ABBC-42DE-8CB0-B6EF9F90D9DB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EC1D-7C65-488C-8F05-22C675D34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EAD307B-ABBC-42DE-8CB0-B6EF9F90D9DB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86DEC1D-7C65-488C-8F05-22C675D3474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EAD307B-ABBC-42DE-8CB0-B6EF9F90D9DB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86DEC1D-7C65-488C-8F05-22C675D34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EAD307B-ABBC-42DE-8CB0-B6EF9F90D9DB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86DEC1D-7C65-488C-8F05-22C675D3474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307B-ABBC-42DE-8CB0-B6EF9F90D9DB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EC1D-7C65-488C-8F05-22C675D34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EAD307B-ABBC-42DE-8CB0-B6EF9F90D9DB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86DEC1D-7C65-488C-8F05-22C675D347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EAD307B-ABBC-42DE-8CB0-B6EF9F90D9DB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86DEC1D-7C65-488C-8F05-22C675D3474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EAD307B-ABBC-42DE-8CB0-B6EF9F90D9DB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86DEC1D-7C65-488C-8F05-22C675D3474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EAD307B-ABBC-42DE-8CB0-B6EF9F90D9DB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86DEC1D-7C65-488C-8F05-22C675D3474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407" y="76200"/>
            <a:ext cx="8062912" cy="3070225"/>
          </a:xfrm>
        </p:spPr>
        <p:txBody>
          <a:bodyPr>
            <a:normAutofit fontScale="90000"/>
          </a:bodyPr>
          <a:lstStyle/>
          <a:p>
            <a:r>
              <a:rPr lang="en-US" dirty="0"/>
              <a:t>Encryption domain content-based image retrieval</a:t>
            </a:r>
            <a:br>
              <a:rPr lang="en-US" dirty="0"/>
            </a:br>
            <a:r>
              <a:rPr lang="en-US" dirty="0"/>
              <a:t>and convolution through a block-based</a:t>
            </a:r>
            <a:br>
              <a:rPr lang="en-US" dirty="0"/>
            </a:br>
            <a:r>
              <a:rPr lang="en-US" dirty="0"/>
              <a:t>transformation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407" y="3886200"/>
            <a:ext cx="8062912" cy="3505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Submitted to:</a:t>
            </a:r>
          </a:p>
          <a:p>
            <a:r>
              <a:rPr lang="en-US" sz="2400" dirty="0" smtClean="0"/>
              <a:t>Dr. A. K. Pal</a:t>
            </a:r>
          </a:p>
          <a:p>
            <a:r>
              <a:rPr lang="en-US" sz="2400" dirty="0" smtClean="0"/>
              <a:t>IIT(ISM), </a:t>
            </a:r>
            <a:r>
              <a:rPr lang="en-US" sz="2400" dirty="0" err="1" smtClean="0"/>
              <a:t>Dhanbad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Submitted By:</a:t>
            </a:r>
          </a:p>
          <a:p>
            <a:r>
              <a:rPr lang="en-US" sz="2400" dirty="0" err="1" smtClean="0"/>
              <a:t>Bikram</a:t>
            </a:r>
            <a:r>
              <a:rPr lang="en-US" sz="2400" dirty="0" smtClean="0"/>
              <a:t> Kumar</a:t>
            </a:r>
          </a:p>
          <a:p>
            <a:r>
              <a:rPr lang="en-US" sz="2400" dirty="0" smtClean="0"/>
              <a:t>15JE001387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Padding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71596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Original Image         (384 x 256)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715963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Padded Image         (416 x 288)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22600"/>
            <a:ext cx="4114800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3022600"/>
            <a:ext cx="3962400" cy="2743200"/>
          </a:xfrm>
          <a:prstGeom prst="rect">
            <a:avLst/>
          </a:prstGeom>
        </p:spPr>
      </p:pic>
      <p:sp>
        <p:nvSpPr>
          <p:cNvPr id="11" name="Content Placeholder 4"/>
          <p:cNvSpPr txBox="1">
            <a:spLocks/>
          </p:cNvSpPr>
          <p:nvPr/>
        </p:nvSpPr>
        <p:spPr>
          <a:xfrm>
            <a:off x="2552700" y="5992018"/>
            <a:ext cx="4038600" cy="715963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None/>
            </a:pPr>
            <a:r>
              <a:rPr lang="en-IN" dirty="0" smtClean="0"/>
              <a:t>For block size 32 x 32</a:t>
            </a:r>
          </a:p>
        </p:txBody>
      </p:sp>
    </p:spTree>
    <p:extLst>
      <p:ext uri="{BB962C8B-B14F-4D97-AF65-F5344CB8AC3E}">
        <p14:creationId xmlns:p14="http://schemas.microsoft.com/office/powerpoint/2010/main" val="177436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Permuting Image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Permuting is done to scramble the image so that edges and shapes are not </a:t>
            </a:r>
            <a:r>
              <a:rPr lang="en-IN" dirty="0" smtClean="0"/>
              <a:t>visually perceptible.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Permutation is done by creating a permutation vector and scrambling image based on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63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Permuting Image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715963"/>
          </a:xfrm>
        </p:spPr>
        <p:txBody>
          <a:bodyPr/>
          <a:lstStyle/>
          <a:p>
            <a:r>
              <a:rPr lang="en-IN" dirty="0" smtClean="0"/>
              <a:t>Padded Image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715963"/>
          </a:xfrm>
        </p:spPr>
        <p:txBody>
          <a:bodyPr/>
          <a:lstStyle/>
          <a:p>
            <a:r>
              <a:rPr lang="en-IN" dirty="0" smtClean="0"/>
              <a:t>Permuted Image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71800"/>
            <a:ext cx="4038600" cy="27959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467" y="3012831"/>
            <a:ext cx="3979333" cy="27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1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Encrypting Image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1165192"/>
          </a:xfrm>
        </p:spPr>
        <p:txBody>
          <a:bodyPr/>
          <a:lstStyle/>
          <a:p>
            <a:r>
              <a:rPr lang="en-IN" dirty="0" smtClean="0"/>
              <a:t>Image is encrypted using the following equation: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7" r="14517"/>
          <a:stretch/>
        </p:blipFill>
        <p:spPr>
          <a:xfrm>
            <a:off x="2438400" y="3071884"/>
            <a:ext cx="3962400" cy="1456950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4648200"/>
            <a:ext cx="8229600" cy="2057400"/>
          </a:xfrm>
          <a:prstGeom prst="rect">
            <a:avLst/>
          </a:prstGeom>
        </p:spPr>
        <p:txBody>
          <a:bodyPr vert="horz" anchor="t">
            <a:normAutofit lnSpcReduction="10000"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None/>
            </a:pPr>
            <a:r>
              <a:rPr lang="en-IN" dirty="0" smtClean="0"/>
              <a:t>Where:</a:t>
            </a:r>
          </a:p>
          <a:p>
            <a:pPr marL="64008" indent="0">
              <a:buNone/>
            </a:pPr>
            <a:r>
              <a:rPr lang="en-IN" dirty="0" smtClean="0"/>
              <a:t>P</a:t>
            </a:r>
            <a:r>
              <a:rPr lang="en-IN" baseline="-25000" dirty="0" smtClean="0"/>
              <a:t>a</a:t>
            </a:r>
            <a:r>
              <a:rPr lang="en-IN" dirty="0" smtClean="0"/>
              <a:t> </a:t>
            </a:r>
            <a:r>
              <a:rPr lang="en-IN" dirty="0" smtClean="0"/>
              <a:t>→ </a:t>
            </a:r>
            <a:r>
              <a:rPr lang="en-IN" dirty="0" smtClean="0"/>
              <a:t>Plain Image</a:t>
            </a:r>
          </a:p>
          <a:p>
            <a:pPr marL="64008" indent="0">
              <a:buNone/>
            </a:pPr>
            <a:r>
              <a:rPr lang="en-IN" dirty="0" smtClean="0"/>
              <a:t>N</a:t>
            </a:r>
            <a:r>
              <a:rPr lang="en-IN" baseline="-25000" dirty="0" smtClean="0"/>
              <a:t>1</a:t>
            </a:r>
            <a:r>
              <a:rPr lang="en-IN" dirty="0" smtClean="0"/>
              <a:t>, N</a:t>
            </a:r>
            <a:r>
              <a:rPr lang="en-IN" baseline="-25000" dirty="0" smtClean="0"/>
              <a:t>2 </a:t>
            </a:r>
            <a:r>
              <a:rPr lang="en-IN" baseline="-25000" dirty="0" smtClean="0"/>
              <a:t> </a:t>
            </a:r>
            <a:r>
              <a:rPr lang="en-IN" dirty="0" smtClean="0"/>
              <a:t>→ </a:t>
            </a:r>
            <a:r>
              <a:rPr lang="en-IN" dirty="0"/>
              <a:t>Noise </a:t>
            </a:r>
            <a:r>
              <a:rPr lang="en-IN" dirty="0" smtClean="0"/>
              <a:t>Image</a:t>
            </a:r>
          </a:p>
          <a:p>
            <a:pPr marL="64008" indent="0">
              <a:buNone/>
            </a:pPr>
            <a:r>
              <a:rPr lang="en-IN" dirty="0"/>
              <a:t>w</a:t>
            </a:r>
            <a:r>
              <a:rPr lang="en-IN" baseline="-25000" dirty="0" smtClean="0"/>
              <a:t>1</a:t>
            </a:r>
            <a:r>
              <a:rPr lang="en-IN" dirty="0" smtClean="0"/>
              <a:t> … </a:t>
            </a:r>
            <a:r>
              <a:rPr lang="en-IN" dirty="0" smtClean="0"/>
              <a:t>w</a:t>
            </a:r>
            <a:r>
              <a:rPr lang="en-IN" baseline="-25000" dirty="0" smtClean="0"/>
              <a:t>6</a:t>
            </a:r>
            <a:r>
              <a:rPr lang="en-IN" dirty="0"/>
              <a:t> → </a:t>
            </a:r>
            <a:r>
              <a:rPr lang="en-IN" dirty="0" smtClean="0"/>
              <a:t>Normalizing constants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09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Noise Images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noise image of large dimensions is created as a base image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 smtClean="0"/>
              <a:t>Separate blocks are randomly chosen and arranged </a:t>
            </a:r>
            <a:r>
              <a:rPr lang="en-IN" dirty="0" smtClean="0"/>
              <a:t>to </a:t>
            </a:r>
            <a:r>
              <a:rPr lang="en-IN" dirty="0" smtClean="0"/>
              <a:t>create a new noise image out of the existing noise image.</a:t>
            </a:r>
          </a:p>
          <a:p>
            <a:r>
              <a:rPr lang="en-IN" dirty="0" smtClean="0"/>
              <a:t>This allows for greater number of noise images to be created from a base image.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59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Noise Image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93" y="1981200"/>
            <a:ext cx="812948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4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Decrypting Image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1165192"/>
          </a:xfrm>
        </p:spPr>
        <p:txBody>
          <a:bodyPr/>
          <a:lstStyle/>
          <a:p>
            <a:r>
              <a:rPr lang="en-IN" dirty="0" smtClean="0"/>
              <a:t>The decryption is carried out using the following equation: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264282"/>
            <a:ext cx="8229600" cy="97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2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Retrieval of image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Encrypted images have similar histograms, so their values are not obvious in the start.</a:t>
            </a:r>
          </a:p>
          <a:p>
            <a:endParaRPr lang="en-US" dirty="0"/>
          </a:p>
          <a:p>
            <a:r>
              <a:rPr lang="en-US" dirty="0" smtClean="0"/>
              <a:t>But on calculating difference from their noise image, we are able to differentiate and thus retrieve them based on their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r>
              <a:rPr lang="en-IN" dirty="0" smtClean="0"/>
              <a:t> </a:t>
            </a:r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707992"/>
          </a:xfrm>
        </p:spPr>
        <p:txBody>
          <a:bodyPr/>
          <a:lstStyle/>
          <a:p>
            <a:pPr marL="64008" indent="0">
              <a:buNone/>
            </a:pPr>
            <a:r>
              <a:rPr lang="en-IN" dirty="0" smtClean="0"/>
              <a:t>Original image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7" t="11769" r="6616" b="11743"/>
          <a:stretch/>
        </p:blipFill>
        <p:spPr>
          <a:xfrm>
            <a:off x="457200" y="2366557"/>
            <a:ext cx="8229600" cy="42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r>
              <a:rPr lang="en-IN" dirty="0" smtClean="0"/>
              <a:t> </a:t>
            </a:r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707992"/>
          </a:xfrm>
        </p:spPr>
        <p:txBody>
          <a:bodyPr/>
          <a:lstStyle/>
          <a:p>
            <a:pPr marL="64008" indent="0">
              <a:buNone/>
            </a:pPr>
            <a:r>
              <a:rPr lang="en-IN" dirty="0" smtClean="0"/>
              <a:t>Encrypted image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12946" r="5833" b="9980"/>
          <a:stretch/>
        </p:blipFill>
        <p:spPr>
          <a:xfrm>
            <a:off x="457200" y="2231991"/>
            <a:ext cx="8229600" cy="423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6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Today’s world is one of sharing.</a:t>
            </a:r>
          </a:p>
          <a:p>
            <a:r>
              <a:rPr lang="en-IN" dirty="0" smtClean="0"/>
              <a:t>Users share images hosted on clouds on the </a:t>
            </a:r>
            <a:r>
              <a:rPr lang="en-IN" dirty="0" smtClean="0"/>
              <a:t>Internet.</a:t>
            </a:r>
            <a:endParaRPr lang="en-IN" dirty="0"/>
          </a:p>
          <a:p>
            <a:r>
              <a:rPr lang="en-IN" dirty="0" smtClean="0"/>
              <a:t>In order to provide privacy and ease of access, we need something along the lines of encryption and content based image retrieval.</a:t>
            </a:r>
          </a:p>
        </p:txBody>
      </p:sp>
    </p:spTree>
    <p:extLst>
      <p:ext uri="{BB962C8B-B14F-4D97-AF65-F5344CB8AC3E}">
        <p14:creationId xmlns:p14="http://schemas.microsoft.com/office/powerpoint/2010/main" val="285795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 for different images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3962400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79" y="1981200"/>
            <a:ext cx="3962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5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Histograms for different </a:t>
            </a:r>
            <a:r>
              <a:rPr lang="en-US" dirty="0" smtClean="0"/>
              <a:t>images (plain image)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Dinosaur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12945" r="6667" b="12945"/>
          <a:stretch/>
        </p:blipFill>
        <p:spPr>
          <a:xfrm>
            <a:off x="2590800" y="300968"/>
            <a:ext cx="6086815" cy="30434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10112" r="7499" b="11463"/>
          <a:stretch/>
        </p:blipFill>
        <p:spPr>
          <a:xfrm>
            <a:off x="2619168" y="3427124"/>
            <a:ext cx="6058447" cy="323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Histograms for different </a:t>
            </a:r>
            <a:r>
              <a:rPr lang="en-US" dirty="0" smtClean="0"/>
              <a:t>images (encrypted image)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Dinosaur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11462" r="6667" b="9980"/>
          <a:stretch/>
        </p:blipFill>
        <p:spPr>
          <a:xfrm>
            <a:off x="2133600" y="288457"/>
            <a:ext cx="5754702" cy="3019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11462" r="5833" b="9980"/>
          <a:stretch/>
        </p:blipFill>
        <p:spPr>
          <a:xfrm>
            <a:off x="2117678" y="3451009"/>
            <a:ext cx="5770624" cy="302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9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method is proposed for this purpose.</a:t>
            </a:r>
          </a:p>
          <a:p>
            <a:r>
              <a:rPr lang="en-IN" dirty="0" smtClean="0"/>
              <a:t>In the proposed method, </a:t>
            </a:r>
            <a:r>
              <a:rPr lang="en-US" dirty="0"/>
              <a:t>image retrieval </a:t>
            </a:r>
            <a:r>
              <a:rPr lang="en-US" dirty="0" smtClean="0"/>
              <a:t>can </a:t>
            </a:r>
            <a:r>
              <a:rPr lang="en-US" dirty="0"/>
              <a:t>also be performed </a:t>
            </a:r>
            <a:r>
              <a:rPr lang="en-US" dirty="0" smtClean="0"/>
              <a:t>directly on </a:t>
            </a:r>
            <a:r>
              <a:rPr lang="en-US" dirty="0"/>
              <a:t>the content-protected image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42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2" y="1524000"/>
            <a:ext cx="8888556" cy="4345225"/>
          </a:xfrm>
        </p:spPr>
      </p:pic>
    </p:spTree>
    <p:extLst>
      <p:ext uri="{BB962C8B-B14F-4D97-AF65-F5344CB8AC3E}">
        <p14:creationId xmlns:p14="http://schemas.microsoft.com/office/powerpoint/2010/main" val="355552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81000" y="1660831"/>
            <a:ext cx="3886200" cy="2286000"/>
          </a:xfrm>
        </p:spPr>
        <p:txBody>
          <a:bodyPr/>
          <a:lstStyle/>
          <a:p>
            <a:r>
              <a:rPr lang="en-IN" dirty="0" smtClean="0"/>
              <a:t>The algorithm has following broad steps:</a:t>
            </a:r>
            <a:endParaRPr lang="en-IN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200" y="2743200"/>
            <a:ext cx="8229600" cy="3711608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54864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mtClean="0"/>
              <a:t>Padding (if necessary),</a:t>
            </a:r>
          </a:p>
          <a:p>
            <a:r>
              <a:rPr lang="en-IN" smtClean="0"/>
              <a:t>Permutation</a:t>
            </a:r>
          </a:p>
          <a:p>
            <a:r>
              <a:rPr lang="en-IN" smtClean="0"/>
              <a:t>Encryption</a:t>
            </a:r>
          </a:p>
          <a:p>
            <a:endParaRPr lang="en-IN" smtClean="0"/>
          </a:p>
          <a:p>
            <a:r>
              <a:rPr lang="en-IN" smtClean="0"/>
              <a:t>Decryption</a:t>
            </a:r>
          </a:p>
          <a:p>
            <a:r>
              <a:rPr lang="en-IN" smtClean="0"/>
              <a:t>Depermutation</a:t>
            </a:r>
          </a:p>
          <a:p>
            <a:endParaRPr lang="en-IN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86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for permutation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51074"/>
            <a:ext cx="6629399" cy="5447555"/>
          </a:xfrm>
        </p:spPr>
      </p:pic>
    </p:spTree>
    <p:extLst>
      <p:ext uri="{BB962C8B-B14F-4D97-AF65-F5344CB8AC3E}">
        <p14:creationId xmlns:p14="http://schemas.microsoft.com/office/powerpoint/2010/main" val="21927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Test image for the presentation</a:t>
            </a:r>
            <a:endParaRPr lang="en-IN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0" r="5440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This image is used for showing the findings of the experiment.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58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in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74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Padding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block based algorithm, we need to divide image into separate blocks.</a:t>
            </a:r>
          </a:p>
          <a:p>
            <a:endParaRPr lang="en-IN" dirty="0"/>
          </a:p>
          <a:p>
            <a:r>
              <a:rPr lang="en-IN" dirty="0" smtClean="0"/>
              <a:t>If the size of image is not an integral multiple of block size, it cannot be perfectly divided.</a:t>
            </a:r>
          </a:p>
          <a:p>
            <a:endParaRPr lang="en-IN" dirty="0"/>
          </a:p>
          <a:p>
            <a:r>
              <a:rPr lang="en-IN" dirty="0" smtClean="0"/>
              <a:t>Zero padding was applied to the image.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585</TotalTime>
  <Words>406</Words>
  <Application>Microsoft Office PowerPoint</Application>
  <PresentationFormat>On-screen Show (4:3)</PresentationFormat>
  <Paragraphs>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Century Gothic</vt:lpstr>
      <vt:lpstr>Verdana</vt:lpstr>
      <vt:lpstr>Wingdings 2</vt:lpstr>
      <vt:lpstr>Verve</vt:lpstr>
      <vt:lpstr>Encryption domain content-based image retrieval and convolution through a block-based transformation algorithm</vt:lpstr>
      <vt:lpstr>Problem</vt:lpstr>
      <vt:lpstr>Solution</vt:lpstr>
      <vt:lpstr>Overview</vt:lpstr>
      <vt:lpstr>Algorithm</vt:lpstr>
      <vt:lpstr>Need for permutation</vt:lpstr>
      <vt:lpstr>Test image for the presentation</vt:lpstr>
      <vt:lpstr>Steps in details</vt:lpstr>
      <vt:lpstr>Padding</vt:lpstr>
      <vt:lpstr>Padding</vt:lpstr>
      <vt:lpstr>Permuting Image</vt:lpstr>
      <vt:lpstr>Permuting Image</vt:lpstr>
      <vt:lpstr>Encrypting Image</vt:lpstr>
      <vt:lpstr>Creating Noise Images</vt:lpstr>
      <vt:lpstr>Creating Noise Image</vt:lpstr>
      <vt:lpstr>Decrypting Image</vt:lpstr>
      <vt:lpstr>Retrieval of image</vt:lpstr>
      <vt:lpstr>Color Histograms</vt:lpstr>
      <vt:lpstr>Color Histograms</vt:lpstr>
      <vt:lpstr>Histograms for different images</vt:lpstr>
      <vt:lpstr>Histograms for different images (plain image)</vt:lpstr>
      <vt:lpstr>Histograms for different images (encrypted image)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Encryption </dc:title>
  <dc:creator>anubhav</dc:creator>
  <cp:lastModifiedBy>Bikram</cp:lastModifiedBy>
  <cp:revision>30</cp:revision>
  <dcterms:created xsi:type="dcterms:W3CDTF">2018-11-15T19:56:43Z</dcterms:created>
  <dcterms:modified xsi:type="dcterms:W3CDTF">2018-11-16T06:18:30Z</dcterms:modified>
</cp:coreProperties>
</file>