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24"/>
  </p:notesMasterIdLst>
  <p:handoutMasterIdLst>
    <p:handoutMasterId r:id="rId25"/>
  </p:handoutMasterIdLst>
  <p:sldIdLst>
    <p:sldId id="291" r:id="rId2"/>
    <p:sldId id="325" r:id="rId3"/>
    <p:sldId id="326" r:id="rId4"/>
    <p:sldId id="327" r:id="rId5"/>
    <p:sldId id="328" r:id="rId6"/>
    <p:sldId id="329" r:id="rId7"/>
    <p:sldId id="330" r:id="rId8"/>
    <p:sldId id="331" r:id="rId9"/>
    <p:sldId id="332" r:id="rId10"/>
    <p:sldId id="333" r:id="rId11"/>
    <p:sldId id="334" r:id="rId12"/>
    <p:sldId id="335" r:id="rId13"/>
    <p:sldId id="294" r:id="rId14"/>
    <p:sldId id="317" r:id="rId15"/>
    <p:sldId id="318" r:id="rId16"/>
    <p:sldId id="295" r:id="rId17"/>
    <p:sldId id="319" r:id="rId18"/>
    <p:sldId id="320" r:id="rId19"/>
    <p:sldId id="321" r:id="rId20"/>
    <p:sldId id="322" r:id="rId21"/>
    <p:sldId id="308" r:id="rId22"/>
    <p:sldId id="313" r:id="rId23"/>
  </p:sldIdLst>
  <p:sldSz cx="9144000" cy="6858000" type="screen4x3"/>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828383"/>
    <a:srgbClr val="666666"/>
    <a:srgbClr val="005BBB"/>
    <a:srgbClr val="4DC3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02"/>
    <p:restoredTop sz="95898"/>
  </p:normalViewPr>
  <p:slideViewPr>
    <p:cSldViewPr snapToGrid="0" snapToObjects="1">
      <p:cViewPr varScale="1">
        <p:scale>
          <a:sx n="83" d="100"/>
          <a:sy n="83" d="100"/>
        </p:scale>
        <p:origin x="970" y="82"/>
      </p:cViewPr>
      <p:guideLst/>
    </p:cSldViewPr>
  </p:slideViewPr>
  <p:outlineViewPr>
    <p:cViewPr>
      <p:scale>
        <a:sx n="33" d="100"/>
        <a:sy n="33" d="100"/>
      </p:scale>
      <p:origin x="0" y="-606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1D33A1-6D17-2C4C-B4C2-C83DB37352CC}" type="datetimeFigureOut">
              <a:rPr lang="en-US" smtClean="0">
                <a:latin typeface="Arial" charset="0"/>
              </a:rPr>
              <a:t>7/6/2019</a:t>
            </a:fld>
            <a:endParaRPr lang="en-US" dirty="0">
              <a:latin typeface="Arial"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9171E-5108-1245-8B63-E8B205C9AF87}"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96754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fld id="{5B96CA4F-2197-CC40-B4FC-798A937A9DC6}" type="datetimeFigureOut">
              <a:rPr lang="en-US" smtClean="0"/>
              <a:pPr/>
              <a:t>7/6/2019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charset="0"/>
              </a:defRPr>
            </a:lvl1pPr>
          </a:lstStyle>
          <a:p>
            <a:fld id="{02322656-8894-1544-92AA-01B3CF5E6182}" type="slidenum">
              <a:rPr lang="en-US" smtClean="0"/>
              <a:pPr/>
              <a:t>‹#›</a:t>
            </a:fld>
            <a:endParaRPr lang="en-US" dirty="0"/>
          </a:p>
        </p:txBody>
      </p:sp>
    </p:spTree>
    <p:extLst>
      <p:ext uri="{BB962C8B-B14F-4D97-AF65-F5344CB8AC3E}">
        <p14:creationId xmlns:p14="http://schemas.microsoft.com/office/powerpoint/2010/main" val="70275049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charset="0"/>
        <a:ea typeface="+mn-ea"/>
        <a:cs typeface="+mn-cs"/>
      </a:defRPr>
    </a:lvl1pPr>
    <a:lvl2pPr marL="609585" algn="l" defTabSz="1219170" rtl="0" eaLnBrk="1" latinLnBrk="0" hangingPunct="1">
      <a:defRPr sz="1600" kern="1200">
        <a:solidFill>
          <a:schemeClr val="tx1"/>
        </a:solidFill>
        <a:latin typeface="Arial" charset="0"/>
        <a:ea typeface="+mn-ea"/>
        <a:cs typeface="+mn-cs"/>
      </a:defRPr>
    </a:lvl2pPr>
    <a:lvl3pPr marL="1219170" algn="l" defTabSz="1219170" rtl="0" eaLnBrk="1" latinLnBrk="0" hangingPunct="1">
      <a:defRPr sz="1600" kern="1200">
        <a:solidFill>
          <a:schemeClr val="tx1"/>
        </a:solidFill>
        <a:latin typeface="Arial" charset="0"/>
        <a:ea typeface="+mn-ea"/>
        <a:cs typeface="+mn-cs"/>
      </a:defRPr>
    </a:lvl3pPr>
    <a:lvl4pPr marL="1828754" algn="l" defTabSz="1219170" rtl="0" eaLnBrk="1" latinLnBrk="0" hangingPunct="1">
      <a:defRPr sz="1600" kern="1200">
        <a:solidFill>
          <a:schemeClr val="tx1"/>
        </a:solidFill>
        <a:latin typeface="Arial" charset="0"/>
        <a:ea typeface="+mn-ea"/>
        <a:cs typeface="+mn-cs"/>
      </a:defRPr>
    </a:lvl4pPr>
    <a:lvl5pPr marL="2438339" algn="l" defTabSz="1219170" rtl="0" eaLnBrk="1" latinLnBrk="0" hangingPunct="1">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07000"/>
              </a:lnSpc>
            </a:pPr>
            <a:r>
              <a:rPr lang="en-US"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Nearshore water quality has wide influence</a:t>
            </a:r>
          </a:p>
          <a:p>
            <a:pPr algn="just">
              <a:lnSpc>
                <a:spcPct val="107000"/>
              </a:lnSpc>
            </a:pPr>
            <a:r>
              <a:rPr lang="en-US" sz="1600" i="1"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Water surface area: 19,000 km</a:t>
            </a:r>
            <a:r>
              <a:rPr lang="en-US" sz="1600" i="1" baseline="3000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2</a:t>
            </a:r>
            <a:r>
              <a:rPr lang="en-US" sz="1600" i="1"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;drainage basin area: 64,000 km</a:t>
            </a:r>
            <a:r>
              <a:rPr lang="en-US" sz="1600" i="1" baseline="3000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2</a:t>
            </a:r>
            <a:r>
              <a:rPr lang="en-US" sz="1600" i="1"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r>
          </a:p>
          <a:p>
            <a:pPr algn="just">
              <a:lnSpc>
                <a:spcPct val="107000"/>
              </a:lnSpc>
            </a:pPr>
            <a:r>
              <a:rPr lang="en-US" sz="1600" i="1"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Watershed demographics: about 5.6 million (U.S. side)</a:t>
            </a:r>
          </a:p>
          <a:p>
            <a:pPr marL="285750" indent="-285750" algn="just">
              <a:lnSpc>
                <a:spcPct val="107000"/>
              </a:lnSpc>
              <a:buFont typeface="Arial" panose="020B0604020202020204" pitchFamily="34" charset="0"/>
              <a:buChar char="•"/>
            </a:pPr>
            <a:r>
              <a:rPr lang="en-US" spc="-1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a:t>
            </a:r>
            <a:r>
              <a:rPr lang="en-US" spc="1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nuisance</a:t>
            </a:r>
            <a:r>
              <a:rPr lang="en-US" spc="-2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levels</a:t>
            </a:r>
            <a:r>
              <a:rPr lang="en-US" spc="-1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from</a:t>
            </a:r>
            <a:r>
              <a:rPr lang="en-US"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the</a:t>
            </a:r>
            <a:r>
              <a:rPr lang="en-US"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mid-1990’s. </a:t>
            </a:r>
          </a:p>
          <a:p>
            <a:pPr algn="just">
              <a:lnSpc>
                <a:spcPct val="107000"/>
              </a:lnSpc>
            </a:pP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Shoreline fouling, beach</a:t>
            </a:r>
            <a:r>
              <a:rPr lang="en-US" sz="1600" i="1" spc="-2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closures</a:t>
            </a:r>
            <a:r>
              <a:rPr lang="en-US" sz="1600" i="1" spc="1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2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intake</a:t>
            </a:r>
            <a:r>
              <a:rPr lang="en-US" sz="1600" i="1" spc="25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clogging</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t>
            </a:r>
            <a:r>
              <a:rPr lang="en-US" sz="1600" i="1" spc="-1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St.</a:t>
            </a:r>
            <a:r>
              <a:rPr lang="en-US" sz="1600" i="1" spc="-1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err="1">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Catharines</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r>
            <a:r>
              <a:rPr lang="en-US" sz="1600" i="1" spc="1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Oakville,</a:t>
            </a:r>
            <a:r>
              <a:rPr lang="en-US" sz="1600" i="1" spc="38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Ajax,</a:t>
            </a:r>
            <a:r>
              <a:rPr lang="en-US" sz="1600" i="1" spc="-1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Newcastle,</a:t>
            </a:r>
            <a:r>
              <a:rPr lang="en-US" sz="1600" i="1" spc="1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err="1">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Presqu’ile</a:t>
            </a:r>
            <a:r>
              <a:rPr lang="en-US" sz="1600" i="1" spc="-2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Kingston (Ontario); Rochester,</a:t>
            </a:r>
            <a:r>
              <a:rPr lang="en-US" sz="1600" i="1" spc="-1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Kendall</a:t>
            </a:r>
            <a:r>
              <a:rPr lang="en-US" sz="1600" i="1" spc="2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1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Hamlin (</a:t>
            </a:r>
            <a:r>
              <a:rPr lang="en-US" sz="1600" i="1" spc="-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New</a:t>
            </a:r>
            <a:r>
              <a:rPr lang="en-US" sz="1600" i="1" spc="2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10"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York).</a:t>
            </a:r>
            <a:r>
              <a:rPr lang="en-US" sz="1600" i="1" spc="-15"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p>
          <a:p>
            <a:pPr marL="285750" indent="-285750" algn="just">
              <a:lnSpc>
                <a:spcPct val="107000"/>
              </a:lnSpc>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2</a:t>
            </a:fld>
            <a:endParaRPr lang="en-US" dirty="0"/>
          </a:p>
        </p:txBody>
      </p:sp>
    </p:spTree>
    <p:extLst>
      <p:ext uri="{BB962C8B-B14F-4D97-AF65-F5344CB8AC3E}">
        <p14:creationId xmlns:p14="http://schemas.microsoft.com/office/powerpoint/2010/main" val="1130513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85750" indent="-285750" algn="just">
              <a:lnSpc>
                <a:spcPct val="107000"/>
              </a:lnSpc>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3</a:t>
            </a:fld>
            <a:endParaRPr lang="en-US" dirty="0"/>
          </a:p>
        </p:txBody>
      </p:sp>
    </p:spTree>
    <p:extLst>
      <p:ext uri="{BB962C8B-B14F-4D97-AF65-F5344CB8AC3E}">
        <p14:creationId xmlns:p14="http://schemas.microsoft.com/office/powerpoint/2010/main" val="354200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322656-8894-1544-92AA-01B3CF5E6182}" type="slidenum">
              <a:rPr lang="en-US" smtClean="0"/>
              <a:pPr/>
              <a:t>9</a:t>
            </a:fld>
            <a:endParaRPr lang="en-US" dirty="0"/>
          </a:p>
        </p:txBody>
      </p:sp>
    </p:spTree>
    <p:extLst>
      <p:ext uri="{BB962C8B-B14F-4D97-AF65-F5344CB8AC3E}">
        <p14:creationId xmlns:p14="http://schemas.microsoft.com/office/powerpoint/2010/main" val="2001248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ea typeface="DengXian" panose="02010600030101010101" pitchFamily="2" charset="-122"/>
                <a:cs typeface="Times New Roman" panose="02020603050405020304" pitchFamily="18" charset="0"/>
              </a:rPr>
              <a:t>and the integrated processes that cause the nearshore algae issue is significant to explain the causes of this water quality issue, and to predict the summer algae concentration in spring. So that the effective controlling methods could be proposed.</a:t>
            </a:r>
            <a:endParaRPr lang="en-US" dirty="0">
              <a:latin typeface="Times New Roman" panose="02020603050405020304" pitchFamily="18" charset="0"/>
              <a:ea typeface="DengXian" panose="02010600030101010101" pitchFamily="2" charset="-122"/>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10</a:t>
            </a:fld>
            <a:endParaRPr lang="en-US" dirty="0"/>
          </a:p>
        </p:txBody>
      </p:sp>
    </p:spTree>
    <p:extLst>
      <p:ext uri="{BB962C8B-B14F-4D97-AF65-F5344CB8AC3E}">
        <p14:creationId xmlns:p14="http://schemas.microsoft.com/office/powerpoint/2010/main" val="420838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07000"/>
              </a:lnSpc>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Nearshore water quality has wide influence</a:t>
            </a:r>
          </a:p>
          <a:p>
            <a:pPr algn="just">
              <a:lnSpc>
                <a:spcPct val="107000"/>
              </a:lnSpc>
            </a:pP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Water surface area: 19,000 km</a:t>
            </a:r>
            <a:r>
              <a:rPr lang="en-US" sz="1600" i="1" baseline="3000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2</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;drainage basin area: 64,000 km</a:t>
            </a:r>
            <a:r>
              <a:rPr lang="en-US" sz="1600" i="1" baseline="3000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2</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r>
          </a:p>
          <a:p>
            <a:pPr algn="just">
              <a:lnSpc>
                <a:spcPct val="107000"/>
              </a:lnSpc>
            </a:pP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Watershed demographics: about 5.6 million (U.S. side)</a:t>
            </a:r>
          </a:p>
          <a:p>
            <a:pPr marL="285750" indent="-285750" algn="just">
              <a:lnSpc>
                <a:spcPct val="107000"/>
              </a:lnSpc>
              <a:buFont typeface="Arial" panose="020B0604020202020204" pitchFamily="34" charset="0"/>
              <a:buChar char="•"/>
            </a:pPr>
            <a:r>
              <a:rPr lang="en-US"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a:t>
            </a:r>
            <a:r>
              <a:rPr lang="en-US"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nuisance</a:t>
            </a:r>
            <a:r>
              <a:rPr lang="en-US"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levels</a:t>
            </a:r>
            <a:r>
              <a:rPr lang="en-US"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from</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the</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mid-1990’s. </a:t>
            </a:r>
          </a:p>
          <a:p>
            <a:pPr algn="just">
              <a:lnSpc>
                <a:spcPct val="107000"/>
              </a:lnSpc>
            </a:pP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Shoreline fouling, beach</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closures</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intake</a:t>
            </a:r>
            <a:r>
              <a:rPr lang="en-US" sz="1600" i="1" spc="25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clogging</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St.</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err="1"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Catharines</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Oakville,</a:t>
            </a:r>
            <a:r>
              <a:rPr lang="en-US" sz="1600" i="1" spc="38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Ajax,</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Newcastle,</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err="1"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Presqu’ile</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Kingston (Ontario); Rochester,</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Kendall</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Hamlin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New</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York).</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p>
          <a:p>
            <a:pPr marL="285750" indent="-285750" algn="just">
              <a:lnSpc>
                <a:spcPct val="107000"/>
              </a:lnSpc>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13</a:t>
            </a:fld>
            <a:endParaRPr lang="en-US" dirty="0"/>
          </a:p>
        </p:txBody>
      </p:sp>
    </p:spTree>
    <p:extLst>
      <p:ext uri="{BB962C8B-B14F-4D97-AF65-F5344CB8AC3E}">
        <p14:creationId xmlns:p14="http://schemas.microsoft.com/office/powerpoint/2010/main" val="162218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07000"/>
              </a:lnSpc>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Nearshore water quality has wide influence</a:t>
            </a:r>
          </a:p>
          <a:p>
            <a:pPr algn="just">
              <a:lnSpc>
                <a:spcPct val="107000"/>
              </a:lnSpc>
            </a:pP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Water surface area: 19,000 km</a:t>
            </a:r>
            <a:r>
              <a:rPr lang="en-US" sz="1600" i="1" baseline="3000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2</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;drainage basin area: 64,000 km</a:t>
            </a:r>
            <a:r>
              <a:rPr lang="en-US" sz="1600" i="1" baseline="3000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2</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r>
          </a:p>
          <a:p>
            <a:pPr algn="just">
              <a:lnSpc>
                <a:spcPct val="107000"/>
              </a:lnSpc>
            </a:pP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Watershed demographics: about 5.6 million (U.S. side)</a:t>
            </a:r>
          </a:p>
          <a:p>
            <a:pPr marL="285750" indent="-285750" algn="just">
              <a:lnSpc>
                <a:spcPct val="107000"/>
              </a:lnSpc>
              <a:buFont typeface="Arial" panose="020B0604020202020204" pitchFamily="34" charset="0"/>
              <a:buChar char="•"/>
            </a:pPr>
            <a:r>
              <a:rPr lang="en-US"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a:t>
            </a:r>
            <a:r>
              <a:rPr lang="en-US"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nuisance</a:t>
            </a:r>
            <a:r>
              <a:rPr lang="en-US"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levels</a:t>
            </a:r>
            <a:r>
              <a:rPr lang="en-US"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from</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the</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mid-1990’s. </a:t>
            </a:r>
          </a:p>
          <a:p>
            <a:pPr algn="just">
              <a:lnSpc>
                <a:spcPct val="107000"/>
              </a:lnSpc>
            </a:pP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Shoreline fouling, beach</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closures</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intake</a:t>
            </a:r>
            <a:r>
              <a:rPr lang="en-US" sz="1600" i="1" spc="25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clogging</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St.</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err="1"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Catharines</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Oakville,</a:t>
            </a:r>
            <a:r>
              <a:rPr lang="en-US" sz="1600" i="1" spc="38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Ajax,</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Newcastle,</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err="1"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Presqu’ile</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Kingston (Ontario); Rochester,</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Kendall</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Hamlin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New</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York).</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p>
          <a:p>
            <a:pPr marL="285750" indent="-285750" algn="just">
              <a:lnSpc>
                <a:spcPct val="107000"/>
              </a:lnSpc>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14</a:t>
            </a:fld>
            <a:endParaRPr lang="en-US" dirty="0"/>
          </a:p>
        </p:txBody>
      </p:sp>
    </p:spTree>
    <p:extLst>
      <p:ext uri="{BB962C8B-B14F-4D97-AF65-F5344CB8AC3E}">
        <p14:creationId xmlns:p14="http://schemas.microsoft.com/office/powerpoint/2010/main" val="265805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lnSpc>
                <a:spcPct val="107000"/>
              </a:lnSpc>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Nearshore water quality has wide influence</a:t>
            </a:r>
          </a:p>
          <a:p>
            <a:pPr algn="just">
              <a:lnSpc>
                <a:spcPct val="107000"/>
              </a:lnSpc>
            </a:pP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Water surface area: 19,000 km</a:t>
            </a:r>
            <a:r>
              <a:rPr lang="en-US" sz="1600" i="1" baseline="3000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2</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;drainage basin area: 64,000 km</a:t>
            </a:r>
            <a:r>
              <a:rPr lang="en-US" sz="1600" i="1" baseline="3000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2</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r>
          </a:p>
          <a:p>
            <a:pPr algn="just">
              <a:lnSpc>
                <a:spcPct val="107000"/>
              </a:lnSpc>
            </a:pP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Watershed demographics: about 5.6 million (U.S. side)</a:t>
            </a:r>
          </a:p>
          <a:p>
            <a:pPr marL="285750" indent="-285750" algn="just">
              <a:lnSpc>
                <a:spcPct val="107000"/>
              </a:lnSpc>
              <a:buFont typeface="Arial" panose="020B0604020202020204" pitchFamily="34" charset="0"/>
              <a:buChar char="•"/>
            </a:pPr>
            <a:r>
              <a:rPr lang="en-US"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a:t>
            </a:r>
            <a:r>
              <a:rPr lang="en-US"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nuisance</a:t>
            </a:r>
            <a:r>
              <a:rPr lang="en-US"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levels</a:t>
            </a:r>
            <a:r>
              <a:rPr lang="en-US"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from</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the</a:t>
            </a:r>
            <a:r>
              <a:rPr lang="en-US"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mid-1990’s. </a:t>
            </a:r>
          </a:p>
          <a:p>
            <a:pPr algn="just">
              <a:lnSpc>
                <a:spcPct val="107000"/>
              </a:lnSpc>
            </a:pP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Shoreline fouling, beach</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closures</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intake</a:t>
            </a:r>
            <a:r>
              <a:rPr lang="en-US" sz="1600" i="1" spc="25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clogging</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St.</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err="1"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Catharines</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Oakville,</a:t>
            </a:r>
            <a:r>
              <a:rPr lang="en-US" sz="1600" i="1" spc="38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Ajax,</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Newcastle,</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err="1"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Presqu’ile</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Kingston (Ontario); Rochester,</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Kendall</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and</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Hamlin (</a:t>
            </a:r>
            <a:r>
              <a:rPr lang="en-US" sz="1600" i="1" spc="-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New</a:t>
            </a:r>
            <a:r>
              <a:rPr lang="en-US" sz="1600" i="1" spc="2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sz="1600" i="1" spc="-10"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York).</a:t>
            </a:r>
            <a:r>
              <a:rPr lang="en-US" sz="1600" i="1" spc="-15"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p>
          <a:p>
            <a:pPr marL="285750" indent="-285750" algn="just">
              <a:lnSpc>
                <a:spcPct val="107000"/>
              </a:lnSpc>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15</a:t>
            </a:fld>
            <a:endParaRPr lang="en-US" dirty="0"/>
          </a:p>
        </p:txBody>
      </p:sp>
    </p:spTree>
    <p:extLst>
      <p:ext uri="{BB962C8B-B14F-4D97-AF65-F5344CB8AC3E}">
        <p14:creationId xmlns:p14="http://schemas.microsoft.com/office/powerpoint/2010/main" val="107693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ea typeface="DengXian" panose="02010600030101010101" pitchFamily="2" charset="-122"/>
                <a:cs typeface="Times New Roman" panose="02020603050405020304" pitchFamily="18" charset="0"/>
              </a:rPr>
              <a:t>and the integrated processes that cause the nearshore algae issue is significant to explain the causes of this water quality issue, and to predict the summer algae concentration in spring. So that the effective controlling methods could be proposed.</a:t>
            </a:r>
            <a:endParaRPr lang="en-US" dirty="0" smtClean="0">
              <a:latin typeface="Times New Roman" panose="02020603050405020304" pitchFamily="18" charset="0"/>
              <a:ea typeface="DengXian" panose="02010600030101010101" pitchFamily="2" charset="-122"/>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16</a:t>
            </a:fld>
            <a:endParaRPr lang="en-US" dirty="0"/>
          </a:p>
        </p:txBody>
      </p:sp>
    </p:spTree>
    <p:extLst>
      <p:ext uri="{BB962C8B-B14F-4D97-AF65-F5344CB8AC3E}">
        <p14:creationId xmlns:p14="http://schemas.microsoft.com/office/powerpoint/2010/main" val="1912091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857"/>
            <a:ext cx="9144000" cy="6858000"/>
          </a:xfrm>
          <a:prstGeom prst="rect">
            <a:avLst/>
          </a:prstGeom>
        </p:spPr>
      </p:pic>
      <p:sp>
        <p:nvSpPr>
          <p:cNvPr id="10" name="Text Placeholder 5"/>
          <p:cNvSpPr>
            <a:spLocks noGrp="1"/>
          </p:cNvSpPr>
          <p:nvPr>
            <p:ph type="body" sz="quarter" idx="10" hasCustomPrompt="1"/>
          </p:nvPr>
        </p:nvSpPr>
        <p:spPr>
          <a:xfrm>
            <a:off x="493776" y="3968497"/>
            <a:ext cx="4978908" cy="1650381"/>
          </a:xfrm>
          <a:prstGeom prst="rect">
            <a:avLst/>
          </a:prstGeom>
        </p:spPr>
        <p:txBody>
          <a:bodyPr lIns="0">
            <a:normAutofit/>
          </a:bodyPr>
          <a:lstStyle>
            <a:lvl1pPr marL="0" indent="0">
              <a:buNone/>
              <a:defRPr sz="2100" b="0" i="0">
                <a:solidFill>
                  <a:schemeClr val="bg1"/>
                </a:solidFill>
                <a:latin typeface="Georgia" charset="0"/>
                <a:ea typeface="Georgia" charset="0"/>
                <a:cs typeface="Georgia" charset="0"/>
              </a:defRPr>
            </a:lvl1pPr>
          </a:lstStyle>
          <a:p>
            <a:pPr lvl="0"/>
            <a:r>
              <a:rPr lang="en-US" dirty="0" smtClean="0"/>
              <a:t>Sub-topic</a:t>
            </a:r>
          </a:p>
        </p:txBody>
      </p:sp>
      <p:sp>
        <p:nvSpPr>
          <p:cNvPr id="14" name="Title 1"/>
          <p:cNvSpPr>
            <a:spLocks noGrp="1"/>
          </p:cNvSpPr>
          <p:nvPr>
            <p:ph type="ctrTitle" hasCustomPrompt="1"/>
          </p:nvPr>
        </p:nvSpPr>
        <p:spPr>
          <a:xfrm>
            <a:off x="493776" y="1490472"/>
            <a:ext cx="4978908" cy="2386584"/>
          </a:xfrm>
          <a:prstGeom prst="rect">
            <a:avLst/>
          </a:prstGeom>
          <a:ln>
            <a:noFill/>
          </a:ln>
        </p:spPr>
        <p:txBody>
          <a:bodyPr lIns="0" anchor="b"/>
          <a:lstStyle>
            <a:lvl1pPr algn="l">
              <a:lnSpc>
                <a:spcPts val="4350"/>
              </a:lnSpc>
              <a:defRPr sz="4500" b="1" i="0" cap="all" baseline="0">
                <a:solidFill>
                  <a:schemeClr val="bg1"/>
                </a:solidFill>
                <a:latin typeface="Arial" charset="0"/>
                <a:ea typeface="Arial" charset="0"/>
                <a:cs typeface="Arial" charset="0"/>
              </a:defRPr>
            </a:lvl1pPr>
          </a:lstStyle>
          <a:p>
            <a:r>
              <a:rPr lang="en-US" dirty="0" smtClean="0"/>
              <a:t>Presentation</a:t>
            </a:r>
            <a:br>
              <a:rPr lang="en-US" dirty="0" smtClean="0"/>
            </a:br>
            <a:r>
              <a:rPr lang="en-US" dirty="0" smtClean="0"/>
              <a:t>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3776" y="6016249"/>
            <a:ext cx="3818411" cy="283186"/>
          </a:xfrm>
          <a:prstGeom prst="rect">
            <a:avLst/>
          </a:prstGeom>
        </p:spPr>
      </p:pic>
    </p:spTree>
    <p:extLst>
      <p:ext uri="{BB962C8B-B14F-4D97-AF65-F5344CB8AC3E}">
        <p14:creationId xmlns:p14="http://schemas.microsoft.com/office/powerpoint/2010/main" val="505879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5" name="Title 1"/>
          <p:cNvSpPr>
            <a:spLocks noGrp="1"/>
          </p:cNvSpPr>
          <p:nvPr>
            <p:ph type="ctrTitle" hasCustomPrompt="1"/>
          </p:nvPr>
        </p:nvSpPr>
        <p:spPr>
          <a:xfrm>
            <a:off x="493776" y="1490663"/>
            <a:ext cx="4978908" cy="2387600"/>
          </a:xfrm>
          <a:prstGeom prst="rect">
            <a:avLst/>
          </a:prstGeom>
          <a:ln>
            <a:noFill/>
          </a:ln>
        </p:spPr>
        <p:txBody>
          <a:bodyPr lIns="0" anchor="b"/>
          <a:lstStyle>
            <a:lvl1pPr algn="l">
              <a:lnSpc>
                <a:spcPts val="4350"/>
              </a:lnSpc>
              <a:defRPr sz="4500" b="1" i="0" cap="all" baseline="0">
                <a:solidFill>
                  <a:schemeClr val="bg1"/>
                </a:solidFill>
                <a:latin typeface="Arial" charset="0"/>
                <a:ea typeface="Arial" charset="0"/>
                <a:cs typeface="Arial" charset="0"/>
              </a:defRPr>
            </a:lvl1pPr>
          </a:lstStyle>
          <a:p>
            <a:r>
              <a:rPr lang="en-US" dirty="0" smtClean="0"/>
              <a:t>DIVIDER SLIDE</a:t>
            </a:r>
            <a:endParaRPr lang="en-US" dirty="0"/>
          </a:p>
        </p:txBody>
      </p:sp>
      <p:sp>
        <p:nvSpPr>
          <p:cNvPr id="6" name="Subtitle 2"/>
          <p:cNvSpPr>
            <a:spLocks noGrp="1"/>
          </p:cNvSpPr>
          <p:nvPr>
            <p:ph type="subTitle" idx="1" hasCustomPrompt="1"/>
          </p:nvPr>
        </p:nvSpPr>
        <p:spPr>
          <a:xfrm>
            <a:off x="493776" y="3970337"/>
            <a:ext cx="4978908" cy="2212976"/>
          </a:xfrm>
          <a:prstGeom prst="rect">
            <a:avLst/>
          </a:prstGeom>
          <a:ln>
            <a:noFill/>
          </a:ln>
        </p:spPr>
        <p:txBody>
          <a:bodyPr lIns="0">
            <a:normAutofit/>
          </a:bodyPr>
          <a:lstStyle>
            <a:lvl1pPr marL="0" indent="0" algn="l">
              <a:buNone/>
              <a:defRPr sz="2100" b="0" baseline="0">
                <a:solidFill>
                  <a:schemeClr val="bg1"/>
                </a:solidFill>
                <a:latin typeface="Georgia" charset="0"/>
                <a:ea typeface="Georgia" charset="0"/>
                <a:cs typeface="Georgi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Section title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6701" y="321147"/>
            <a:ext cx="3818411" cy="283186"/>
          </a:xfrm>
          <a:prstGeom prst="rect">
            <a:avLst/>
          </a:prstGeom>
        </p:spPr>
      </p:pic>
    </p:spTree>
    <p:extLst>
      <p:ext uri="{BB962C8B-B14F-4D97-AF65-F5344CB8AC3E}">
        <p14:creationId xmlns:p14="http://schemas.microsoft.com/office/powerpoint/2010/main" val="750465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27101" y="2189264"/>
            <a:ext cx="4802124" cy="3790483"/>
          </a:xfrm>
          <a:prstGeom prst="rect">
            <a:avLst/>
          </a:prstGeom>
        </p:spPr>
        <p:txBody>
          <a:bodyPr>
            <a:noAutofit/>
          </a:bodyPr>
          <a:lstStyle>
            <a:lvl1pPr marL="0" indent="0">
              <a:lnSpc>
                <a:spcPts val="1950"/>
              </a:lnSpc>
              <a:buNone/>
              <a:defRPr sz="1350" b="0" i="0" spc="-38" baseline="0">
                <a:solidFill>
                  <a:schemeClr val="tx1"/>
                </a:solidFill>
                <a:latin typeface="Arial" charset="0"/>
                <a:ea typeface="Arial" charset="0"/>
                <a:cs typeface="Arial" charset="0"/>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r>
              <a:rPr lang="en-US" dirty="0" smtClean="0"/>
              <a:t>Em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
        <p:nvSpPr>
          <p:cNvPr id="4" name="Title 3"/>
          <p:cNvSpPr>
            <a:spLocks noGrp="1"/>
          </p:cNvSpPr>
          <p:nvPr>
            <p:ph type="title" hasCustomPrompt="1"/>
          </p:nvPr>
        </p:nvSpPr>
        <p:spPr>
          <a:xfrm>
            <a:off x="427101" y="1320800"/>
            <a:ext cx="7886700" cy="716084"/>
          </a:xfrm>
          <a:prstGeom prst="rect">
            <a:avLst/>
          </a:prstGeom>
        </p:spPr>
        <p:txBody>
          <a:bodyPr anchor="b">
            <a:normAutofit/>
          </a:bodyPr>
          <a:lstStyle>
            <a:lvl1pPr>
              <a:lnSpc>
                <a:spcPct val="80000"/>
              </a:lnSpc>
              <a:defRPr sz="2700">
                <a:solidFill>
                  <a:srgbClr val="005BBB"/>
                </a:solidFill>
                <a:latin typeface="Georgia" charset="0"/>
                <a:ea typeface="Georgia" charset="0"/>
                <a:cs typeface="Georgia" charset="0"/>
              </a:defRPr>
            </a:lvl1pPr>
          </a:lstStyle>
          <a:p>
            <a:r>
              <a:rPr lang="en-US" dirty="0" smtClean="0"/>
              <a:t>Click to edit title</a:t>
            </a:r>
            <a:endParaRPr lang="en-US" dirty="0"/>
          </a:p>
        </p:txBody>
      </p:sp>
    </p:spTree>
    <p:extLst>
      <p:ext uri="{BB962C8B-B14F-4D97-AF65-F5344CB8AC3E}">
        <p14:creationId xmlns:p14="http://schemas.microsoft.com/office/powerpoint/2010/main" val="3668979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12" name="Text Placeholder 2"/>
          <p:cNvSpPr>
            <a:spLocks noGrp="1"/>
          </p:cNvSpPr>
          <p:nvPr>
            <p:ph type="body" idx="10" hasCustomPrompt="1"/>
          </p:nvPr>
        </p:nvSpPr>
        <p:spPr>
          <a:xfrm>
            <a:off x="425196" y="2185417"/>
            <a:ext cx="3134815" cy="3511409"/>
          </a:xfrm>
          <a:prstGeom prst="rect">
            <a:avLst/>
          </a:prstGeom>
        </p:spPr>
        <p:txBody>
          <a:bodyPr>
            <a:noAutofit/>
          </a:bodyPr>
          <a:lstStyle>
            <a:lvl1pPr marL="0" indent="0">
              <a:lnSpc>
                <a:spcPts val="1950"/>
              </a:lnSpc>
              <a:buNone/>
              <a:defRPr sz="1350" b="0" i="0" spc="-38" baseline="0">
                <a:solidFill>
                  <a:schemeClr val="tx1"/>
                </a:solidFill>
                <a:latin typeface="Arial" charset="0"/>
                <a:ea typeface="Arial" charset="0"/>
                <a:cs typeface="Arial" charset="0"/>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a:t>
            </a:r>
          </a:p>
        </p:txBody>
      </p:sp>
      <p:sp>
        <p:nvSpPr>
          <p:cNvPr id="13" name="Text Placeholder 2"/>
          <p:cNvSpPr>
            <a:spLocks noGrp="1"/>
          </p:cNvSpPr>
          <p:nvPr>
            <p:ph type="body" idx="11" hasCustomPrompt="1"/>
          </p:nvPr>
        </p:nvSpPr>
        <p:spPr>
          <a:xfrm>
            <a:off x="3771900" y="2185417"/>
            <a:ext cx="3134815" cy="3511409"/>
          </a:xfrm>
          <a:prstGeom prst="rect">
            <a:avLst/>
          </a:prstGeom>
        </p:spPr>
        <p:txBody>
          <a:bodyPr>
            <a:noAutofit/>
          </a:bodyPr>
          <a:lstStyle>
            <a:lvl1pPr marL="0" indent="0">
              <a:lnSpc>
                <a:spcPts val="1950"/>
              </a:lnSpc>
              <a:buNone/>
              <a:defRPr sz="1350" b="0" i="0" spc="-38" baseline="0">
                <a:solidFill>
                  <a:schemeClr val="tx1"/>
                </a:solidFill>
                <a:latin typeface="Arial" charset="0"/>
                <a:ea typeface="Arial" charset="0"/>
                <a:cs typeface="Arial" charset="0"/>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err="1" smtClean="0"/>
              <a:t>Etiam</a:t>
            </a:r>
            <a:r>
              <a:rPr lang="en-US" dirty="0" smtClean="0"/>
              <a:t> </a:t>
            </a:r>
            <a:r>
              <a:rPr lang="en-US" dirty="0" err="1" smtClean="0"/>
              <a:t>molestie</a:t>
            </a:r>
            <a:r>
              <a:rPr lang="en-US" dirty="0" smtClean="0"/>
              <a:t> </a:t>
            </a:r>
            <a:r>
              <a:rPr lang="en-US" dirty="0" err="1" smtClean="0"/>
              <a:t>velit</a:t>
            </a:r>
            <a:r>
              <a:rPr lang="en-US" dirty="0" smtClean="0"/>
              <a:t> vitae dolor </a:t>
            </a:r>
            <a:r>
              <a:rPr lang="en-US" dirty="0" err="1" smtClean="0"/>
              <a:t>euismod</a:t>
            </a:r>
            <a:r>
              <a:rPr lang="en-US" dirty="0" smtClean="0"/>
              <a:t>, sit </a:t>
            </a:r>
            <a:r>
              <a:rPr lang="en-US" dirty="0" err="1" smtClean="0"/>
              <a:t>amet</a:t>
            </a:r>
            <a:r>
              <a:rPr lang="en-US" dirty="0" smtClean="0"/>
              <a:t> </a:t>
            </a:r>
            <a:r>
              <a:rPr lang="en-US" dirty="0" err="1" smtClean="0"/>
              <a:t>finibus</a:t>
            </a:r>
            <a:r>
              <a:rPr lang="en-US" dirty="0" smtClean="0"/>
              <a:t> </a:t>
            </a:r>
            <a:r>
              <a:rPr lang="en-US" dirty="0" err="1" smtClean="0"/>
              <a:t>risus</a:t>
            </a:r>
            <a:r>
              <a:rPr lang="en-US" dirty="0" smtClean="0"/>
              <a:t> </a:t>
            </a:r>
            <a:r>
              <a:rPr lang="en-US" dirty="0" err="1" smtClean="0"/>
              <a:t>mattis</a:t>
            </a:r>
            <a:r>
              <a:rPr lang="en-US" dirty="0" smtClean="0"/>
              <a:t>. In </a:t>
            </a:r>
            <a:r>
              <a:rPr lang="en-US" dirty="0" err="1" smtClean="0"/>
              <a:t>ornare</a:t>
            </a:r>
            <a:r>
              <a:rPr lang="en-US" dirty="0" smtClean="0"/>
              <a:t> convallis </a:t>
            </a:r>
            <a:r>
              <a:rPr lang="en-US" dirty="0" err="1" smtClean="0"/>
              <a:t>velit</a:t>
            </a:r>
            <a:r>
              <a:rPr lang="en-US" dirty="0" smtClean="0"/>
              <a:t> vitae cursus. Integer </a:t>
            </a:r>
            <a:r>
              <a:rPr lang="en-US" dirty="0" err="1" smtClean="0"/>
              <a:t>egestas</a:t>
            </a:r>
            <a:r>
              <a:rPr lang="en-US" dirty="0" smtClean="0"/>
              <a:t> sit </a:t>
            </a:r>
            <a:r>
              <a:rPr lang="en-US" dirty="0" err="1" smtClean="0"/>
              <a:t>amet</a:t>
            </a:r>
            <a:r>
              <a:rPr lang="en-US" dirty="0" smtClean="0"/>
              <a:t> mi </a:t>
            </a:r>
            <a:r>
              <a:rPr lang="en-US" dirty="0" err="1" smtClean="0"/>
              <a:t>vehicula</a:t>
            </a:r>
            <a:r>
              <a:rPr lang="en-US" dirty="0" smtClean="0"/>
              <a:t> </a:t>
            </a:r>
            <a:r>
              <a:rPr lang="en-US" dirty="0" err="1" smtClean="0"/>
              <a:t>sollicitudin</a:t>
            </a:r>
            <a:r>
              <a:rPr lang="en-US" dirty="0" smtClean="0"/>
              <a:t>. </a:t>
            </a:r>
            <a:r>
              <a:rPr lang="en-US" dirty="0" err="1" smtClean="0"/>
              <a:t>Pellentesque</a:t>
            </a:r>
            <a:r>
              <a:rPr lang="en-US" dirty="0" smtClean="0"/>
              <a:t> habitant </a:t>
            </a:r>
            <a:r>
              <a:rPr lang="en-US" dirty="0" err="1" smtClean="0"/>
              <a:t>morbi</a:t>
            </a:r>
            <a:r>
              <a:rPr lang="en-US" dirty="0" smtClean="0"/>
              <a:t> </a:t>
            </a:r>
            <a:r>
              <a:rPr lang="en-US" dirty="0" err="1" smtClean="0"/>
              <a:t>tristique</a:t>
            </a:r>
            <a:r>
              <a:rPr lang="en-US" dirty="0" smtClean="0"/>
              <a:t> </a:t>
            </a:r>
            <a:r>
              <a:rPr lang="en-US" dirty="0" err="1" smtClean="0"/>
              <a:t>senectus</a:t>
            </a:r>
            <a:r>
              <a:rPr lang="en-US" dirty="0" smtClean="0"/>
              <a:t> et </a:t>
            </a:r>
            <a:r>
              <a:rPr lang="en-US" dirty="0" err="1" smtClean="0"/>
              <a:t>netus</a:t>
            </a:r>
            <a:r>
              <a:rPr lang="en-US" dirty="0" smtClean="0"/>
              <a:t> et </a:t>
            </a:r>
            <a:r>
              <a:rPr lang="en-US" dirty="0" err="1" smtClean="0"/>
              <a:t>malesuada</a:t>
            </a:r>
            <a:r>
              <a:rPr lang="en-US" dirty="0" smtClean="0"/>
              <a:t> fames ac </a:t>
            </a:r>
            <a:r>
              <a:rPr lang="en-US" dirty="0" err="1" smtClean="0"/>
              <a:t>turpis</a:t>
            </a:r>
            <a:r>
              <a:rPr lang="en-US" dirty="0" smtClean="0"/>
              <a:t> </a:t>
            </a:r>
            <a:r>
              <a:rPr lang="en-US" dirty="0" err="1" smtClean="0"/>
              <a:t>egestas</a:t>
            </a:r>
            <a:r>
              <a:rPr lang="en-US" dirty="0" smtClean="0"/>
              <a:t>.</a:t>
            </a:r>
          </a:p>
        </p:txBody>
      </p:sp>
      <p:sp>
        <p:nvSpPr>
          <p:cNvPr id="5" name="Title 3"/>
          <p:cNvSpPr>
            <a:spLocks noGrp="1"/>
          </p:cNvSpPr>
          <p:nvPr>
            <p:ph type="title" hasCustomPrompt="1"/>
          </p:nvPr>
        </p:nvSpPr>
        <p:spPr>
          <a:xfrm>
            <a:off x="427101" y="1320800"/>
            <a:ext cx="7886700" cy="716084"/>
          </a:xfrm>
          <a:prstGeom prst="rect">
            <a:avLst/>
          </a:prstGeom>
        </p:spPr>
        <p:txBody>
          <a:bodyPr anchor="b">
            <a:normAutofit/>
          </a:bodyPr>
          <a:lstStyle>
            <a:lvl1pPr>
              <a:lnSpc>
                <a:spcPct val="80000"/>
              </a:lnSpc>
              <a:defRPr sz="2700">
                <a:solidFill>
                  <a:srgbClr val="005BBB"/>
                </a:solidFill>
                <a:latin typeface="Georgia" charset="0"/>
                <a:ea typeface="Georgia" charset="0"/>
                <a:cs typeface="Georgia" charset="0"/>
              </a:defRPr>
            </a:lvl1pPr>
          </a:lstStyle>
          <a:p>
            <a:r>
              <a:rPr lang="en-US" dirty="0" smtClean="0"/>
              <a:t>Click to edit title</a:t>
            </a:r>
            <a:endParaRPr lang="en-US" dirty="0"/>
          </a:p>
        </p:txBody>
      </p:sp>
    </p:spTree>
    <p:extLst>
      <p:ext uri="{BB962C8B-B14F-4D97-AF65-F5344CB8AC3E}">
        <p14:creationId xmlns:p14="http://schemas.microsoft.com/office/powerpoint/2010/main" val="61855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425196" y="2185417"/>
            <a:ext cx="6418318" cy="3732425"/>
          </a:xfrm>
          <a:prstGeom prst="rect">
            <a:avLst/>
          </a:prstGeom>
        </p:spPr>
        <p:txBody>
          <a:bodyPr lIns="182880" rIns="182880">
            <a:noAutofit/>
          </a:bodyPr>
          <a:lstStyle>
            <a:lvl1pPr marL="342900" marR="0" indent="-304800" algn="l" defTabSz="685800" rtl="0" eaLnBrk="1" fontAlgn="auto" latinLnBrk="0" hangingPunct="1">
              <a:lnSpc>
                <a:spcPts val="1950"/>
              </a:lnSpc>
              <a:spcBef>
                <a:spcPts val="750"/>
              </a:spcBef>
              <a:spcAft>
                <a:spcPts val="0"/>
              </a:spcAft>
              <a:buClr>
                <a:srgbClr val="005BBB"/>
              </a:buClr>
              <a:buSzPct val="109000"/>
              <a:buFont typeface="Arial" charset="0"/>
              <a:buChar char="•"/>
              <a:tabLst/>
              <a:defRPr sz="1500" b="0" i="0" spc="-38" baseline="0">
                <a:solidFill>
                  <a:schemeClr val="tx1"/>
                </a:solidFill>
                <a:latin typeface="Arial" charset="0"/>
                <a:ea typeface="Arial" charset="0"/>
                <a:cs typeface="Arial" charset="0"/>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r>
              <a:rPr lang="en-US" dirty="0" err="1" smtClean="0"/>
              <a:t>Quisque</a:t>
            </a:r>
            <a:r>
              <a:rPr lang="en-US" dirty="0" smtClean="0"/>
              <a:t> ac </a:t>
            </a:r>
            <a:r>
              <a:rPr lang="en-US" dirty="0" err="1" smtClean="0"/>
              <a:t>orci</a:t>
            </a:r>
            <a:r>
              <a:rPr lang="en-US" dirty="0" smtClean="0"/>
              <a:t> in </a:t>
            </a:r>
            <a:r>
              <a:rPr lang="en-US" dirty="0" err="1" smtClean="0"/>
              <a:t>turpis</a:t>
            </a:r>
            <a:r>
              <a:rPr lang="en-US" dirty="0" smtClean="0"/>
              <a:t> </a:t>
            </a:r>
            <a:r>
              <a:rPr lang="en-US" dirty="0" err="1" smtClean="0"/>
              <a:t>dapibus</a:t>
            </a:r>
            <a:r>
              <a:rPr lang="en-US" dirty="0" smtClean="0"/>
              <a:t> </a:t>
            </a:r>
            <a:r>
              <a:rPr lang="en-US" dirty="0" err="1" smtClean="0"/>
              <a:t>sagittis</a:t>
            </a:r>
            <a:r>
              <a:rPr lang="en-US" dirty="0" smtClean="0"/>
              <a:t>.</a:t>
            </a:r>
          </a:p>
          <a:p>
            <a:r>
              <a:rPr lang="en-US" dirty="0" err="1" smtClean="0"/>
              <a:t>Donec</a:t>
            </a:r>
            <a:r>
              <a:rPr lang="en-US" dirty="0" smtClean="0"/>
              <a:t> vitae </a:t>
            </a:r>
            <a:r>
              <a:rPr lang="en-US" dirty="0" err="1" smtClean="0"/>
              <a:t>justo</a:t>
            </a:r>
            <a:r>
              <a:rPr lang="en-US" dirty="0" smtClean="0"/>
              <a:t> et </a:t>
            </a:r>
            <a:r>
              <a:rPr lang="en-US" dirty="0" err="1" smtClean="0"/>
              <a:t>neque</a:t>
            </a:r>
            <a:r>
              <a:rPr lang="en-US" dirty="0" smtClean="0"/>
              <a:t> </a:t>
            </a:r>
            <a:r>
              <a:rPr lang="en-US" dirty="0" err="1" smtClean="0"/>
              <a:t>mollis</a:t>
            </a:r>
            <a:r>
              <a:rPr lang="en-US" dirty="0" smtClean="0"/>
              <a:t> </a:t>
            </a:r>
            <a:r>
              <a:rPr lang="en-US" dirty="0" err="1" smtClean="0"/>
              <a:t>consectetur</a:t>
            </a:r>
            <a:r>
              <a:rPr lang="en-US" dirty="0" smtClean="0"/>
              <a:t>.</a:t>
            </a:r>
          </a:p>
          <a:p>
            <a:r>
              <a:rPr lang="en-US" dirty="0" err="1" smtClean="0"/>
              <a:t>Etiam</a:t>
            </a:r>
            <a:r>
              <a:rPr lang="en-US" dirty="0" smtClean="0"/>
              <a:t> </a:t>
            </a:r>
            <a:r>
              <a:rPr lang="en-US" dirty="0" err="1" smtClean="0"/>
              <a:t>aliquet</a:t>
            </a:r>
            <a:r>
              <a:rPr lang="en-US" dirty="0" smtClean="0"/>
              <a:t> ex </a:t>
            </a:r>
            <a:r>
              <a:rPr lang="en-US" dirty="0" err="1" smtClean="0"/>
              <a:t>sed</a:t>
            </a:r>
            <a:r>
              <a:rPr lang="en-US" dirty="0" smtClean="0"/>
              <a:t> </a:t>
            </a:r>
            <a:r>
              <a:rPr lang="en-US" dirty="0" err="1" smtClean="0"/>
              <a:t>bibendum</a:t>
            </a:r>
            <a:r>
              <a:rPr lang="en-US" dirty="0" smtClean="0"/>
              <a:t> </a:t>
            </a:r>
            <a:r>
              <a:rPr lang="en-US" dirty="0" err="1" smtClean="0"/>
              <a:t>consequat</a:t>
            </a:r>
            <a:r>
              <a:rPr lang="en-US" dirty="0" smtClean="0"/>
              <a:t>.</a:t>
            </a:r>
          </a:p>
          <a:p>
            <a:r>
              <a:rPr lang="en-US" dirty="0" err="1" smtClean="0"/>
              <a:t>Cras</a:t>
            </a:r>
            <a:r>
              <a:rPr lang="en-US" dirty="0" smtClean="0"/>
              <a:t> </a:t>
            </a:r>
            <a:r>
              <a:rPr lang="en-US" dirty="0" err="1" smtClean="0"/>
              <a:t>lacinia</a:t>
            </a:r>
            <a:r>
              <a:rPr lang="en-US" dirty="0" smtClean="0"/>
              <a:t> </a:t>
            </a:r>
            <a:r>
              <a:rPr lang="en-US" dirty="0" err="1" smtClean="0"/>
              <a:t>est</a:t>
            </a:r>
            <a:r>
              <a:rPr lang="en-US" dirty="0" smtClean="0"/>
              <a:t> ac </a:t>
            </a:r>
            <a:r>
              <a:rPr lang="en-US" dirty="0" err="1" smtClean="0"/>
              <a:t>elit</a:t>
            </a:r>
            <a:r>
              <a:rPr lang="en-US" dirty="0" smtClean="0"/>
              <a:t> </a:t>
            </a:r>
            <a:r>
              <a:rPr lang="en-US" dirty="0" err="1" smtClean="0"/>
              <a:t>dignissim</a:t>
            </a:r>
            <a:r>
              <a:rPr lang="en-US" dirty="0" smtClean="0"/>
              <a:t> </a:t>
            </a:r>
            <a:r>
              <a:rPr lang="en-US" dirty="0" err="1" smtClean="0"/>
              <a:t>varius</a:t>
            </a:r>
            <a:r>
              <a:rPr lang="en-US" dirty="0" smtClean="0"/>
              <a:t>.</a:t>
            </a:r>
          </a:p>
          <a:p>
            <a:r>
              <a:rPr lang="en-US" dirty="0" err="1" smtClean="0"/>
              <a:t>Duis</a:t>
            </a:r>
            <a:r>
              <a:rPr lang="en-US" dirty="0" smtClean="0"/>
              <a:t> sit </a:t>
            </a:r>
            <a:r>
              <a:rPr lang="en-US" dirty="0" err="1" smtClean="0"/>
              <a:t>amet</a:t>
            </a:r>
            <a:r>
              <a:rPr lang="en-US" dirty="0" smtClean="0"/>
              <a:t> </a:t>
            </a:r>
            <a:r>
              <a:rPr lang="en-US" dirty="0" err="1" smtClean="0"/>
              <a:t>odio</a:t>
            </a:r>
            <a:r>
              <a:rPr lang="en-US" dirty="0" smtClean="0"/>
              <a:t> </a:t>
            </a:r>
            <a:r>
              <a:rPr lang="en-US" dirty="0" err="1" smtClean="0"/>
              <a:t>facilisis</a:t>
            </a:r>
            <a:r>
              <a:rPr lang="en-US" dirty="0" smtClean="0"/>
              <a:t> </a:t>
            </a:r>
            <a:r>
              <a:rPr lang="en-US" dirty="0" err="1" smtClean="0"/>
              <a:t>turpis</a:t>
            </a:r>
            <a:r>
              <a:rPr lang="en-US" dirty="0" smtClean="0"/>
              <a:t> </a:t>
            </a:r>
            <a:r>
              <a:rPr lang="en-US" dirty="0" err="1" smtClean="0"/>
              <a:t>sodales</a:t>
            </a:r>
            <a:r>
              <a:rPr lang="en-US" dirty="0" smtClean="0"/>
              <a:t> </a:t>
            </a:r>
            <a:r>
              <a:rPr lang="en-US" dirty="0" err="1" smtClean="0"/>
              <a:t>placerat</a:t>
            </a:r>
            <a:r>
              <a:rPr lang="en-US" dirty="0" smtClean="0"/>
              <a:t>.</a:t>
            </a:r>
          </a:p>
          <a:p>
            <a:r>
              <a:rPr lang="en-US" dirty="0" smtClean="0"/>
              <a:t>Justo et neque odio facilisis turpis </a:t>
            </a:r>
            <a:r>
              <a:rPr lang="en-US" dirty="0" err="1" smtClean="0"/>
              <a:t>sodales</a:t>
            </a:r>
            <a:r>
              <a:rPr lang="en-US" dirty="0" smtClean="0"/>
              <a:t> placerat.</a:t>
            </a:r>
          </a:p>
        </p:txBody>
      </p:sp>
      <p:sp>
        <p:nvSpPr>
          <p:cNvPr id="4" name="Title 3"/>
          <p:cNvSpPr>
            <a:spLocks noGrp="1"/>
          </p:cNvSpPr>
          <p:nvPr>
            <p:ph type="title" hasCustomPrompt="1"/>
          </p:nvPr>
        </p:nvSpPr>
        <p:spPr>
          <a:xfrm>
            <a:off x="427101" y="1320800"/>
            <a:ext cx="7886700" cy="716084"/>
          </a:xfrm>
          <a:prstGeom prst="rect">
            <a:avLst/>
          </a:prstGeom>
        </p:spPr>
        <p:txBody>
          <a:bodyPr anchor="b">
            <a:normAutofit/>
          </a:bodyPr>
          <a:lstStyle>
            <a:lvl1pPr>
              <a:lnSpc>
                <a:spcPct val="80000"/>
              </a:lnSpc>
              <a:defRPr sz="2700">
                <a:solidFill>
                  <a:srgbClr val="005BBB"/>
                </a:solidFill>
                <a:latin typeface="Georgia" charset="0"/>
                <a:ea typeface="Georgia" charset="0"/>
                <a:cs typeface="Georgia" charset="0"/>
              </a:defRPr>
            </a:lvl1pPr>
          </a:lstStyle>
          <a:p>
            <a:r>
              <a:rPr lang="en-US" dirty="0" smtClean="0"/>
              <a:t>Click to edit title</a:t>
            </a:r>
            <a:endParaRPr lang="en-US" dirty="0"/>
          </a:p>
        </p:txBody>
      </p:sp>
    </p:spTree>
    <p:extLst>
      <p:ext uri="{BB962C8B-B14F-4D97-AF65-F5344CB8AC3E}">
        <p14:creationId xmlns:p14="http://schemas.microsoft.com/office/powerpoint/2010/main" val="307407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27101" y="1320800"/>
            <a:ext cx="7886700" cy="716084"/>
          </a:xfrm>
          <a:prstGeom prst="rect">
            <a:avLst/>
          </a:prstGeom>
        </p:spPr>
        <p:txBody>
          <a:bodyPr anchor="b">
            <a:normAutofit/>
          </a:bodyPr>
          <a:lstStyle>
            <a:lvl1pPr>
              <a:lnSpc>
                <a:spcPct val="80000"/>
              </a:lnSpc>
              <a:defRPr sz="27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7" name="Content Placeholder 6"/>
          <p:cNvSpPr>
            <a:spLocks noGrp="1"/>
          </p:cNvSpPr>
          <p:nvPr>
            <p:ph sz="quarter" idx="10" hasCustomPrompt="1"/>
          </p:nvPr>
        </p:nvSpPr>
        <p:spPr>
          <a:xfrm>
            <a:off x="425197" y="2185416"/>
            <a:ext cx="7259240" cy="3848100"/>
          </a:xfrm>
          <a:prstGeom prst="rect">
            <a:avLst/>
          </a:prstGeom>
        </p:spPr>
        <p:txBody>
          <a:bodyPr/>
          <a:lstStyle>
            <a:lvl1pPr marL="0" indent="0">
              <a:lnSpc>
                <a:spcPts val="1725"/>
              </a:lnSpc>
              <a:buClr>
                <a:srgbClr val="005BBB"/>
              </a:buClr>
              <a:buFontTx/>
              <a:buNone/>
              <a:defRPr sz="1275" b="1">
                <a:solidFill>
                  <a:srgbClr val="005BBB"/>
                </a:solidFill>
                <a:latin typeface="Arial" charset="0"/>
                <a:ea typeface="Arial" charset="0"/>
                <a:cs typeface="Arial" charset="0"/>
              </a:defRPr>
            </a:lvl1pPr>
            <a:lvl2pPr marL="552450" indent="-209550">
              <a:lnSpc>
                <a:spcPts val="1725"/>
              </a:lnSpc>
              <a:buClr>
                <a:srgbClr val="005BBB"/>
              </a:buClr>
              <a:buFont typeface="Arial" charset="0"/>
              <a:buChar char="•"/>
              <a:tabLst/>
              <a:defRPr sz="1500">
                <a:solidFill>
                  <a:schemeClr val="tx1"/>
                </a:solidFill>
                <a:latin typeface="Arial" charset="0"/>
                <a:ea typeface="Arial" charset="0"/>
                <a:cs typeface="Arial" charset="0"/>
              </a:defRPr>
            </a:lvl2pPr>
            <a:lvl3pPr marL="857250" marR="0" indent="-171450" algn="l" defTabSz="685800" rtl="0" eaLnBrk="1" fontAlgn="auto" latinLnBrk="0" hangingPunct="1">
              <a:lnSpc>
                <a:spcPts val="1725"/>
              </a:lnSpc>
              <a:spcBef>
                <a:spcPts val="375"/>
              </a:spcBef>
              <a:spcAft>
                <a:spcPts val="0"/>
              </a:spcAft>
              <a:buClr>
                <a:srgbClr val="005BBB"/>
              </a:buClr>
              <a:buSzTx/>
              <a:buFont typeface="LucidaGrande" charset="0"/>
              <a:buChar char="-"/>
              <a:tabLst>
                <a:tab pos="857250" algn="l"/>
              </a:tabLst>
              <a:defRPr sz="1500">
                <a:solidFill>
                  <a:schemeClr val="tx1"/>
                </a:solidFill>
                <a:latin typeface="Arial" charset="0"/>
                <a:ea typeface="Arial" charset="0"/>
                <a:cs typeface="Arial" charset="0"/>
              </a:defRPr>
            </a:lvl3pPr>
            <a:lvl4pPr>
              <a:buClr>
                <a:srgbClr val="005BBB"/>
              </a:buClr>
              <a:defRPr>
                <a:solidFill>
                  <a:srgbClr val="666666"/>
                </a:solidFill>
                <a:latin typeface="Arial" charset="0"/>
                <a:ea typeface="Arial" charset="0"/>
                <a:cs typeface="Arial" charset="0"/>
              </a:defRPr>
            </a:lvl4pPr>
            <a:lvl5pPr>
              <a:buClr>
                <a:srgbClr val="005BBB"/>
              </a:buClr>
              <a:defRPr>
                <a:solidFill>
                  <a:srgbClr val="666666"/>
                </a:solidFill>
                <a:latin typeface="Arial" charset="0"/>
                <a:ea typeface="Arial" charset="0"/>
                <a:cs typeface="Arial" charset="0"/>
              </a:defRPr>
            </a:lvl5pPr>
          </a:lstStyle>
          <a:p>
            <a:pPr lvl="0"/>
            <a:r>
              <a:rPr lang="en-US" dirty="0" smtClean="0"/>
              <a:t>CLICK TO EDIT MASTER TEXT STYLES</a:t>
            </a:r>
          </a:p>
          <a:p>
            <a:pPr lvl="1"/>
            <a:r>
              <a:rPr lang="en-US" dirty="0" smtClean="0"/>
              <a:t>Second level text</a:t>
            </a:r>
          </a:p>
          <a:p>
            <a:pPr lvl="2"/>
            <a:r>
              <a:rPr lang="en-US" dirty="0" smtClean="0"/>
              <a:t>Third level</a:t>
            </a:r>
          </a:p>
          <a:p>
            <a:pPr lvl="1"/>
            <a:r>
              <a:rPr lang="en-US" dirty="0" smtClean="0"/>
              <a:t>Second level text</a:t>
            </a:r>
          </a:p>
          <a:p>
            <a:pPr marL="857250" marR="0" lvl="2" indent="-171450" algn="l" defTabSz="685800" rtl="0" eaLnBrk="1" fontAlgn="auto" latinLnBrk="0" hangingPunct="1">
              <a:lnSpc>
                <a:spcPts val="1725"/>
              </a:lnSpc>
              <a:spcBef>
                <a:spcPts val="375"/>
              </a:spcBef>
              <a:spcAft>
                <a:spcPts val="0"/>
              </a:spcAft>
              <a:buClr>
                <a:srgbClr val="005BBB"/>
              </a:buClr>
              <a:buSzTx/>
              <a:buFont typeface="LucidaGrande" charset="0"/>
              <a:buChar char="-"/>
              <a:tabLst/>
              <a:defRPr/>
            </a:pPr>
            <a:r>
              <a:rPr lang="en-US" dirty="0" smtClean="0"/>
              <a:t>Third level</a:t>
            </a:r>
          </a:p>
          <a:p>
            <a:pPr lvl="0"/>
            <a:r>
              <a:rPr lang="en-US" dirty="0" smtClean="0"/>
              <a:t>CLICK TO EDIT MASTER TEXT STYLES</a:t>
            </a:r>
          </a:p>
          <a:p>
            <a:pPr lvl="1"/>
            <a:r>
              <a:rPr lang="en-US" dirty="0" smtClean="0"/>
              <a:t>Second level text </a:t>
            </a:r>
          </a:p>
          <a:p>
            <a:pPr lvl="2"/>
            <a:r>
              <a:rPr lang="en-US" dirty="0" smtClean="0"/>
              <a:t>Third level</a:t>
            </a:r>
          </a:p>
          <a:p>
            <a:pPr marL="857250" marR="0" lvl="2" indent="-171450" algn="l" defTabSz="685800" rtl="0" eaLnBrk="1" fontAlgn="auto" latinLnBrk="0" hangingPunct="1">
              <a:lnSpc>
                <a:spcPts val="1725"/>
              </a:lnSpc>
              <a:spcBef>
                <a:spcPts val="375"/>
              </a:spcBef>
              <a:spcAft>
                <a:spcPts val="0"/>
              </a:spcAft>
              <a:buClr>
                <a:srgbClr val="005BBB"/>
              </a:buClr>
              <a:buSzTx/>
              <a:buFont typeface="LucidaGrande" charset="0"/>
              <a:buChar char="-"/>
              <a:tabLst/>
              <a:defRPr/>
            </a:pPr>
            <a:r>
              <a:rPr lang="en-US" dirty="0" smtClean="0"/>
              <a:t>Third level</a:t>
            </a:r>
          </a:p>
        </p:txBody>
      </p:sp>
    </p:spTree>
    <p:extLst>
      <p:ext uri="{BB962C8B-B14F-4D97-AF65-F5344CB8AC3E}">
        <p14:creationId xmlns:p14="http://schemas.microsoft.com/office/powerpoint/2010/main" val="5494120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3823924" y="873940"/>
            <a:ext cx="5320076" cy="5987235"/>
          </a:xfrm>
          <a:prstGeom prst="rect">
            <a:avLst/>
          </a:prstGeom>
          <a:solidFill>
            <a:schemeClr val="bg2">
              <a:lumMod val="75000"/>
            </a:schemeClr>
          </a:solidFill>
          <a:ln>
            <a:solidFill>
              <a:schemeClr val="bg1"/>
            </a:solidFill>
          </a:ln>
        </p:spPr>
        <p:txBody>
          <a:bodyPr anchor="t">
            <a:normAutofit/>
          </a:bodyPr>
          <a:lstStyle>
            <a:lvl1pPr marL="0" indent="0" algn="ctr">
              <a:buNone/>
              <a:defRPr sz="1200" b="0" i="0">
                <a:solidFill>
                  <a:schemeClr val="bg1"/>
                </a:solidFill>
                <a:latin typeface="Arial" charset="0"/>
                <a:ea typeface="Arial" charset="0"/>
                <a:cs typeface="Arial"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smtClean="0"/>
          </a:p>
          <a:p>
            <a:r>
              <a:rPr lang="en-US" dirty="0" smtClean="0"/>
              <a:t>Drag picture to placeholder or click icon to add</a:t>
            </a:r>
            <a:endParaRPr lang="en-US" dirty="0"/>
          </a:p>
        </p:txBody>
      </p:sp>
      <p:sp>
        <p:nvSpPr>
          <p:cNvPr id="6" name="Title 3"/>
          <p:cNvSpPr>
            <a:spLocks noGrp="1"/>
          </p:cNvSpPr>
          <p:nvPr>
            <p:ph type="title" hasCustomPrompt="1"/>
          </p:nvPr>
        </p:nvSpPr>
        <p:spPr>
          <a:xfrm>
            <a:off x="427101" y="1320800"/>
            <a:ext cx="3201490" cy="716084"/>
          </a:xfrm>
          <a:prstGeom prst="rect">
            <a:avLst/>
          </a:prstGeom>
        </p:spPr>
        <p:txBody>
          <a:bodyPr anchor="b">
            <a:normAutofit/>
          </a:bodyPr>
          <a:lstStyle>
            <a:lvl1pPr>
              <a:lnSpc>
                <a:spcPct val="80000"/>
              </a:lnSpc>
              <a:defRPr sz="27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8" name="Text Placeholder 2"/>
          <p:cNvSpPr>
            <a:spLocks noGrp="1"/>
          </p:cNvSpPr>
          <p:nvPr>
            <p:ph type="body" idx="1" hasCustomPrompt="1"/>
          </p:nvPr>
        </p:nvSpPr>
        <p:spPr>
          <a:xfrm>
            <a:off x="427102" y="2189263"/>
            <a:ext cx="3001899" cy="2768327"/>
          </a:xfrm>
          <a:prstGeom prst="rect">
            <a:avLst/>
          </a:prstGeom>
        </p:spPr>
        <p:txBody>
          <a:bodyPr>
            <a:noAutofit/>
          </a:bodyPr>
          <a:lstStyle>
            <a:lvl1pPr marL="0" indent="0">
              <a:lnSpc>
                <a:spcPts val="1950"/>
              </a:lnSpc>
              <a:buNone/>
              <a:defRPr sz="1350" b="0" i="0" spc="-38" baseline="0">
                <a:solidFill>
                  <a:schemeClr val="tx1"/>
                </a:solidFill>
                <a:latin typeface="Arial" charset="0"/>
                <a:ea typeface="Arial" charset="0"/>
                <a:cs typeface="Arial" charset="0"/>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and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Tree>
    <p:extLst>
      <p:ext uri="{BB962C8B-B14F-4D97-AF65-F5344CB8AC3E}">
        <p14:creationId xmlns:p14="http://schemas.microsoft.com/office/powerpoint/2010/main" val="17480405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3 Photos">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3835974" y="873940"/>
            <a:ext cx="5308027" cy="3125458"/>
          </a:xfrm>
          <a:prstGeom prst="rect">
            <a:avLst/>
          </a:prstGeom>
          <a:solidFill>
            <a:schemeClr val="bg2">
              <a:lumMod val="75000"/>
            </a:schemeClr>
          </a:solidFill>
          <a:ln>
            <a:solidFill>
              <a:schemeClr val="bg1"/>
            </a:solidFill>
          </a:ln>
        </p:spPr>
        <p:txBody>
          <a:bodyPr anchor="t">
            <a:normAutofit/>
          </a:bodyPr>
          <a:lstStyle>
            <a:lvl1pPr marL="0" indent="0" algn="ctr">
              <a:buNone/>
              <a:defRPr sz="1200" b="0" i="0">
                <a:solidFill>
                  <a:schemeClr val="bg1"/>
                </a:solidFill>
                <a:latin typeface="Arial" charset="0"/>
                <a:ea typeface="Arial" charset="0"/>
                <a:cs typeface="Arial"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smtClean="0"/>
          </a:p>
          <a:p>
            <a:r>
              <a:rPr lang="en-US" dirty="0" smtClean="0"/>
              <a:t>Drag picture to placeholder or click icon to add</a:t>
            </a:r>
            <a:endParaRPr lang="en-US" dirty="0"/>
          </a:p>
        </p:txBody>
      </p:sp>
      <p:sp>
        <p:nvSpPr>
          <p:cNvPr id="6" name="Title 3"/>
          <p:cNvSpPr>
            <a:spLocks noGrp="1"/>
          </p:cNvSpPr>
          <p:nvPr>
            <p:ph type="title" hasCustomPrompt="1"/>
          </p:nvPr>
        </p:nvSpPr>
        <p:spPr>
          <a:xfrm>
            <a:off x="427101" y="1320800"/>
            <a:ext cx="3201490" cy="716084"/>
          </a:xfrm>
          <a:prstGeom prst="rect">
            <a:avLst/>
          </a:prstGeom>
        </p:spPr>
        <p:txBody>
          <a:bodyPr anchor="b">
            <a:normAutofit/>
          </a:bodyPr>
          <a:lstStyle>
            <a:lvl1pPr>
              <a:lnSpc>
                <a:spcPct val="80000"/>
              </a:lnSpc>
              <a:defRPr sz="2700">
                <a:solidFill>
                  <a:srgbClr val="005BBB"/>
                </a:solidFill>
                <a:latin typeface="Georgia" charset="0"/>
                <a:ea typeface="Georgia" charset="0"/>
                <a:cs typeface="Georgia" charset="0"/>
              </a:defRPr>
            </a:lvl1pPr>
          </a:lstStyle>
          <a:p>
            <a:r>
              <a:rPr lang="en-US" dirty="0" smtClean="0"/>
              <a:t>Click to edit title</a:t>
            </a:r>
            <a:endParaRPr lang="en-US" dirty="0"/>
          </a:p>
        </p:txBody>
      </p:sp>
      <p:sp>
        <p:nvSpPr>
          <p:cNvPr id="7" name="Picture Placeholder 2"/>
          <p:cNvSpPr>
            <a:spLocks noGrp="1" noChangeAspect="1"/>
          </p:cNvSpPr>
          <p:nvPr>
            <p:ph type="pic" idx="14"/>
          </p:nvPr>
        </p:nvSpPr>
        <p:spPr>
          <a:xfrm>
            <a:off x="3835973" y="3998296"/>
            <a:ext cx="270189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200" b="0" i="0">
                <a:solidFill>
                  <a:schemeClr val="bg1"/>
                </a:solidFill>
                <a:latin typeface="Arial" charset="0"/>
                <a:ea typeface="Arial" charset="0"/>
                <a:cs typeface="Arial"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smtClean="0"/>
          </a:p>
          <a:p>
            <a:r>
              <a:rPr lang="en-US" dirty="0" smtClean="0"/>
              <a:t>Drag picture to placeholder or click icon to add</a:t>
            </a:r>
            <a:endParaRPr lang="en-US" dirty="0"/>
          </a:p>
        </p:txBody>
      </p:sp>
      <p:sp>
        <p:nvSpPr>
          <p:cNvPr id="9" name="Picture Placeholder 2"/>
          <p:cNvSpPr>
            <a:spLocks noGrp="1" noChangeAspect="1"/>
          </p:cNvSpPr>
          <p:nvPr>
            <p:ph type="pic" idx="15"/>
          </p:nvPr>
        </p:nvSpPr>
        <p:spPr>
          <a:xfrm>
            <a:off x="6525817" y="3998296"/>
            <a:ext cx="2618184"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200" b="0" i="0">
                <a:solidFill>
                  <a:schemeClr val="bg1"/>
                </a:solidFill>
                <a:latin typeface="Arial" charset="0"/>
                <a:ea typeface="Arial" charset="0"/>
                <a:cs typeface="Arial"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smtClean="0"/>
          </a:p>
          <a:p>
            <a:r>
              <a:rPr lang="en-US" dirty="0" smtClean="0"/>
              <a:t>Drag picture to placeholder or click icon to add</a:t>
            </a:r>
            <a:endParaRPr lang="en-US" dirty="0"/>
          </a:p>
        </p:txBody>
      </p:sp>
      <p:sp>
        <p:nvSpPr>
          <p:cNvPr id="10" name="Text Placeholder 2"/>
          <p:cNvSpPr>
            <a:spLocks noGrp="1"/>
          </p:cNvSpPr>
          <p:nvPr>
            <p:ph type="body" idx="1" hasCustomPrompt="1"/>
          </p:nvPr>
        </p:nvSpPr>
        <p:spPr>
          <a:xfrm>
            <a:off x="427102" y="2189263"/>
            <a:ext cx="3001899" cy="2768327"/>
          </a:xfrm>
          <a:prstGeom prst="rect">
            <a:avLst/>
          </a:prstGeom>
        </p:spPr>
        <p:txBody>
          <a:bodyPr>
            <a:noAutofit/>
          </a:bodyPr>
          <a:lstStyle>
            <a:lvl1pPr marL="0" indent="0">
              <a:lnSpc>
                <a:spcPts val="1950"/>
              </a:lnSpc>
              <a:buNone/>
              <a:defRPr sz="1350" b="0" i="0" spc="-38" baseline="0">
                <a:solidFill>
                  <a:schemeClr val="tx1"/>
                </a:solidFill>
                <a:latin typeface="Arial" charset="0"/>
                <a:ea typeface="Arial" charset="0"/>
                <a:cs typeface="Arial" charset="0"/>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r>
              <a:rPr lang="en-US" dirty="0" err="1" smtClean="0"/>
              <a:t>Em</a:t>
            </a:r>
            <a:r>
              <a:rPr lang="en-US" dirty="0" smtClean="0"/>
              <a:t> </a:t>
            </a:r>
            <a:r>
              <a:rPr lang="en-US" dirty="0" err="1" smtClean="0"/>
              <a:t>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vehicula</a:t>
            </a:r>
            <a:r>
              <a:rPr lang="en-US" dirty="0" smtClean="0"/>
              <a:t> dui in </a:t>
            </a:r>
            <a:r>
              <a:rPr lang="en-US" dirty="0" err="1" smtClean="0"/>
              <a:t>neque</a:t>
            </a:r>
            <a:r>
              <a:rPr lang="en-US" dirty="0" smtClean="0"/>
              <a:t> </a:t>
            </a:r>
            <a:r>
              <a:rPr lang="en-US" dirty="0" err="1" smtClean="0"/>
              <a:t>dignissim</a:t>
            </a:r>
            <a:r>
              <a:rPr lang="en-US" dirty="0" smtClean="0"/>
              <a:t>, in </a:t>
            </a:r>
            <a:r>
              <a:rPr lang="en-US" dirty="0" err="1" smtClean="0"/>
              <a:t>aliquet</a:t>
            </a:r>
            <a:r>
              <a:rPr lang="en-US" dirty="0" smtClean="0"/>
              <a:t> </a:t>
            </a:r>
            <a:r>
              <a:rPr lang="en-US" dirty="0" err="1" smtClean="0"/>
              <a:t>nisl</a:t>
            </a:r>
            <a:r>
              <a:rPr lang="en-US" dirty="0" smtClean="0"/>
              <a:t> </a:t>
            </a:r>
            <a:r>
              <a:rPr lang="en-US" dirty="0" err="1" smtClean="0"/>
              <a:t>varius</a:t>
            </a:r>
            <a:r>
              <a:rPr lang="en-US" dirty="0" smtClean="0"/>
              <a:t>. </a:t>
            </a:r>
            <a:r>
              <a:rPr lang="en-US" dirty="0" err="1" smtClean="0"/>
              <a:t>Sed</a:t>
            </a:r>
            <a:r>
              <a:rPr lang="en-US" dirty="0" smtClean="0"/>
              <a:t> a </a:t>
            </a:r>
            <a:r>
              <a:rPr lang="en-US" dirty="0" err="1" smtClean="0"/>
              <a:t>erat</a:t>
            </a:r>
            <a:r>
              <a:rPr lang="en-US" dirty="0" smtClean="0"/>
              <a:t> </a:t>
            </a:r>
            <a:r>
              <a:rPr lang="en-US" dirty="0" err="1" smtClean="0"/>
              <a:t>ut</a:t>
            </a:r>
            <a:r>
              <a:rPr lang="en-US" dirty="0" smtClean="0"/>
              <a:t> magna </a:t>
            </a:r>
            <a:r>
              <a:rPr lang="en-US" dirty="0" err="1" smtClean="0"/>
              <a:t>vulputate</a:t>
            </a:r>
            <a:r>
              <a:rPr lang="en-US" dirty="0" smtClean="0"/>
              <a:t> </a:t>
            </a:r>
            <a:r>
              <a:rPr lang="en-US" dirty="0" err="1" smtClean="0"/>
              <a:t>feugiat</a:t>
            </a:r>
            <a:r>
              <a:rPr lang="en-US" dirty="0" smtClean="0"/>
              <a:t>. </a:t>
            </a:r>
            <a:r>
              <a:rPr lang="en-US" dirty="0" err="1" smtClean="0"/>
              <a:t>Quisque</a:t>
            </a:r>
            <a:r>
              <a:rPr lang="en-US" dirty="0" smtClean="0"/>
              <a:t> </a:t>
            </a:r>
            <a:r>
              <a:rPr lang="en-US" dirty="0" err="1" smtClean="0"/>
              <a:t>varius</a:t>
            </a:r>
            <a:r>
              <a:rPr lang="en-US" dirty="0" smtClean="0"/>
              <a:t> and libero </a:t>
            </a:r>
            <a:r>
              <a:rPr lang="en-US" dirty="0" err="1" smtClean="0"/>
              <a:t>placerat</a:t>
            </a:r>
            <a:r>
              <a:rPr lang="en-US" dirty="0" smtClean="0"/>
              <a:t> </a:t>
            </a:r>
            <a:r>
              <a:rPr lang="en-US" dirty="0" err="1" smtClean="0"/>
              <a:t>erat</a:t>
            </a:r>
            <a:r>
              <a:rPr lang="en-US" dirty="0" smtClean="0"/>
              <a:t> </a:t>
            </a:r>
            <a:r>
              <a:rPr lang="en-US" dirty="0" err="1" smtClean="0"/>
              <a:t>lobortis</a:t>
            </a:r>
            <a:r>
              <a:rPr lang="en-US" dirty="0" smtClean="0"/>
              <a:t> </a:t>
            </a:r>
            <a:r>
              <a:rPr lang="en-US" dirty="0" err="1" smtClean="0"/>
              <a:t>congue</a:t>
            </a:r>
            <a:r>
              <a:rPr lang="en-US" dirty="0" smtClean="0"/>
              <a:t>. Integer a </a:t>
            </a:r>
            <a:r>
              <a:rPr lang="en-US" dirty="0" err="1" smtClean="0"/>
              <a:t>arcu</a:t>
            </a:r>
            <a:r>
              <a:rPr lang="en-US" dirty="0" smtClean="0"/>
              <a:t> </a:t>
            </a:r>
            <a:r>
              <a:rPr lang="en-US" dirty="0" err="1" smtClean="0"/>
              <a:t>vel</a:t>
            </a:r>
            <a:r>
              <a:rPr lang="en-US" dirty="0" smtClean="0"/>
              <a:t> ante </a:t>
            </a:r>
            <a:r>
              <a:rPr lang="en-US" dirty="0" err="1" smtClean="0"/>
              <a:t>bibendum</a:t>
            </a:r>
            <a:r>
              <a:rPr lang="en-US" dirty="0" smtClean="0"/>
              <a:t> </a:t>
            </a:r>
            <a:r>
              <a:rPr lang="en-US" dirty="0" err="1" smtClean="0"/>
              <a:t>scelerisque</a:t>
            </a:r>
            <a:r>
              <a:rPr lang="en-US" dirty="0" smtClean="0"/>
              <a:t>. Class </a:t>
            </a:r>
            <a:r>
              <a:rPr lang="en-US" dirty="0" err="1" smtClean="0"/>
              <a:t>aptent</a:t>
            </a:r>
            <a:r>
              <a:rPr lang="en-US" dirty="0" smtClean="0"/>
              <a:t> </a:t>
            </a:r>
            <a:r>
              <a:rPr lang="en-US" dirty="0" err="1" smtClean="0"/>
              <a:t>taciti</a:t>
            </a:r>
            <a:r>
              <a:rPr lang="en-US" dirty="0" smtClean="0"/>
              <a:t> </a:t>
            </a:r>
            <a:r>
              <a:rPr lang="en-US" dirty="0" err="1" smtClean="0"/>
              <a:t>sociosqu</a:t>
            </a:r>
            <a:r>
              <a:rPr lang="en-US" dirty="0" smtClean="0"/>
              <a:t> ad </a:t>
            </a:r>
            <a:r>
              <a:rPr lang="en-US" dirty="0" err="1" smtClean="0"/>
              <a:t>litora</a:t>
            </a:r>
            <a:r>
              <a:rPr lang="en-US" dirty="0" smtClean="0"/>
              <a:t> </a:t>
            </a:r>
            <a:r>
              <a:rPr lang="en-US" dirty="0" err="1" smtClean="0"/>
              <a:t>torquent</a:t>
            </a:r>
            <a:r>
              <a:rPr lang="en-US" dirty="0" smtClean="0"/>
              <a:t>.</a:t>
            </a:r>
            <a:endParaRPr lang="en-US" dirty="0"/>
          </a:p>
        </p:txBody>
      </p:sp>
    </p:spTree>
    <p:extLst>
      <p:ext uri="{BB962C8B-B14F-4D97-AF65-F5344CB8AC3E}">
        <p14:creationId xmlns:p14="http://schemas.microsoft.com/office/powerpoint/2010/main" val="17872715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15" name="Picture Placeholder 2"/>
          <p:cNvSpPr>
            <a:spLocks noGrp="1" noChangeAspect="1"/>
          </p:cNvSpPr>
          <p:nvPr>
            <p:ph type="pic" idx="13"/>
          </p:nvPr>
        </p:nvSpPr>
        <p:spPr>
          <a:xfrm>
            <a:off x="0" y="883920"/>
            <a:ext cx="9144000" cy="5974080"/>
          </a:xfrm>
          <a:prstGeom prst="rect">
            <a:avLst/>
          </a:prstGeom>
          <a:solidFill>
            <a:schemeClr val="bg2">
              <a:lumMod val="75000"/>
            </a:schemeClr>
          </a:solidFill>
          <a:ln>
            <a:noFill/>
          </a:ln>
        </p:spPr>
        <p:txBody>
          <a:bodyPr anchor="t">
            <a:normAutofit/>
          </a:bodyPr>
          <a:lstStyle>
            <a:lvl1pPr marL="0" indent="0" algn="ctr">
              <a:buNone/>
              <a:defRPr sz="1200" b="0" i="0">
                <a:solidFill>
                  <a:schemeClr val="bg1"/>
                </a:solidFill>
                <a:latin typeface="Arial" charset="0"/>
                <a:ea typeface="Arial" charset="0"/>
                <a:cs typeface="Arial"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smtClean="0"/>
          </a:p>
          <a:p>
            <a:r>
              <a:rPr lang="en-US" dirty="0" smtClean="0"/>
              <a:t>Drag picture to placeholder or click icon to add</a:t>
            </a:r>
            <a:endParaRPr lang="en-US" dirty="0"/>
          </a:p>
        </p:txBody>
      </p:sp>
    </p:spTree>
    <p:extLst>
      <p:ext uri="{BB962C8B-B14F-4D97-AF65-F5344CB8AC3E}">
        <p14:creationId xmlns:p14="http://schemas.microsoft.com/office/powerpoint/2010/main" val="7845194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01479" y="0"/>
            <a:ext cx="877204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6" algn="ctr"/>
            <a:r>
              <a:rPr lang="en-US" sz="1800" dirty="0" smtClean="0">
                <a:latin typeface="Arial" charset="0"/>
              </a:rPr>
              <a:t>‘-</a:t>
            </a:r>
            <a:endParaRPr lang="en-US" sz="1800" dirty="0">
              <a:latin typeface="Arial" charset="0"/>
            </a:endParaRPr>
          </a:p>
        </p:txBody>
      </p:sp>
      <p:sp>
        <p:nvSpPr>
          <p:cNvPr id="8" name="Title 1"/>
          <p:cNvSpPr txBox="1">
            <a:spLocks/>
          </p:cNvSpPr>
          <p:nvPr userDrawn="1"/>
        </p:nvSpPr>
        <p:spPr>
          <a:xfrm>
            <a:off x="1534334" y="1023930"/>
            <a:ext cx="6418317" cy="1402691"/>
          </a:xfrm>
          <a:prstGeom prst="rect">
            <a:avLst/>
          </a:prstGeom>
        </p:spPr>
        <p:txBody>
          <a:bodyPr anchor="t" anchorCtr="0">
            <a:normAutofit/>
          </a:bodyPr>
          <a:lstStyle>
            <a:lvl1pPr algn="l" defTabSz="685800" rtl="0" eaLnBrk="1" latinLnBrk="0" hangingPunct="1">
              <a:lnSpc>
                <a:spcPct val="80000"/>
              </a:lnSpc>
              <a:spcBef>
                <a:spcPct val="0"/>
              </a:spcBef>
              <a:buNone/>
              <a:defRPr sz="3600" b="1" i="0" kern="1200" baseline="0">
                <a:solidFill>
                  <a:schemeClr val="tx1"/>
                </a:solidFill>
                <a:latin typeface="Effra Trial Heavy" charset="0"/>
                <a:ea typeface="Effra Trial Heavy" charset="0"/>
                <a:cs typeface="Effra Trial Heavy" charset="0"/>
              </a:defRPr>
            </a:lvl1pPr>
          </a:lstStyle>
          <a:p>
            <a:endParaRPr lang="en-US" sz="3600" dirty="0">
              <a:latin typeface="Georgia" charset="0"/>
              <a:ea typeface="Georgia" charset="0"/>
              <a:cs typeface="Georgia" charset="0"/>
            </a:endParaRPr>
          </a:p>
        </p:txBody>
      </p:sp>
      <p:sp>
        <p:nvSpPr>
          <p:cNvPr id="9" name="Text Placeholder 2"/>
          <p:cNvSpPr txBox="1">
            <a:spLocks/>
          </p:cNvSpPr>
          <p:nvPr userDrawn="1"/>
        </p:nvSpPr>
        <p:spPr>
          <a:xfrm>
            <a:off x="1534334" y="2555889"/>
            <a:ext cx="6418317" cy="3078205"/>
          </a:xfrm>
          <a:prstGeom prst="rect">
            <a:avLst/>
          </a:prstGeom>
        </p:spPr>
        <p:txBody>
          <a:bodyPr>
            <a:noAutofit/>
          </a:bodyPr>
          <a:lstStyle>
            <a:lvl1pPr marL="0" indent="0" algn="l" defTabSz="685800" rtl="0" eaLnBrk="1" latinLnBrk="0" hangingPunct="1">
              <a:lnSpc>
                <a:spcPct val="100000"/>
              </a:lnSpc>
              <a:spcBef>
                <a:spcPts val="750"/>
              </a:spcBef>
              <a:buFont typeface="Arial" panose="020B0604020202020204" pitchFamily="34" charset="0"/>
              <a:buNone/>
              <a:defRPr sz="1200" b="0" i="0" kern="1200">
                <a:solidFill>
                  <a:srgbClr val="828383"/>
                </a:solidFill>
                <a:latin typeface="Museo Slab 100" charset="0"/>
                <a:ea typeface="Museo Slab 100" charset="0"/>
                <a:cs typeface="Museo Slab 100"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endParaRPr lang="en-US" sz="1200" dirty="0">
              <a:latin typeface="Arial" charset="0"/>
              <a:ea typeface="Arial" charset="0"/>
              <a:cs typeface="Arial" charset="0"/>
            </a:endParaRPr>
          </a:p>
        </p:txBody>
      </p:sp>
      <p:pic>
        <p:nvPicPr>
          <p:cNvPr id="14" name="Picture 13"/>
          <p:cNvPicPr>
            <a:picLocks noChangeAspect="1"/>
          </p:cNvPicPr>
          <p:nvPr userDrawn="1"/>
        </p:nvPicPr>
        <p:blipFill rotWithShape="1">
          <a:blip r:embed="rId11">
            <a:extLst>
              <a:ext uri="{28A0092B-C50C-407E-A947-70E740481C1C}">
                <a14:useLocalDpi xmlns:a14="http://schemas.microsoft.com/office/drawing/2010/main" val="0"/>
              </a:ext>
            </a:extLst>
          </a:blip>
          <a:srcRect/>
          <a:stretch/>
        </p:blipFill>
        <p:spPr>
          <a:xfrm>
            <a:off x="0" y="0"/>
            <a:ext cx="9143998" cy="6857999"/>
          </a:xfrm>
          <a:prstGeom prst="rect">
            <a:avLst/>
          </a:prstGeom>
        </p:spPr>
      </p:pic>
      <p:sp>
        <p:nvSpPr>
          <p:cNvPr id="12" name="Text Placeholder 11"/>
          <p:cNvSpPr>
            <a:spLocks noGrp="1"/>
          </p:cNvSpPr>
          <p:nvPr>
            <p:ph type="body" idx="1"/>
          </p:nvPr>
        </p:nvSpPr>
        <p:spPr>
          <a:xfrm>
            <a:off x="425196" y="2320111"/>
            <a:ext cx="7886700" cy="381338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itle Placeholder 12"/>
          <p:cNvSpPr>
            <a:spLocks noGrp="1"/>
          </p:cNvSpPr>
          <p:nvPr>
            <p:ph type="title"/>
          </p:nvPr>
        </p:nvSpPr>
        <p:spPr>
          <a:xfrm>
            <a:off x="425196" y="1316736"/>
            <a:ext cx="7886700" cy="86843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11" name="Slide Number Placeholder 6"/>
          <p:cNvSpPr txBox="1">
            <a:spLocks/>
          </p:cNvSpPr>
          <p:nvPr userDrawn="1"/>
        </p:nvSpPr>
        <p:spPr>
          <a:xfrm>
            <a:off x="8284464" y="6221885"/>
            <a:ext cx="544068" cy="534516"/>
          </a:xfrm>
          <a:prstGeom prst="rect">
            <a:avLst/>
          </a:prstGeom>
        </p:spPr>
        <p:txBody>
          <a:bodyPr vert="horz" lIns="91440" tIns="45720" rIns="91440" bIns="4572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200" b="1" smtClean="0">
                <a:solidFill>
                  <a:schemeClr val="tx1"/>
                </a:solidFill>
                <a:latin typeface="Arial" charset="0"/>
                <a:ea typeface="Arial" charset="0"/>
                <a:cs typeface="Arial" charset="0"/>
              </a:rPr>
              <a:pPr/>
              <a:t>‹#›</a:t>
            </a:fld>
            <a:endParaRPr lang="en-US" sz="1200" b="1" dirty="0">
              <a:solidFill>
                <a:schemeClr val="tx1"/>
              </a:solidFill>
              <a:latin typeface="Arial" charset="0"/>
              <a:ea typeface="Arial" charset="0"/>
              <a:cs typeface="Arial" charset="0"/>
            </a:endParaRPr>
          </a:p>
        </p:txBody>
      </p:sp>
      <p:pic>
        <p:nvPicPr>
          <p:cNvPr id="3" name="Picture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66701" y="321147"/>
            <a:ext cx="3818411" cy="283186"/>
          </a:xfrm>
          <a:prstGeom prst="rect">
            <a:avLst/>
          </a:prstGeom>
        </p:spPr>
      </p:pic>
    </p:spTree>
    <p:extLst>
      <p:ext uri="{BB962C8B-B14F-4D97-AF65-F5344CB8AC3E}">
        <p14:creationId xmlns:p14="http://schemas.microsoft.com/office/powerpoint/2010/main" val="538035647"/>
      </p:ext>
    </p:extLst>
  </p:cSld>
  <p:clrMap bg1="lt1" tx1="dk1" bg2="lt2" tx2="dk2" accent1="accent1" accent2="accent2" accent3="accent3" accent4="accent4" accent5="accent5" accent6="accent6" hlink="hlink" folHlink="folHlink"/>
  <p:sldLayoutIdLst>
    <p:sldLayoutId id="2147483896" r:id="rId1"/>
    <p:sldLayoutId id="2147483894" r:id="rId2"/>
    <p:sldLayoutId id="2147483895" r:id="rId3"/>
    <p:sldLayoutId id="2147483897" r:id="rId4"/>
    <p:sldLayoutId id="2147483907" r:id="rId5"/>
    <p:sldLayoutId id="2147483898" r:id="rId6"/>
    <p:sldLayoutId id="2147483900" r:id="rId7"/>
    <p:sldLayoutId id="2147483906" r:id="rId8"/>
    <p:sldLayoutId id="2147483902" r:id="rId9"/>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2700" kern="1200">
          <a:solidFill>
            <a:schemeClr val="tx2"/>
          </a:solidFill>
          <a:latin typeface="Georgia" charset="0"/>
          <a:ea typeface="Georgia" charset="0"/>
          <a:cs typeface="Georgia" charset="0"/>
        </a:defRPr>
      </a:lvl1pPr>
    </p:titleStyle>
    <p:bodyStyle>
      <a:lvl1pPr marL="171450" indent="-171450" algn="l" defTabSz="685800" rtl="0" eaLnBrk="1" latinLnBrk="0" hangingPunct="1">
        <a:lnSpc>
          <a:spcPct val="90000"/>
        </a:lnSpc>
        <a:spcBef>
          <a:spcPts val="750"/>
        </a:spcBef>
        <a:buClr>
          <a:srgbClr val="005BBB"/>
        </a:buClr>
        <a:buFont typeface="Arial" panose="020B0604020202020204" pitchFamily="34" charset="0"/>
        <a:buChar char="•"/>
        <a:defRPr sz="1500" kern="1200" baseline="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Clr>
          <a:srgbClr val="005BBB"/>
        </a:buClr>
        <a:buFont typeface="Arial" panose="020B0604020202020204" pitchFamily="34" charset="0"/>
        <a:buChar char="•"/>
        <a:defRPr sz="1500" kern="1200" baseline="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Clr>
          <a:srgbClr val="005BBB"/>
        </a:buClr>
        <a:buFont typeface="LucidaGrande" charset="0"/>
        <a:buChar char="-"/>
        <a:defRPr sz="1350" kern="1200" baseline="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Clr>
          <a:srgbClr val="005BBB"/>
        </a:buClr>
        <a:buFont typeface="Arial" panose="020B0604020202020204" pitchFamily="34" charset="0"/>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Clr>
          <a:srgbClr val="005BBB"/>
        </a:buClr>
        <a:buFont typeface="Arial" panose="020B0604020202020204" pitchFamily="34" charset="0"/>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80" userDrawn="1">
          <p15:clr>
            <a:srgbClr val="F26B43"/>
          </p15:clr>
        </p15:guide>
        <p15:guide id="2" pos="312" userDrawn="1">
          <p15:clr>
            <a:srgbClr val="F26B43"/>
          </p15:clr>
        </p15:guide>
        <p15:guide id="3" orient="horz" pos="4016" userDrawn="1">
          <p15:clr>
            <a:srgbClr val="F26B43"/>
          </p15:clr>
        </p15:guide>
        <p15:guide id="4" pos="5544" userDrawn="1">
          <p15:clr>
            <a:srgbClr val="F26B43"/>
          </p15:clr>
        </p15:guide>
        <p15:guide id="5" pos="216" userDrawn="1">
          <p15:clr>
            <a:srgbClr val="F26B43"/>
          </p15:clr>
        </p15:guide>
        <p15:guide id="6" pos="3348" userDrawn="1">
          <p15:clr>
            <a:srgbClr val="F26B43"/>
          </p15:clr>
        </p15:guide>
        <p15:guide id="7" pos="3528" userDrawn="1">
          <p15:clr>
            <a:srgbClr val="F26B43"/>
          </p15:clr>
        </p15:guide>
        <p15:guide id="8" pos="3384" userDrawn="1">
          <p15:clr>
            <a:srgbClr val="F26B43"/>
          </p15:clr>
        </p15:guide>
        <p15:guide id="9" orient="horz" pos="1848" userDrawn="1">
          <p15:clr>
            <a:srgbClr val="F26B43"/>
          </p15:clr>
        </p15:guide>
        <p15:guide id="10" orient="horz" pos="1896" userDrawn="1">
          <p15:clr>
            <a:srgbClr val="F26B43"/>
          </p15:clr>
        </p15:guide>
        <p15:guide id="11" orient="horz" pos="2880" userDrawn="1">
          <p15:clr>
            <a:srgbClr val="F26B43"/>
          </p15:clr>
        </p15:guide>
        <p15:guide id="12" orient="horz" pos="28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3776" y="3768436"/>
            <a:ext cx="4978908" cy="2078181"/>
          </a:xfrm>
        </p:spPr>
        <p:txBody>
          <a:bodyPr>
            <a:normAutofit/>
          </a:bodyPr>
          <a:lstStyle/>
          <a:p>
            <a:endParaRPr lang="en-US" sz="1700" i="1" dirty="0" smtClean="0"/>
          </a:p>
          <a:p>
            <a:r>
              <a:rPr lang="en-US" sz="1700" i="1" dirty="0" smtClean="0"/>
              <a:t>Yuan </a:t>
            </a:r>
            <a:r>
              <a:rPr lang="en-US" sz="1700" i="1" dirty="0"/>
              <a:t>Hui</a:t>
            </a:r>
          </a:p>
          <a:p>
            <a:endParaRPr lang="en-US" sz="1700" i="1" dirty="0"/>
          </a:p>
          <a:p>
            <a:r>
              <a:rPr lang="en-US" sz="1700" i="1" dirty="0" smtClean="0"/>
              <a:t>Yao </a:t>
            </a:r>
            <a:r>
              <a:rPr lang="en-US" sz="1700" i="1" dirty="0" smtClean="0"/>
              <a:t>Ji</a:t>
            </a:r>
            <a:endParaRPr lang="en-US" sz="1700" i="1" dirty="0" smtClean="0"/>
          </a:p>
        </p:txBody>
      </p:sp>
      <p:sp>
        <p:nvSpPr>
          <p:cNvPr id="3" name="Title 2"/>
          <p:cNvSpPr>
            <a:spLocks noGrp="1"/>
          </p:cNvSpPr>
          <p:nvPr>
            <p:ph type="ctrTitle"/>
          </p:nvPr>
        </p:nvSpPr>
        <p:spPr>
          <a:xfrm>
            <a:off x="493775" y="686908"/>
            <a:ext cx="6821425" cy="2386584"/>
          </a:xfrm>
        </p:spPr>
        <p:txBody>
          <a:bodyPr>
            <a:normAutofit/>
          </a:bodyPr>
          <a:lstStyle/>
          <a:p>
            <a:r>
              <a:rPr lang="en-US" dirty="0" smtClean="0"/>
              <a:t>Analyzing and PREDICTING HOUSE PRICES</a:t>
            </a:r>
            <a:endParaRPr lang="en-US" dirty="0"/>
          </a:p>
        </p:txBody>
      </p:sp>
    </p:spTree>
    <p:extLst>
      <p:ext uri="{BB962C8B-B14F-4D97-AF65-F5344CB8AC3E}">
        <p14:creationId xmlns:p14="http://schemas.microsoft.com/office/powerpoint/2010/main" val="1461822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lh5.googleusercontent.com/o4HJ1LDXYGPc9QoWWXq0DSUHwneGGVHtZwLdjqYNxXMHbQFCH7DGKAI1JXtzRuWRJeo5l3o9SqXVr51ntpG4eBsmy4tc9_0zeLz9BwBKwC7-RIzIkhBGjDZXjRO1W4Rea1Fb10Rz">
            <a:extLst>
              <a:ext uri="{FF2B5EF4-FFF2-40B4-BE49-F238E27FC236}">
                <a16:creationId xmlns:a16="http://schemas.microsoft.com/office/drawing/2014/main" id="{284023AB-BA2B-4187-AEC3-A49D36554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543" y="3115615"/>
            <a:ext cx="5860057" cy="36196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6C020F-A98F-43D6-A131-4A8600A5B458}"/>
              </a:ext>
            </a:extLst>
          </p:cNvPr>
          <p:cNvSpPr txBox="1"/>
          <p:nvPr/>
        </p:nvSpPr>
        <p:spPr>
          <a:xfrm>
            <a:off x="-101601" y="1915286"/>
            <a:ext cx="9023927" cy="1200329"/>
          </a:xfrm>
          <a:prstGeom prst="rect">
            <a:avLst/>
          </a:prstGeom>
          <a:noFill/>
        </p:spPr>
        <p:txBody>
          <a:bodyPr wrap="square" rtlCol="0">
            <a:spAutoFit/>
          </a:bodyPr>
          <a:lstStyle/>
          <a:p>
            <a:pPr marL="742939" lvl="1" indent="-285750">
              <a:buFont typeface="Arial" panose="020B0604020202020204" pitchFamily="34" charset="0"/>
              <a:buChar char="•"/>
            </a:pPr>
            <a:r>
              <a:rPr lang="en-US" dirty="0">
                <a:solidFill>
                  <a:srgbClr val="080808"/>
                </a:solidFill>
                <a:latin typeface="Times New Roman" panose="02020603050405020304" pitchFamily="18" charset="0"/>
                <a:cs typeface="Times New Roman" panose="02020603050405020304" pitchFamily="18" charset="0"/>
              </a:rPr>
              <a:t>34 column variables have NA values. Especially, </a:t>
            </a:r>
            <a:r>
              <a:rPr lang="en-US" dirty="0" err="1">
                <a:solidFill>
                  <a:srgbClr val="080808"/>
                </a:solidFill>
                <a:latin typeface="Times New Roman" panose="02020603050405020304" pitchFamily="18" charset="0"/>
                <a:cs typeface="Times New Roman" panose="02020603050405020304" pitchFamily="18" charset="0"/>
              </a:rPr>
              <a:t>PoolQC</a:t>
            </a:r>
            <a:r>
              <a:rPr lang="en-US" dirty="0">
                <a:solidFill>
                  <a:srgbClr val="080808"/>
                </a:solidFill>
                <a:latin typeface="Times New Roman" panose="02020603050405020304" pitchFamily="18" charset="0"/>
                <a:cs typeface="Times New Roman" panose="02020603050405020304" pitchFamily="18" charset="0"/>
              </a:rPr>
              <a:t>, </a:t>
            </a:r>
            <a:r>
              <a:rPr lang="en-US" dirty="0" err="1">
                <a:solidFill>
                  <a:srgbClr val="080808"/>
                </a:solidFill>
                <a:latin typeface="Times New Roman" panose="02020603050405020304" pitchFamily="18" charset="0"/>
                <a:cs typeface="Times New Roman" panose="02020603050405020304" pitchFamily="18" charset="0"/>
              </a:rPr>
              <a:t>MiscFeature</a:t>
            </a:r>
            <a:r>
              <a:rPr lang="en-US" dirty="0">
                <a:solidFill>
                  <a:srgbClr val="080808"/>
                </a:solidFill>
                <a:latin typeface="Times New Roman" panose="02020603050405020304" pitchFamily="18" charset="0"/>
                <a:cs typeface="Times New Roman" panose="02020603050405020304" pitchFamily="18" charset="0"/>
              </a:rPr>
              <a:t>, Alley, Fence, </a:t>
            </a:r>
            <a:r>
              <a:rPr lang="en-US" dirty="0" err="1">
                <a:solidFill>
                  <a:srgbClr val="080808"/>
                </a:solidFill>
                <a:latin typeface="Times New Roman" panose="02020603050405020304" pitchFamily="18" charset="0"/>
                <a:cs typeface="Times New Roman" panose="02020603050405020304" pitchFamily="18" charset="0"/>
              </a:rPr>
              <a:t>FirePlaceQu</a:t>
            </a:r>
            <a:r>
              <a:rPr lang="en-US" dirty="0">
                <a:solidFill>
                  <a:srgbClr val="080808"/>
                </a:solidFill>
                <a:latin typeface="Times New Roman" panose="02020603050405020304" pitchFamily="18" charset="0"/>
                <a:cs typeface="Times New Roman" panose="02020603050405020304" pitchFamily="18" charset="0"/>
              </a:rPr>
              <a:t> </a:t>
            </a:r>
            <a:r>
              <a:rPr lang="en-US" dirty="0" smtClean="0">
                <a:solidFill>
                  <a:srgbClr val="080808"/>
                </a:solidFill>
                <a:latin typeface="Times New Roman" panose="02020603050405020304" pitchFamily="18" charset="0"/>
                <a:cs typeface="Times New Roman" panose="02020603050405020304" pitchFamily="18" charset="0"/>
              </a:rPr>
              <a:t>that have more than 50% data missing</a:t>
            </a:r>
          </a:p>
          <a:p>
            <a:pPr marL="742939" lvl="1" indent="-285750">
              <a:buFont typeface="Arial" panose="020B0604020202020204" pitchFamily="34" charset="0"/>
              <a:buChar char="•"/>
            </a:pPr>
            <a:endParaRPr lang="en-US" dirty="0" smtClean="0">
              <a:solidFill>
                <a:srgbClr val="080808"/>
              </a:solidFill>
              <a:latin typeface="Times New Roman" panose="02020603050405020304" pitchFamily="18" charset="0"/>
              <a:cs typeface="Times New Roman" panose="02020603050405020304" pitchFamily="18" charset="0"/>
            </a:endParaRPr>
          </a:p>
          <a:p>
            <a:pPr marL="742939" lvl="1" indent="-285750">
              <a:buFont typeface="Arial" panose="020B0604020202020204" pitchFamily="34" charset="0"/>
              <a:buChar char="•"/>
            </a:pPr>
            <a:r>
              <a:rPr lang="en-US" dirty="0" smtClean="0">
                <a:solidFill>
                  <a:srgbClr val="080808"/>
                </a:solidFill>
                <a:latin typeface="Times New Roman" panose="02020603050405020304" pitchFamily="18" charset="0"/>
                <a:cs typeface="Times New Roman" panose="02020603050405020304" pitchFamily="18" charset="0"/>
              </a:rPr>
              <a:t>Total data size: 230601; </a:t>
            </a:r>
            <a:r>
              <a:rPr lang="en-US" dirty="0">
                <a:solidFill>
                  <a:srgbClr val="080808"/>
                </a:solidFill>
                <a:latin typeface="Times New Roman" panose="02020603050405020304" pitchFamily="18" charset="0"/>
                <a:cs typeface="Times New Roman" panose="02020603050405020304" pitchFamily="18" charset="0"/>
              </a:rPr>
              <a:t>missing </a:t>
            </a:r>
            <a:r>
              <a:rPr lang="en-US" dirty="0" smtClean="0">
                <a:solidFill>
                  <a:srgbClr val="080808"/>
                </a:solidFill>
                <a:latin typeface="Times New Roman" panose="02020603050405020304" pitchFamily="18" charset="0"/>
                <a:cs typeface="Times New Roman" panose="02020603050405020304" pitchFamily="18" charset="0"/>
              </a:rPr>
              <a:t>data size: 13965; (about 6% of total data is missing). </a:t>
            </a:r>
            <a:endParaRPr lang="en-US" dirty="0">
              <a:solidFill>
                <a:srgbClr val="080808"/>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E3638E-66E0-4C7A-A7B0-887F921F00F6}"/>
              </a:ext>
            </a:extLst>
          </p:cNvPr>
          <p:cNvSpPr txBox="1"/>
          <p:nvPr/>
        </p:nvSpPr>
        <p:spPr>
          <a:xfrm>
            <a:off x="330869" y="880964"/>
            <a:ext cx="4959626" cy="507831"/>
          </a:xfrm>
          <a:prstGeom prst="rect">
            <a:avLst/>
          </a:prstGeom>
          <a:noFill/>
        </p:spPr>
        <p:txBody>
          <a:bodyPr wrap="square" rtlCol="0">
            <a:spAutoFit/>
          </a:bodyPr>
          <a:lstStyle/>
          <a:p>
            <a:r>
              <a:rPr lang="en-US" sz="2700" dirty="0" smtClean="0">
                <a:solidFill>
                  <a:srgbClr val="005BBB"/>
                </a:solidFill>
                <a:latin typeface="Georgia" charset="0"/>
              </a:rPr>
              <a:t>Exploratory Data Analysis</a:t>
            </a:r>
            <a:endParaRPr lang="en-US" sz="2700" dirty="0">
              <a:solidFill>
                <a:srgbClr val="005BBB"/>
              </a:solidFill>
              <a:latin typeface="Georgia" charset="0"/>
            </a:endParaRPr>
          </a:p>
        </p:txBody>
      </p:sp>
      <p:sp>
        <p:nvSpPr>
          <p:cNvPr id="7" name="Rectangle 6">
            <a:extLst>
              <a:ext uri="{FF2B5EF4-FFF2-40B4-BE49-F238E27FC236}">
                <a16:creationId xmlns:a16="http://schemas.microsoft.com/office/drawing/2014/main" id="{5DCF9278-E4D7-456F-A125-8658D4A00B61}"/>
              </a:ext>
            </a:extLst>
          </p:cNvPr>
          <p:cNvSpPr/>
          <p:nvPr/>
        </p:nvSpPr>
        <p:spPr>
          <a:xfrm>
            <a:off x="330869" y="1411897"/>
            <a:ext cx="5635822" cy="369332"/>
          </a:xfrm>
          <a:prstGeom prst="rect">
            <a:avLst/>
          </a:prstGeom>
        </p:spPr>
        <p:txBody>
          <a:bodyPr wrap="square">
            <a:spAutoFit/>
          </a:bodyPr>
          <a:lstStyle/>
          <a:p>
            <a:r>
              <a:rPr lang="en-US" b="1" i="1" dirty="0" smtClean="0">
                <a:solidFill>
                  <a:srgbClr val="080808"/>
                </a:solidFill>
                <a:latin typeface="Times New Roman" panose="02020603050405020304" pitchFamily="18" charset="0"/>
                <a:cs typeface="Times New Roman" panose="02020603050405020304" pitchFamily="18" charset="0"/>
              </a:rPr>
              <a:t>Missing Values</a:t>
            </a:r>
            <a:endParaRPr lang="en-US" b="1" i="1"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061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3B27A-04B5-421F-8ED0-80C52E696CED}"/>
              </a:ext>
            </a:extLst>
          </p:cNvPr>
          <p:cNvSpPr txBox="1"/>
          <p:nvPr/>
        </p:nvSpPr>
        <p:spPr>
          <a:xfrm>
            <a:off x="102177" y="1882141"/>
            <a:ext cx="8829387" cy="3847207"/>
          </a:xfrm>
          <a:prstGeom prst="rect">
            <a:avLst/>
          </a:prstGeom>
          <a:noFill/>
        </p:spPr>
        <p:txBody>
          <a:bodyPr wrap="square" rtlCol="0">
            <a:spAutoFit/>
          </a:bodyPr>
          <a:lstStyle/>
          <a:p>
            <a:pPr lvl="1"/>
            <a:r>
              <a:rPr lang="en-US" dirty="0" smtClean="0">
                <a:solidFill>
                  <a:srgbClr val="080808"/>
                </a:solidFill>
                <a:latin typeface="Times New Roman" panose="02020603050405020304" pitchFamily="18" charset="0"/>
                <a:cs typeface="Times New Roman" panose="02020603050405020304" pitchFamily="18" charset="0"/>
              </a:rPr>
              <a:t>Missing values ‘NA’ is filled up based on different situations:</a:t>
            </a:r>
            <a:endParaRPr lang="en-US" dirty="0">
              <a:solidFill>
                <a:srgbClr val="080808"/>
              </a:solidFill>
              <a:latin typeface="Times New Roman" panose="02020603050405020304" pitchFamily="18" charset="0"/>
              <a:cs typeface="Times New Roman" panose="02020603050405020304" pitchFamily="18" charset="0"/>
            </a:endParaRPr>
          </a:p>
          <a:p>
            <a:endParaRPr lang="en-US" sz="1600" dirty="0">
              <a:solidFill>
                <a:srgbClr val="080808"/>
              </a:solidFill>
            </a:endParaRPr>
          </a:p>
          <a:p>
            <a:pPr marL="742939" lvl="1" indent="-285750">
              <a:buFont typeface="Arial" panose="020B0604020202020204" pitchFamily="34" charset="0"/>
              <a:buChar char="•"/>
            </a:pPr>
            <a:r>
              <a:rPr lang="en-US" sz="1600" dirty="0">
                <a:solidFill>
                  <a:srgbClr val="080808"/>
                </a:solidFill>
              </a:rPr>
              <a:t>Impute selected categorical variables NAs by None since NA does not actually mean missing but means no. </a:t>
            </a:r>
          </a:p>
          <a:p>
            <a:pPr lvl="2"/>
            <a:r>
              <a:rPr lang="en-US" sz="1600" dirty="0" smtClean="0">
                <a:solidFill>
                  <a:srgbClr val="080808"/>
                </a:solidFill>
              </a:rPr>
              <a:t>e.g. </a:t>
            </a:r>
            <a:r>
              <a:rPr lang="en-US" sz="1600" dirty="0" err="1">
                <a:solidFill>
                  <a:srgbClr val="080808"/>
                </a:solidFill>
              </a:rPr>
              <a:t>PoolQC</a:t>
            </a:r>
            <a:r>
              <a:rPr lang="en-US" sz="1600" dirty="0">
                <a:solidFill>
                  <a:srgbClr val="080808"/>
                </a:solidFill>
              </a:rPr>
              <a:t>(pool quality) has 2909 NAs which means 2909 houses probably do not have pools. </a:t>
            </a:r>
          </a:p>
          <a:p>
            <a:pPr marL="742939" lvl="1" indent="-285750">
              <a:buFont typeface="Arial" panose="020B0604020202020204" pitchFamily="34" charset="0"/>
              <a:buChar char="•"/>
            </a:pPr>
            <a:endParaRPr lang="en-US" sz="1600" dirty="0">
              <a:solidFill>
                <a:srgbClr val="666666"/>
              </a:solidFill>
            </a:endParaRPr>
          </a:p>
          <a:p>
            <a:pPr marL="742939" lvl="1" indent="-285750">
              <a:buFont typeface="Arial" panose="020B0604020202020204" pitchFamily="34" charset="0"/>
              <a:buChar char="•"/>
            </a:pPr>
            <a:r>
              <a:rPr lang="en-US" sz="1600" dirty="0">
                <a:solidFill>
                  <a:srgbClr val="080808"/>
                </a:solidFill>
              </a:rPr>
              <a:t>Impute </a:t>
            </a:r>
            <a:r>
              <a:rPr lang="en-US" altLang="zh-CN" sz="1600" dirty="0">
                <a:solidFill>
                  <a:srgbClr val="080808"/>
                </a:solidFill>
              </a:rPr>
              <a:t>selected </a:t>
            </a:r>
            <a:r>
              <a:rPr lang="en-US" sz="1600" dirty="0">
                <a:solidFill>
                  <a:srgbClr val="080808"/>
                </a:solidFill>
              </a:rPr>
              <a:t>numerical variables NA by 0 by related variables.</a:t>
            </a:r>
          </a:p>
          <a:p>
            <a:endParaRPr lang="en-US" sz="1600" dirty="0">
              <a:solidFill>
                <a:srgbClr val="080808"/>
              </a:solidFill>
            </a:endParaRPr>
          </a:p>
          <a:p>
            <a:pPr marL="742939" lvl="1" indent="-285750">
              <a:buFont typeface="Arial" panose="020B0604020202020204" pitchFamily="34" charset="0"/>
              <a:buChar char="•"/>
            </a:pPr>
            <a:r>
              <a:rPr lang="en-US" altLang="zh-CN" sz="1600" dirty="0">
                <a:solidFill>
                  <a:srgbClr val="080808"/>
                </a:solidFill>
              </a:rPr>
              <a:t>Replace the NAs of selected categorical variables who have less missing values by the category which appeared most frequently in this variable.</a:t>
            </a:r>
          </a:p>
          <a:p>
            <a:pPr lvl="2"/>
            <a:endParaRPr lang="en-US" altLang="zh-CN" sz="1600" dirty="0">
              <a:solidFill>
                <a:srgbClr val="828383"/>
              </a:solidFill>
            </a:endParaRPr>
          </a:p>
          <a:p>
            <a:pPr marL="742939" lvl="1" indent="-285750">
              <a:buFont typeface="Arial" panose="020B0604020202020204" pitchFamily="34" charset="0"/>
              <a:buChar char="•"/>
            </a:pPr>
            <a:r>
              <a:rPr lang="en-US" sz="1600" dirty="0">
                <a:solidFill>
                  <a:srgbClr val="080808"/>
                </a:solidFill>
              </a:rPr>
              <a:t>Special case: replacing the NAs of “</a:t>
            </a:r>
            <a:r>
              <a:rPr lang="en-US" sz="1600" dirty="0" err="1">
                <a:solidFill>
                  <a:srgbClr val="080808"/>
                </a:solidFill>
              </a:rPr>
              <a:t>LotFrontage</a:t>
            </a:r>
            <a:r>
              <a:rPr lang="en-US" sz="1600" dirty="0">
                <a:solidFill>
                  <a:srgbClr val="080808"/>
                </a:solidFill>
              </a:rPr>
              <a:t>” by grouping “</a:t>
            </a:r>
            <a:r>
              <a:rPr lang="en-US" sz="1600" dirty="0" err="1">
                <a:solidFill>
                  <a:srgbClr val="080808"/>
                </a:solidFill>
              </a:rPr>
              <a:t>Neigborhood</a:t>
            </a:r>
            <a:r>
              <a:rPr lang="en-US" sz="1600" dirty="0">
                <a:solidFill>
                  <a:srgbClr val="080808"/>
                </a:solidFill>
              </a:rPr>
              <a:t>” and fill the NAs by the median of each </a:t>
            </a:r>
            <a:r>
              <a:rPr lang="en-US" sz="1600" dirty="0" err="1">
                <a:solidFill>
                  <a:srgbClr val="080808"/>
                </a:solidFill>
              </a:rPr>
              <a:t>LotFrontage</a:t>
            </a:r>
            <a:r>
              <a:rPr lang="en-US" sz="1600" dirty="0">
                <a:solidFill>
                  <a:srgbClr val="080808"/>
                </a:solidFill>
              </a:rPr>
              <a:t>.</a:t>
            </a:r>
          </a:p>
          <a:p>
            <a:pPr lvl="2"/>
            <a:endParaRPr lang="en-US" altLang="zh-CN" dirty="0">
              <a:solidFill>
                <a:srgbClr val="82838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E3638E-66E0-4C7A-A7B0-887F921F00F6}"/>
              </a:ext>
            </a:extLst>
          </p:cNvPr>
          <p:cNvSpPr txBox="1"/>
          <p:nvPr/>
        </p:nvSpPr>
        <p:spPr>
          <a:xfrm>
            <a:off x="330869" y="880964"/>
            <a:ext cx="4959626" cy="507831"/>
          </a:xfrm>
          <a:prstGeom prst="rect">
            <a:avLst/>
          </a:prstGeom>
          <a:noFill/>
        </p:spPr>
        <p:txBody>
          <a:bodyPr wrap="square" rtlCol="0">
            <a:spAutoFit/>
          </a:bodyPr>
          <a:lstStyle/>
          <a:p>
            <a:r>
              <a:rPr lang="en-US" sz="2700" dirty="0" smtClean="0">
                <a:solidFill>
                  <a:srgbClr val="005BBB"/>
                </a:solidFill>
                <a:latin typeface="Georgia" charset="0"/>
              </a:rPr>
              <a:t>Exploratory Data Analysis</a:t>
            </a:r>
            <a:endParaRPr lang="en-US" sz="2700" dirty="0">
              <a:solidFill>
                <a:srgbClr val="005BBB"/>
              </a:solidFill>
              <a:latin typeface="Georgia" charset="0"/>
            </a:endParaRPr>
          </a:p>
        </p:txBody>
      </p:sp>
      <p:sp>
        <p:nvSpPr>
          <p:cNvPr id="6" name="Rectangle 5">
            <a:extLst>
              <a:ext uri="{FF2B5EF4-FFF2-40B4-BE49-F238E27FC236}">
                <a16:creationId xmlns:a16="http://schemas.microsoft.com/office/drawing/2014/main" id="{5DCF9278-E4D7-456F-A125-8658D4A00B61}"/>
              </a:ext>
            </a:extLst>
          </p:cNvPr>
          <p:cNvSpPr/>
          <p:nvPr/>
        </p:nvSpPr>
        <p:spPr>
          <a:xfrm>
            <a:off x="330869" y="1411897"/>
            <a:ext cx="5635822" cy="369332"/>
          </a:xfrm>
          <a:prstGeom prst="rect">
            <a:avLst/>
          </a:prstGeom>
        </p:spPr>
        <p:txBody>
          <a:bodyPr wrap="square">
            <a:spAutoFit/>
          </a:bodyPr>
          <a:lstStyle/>
          <a:p>
            <a:r>
              <a:rPr lang="en-US" b="1" i="1" dirty="0" smtClean="0">
                <a:solidFill>
                  <a:srgbClr val="080808"/>
                </a:solidFill>
                <a:latin typeface="Times New Roman" panose="02020603050405020304" pitchFamily="18" charset="0"/>
                <a:cs typeface="Times New Roman" panose="02020603050405020304" pitchFamily="18" charset="0"/>
              </a:rPr>
              <a:t>Missing Values</a:t>
            </a:r>
            <a:endParaRPr lang="en-US" b="1" i="1"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287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7CEA0E5-5B56-4D6A-8C40-CA7B17621A45}"/>
              </a:ext>
            </a:extLst>
          </p:cNvPr>
          <p:cNvGraphicFramePr>
            <a:graphicFrameLocks noGrp="1"/>
          </p:cNvGraphicFramePr>
          <p:nvPr>
            <p:extLst>
              <p:ext uri="{D42A27DB-BD31-4B8C-83A1-F6EECF244321}">
                <p14:modId xmlns:p14="http://schemas.microsoft.com/office/powerpoint/2010/main" val="1763775677"/>
              </p:ext>
            </p:extLst>
          </p:nvPr>
        </p:nvGraphicFramePr>
        <p:xfrm>
          <a:off x="650937" y="2430365"/>
          <a:ext cx="6395910" cy="1313091"/>
        </p:xfrm>
        <a:graphic>
          <a:graphicData uri="http://schemas.openxmlformats.org/drawingml/2006/table">
            <a:tbl>
              <a:tblPr firstRow="1" bandRow="1">
                <a:tableStyleId>{3B4B98B0-60AC-42C2-AFA5-B58CD77FA1E5}</a:tableStyleId>
              </a:tblPr>
              <a:tblGrid>
                <a:gridCol w="1065985">
                  <a:extLst>
                    <a:ext uri="{9D8B030D-6E8A-4147-A177-3AD203B41FA5}">
                      <a16:colId xmlns:a16="http://schemas.microsoft.com/office/drawing/2014/main" val="783858513"/>
                    </a:ext>
                  </a:extLst>
                </a:gridCol>
                <a:gridCol w="1065985">
                  <a:extLst>
                    <a:ext uri="{9D8B030D-6E8A-4147-A177-3AD203B41FA5}">
                      <a16:colId xmlns:a16="http://schemas.microsoft.com/office/drawing/2014/main" val="1277815126"/>
                    </a:ext>
                  </a:extLst>
                </a:gridCol>
                <a:gridCol w="1065985">
                  <a:extLst>
                    <a:ext uri="{9D8B030D-6E8A-4147-A177-3AD203B41FA5}">
                      <a16:colId xmlns:a16="http://schemas.microsoft.com/office/drawing/2014/main" val="3527512679"/>
                    </a:ext>
                  </a:extLst>
                </a:gridCol>
                <a:gridCol w="1065985">
                  <a:extLst>
                    <a:ext uri="{9D8B030D-6E8A-4147-A177-3AD203B41FA5}">
                      <a16:colId xmlns:a16="http://schemas.microsoft.com/office/drawing/2014/main" val="1042285605"/>
                    </a:ext>
                  </a:extLst>
                </a:gridCol>
                <a:gridCol w="1065985">
                  <a:extLst>
                    <a:ext uri="{9D8B030D-6E8A-4147-A177-3AD203B41FA5}">
                      <a16:colId xmlns:a16="http://schemas.microsoft.com/office/drawing/2014/main" val="1017195437"/>
                    </a:ext>
                  </a:extLst>
                </a:gridCol>
                <a:gridCol w="1065985">
                  <a:extLst>
                    <a:ext uri="{9D8B030D-6E8A-4147-A177-3AD203B41FA5}">
                      <a16:colId xmlns:a16="http://schemas.microsoft.com/office/drawing/2014/main" val="5395207"/>
                    </a:ext>
                  </a:extLst>
                </a:gridCol>
              </a:tblGrid>
              <a:tr h="322071">
                <a:tc gridSpan="6">
                  <a:txBody>
                    <a:bodyPr/>
                    <a:lstStyle/>
                    <a:p>
                      <a:pPr algn="ctr"/>
                      <a:r>
                        <a:rPr lang="en-US" sz="1400" b="1" dirty="0" smtClean="0">
                          <a:solidFill>
                            <a:srgbClr val="080808"/>
                          </a:solidFill>
                          <a:latin typeface="Times New Roman" panose="02020603050405020304" pitchFamily="18" charset="0"/>
                          <a:cs typeface="Times New Roman" panose="02020603050405020304" pitchFamily="18" charset="0"/>
                        </a:rPr>
                        <a:t>Variable: ‘</a:t>
                      </a:r>
                      <a:r>
                        <a:rPr lang="en-US" sz="1400" b="1" i="1" dirty="0" err="1" smtClean="0">
                          <a:solidFill>
                            <a:srgbClr val="080808"/>
                          </a:solidFill>
                          <a:latin typeface="Times New Roman" panose="02020603050405020304" pitchFamily="18" charset="0"/>
                          <a:cs typeface="Times New Roman" panose="02020603050405020304" pitchFamily="18" charset="0"/>
                        </a:rPr>
                        <a:t>ExterQual</a:t>
                      </a:r>
                      <a:r>
                        <a:rPr lang="en-US" sz="1400" b="1" i="1" dirty="0" smtClean="0">
                          <a:solidFill>
                            <a:srgbClr val="080808"/>
                          </a:solidFill>
                          <a:latin typeface="Times New Roman" panose="02020603050405020304" pitchFamily="18" charset="0"/>
                          <a:cs typeface="Times New Roman" panose="02020603050405020304" pitchFamily="18" charset="0"/>
                        </a:rPr>
                        <a:t>’ </a:t>
                      </a: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tc hMerge="1">
                  <a:txBody>
                    <a:bodyPr/>
                    <a:lstStyle/>
                    <a:p>
                      <a:pPr algn="ctr"/>
                      <a:endParaRPr lang="en-US" sz="1400" dirty="0"/>
                    </a:p>
                  </a:txBody>
                  <a:tcPr/>
                </a:tc>
                <a:extLst>
                  <a:ext uri="{0D108BD9-81ED-4DB2-BD59-A6C34878D82A}">
                    <a16:rowId xmlns:a16="http://schemas.microsoft.com/office/drawing/2014/main" val="4254458921"/>
                  </a:ext>
                </a:extLst>
              </a:tr>
              <a:tr h="495510">
                <a:tc>
                  <a:txBody>
                    <a:bodyPr/>
                    <a:lstStyle/>
                    <a:p>
                      <a:pPr algn="ctr"/>
                      <a:r>
                        <a:rPr lang="en-US" sz="1400" dirty="0"/>
                        <a:t>None</a:t>
                      </a:r>
                    </a:p>
                  </a:txBody>
                  <a:tcPr/>
                </a:tc>
                <a:tc>
                  <a:txBody>
                    <a:bodyPr/>
                    <a:lstStyle/>
                    <a:p>
                      <a:pPr algn="ctr"/>
                      <a:r>
                        <a:rPr lang="en-US" sz="1400" dirty="0"/>
                        <a:t>Po</a:t>
                      </a:r>
                    </a:p>
                  </a:txBody>
                  <a:tcPr/>
                </a:tc>
                <a:tc>
                  <a:txBody>
                    <a:bodyPr/>
                    <a:lstStyle/>
                    <a:p>
                      <a:pPr algn="ctr"/>
                      <a:r>
                        <a:rPr lang="en-US" sz="1400" dirty="0"/>
                        <a:t>Fa</a:t>
                      </a:r>
                    </a:p>
                  </a:txBody>
                  <a:tcPr/>
                </a:tc>
                <a:tc>
                  <a:txBody>
                    <a:bodyPr/>
                    <a:lstStyle/>
                    <a:p>
                      <a:pPr algn="ctr"/>
                      <a:r>
                        <a:rPr lang="en-US" sz="1400" dirty="0"/>
                        <a:t>TA</a:t>
                      </a:r>
                    </a:p>
                  </a:txBody>
                  <a:tcPr/>
                </a:tc>
                <a:tc>
                  <a:txBody>
                    <a:bodyPr/>
                    <a:lstStyle/>
                    <a:p>
                      <a:pPr algn="ctr"/>
                      <a:r>
                        <a:rPr lang="en-US" sz="1400" dirty="0" err="1"/>
                        <a:t>Gd</a:t>
                      </a:r>
                      <a:endParaRPr lang="en-US" sz="1400" dirty="0"/>
                    </a:p>
                  </a:txBody>
                  <a:tcPr/>
                </a:tc>
                <a:tc>
                  <a:txBody>
                    <a:bodyPr/>
                    <a:lstStyle/>
                    <a:p>
                      <a:pPr algn="ctr"/>
                      <a:r>
                        <a:rPr lang="en-US" sz="1400" dirty="0"/>
                        <a:t>EX</a:t>
                      </a:r>
                    </a:p>
                  </a:txBody>
                  <a:tcPr/>
                </a:tc>
                <a:extLst>
                  <a:ext uri="{0D108BD9-81ED-4DB2-BD59-A6C34878D82A}">
                    <a16:rowId xmlns:a16="http://schemas.microsoft.com/office/drawing/2014/main" val="660409986"/>
                  </a:ext>
                </a:extLst>
              </a:tr>
              <a:tr h="495510">
                <a:tc>
                  <a:txBody>
                    <a:bodyPr/>
                    <a:lstStyle/>
                    <a:p>
                      <a:pPr algn="ctr"/>
                      <a:r>
                        <a:rPr lang="en-US" sz="1400" dirty="0"/>
                        <a:t>0</a:t>
                      </a:r>
                    </a:p>
                  </a:txBody>
                  <a:tcPr/>
                </a:tc>
                <a:tc>
                  <a:txBody>
                    <a:bodyPr/>
                    <a:lstStyle/>
                    <a:p>
                      <a:pPr algn="ctr"/>
                      <a:r>
                        <a:rPr lang="en-US" sz="1400" dirty="0"/>
                        <a:t>1</a:t>
                      </a:r>
                    </a:p>
                  </a:txBody>
                  <a:tcPr/>
                </a:tc>
                <a:tc>
                  <a:txBody>
                    <a:bodyPr/>
                    <a:lstStyle/>
                    <a:p>
                      <a:pPr algn="ctr"/>
                      <a:r>
                        <a:rPr lang="en-US" sz="1400" dirty="0"/>
                        <a:t>2</a:t>
                      </a:r>
                    </a:p>
                  </a:txBody>
                  <a:tcPr/>
                </a:tc>
                <a:tc>
                  <a:txBody>
                    <a:bodyPr/>
                    <a:lstStyle/>
                    <a:p>
                      <a:pPr algn="ctr"/>
                      <a:r>
                        <a:rPr lang="en-US" sz="1400" dirty="0"/>
                        <a:t>3</a:t>
                      </a:r>
                    </a:p>
                  </a:txBody>
                  <a:tcPr/>
                </a:tc>
                <a:tc>
                  <a:txBody>
                    <a:bodyPr/>
                    <a:lstStyle/>
                    <a:p>
                      <a:pPr algn="ctr"/>
                      <a:r>
                        <a:rPr lang="en-US" sz="1400" dirty="0"/>
                        <a:t>4</a:t>
                      </a:r>
                    </a:p>
                  </a:txBody>
                  <a:tcPr/>
                </a:tc>
                <a:tc>
                  <a:txBody>
                    <a:bodyPr/>
                    <a:lstStyle/>
                    <a:p>
                      <a:pPr algn="ctr"/>
                      <a:r>
                        <a:rPr lang="en-US" sz="1400" dirty="0"/>
                        <a:t>5</a:t>
                      </a:r>
                    </a:p>
                  </a:txBody>
                  <a:tcPr/>
                </a:tc>
                <a:extLst>
                  <a:ext uri="{0D108BD9-81ED-4DB2-BD59-A6C34878D82A}">
                    <a16:rowId xmlns:a16="http://schemas.microsoft.com/office/drawing/2014/main" val="49103702"/>
                  </a:ext>
                </a:extLst>
              </a:tr>
            </a:tbl>
          </a:graphicData>
        </a:graphic>
      </p:graphicFrame>
      <p:graphicFrame>
        <p:nvGraphicFramePr>
          <p:cNvPr id="11" name="Table 10">
            <a:extLst>
              <a:ext uri="{FF2B5EF4-FFF2-40B4-BE49-F238E27FC236}">
                <a16:creationId xmlns:a16="http://schemas.microsoft.com/office/drawing/2014/main" id="{2BC9111F-EAF1-443B-AEAA-E0DBE2B6A0DC}"/>
              </a:ext>
            </a:extLst>
          </p:cNvPr>
          <p:cNvGraphicFramePr>
            <a:graphicFrameLocks noGrp="1"/>
          </p:cNvGraphicFramePr>
          <p:nvPr>
            <p:extLst>
              <p:ext uri="{D42A27DB-BD31-4B8C-83A1-F6EECF244321}">
                <p14:modId xmlns:p14="http://schemas.microsoft.com/office/powerpoint/2010/main" val="558126445"/>
              </p:ext>
            </p:extLst>
          </p:nvPr>
        </p:nvGraphicFramePr>
        <p:xfrm>
          <a:off x="2782907" y="3743456"/>
          <a:ext cx="2131970" cy="1295820"/>
        </p:xfrm>
        <a:graphic>
          <a:graphicData uri="http://schemas.openxmlformats.org/drawingml/2006/table">
            <a:tbl>
              <a:tblPr firstRow="1" bandRow="1">
                <a:tableStyleId>{3B4B98B0-60AC-42C2-AFA5-B58CD77FA1E5}</a:tableStyleId>
              </a:tblPr>
              <a:tblGrid>
                <a:gridCol w="1065985">
                  <a:extLst>
                    <a:ext uri="{9D8B030D-6E8A-4147-A177-3AD203B41FA5}">
                      <a16:colId xmlns:a16="http://schemas.microsoft.com/office/drawing/2014/main" val="783858513"/>
                    </a:ext>
                  </a:extLst>
                </a:gridCol>
                <a:gridCol w="1065985">
                  <a:extLst>
                    <a:ext uri="{9D8B030D-6E8A-4147-A177-3AD203B41FA5}">
                      <a16:colId xmlns:a16="http://schemas.microsoft.com/office/drawing/2014/main" val="1277815126"/>
                    </a:ext>
                  </a:extLst>
                </a:gridCol>
              </a:tblGrid>
              <a:tr h="284909">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smtClean="0">
                          <a:solidFill>
                            <a:srgbClr val="080808"/>
                          </a:solidFill>
                          <a:latin typeface="Times New Roman" panose="02020603050405020304" pitchFamily="18" charset="0"/>
                          <a:cs typeface="Times New Roman" panose="02020603050405020304" pitchFamily="18" charset="0"/>
                        </a:rPr>
                        <a:t>Variable: ‘</a:t>
                      </a:r>
                      <a:r>
                        <a:rPr lang="en-US" sz="1400" b="1" i="1" dirty="0" err="1" smtClean="0">
                          <a:solidFill>
                            <a:srgbClr val="080808"/>
                          </a:solidFill>
                          <a:latin typeface="Times New Roman" panose="02020603050405020304" pitchFamily="18" charset="0"/>
                          <a:cs typeface="Times New Roman" panose="02020603050405020304" pitchFamily="18" charset="0"/>
                        </a:rPr>
                        <a:t>Strret</a:t>
                      </a:r>
                      <a:r>
                        <a:rPr lang="en-US" sz="1400" b="1" i="1" dirty="0" smtClean="0">
                          <a:solidFill>
                            <a:srgbClr val="080808"/>
                          </a:solidFill>
                          <a:latin typeface="Times New Roman" panose="02020603050405020304" pitchFamily="18" charset="0"/>
                          <a:cs typeface="Times New Roman" panose="02020603050405020304" pitchFamily="18" charset="0"/>
                        </a:rPr>
                        <a:t>’</a:t>
                      </a:r>
                      <a:endParaRPr lang="en-US" sz="1400" dirty="0" smtClean="0"/>
                    </a:p>
                  </a:txBody>
                  <a:tcPr/>
                </a:tc>
                <a:tc hMerge="1">
                  <a:txBody>
                    <a:bodyPr/>
                    <a:lstStyle/>
                    <a:p>
                      <a:pPr algn="ctr"/>
                      <a:endParaRPr lang="en-US" sz="1400" dirty="0"/>
                    </a:p>
                  </a:txBody>
                  <a:tcPr/>
                </a:tc>
                <a:extLst>
                  <a:ext uri="{0D108BD9-81ED-4DB2-BD59-A6C34878D82A}">
                    <a16:rowId xmlns:a16="http://schemas.microsoft.com/office/drawing/2014/main" val="2499538229"/>
                  </a:ext>
                </a:extLst>
              </a:tr>
              <a:tr h="495510">
                <a:tc>
                  <a:txBody>
                    <a:bodyPr/>
                    <a:lstStyle/>
                    <a:p>
                      <a:pPr algn="ctr"/>
                      <a:r>
                        <a:rPr lang="en-US" sz="1400" dirty="0" err="1"/>
                        <a:t>Grvl</a:t>
                      </a:r>
                      <a:endParaRPr lang="en-US" sz="1400" dirty="0"/>
                    </a:p>
                  </a:txBody>
                  <a:tcPr/>
                </a:tc>
                <a:tc>
                  <a:txBody>
                    <a:bodyPr/>
                    <a:lstStyle/>
                    <a:p>
                      <a:pPr algn="ctr"/>
                      <a:r>
                        <a:rPr lang="en-US" sz="1400" dirty="0"/>
                        <a:t>Pave</a:t>
                      </a:r>
                    </a:p>
                  </a:txBody>
                  <a:tcPr/>
                </a:tc>
                <a:extLst>
                  <a:ext uri="{0D108BD9-81ED-4DB2-BD59-A6C34878D82A}">
                    <a16:rowId xmlns:a16="http://schemas.microsoft.com/office/drawing/2014/main" val="660409986"/>
                  </a:ext>
                </a:extLst>
              </a:tr>
              <a:tr h="495510">
                <a:tc>
                  <a:txBody>
                    <a:bodyPr/>
                    <a:lstStyle/>
                    <a:p>
                      <a:pPr algn="ctr"/>
                      <a:r>
                        <a:rPr lang="en-US" sz="1400" dirty="0"/>
                        <a:t>0</a:t>
                      </a:r>
                    </a:p>
                  </a:txBody>
                  <a:tcPr/>
                </a:tc>
                <a:tc>
                  <a:txBody>
                    <a:bodyPr/>
                    <a:lstStyle/>
                    <a:p>
                      <a:pPr algn="ctr"/>
                      <a:r>
                        <a:rPr lang="en-US" sz="1400" dirty="0"/>
                        <a:t>1</a:t>
                      </a:r>
                    </a:p>
                  </a:txBody>
                  <a:tcPr/>
                </a:tc>
                <a:extLst>
                  <a:ext uri="{0D108BD9-81ED-4DB2-BD59-A6C34878D82A}">
                    <a16:rowId xmlns:a16="http://schemas.microsoft.com/office/drawing/2014/main" val="49103702"/>
                  </a:ext>
                </a:extLst>
              </a:tr>
            </a:tbl>
          </a:graphicData>
        </a:graphic>
      </p:graphicFrame>
      <p:sp>
        <p:nvSpPr>
          <p:cNvPr id="12" name="Rectangle 11">
            <a:extLst>
              <a:ext uri="{FF2B5EF4-FFF2-40B4-BE49-F238E27FC236}">
                <a16:creationId xmlns:a16="http://schemas.microsoft.com/office/drawing/2014/main" id="{470B41CC-6DC5-4476-A0BD-6E1F99CF882C}"/>
              </a:ext>
            </a:extLst>
          </p:cNvPr>
          <p:cNvSpPr/>
          <p:nvPr/>
        </p:nvSpPr>
        <p:spPr>
          <a:xfrm>
            <a:off x="869756" y="5775564"/>
            <a:ext cx="6891867"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80808"/>
                </a:solidFill>
              </a:rPr>
              <a:t>Split the combined data into new training and testing data set</a:t>
            </a:r>
          </a:p>
        </p:txBody>
      </p:sp>
      <p:sp>
        <p:nvSpPr>
          <p:cNvPr id="9" name="TextBox 8">
            <a:extLst>
              <a:ext uri="{FF2B5EF4-FFF2-40B4-BE49-F238E27FC236}">
                <a16:creationId xmlns:a16="http://schemas.microsoft.com/office/drawing/2014/main" id="{EAE3638E-66E0-4C7A-A7B0-887F921F00F6}"/>
              </a:ext>
            </a:extLst>
          </p:cNvPr>
          <p:cNvSpPr txBox="1"/>
          <p:nvPr/>
        </p:nvSpPr>
        <p:spPr>
          <a:xfrm>
            <a:off x="330869" y="880964"/>
            <a:ext cx="4959626" cy="507831"/>
          </a:xfrm>
          <a:prstGeom prst="rect">
            <a:avLst/>
          </a:prstGeom>
          <a:noFill/>
        </p:spPr>
        <p:txBody>
          <a:bodyPr wrap="square" rtlCol="0">
            <a:spAutoFit/>
          </a:bodyPr>
          <a:lstStyle/>
          <a:p>
            <a:r>
              <a:rPr lang="en-US" sz="2700" dirty="0" smtClean="0">
                <a:solidFill>
                  <a:srgbClr val="005BBB"/>
                </a:solidFill>
                <a:latin typeface="Georgia" charset="0"/>
              </a:rPr>
              <a:t>Exploratory Data Analysis</a:t>
            </a:r>
            <a:endParaRPr lang="en-US" sz="2700" dirty="0">
              <a:solidFill>
                <a:srgbClr val="005BBB"/>
              </a:solidFill>
              <a:latin typeface="Georgia" charset="0"/>
            </a:endParaRPr>
          </a:p>
        </p:txBody>
      </p:sp>
      <p:sp>
        <p:nvSpPr>
          <p:cNvPr id="10" name="Rectangle 9">
            <a:extLst>
              <a:ext uri="{FF2B5EF4-FFF2-40B4-BE49-F238E27FC236}">
                <a16:creationId xmlns:a16="http://schemas.microsoft.com/office/drawing/2014/main" id="{5DCF9278-E4D7-456F-A125-8658D4A00B61}"/>
              </a:ext>
            </a:extLst>
          </p:cNvPr>
          <p:cNvSpPr/>
          <p:nvPr/>
        </p:nvSpPr>
        <p:spPr>
          <a:xfrm>
            <a:off x="361406" y="1435330"/>
            <a:ext cx="5635822" cy="369332"/>
          </a:xfrm>
          <a:prstGeom prst="rect">
            <a:avLst/>
          </a:prstGeom>
        </p:spPr>
        <p:txBody>
          <a:bodyPr wrap="square">
            <a:spAutoFit/>
          </a:bodyPr>
          <a:lstStyle/>
          <a:p>
            <a:r>
              <a:rPr lang="en-US" b="1" i="1" dirty="0" smtClean="0">
                <a:solidFill>
                  <a:srgbClr val="080808"/>
                </a:solidFill>
                <a:latin typeface="Times New Roman" panose="02020603050405020304" pitchFamily="18" charset="0"/>
                <a:cs typeface="Times New Roman" panose="02020603050405020304" pitchFamily="18" charset="0"/>
              </a:rPr>
              <a:t>Numerate categorical variables</a:t>
            </a:r>
            <a:endParaRPr lang="en-US" b="1" i="1" dirty="0">
              <a:solidFill>
                <a:srgbClr val="080808"/>
              </a:solidFill>
              <a:latin typeface="Times New Roman" panose="02020603050405020304" pitchFamily="18" charset="0"/>
              <a:cs typeface="Times New Roman" panose="02020603050405020304" pitchFamily="18" charset="0"/>
            </a:endParaRPr>
          </a:p>
        </p:txBody>
      </p:sp>
      <p:sp>
        <p:nvSpPr>
          <p:cNvPr id="5" name="Rectangle 4"/>
          <p:cNvSpPr/>
          <p:nvPr/>
        </p:nvSpPr>
        <p:spPr>
          <a:xfrm>
            <a:off x="536897" y="2097071"/>
            <a:ext cx="3154582" cy="307777"/>
          </a:xfrm>
          <a:prstGeom prst="rect">
            <a:avLst/>
          </a:prstGeom>
        </p:spPr>
        <p:txBody>
          <a:bodyPr wrap="none">
            <a:spAutoFit/>
          </a:bodyPr>
          <a:lstStyle/>
          <a:p>
            <a:pPr lvl="0" defTabSz="685800">
              <a:defRPr/>
            </a:pPr>
            <a:r>
              <a:rPr lang="en-US" sz="1400" b="1" dirty="0" smtClean="0">
                <a:solidFill>
                  <a:srgbClr val="080808"/>
                </a:solidFill>
                <a:latin typeface="Times New Roman" panose="02020603050405020304" pitchFamily="18" charset="0"/>
                <a:cs typeface="Times New Roman" panose="02020603050405020304" pitchFamily="18" charset="0"/>
              </a:rPr>
              <a:t>Table: Examples of numerate variables</a:t>
            </a:r>
            <a:endParaRPr lang="en-US" sz="1400" b="1" i="1"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04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446" y="1104479"/>
            <a:ext cx="7886700" cy="716084"/>
          </a:xfrm>
        </p:spPr>
        <p:txBody>
          <a:bodyPr/>
          <a:lstStyle/>
          <a:p>
            <a:r>
              <a:rPr lang="en-US" dirty="0" smtClean="0"/>
              <a:t>Model Fitting-Regression</a:t>
            </a:r>
            <a:endParaRPr lang="en-US" dirty="0"/>
          </a:p>
        </p:txBody>
      </p:sp>
      <p:sp>
        <p:nvSpPr>
          <p:cNvPr id="4" name="Rectangle 3"/>
          <p:cNvSpPr/>
          <p:nvPr/>
        </p:nvSpPr>
        <p:spPr>
          <a:xfrm>
            <a:off x="593355" y="2065487"/>
            <a:ext cx="7747166" cy="2862322"/>
          </a:xfrm>
          <a:prstGeom prst="rect">
            <a:avLst/>
          </a:prstGeom>
        </p:spPr>
        <p:txBody>
          <a:bodyPr wrap="square">
            <a:spAutoFit/>
          </a:bodyPr>
          <a:lstStyle/>
          <a:p>
            <a:pPr marL="285750" marR="158115" indent="-285750" algn="just" eaLnBrk="0" hangingPunct="0">
              <a:buFont typeface="Arial" panose="020B0604020202020204" pitchFamily="34" charset="0"/>
              <a:buChar char="•"/>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This is a regression problem, with 78 predictors</a:t>
            </a:r>
          </a:p>
          <a:p>
            <a:pPr marL="285750" marR="158115" indent="-285750" algn="just" eaLnBrk="0" hangingPunct="0">
              <a:buFont typeface="Arial" panose="020B0604020202020204" pitchFamily="34" charset="0"/>
              <a:buChar char="•"/>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Not all predictors are significant</a:t>
            </a:r>
          </a:p>
          <a:p>
            <a:pPr marL="285750" marR="158115" indent="-285750" algn="just" eaLnBrk="0" hangingPunct="0">
              <a:buFont typeface="Arial" panose="020B0604020202020204" pitchFamily="34" charset="0"/>
              <a:buChar char="•"/>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Regression shrinkage and dimension reduction methods are applied</a:t>
            </a:r>
          </a:p>
          <a:p>
            <a:pPr marR="158115" algn="just" eaLnBrk="0" hangingPunct="0"/>
            <a:endPar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endParaRPr>
          </a:p>
          <a:p>
            <a:pPr marL="285750" marR="158115" indent="-285750" algn="just" eaLnBrk="0" hangingPunct="0">
              <a:buFont typeface="Wingdings" panose="05000000000000000000" pitchFamily="2" charset="2"/>
              <a:buChar char="Ø"/>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Ridge</a:t>
            </a:r>
          </a:p>
          <a:p>
            <a:pPr marL="285750" marR="158115" indent="-285750" algn="just" eaLnBrk="0" hangingPunct="0">
              <a:buFont typeface="Wingdings" panose="05000000000000000000" pitchFamily="2" charset="2"/>
              <a:buChar char="Ø"/>
            </a:pPr>
            <a:endPar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endParaRPr>
          </a:p>
          <a:p>
            <a:pPr marL="285750" marR="158115" indent="-285750" algn="just" eaLnBrk="0" hangingPunct="0">
              <a:buFont typeface="Wingdings" panose="05000000000000000000" pitchFamily="2" charset="2"/>
              <a:buChar char="Ø"/>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Lasso</a:t>
            </a:r>
          </a:p>
          <a:p>
            <a:pPr marR="158115" algn="just" eaLnBrk="0" hangingPunct="0"/>
            <a:endPar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endParaRPr>
          </a:p>
          <a:p>
            <a:pPr marL="285750" marR="158115" indent="-285750" algn="just" eaLnBrk="0" hangingPunct="0">
              <a:buFont typeface="Wingdings" panose="05000000000000000000" pitchFamily="2" charset="2"/>
              <a:buChar char="Ø"/>
            </a:pPr>
            <a:r>
              <a:rPr lang="en-US" dirty="0" err="1"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XGBoost</a:t>
            </a:r>
            <a:endPar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endParaRPr>
          </a:p>
          <a:p>
            <a:pPr marL="285750" marR="158115" indent="-285750" algn="just" eaLnBrk="0" hangingPunct="0">
              <a:buFont typeface="Wingdings" panose="05000000000000000000" pitchFamily="2" charset="2"/>
              <a:buChar char="Ø"/>
            </a:pPr>
            <a:endPar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8157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246" y="1500794"/>
            <a:ext cx="2081211" cy="400110"/>
          </a:xfrm>
          <a:prstGeom prst="rect">
            <a:avLst/>
          </a:prstGeom>
        </p:spPr>
        <p:txBody>
          <a:bodyPr wrap="none">
            <a:spAutoFit/>
          </a:bodyPr>
          <a:lstStyle/>
          <a:p>
            <a:r>
              <a:rPr lang="en-US" sz="2000" b="1" dirty="0" smtClean="0">
                <a:solidFill>
                  <a:srgbClr val="000000"/>
                </a:solidFill>
                <a:latin typeface="Times New Roman" panose="02020603050405020304" pitchFamily="18" charset="0"/>
                <a:cs typeface="Times New Roman" panose="02020603050405020304" pitchFamily="18" charset="0"/>
              </a:rPr>
              <a:t>Ridge Regression</a:t>
            </a:r>
            <a:endParaRPr lang="en-US" sz="2000" b="1" dirty="0">
              <a:solidFill>
                <a:srgbClr val="000000"/>
              </a:solidFill>
              <a:latin typeface="Times New Roman" panose="02020603050405020304" pitchFamily="18" charset="0"/>
              <a:cs typeface="Times New Roman" panose="02020603050405020304" pitchFamily="18" charset="0"/>
            </a:endParaRPr>
          </a:p>
        </p:txBody>
      </p:sp>
      <p:pic>
        <p:nvPicPr>
          <p:cNvPr id="1026" name="Picture 2" descr="https://lh5.googleusercontent.com/9malu3iAE78A6z2AiGYupUorWN3YXfNKESRg5QE7TgEithX8XRl5sOwRc1wIM-O1hRt8xSuU25G00BglHYhkH0pWzoF2As1i4KuNDD3wYwc6SWR8wv0Iz5hkHkys09gLsnF4YJ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209" y="2160689"/>
            <a:ext cx="4427505" cy="40072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93834" y="6267806"/>
            <a:ext cx="5989220" cy="369332"/>
          </a:xfrm>
          <a:prstGeom prst="rect">
            <a:avLst/>
          </a:prstGeom>
        </p:spPr>
        <p:txBody>
          <a:bodyPr wrap="square">
            <a:spAutoFit/>
          </a:bodyPr>
          <a:lstStyle/>
          <a:p>
            <a:r>
              <a:rPr lang="en-US" dirty="0">
                <a:solidFill>
                  <a:srgbClr val="000000"/>
                </a:solidFill>
                <a:latin typeface="Times New Roman" panose="02020603050405020304" pitchFamily="18" charset="0"/>
              </a:rPr>
              <a:t>Test </a:t>
            </a:r>
            <a:r>
              <a:rPr lang="en-US" dirty="0" smtClean="0">
                <a:solidFill>
                  <a:srgbClr val="000000"/>
                </a:solidFill>
                <a:latin typeface="Times New Roman" panose="02020603050405020304" pitchFamily="18" charset="0"/>
              </a:rPr>
              <a:t>error (mean </a:t>
            </a:r>
            <a:r>
              <a:rPr lang="en-US" dirty="0">
                <a:solidFill>
                  <a:srgbClr val="000000"/>
                </a:solidFill>
                <a:latin typeface="Times New Roman" panose="02020603050405020304" pitchFamily="18" charset="0"/>
              </a:rPr>
              <a:t>absolute percentage </a:t>
            </a:r>
            <a:r>
              <a:rPr lang="en-US" dirty="0" smtClean="0">
                <a:solidFill>
                  <a:srgbClr val="000000"/>
                </a:solidFill>
                <a:latin typeface="Times New Roman" panose="02020603050405020304" pitchFamily="18" charset="0"/>
              </a:rPr>
              <a:t>error, MAPE</a:t>
            </a:r>
            <a:r>
              <a:rPr lang="en-US" dirty="0">
                <a:solidFill>
                  <a:srgbClr val="000000"/>
                </a:solidFill>
                <a:latin typeface="Times New Roman" panose="02020603050405020304" pitchFamily="18" charset="0"/>
              </a:rPr>
              <a:t>): </a:t>
            </a:r>
            <a:r>
              <a:rPr lang="en-US" dirty="0" smtClean="0">
                <a:solidFill>
                  <a:srgbClr val="000000"/>
                </a:solidFill>
                <a:latin typeface="Times New Roman" panose="02020603050405020304" pitchFamily="18" charset="0"/>
              </a:rPr>
              <a:t>11%</a:t>
            </a:r>
            <a:endParaRPr lang="en-US" dirty="0"/>
          </a:p>
        </p:txBody>
      </p:sp>
      <p:sp>
        <p:nvSpPr>
          <p:cNvPr id="7" name="Title 2"/>
          <p:cNvSpPr>
            <a:spLocks noGrp="1"/>
          </p:cNvSpPr>
          <p:nvPr>
            <p:ph type="title"/>
          </p:nvPr>
        </p:nvSpPr>
        <p:spPr>
          <a:xfrm>
            <a:off x="159246" y="790801"/>
            <a:ext cx="7886700" cy="716084"/>
          </a:xfrm>
        </p:spPr>
        <p:txBody>
          <a:bodyPr/>
          <a:lstStyle/>
          <a:p>
            <a:r>
              <a:rPr lang="en-US" dirty="0" smtClean="0"/>
              <a:t>Model Fitting-Regression</a:t>
            </a:r>
            <a:endParaRPr lang="en-US" dirty="0"/>
          </a:p>
        </p:txBody>
      </p:sp>
      <p:pic>
        <p:nvPicPr>
          <p:cNvPr id="6" name="Picture 5"/>
          <p:cNvPicPr>
            <a:picLocks noChangeAspect="1"/>
          </p:cNvPicPr>
          <p:nvPr/>
        </p:nvPicPr>
        <p:blipFill>
          <a:blip r:embed="rId4"/>
          <a:stretch>
            <a:fillRect/>
          </a:stretch>
        </p:blipFill>
        <p:spPr>
          <a:xfrm>
            <a:off x="175730" y="2125060"/>
            <a:ext cx="4129453" cy="4003987"/>
          </a:xfrm>
          <a:prstGeom prst="rect">
            <a:avLst/>
          </a:prstGeom>
        </p:spPr>
      </p:pic>
    </p:spTree>
    <p:extLst>
      <p:ext uri="{BB962C8B-B14F-4D97-AF65-F5344CB8AC3E}">
        <p14:creationId xmlns:p14="http://schemas.microsoft.com/office/powerpoint/2010/main" val="3799251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899" y="1461444"/>
            <a:ext cx="2066784" cy="400110"/>
          </a:xfrm>
          <a:prstGeom prst="rect">
            <a:avLst/>
          </a:prstGeom>
        </p:spPr>
        <p:txBody>
          <a:bodyPr wrap="none">
            <a:spAutoFit/>
          </a:bodyPr>
          <a:lstStyle/>
          <a:p>
            <a:r>
              <a:rPr lang="en-US" sz="2000" b="1" dirty="0" smtClean="0">
                <a:solidFill>
                  <a:srgbClr val="000000"/>
                </a:solidFill>
                <a:latin typeface="Times New Roman" panose="02020603050405020304" pitchFamily="18" charset="0"/>
                <a:cs typeface="Times New Roman" panose="02020603050405020304" pitchFamily="18" charset="0"/>
              </a:rPr>
              <a:t>Lasso Regression</a:t>
            </a:r>
            <a:endParaRPr lang="en-US" sz="2000" b="1" dirty="0">
              <a:solidFill>
                <a:srgbClr val="000000"/>
              </a:solidFill>
              <a:latin typeface="Times New Roman" panose="02020603050405020304" pitchFamily="18" charset="0"/>
              <a:cs typeface="Times New Roman" panose="02020603050405020304" pitchFamily="18" charset="0"/>
            </a:endParaRPr>
          </a:p>
        </p:txBody>
      </p:sp>
      <p:pic>
        <p:nvPicPr>
          <p:cNvPr id="6" name="Picture 5" descr="https://lh3.googleusercontent.com/B-QmRs8Z9sHhwThN1NcIjAnenapStgXZq3P3OjW91h8gOaNVQ6UuU9kTAPozT4tJ9IP2Dpj8nUkHWgkzwqrZHSTdFz4hSv8AY170WEndAb0n_J9eW7paGjfdakmf8RajPvIK3X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1" y="2041236"/>
            <a:ext cx="4563421" cy="44127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5pIr5mwiQwPdFEk9T3AghydI6F5wd4KnLScawU1pWdwpwY-6Y89wE_1P6h9WOEK6W36BCOg7oUQkjUX4nsTljf4f3FGjyK6osLOtcnU2cYwQMCzpQz5VrcMAIXN7GzsmItcPaD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9532" y="1965119"/>
            <a:ext cx="4474205" cy="4553042"/>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a:xfrm>
            <a:off x="7721597" y="2041236"/>
            <a:ext cx="110837"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30306" y="6333495"/>
            <a:ext cx="1810047" cy="369332"/>
          </a:xfrm>
          <a:prstGeom prst="rect">
            <a:avLst/>
          </a:prstGeom>
        </p:spPr>
        <p:txBody>
          <a:bodyPr wrap="none">
            <a:spAutoFit/>
          </a:bodyPr>
          <a:lstStyle/>
          <a:p>
            <a:r>
              <a:rPr lang="en-US" dirty="0">
                <a:solidFill>
                  <a:srgbClr val="000000"/>
                </a:solidFill>
                <a:latin typeface="Times New Roman" panose="02020603050405020304" pitchFamily="18" charset="0"/>
              </a:rPr>
              <a:t>Test </a:t>
            </a:r>
            <a:r>
              <a:rPr lang="en-US" dirty="0" smtClean="0">
                <a:solidFill>
                  <a:srgbClr val="000000"/>
                </a:solidFill>
                <a:latin typeface="Times New Roman" panose="02020603050405020304" pitchFamily="18" charset="0"/>
              </a:rPr>
              <a:t>MAPE: 12%</a:t>
            </a:r>
            <a:endParaRPr lang="en-US" dirty="0"/>
          </a:p>
        </p:txBody>
      </p:sp>
      <p:sp>
        <p:nvSpPr>
          <p:cNvPr id="10" name="Title 2"/>
          <p:cNvSpPr>
            <a:spLocks noGrp="1"/>
          </p:cNvSpPr>
          <p:nvPr>
            <p:ph type="title"/>
          </p:nvPr>
        </p:nvSpPr>
        <p:spPr>
          <a:xfrm>
            <a:off x="159247" y="820991"/>
            <a:ext cx="7886700" cy="716084"/>
          </a:xfrm>
        </p:spPr>
        <p:txBody>
          <a:bodyPr/>
          <a:lstStyle/>
          <a:p>
            <a:r>
              <a:rPr lang="en-US" dirty="0" smtClean="0"/>
              <a:t>Model Fitting-Regression</a:t>
            </a:r>
            <a:endParaRPr lang="en-US" dirty="0"/>
          </a:p>
        </p:txBody>
      </p:sp>
    </p:spTree>
    <p:extLst>
      <p:ext uri="{BB962C8B-B14F-4D97-AF65-F5344CB8AC3E}">
        <p14:creationId xmlns:p14="http://schemas.microsoft.com/office/powerpoint/2010/main" val="65515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3894014"/>
              </p:ext>
            </p:extLst>
          </p:nvPr>
        </p:nvGraphicFramePr>
        <p:xfrm>
          <a:off x="401111" y="2849345"/>
          <a:ext cx="8164948" cy="1112520"/>
        </p:xfrm>
        <a:graphic>
          <a:graphicData uri="http://schemas.openxmlformats.org/drawingml/2006/table">
            <a:tbl>
              <a:tblPr/>
              <a:tblGrid>
                <a:gridCol w="1178307">
                  <a:extLst>
                    <a:ext uri="{9D8B030D-6E8A-4147-A177-3AD203B41FA5}">
                      <a16:colId xmlns:a16="http://schemas.microsoft.com/office/drawing/2014/main" val="728348985"/>
                    </a:ext>
                  </a:extLst>
                </a:gridCol>
                <a:gridCol w="1162311">
                  <a:extLst>
                    <a:ext uri="{9D8B030D-6E8A-4147-A177-3AD203B41FA5}">
                      <a16:colId xmlns:a16="http://schemas.microsoft.com/office/drawing/2014/main" val="1051259248"/>
                    </a:ext>
                  </a:extLst>
                </a:gridCol>
                <a:gridCol w="1306392">
                  <a:extLst>
                    <a:ext uri="{9D8B030D-6E8A-4147-A177-3AD203B41FA5}">
                      <a16:colId xmlns:a16="http://schemas.microsoft.com/office/drawing/2014/main" val="3608668221"/>
                    </a:ext>
                  </a:extLst>
                </a:gridCol>
                <a:gridCol w="993402">
                  <a:extLst>
                    <a:ext uri="{9D8B030D-6E8A-4147-A177-3AD203B41FA5}">
                      <a16:colId xmlns:a16="http://schemas.microsoft.com/office/drawing/2014/main" val="2535607593"/>
                    </a:ext>
                  </a:extLst>
                </a:gridCol>
                <a:gridCol w="1183918">
                  <a:extLst>
                    <a:ext uri="{9D8B030D-6E8A-4147-A177-3AD203B41FA5}">
                      <a16:colId xmlns:a16="http://schemas.microsoft.com/office/drawing/2014/main" val="2565960839"/>
                    </a:ext>
                  </a:extLst>
                </a:gridCol>
                <a:gridCol w="1183918">
                  <a:extLst>
                    <a:ext uri="{9D8B030D-6E8A-4147-A177-3AD203B41FA5}">
                      <a16:colId xmlns:a16="http://schemas.microsoft.com/office/drawing/2014/main" val="834668970"/>
                    </a:ext>
                  </a:extLst>
                </a:gridCol>
                <a:gridCol w="1156700">
                  <a:extLst>
                    <a:ext uri="{9D8B030D-6E8A-4147-A177-3AD203B41FA5}">
                      <a16:colId xmlns:a16="http://schemas.microsoft.com/office/drawing/2014/main" val="3429983845"/>
                    </a:ext>
                  </a:extLst>
                </a:gridCol>
              </a:tblGrid>
              <a:tr h="317500">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LotFrontage</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LotArea</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chemeClr val="accent2"/>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OverallQual</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ExterQual</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BsmtQual</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BsmtFinSF1</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chemeClr val="accent2"/>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TotalBsmSF</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82253870"/>
                  </a:ext>
                </a:extLst>
              </a:tr>
              <a:tr h="317500">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HeatingQC</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92D050"/>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CentralAir</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92D050"/>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GrLivArea</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chemeClr val="accent2"/>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FullBath</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chemeClr val="accent2"/>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KitchenQual</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Fireplaces</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chemeClr val="accent2"/>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GarageCars</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820476953"/>
                  </a:ext>
                </a:extLst>
              </a:tr>
              <a:tr h="317500">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GarageCond</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FFC000"/>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ScreenPorch</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92D050"/>
                    </a:solidFill>
                  </a:tcPr>
                </a:tc>
                <a:tc>
                  <a:txBody>
                    <a:bodyPr/>
                    <a:lstStyle/>
                    <a:p>
                      <a:pPr rtl="0" fontAlgn="t">
                        <a:spcBef>
                          <a:spcPts val="0"/>
                        </a:spcBef>
                        <a:spcAft>
                          <a:spcPts val="0"/>
                        </a:spcAft>
                      </a:pPr>
                      <a:r>
                        <a:rPr lang="en-US" sz="1600" b="0" i="0" u="none" strike="noStrike" dirty="0" err="1">
                          <a:solidFill>
                            <a:srgbClr val="000000"/>
                          </a:solidFill>
                          <a:effectLst/>
                          <a:latin typeface="Times New Roman" panose="02020603050405020304" pitchFamily="18" charset="0"/>
                        </a:rPr>
                        <a:t>SaleCondition</a:t>
                      </a:r>
                      <a:endParaRPr lang="en-US" sz="2400" dirty="0">
                        <a:effectLst/>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solidFill>
                      <a:srgbClr val="FFC000"/>
                    </a:solidFill>
                  </a:tcPr>
                </a:tc>
                <a:tc>
                  <a:txBody>
                    <a:bodyPr/>
                    <a:lstStyle/>
                    <a:p>
                      <a:pPr rtl="0" fontAlgn="base">
                        <a:spcBef>
                          <a:spcPts val="0"/>
                        </a:spcBef>
                        <a:spcAft>
                          <a:spcPts val="0"/>
                        </a:spcAft>
                      </a:pPr>
                      <a:endParaRPr lang="en-US" sz="1600" b="0" i="0" u="none" strike="noStrike">
                        <a:solidFill>
                          <a:srgbClr val="000000"/>
                        </a:solidFill>
                        <a:effectLst/>
                        <a:latin typeface="Times New Roman" panose="02020603050405020304" pitchFamily="18" charset="0"/>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US" sz="1600" b="0" i="0" u="none" strike="noStrike">
                        <a:solidFill>
                          <a:srgbClr val="000000"/>
                        </a:solidFill>
                        <a:effectLst/>
                        <a:latin typeface="Times New Roman" panose="02020603050405020304" pitchFamily="18" charset="0"/>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US" sz="1600" b="0" i="0" u="none" strike="noStrike">
                        <a:solidFill>
                          <a:srgbClr val="000000"/>
                        </a:solidFill>
                        <a:effectLst/>
                        <a:latin typeface="Times New Roman" panose="02020603050405020304" pitchFamily="18" charset="0"/>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US" sz="1600" b="0" i="0" u="none" strike="noStrike" dirty="0">
                        <a:solidFill>
                          <a:srgbClr val="000000"/>
                        </a:solidFill>
                        <a:effectLst/>
                        <a:latin typeface="Times New Roman" panose="02020603050405020304" pitchFamily="18" charset="0"/>
                      </a:endParaRPr>
                    </a:p>
                  </a:txBody>
                  <a:tcPr marL="63500" marR="63500" marT="63500" marB="63500">
                    <a:lnL w="12662" cap="flat" cmpd="sng" algn="ctr">
                      <a:solidFill>
                        <a:srgbClr val="000000"/>
                      </a:solidFill>
                      <a:prstDash val="solid"/>
                      <a:round/>
                      <a:headEnd type="none" w="med" len="med"/>
                      <a:tailEnd type="none" w="med" len="med"/>
                    </a:lnL>
                    <a:lnR w="12662" cap="flat" cmpd="sng" algn="ctr">
                      <a:solidFill>
                        <a:srgbClr val="000000"/>
                      </a:solidFill>
                      <a:prstDash val="solid"/>
                      <a:round/>
                      <a:headEnd type="none" w="med" len="med"/>
                      <a:tailEnd type="none" w="med" len="med"/>
                    </a:lnR>
                    <a:lnT w="12662" cap="flat" cmpd="sng" algn="ctr">
                      <a:solidFill>
                        <a:srgbClr val="000000"/>
                      </a:solidFill>
                      <a:prstDash val="solid"/>
                      <a:round/>
                      <a:headEnd type="none" w="med" len="med"/>
                      <a:tailEnd type="none" w="med" len="med"/>
                    </a:lnT>
                    <a:lnB w="126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0032002"/>
                  </a:ext>
                </a:extLst>
              </a:tr>
            </a:tbl>
          </a:graphicData>
        </a:graphic>
      </p:graphicFrame>
      <p:sp>
        <p:nvSpPr>
          <p:cNvPr id="6" name="Rectangle 1"/>
          <p:cNvSpPr>
            <a:spLocks noChangeArrowheads="1"/>
          </p:cNvSpPr>
          <p:nvPr/>
        </p:nvSpPr>
        <p:spPr bwMode="auto">
          <a:xfrm>
            <a:off x="1362364" y="3235957"/>
            <a:ext cx="107973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401111" y="1566878"/>
            <a:ext cx="2066784" cy="400110"/>
          </a:xfrm>
          <a:prstGeom prst="rect">
            <a:avLst/>
          </a:prstGeom>
        </p:spPr>
        <p:txBody>
          <a:bodyPr wrap="none">
            <a:spAutoFit/>
          </a:bodyPr>
          <a:lstStyle/>
          <a:p>
            <a:r>
              <a:rPr lang="en-US" sz="2000" b="1" dirty="0" smtClean="0">
                <a:solidFill>
                  <a:srgbClr val="000000"/>
                </a:solidFill>
                <a:latin typeface="Times New Roman" panose="02020603050405020304" pitchFamily="18" charset="0"/>
                <a:cs typeface="Times New Roman" panose="02020603050405020304" pitchFamily="18" charset="0"/>
              </a:rPr>
              <a:t>Lasso Regression</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401111" y="2008273"/>
            <a:ext cx="2492990" cy="369332"/>
          </a:xfrm>
          <a:prstGeom prst="rect">
            <a:avLst/>
          </a:prstGeom>
        </p:spPr>
        <p:txBody>
          <a:bodyPr wrap="none">
            <a:spAutoFit/>
          </a:bodyPr>
          <a:lstStyle/>
          <a:p>
            <a:r>
              <a:rPr lang="en-US" dirty="0" smtClean="0">
                <a:solidFill>
                  <a:srgbClr val="000000"/>
                </a:solidFill>
                <a:latin typeface="Times New Roman" panose="02020603050405020304" pitchFamily="18" charset="0"/>
              </a:rPr>
              <a:t>17 significant predictors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599830303"/>
              </p:ext>
            </p:extLst>
          </p:nvPr>
        </p:nvGraphicFramePr>
        <p:xfrm>
          <a:off x="7587005" y="4124327"/>
          <a:ext cx="979054" cy="502920"/>
        </p:xfrm>
        <a:graphic>
          <a:graphicData uri="http://schemas.openxmlformats.org/drawingml/2006/table">
            <a:tbl>
              <a:tblPr firstRow="1" bandRow="1">
                <a:tableStyleId>{5C22544A-7EE6-4342-B048-85BDC9FD1C3A}</a:tableStyleId>
              </a:tblPr>
              <a:tblGrid>
                <a:gridCol w="979054">
                  <a:extLst>
                    <a:ext uri="{9D8B030D-6E8A-4147-A177-3AD203B41FA5}">
                      <a16:colId xmlns:a16="http://schemas.microsoft.com/office/drawing/2014/main" val="941370198"/>
                    </a:ext>
                  </a:extLst>
                </a:gridCol>
              </a:tblGrid>
              <a:tr h="457993">
                <a:tc>
                  <a:txBody>
                    <a:bodyPr/>
                    <a:lstStyle/>
                    <a:p>
                      <a:pPr algn="ctr"/>
                      <a:r>
                        <a:rPr lang="en-US" dirty="0" smtClean="0"/>
                        <a:t>Area</a:t>
                      </a:r>
                    </a:p>
                    <a:p>
                      <a:pPr algn="ctr"/>
                      <a:r>
                        <a:rPr lang="en-US" dirty="0" smtClean="0"/>
                        <a:t>Related</a:t>
                      </a:r>
                      <a:endParaRPr lang="en-US" dirty="0"/>
                    </a:p>
                  </a:txBody>
                  <a:tcPr>
                    <a:solidFill>
                      <a:schemeClr val="accent2"/>
                    </a:solidFill>
                  </a:tcPr>
                </a:tc>
                <a:extLst>
                  <a:ext uri="{0D108BD9-81ED-4DB2-BD59-A6C34878D82A}">
                    <a16:rowId xmlns:a16="http://schemas.microsoft.com/office/drawing/2014/main" val="18410405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63227456"/>
              </p:ext>
            </p:extLst>
          </p:nvPr>
        </p:nvGraphicFramePr>
        <p:xfrm>
          <a:off x="7587005" y="5297135"/>
          <a:ext cx="979054" cy="502920"/>
        </p:xfrm>
        <a:graphic>
          <a:graphicData uri="http://schemas.openxmlformats.org/drawingml/2006/table">
            <a:tbl>
              <a:tblPr firstRow="1" bandRow="1">
                <a:tableStyleId>{5C22544A-7EE6-4342-B048-85BDC9FD1C3A}</a:tableStyleId>
              </a:tblPr>
              <a:tblGrid>
                <a:gridCol w="979054">
                  <a:extLst>
                    <a:ext uri="{9D8B030D-6E8A-4147-A177-3AD203B41FA5}">
                      <a16:colId xmlns:a16="http://schemas.microsoft.com/office/drawing/2014/main" val="941370198"/>
                    </a:ext>
                  </a:extLst>
                </a:gridCol>
              </a:tblGrid>
              <a:tr h="457993">
                <a:tc>
                  <a:txBody>
                    <a:bodyPr/>
                    <a:lstStyle/>
                    <a:p>
                      <a:pPr algn="ctr"/>
                      <a:r>
                        <a:rPr lang="en-US" dirty="0" smtClean="0"/>
                        <a:t>Facility</a:t>
                      </a:r>
                    </a:p>
                    <a:p>
                      <a:pPr algn="ctr"/>
                      <a:r>
                        <a:rPr lang="en-US" dirty="0" smtClean="0"/>
                        <a:t>Related</a:t>
                      </a:r>
                      <a:endParaRPr lang="en-US" dirty="0"/>
                    </a:p>
                  </a:txBody>
                  <a:tcPr>
                    <a:solidFill>
                      <a:srgbClr val="92D050"/>
                    </a:solidFill>
                  </a:tcPr>
                </a:tc>
                <a:extLst>
                  <a:ext uri="{0D108BD9-81ED-4DB2-BD59-A6C34878D82A}">
                    <a16:rowId xmlns:a16="http://schemas.microsoft.com/office/drawing/2014/main" val="184104050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26703860"/>
              </p:ext>
            </p:extLst>
          </p:nvPr>
        </p:nvGraphicFramePr>
        <p:xfrm>
          <a:off x="7587005" y="4710731"/>
          <a:ext cx="979054" cy="502920"/>
        </p:xfrm>
        <a:graphic>
          <a:graphicData uri="http://schemas.openxmlformats.org/drawingml/2006/table">
            <a:tbl>
              <a:tblPr firstRow="1" bandRow="1">
                <a:tableStyleId>{5C22544A-7EE6-4342-B048-85BDC9FD1C3A}</a:tableStyleId>
              </a:tblPr>
              <a:tblGrid>
                <a:gridCol w="979054">
                  <a:extLst>
                    <a:ext uri="{9D8B030D-6E8A-4147-A177-3AD203B41FA5}">
                      <a16:colId xmlns:a16="http://schemas.microsoft.com/office/drawing/2014/main" val="941370198"/>
                    </a:ext>
                  </a:extLst>
                </a:gridCol>
              </a:tblGrid>
              <a:tr h="457993">
                <a:tc>
                  <a:txBody>
                    <a:bodyPr/>
                    <a:lstStyle/>
                    <a:p>
                      <a:pPr algn="ctr"/>
                      <a:r>
                        <a:rPr lang="en-US" dirty="0" smtClean="0"/>
                        <a:t>Quality</a:t>
                      </a:r>
                    </a:p>
                    <a:p>
                      <a:pPr algn="ctr"/>
                      <a:r>
                        <a:rPr lang="en-US" dirty="0" smtClean="0"/>
                        <a:t>Related</a:t>
                      </a:r>
                      <a:endParaRPr lang="en-US" dirty="0"/>
                    </a:p>
                  </a:txBody>
                  <a:tcPr>
                    <a:solidFill>
                      <a:srgbClr val="FFC000"/>
                    </a:solidFill>
                  </a:tcPr>
                </a:tc>
                <a:extLst>
                  <a:ext uri="{0D108BD9-81ED-4DB2-BD59-A6C34878D82A}">
                    <a16:rowId xmlns:a16="http://schemas.microsoft.com/office/drawing/2014/main" val="1841040506"/>
                  </a:ext>
                </a:extLst>
              </a:tr>
            </a:tbl>
          </a:graphicData>
        </a:graphic>
      </p:graphicFrame>
      <p:sp>
        <p:nvSpPr>
          <p:cNvPr id="12" name="Title 2"/>
          <p:cNvSpPr>
            <a:spLocks noGrp="1"/>
          </p:cNvSpPr>
          <p:nvPr>
            <p:ph type="title"/>
          </p:nvPr>
        </p:nvSpPr>
        <p:spPr>
          <a:xfrm>
            <a:off x="159247" y="820991"/>
            <a:ext cx="7886700" cy="716084"/>
          </a:xfrm>
        </p:spPr>
        <p:txBody>
          <a:bodyPr/>
          <a:lstStyle/>
          <a:p>
            <a:r>
              <a:rPr lang="en-US" dirty="0" smtClean="0"/>
              <a:t>Model Fitting-Regression</a:t>
            </a:r>
            <a:endParaRPr lang="en-US" dirty="0"/>
          </a:p>
        </p:txBody>
      </p:sp>
    </p:spTree>
    <p:extLst>
      <p:ext uri="{BB962C8B-B14F-4D97-AF65-F5344CB8AC3E}">
        <p14:creationId xmlns:p14="http://schemas.microsoft.com/office/powerpoint/2010/main" val="1938888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475" y="1526371"/>
            <a:ext cx="1181734" cy="400110"/>
          </a:xfrm>
          <a:prstGeom prst="rect">
            <a:avLst/>
          </a:prstGeom>
        </p:spPr>
        <p:txBody>
          <a:bodyPr wrap="none">
            <a:spAutoFit/>
          </a:bodyPr>
          <a:lstStyle/>
          <a:p>
            <a:r>
              <a:rPr lang="en-US" sz="2000" b="1" dirty="0" err="1" smtClean="0">
                <a:solidFill>
                  <a:srgbClr val="000000"/>
                </a:solidFill>
                <a:latin typeface="Times New Roman" panose="02020603050405020304" pitchFamily="18" charset="0"/>
                <a:cs typeface="Times New Roman" panose="02020603050405020304" pitchFamily="18" charset="0"/>
              </a:rPr>
              <a:t>XGBoost</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82491" y="2003019"/>
            <a:ext cx="2600707" cy="313932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Use Cross Validation to decide the best number of round: 450</a:t>
            </a:r>
          </a:p>
          <a:p>
            <a:pPr marL="285750" indent="-285750">
              <a:buFont typeface="Arial" panose="020B0604020202020204" pitchFamily="34" charset="0"/>
              <a:buChar char="•"/>
            </a:pPr>
            <a:endParaRPr lang="en-US" dirty="0" smtClean="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Top 5 predictors:</a:t>
            </a:r>
          </a:p>
          <a:p>
            <a:pPr marL="285750" indent="-285750">
              <a:buFont typeface="Wingdings" panose="05000000000000000000" pitchFamily="2" charset="2"/>
              <a:buChar char="Ø"/>
            </a:pP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OverallQual</a:t>
            </a:r>
            <a:endParaRPr lang="en-US" dirty="0" smtClean="0">
              <a:solidFill>
                <a:srgbClr val="000000"/>
              </a:solidFill>
              <a:latin typeface="Times New Roman" panose="02020603050405020304" pitchFamily="18" charset="0"/>
            </a:endParaRPr>
          </a:p>
          <a:p>
            <a:pPr marL="285750" indent="-285750">
              <a:buFont typeface="Wingdings" panose="05000000000000000000" pitchFamily="2" charset="2"/>
              <a:buChar char="Ø"/>
            </a:pPr>
            <a:r>
              <a:rPr lang="en-US" dirty="0" err="1" smtClean="0">
                <a:solidFill>
                  <a:srgbClr val="000000"/>
                </a:solidFill>
                <a:latin typeface="Times New Roman" panose="02020603050405020304" pitchFamily="18" charset="0"/>
              </a:rPr>
              <a:t>GrLiveArea</a:t>
            </a:r>
            <a:endParaRPr lang="en-US" dirty="0" smtClean="0">
              <a:solidFill>
                <a:srgbClr val="000000"/>
              </a:solidFill>
              <a:latin typeface="Times New Roman" panose="02020603050405020304" pitchFamily="18" charset="0"/>
            </a:endParaRPr>
          </a:p>
          <a:p>
            <a:pPr marL="285750" indent="-285750">
              <a:buFont typeface="Wingdings" panose="05000000000000000000" pitchFamily="2" charset="2"/>
              <a:buChar char="Ø"/>
            </a:pPr>
            <a:r>
              <a:rPr lang="en-US" dirty="0" err="1" smtClean="0">
                <a:solidFill>
                  <a:srgbClr val="000000"/>
                </a:solidFill>
                <a:latin typeface="Times New Roman" panose="02020603050405020304" pitchFamily="18" charset="0"/>
              </a:rPr>
              <a:t>LotArea</a:t>
            </a:r>
            <a:endParaRPr lang="en-US" dirty="0" smtClean="0">
              <a:solidFill>
                <a:srgbClr val="000000"/>
              </a:solidFill>
              <a:latin typeface="Times New Roman" panose="02020603050405020304" pitchFamily="18" charset="0"/>
            </a:endParaRPr>
          </a:p>
          <a:p>
            <a:pPr marL="285750" indent="-285750">
              <a:buFont typeface="Wingdings" panose="05000000000000000000" pitchFamily="2" charset="2"/>
              <a:buChar char="Ø"/>
            </a:pPr>
            <a:r>
              <a:rPr lang="en-US" dirty="0" err="1" smtClean="0">
                <a:solidFill>
                  <a:srgbClr val="000000"/>
                </a:solidFill>
                <a:latin typeface="Times New Roman" panose="02020603050405020304" pitchFamily="18" charset="0"/>
              </a:rPr>
              <a:t>TotalBsmtSF</a:t>
            </a:r>
            <a:endParaRPr lang="en-US" dirty="0" smtClean="0">
              <a:solidFill>
                <a:srgbClr val="000000"/>
              </a:solidFill>
              <a:latin typeface="Times New Roman" panose="02020603050405020304" pitchFamily="18" charset="0"/>
            </a:endParaRPr>
          </a:p>
          <a:p>
            <a:pPr marL="285750" indent="-285750">
              <a:buFont typeface="Wingdings" panose="05000000000000000000" pitchFamily="2" charset="2"/>
              <a:buChar char="Ø"/>
            </a:pPr>
            <a:r>
              <a:rPr lang="en-US" dirty="0" err="1" smtClean="0">
                <a:solidFill>
                  <a:srgbClr val="000000"/>
                </a:solidFill>
                <a:latin typeface="Times New Roman" panose="02020603050405020304" pitchFamily="18" charset="0"/>
              </a:rPr>
              <a:t>GarageArea</a:t>
            </a:r>
            <a:endParaRPr lang="en-US" dirty="0" smtClean="0">
              <a:solidFill>
                <a:srgbClr val="000000"/>
              </a:solidFill>
              <a:latin typeface="Times New Roman" panose="02020603050405020304" pitchFamily="18" charset="0"/>
            </a:endParaRPr>
          </a:p>
          <a:p>
            <a:pPr marL="285750" indent="-285750">
              <a:buFont typeface="Arial" panose="020B0604020202020204" pitchFamily="34" charset="0"/>
              <a:buChar char="•"/>
            </a:pPr>
            <a:endParaRPr lang="en-US" dirty="0"/>
          </a:p>
        </p:txBody>
      </p:sp>
      <p:pic>
        <p:nvPicPr>
          <p:cNvPr id="5122" name="Picture 2" descr="https://lh3.googleusercontent.com/nbf6XvPH5rNQNKPlGugCfjVBDRlY0g7Q1jByN9UojR0Ddva3KKi3n6XJWrOSuIiftdsTb6DN6sYlmHqdI3zj4kv1Be_YlI9-cVVz3wcdS_dItc9NhCzS4zi4fLaJX6220jkOpP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637" y="1403928"/>
            <a:ext cx="5733872" cy="501713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2"/>
          <p:cNvSpPr>
            <a:spLocks noGrp="1"/>
          </p:cNvSpPr>
          <p:nvPr>
            <p:ph type="title"/>
          </p:nvPr>
        </p:nvSpPr>
        <p:spPr>
          <a:xfrm>
            <a:off x="159247" y="820991"/>
            <a:ext cx="7886700" cy="716084"/>
          </a:xfrm>
        </p:spPr>
        <p:txBody>
          <a:bodyPr/>
          <a:lstStyle/>
          <a:p>
            <a:r>
              <a:rPr lang="en-US" dirty="0" smtClean="0"/>
              <a:t>Model Fitting-Regression</a:t>
            </a:r>
            <a:endParaRPr lang="en-US" dirty="0"/>
          </a:p>
        </p:txBody>
      </p:sp>
      <p:sp>
        <p:nvSpPr>
          <p:cNvPr id="7" name="Rectangle 6"/>
          <p:cNvSpPr/>
          <p:nvPr/>
        </p:nvSpPr>
        <p:spPr>
          <a:xfrm>
            <a:off x="5308124" y="6409180"/>
            <a:ext cx="1810047" cy="369332"/>
          </a:xfrm>
          <a:prstGeom prst="rect">
            <a:avLst/>
          </a:prstGeom>
        </p:spPr>
        <p:txBody>
          <a:bodyPr wrap="none">
            <a:spAutoFit/>
          </a:bodyPr>
          <a:lstStyle/>
          <a:p>
            <a:r>
              <a:rPr lang="en-US" dirty="0">
                <a:solidFill>
                  <a:srgbClr val="000000"/>
                </a:solidFill>
                <a:latin typeface="Times New Roman" panose="02020603050405020304" pitchFamily="18" charset="0"/>
              </a:rPr>
              <a:t>Test </a:t>
            </a:r>
            <a:r>
              <a:rPr lang="en-US" dirty="0" smtClean="0">
                <a:solidFill>
                  <a:srgbClr val="000000"/>
                </a:solidFill>
                <a:latin typeface="Times New Roman" panose="02020603050405020304" pitchFamily="18" charset="0"/>
              </a:rPr>
              <a:t>MAPE: 10%</a:t>
            </a:r>
            <a:endParaRPr lang="en-US" dirty="0"/>
          </a:p>
        </p:txBody>
      </p:sp>
    </p:spTree>
    <p:extLst>
      <p:ext uri="{BB962C8B-B14F-4D97-AF65-F5344CB8AC3E}">
        <p14:creationId xmlns:p14="http://schemas.microsoft.com/office/powerpoint/2010/main" val="547371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159247" y="820991"/>
            <a:ext cx="7886700" cy="716084"/>
          </a:xfrm>
        </p:spPr>
        <p:txBody>
          <a:bodyPr/>
          <a:lstStyle/>
          <a:p>
            <a:r>
              <a:rPr lang="en-US" dirty="0" smtClean="0"/>
              <a:t>Model Fitting-Classification</a:t>
            </a:r>
            <a:endParaRPr lang="en-US" dirty="0"/>
          </a:p>
        </p:txBody>
      </p:sp>
      <p:sp>
        <p:nvSpPr>
          <p:cNvPr id="7" name="Rectangle 6"/>
          <p:cNvSpPr/>
          <p:nvPr/>
        </p:nvSpPr>
        <p:spPr>
          <a:xfrm>
            <a:off x="229014" y="1742214"/>
            <a:ext cx="7747166" cy="3139321"/>
          </a:xfrm>
          <a:prstGeom prst="rect">
            <a:avLst/>
          </a:prstGeom>
        </p:spPr>
        <p:txBody>
          <a:bodyPr wrap="square">
            <a:spAutoFit/>
          </a:bodyPr>
          <a:lstStyle/>
          <a:p>
            <a:pPr marL="285750" marR="158115" indent="-285750" algn="just" eaLnBrk="0" hangingPunct="0">
              <a:buFont typeface="Arial" panose="020B0604020202020204" pitchFamily="34" charset="0"/>
              <a:buChar char="•"/>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Hypothesis:</a:t>
            </a:r>
          </a:p>
          <a:p>
            <a:pPr marR="158115" algn="just" eaLnBrk="0" hangingPunct="0"/>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IF: house price &gt; medium price</a:t>
            </a:r>
          </a:p>
          <a:p>
            <a:pPr marR="158115" algn="just" eaLnBrk="0" hangingPunct="0"/>
            <a:r>
              <a:rPr lang="en-US"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High price house.  </a:t>
            </a:r>
            <a:r>
              <a:rPr lang="en-US" dirty="0" smtClean="0">
                <a:solidFill>
                  <a:schemeClr val="accent1"/>
                </a:solidFill>
                <a:latin typeface="Times New Roman" panose="02020603050405020304" pitchFamily="18" charset="0"/>
                <a:ea typeface="DengXian" panose="02010600030101010101" pitchFamily="2" charset="-122"/>
                <a:cs typeface="Times New Roman" panose="02020603050405020304" pitchFamily="18" charset="0"/>
              </a:rPr>
              <a:t>YES</a:t>
            </a:r>
          </a:p>
          <a:p>
            <a:pPr marR="158115" algn="just" eaLnBrk="0" hangingPunct="0"/>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ELSE:</a:t>
            </a:r>
          </a:p>
          <a:p>
            <a:pPr marR="158115" algn="just" eaLnBrk="0" hangingPunct="0"/>
            <a:r>
              <a:rPr lang="en-US"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     Low price house. </a:t>
            </a:r>
            <a:r>
              <a:rPr lang="en-US" dirty="0" smtClean="0">
                <a:solidFill>
                  <a:schemeClr val="accent1"/>
                </a:solidFill>
                <a:latin typeface="Times New Roman" panose="02020603050405020304" pitchFamily="18" charset="0"/>
                <a:ea typeface="DengXian" panose="02010600030101010101" pitchFamily="2" charset="-122"/>
                <a:cs typeface="Times New Roman" panose="02020603050405020304" pitchFamily="18" charset="0"/>
              </a:rPr>
              <a:t>NO</a:t>
            </a:r>
            <a:endPar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endParaRPr>
          </a:p>
          <a:p>
            <a:pPr marR="158115" algn="just" eaLnBrk="0" hangingPunct="0"/>
            <a:endPar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endParaRPr>
          </a:p>
          <a:p>
            <a:pPr marL="285750" marR="158115" indent="-285750" algn="just" eaLnBrk="0" hangingPunct="0">
              <a:buFont typeface="Arial" panose="020B0604020202020204" pitchFamily="34" charset="0"/>
              <a:buChar char="•"/>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This is a binary classification problem</a:t>
            </a:r>
          </a:p>
          <a:p>
            <a:pPr marR="158115" algn="just" eaLnBrk="0" hangingPunct="0"/>
            <a:endPar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endParaRPr>
          </a:p>
          <a:p>
            <a:pPr marL="285750" marR="158115" indent="-285750" algn="just" eaLnBrk="0" hangingPunct="0">
              <a:buFont typeface="Wingdings" panose="05000000000000000000" pitchFamily="2" charset="2"/>
              <a:buChar char="Ø"/>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Random Forest</a:t>
            </a:r>
          </a:p>
          <a:p>
            <a:pPr marL="285750" marR="158115" indent="-285750" algn="just" eaLnBrk="0" hangingPunct="0">
              <a:buFont typeface="Wingdings" panose="05000000000000000000" pitchFamily="2" charset="2"/>
              <a:buChar char="Ø"/>
            </a:pPr>
            <a:endParaRPr lang="en-US" dirty="0">
              <a:solidFill>
                <a:srgbClr val="080808"/>
              </a:solidFill>
              <a:latin typeface="Times New Roman" panose="02020603050405020304" pitchFamily="18" charset="0"/>
              <a:ea typeface="DengXian" panose="02010600030101010101" pitchFamily="2" charset="-122"/>
              <a:cs typeface="Times New Roman" panose="02020603050405020304" pitchFamily="18" charset="0"/>
            </a:endParaRPr>
          </a:p>
          <a:p>
            <a:pPr marL="285750" marR="158115" indent="-285750" algn="just" eaLnBrk="0" hangingPunct="0">
              <a:buFont typeface="Wingdings" panose="05000000000000000000" pitchFamily="2" charset="2"/>
              <a:buChar char="Ø"/>
            </a:pPr>
            <a:r>
              <a:rPr lang="en-US" dirty="0" smtClean="0">
                <a:solidFill>
                  <a:srgbClr val="080808"/>
                </a:solidFill>
                <a:latin typeface="Times New Roman" panose="02020603050405020304" pitchFamily="18" charset="0"/>
                <a:ea typeface="DengXian" panose="02010600030101010101" pitchFamily="2" charset="-122"/>
                <a:cs typeface="Times New Roman" panose="02020603050405020304" pitchFamily="18" charset="0"/>
              </a:rPr>
              <a:t>Support Vector Classifier</a:t>
            </a:r>
          </a:p>
        </p:txBody>
      </p:sp>
    </p:spTree>
    <p:extLst>
      <p:ext uri="{BB962C8B-B14F-4D97-AF65-F5344CB8AC3E}">
        <p14:creationId xmlns:p14="http://schemas.microsoft.com/office/powerpoint/2010/main" val="544229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3.googleusercontent.com/OIRpSAIWaRIWY8hvIfRyUL8GNC3jaqtitH42vCHmPZzpOiI2ft4V4F6-e_i-tXIhE140mIYTSLltjrlrKS9zUgQSKPFH8DfAFbItfukLcfrsPBlzI-9uTO7yr1TgNr37fF03K-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4989" y="1085414"/>
            <a:ext cx="5148711" cy="3778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4470" y="2387165"/>
            <a:ext cx="3202627" cy="369332"/>
          </a:xfrm>
          <a:prstGeom prst="rect">
            <a:avLst/>
          </a:prstGeom>
        </p:spPr>
        <p:txBody>
          <a:bodyPr wrap="square">
            <a:spAutoFit/>
          </a:bodyPr>
          <a:lstStyle/>
          <a:p>
            <a:r>
              <a:rPr lang="en-US" dirty="0" smtClean="0">
                <a:solidFill>
                  <a:srgbClr val="000000"/>
                </a:solidFill>
                <a:latin typeface="Times New Roman" panose="02020603050405020304" pitchFamily="18" charset="0"/>
              </a:rPr>
              <a:t>Misclassification error: 0.4</a:t>
            </a:r>
            <a:endParaRPr lang="en-US" dirty="0"/>
          </a:p>
        </p:txBody>
      </p:sp>
      <p:sp>
        <p:nvSpPr>
          <p:cNvPr id="4" name="Rectangle 3"/>
          <p:cNvSpPr/>
          <p:nvPr/>
        </p:nvSpPr>
        <p:spPr>
          <a:xfrm>
            <a:off x="493475" y="1526371"/>
            <a:ext cx="1882438" cy="400110"/>
          </a:xfrm>
          <a:prstGeom prst="rect">
            <a:avLst/>
          </a:prstGeom>
        </p:spPr>
        <p:txBody>
          <a:bodyPr wrap="none">
            <a:spAutoFit/>
          </a:bodyPr>
          <a:lstStyle/>
          <a:p>
            <a:r>
              <a:rPr lang="en-US" sz="2000" b="1" dirty="0" smtClean="0">
                <a:solidFill>
                  <a:srgbClr val="000000"/>
                </a:solidFill>
                <a:latin typeface="Times New Roman" panose="02020603050405020304" pitchFamily="18" charset="0"/>
                <a:cs typeface="Times New Roman" panose="02020603050405020304" pitchFamily="18" charset="0"/>
              </a:rPr>
              <a:t>Random Forest</a:t>
            </a:r>
            <a:endParaRPr lang="en-US" sz="20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52052713"/>
              </p:ext>
            </p:extLst>
          </p:nvPr>
        </p:nvGraphicFramePr>
        <p:xfrm>
          <a:off x="336306" y="5202415"/>
          <a:ext cx="6096000" cy="1259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85858831"/>
                    </a:ext>
                  </a:extLst>
                </a:gridCol>
                <a:gridCol w="2032000">
                  <a:extLst>
                    <a:ext uri="{9D8B030D-6E8A-4147-A177-3AD203B41FA5}">
                      <a16:colId xmlns:a16="http://schemas.microsoft.com/office/drawing/2014/main" val="2736291864"/>
                    </a:ext>
                  </a:extLst>
                </a:gridCol>
                <a:gridCol w="2032000">
                  <a:extLst>
                    <a:ext uri="{9D8B030D-6E8A-4147-A177-3AD203B41FA5}">
                      <a16:colId xmlns:a16="http://schemas.microsoft.com/office/drawing/2014/main" val="1290146443"/>
                    </a:ext>
                  </a:extLst>
                </a:gridCol>
              </a:tblGrid>
              <a:tr h="370840">
                <a:tc>
                  <a:txBody>
                    <a:bodyPr/>
                    <a:lstStyle/>
                    <a:p>
                      <a:pPr algn="ct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solidFill>
                            <a:schemeClr val="bg1"/>
                          </a:solidFill>
                          <a:latin typeface="Times New Roman" panose="02020603050405020304" pitchFamily="18" charset="0"/>
                          <a:cs typeface="Times New Roman" panose="02020603050405020304" pitchFamily="18" charset="0"/>
                        </a:rPr>
                        <a:t>TRUTH.NO</a:t>
                      </a: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solidFill>
                            <a:schemeClr val="bg1"/>
                          </a:solidFill>
                          <a:latin typeface="Times New Roman" panose="02020603050405020304" pitchFamily="18" charset="0"/>
                          <a:cs typeface="Times New Roman" panose="02020603050405020304" pitchFamily="18" charset="0"/>
                        </a:rPr>
                        <a:t>TRUTH.YES</a:t>
                      </a:r>
                      <a:endParaRPr lang="en-US" sz="14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3429860"/>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Times New Roman" panose="02020603050405020304" pitchFamily="18" charset="0"/>
                          <a:cs typeface="Times New Roman" panose="02020603050405020304" pitchFamily="18" charset="0"/>
                        </a:rPr>
                        <a:t>PREDICT.NO</a:t>
                      </a:r>
                    </a:p>
                    <a:p>
                      <a:pPr algn="ct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r>
                        <a:rPr lang="en-US" sz="1400" b="1" dirty="0" smtClean="0">
                          <a:solidFill>
                            <a:srgbClr val="080808"/>
                          </a:solidFill>
                          <a:latin typeface="Times New Roman" panose="02020603050405020304" pitchFamily="18" charset="0"/>
                          <a:cs typeface="Times New Roman" panose="02020603050405020304" pitchFamily="18" charset="0"/>
                        </a:rPr>
                        <a:t>727</a:t>
                      </a:r>
                      <a:endParaRPr lang="en-US" sz="1400" b="1" dirty="0">
                        <a:solidFill>
                          <a:srgbClr val="080808"/>
                        </a:solidFill>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solidFill>
                            <a:srgbClr val="080808"/>
                          </a:solidFill>
                          <a:latin typeface="Times New Roman" panose="02020603050405020304" pitchFamily="18" charset="0"/>
                          <a:cs typeface="Times New Roman" panose="02020603050405020304" pitchFamily="18" charset="0"/>
                        </a:rPr>
                        <a:t>172 (Type</a:t>
                      </a:r>
                      <a:r>
                        <a:rPr lang="en-US" sz="1400" b="1" baseline="0" dirty="0" smtClean="0">
                          <a:solidFill>
                            <a:srgbClr val="080808"/>
                          </a:solidFill>
                          <a:latin typeface="Times New Roman" panose="02020603050405020304" pitchFamily="18" charset="0"/>
                          <a:cs typeface="Times New Roman" panose="02020603050405020304" pitchFamily="18" charset="0"/>
                        </a:rPr>
                        <a:t> II)</a:t>
                      </a:r>
                      <a:endParaRPr lang="en-US" sz="1400" b="1" dirty="0">
                        <a:solidFill>
                          <a:srgbClr val="08080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668904"/>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Times New Roman" panose="02020603050405020304" pitchFamily="18" charset="0"/>
                          <a:cs typeface="Times New Roman" panose="02020603050405020304" pitchFamily="18" charset="0"/>
                        </a:rPr>
                        <a:t>PREDICT.YES</a:t>
                      </a:r>
                    </a:p>
                  </a:txBody>
                  <a:tcPr>
                    <a:solidFill>
                      <a:schemeClr val="accent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latin typeface="Times New Roman" panose="02020603050405020304" pitchFamily="18" charset="0"/>
                          <a:cs typeface="Times New Roman" panose="02020603050405020304" pitchFamily="18" charset="0"/>
                        </a:rPr>
                        <a:t>339 </a:t>
                      </a:r>
                      <a:r>
                        <a:rPr lang="en-US" sz="1400" b="1" dirty="0" smtClean="0">
                          <a:solidFill>
                            <a:srgbClr val="080808"/>
                          </a:solidFill>
                          <a:latin typeface="Times New Roman" panose="02020603050405020304" pitchFamily="18" charset="0"/>
                          <a:cs typeface="Times New Roman" panose="02020603050405020304" pitchFamily="18" charset="0"/>
                        </a:rPr>
                        <a:t>(Type</a:t>
                      </a:r>
                      <a:r>
                        <a:rPr lang="en-US" sz="1400" b="1" baseline="0" dirty="0" smtClean="0">
                          <a:solidFill>
                            <a:srgbClr val="080808"/>
                          </a:solidFill>
                          <a:latin typeface="Times New Roman" panose="02020603050405020304" pitchFamily="18" charset="0"/>
                          <a:cs typeface="Times New Roman" panose="02020603050405020304" pitchFamily="18" charset="0"/>
                        </a:rPr>
                        <a:t> I)</a:t>
                      </a:r>
                      <a:endParaRPr lang="en-US" sz="1400" b="1" dirty="0" smtClean="0">
                        <a:solidFill>
                          <a:srgbClr val="080808"/>
                        </a:solidFill>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solidFill>
                            <a:srgbClr val="080808"/>
                          </a:solidFill>
                          <a:latin typeface="Times New Roman" panose="02020603050405020304" pitchFamily="18" charset="0"/>
                          <a:cs typeface="Times New Roman" panose="02020603050405020304" pitchFamily="18" charset="0"/>
                        </a:rPr>
                        <a:t>220</a:t>
                      </a:r>
                      <a:endParaRPr lang="en-US" sz="1400" b="1" dirty="0">
                        <a:solidFill>
                          <a:srgbClr val="08080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4955708"/>
                  </a:ext>
                </a:extLst>
              </a:tr>
            </a:tbl>
          </a:graphicData>
        </a:graphic>
      </p:graphicFrame>
      <p:sp>
        <p:nvSpPr>
          <p:cNvPr id="9" name="Rectangle 8"/>
          <p:cNvSpPr/>
          <p:nvPr/>
        </p:nvSpPr>
        <p:spPr>
          <a:xfrm>
            <a:off x="336306" y="4863861"/>
            <a:ext cx="3408690" cy="338554"/>
          </a:xfrm>
          <a:prstGeom prst="rect">
            <a:avLst/>
          </a:prstGeom>
        </p:spPr>
        <p:txBody>
          <a:bodyPr wrap="none">
            <a:spAutoFit/>
          </a:bodyPr>
          <a:lstStyle/>
          <a:p>
            <a:r>
              <a:rPr lang="en-US" sz="1600" b="1" dirty="0" smtClean="0">
                <a:solidFill>
                  <a:srgbClr val="000000"/>
                </a:solidFill>
                <a:latin typeface="Times New Roman" panose="02020603050405020304" pitchFamily="18" charset="0"/>
              </a:rPr>
              <a:t>Table: Confusion matrix of test data </a:t>
            </a:r>
            <a:endParaRPr lang="en-US" sz="1600" b="1" dirty="0"/>
          </a:p>
        </p:txBody>
      </p:sp>
      <p:sp>
        <p:nvSpPr>
          <p:cNvPr id="13" name="Title 2"/>
          <p:cNvSpPr>
            <a:spLocks noGrp="1"/>
          </p:cNvSpPr>
          <p:nvPr>
            <p:ph type="title"/>
          </p:nvPr>
        </p:nvSpPr>
        <p:spPr>
          <a:xfrm>
            <a:off x="159247" y="820991"/>
            <a:ext cx="7886700" cy="716084"/>
          </a:xfrm>
        </p:spPr>
        <p:txBody>
          <a:bodyPr/>
          <a:lstStyle/>
          <a:p>
            <a:r>
              <a:rPr lang="en-US" dirty="0" smtClean="0"/>
              <a:t>Model Fitting-Classification</a:t>
            </a:r>
            <a:endParaRPr lang="en-US" dirty="0"/>
          </a:p>
        </p:txBody>
      </p:sp>
    </p:spTree>
    <p:extLst>
      <p:ext uri="{BB962C8B-B14F-4D97-AF65-F5344CB8AC3E}">
        <p14:creationId xmlns:p14="http://schemas.microsoft.com/office/powerpoint/2010/main" val="1906420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791834-EDFF-4158-B8AD-894579DA6FC0}"/>
              </a:ext>
            </a:extLst>
          </p:cNvPr>
          <p:cNvSpPr txBox="1"/>
          <p:nvPr/>
        </p:nvSpPr>
        <p:spPr>
          <a:xfrm>
            <a:off x="2236304" y="2693504"/>
            <a:ext cx="3001618" cy="2017644"/>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A41FFCE8-D369-4E18-BFBF-EC94536AAA74}"/>
              </a:ext>
            </a:extLst>
          </p:cNvPr>
          <p:cNvSpPr txBox="1"/>
          <p:nvPr/>
        </p:nvSpPr>
        <p:spPr>
          <a:xfrm>
            <a:off x="362446" y="1594056"/>
            <a:ext cx="7889184" cy="2308324"/>
          </a:xfrm>
          <a:prstGeom prst="rect">
            <a:avLst/>
          </a:prstGeom>
          <a:noFill/>
        </p:spPr>
        <p:txBody>
          <a:bodyPr wrap="square" rtlCol="0">
            <a:spAutoFit/>
          </a:bodyPr>
          <a:lstStyle/>
          <a:p>
            <a:endParaRPr lang="en-US" b="1" dirty="0" smtClean="0">
              <a:solidFill>
                <a:srgbClr val="080808"/>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smtClean="0">
                <a:solidFill>
                  <a:srgbClr val="080808"/>
                </a:solidFill>
                <a:latin typeface="Times New Roman" panose="02020603050405020304" pitchFamily="18" charset="0"/>
                <a:cs typeface="Times New Roman" panose="02020603050405020304" pitchFamily="18" charset="0"/>
              </a:rPr>
              <a:t>Problems: </a:t>
            </a:r>
          </a:p>
          <a:p>
            <a:pPr marL="457200" indent="-457200">
              <a:buAutoNum type="arabicPeriod"/>
            </a:pPr>
            <a:r>
              <a:rPr lang="en-US" dirty="0">
                <a:solidFill>
                  <a:srgbClr val="080808"/>
                </a:solidFill>
                <a:latin typeface="Times New Roman" panose="02020603050405020304" pitchFamily="18" charset="0"/>
                <a:cs typeface="Times New Roman" panose="02020603050405020304" pitchFamily="18" charset="0"/>
              </a:rPr>
              <a:t>W</a:t>
            </a:r>
            <a:r>
              <a:rPr lang="en-US" dirty="0" smtClean="0">
                <a:solidFill>
                  <a:srgbClr val="080808"/>
                </a:solidFill>
                <a:latin typeface="Times New Roman" panose="02020603050405020304" pitchFamily="18" charset="0"/>
                <a:cs typeface="Times New Roman" panose="02020603050405020304" pitchFamily="18" charset="0"/>
              </a:rPr>
              <a:t>hich </a:t>
            </a:r>
            <a:r>
              <a:rPr lang="en-US" dirty="0">
                <a:solidFill>
                  <a:srgbClr val="080808"/>
                </a:solidFill>
                <a:latin typeface="Times New Roman" panose="02020603050405020304" pitchFamily="18" charset="0"/>
                <a:cs typeface="Times New Roman" panose="02020603050405020304" pitchFamily="18" charset="0"/>
              </a:rPr>
              <a:t>house features </a:t>
            </a:r>
            <a:r>
              <a:rPr lang="en-US" dirty="0" smtClean="0">
                <a:solidFill>
                  <a:srgbClr val="080808"/>
                </a:solidFill>
                <a:latin typeface="Times New Roman" panose="02020603050405020304" pitchFamily="18" charset="0"/>
                <a:cs typeface="Times New Roman" panose="02020603050405020304" pitchFamily="18" charset="0"/>
              </a:rPr>
              <a:t>are important to its price?</a:t>
            </a:r>
          </a:p>
          <a:p>
            <a:pPr marL="457200" indent="-457200">
              <a:buAutoNum type="arabicPeriod"/>
            </a:pPr>
            <a:r>
              <a:rPr lang="en-US" dirty="0" smtClean="0">
                <a:solidFill>
                  <a:srgbClr val="080808"/>
                </a:solidFill>
                <a:latin typeface="Times New Roman" panose="02020603050405020304" pitchFamily="18" charset="0"/>
                <a:cs typeface="Times New Roman" panose="02020603050405020304" pitchFamily="18" charset="0"/>
              </a:rPr>
              <a:t>With certain budget, which kind of house can you afford?</a:t>
            </a:r>
            <a:endParaRPr lang="en-US" dirty="0">
              <a:solidFill>
                <a:srgbClr val="080808"/>
              </a:solidFill>
              <a:latin typeface="Times New Roman" panose="02020603050405020304" pitchFamily="18" charset="0"/>
              <a:cs typeface="Times New Roman" panose="02020603050405020304" pitchFamily="18" charset="0"/>
            </a:endParaRPr>
          </a:p>
          <a:p>
            <a:endParaRPr lang="en-US" b="1" dirty="0" smtClean="0">
              <a:solidFill>
                <a:srgbClr val="080808"/>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smtClean="0">
                <a:solidFill>
                  <a:srgbClr val="080808"/>
                </a:solidFill>
                <a:latin typeface="Times New Roman" panose="02020603050405020304" pitchFamily="18" charset="0"/>
                <a:cs typeface="Times New Roman" panose="02020603050405020304" pitchFamily="18" charset="0"/>
              </a:rPr>
              <a:t>Objective: </a:t>
            </a:r>
          </a:p>
          <a:p>
            <a:r>
              <a:rPr lang="en-US" dirty="0" smtClean="0">
                <a:solidFill>
                  <a:srgbClr val="080808"/>
                </a:solidFill>
                <a:latin typeface="Times New Roman" panose="02020603050405020304" pitchFamily="18" charset="0"/>
                <a:cs typeface="Times New Roman" panose="02020603050405020304" pitchFamily="18" charset="0"/>
              </a:rPr>
              <a:t>Predict </a:t>
            </a:r>
            <a:r>
              <a:rPr lang="en-US" dirty="0">
                <a:solidFill>
                  <a:srgbClr val="080808"/>
                </a:solidFill>
                <a:latin typeface="Times New Roman" panose="02020603050405020304" pitchFamily="18" charset="0"/>
                <a:cs typeface="Times New Roman" panose="02020603050405020304" pitchFamily="18" charset="0"/>
              </a:rPr>
              <a:t>the sales price </a:t>
            </a:r>
            <a:r>
              <a:rPr lang="en-US" dirty="0" smtClean="0">
                <a:solidFill>
                  <a:srgbClr val="080808"/>
                </a:solidFill>
                <a:latin typeface="Times New Roman" panose="02020603050405020304" pitchFamily="18" charset="0"/>
                <a:cs typeface="Times New Roman" panose="02020603050405020304" pitchFamily="18" charset="0"/>
              </a:rPr>
              <a:t>of </a:t>
            </a:r>
            <a:r>
              <a:rPr lang="en-US" dirty="0">
                <a:solidFill>
                  <a:srgbClr val="080808"/>
                </a:solidFill>
                <a:latin typeface="Times New Roman" panose="02020603050405020304" pitchFamily="18" charset="0"/>
                <a:cs typeface="Times New Roman" panose="02020603050405020304" pitchFamily="18" charset="0"/>
              </a:rPr>
              <a:t>each house in Ames, </a:t>
            </a:r>
            <a:r>
              <a:rPr lang="en-US" dirty="0" smtClean="0">
                <a:solidFill>
                  <a:srgbClr val="080808"/>
                </a:solidFill>
                <a:latin typeface="Times New Roman" panose="02020603050405020304" pitchFamily="18" charset="0"/>
                <a:cs typeface="Times New Roman" panose="02020603050405020304" pitchFamily="18" charset="0"/>
              </a:rPr>
              <a:t>Iowa </a:t>
            </a:r>
            <a:endParaRPr lang="en-US" dirty="0">
              <a:solidFill>
                <a:srgbClr val="080808"/>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itle 2"/>
          <p:cNvSpPr>
            <a:spLocks noGrp="1"/>
          </p:cNvSpPr>
          <p:nvPr>
            <p:ph type="title"/>
          </p:nvPr>
        </p:nvSpPr>
        <p:spPr>
          <a:xfrm>
            <a:off x="362446" y="923159"/>
            <a:ext cx="7886700" cy="716084"/>
          </a:xfrm>
        </p:spPr>
        <p:txBody>
          <a:bodyPr/>
          <a:lstStyle/>
          <a:p>
            <a:r>
              <a:rPr lang="en-US" dirty="0" smtClean="0"/>
              <a:t>Introduction</a:t>
            </a:r>
            <a:endParaRPr lang="en-US" dirty="0"/>
          </a:p>
        </p:txBody>
      </p:sp>
      <p:pic>
        <p:nvPicPr>
          <p:cNvPr id="7" name="Picture 6"/>
          <p:cNvPicPr>
            <a:picLocks noChangeAspect="1"/>
          </p:cNvPicPr>
          <p:nvPr/>
        </p:nvPicPr>
        <p:blipFill>
          <a:blip r:embed="rId3"/>
          <a:stretch>
            <a:fillRect/>
          </a:stretch>
        </p:blipFill>
        <p:spPr>
          <a:xfrm>
            <a:off x="695821" y="4416714"/>
            <a:ext cx="7553325" cy="1257300"/>
          </a:xfrm>
          <a:prstGeom prst="rect">
            <a:avLst/>
          </a:prstGeom>
        </p:spPr>
      </p:pic>
      <p:sp>
        <p:nvSpPr>
          <p:cNvPr id="8" name="Rectangle 7"/>
          <p:cNvSpPr/>
          <p:nvPr/>
        </p:nvSpPr>
        <p:spPr>
          <a:xfrm>
            <a:off x="695821" y="5676431"/>
            <a:ext cx="7644615" cy="276999"/>
          </a:xfrm>
          <a:prstGeom prst="rect">
            <a:avLst/>
          </a:prstGeom>
        </p:spPr>
        <p:txBody>
          <a:bodyPr wrap="square">
            <a:spAutoFit/>
          </a:bodyPr>
          <a:lstStyle/>
          <a:p>
            <a:pPr fontAlgn="base"/>
            <a:r>
              <a:rPr lang="en-US" sz="1200" dirty="0" err="1" smtClean="0">
                <a:solidFill>
                  <a:srgbClr val="080808"/>
                </a:solidFill>
              </a:rPr>
              <a:t>Kaggle</a:t>
            </a:r>
            <a:r>
              <a:rPr lang="en-US" sz="1200" dirty="0" smtClean="0">
                <a:solidFill>
                  <a:srgbClr val="080808"/>
                </a:solidFill>
              </a:rPr>
              <a:t> challenge: </a:t>
            </a:r>
            <a:r>
              <a:rPr lang="en-US" sz="1200" i="1" dirty="0" smtClean="0">
                <a:solidFill>
                  <a:schemeClr val="accent2"/>
                </a:solidFill>
              </a:rPr>
              <a:t>https</a:t>
            </a:r>
            <a:r>
              <a:rPr lang="en-US" sz="1200" i="1" dirty="0">
                <a:solidFill>
                  <a:schemeClr val="accent2"/>
                </a:solidFill>
              </a:rPr>
              <a:t>://www.kaggle.com/c/house-prices-advanced-regression-techniques/data</a:t>
            </a:r>
          </a:p>
        </p:txBody>
      </p:sp>
    </p:spTree>
    <p:extLst>
      <p:ext uri="{BB962C8B-B14F-4D97-AF65-F5344CB8AC3E}">
        <p14:creationId xmlns:p14="http://schemas.microsoft.com/office/powerpoint/2010/main" val="717741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159247" y="820991"/>
            <a:ext cx="7886700" cy="716084"/>
          </a:xfrm>
        </p:spPr>
        <p:txBody>
          <a:bodyPr/>
          <a:lstStyle/>
          <a:p>
            <a:r>
              <a:rPr lang="en-US" dirty="0" smtClean="0"/>
              <a:t>Model Fitting-Classification</a:t>
            </a:r>
            <a:endParaRPr lang="en-US" dirty="0"/>
          </a:p>
        </p:txBody>
      </p:sp>
      <p:sp>
        <p:nvSpPr>
          <p:cNvPr id="4" name="Rectangle 3"/>
          <p:cNvSpPr/>
          <p:nvPr/>
        </p:nvSpPr>
        <p:spPr>
          <a:xfrm>
            <a:off x="493475" y="1526371"/>
            <a:ext cx="2955553" cy="400110"/>
          </a:xfrm>
          <a:prstGeom prst="rect">
            <a:avLst/>
          </a:prstGeom>
        </p:spPr>
        <p:txBody>
          <a:bodyPr wrap="none">
            <a:spAutoFit/>
          </a:bodyPr>
          <a:lstStyle/>
          <a:p>
            <a:r>
              <a:rPr lang="en-US" sz="2000" b="1" dirty="0" smtClean="0">
                <a:solidFill>
                  <a:srgbClr val="000000"/>
                </a:solidFill>
                <a:latin typeface="Times New Roman" panose="02020603050405020304" pitchFamily="18" charset="0"/>
                <a:cs typeface="Times New Roman" panose="02020603050405020304" pitchFamily="18" charset="0"/>
              </a:rPr>
              <a:t>Support Vector Classifier</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493475" y="2283372"/>
            <a:ext cx="3018775" cy="646331"/>
          </a:xfrm>
          <a:prstGeom prst="rect">
            <a:avLst/>
          </a:prstGeom>
        </p:spPr>
        <p:txBody>
          <a:bodyPr wrap="none">
            <a:spAutoFit/>
          </a:bodyPr>
          <a:lstStyle/>
          <a:p>
            <a:pPr marL="285750" indent="-285750">
              <a:buFont typeface="Arial" panose="020B0604020202020204" pitchFamily="34" charset="0"/>
              <a:buChar char="•"/>
            </a:pPr>
            <a:r>
              <a:rPr lang="en-US" dirty="0">
                <a:solidFill>
                  <a:srgbClr val="000000"/>
                </a:solidFill>
                <a:latin typeface="Times New Roman" panose="02020603050405020304" pitchFamily="18" charset="0"/>
              </a:rPr>
              <a:t>Misclassification error </a:t>
            </a:r>
            <a:r>
              <a:rPr lang="en-US" dirty="0" smtClean="0">
                <a:solidFill>
                  <a:srgbClr val="000000"/>
                </a:solidFill>
                <a:latin typeface="Times New Roman" panose="02020603050405020304" pitchFamily="18" charset="0"/>
              </a:rPr>
              <a:t>0.43</a:t>
            </a: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The optimized cost value 1</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61996600"/>
              </p:ext>
            </p:extLst>
          </p:nvPr>
        </p:nvGraphicFramePr>
        <p:xfrm>
          <a:off x="493475" y="4251036"/>
          <a:ext cx="6096000" cy="1259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85858831"/>
                    </a:ext>
                  </a:extLst>
                </a:gridCol>
                <a:gridCol w="2032000">
                  <a:extLst>
                    <a:ext uri="{9D8B030D-6E8A-4147-A177-3AD203B41FA5}">
                      <a16:colId xmlns:a16="http://schemas.microsoft.com/office/drawing/2014/main" val="2736291864"/>
                    </a:ext>
                  </a:extLst>
                </a:gridCol>
                <a:gridCol w="2032000">
                  <a:extLst>
                    <a:ext uri="{9D8B030D-6E8A-4147-A177-3AD203B41FA5}">
                      <a16:colId xmlns:a16="http://schemas.microsoft.com/office/drawing/2014/main" val="1290146443"/>
                    </a:ext>
                  </a:extLst>
                </a:gridCol>
              </a:tblGrid>
              <a:tr h="370840">
                <a:tc>
                  <a:txBody>
                    <a:bodyPr/>
                    <a:lstStyle/>
                    <a:p>
                      <a:pPr algn="ct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solidFill>
                            <a:schemeClr val="bg1"/>
                          </a:solidFill>
                          <a:latin typeface="Times New Roman" panose="02020603050405020304" pitchFamily="18" charset="0"/>
                          <a:cs typeface="Times New Roman" panose="02020603050405020304" pitchFamily="18" charset="0"/>
                        </a:rPr>
                        <a:t>TRUTH.NO</a:t>
                      </a: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solidFill>
                            <a:schemeClr val="bg1"/>
                          </a:solidFill>
                          <a:latin typeface="Times New Roman" panose="02020603050405020304" pitchFamily="18" charset="0"/>
                          <a:cs typeface="Times New Roman" panose="02020603050405020304" pitchFamily="18" charset="0"/>
                        </a:rPr>
                        <a:t>TRUTH.YES</a:t>
                      </a:r>
                      <a:endParaRPr lang="en-US" sz="14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3429860"/>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Times New Roman" panose="02020603050405020304" pitchFamily="18" charset="0"/>
                          <a:cs typeface="Times New Roman" panose="02020603050405020304" pitchFamily="18" charset="0"/>
                        </a:rPr>
                        <a:t>PREDICT.NO</a:t>
                      </a:r>
                    </a:p>
                    <a:p>
                      <a:pPr algn="ctr"/>
                      <a:endParaRPr lang="en-US" sz="1400" dirty="0">
                        <a:solidFill>
                          <a:schemeClr val="bg1"/>
                        </a:solidFill>
                        <a:latin typeface="Times New Roman" panose="02020603050405020304" pitchFamily="18" charset="0"/>
                        <a:cs typeface="Times New Roman" panose="02020603050405020304" pitchFamily="18" charset="0"/>
                      </a:endParaRPr>
                    </a:p>
                  </a:txBody>
                  <a:tcPr>
                    <a:solidFill>
                      <a:schemeClr val="accent1"/>
                    </a:solidFill>
                  </a:tcPr>
                </a:tc>
                <a:tc>
                  <a:txBody>
                    <a:bodyPr/>
                    <a:lstStyle/>
                    <a:p>
                      <a:pPr algn="ctr"/>
                      <a:r>
                        <a:rPr lang="en-US" sz="1400" b="1" dirty="0" smtClean="0">
                          <a:solidFill>
                            <a:srgbClr val="080808"/>
                          </a:solidFill>
                          <a:latin typeface="Times New Roman" panose="02020603050405020304" pitchFamily="18" charset="0"/>
                          <a:cs typeface="Times New Roman" panose="02020603050405020304" pitchFamily="18" charset="0"/>
                        </a:rPr>
                        <a:t>639</a:t>
                      </a:r>
                      <a:endParaRPr lang="en-US" sz="1400" b="1" dirty="0">
                        <a:solidFill>
                          <a:srgbClr val="080808"/>
                        </a:solidFill>
                        <a:latin typeface="Times New Roman" panose="02020603050405020304" pitchFamily="18" charset="0"/>
                        <a:cs typeface="Times New Roman" panose="02020603050405020304" pitchFamily="18"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latin typeface="Times New Roman" panose="02020603050405020304" pitchFamily="18" charset="0"/>
                          <a:cs typeface="Times New Roman" panose="02020603050405020304" pitchFamily="18" charset="0"/>
                        </a:rPr>
                        <a:t>467 </a:t>
                      </a:r>
                      <a:r>
                        <a:rPr lang="en-US" sz="1400" b="1" dirty="0" smtClean="0">
                          <a:solidFill>
                            <a:srgbClr val="080808"/>
                          </a:solidFill>
                          <a:latin typeface="Times New Roman" panose="02020603050405020304" pitchFamily="18" charset="0"/>
                          <a:cs typeface="Times New Roman" panose="02020603050405020304" pitchFamily="18" charset="0"/>
                        </a:rPr>
                        <a:t>(Type</a:t>
                      </a:r>
                      <a:r>
                        <a:rPr lang="en-US" sz="1400" b="1" baseline="0" dirty="0" smtClean="0">
                          <a:solidFill>
                            <a:srgbClr val="080808"/>
                          </a:solidFill>
                          <a:latin typeface="Times New Roman" panose="02020603050405020304" pitchFamily="18" charset="0"/>
                          <a:cs typeface="Times New Roman" panose="02020603050405020304" pitchFamily="18" charset="0"/>
                        </a:rPr>
                        <a:t> II)</a:t>
                      </a:r>
                      <a:endParaRPr lang="en-US" sz="1400" b="1" dirty="0" smtClean="0">
                        <a:solidFill>
                          <a:srgbClr val="080808"/>
                        </a:solidFill>
                        <a:latin typeface="Times New Roman" panose="02020603050405020304" pitchFamily="18" charset="0"/>
                        <a:cs typeface="Times New Roman" panose="02020603050405020304" pitchFamily="18" charset="0"/>
                      </a:endParaRPr>
                    </a:p>
                    <a:p>
                      <a:pPr algn="ctr"/>
                      <a:endParaRPr lang="en-US" sz="1400" b="1"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668904"/>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Times New Roman" panose="02020603050405020304" pitchFamily="18" charset="0"/>
                          <a:cs typeface="Times New Roman" panose="02020603050405020304" pitchFamily="18" charset="0"/>
                        </a:rPr>
                        <a:t>PREDICT.YES</a:t>
                      </a:r>
                    </a:p>
                  </a:txBody>
                  <a:tcPr>
                    <a:solidFill>
                      <a:schemeClr val="accent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b="1" dirty="0" smtClean="0">
                          <a:solidFill>
                            <a:srgbClr val="080808"/>
                          </a:solidFill>
                          <a:latin typeface="Times New Roman" panose="02020603050405020304" pitchFamily="18" charset="0"/>
                          <a:cs typeface="Times New Roman" panose="02020603050405020304" pitchFamily="18" charset="0"/>
                        </a:rPr>
                        <a:t>173 (Type</a:t>
                      </a:r>
                      <a:r>
                        <a:rPr lang="en-US" sz="1400" b="1" baseline="0" dirty="0" smtClean="0">
                          <a:solidFill>
                            <a:srgbClr val="080808"/>
                          </a:solidFill>
                          <a:latin typeface="Times New Roman" panose="02020603050405020304" pitchFamily="18" charset="0"/>
                          <a:cs typeface="Times New Roman" panose="02020603050405020304" pitchFamily="18" charset="0"/>
                        </a:rPr>
                        <a:t> I)</a:t>
                      </a:r>
                      <a:endParaRPr lang="en-US" sz="1400" b="1" dirty="0" smtClean="0">
                        <a:solidFill>
                          <a:srgbClr val="080808"/>
                        </a:solidFill>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solidFill>
                            <a:srgbClr val="080808"/>
                          </a:solidFill>
                          <a:latin typeface="Times New Roman" panose="02020603050405020304" pitchFamily="18" charset="0"/>
                          <a:cs typeface="Times New Roman" panose="02020603050405020304" pitchFamily="18" charset="0"/>
                        </a:rPr>
                        <a:t>180</a:t>
                      </a:r>
                      <a:endParaRPr lang="en-US" sz="1400" b="1" dirty="0">
                        <a:solidFill>
                          <a:srgbClr val="080808"/>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4955708"/>
                  </a:ext>
                </a:extLst>
              </a:tr>
            </a:tbl>
          </a:graphicData>
        </a:graphic>
      </p:graphicFrame>
      <p:sp>
        <p:nvSpPr>
          <p:cNvPr id="5" name="Rectangle 4"/>
          <p:cNvSpPr/>
          <p:nvPr/>
        </p:nvSpPr>
        <p:spPr>
          <a:xfrm>
            <a:off x="493475" y="3912482"/>
            <a:ext cx="3408690" cy="338554"/>
          </a:xfrm>
          <a:prstGeom prst="rect">
            <a:avLst/>
          </a:prstGeom>
        </p:spPr>
        <p:txBody>
          <a:bodyPr wrap="none">
            <a:spAutoFit/>
          </a:bodyPr>
          <a:lstStyle/>
          <a:p>
            <a:r>
              <a:rPr lang="en-US" sz="1600" b="1" dirty="0" smtClean="0">
                <a:solidFill>
                  <a:srgbClr val="000000"/>
                </a:solidFill>
                <a:latin typeface="Times New Roman" panose="02020603050405020304" pitchFamily="18" charset="0"/>
              </a:rPr>
              <a:t>Table: Confusion matrix of test data </a:t>
            </a:r>
            <a:endParaRPr lang="en-US" sz="1600" b="1" dirty="0"/>
          </a:p>
        </p:txBody>
      </p:sp>
    </p:spTree>
    <p:extLst>
      <p:ext uri="{BB962C8B-B14F-4D97-AF65-F5344CB8AC3E}">
        <p14:creationId xmlns:p14="http://schemas.microsoft.com/office/powerpoint/2010/main" val="4175915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01" y="962758"/>
            <a:ext cx="7886700" cy="716084"/>
          </a:xfrm>
        </p:spPr>
        <p:txBody>
          <a:bodyPr>
            <a:normAutofit/>
          </a:bodyPr>
          <a:lstStyle/>
          <a:p>
            <a:r>
              <a:rPr lang="en-US" dirty="0" smtClean="0"/>
              <a:t>Conclusion</a:t>
            </a:r>
            <a:endParaRPr lang="en-US" dirty="0"/>
          </a:p>
        </p:txBody>
      </p:sp>
      <p:sp>
        <p:nvSpPr>
          <p:cNvPr id="3" name="Rectangle 2"/>
          <p:cNvSpPr/>
          <p:nvPr/>
        </p:nvSpPr>
        <p:spPr>
          <a:xfrm>
            <a:off x="427101" y="1960206"/>
            <a:ext cx="8162717" cy="2308324"/>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Fill up missing data for high dimensional dataset is tricky and more efforts on data pre-processing is necessary</a:t>
            </a:r>
          </a:p>
          <a:p>
            <a:pPr marL="285750" indent="-285750">
              <a:buFont typeface="Arial" panose="020B0604020202020204" pitchFamily="34" charset="0"/>
              <a:buChar char="•"/>
            </a:pPr>
            <a:endParaRPr lang="en-US" dirty="0" smtClean="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For this dataset, </a:t>
            </a:r>
            <a:r>
              <a:rPr lang="en-US" dirty="0" err="1" smtClean="0">
                <a:solidFill>
                  <a:srgbClr val="000000"/>
                </a:solidFill>
                <a:latin typeface="Times New Roman" panose="02020603050405020304" pitchFamily="18" charset="0"/>
              </a:rPr>
              <a:t>XGBoost</a:t>
            </a:r>
            <a:r>
              <a:rPr lang="en-US" dirty="0" smtClean="0">
                <a:solidFill>
                  <a:srgbClr val="000000"/>
                </a:solidFill>
                <a:latin typeface="Times New Roman" panose="02020603050405020304" pitchFamily="18" charset="0"/>
              </a:rPr>
              <a:t> performs better than other regression models</a:t>
            </a:r>
          </a:p>
          <a:p>
            <a:pPr marL="285750" indent="-285750">
              <a:buFont typeface="Arial" panose="020B0604020202020204" pitchFamily="34" charset="0"/>
              <a:buChar char="•"/>
            </a:pPr>
            <a:endParaRPr lang="en-US" dirty="0" smtClean="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For the users benefit, Lasso is preferred</a:t>
            </a:r>
          </a:p>
          <a:p>
            <a:pPr marL="285750" indent="-285750">
              <a:buFont typeface="Arial" panose="020B0604020202020204" pitchFamily="34" charset="0"/>
              <a:buChar char="•"/>
            </a:pPr>
            <a:endParaRPr lang="en-US" dirty="0" smtClean="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House properties related to area and quality are most significant to house prices. </a:t>
            </a:r>
          </a:p>
        </p:txBody>
      </p:sp>
    </p:spTree>
    <p:extLst>
      <p:ext uri="{BB962C8B-B14F-4D97-AF65-F5344CB8AC3E}">
        <p14:creationId xmlns:p14="http://schemas.microsoft.com/office/powerpoint/2010/main" val="1077761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864" y="1845095"/>
            <a:ext cx="6205682" cy="716084"/>
          </a:xfrm>
        </p:spPr>
        <p:txBody>
          <a:bodyPr>
            <a:normAutofit fontScale="90000"/>
          </a:bodyPr>
          <a:lstStyle/>
          <a:p>
            <a:r>
              <a:rPr lang="en-US" dirty="0" smtClean="0"/>
              <a:t>THANK YOU FOR YOUR ATTENTION!</a:t>
            </a:r>
            <a:endParaRPr lang="en-US" dirty="0"/>
          </a:p>
        </p:txBody>
      </p:sp>
      <p:sp>
        <p:nvSpPr>
          <p:cNvPr id="3" name="Title 1"/>
          <p:cNvSpPr txBox="1">
            <a:spLocks/>
          </p:cNvSpPr>
          <p:nvPr/>
        </p:nvSpPr>
        <p:spPr>
          <a:xfrm>
            <a:off x="3723410" y="3013495"/>
            <a:ext cx="1264227" cy="716084"/>
          </a:xfrm>
          <a:prstGeom prst="rect">
            <a:avLst/>
          </a:prstGeom>
        </p:spPr>
        <p:txBody>
          <a:bodyPr vert="horz" lIns="91440" tIns="45720" rIns="91440" bIns="45720" rtlCol="0" anchor="b">
            <a:normAutofit fontScale="97500"/>
          </a:bodyPr>
          <a:lstStyle>
            <a:lvl1pPr algn="l" defTabSz="685800" rtl="0" eaLnBrk="1" latinLnBrk="0" hangingPunct="1">
              <a:lnSpc>
                <a:spcPct val="80000"/>
              </a:lnSpc>
              <a:spcBef>
                <a:spcPct val="0"/>
              </a:spcBef>
              <a:buNone/>
              <a:defRPr sz="2700" kern="1200">
                <a:solidFill>
                  <a:srgbClr val="005BBB"/>
                </a:solidFill>
                <a:latin typeface="Georgia" charset="0"/>
                <a:ea typeface="Georgia" charset="0"/>
                <a:cs typeface="Georgia" charset="0"/>
              </a:defRPr>
            </a:lvl1pPr>
          </a:lstStyle>
          <a:p>
            <a:r>
              <a:rPr lang="en-US" dirty="0" smtClean="0"/>
              <a:t>Q &amp; A!</a:t>
            </a:r>
            <a:endParaRPr lang="en-US" dirty="0"/>
          </a:p>
        </p:txBody>
      </p:sp>
    </p:spTree>
    <p:extLst>
      <p:ext uri="{BB962C8B-B14F-4D97-AF65-F5344CB8AC3E}">
        <p14:creationId xmlns:p14="http://schemas.microsoft.com/office/powerpoint/2010/main" val="994285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446" y="925574"/>
            <a:ext cx="7886700" cy="716084"/>
          </a:xfrm>
        </p:spPr>
        <p:txBody>
          <a:bodyPr/>
          <a:lstStyle/>
          <a:p>
            <a:r>
              <a:rPr lang="en-US" dirty="0"/>
              <a:t>Data Description </a:t>
            </a:r>
          </a:p>
        </p:txBody>
      </p:sp>
      <p:sp>
        <p:nvSpPr>
          <p:cNvPr id="2" name="TextBox 1">
            <a:extLst>
              <a:ext uri="{FF2B5EF4-FFF2-40B4-BE49-F238E27FC236}">
                <a16:creationId xmlns:a16="http://schemas.microsoft.com/office/drawing/2014/main" id="{80E55597-4473-4983-AA7A-A59647A2861B}"/>
              </a:ext>
            </a:extLst>
          </p:cNvPr>
          <p:cNvSpPr txBox="1"/>
          <p:nvPr/>
        </p:nvSpPr>
        <p:spPr>
          <a:xfrm>
            <a:off x="362447" y="1997839"/>
            <a:ext cx="7678310" cy="2031325"/>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smtClean="0">
                <a:solidFill>
                  <a:srgbClr val="080808"/>
                </a:solidFill>
                <a:latin typeface="Times New Roman" panose="02020603050405020304" pitchFamily="18" charset="0"/>
                <a:cs typeface="Times New Roman" panose="02020603050405020304" pitchFamily="18" charset="0"/>
              </a:rPr>
              <a:t>Training data:</a:t>
            </a:r>
          </a:p>
          <a:p>
            <a:pPr fontAlgn="base"/>
            <a:r>
              <a:rPr lang="en-US" dirty="0" smtClean="0">
                <a:solidFill>
                  <a:srgbClr val="080808"/>
                </a:solidFill>
                <a:latin typeface="Times New Roman" panose="02020603050405020304" pitchFamily="18" charset="0"/>
                <a:cs typeface="Times New Roman" panose="02020603050405020304" pitchFamily="18" charset="0"/>
              </a:rPr>
              <a:t>1460 observations with 78 house features (37 </a:t>
            </a:r>
            <a:r>
              <a:rPr lang="en-US" dirty="0">
                <a:solidFill>
                  <a:srgbClr val="080808"/>
                </a:solidFill>
                <a:latin typeface="Times New Roman" panose="02020603050405020304" pitchFamily="18" charset="0"/>
                <a:cs typeface="Times New Roman" panose="02020603050405020304" pitchFamily="18" charset="0"/>
              </a:rPr>
              <a:t>numeric and </a:t>
            </a:r>
            <a:r>
              <a:rPr lang="en-US" dirty="0" smtClean="0">
                <a:solidFill>
                  <a:srgbClr val="080808"/>
                </a:solidFill>
                <a:latin typeface="Times New Roman" panose="02020603050405020304" pitchFamily="18" charset="0"/>
                <a:cs typeface="Times New Roman" panose="02020603050405020304" pitchFamily="18" charset="0"/>
              </a:rPr>
              <a:t>41 </a:t>
            </a:r>
            <a:r>
              <a:rPr lang="en-US" dirty="0">
                <a:solidFill>
                  <a:srgbClr val="080808"/>
                </a:solidFill>
                <a:latin typeface="Times New Roman" panose="02020603050405020304" pitchFamily="18" charset="0"/>
                <a:cs typeface="Times New Roman" panose="02020603050405020304" pitchFamily="18" charset="0"/>
              </a:rPr>
              <a:t>categorical variables) </a:t>
            </a:r>
            <a:r>
              <a:rPr lang="en-US" dirty="0" smtClean="0">
                <a:solidFill>
                  <a:srgbClr val="080808"/>
                </a:solidFill>
                <a:latin typeface="Times New Roman" panose="02020603050405020304" pitchFamily="18" charset="0"/>
                <a:cs typeface="Times New Roman" panose="02020603050405020304" pitchFamily="18" charset="0"/>
              </a:rPr>
              <a:t>and Sale Price as response variables.</a:t>
            </a:r>
            <a:endParaRPr lang="en-US" dirty="0">
              <a:solidFill>
                <a:srgbClr val="080808"/>
              </a:solidFill>
              <a:latin typeface="Times New Roman" panose="02020603050405020304" pitchFamily="18" charset="0"/>
              <a:cs typeface="Times New Roman" panose="02020603050405020304" pitchFamily="18" charset="0"/>
            </a:endParaRPr>
          </a:p>
          <a:p>
            <a:pPr fontAlgn="base"/>
            <a:endParaRPr lang="en-US" dirty="0">
              <a:solidFill>
                <a:srgbClr val="080808"/>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080808"/>
                </a:solidFill>
                <a:latin typeface="Times New Roman" panose="02020603050405020304" pitchFamily="18" charset="0"/>
                <a:cs typeface="Times New Roman" panose="02020603050405020304" pitchFamily="18" charset="0"/>
              </a:rPr>
              <a:t>T</a:t>
            </a:r>
            <a:r>
              <a:rPr lang="en-US" dirty="0" smtClean="0">
                <a:solidFill>
                  <a:srgbClr val="080808"/>
                </a:solidFill>
                <a:latin typeface="Times New Roman" panose="02020603050405020304" pitchFamily="18" charset="0"/>
                <a:cs typeface="Times New Roman" panose="02020603050405020304" pitchFamily="18" charset="0"/>
              </a:rPr>
              <a:t>esting data:</a:t>
            </a:r>
          </a:p>
          <a:p>
            <a:pPr fontAlgn="base"/>
            <a:r>
              <a:rPr lang="en-US" dirty="0" smtClean="0">
                <a:solidFill>
                  <a:srgbClr val="080808"/>
                </a:solidFill>
                <a:latin typeface="Times New Roman" panose="02020603050405020304" pitchFamily="18" charset="0"/>
                <a:cs typeface="Times New Roman" panose="02020603050405020304" pitchFamily="18" charset="0"/>
              </a:rPr>
              <a:t>1459 observations with 78 house features </a:t>
            </a:r>
            <a:r>
              <a:rPr lang="en-US" dirty="0">
                <a:solidFill>
                  <a:srgbClr val="080808"/>
                </a:solidFill>
                <a:latin typeface="Times New Roman" panose="02020603050405020304" pitchFamily="18" charset="0"/>
                <a:cs typeface="Times New Roman" panose="02020603050405020304" pitchFamily="18" charset="0"/>
              </a:rPr>
              <a:t>(37 numeric and </a:t>
            </a:r>
            <a:r>
              <a:rPr lang="en-US" dirty="0" smtClean="0">
                <a:solidFill>
                  <a:srgbClr val="080808"/>
                </a:solidFill>
                <a:latin typeface="Times New Roman" panose="02020603050405020304" pitchFamily="18" charset="0"/>
                <a:cs typeface="Times New Roman" panose="02020603050405020304" pitchFamily="18" charset="0"/>
              </a:rPr>
              <a:t>41 </a:t>
            </a:r>
            <a:r>
              <a:rPr lang="en-US" dirty="0">
                <a:solidFill>
                  <a:srgbClr val="080808"/>
                </a:solidFill>
                <a:latin typeface="Times New Roman" panose="02020603050405020304" pitchFamily="18" charset="0"/>
                <a:cs typeface="Times New Roman" panose="02020603050405020304" pitchFamily="18" charset="0"/>
              </a:rPr>
              <a:t>categorical variables</a:t>
            </a:r>
            <a:r>
              <a:rPr lang="en-US" dirty="0" smtClean="0">
                <a:solidFill>
                  <a:srgbClr val="080808"/>
                </a:solidFill>
                <a:latin typeface="Times New Roman" panose="02020603050405020304" pitchFamily="18" charset="0"/>
                <a:cs typeface="Times New Roman" panose="02020603050405020304" pitchFamily="18" charset="0"/>
              </a:rPr>
              <a:t>)</a:t>
            </a:r>
            <a:endParaRPr lang="en-US"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317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5464B6-B185-4D70-AA2C-1BE5AE74D753}"/>
              </a:ext>
            </a:extLst>
          </p:cNvPr>
          <p:cNvPicPr>
            <a:picLocks noChangeAspect="1"/>
          </p:cNvPicPr>
          <p:nvPr/>
        </p:nvPicPr>
        <p:blipFill>
          <a:blip r:embed="rId2"/>
          <a:stretch>
            <a:fillRect/>
          </a:stretch>
        </p:blipFill>
        <p:spPr>
          <a:xfrm>
            <a:off x="2465654" y="958082"/>
            <a:ext cx="6598833" cy="5820922"/>
          </a:xfrm>
          <a:prstGeom prst="rect">
            <a:avLst/>
          </a:prstGeom>
        </p:spPr>
      </p:pic>
      <p:sp>
        <p:nvSpPr>
          <p:cNvPr id="6" name="TextBox 5">
            <a:extLst>
              <a:ext uri="{FF2B5EF4-FFF2-40B4-BE49-F238E27FC236}">
                <a16:creationId xmlns:a16="http://schemas.microsoft.com/office/drawing/2014/main" id="{6AB2E5D4-C974-4B25-91C5-FE3713E95036}"/>
              </a:ext>
            </a:extLst>
          </p:cNvPr>
          <p:cNvSpPr txBox="1"/>
          <p:nvPr/>
        </p:nvSpPr>
        <p:spPr>
          <a:xfrm>
            <a:off x="330870" y="2246889"/>
            <a:ext cx="3637722" cy="3231654"/>
          </a:xfrm>
          <a:prstGeom prst="rect">
            <a:avLst/>
          </a:prstGeom>
          <a:noFill/>
        </p:spPr>
        <p:txBody>
          <a:bodyPr wrap="square" rtlCol="0">
            <a:spAutoFit/>
          </a:bodyPr>
          <a:lstStyle/>
          <a:p>
            <a:endParaRPr lang="en-US" altLang="zh-CN" sz="1200" dirty="0">
              <a:solidFill>
                <a:srgbClr val="080808"/>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200" dirty="0" err="1">
                <a:solidFill>
                  <a:srgbClr val="080808"/>
                </a:solidFill>
                <a:latin typeface="Times New Roman" panose="02020603050405020304" pitchFamily="18" charset="0"/>
                <a:cs typeface="Times New Roman" panose="02020603050405020304" pitchFamily="18" charset="0"/>
              </a:rPr>
              <a:t>GarageYrBlt</a:t>
            </a:r>
            <a:r>
              <a:rPr lang="en-US" sz="1200" dirty="0">
                <a:solidFill>
                  <a:srgbClr val="080808"/>
                </a:solidFill>
                <a:latin typeface="Times New Roman" panose="02020603050405020304" pitchFamily="18" charset="0"/>
                <a:cs typeface="Times New Roman" panose="02020603050405020304" pitchFamily="18" charset="0"/>
              </a:rPr>
              <a:t>: Year garage was built</a:t>
            </a:r>
          </a:p>
          <a:p>
            <a:pPr marL="285750" indent="-285750">
              <a:buFont typeface="Wingdings" panose="05000000000000000000" pitchFamily="2" charset="2"/>
              <a:buChar char="§"/>
            </a:pPr>
            <a:r>
              <a:rPr lang="en-US" sz="1200" dirty="0">
                <a:solidFill>
                  <a:srgbClr val="080808"/>
                </a:solidFill>
                <a:latin typeface="Times New Roman" panose="02020603050405020304" pitchFamily="18" charset="0"/>
                <a:cs typeface="Times New Roman" panose="02020603050405020304" pitchFamily="18" charset="0"/>
              </a:rPr>
              <a:t>Fireplaces: Number of fireplaces</a:t>
            </a:r>
          </a:p>
          <a:p>
            <a:pPr marL="285750" indent="-285750">
              <a:buFont typeface="Wingdings" panose="05000000000000000000" pitchFamily="2" charset="2"/>
              <a:buChar char="§"/>
            </a:pPr>
            <a:r>
              <a:rPr lang="en-US" sz="1200" dirty="0" err="1">
                <a:solidFill>
                  <a:srgbClr val="080808"/>
                </a:solidFill>
                <a:latin typeface="Times New Roman" panose="02020603050405020304" pitchFamily="18" charset="0"/>
                <a:cs typeface="Times New Roman" panose="02020603050405020304" pitchFamily="18" charset="0"/>
              </a:rPr>
              <a:t>TotRmsAbvGrd</a:t>
            </a:r>
            <a:r>
              <a:rPr lang="en-US" sz="1200" dirty="0">
                <a:solidFill>
                  <a:srgbClr val="080808"/>
                </a:solidFill>
                <a:latin typeface="Times New Roman" panose="02020603050405020304" pitchFamily="18" charset="0"/>
                <a:cs typeface="Times New Roman" panose="02020603050405020304" pitchFamily="18" charset="0"/>
              </a:rPr>
              <a:t>: Total rooms above ground (does not include bathrooms)</a:t>
            </a:r>
          </a:p>
          <a:p>
            <a:pPr marL="285750" indent="-285750">
              <a:buFont typeface="Wingdings" panose="05000000000000000000" pitchFamily="2" charset="2"/>
              <a:buChar char="§"/>
            </a:pPr>
            <a:r>
              <a:rPr lang="en-US" sz="1200" dirty="0" err="1">
                <a:solidFill>
                  <a:srgbClr val="080808"/>
                </a:solidFill>
                <a:latin typeface="Times New Roman" panose="02020603050405020304" pitchFamily="18" charset="0"/>
                <a:cs typeface="Times New Roman" panose="02020603050405020304" pitchFamily="18" charset="0"/>
              </a:rPr>
              <a:t>YearBuilt</a:t>
            </a:r>
            <a:r>
              <a:rPr lang="en-US" sz="1200" dirty="0">
                <a:solidFill>
                  <a:srgbClr val="080808"/>
                </a:solidFill>
                <a:latin typeface="Times New Roman" panose="02020603050405020304" pitchFamily="18" charset="0"/>
                <a:cs typeface="Times New Roman" panose="02020603050405020304" pitchFamily="18" charset="0"/>
              </a:rPr>
              <a:t>: Original construction date</a:t>
            </a:r>
          </a:p>
          <a:p>
            <a:pPr marL="285750" indent="-285750">
              <a:buFont typeface="Wingdings" panose="05000000000000000000" pitchFamily="2" charset="2"/>
              <a:buChar char="§"/>
            </a:pPr>
            <a:r>
              <a:rPr lang="en-US" sz="1200" dirty="0" err="1">
                <a:solidFill>
                  <a:srgbClr val="080808"/>
                </a:solidFill>
                <a:latin typeface="Times New Roman" panose="02020603050405020304" pitchFamily="18" charset="0"/>
                <a:cs typeface="Times New Roman" panose="02020603050405020304" pitchFamily="18" charset="0"/>
              </a:rPr>
              <a:t>YearRemodAdd</a:t>
            </a:r>
            <a:r>
              <a:rPr lang="en-US" sz="1200" dirty="0">
                <a:solidFill>
                  <a:srgbClr val="080808"/>
                </a:solidFill>
                <a:latin typeface="Times New Roman" panose="02020603050405020304" pitchFamily="18" charset="0"/>
                <a:cs typeface="Times New Roman" panose="02020603050405020304" pitchFamily="18" charset="0"/>
              </a:rPr>
              <a:t>: Remodel date (same as construction date if no remodeling or additions)</a:t>
            </a:r>
          </a:p>
          <a:p>
            <a:pPr marL="285750" indent="-285750">
              <a:buFont typeface="Wingdings" panose="05000000000000000000" pitchFamily="2" charset="2"/>
              <a:buChar char="§"/>
            </a:pPr>
            <a:r>
              <a:rPr lang="en-US" sz="1200" dirty="0" err="1">
                <a:solidFill>
                  <a:srgbClr val="080808"/>
                </a:solidFill>
                <a:latin typeface="Times New Roman" panose="02020603050405020304" pitchFamily="18" charset="0"/>
                <a:cs typeface="Times New Roman" panose="02020603050405020304" pitchFamily="18" charset="0"/>
              </a:rPr>
              <a:t>GarageArea</a:t>
            </a:r>
            <a:r>
              <a:rPr lang="en-US" sz="1200" dirty="0">
                <a:solidFill>
                  <a:srgbClr val="080808"/>
                </a:solidFill>
                <a:latin typeface="Times New Roman" panose="02020603050405020304" pitchFamily="18" charset="0"/>
                <a:cs typeface="Times New Roman" panose="02020603050405020304" pitchFamily="18" charset="0"/>
              </a:rPr>
              <a:t>: Size of garage in square feet</a:t>
            </a:r>
          </a:p>
          <a:p>
            <a:pPr marL="285750" indent="-285750">
              <a:buFont typeface="Wingdings" panose="05000000000000000000" pitchFamily="2" charset="2"/>
              <a:buChar char="§"/>
            </a:pPr>
            <a:r>
              <a:rPr lang="en-US" sz="1200" dirty="0" err="1">
                <a:solidFill>
                  <a:srgbClr val="080808"/>
                </a:solidFill>
                <a:latin typeface="Times New Roman" panose="02020603050405020304" pitchFamily="18" charset="0"/>
                <a:cs typeface="Times New Roman" panose="02020603050405020304" pitchFamily="18" charset="0"/>
              </a:rPr>
              <a:t>GarageCars</a:t>
            </a:r>
            <a:r>
              <a:rPr lang="en-US" sz="1200" dirty="0">
                <a:solidFill>
                  <a:srgbClr val="080808"/>
                </a:solidFill>
                <a:latin typeface="Times New Roman" panose="02020603050405020304" pitchFamily="18" charset="0"/>
                <a:cs typeface="Times New Roman" panose="02020603050405020304" pitchFamily="18" charset="0"/>
              </a:rPr>
              <a:t>: Size of garage in car capacity</a:t>
            </a:r>
          </a:p>
          <a:p>
            <a:pPr marL="285750" indent="-285750">
              <a:buFont typeface="Wingdings" panose="05000000000000000000" pitchFamily="2" charset="2"/>
              <a:buChar char="§"/>
            </a:pPr>
            <a:r>
              <a:rPr lang="en-US" sz="1200" dirty="0" err="1">
                <a:solidFill>
                  <a:srgbClr val="080808"/>
                </a:solidFill>
                <a:latin typeface="Times New Roman" panose="02020603050405020304" pitchFamily="18" charset="0"/>
                <a:cs typeface="Times New Roman" panose="02020603050405020304" pitchFamily="18" charset="0"/>
              </a:rPr>
              <a:t>FullBath</a:t>
            </a:r>
            <a:r>
              <a:rPr lang="en-US" sz="1200" dirty="0">
                <a:solidFill>
                  <a:srgbClr val="080808"/>
                </a:solidFill>
                <a:latin typeface="Times New Roman" panose="02020603050405020304" pitchFamily="18" charset="0"/>
                <a:cs typeface="Times New Roman" panose="02020603050405020304" pitchFamily="18" charset="0"/>
              </a:rPr>
              <a:t>: Full bathrooms above grade</a:t>
            </a:r>
          </a:p>
          <a:p>
            <a:pPr marL="285750" indent="-285750">
              <a:buFont typeface="Wingdings" panose="05000000000000000000" pitchFamily="2" charset="2"/>
              <a:buChar char="§"/>
            </a:pPr>
            <a:r>
              <a:rPr lang="en-US" sz="1200" dirty="0">
                <a:solidFill>
                  <a:srgbClr val="080808"/>
                </a:solidFill>
                <a:latin typeface="Times New Roman" panose="02020603050405020304" pitchFamily="18" charset="0"/>
                <a:cs typeface="Times New Roman" panose="02020603050405020304" pitchFamily="18" charset="0"/>
              </a:rPr>
              <a:t>1stFlrSF: First Floor square feet</a:t>
            </a:r>
          </a:p>
          <a:p>
            <a:pPr marL="285750" indent="-285750">
              <a:buFont typeface="Wingdings" panose="05000000000000000000" pitchFamily="2" charset="2"/>
              <a:buChar char="§"/>
            </a:pPr>
            <a:r>
              <a:rPr lang="en-US" sz="1200" dirty="0" err="1">
                <a:solidFill>
                  <a:srgbClr val="080808"/>
                </a:solidFill>
                <a:latin typeface="Times New Roman" panose="02020603050405020304" pitchFamily="18" charset="0"/>
                <a:cs typeface="Times New Roman" panose="02020603050405020304" pitchFamily="18" charset="0"/>
              </a:rPr>
              <a:t>TotalBsmtSF</a:t>
            </a:r>
            <a:r>
              <a:rPr lang="en-US" sz="1200" dirty="0">
                <a:solidFill>
                  <a:srgbClr val="080808"/>
                </a:solidFill>
                <a:latin typeface="Times New Roman" panose="02020603050405020304" pitchFamily="18" charset="0"/>
                <a:cs typeface="Times New Roman" panose="02020603050405020304" pitchFamily="18" charset="0"/>
              </a:rPr>
              <a:t>: Total square feet of basement area</a:t>
            </a:r>
          </a:p>
          <a:p>
            <a:pPr marL="285750" indent="-285750">
              <a:buFont typeface="Wingdings" panose="05000000000000000000" pitchFamily="2" charset="2"/>
              <a:buChar char="§"/>
            </a:pPr>
            <a:r>
              <a:rPr lang="en-US" sz="1200" dirty="0" err="1">
                <a:solidFill>
                  <a:srgbClr val="FF0000"/>
                </a:solidFill>
                <a:latin typeface="Times New Roman" panose="02020603050405020304" pitchFamily="18" charset="0"/>
                <a:cs typeface="Times New Roman" panose="02020603050405020304" pitchFamily="18" charset="0"/>
              </a:rPr>
              <a:t>GrLivArea</a:t>
            </a:r>
            <a:r>
              <a:rPr lang="en-US" sz="1200" dirty="0">
                <a:solidFill>
                  <a:srgbClr val="080808"/>
                </a:solidFill>
                <a:latin typeface="Times New Roman" panose="02020603050405020304" pitchFamily="18" charset="0"/>
                <a:cs typeface="Times New Roman" panose="02020603050405020304" pitchFamily="18" charset="0"/>
              </a:rPr>
              <a:t>: Above grade (ground) living area square feet</a:t>
            </a:r>
          </a:p>
          <a:p>
            <a:pPr marL="285750" indent="-285750">
              <a:buFont typeface="Wingdings" panose="05000000000000000000" pitchFamily="2" charset="2"/>
              <a:buChar char="§"/>
            </a:pPr>
            <a:r>
              <a:rPr lang="en-US" sz="1200" dirty="0" err="1">
                <a:solidFill>
                  <a:srgbClr val="FF0000"/>
                </a:solidFill>
                <a:latin typeface="Times New Roman" panose="02020603050405020304" pitchFamily="18" charset="0"/>
                <a:cs typeface="Times New Roman" panose="02020603050405020304" pitchFamily="18" charset="0"/>
              </a:rPr>
              <a:t>OverallQual</a:t>
            </a:r>
            <a:r>
              <a:rPr lang="en-US" sz="1200" dirty="0">
                <a:solidFill>
                  <a:srgbClr val="080808"/>
                </a:solidFill>
                <a:latin typeface="Times New Roman" panose="02020603050405020304" pitchFamily="18" charset="0"/>
                <a:cs typeface="Times New Roman" panose="02020603050405020304" pitchFamily="18" charset="0"/>
              </a:rPr>
              <a:t>:</a:t>
            </a:r>
            <a:r>
              <a:rPr lang="zh-CN" altLang="en-US" sz="1200" dirty="0">
                <a:solidFill>
                  <a:srgbClr val="FF0000"/>
                </a:solidFill>
                <a:latin typeface="Times New Roman" panose="02020603050405020304" pitchFamily="18" charset="0"/>
                <a:cs typeface="Times New Roman" panose="02020603050405020304" pitchFamily="18" charset="0"/>
              </a:rPr>
              <a:t> </a:t>
            </a:r>
            <a:r>
              <a:rPr lang="en-US" sz="1200" dirty="0">
                <a:solidFill>
                  <a:srgbClr val="080808"/>
                </a:solidFill>
                <a:latin typeface="Times New Roman" panose="02020603050405020304" pitchFamily="18" charset="0"/>
                <a:cs typeface="Times New Roman" panose="02020603050405020304" pitchFamily="18" charset="0"/>
              </a:rPr>
              <a:t>Rates the overall material and finish of the house</a:t>
            </a:r>
          </a:p>
        </p:txBody>
      </p:sp>
      <p:sp>
        <p:nvSpPr>
          <p:cNvPr id="2" name="TextBox 1">
            <a:extLst>
              <a:ext uri="{FF2B5EF4-FFF2-40B4-BE49-F238E27FC236}">
                <a16:creationId xmlns:a16="http://schemas.microsoft.com/office/drawing/2014/main" id="{EAE3638E-66E0-4C7A-A7B0-887F921F00F6}"/>
              </a:ext>
            </a:extLst>
          </p:cNvPr>
          <p:cNvSpPr txBox="1"/>
          <p:nvPr/>
        </p:nvSpPr>
        <p:spPr>
          <a:xfrm>
            <a:off x="330869" y="880964"/>
            <a:ext cx="4959626" cy="507831"/>
          </a:xfrm>
          <a:prstGeom prst="rect">
            <a:avLst/>
          </a:prstGeom>
          <a:noFill/>
        </p:spPr>
        <p:txBody>
          <a:bodyPr wrap="square" rtlCol="0">
            <a:spAutoFit/>
          </a:bodyPr>
          <a:lstStyle/>
          <a:p>
            <a:r>
              <a:rPr lang="en-US" sz="2700" dirty="0" smtClean="0">
                <a:solidFill>
                  <a:srgbClr val="005BBB"/>
                </a:solidFill>
                <a:latin typeface="Georgia" charset="0"/>
              </a:rPr>
              <a:t>Exploratory Data Analysis</a:t>
            </a:r>
            <a:endParaRPr lang="en-US" sz="2700" dirty="0">
              <a:solidFill>
                <a:srgbClr val="005BBB"/>
              </a:solidFill>
              <a:latin typeface="Georgia" charset="0"/>
            </a:endParaRPr>
          </a:p>
        </p:txBody>
      </p:sp>
      <p:sp>
        <p:nvSpPr>
          <p:cNvPr id="3" name="Rectangle 2">
            <a:extLst>
              <a:ext uri="{FF2B5EF4-FFF2-40B4-BE49-F238E27FC236}">
                <a16:creationId xmlns:a16="http://schemas.microsoft.com/office/drawing/2014/main" id="{5DCF9278-E4D7-456F-A125-8658D4A00B61}"/>
              </a:ext>
            </a:extLst>
          </p:cNvPr>
          <p:cNvSpPr/>
          <p:nvPr/>
        </p:nvSpPr>
        <p:spPr>
          <a:xfrm>
            <a:off x="330869" y="1792780"/>
            <a:ext cx="6028083" cy="646331"/>
          </a:xfrm>
          <a:prstGeom prst="rect">
            <a:avLst/>
          </a:prstGeom>
        </p:spPr>
        <p:txBody>
          <a:bodyPr wrap="square">
            <a:spAutoFit/>
          </a:bodyPr>
          <a:lstStyle/>
          <a:p>
            <a:r>
              <a:rPr lang="en-US" dirty="0">
                <a:solidFill>
                  <a:srgbClr val="080808"/>
                </a:solidFill>
                <a:latin typeface="Times New Roman" panose="02020603050405020304" pitchFamily="18" charset="0"/>
                <a:cs typeface="Times New Roman" panose="02020603050405020304" pitchFamily="18" charset="0"/>
              </a:rPr>
              <a:t>The correlation matrix shows the relationship between any two of numerical variables in training data. </a:t>
            </a:r>
          </a:p>
        </p:txBody>
      </p:sp>
      <p:sp>
        <p:nvSpPr>
          <p:cNvPr id="4" name="Rectangle 3">
            <a:extLst>
              <a:ext uri="{FF2B5EF4-FFF2-40B4-BE49-F238E27FC236}">
                <a16:creationId xmlns:a16="http://schemas.microsoft.com/office/drawing/2014/main" id="{CC3923E8-D714-40F7-8F96-67E914701A58}"/>
              </a:ext>
            </a:extLst>
          </p:cNvPr>
          <p:cNvSpPr/>
          <p:nvPr/>
        </p:nvSpPr>
        <p:spPr>
          <a:xfrm>
            <a:off x="332961" y="5501645"/>
            <a:ext cx="2132694" cy="923330"/>
          </a:xfrm>
          <a:prstGeom prst="rect">
            <a:avLst/>
          </a:prstGeom>
        </p:spPr>
        <p:txBody>
          <a:bodyPr wrap="square">
            <a:spAutoFit/>
          </a:bodyPr>
          <a:lstStyle/>
          <a:p>
            <a:r>
              <a:rPr lang="en-US" dirty="0" smtClean="0">
                <a:solidFill>
                  <a:srgbClr val="080808"/>
                </a:solidFill>
                <a:latin typeface="Times New Roman" panose="02020603050405020304" pitchFamily="18" charset="0"/>
                <a:cs typeface="Times New Roman" panose="02020603050405020304" pitchFamily="18" charset="0"/>
              </a:rPr>
              <a:t>High correlated variables: coefficient </a:t>
            </a:r>
            <a:r>
              <a:rPr lang="zh-CN" altLang="en-US" dirty="0">
                <a:solidFill>
                  <a:srgbClr val="080808"/>
                </a:solidFill>
                <a:latin typeface="Times New Roman" panose="02020603050405020304" pitchFamily="18" charset="0"/>
                <a:cs typeface="Times New Roman" panose="02020603050405020304" pitchFamily="18" charset="0"/>
              </a:rPr>
              <a:t>≥ </a:t>
            </a:r>
            <a:r>
              <a:rPr lang="en-US" altLang="zh-CN" dirty="0">
                <a:solidFill>
                  <a:srgbClr val="080808"/>
                </a:solidFill>
                <a:latin typeface="Times New Roman" panose="02020603050405020304" pitchFamily="18" charset="0"/>
                <a:cs typeface="Times New Roman" panose="02020603050405020304" pitchFamily="18" charset="0"/>
              </a:rPr>
              <a:t>0.5</a:t>
            </a:r>
          </a:p>
        </p:txBody>
      </p:sp>
      <p:sp>
        <p:nvSpPr>
          <p:cNvPr id="7" name="Rectangle 6">
            <a:extLst>
              <a:ext uri="{FF2B5EF4-FFF2-40B4-BE49-F238E27FC236}">
                <a16:creationId xmlns:a16="http://schemas.microsoft.com/office/drawing/2014/main" id="{5DCF9278-E4D7-456F-A125-8658D4A00B61}"/>
              </a:ext>
            </a:extLst>
          </p:cNvPr>
          <p:cNvSpPr/>
          <p:nvPr/>
        </p:nvSpPr>
        <p:spPr>
          <a:xfrm>
            <a:off x="330869" y="1411897"/>
            <a:ext cx="2176801" cy="369332"/>
          </a:xfrm>
          <a:prstGeom prst="rect">
            <a:avLst/>
          </a:prstGeom>
        </p:spPr>
        <p:txBody>
          <a:bodyPr wrap="square">
            <a:spAutoFit/>
          </a:bodyPr>
          <a:lstStyle/>
          <a:p>
            <a:r>
              <a:rPr lang="en-US" b="1" i="1" dirty="0" smtClean="0">
                <a:solidFill>
                  <a:srgbClr val="080808"/>
                </a:solidFill>
                <a:latin typeface="Times New Roman" panose="02020603050405020304" pitchFamily="18" charset="0"/>
                <a:cs typeface="Times New Roman" panose="02020603050405020304" pitchFamily="18" charset="0"/>
              </a:rPr>
              <a:t>Correlation Matrix</a:t>
            </a:r>
            <a:endParaRPr lang="en-US" b="1" i="1"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433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0291E5-A66D-4565-A871-3A6CD8C73AD7}"/>
              </a:ext>
            </a:extLst>
          </p:cNvPr>
          <p:cNvPicPr>
            <a:picLocks noChangeAspect="1"/>
          </p:cNvPicPr>
          <p:nvPr/>
        </p:nvPicPr>
        <p:blipFill>
          <a:blip r:embed="rId2"/>
          <a:stretch>
            <a:fillRect/>
          </a:stretch>
        </p:blipFill>
        <p:spPr>
          <a:xfrm>
            <a:off x="534542" y="1791625"/>
            <a:ext cx="2735131" cy="2042694"/>
          </a:xfrm>
          <a:prstGeom prst="rect">
            <a:avLst/>
          </a:prstGeom>
          <a:ln>
            <a:noFill/>
          </a:ln>
        </p:spPr>
      </p:pic>
      <p:pic>
        <p:nvPicPr>
          <p:cNvPr id="20" name="Picture 19">
            <a:extLst>
              <a:ext uri="{FF2B5EF4-FFF2-40B4-BE49-F238E27FC236}">
                <a16:creationId xmlns:a16="http://schemas.microsoft.com/office/drawing/2014/main" id="{8FDD2198-E003-4152-A8CA-685C0978A260}"/>
              </a:ext>
            </a:extLst>
          </p:cNvPr>
          <p:cNvPicPr>
            <a:picLocks noChangeAspect="1"/>
          </p:cNvPicPr>
          <p:nvPr/>
        </p:nvPicPr>
        <p:blipFill>
          <a:blip r:embed="rId3"/>
          <a:stretch>
            <a:fillRect/>
          </a:stretch>
        </p:blipFill>
        <p:spPr>
          <a:xfrm>
            <a:off x="3365810" y="4041687"/>
            <a:ext cx="3238189" cy="2210804"/>
          </a:xfrm>
          <a:prstGeom prst="rect">
            <a:avLst/>
          </a:prstGeom>
          <a:ln>
            <a:noFill/>
          </a:ln>
        </p:spPr>
      </p:pic>
      <p:pic>
        <p:nvPicPr>
          <p:cNvPr id="26" name="Content Placeholder 9">
            <a:extLst>
              <a:ext uri="{FF2B5EF4-FFF2-40B4-BE49-F238E27FC236}">
                <a16:creationId xmlns:a16="http://schemas.microsoft.com/office/drawing/2014/main" id="{5188DC26-D8FB-481F-922B-826C6C3CB839}"/>
              </a:ext>
            </a:extLst>
          </p:cNvPr>
          <p:cNvPicPr>
            <a:picLocks noGrp="1" noChangeAspect="1"/>
          </p:cNvPicPr>
          <p:nvPr>
            <p:ph sz="quarter" idx="10"/>
          </p:nvPr>
        </p:nvPicPr>
        <p:blipFill>
          <a:blip r:embed="rId4"/>
          <a:stretch>
            <a:fillRect/>
          </a:stretch>
        </p:blipFill>
        <p:spPr>
          <a:xfrm>
            <a:off x="3385978" y="1771253"/>
            <a:ext cx="2580713" cy="2063066"/>
          </a:xfrm>
          <a:prstGeom prst="rect">
            <a:avLst/>
          </a:prstGeom>
          <a:ln>
            <a:noFill/>
          </a:ln>
        </p:spPr>
      </p:pic>
      <p:pic>
        <p:nvPicPr>
          <p:cNvPr id="27" name="Picture 26">
            <a:extLst>
              <a:ext uri="{FF2B5EF4-FFF2-40B4-BE49-F238E27FC236}">
                <a16:creationId xmlns:a16="http://schemas.microsoft.com/office/drawing/2014/main" id="{D04A6BA1-30CE-49AA-9636-EA1EA99139D3}"/>
              </a:ext>
            </a:extLst>
          </p:cNvPr>
          <p:cNvPicPr>
            <a:picLocks noChangeAspect="1"/>
          </p:cNvPicPr>
          <p:nvPr/>
        </p:nvPicPr>
        <p:blipFill>
          <a:blip r:embed="rId5"/>
          <a:stretch>
            <a:fillRect/>
          </a:stretch>
        </p:blipFill>
        <p:spPr>
          <a:xfrm>
            <a:off x="6082997" y="1771253"/>
            <a:ext cx="2981490" cy="2063066"/>
          </a:xfrm>
          <a:prstGeom prst="rect">
            <a:avLst/>
          </a:prstGeom>
          <a:ln>
            <a:noFill/>
          </a:ln>
        </p:spPr>
      </p:pic>
      <p:pic>
        <p:nvPicPr>
          <p:cNvPr id="29" name="Picture 28">
            <a:extLst>
              <a:ext uri="{FF2B5EF4-FFF2-40B4-BE49-F238E27FC236}">
                <a16:creationId xmlns:a16="http://schemas.microsoft.com/office/drawing/2014/main" id="{710ACC4D-B9D3-440C-ACB7-35731D7EB398}"/>
              </a:ext>
            </a:extLst>
          </p:cNvPr>
          <p:cNvPicPr>
            <a:picLocks noChangeAspect="1"/>
          </p:cNvPicPr>
          <p:nvPr/>
        </p:nvPicPr>
        <p:blipFill>
          <a:blip r:embed="rId6"/>
          <a:stretch>
            <a:fillRect/>
          </a:stretch>
        </p:blipFill>
        <p:spPr>
          <a:xfrm>
            <a:off x="534544" y="4041687"/>
            <a:ext cx="2735129" cy="2210804"/>
          </a:xfrm>
          <a:prstGeom prst="rect">
            <a:avLst/>
          </a:prstGeom>
          <a:ln>
            <a:noFill/>
          </a:ln>
        </p:spPr>
      </p:pic>
      <p:pic>
        <p:nvPicPr>
          <p:cNvPr id="32" name="Picture 31">
            <a:extLst>
              <a:ext uri="{FF2B5EF4-FFF2-40B4-BE49-F238E27FC236}">
                <a16:creationId xmlns:a16="http://schemas.microsoft.com/office/drawing/2014/main" id="{E29E8524-A445-4348-926B-34CBB9882268}"/>
              </a:ext>
            </a:extLst>
          </p:cNvPr>
          <p:cNvPicPr>
            <a:picLocks noChangeAspect="1"/>
          </p:cNvPicPr>
          <p:nvPr/>
        </p:nvPicPr>
        <p:blipFill>
          <a:blip r:embed="rId7"/>
          <a:stretch>
            <a:fillRect/>
          </a:stretch>
        </p:blipFill>
        <p:spPr>
          <a:xfrm>
            <a:off x="6082998" y="4041687"/>
            <a:ext cx="3061002" cy="2210804"/>
          </a:xfrm>
          <a:prstGeom prst="rect">
            <a:avLst/>
          </a:prstGeom>
        </p:spPr>
      </p:pic>
      <p:sp>
        <p:nvSpPr>
          <p:cNvPr id="9" name="TextBox 8">
            <a:extLst>
              <a:ext uri="{FF2B5EF4-FFF2-40B4-BE49-F238E27FC236}">
                <a16:creationId xmlns:a16="http://schemas.microsoft.com/office/drawing/2014/main" id="{EAE3638E-66E0-4C7A-A7B0-887F921F00F6}"/>
              </a:ext>
            </a:extLst>
          </p:cNvPr>
          <p:cNvSpPr txBox="1"/>
          <p:nvPr/>
        </p:nvSpPr>
        <p:spPr>
          <a:xfrm>
            <a:off x="330869" y="880964"/>
            <a:ext cx="4959626" cy="507831"/>
          </a:xfrm>
          <a:prstGeom prst="rect">
            <a:avLst/>
          </a:prstGeom>
          <a:noFill/>
        </p:spPr>
        <p:txBody>
          <a:bodyPr wrap="square" rtlCol="0">
            <a:spAutoFit/>
          </a:bodyPr>
          <a:lstStyle/>
          <a:p>
            <a:r>
              <a:rPr lang="en-US" sz="2700" dirty="0" smtClean="0">
                <a:solidFill>
                  <a:srgbClr val="005BBB"/>
                </a:solidFill>
                <a:latin typeface="Georgia" charset="0"/>
              </a:rPr>
              <a:t>Exploratory Data Analysis</a:t>
            </a:r>
            <a:endParaRPr lang="en-US" sz="2700" dirty="0">
              <a:solidFill>
                <a:srgbClr val="005BBB"/>
              </a:solidFill>
              <a:latin typeface="Georgia" charset="0"/>
            </a:endParaRPr>
          </a:p>
        </p:txBody>
      </p:sp>
      <p:sp>
        <p:nvSpPr>
          <p:cNvPr id="11" name="Rectangle 10">
            <a:extLst>
              <a:ext uri="{FF2B5EF4-FFF2-40B4-BE49-F238E27FC236}">
                <a16:creationId xmlns:a16="http://schemas.microsoft.com/office/drawing/2014/main" id="{5DCF9278-E4D7-456F-A125-8658D4A00B61}"/>
              </a:ext>
            </a:extLst>
          </p:cNvPr>
          <p:cNvSpPr/>
          <p:nvPr/>
        </p:nvSpPr>
        <p:spPr>
          <a:xfrm>
            <a:off x="330869" y="1411897"/>
            <a:ext cx="5635822" cy="369332"/>
          </a:xfrm>
          <a:prstGeom prst="rect">
            <a:avLst/>
          </a:prstGeom>
        </p:spPr>
        <p:txBody>
          <a:bodyPr wrap="square">
            <a:spAutoFit/>
          </a:bodyPr>
          <a:lstStyle/>
          <a:p>
            <a:r>
              <a:rPr lang="en-US" b="1" i="1" dirty="0" smtClean="0">
                <a:solidFill>
                  <a:srgbClr val="080808"/>
                </a:solidFill>
                <a:latin typeface="Times New Roman" panose="02020603050405020304" pitchFamily="18" charset="0"/>
                <a:cs typeface="Times New Roman" panose="02020603050405020304" pitchFamily="18" charset="0"/>
              </a:rPr>
              <a:t>High Correlated Numerical Variables V.S. Sale Price</a:t>
            </a:r>
            <a:endParaRPr lang="en-US" b="1" i="1"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341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D6A2DA-3BA1-4D9A-9F4A-721AFB9AD7BE}"/>
              </a:ext>
            </a:extLst>
          </p:cNvPr>
          <p:cNvPicPr>
            <a:picLocks noChangeAspect="1"/>
          </p:cNvPicPr>
          <p:nvPr/>
        </p:nvPicPr>
        <p:blipFill>
          <a:blip r:embed="rId2"/>
          <a:stretch>
            <a:fillRect/>
          </a:stretch>
        </p:blipFill>
        <p:spPr>
          <a:xfrm>
            <a:off x="3159729" y="1874282"/>
            <a:ext cx="3213361" cy="2190458"/>
          </a:xfrm>
          <a:prstGeom prst="rect">
            <a:avLst/>
          </a:prstGeom>
        </p:spPr>
      </p:pic>
      <p:pic>
        <p:nvPicPr>
          <p:cNvPr id="12" name="Picture 11">
            <a:extLst>
              <a:ext uri="{FF2B5EF4-FFF2-40B4-BE49-F238E27FC236}">
                <a16:creationId xmlns:a16="http://schemas.microsoft.com/office/drawing/2014/main" id="{B3806A90-EC6F-4AA6-9107-CDEE0BCDBC49}"/>
              </a:ext>
            </a:extLst>
          </p:cNvPr>
          <p:cNvPicPr>
            <a:picLocks noChangeAspect="1"/>
          </p:cNvPicPr>
          <p:nvPr/>
        </p:nvPicPr>
        <p:blipFill>
          <a:blip r:embed="rId3"/>
          <a:stretch>
            <a:fillRect/>
          </a:stretch>
        </p:blipFill>
        <p:spPr>
          <a:xfrm>
            <a:off x="299759" y="1874282"/>
            <a:ext cx="2766714" cy="2145118"/>
          </a:xfrm>
          <a:prstGeom prst="rect">
            <a:avLst/>
          </a:prstGeom>
        </p:spPr>
      </p:pic>
      <p:pic>
        <p:nvPicPr>
          <p:cNvPr id="14" name="Picture 13">
            <a:extLst>
              <a:ext uri="{FF2B5EF4-FFF2-40B4-BE49-F238E27FC236}">
                <a16:creationId xmlns:a16="http://schemas.microsoft.com/office/drawing/2014/main" id="{63C8B17F-46BC-4174-BC26-7B7DB92022CA}"/>
              </a:ext>
            </a:extLst>
          </p:cNvPr>
          <p:cNvPicPr>
            <a:picLocks noChangeAspect="1"/>
          </p:cNvPicPr>
          <p:nvPr/>
        </p:nvPicPr>
        <p:blipFill>
          <a:blip r:embed="rId4"/>
          <a:stretch>
            <a:fillRect/>
          </a:stretch>
        </p:blipFill>
        <p:spPr>
          <a:xfrm>
            <a:off x="5865985" y="1898422"/>
            <a:ext cx="2825193" cy="2190458"/>
          </a:xfrm>
          <a:prstGeom prst="rect">
            <a:avLst/>
          </a:prstGeom>
        </p:spPr>
      </p:pic>
      <p:pic>
        <p:nvPicPr>
          <p:cNvPr id="20" name="Content Placeholder 4">
            <a:extLst>
              <a:ext uri="{FF2B5EF4-FFF2-40B4-BE49-F238E27FC236}">
                <a16:creationId xmlns:a16="http://schemas.microsoft.com/office/drawing/2014/main" id="{CFCEF3DC-5B68-41F2-B96F-B122FEFBB965}"/>
              </a:ext>
            </a:extLst>
          </p:cNvPr>
          <p:cNvPicPr>
            <a:picLocks noChangeAspect="1"/>
          </p:cNvPicPr>
          <p:nvPr/>
        </p:nvPicPr>
        <p:blipFill>
          <a:blip r:embed="rId5"/>
          <a:stretch>
            <a:fillRect/>
          </a:stretch>
        </p:blipFill>
        <p:spPr>
          <a:xfrm>
            <a:off x="299759" y="4062128"/>
            <a:ext cx="2766714" cy="2145117"/>
          </a:xfrm>
          <a:prstGeom prst="rect">
            <a:avLst/>
          </a:prstGeom>
        </p:spPr>
      </p:pic>
      <p:pic>
        <p:nvPicPr>
          <p:cNvPr id="23" name="Picture 22">
            <a:extLst>
              <a:ext uri="{FF2B5EF4-FFF2-40B4-BE49-F238E27FC236}">
                <a16:creationId xmlns:a16="http://schemas.microsoft.com/office/drawing/2014/main" id="{E5BF88ED-5268-462D-A7A6-881423C375C1}"/>
              </a:ext>
            </a:extLst>
          </p:cNvPr>
          <p:cNvPicPr>
            <a:picLocks noChangeAspect="1"/>
          </p:cNvPicPr>
          <p:nvPr/>
        </p:nvPicPr>
        <p:blipFill>
          <a:blip r:embed="rId6"/>
          <a:stretch>
            <a:fillRect/>
          </a:stretch>
        </p:blipFill>
        <p:spPr>
          <a:xfrm>
            <a:off x="3066473" y="4088880"/>
            <a:ext cx="3306618" cy="2118365"/>
          </a:xfrm>
          <a:prstGeom prst="rect">
            <a:avLst/>
          </a:prstGeom>
        </p:spPr>
      </p:pic>
      <p:sp>
        <p:nvSpPr>
          <p:cNvPr id="9" name="TextBox 8">
            <a:extLst>
              <a:ext uri="{FF2B5EF4-FFF2-40B4-BE49-F238E27FC236}">
                <a16:creationId xmlns:a16="http://schemas.microsoft.com/office/drawing/2014/main" id="{EAE3638E-66E0-4C7A-A7B0-887F921F00F6}"/>
              </a:ext>
            </a:extLst>
          </p:cNvPr>
          <p:cNvSpPr txBox="1"/>
          <p:nvPr/>
        </p:nvSpPr>
        <p:spPr>
          <a:xfrm>
            <a:off x="330869" y="880964"/>
            <a:ext cx="4959626" cy="507831"/>
          </a:xfrm>
          <a:prstGeom prst="rect">
            <a:avLst/>
          </a:prstGeom>
          <a:noFill/>
        </p:spPr>
        <p:txBody>
          <a:bodyPr wrap="square" rtlCol="0">
            <a:spAutoFit/>
          </a:bodyPr>
          <a:lstStyle/>
          <a:p>
            <a:r>
              <a:rPr lang="en-US" sz="2700" dirty="0" smtClean="0">
                <a:solidFill>
                  <a:srgbClr val="005BBB"/>
                </a:solidFill>
                <a:latin typeface="Georgia" charset="0"/>
              </a:rPr>
              <a:t>Exploratory Data Analysis</a:t>
            </a:r>
            <a:endParaRPr lang="en-US" sz="2700" dirty="0">
              <a:solidFill>
                <a:srgbClr val="005BBB"/>
              </a:solidFill>
              <a:latin typeface="Georgia" charset="0"/>
            </a:endParaRPr>
          </a:p>
        </p:txBody>
      </p:sp>
      <p:pic>
        <p:nvPicPr>
          <p:cNvPr id="22" name="Picture 21">
            <a:extLst>
              <a:ext uri="{FF2B5EF4-FFF2-40B4-BE49-F238E27FC236}">
                <a16:creationId xmlns:a16="http://schemas.microsoft.com/office/drawing/2014/main" id="{928CDF5B-3DA3-493C-98D4-F5E21F8C93B6}"/>
              </a:ext>
            </a:extLst>
          </p:cNvPr>
          <p:cNvPicPr>
            <a:picLocks noChangeAspect="1"/>
          </p:cNvPicPr>
          <p:nvPr/>
        </p:nvPicPr>
        <p:blipFill>
          <a:blip r:embed="rId7"/>
          <a:stretch>
            <a:fillRect/>
          </a:stretch>
        </p:blipFill>
        <p:spPr>
          <a:xfrm>
            <a:off x="5919298" y="4062128"/>
            <a:ext cx="2771880" cy="2107786"/>
          </a:xfrm>
          <a:prstGeom prst="rect">
            <a:avLst/>
          </a:prstGeom>
        </p:spPr>
      </p:pic>
      <p:sp>
        <p:nvSpPr>
          <p:cNvPr id="11" name="Rectangle 10">
            <a:extLst>
              <a:ext uri="{FF2B5EF4-FFF2-40B4-BE49-F238E27FC236}">
                <a16:creationId xmlns:a16="http://schemas.microsoft.com/office/drawing/2014/main" id="{5DCF9278-E4D7-456F-A125-8658D4A00B61}"/>
              </a:ext>
            </a:extLst>
          </p:cNvPr>
          <p:cNvSpPr/>
          <p:nvPr/>
        </p:nvSpPr>
        <p:spPr>
          <a:xfrm>
            <a:off x="330869" y="1411897"/>
            <a:ext cx="5635822" cy="369332"/>
          </a:xfrm>
          <a:prstGeom prst="rect">
            <a:avLst/>
          </a:prstGeom>
        </p:spPr>
        <p:txBody>
          <a:bodyPr wrap="square">
            <a:spAutoFit/>
          </a:bodyPr>
          <a:lstStyle/>
          <a:p>
            <a:r>
              <a:rPr lang="en-US" b="1" i="1" dirty="0" smtClean="0">
                <a:solidFill>
                  <a:srgbClr val="080808"/>
                </a:solidFill>
                <a:latin typeface="Times New Roman" panose="02020603050405020304" pitchFamily="18" charset="0"/>
                <a:cs typeface="Times New Roman" panose="02020603050405020304" pitchFamily="18" charset="0"/>
              </a:rPr>
              <a:t>High Correlated Numerical Variables V.S. Sale Price</a:t>
            </a:r>
            <a:endParaRPr lang="en-US" b="1" i="1"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351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5EB27D2-28EF-481B-A2F7-D18A8E922EA1}"/>
              </a:ext>
            </a:extLst>
          </p:cNvPr>
          <p:cNvPicPr>
            <a:picLocks noChangeAspect="1"/>
          </p:cNvPicPr>
          <p:nvPr/>
        </p:nvPicPr>
        <p:blipFill>
          <a:blip r:embed="rId2"/>
          <a:stretch>
            <a:fillRect/>
          </a:stretch>
        </p:blipFill>
        <p:spPr>
          <a:xfrm>
            <a:off x="4764888" y="4282226"/>
            <a:ext cx="3347888" cy="2418946"/>
          </a:xfrm>
          <a:prstGeom prst="rect">
            <a:avLst/>
          </a:prstGeom>
        </p:spPr>
      </p:pic>
      <p:pic>
        <p:nvPicPr>
          <p:cNvPr id="20" name="Picture 19">
            <a:extLst>
              <a:ext uri="{FF2B5EF4-FFF2-40B4-BE49-F238E27FC236}">
                <a16:creationId xmlns:a16="http://schemas.microsoft.com/office/drawing/2014/main" id="{E97BD96E-63AD-4700-A812-2E90C3B257E7}"/>
              </a:ext>
            </a:extLst>
          </p:cNvPr>
          <p:cNvPicPr>
            <a:picLocks noChangeAspect="1"/>
          </p:cNvPicPr>
          <p:nvPr/>
        </p:nvPicPr>
        <p:blipFill>
          <a:blip r:embed="rId3"/>
          <a:stretch>
            <a:fillRect/>
          </a:stretch>
        </p:blipFill>
        <p:spPr>
          <a:xfrm>
            <a:off x="969955" y="1731111"/>
            <a:ext cx="3507426" cy="2601234"/>
          </a:xfrm>
          <a:prstGeom prst="rect">
            <a:avLst/>
          </a:prstGeom>
        </p:spPr>
      </p:pic>
      <p:pic>
        <p:nvPicPr>
          <p:cNvPr id="22" name="Picture 21">
            <a:extLst>
              <a:ext uri="{FF2B5EF4-FFF2-40B4-BE49-F238E27FC236}">
                <a16:creationId xmlns:a16="http://schemas.microsoft.com/office/drawing/2014/main" id="{8DFCA964-1D52-4B80-B02E-5145FF536AF9}"/>
              </a:ext>
            </a:extLst>
          </p:cNvPr>
          <p:cNvPicPr>
            <a:picLocks noChangeAspect="1"/>
          </p:cNvPicPr>
          <p:nvPr/>
        </p:nvPicPr>
        <p:blipFill>
          <a:blip r:embed="rId4"/>
          <a:stretch>
            <a:fillRect/>
          </a:stretch>
        </p:blipFill>
        <p:spPr>
          <a:xfrm>
            <a:off x="969955" y="4282226"/>
            <a:ext cx="3507426" cy="2535310"/>
          </a:xfrm>
          <a:prstGeom prst="rect">
            <a:avLst/>
          </a:prstGeom>
        </p:spPr>
      </p:pic>
      <p:pic>
        <p:nvPicPr>
          <p:cNvPr id="24" name="Picture 23">
            <a:extLst>
              <a:ext uri="{FF2B5EF4-FFF2-40B4-BE49-F238E27FC236}">
                <a16:creationId xmlns:a16="http://schemas.microsoft.com/office/drawing/2014/main" id="{44CC05DF-6331-4823-BE02-3456A5D7D675}"/>
              </a:ext>
            </a:extLst>
          </p:cNvPr>
          <p:cNvPicPr>
            <a:picLocks noChangeAspect="1"/>
          </p:cNvPicPr>
          <p:nvPr/>
        </p:nvPicPr>
        <p:blipFill>
          <a:blip r:embed="rId5"/>
          <a:stretch>
            <a:fillRect/>
          </a:stretch>
        </p:blipFill>
        <p:spPr>
          <a:xfrm>
            <a:off x="4757776" y="1731111"/>
            <a:ext cx="3355000" cy="2601234"/>
          </a:xfrm>
          <a:prstGeom prst="rect">
            <a:avLst/>
          </a:prstGeom>
        </p:spPr>
      </p:pic>
      <p:sp>
        <p:nvSpPr>
          <p:cNvPr id="8" name="TextBox 7">
            <a:extLst>
              <a:ext uri="{FF2B5EF4-FFF2-40B4-BE49-F238E27FC236}">
                <a16:creationId xmlns:a16="http://schemas.microsoft.com/office/drawing/2014/main" id="{EAE3638E-66E0-4C7A-A7B0-887F921F00F6}"/>
              </a:ext>
            </a:extLst>
          </p:cNvPr>
          <p:cNvSpPr txBox="1"/>
          <p:nvPr/>
        </p:nvSpPr>
        <p:spPr>
          <a:xfrm>
            <a:off x="330869" y="880964"/>
            <a:ext cx="4959626" cy="507831"/>
          </a:xfrm>
          <a:prstGeom prst="rect">
            <a:avLst/>
          </a:prstGeom>
          <a:noFill/>
        </p:spPr>
        <p:txBody>
          <a:bodyPr wrap="square" rtlCol="0">
            <a:spAutoFit/>
          </a:bodyPr>
          <a:lstStyle/>
          <a:p>
            <a:r>
              <a:rPr lang="en-US" sz="2700" dirty="0" smtClean="0">
                <a:solidFill>
                  <a:srgbClr val="005BBB"/>
                </a:solidFill>
                <a:latin typeface="Georgia" charset="0"/>
              </a:rPr>
              <a:t>Exploratory Data Analysis</a:t>
            </a:r>
            <a:endParaRPr lang="en-US" sz="2700" dirty="0">
              <a:solidFill>
                <a:srgbClr val="005BBB"/>
              </a:solidFill>
              <a:latin typeface="Georgia" charset="0"/>
            </a:endParaRPr>
          </a:p>
        </p:txBody>
      </p:sp>
      <p:sp>
        <p:nvSpPr>
          <p:cNvPr id="9" name="Rectangle 8">
            <a:extLst>
              <a:ext uri="{FF2B5EF4-FFF2-40B4-BE49-F238E27FC236}">
                <a16:creationId xmlns:a16="http://schemas.microsoft.com/office/drawing/2014/main" id="{5DCF9278-E4D7-456F-A125-8658D4A00B61}"/>
              </a:ext>
            </a:extLst>
          </p:cNvPr>
          <p:cNvSpPr/>
          <p:nvPr/>
        </p:nvSpPr>
        <p:spPr>
          <a:xfrm>
            <a:off x="330869" y="1411897"/>
            <a:ext cx="5635822" cy="369332"/>
          </a:xfrm>
          <a:prstGeom prst="rect">
            <a:avLst/>
          </a:prstGeom>
        </p:spPr>
        <p:txBody>
          <a:bodyPr wrap="square">
            <a:spAutoFit/>
          </a:bodyPr>
          <a:lstStyle/>
          <a:p>
            <a:r>
              <a:rPr lang="en-US" b="1" i="1" dirty="0" smtClean="0">
                <a:solidFill>
                  <a:srgbClr val="080808"/>
                </a:solidFill>
                <a:latin typeface="Times New Roman" panose="02020603050405020304" pitchFamily="18" charset="0"/>
                <a:cs typeface="Times New Roman" panose="02020603050405020304" pitchFamily="18" charset="0"/>
              </a:rPr>
              <a:t>Selected Categorical Variables V.S. Sale Price</a:t>
            </a:r>
            <a:endParaRPr lang="en-US" b="1" i="1"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649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a:extLst>
              <a:ext uri="{FF2B5EF4-FFF2-40B4-BE49-F238E27FC236}">
                <a16:creationId xmlns:a16="http://schemas.microsoft.com/office/drawing/2014/main" id="{17032ED8-737E-444D-B55A-DF9AD3974135}"/>
              </a:ext>
            </a:extLst>
          </p:cNvPr>
          <p:cNvPicPr>
            <a:picLocks noChangeAspect="1"/>
          </p:cNvPicPr>
          <p:nvPr/>
        </p:nvPicPr>
        <p:blipFill>
          <a:blip r:embed="rId2"/>
          <a:stretch>
            <a:fillRect/>
          </a:stretch>
        </p:blipFill>
        <p:spPr>
          <a:xfrm>
            <a:off x="1109740" y="4370756"/>
            <a:ext cx="3230163" cy="2432053"/>
          </a:xfrm>
          <a:prstGeom prst="rect">
            <a:avLst/>
          </a:prstGeom>
        </p:spPr>
      </p:pic>
      <p:pic>
        <p:nvPicPr>
          <p:cNvPr id="12" name="Content Placeholder 11">
            <a:extLst>
              <a:ext uri="{FF2B5EF4-FFF2-40B4-BE49-F238E27FC236}">
                <a16:creationId xmlns:a16="http://schemas.microsoft.com/office/drawing/2014/main" id="{DB433B1E-043B-44DF-BD35-790A60F92BD1}"/>
              </a:ext>
            </a:extLst>
          </p:cNvPr>
          <p:cNvPicPr>
            <a:picLocks noGrp="1" noChangeAspect="1"/>
          </p:cNvPicPr>
          <p:nvPr>
            <p:ph sz="quarter" idx="10"/>
          </p:nvPr>
        </p:nvPicPr>
        <p:blipFill>
          <a:blip r:embed="rId3"/>
          <a:stretch>
            <a:fillRect/>
          </a:stretch>
        </p:blipFill>
        <p:spPr>
          <a:xfrm>
            <a:off x="1109741" y="1781230"/>
            <a:ext cx="3230163" cy="2504444"/>
          </a:xfrm>
        </p:spPr>
      </p:pic>
      <p:pic>
        <p:nvPicPr>
          <p:cNvPr id="14" name="Picture 13">
            <a:extLst>
              <a:ext uri="{FF2B5EF4-FFF2-40B4-BE49-F238E27FC236}">
                <a16:creationId xmlns:a16="http://schemas.microsoft.com/office/drawing/2014/main" id="{E437B5D7-80C3-47AA-B2F2-D3CBA4732C55}"/>
              </a:ext>
            </a:extLst>
          </p:cNvPr>
          <p:cNvPicPr>
            <a:picLocks noChangeAspect="1"/>
          </p:cNvPicPr>
          <p:nvPr/>
        </p:nvPicPr>
        <p:blipFill>
          <a:blip r:embed="rId4"/>
          <a:stretch>
            <a:fillRect/>
          </a:stretch>
        </p:blipFill>
        <p:spPr>
          <a:xfrm>
            <a:off x="4369987" y="1781229"/>
            <a:ext cx="3467241" cy="2589527"/>
          </a:xfrm>
          <a:prstGeom prst="rect">
            <a:avLst/>
          </a:prstGeom>
        </p:spPr>
      </p:pic>
      <p:pic>
        <p:nvPicPr>
          <p:cNvPr id="16" name="Picture 15">
            <a:extLst>
              <a:ext uri="{FF2B5EF4-FFF2-40B4-BE49-F238E27FC236}">
                <a16:creationId xmlns:a16="http://schemas.microsoft.com/office/drawing/2014/main" id="{4954664F-8DB1-4704-A4FB-DE6028100687}"/>
              </a:ext>
            </a:extLst>
          </p:cNvPr>
          <p:cNvPicPr>
            <a:picLocks noChangeAspect="1"/>
          </p:cNvPicPr>
          <p:nvPr/>
        </p:nvPicPr>
        <p:blipFill>
          <a:blip r:embed="rId5"/>
          <a:stretch>
            <a:fillRect/>
          </a:stretch>
        </p:blipFill>
        <p:spPr>
          <a:xfrm>
            <a:off x="4428191" y="4370756"/>
            <a:ext cx="3439120" cy="2432053"/>
          </a:xfrm>
          <a:prstGeom prst="rect">
            <a:avLst/>
          </a:prstGeom>
        </p:spPr>
      </p:pic>
      <p:sp>
        <p:nvSpPr>
          <p:cNvPr id="6" name="TextBox 5">
            <a:extLst>
              <a:ext uri="{FF2B5EF4-FFF2-40B4-BE49-F238E27FC236}">
                <a16:creationId xmlns:a16="http://schemas.microsoft.com/office/drawing/2014/main" id="{EAE3638E-66E0-4C7A-A7B0-887F921F00F6}"/>
              </a:ext>
            </a:extLst>
          </p:cNvPr>
          <p:cNvSpPr txBox="1"/>
          <p:nvPr/>
        </p:nvSpPr>
        <p:spPr>
          <a:xfrm>
            <a:off x="330869" y="880964"/>
            <a:ext cx="4959626" cy="507831"/>
          </a:xfrm>
          <a:prstGeom prst="rect">
            <a:avLst/>
          </a:prstGeom>
          <a:noFill/>
        </p:spPr>
        <p:txBody>
          <a:bodyPr wrap="square" rtlCol="0">
            <a:spAutoFit/>
          </a:bodyPr>
          <a:lstStyle/>
          <a:p>
            <a:r>
              <a:rPr lang="en-US" sz="2700" dirty="0" smtClean="0">
                <a:solidFill>
                  <a:srgbClr val="005BBB"/>
                </a:solidFill>
                <a:latin typeface="Georgia" charset="0"/>
              </a:rPr>
              <a:t>Exploratory Data Analysis</a:t>
            </a:r>
            <a:endParaRPr lang="en-US" sz="2700" dirty="0">
              <a:solidFill>
                <a:srgbClr val="005BBB"/>
              </a:solidFill>
              <a:latin typeface="Georgia" charset="0"/>
            </a:endParaRPr>
          </a:p>
        </p:txBody>
      </p:sp>
      <p:sp>
        <p:nvSpPr>
          <p:cNvPr id="9" name="Rectangle 8">
            <a:extLst>
              <a:ext uri="{FF2B5EF4-FFF2-40B4-BE49-F238E27FC236}">
                <a16:creationId xmlns:a16="http://schemas.microsoft.com/office/drawing/2014/main" id="{5DCF9278-E4D7-456F-A125-8658D4A00B61}"/>
              </a:ext>
            </a:extLst>
          </p:cNvPr>
          <p:cNvSpPr/>
          <p:nvPr/>
        </p:nvSpPr>
        <p:spPr>
          <a:xfrm>
            <a:off x="330869" y="1411897"/>
            <a:ext cx="5635822" cy="369332"/>
          </a:xfrm>
          <a:prstGeom prst="rect">
            <a:avLst/>
          </a:prstGeom>
        </p:spPr>
        <p:txBody>
          <a:bodyPr wrap="square">
            <a:spAutoFit/>
          </a:bodyPr>
          <a:lstStyle/>
          <a:p>
            <a:r>
              <a:rPr lang="en-US" b="1" i="1" dirty="0" smtClean="0">
                <a:solidFill>
                  <a:srgbClr val="080808"/>
                </a:solidFill>
                <a:latin typeface="Times New Roman" panose="02020603050405020304" pitchFamily="18" charset="0"/>
                <a:cs typeface="Times New Roman" panose="02020603050405020304" pitchFamily="18" charset="0"/>
              </a:rPr>
              <a:t>Selected Categorical Variables V.S. Sale Price</a:t>
            </a:r>
            <a:endParaRPr lang="en-US" b="1" i="1" dirty="0">
              <a:solidFill>
                <a:srgbClr val="08080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360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9">
            <a:extLst>
              <a:ext uri="{FF2B5EF4-FFF2-40B4-BE49-F238E27FC236}">
                <a16:creationId xmlns:a16="http://schemas.microsoft.com/office/drawing/2014/main" id="{4A5AB21D-C084-4AE9-8C21-AFEDC4F0263D}"/>
              </a:ext>
            </a:extLst>
          </p:cNvPr>
          <p:cNvPicPr>
            <a:picLocks noGrp="1" noChangeAspect="1"/>
          </p:cNvPicPr>
          <p:nvPr>
            <p:ph sz="quarter" idx="10"/>
          </p:nvPr>
        </p:nvPicPr>
        <p:blipFill>
          <a:blip r:embed="rId3"/>
          <a:stretch>
            <a:fillRect/>
          </a:stretch>
        </p:blipFill>
        <p:spPr>
          <a:xfrm>
            <a:off x="330869" y="2204155"/>
            <a:ext cx="4040412" cy="3302099"/>
          </a:xfrm>
          <a:prstGeom prst="rect">
            <a:avLst/>
          </a:prstGeom>
        </p:spPr>
      </p:pic>
      <p:sp>
        <p:nvSpPr>
          <p:cNvPr id="6" name="TextBox 5">
            <a:extLst>
              <a:ext uri="{FF2B5EF4-FFF2-40B4-BE49-F238E27FC236}">
                <a16:creationId xmlns:a16="http://schemas.microsoft.com/office/drawing/2014/main" id="{EAE3638E-66E0-4C7A-A7B0-887F921F00F6}"/>
              </a:ext>
            </a:extLst>
          </p:cNvPr>
          <p:cNvSpPr txBox="1"/>
          <p:nvPr/>
        </p:nvSpPr>
        <p:spPr>
          <a:xfrm>
            <a:off x="330869" y="880964"/>
            <a:ext cx="4959626" cy="507831"/>
          </a:xfrm>
          <a:prstGeom prst="rect">
            <a:avLst/>
          </a:prstGeom>
          <a:noFill/>
        </p:spPr>
        <p:txBody>
          <a:bodyPr wrap="square" rtlCol="0">
            <a:spAutoFit/>
          </a:bodyPr>
          <a:lstStyle/>
          <a:p>
            <a:r>
              <a:rPr lang="en-US" sz="2700" dirty="0" smtClean="0">
                <a:solidFill>
                  <a:srgbClr val="005BBB"/>
                </a:solidFill>
                <a:latin typeface="Georgia" charset="0"/>
              </a:rPr>
              <a:t>Exploratory Data Analysis</a:t>
            </a:r>
            <a:endParaRPr lang="en-US" sz="2700" dirty="0">
              <a:solidFill>
                <a:srgbClr val="005BBB"/>
              </a:solidFill>
              <a:latin typeface="Georgia" charset="0"/>
            </a:endParaRPr>
          </a:p>
        </p:txBody>
      </p:sp>
      <p:sp>
        <p:nvSpPr>
          <p:cNvPr id="7" name="Rectangle 6">
            <a:extLst>
              <a:ext uri="{FF2B5EF4-FFF2-40B4-BE49-F238E27FC236}">
                <a16:creationId xmlns:a16="http://schemas.microsoft.com/office/drawing/2014/main" id="{5DCF9278-E4D7-456F-A125-8658D4A00B61}"/>
              </a:ext>
            </a:extLst>
          </p:cNvPr>
          <p:cNvSpPr/>
          <p:nvPr/>
        </p:nvSpPr>
        <p:spPr>
          <a:xfrm>
            <a:off x="330869" y="1411897"/>
            <a:ext cx="5635822" cy="369332"/>
          </a:xfrm>
          <a:prstGeom prst="rect">
            <a:avLst/>
          </a:prstGeom>
        </p:spPr>
        <p:txBody>
          <a:bodyPr wrap="square">
            <a:spAutoFit/>
          </a:bodyPr>
          <a:lstStyle/>
          <a:p>
            <a:r>
              <a:rPr lang="en-US" b="1" i="1" dirty="0" smtClean="0">
                <a:solidFill>
                  <a:srgbClr val="080808"/>
                </a:solidFill>
                <a:latin typeface="Times New Roman" panose="02020603050405020304" pitchFamily="18" charset="0"/>
                <a:cs typeface="Times New Roman" panose="02020603050405020304" pitchFamily="18" charset="0"/>
              </a:rPr>
              <a:t>Outlier Analysis</a:t>
            </a:r>
            <a:endParaRPr lang="en-US" b="1" i="1" dirty="0">
              <a:solidFill>
                <a:srgbClr val="080808"/>
              </a:solidFill>
              <a:latin typeface="Times New Roman" panose="02020603050405020304" pitchFamily="18" charset="0"/>
              <a:cs typeface="Times New Roman" panose="02020603050405020304" pitchFamily="18" charset="0"/>
            </a:endParaRPr>
          </a:p>
        </p:txBody>
      </p:sp>
      <p:sp>
        <p:nvSpPr>
          <p:cNvPr id="3" name="Rectangle 2"/>
          <p:cNvSpPr/>
          <p:nvPr/>
        </p:nvSpPr>
        <p:spPr>
          <a:xfrm>
            <a:off x="1965489" y="5496452"/>
            <a:ext cx="1387303" cy="369332"/>
          </a:xfrm>
          <a:prstGeom prst="rect">
            <a:avLst/>
          </a:prstGeom>
        </p:spPr>
        <p:txBody>
          <a:bodyPr wrap="none">
            <a:spAutoFit/>
          </a:bodyPr>
          <a:lstStyle/>
          <a:p>
            <a:r>
              <a:rPr lang="en-US" dirty="0" smtClean="0">
                <a:solidFill>
                  <a:srgbClr val="080808"/>
                </a:solidFill>
                <a:latin typeface="Times New Roman" panose="02020603050405020304" pitchFamily="18" charset="0"/>
                <a:cs typeface="Times New Roman" panose="02020603050405020304" pitchFamily="18" charset="0"/>
              </a:rPr>
              <a:t>With outliers</a:t>
            </a:r>
            <a:endParaRPr lang="en-US" dirty="0"/>
          </a:p>
        </p:txBody>
      </p:sp>
      <p:sp>
        <p:nvSpPr>
          <p:cNvPr id="10" name="Rectangle 9"/>
          <p:cNvSpPr/>
          <p:nvPr/>
        </p:nvSpPr>
        <p:spPr>
          <a:xfrm>
            <a:off x="5852791" y="5488597"/>
            <a:ext cx="1682255" cy="369332"/>
          </a:xfrm>
          <a:prstGeom prst="rect">
            <a:avLst/>
          </a:prstGeom>
        </p:spPr>
        <p:txBody>
          <a:bodyPr wrap="none">
            <a:spAutoFit/>
          </a:bodyPr>
          <a:lstStyle/>
          <a:p>
            <a:r>
              <a:rPr lang="en-US" dirty="0" smtClean="0">
                <a:solidFill>
                  <a:srgbClr val="080808"/>
                </a:solidFill>
                <a:latin typeface="Times New Roman" panose="02020603050405020304" pitchFamily="18" charset="0"/>
                <a:cs typeface="Times New Roman" panose="02020603050405020304" pitchFamily="18" charset="0"/>
              </a:rPr>
              <a:t>Without outliers</a:t>
            </a:r>
            <a:endParaRPr lang="en-US" dirty="0"/>
          </a:p>
        </p:txBody>
      </p:sp>
      <p:pic>
        <p:nvPicPr>
          <p:cNvPr id="2" name="Picture 1"/>
          <p:cNvPicPr>
            <a:picLocks noChangeAspect="1"/>
          </p:cNvPicPr>
          <p:nvPr/>
        </p:nvPicPr>
        <p:blipFill>
          <a:blip r:embed="rId4"/>
          <a:stretch>
            <a:fillRect/>
          </a:stretch>
        </p:blipFill>
        <p:spPr>
          <a:xfrm>
            <a:off x="4729332" y="2414258"/>
            <a:ext cx="3787056" cy="3082193"/>
          </a:xfrm>
          <a:prstGeom prst="rect">
            <a:avLst/>
          </a:prstGeom>
        </p:spPr>
      </p:pic>
    </p:spTree>
    <p:extLst>
      <p:ext uri="{BB962C8B-B14F-4D97-AF65-F5344CB8AC3E}">
        <p14:creationId xmlns:p14="http://schemas.microsoft.com/office/powerpoint/2010/main" val="3894756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Template_WIDE" id="{320877F5-9057-5044-9670-55C377C33490}" vid="{043CC7DF-15AC-0F49-A0D1-304573C219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5527</TotalTime>
  <Words>1140</Words>
  <Application>Microsoft Office PowerPoint</Application>
  <PresentationFormat>On-screen Show (4:3)</PresentationFormat>
  <Paragraphs>220</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DengXian</vt:lpstr>
      <vt:lpstr>LucidaGrande</vt:lpstr>
      <vt:lpstr>黑体</vt:lpstr>
      <vt:lpstr>Arial</vt:lpstr>
      <vt:lpstr>Georgia</vt:lpstr>
      <vt:lpstr>Times New Roman</vt:lpstr>
      <vt:lpstr>Wingdings</vt:lpstr>
      <vt:lpstr>UB Powerpoint Template</vt:lpstr>
      <vt:lpstr>Analyzing and PREDICTING HOUSE PRICES</vt:lpstr>
      <vt:lpstr>Introduction</vt:lpstr>
      <vt:lpstr>Data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Fitting-Regression</vt:lpstr>
      <vt:lpstr>Model Fitting-Regression</vt:lpstr>
      <vt:lpstr>Model Fitting-Regression</vt:lpstr>
      <vt:lpstr>Model Fitting-Regression</vt:lpstr>
      <vt:lpstr>Model Fitting-Regression</vt:lpstr>
      <vt:lpstr>Model Fitting-Classification</vt:lpstr>
      <vt:lpstr>Model Fitting-Classification</vt:lpstr>
      <vt:lpstr>Model Fitting-Classification</vt:lpstr>
      <vt:lpstr>Conclusion</vt:lpstr>
      <vt:lpstr>THANK YOU FOR YOUR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Template</dc:title>
  <dc:subject/>
  <dc:creator>Microsoft Office User</dc:creator>
  <cp:keywords/>
  <dc:description/>
  <cp:lastModifiedBy>HUI YUAN</cp:lastModifiedBy>
  <cp:revision>333</cp:revision>
  <cp:lastPrinted>2015-10-19T19:01:41Z</cp:lastPrinted>
  <dcterms:created xsi:type="dcterms:W3CDTF">2016-06-28T14:05:07Z</dcterms:created>
  <dcterms:modified xsi:type="dcterms:W3CDTF">2019-07-06T19:42:15Z</dcterms:modified>
  <cp:category/>
</cp:coreProperties>
</file>