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440" r:id="rId3"/>
    <p:sldId id="441" r:id="rId4"/>
    <p:sldId id="442" r:id="rId5"/>
    <p:sldId id="444" r:id="rId6"/>
    <p:sldId id="443" r:id="rId7"/>
    <p:sldId id="445" r:id="rId8"/>
    <p:sldId id="447" r:id="rId9"/>
    <p:sldId id="44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84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995E8-1C11-4F37-8FB4-51BE8A406924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A6589-1FC6-4472-903A-3B5B5E364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14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EDF4-B1FD-466D-BBED-FD75E9941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5A44-6FCC-4FE4-BFEC-2E137A1468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B161A-6153-4180-B809-E076499AA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0CC5C-BAB1-4436-81B7-7F3DE15B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F8A92-F1AF-42B0-8E5C-97D5D8EC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61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08595-D976-4254-82BE-74E0C2C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A7C73-8E4A-4E25-8922-78F3181061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4A08B-59F6-4432-9374-A91EF471D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C416C-A3D5-422F-88FB-CA2A2E388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E438E-31CC-4884-AF42-B1755DC0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82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F1413-5C1B-4768-B2C1-6B4DE0D40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F38A5-2677-426E-A60F-D34C9E1113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2F98D-B8DC-4A49-ADE9-1D41C1EE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B246D-1249-4B12-AEEF-E228ED978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88BD5-5DBE-4684-BE46-FF9393EE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450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on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FE4A19-2C39-9846-B0B0-5AE020F9F1F9}"/>
              </a:ext>
            </a:extLst>
          </p:cNvPr>
          <p:cNvCxnSpPr>
            <a:cxnSpLocks/>
          </p:cNvCxnSpPr>
          <p:nvPr userDrawn="1"/>
        </p:nvCxnSpPr>
        <p:spPr>
          <a:xfrm>
            <a:off x="263879" y="443685"/>
            <a:ext cx="11928121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C7CA887-B8E9-6B49-8B79-C77F61EF6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175" y="36427"/>
            <a:ext cx="10657366" cy="626468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>
                <a:solidFill>
                  <a:srgbClr val="4B4B4B"/>
                </a:solidFill>
                <a:latin typeface="Gotham Book" panose="02000604040000020004" pitchFamily="2" charset="0"/>
              </a:defRPr>
            </a:lvl1pPr>
          </a:lstStyle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Big title </a:t>
            </a:r>
            <a:r>
              <a:rPr lang="en-US" sz="2800" dirty="0">
                <a:solidFill>
                  <a:srgbClr val="5EC1EF"/>
                </a:solidFill>
                <a:latin typeface="Gotham Book" panose="02000604040000020004" pitchFamily="2" charset="0"/>
              </a:rPr>
              <a:t>Infographic</a:t>
            </a:r>
            <a:r>
              <a:rPr lang="en-US" sz="2800" dirty="0">
                <a:solidFill>
                  <a:srgbClr val="4B4B4B"/>
                </a:solidFill>
                <a:latin typeface="Gotham Book" panose="02000604040000020004" pitchFamily="2" charset="0"/>
              </a:rPr>
              <a:t> slide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57115A-9A8F-D346-BD68-27BC66CD157C}"/>
              </a:ext>
            </a:extLst>
          </p:cNvPr>
          <p:cNvCxnSpPr>
            <a:cxnSpLocks/>
          </p:cNvCxnSpPr>
          <p:nvPr userDrawn="1"/>
        </p:nvCxnSpPr>
        <p:spPr>
          <a:xfrm>
            <a:off x="901959" y="6425337"/>
            <a:ext cx="11290041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FB3FAA-966A-874B-BB10-28A2E8AC39F5}"/>
              </a:ext>
            </a:extLst>
          </p:cNvPr>
          <p:cNvCxnSpPr/>
          <p:nvPr userDrawn="1"/>
        </p:nvCxnSpPr>
        <p:spPr>
          <a:xfrm>
            <a:off x="10037851" y="6522726"/>
            <a:ext cx="0" cy="20396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3BD878-8F07-024D-9040-4791952E4991}"/>
              </a:ext>
            </a:extLst>
          </p:cNvPr>
          <p:cNvGrpSpPr/>
          <p:nvPr userDrawn="1"/>
        </p:nvGrpSpPr>
        <p:grpSpPr>
          <a:xfrm>
            <a:off x="0" y="5974464"/>
            <a:ext cx="901960" cy="883534"/>
            <a:chOff x="0" y="5974464"/>
            <a:chExt cx="901960" cy="88353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FAF06CD-83B4-D549-943F-946C1CA8E7E4}"/>
                </a:ext>
              </a:extLst>
            </p:cNvPr>
            <p:cNvSpPr/>
            <p:nvPr userDrawn="1"/>
          </p:nvSpPr>
          <p:spPr>
            <a:xfrm>
              <a:off x="0" y="6361235"/>
              <a:ext cx="901960" cy="4967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67B23528-AA85-F748-ABD6-4FA095793E24}"/>
                </a:ext>
              </a:extLst>
            </p:cNvPr>
            <p:cNvSpPr/>
            <p:nvPr userDrawn="1"/>
          </p:nvSpPr>
          <p:spPr>
            <a:xfrm rot="5403736">
              <a:off x="42256" y="6050921"/>
              <a:ext cx="883138" cy="730223"/>
            </a:xfrm>
            <a:prstGeom prst="triangle">
              <a:avLst>
                <a:gd name="adj" fmla="val 50938"/>
              </a:avLst>
            </a:prstGeom>
            <a:solidFill>
              <a:schemeClr val="accent4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Gotham Book" panose="02000604040000020004" pitchFamily="2" charset="0"/>
              </a:endParaRPr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2AF698A7-C7F2-034F-9596-3CBD50D01DC2}"/>
                </a:ext>
              </a:extLst>
            </p:cNvPr>
            <p:cNvSpPr/>
            <p:nvPr userDrawn="1"/>
          </p:nvSpPr>
          <p:spPr>
            <a:xfrm rot="4815961">
              <a:off x="123472" y="6121582"/>
              <a:ext cx="750729" cy="689237"/>
            </a:xfrm>
            <a:prstGeom prst="triangle">
              <a:avLst/>
            </a:prstGeom>
            <a:gradFill>
              <a:gsLst>
                <a:gs pos="0">
                  <a:srgbClr val="0477C3"/>
                </a:gs>
                <a:gs pos="99000">
                  <a:srgbClr val="26B5F7"/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b="0" i="0" dirty="0">
                <a:latin typeface="Gotham Book" panose="02000604040000020004" pitchFamily="2" charset="0"/>
              </a:endParaRPr>
            </a:p>
          </p:txBody>
        </p:sp>
      </p:grp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A937FDC-DA78-FF44-ABFA-A117541D52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07627" y="64740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Gotham Book" panose="02000604040000020004" pitchFamily="2" charset="0"/>
              </a:defRPr>
            </a:lvl1pPr>
          </a:lstStyle>
          <a:p>
            <a:fld id="{039C7415-12ED-1F44-BE03-24001F31E4F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C216BA44-201C-984C-B141-0D97E04234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42970" b="41818"/>
          <a:stretch/>
        </p:blipFill>
        <p:spPr>
          <a:xfrm>
            <a:off x="10162425" y="6511679"/>
            <a:ext cx="1905000" cy="28978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9AB175F-B5E7-7D45-B153-F5410A39C714}"/>
              </a:ext>
            </a:extLst>
          </p:cNvPr>
          <p:cNvSpPr>
            <a:spLocks/>
          </p:cNvSpPr>
          <p:nvPr userDrawn="1"/>
        </p:nvSpPr>
        <p:spPr>
          <a:xfrm>
            <a:off x="776446" y="6533946"/>
            <a:ext cx="3561231" cy="215444"/>
          </a:xfrm>
          <a:prstGeom prst="rect">
            <a:avLst/>
          </a:prstGeom>
          <a:noFill/>
          <a:ln>
            <a:noFill/>
          </a:ln>
        </p:spPr>
        <p:txBody>
          <a:bodyPr wrap="none" rIns="0">
            <a:spAutoFit/>
          </a:bodyPr>
          <a:lstStyle/>
          <a:p>
            <a:pPr lvl="0" algn="r" defTabSz="1217613" rtl="0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800" b="0" i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Gotham Book" panose="02000604040000020004" pitchFamily="2" charset="0"/>
                <a:ea typeface="+mn-ea"/>
                <a:cs typeface="Arial" panose="020B0604020202020204" pitchFamily="34" charset="0"/>
              </a:rPr>
              <a:t>Copyright © 2019 HCL Technologies Limited  |  www.hcltechsw.com</a:t>
            </a:r>
          </a:p>
        </p:txBody>
      </p:sp>
    </p:spTree>
    <p:extLst>
      <p:ext uri="{BB962C8B-B14F-4D97-AF65-F5344CB8AC3E}">
        <p14:creationId xmlns:p14="http://schemas.microsoft.com/office/powerpoint/2010/main" val="2945801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F59B-90E3-4EB6-B1CD-82DDE191E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DECB7-B0D2-48C2-A325-459BFEECF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60B81-4F4E-416C-B158-A8EA9D7F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A483-6AB1-44D8-A794-469BAF78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883B-00BC-48A4-8246-23F4C92B0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45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10C2C-047D-4DCE-BEE6-E55A22C9A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388EB-D8C3-4DE5-90D1-AA3C9E962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62F20-43D2-47F1-AD52-F4696781D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720DB-0896-4E07-9100-2E59D4AC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2E9EF-D723-4645-AE20-AA0CFDC8F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06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BB6D1-3D7F-47C4-8DEA-5F1C69617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0F42A-E52B-4CF2-BC4A-41253B59E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E6F251-AFE5-4C5B-8120-B493B607E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FC429-7F40-44CD-8C78-641CB703B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3481A-79AA-4C64-8500-B44E047C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94EE6-1D73-43C5-87B3-9B751F59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70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1B90E-3353-462E-9C4E-11836FD93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84D2F-6B3B-43F6-8C01-869E1AC02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48FE43-9CB6-4385-8D3E-9BE3E3B7D5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C0DD0-8522-4858-8F2A-91F257443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F3F602-66DC-454F-B60D-2BE3C9B64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B85D1-3CA4-46CE-A0A2-A483DFAFF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49B8A-7317-4576-B4D4-3CF623BC0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1D5DA9-2424-4FEE-8268-0A7644516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74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842BD-BAEE-45D2-841F-21EEF6614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BE53-247B-45DF-9F8D-C3E230225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3721A0-5A7C-4C19-AC12-852E58BF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5292F8-7AEB-4EC1-B6D6-D07E5265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16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D021F-6057-4DA3-A2C3-C554CF140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D2113-5FC1-4973-A3EB-28F94E9F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6E18A-0FB4-40C1-B46C-E53730AA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92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1B2B-26C6-4660-A6FD-77BCE7A85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C32D-412A-4DC9-A08D-1A2B0810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F04B3-E339-4F7D-AE51-B9B8AE917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A206F-F789-4F24-A3B8-60AD102A4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4A3A7-D7DE-45BE-924F-615CFD27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8D937-BFF8-4A0D-BF54-D14F4EA73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469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6F81A-69F4-46F4-AC7C-547B608B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DA45AE-D20C-49F2-968C-3E3DEAA7BB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374EE-0D2A-4CE0-9410-01969ECB9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56292-BC3E-4690-92B0-F8C6D6FF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E8E04-ED98-45F7-9C60-9B27ABC2026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7B577-602E-456A-8B06-F3E7D5EF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4167D-830F-4E20-9A19-7B3563AE8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5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C018C-2D0C-490B-9402-E516AE0CC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F77F5-AA03-4FBB-B5C0-B9A5EFDBA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AA2C9-AB66-48B4-ABC1-236BCD0EE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E8E04-ED98-45F7-9C60-9B27ABC20268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3136F-4E83-4D3D-864B-EB8E727E6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6B8C-5DD6-4B0C-B4F3-AAC91CADC5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35ACE-2C62-4E65-AC7A-CD70A5477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3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icture containing logo&#10;&#10;Description automatically generated">
            <a:extLst>
              <a:ext uri="{FF2B5EF4-FFF2-40B4-BE49-F238E27FC236}">
                <a16:creationId xmlns:a16="http://schemas.microsoft.com/office/drawing/2014/main" id="{7845C92D-9A94-4D86-BFD2-F65358728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48" y="643467"/>
            <a:ext cx="10643904" cy="5571065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0319B-157B-8746-A5F5-2FCB994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4" y="36427"/>
            <a:ext cx="1406658" cy="626468"/>
          </a:xfrm>
        </p:spPr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643A11-B9D5-43D5-9E65-3242360488F8}"/>
              </a:ext>
            </a:extLst>
          </p:cNvPr>
          <p:cNvSpPr txBox="1"/>
          <p:nvPr/>
        </p:nvSpPr>
        <p:spPr>
          <a:xfrm>
            <a:off x="1533832" y="1049350"/>
            <a:ext cx="9532374" cy="2057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60"/>
              </a:lnSpc>
            </a:pPr>
            <a:endParaRPr lang="en-US" dirty="0">
              <a:solidFill>
                <a:srgbClr val="565656"/>
              </a:solidFill>
              <a:latin typeface="metropolislight"/>
            </a:endParaRP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Introduction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Architecture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Containers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Images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Volumes </a:t>
            </a:r>
          </a:p>
          <a:p>
            <a:pPr marL="457200" indent="-457200">
              <a:lnSpc>
                <a:spcPts val="2160"/>
              </a:lnSpc>
              <a:buFont typeface="+mj-lt"/>
              <a:buAutoNum type="arabicPeriod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Compose</a:t>
            </a:r>
          </a:p>
        </p:txBody>
      </p:sp>
    </p:spTree>
    <p:extLst>
      <p:ext uri="{BB962C8B-B14F-4D97-AF65-F5344CB8AC3E}">
        <p14:creationId xmlns:p14="http://schemas.microsoft.com/office/powerpoint/2010/main" val="258646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B905-44A5-4BD9-942B-905146822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77" y="197200"/>
            <a:ext cx="1490611" cy="626468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Docker</a:t>
            </a:r>
            <a:br>
              <a:rPr lang="en-US" dirty="0">
                <a:solidFill>
                  <a:srgbClr val="565656"/>
                </a:solidFill>
                <a:latin typeface="metropolislight"/>
              </a:rPr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937109-A8D2-4993-9778-9522C2D134C1}"/>
              </a:ext>
            </a:extLst>
          </p:cNvPr>
          <p:cNvSpPr txBox="1"/>
          <p:nvPr/>
        </p:nvSpPr>
        <p:spPr>
          <a:xfrm>
            <a:off x="1416817" y="1155560"/>
            <a:ext cx="100383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is an open platform for developing, shipping, and running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allows you to build, test, and deploy applications quickly, packaging software into standardized units called containers.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enables you to separate your applications from your infrastructure so you can deliver software quickly.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The whole idea of Docker is for developers to easily develop applications, ship them into containers which can then be deployed anywhere.</a:t>
            </a:r>
          </a:p>
        </p:txBody>
      </p:sp>
    </p:spTree>
    <p:extLst>
      <p:ext uri="{BB962C8B-B14F-4D97-AF65-F5344CB8AC3E}">
        <p14:creationId xmlns:p14="http://schemas.microsoft.com/office/powerpoint/2010/main" val="2426707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B055-F16B-41F3-A679-2BC43FEA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2013124" cy="626468"/>
          </a:xfrm>
        </p:spPr>
        <p:txBody>
          <a:bodyPr/>
          <a:lstStyle/>
          <a:p>
            <a:r>
              <a:rPr lang="en-US" dirty="0">
                <a:solidFill>
                  <a:srgbClr val="565656"/>
                </a:solidFill>
                <a:latin typeface="metropolislight"/>
              </a:rPr>
              <a:t>Architecture</a:t>
            </a:r>
            <a:endParaRPr lang="en-US" dirty="0"/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ABD763E-31D0-4C9A-AE2C-73828D9B3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672" y="1116129"/>
            <a:ext cx="8946655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46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EC1B2-2649-4A50-8436-C7CA4281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741818" cy="626468"/>
          </a:xfrm>
        </p:spPr>
        <p:txBody>
          <a:bodyPr/>
          <a:lstStyle/>
          <a:p>
            <a:r>
              <a:rPr lang="en-US" dirty="0">
                <a:solidFill>
                  <a:srgbClr val="565656"/>
                </a:solidFill>
                <a:latin typeface="metropolislight"/>
              </a:rPr>
              <a:t>Containers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25B27D-82C4-4D88-89EA-E082B2F388F0}"/>
              </a:ext>
            </a:extLst>
          </p:cNvPr>
          <p:cNvSpPr txBox="1"/>
          <p:nvPr/>
        </p:nvSpPr>
        <p:spPr>
          <a:xfrm>
            <a:off x="1055077" y="994787"/>
            <a:ext cx="10540721" cy="499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48632D-6A8E-4D8E-B10D-0B53943BE012}"/>
              </a:ext>
            </a:extLst>
          </p:cNvPr>
          <p:cNvSpPr txBox="1"/>
          <p:nvPr/>
        </p:nvSpPr>
        <p:spPr>
          <a:xfrm>
            <a:off x="1379973" y="1095271"/>
            <a:ext cx="98909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containers include the application and all of its dependencies.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shares the kernel with other containers, running as isolated processes in user space on the host operating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containers are not tied to any specific infrastructure: they run on any computer, on any infrastructure, and in any cloud.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containers are basically runtime instances of Docker images.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BBEF98-0FB2-4B15-9D13-CEDBA4781A2A}"/>
              </a:ext>
            </a:extLst>
          </p:cNvPr>
          <p:cNvSpPr txBox="1"/>
          <p:nvPr/>
        </p:nvSpPr>
        <p:spPr>
          <a:xfrm>
            <a:off x="1515346" y="3099315"/>
            <a:ext cx="9849339" cy="32213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container ls		// List containers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run hello-world               // Run a container</a:t>
            </a:r>
          </a:p>
          <a:p>
            <a:pPr>
              <a:lnSpc>
                <a:spcPts val="1920"/>
              </a:lnSpc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container exec	// Run a command in a running container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/>
              </a:rPr>
              <a:t>ps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	                    // Shows running containers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container logs	// Fetch the logs of a container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container inspect	// Display detailed information on one or more containers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container start	// Start one or more stopped containers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container stop	// Stop one or more running containers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container kill	                    // Kill one or more running containers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container rm                    // Remove one or more containers</a:t>
            </a:r>
          </a:p>
        </p:txBody>
      </p:sp>
    </p:spTree>
    <p:extLst>
      <p:ext uri="{BB962C8B-B14F-4D97-AF65-F5344CB8AC3E}">
        <p14:creationId xmlns:p14="http://schemas.microsoft.com/office/powerpoint/2010/main" val="119208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EFFD1-DEB8-47C4-ACA5-0B5DD926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249449" cy="626468"/>
          </a:xfrm>
        </p:spPr>
        <p:txBody>
          <a:bodyPr/>
          <a:lstStyle/>
          <a:p>
            <a:r>
              <a:rPr lang="en-US" dirty="0">
                <a:solidFill>
                  <a:srgbClr val="565656"/>
                </a:solidFill>
                <a:latin typeface="metropolislight"/>
              </a:rPr>
              <a:t>Images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31E915-6CB7-4FBD-8323-299F79D5926B}"/>
              </a:ext>
            </a:extLst>
          </p:cNvPr>
          <p:cNvSpPr txBox="1"/>
          <p:nvPr/>
        </p:nvSpPr>
        <p:spPr>
          <a:xfrm>
            <a:off x="1376624" y="1095270"/>
            <a:ext cx="10590963" cy="2057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A Docker image is a read-only template that contains a set of instructions for creating a container that can run on the Docker platform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It provides a convenient way to package up applications and preconfigured server environments.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A Docker image is a file used to execute code in a Docker container. 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These docker images can be deployed to any Docker environment.</a:t>
            </a:r>
          </a:p>
          <a:p>
            <a:pPr marL="285750" indent="-285750">
              <a:lnSpc>
                <a:spcPts val="216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images have intermediate layers that increase reusability, decrease disk usage, and speed up docker build by allowing each step to be cached.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EC5549-E14E-4DCB-928D-402B00CDE01E}"/>
              </a:ext>
            </a:extLst>
          </p:cNvPr>
          <p:cNvSpPr txBox="1"/>
          <p:nvPr/>
        </p:nvSpPr>
        <p:spPr>
          <a:xfrm>
            <a:off x="1535443" y="3585260"/>
            <a:ext cx="9849339" cy="2503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images                              // List of images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image rm                          // Remove an image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image build                      // Builds an image from a 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/>
              </a:rPr>
              <a:t>Dockerfile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.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image inspect                  // Displays information on one or more images.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image prune                    // Removes unused images. 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$ docker image pull                        // Pulls an image or a repository from a registry.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dirty="0">
                <a:solidFill>
                  <a:srgbClr val="565656"/>
                </a:solidFill>
                <a:latin typeface="metropolislight"/>
              </a:rPr>
              <a:t>$ docker image push                      // Pushes an image or a repository to a registry.</a:t>
            </a:r>
            <a:br>
              <a:rPr lang="en-US" sz="1600" dirty="0">
                <a:solidFill>
                  <a:srgbClr val="565656"/>
                </a:solidFill>
                <a:latin typeface="metropolislight"/>
              </a:rPr>
            </a:br>
            <a:r>
              <a:rPr lang="en-US" sz="1600" dirty="0">
                <a:solidFill>
                  <a:srgbClr val="565656"/>
                </a:solidFill>
                <a:latin typeface="metropolislight"/>
              </a:rPr>
              <a:t>$ docker image history                  // Shows the history of an image</a:t>
            </a:r>
          </a:p>
        </p:txBody>
      </p:sp>
    </p:spTree>
    <p:extLst>
      <p:ext uri="{BB962C8B-B14F-4D97-AF65-F5344CB8AC3E}">
        <p14:creationId xmlns:p14="http://schemas.microsoft.com/office/powerpoint/2010/main" val="392000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5320-71E8-41FE-9E02-B33C9CF9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450416" cy="626468"/>
          </a:xfrm>
        </p:spPr>
        <p:txBody>
          <a:bodyPr/>
          <a:lstStyle/>
          <a:p>
            <a:r>
              <a:rPr lang="en-US" dirty="0">
                <a:solidFill>
                  <a:srgbClr val="565656"/>
                </a:solidFill>
                <a:latin typeface="metropolislight"/>
              </a:rPr>
              <a:t>Volumes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F17E3-706E-4537-A5F5-F9D97D82314C}"/>
              </a:ext>
            </a:extLst>
          </p:cNvPr>
          <p:cNvSpPr txBox="1"/>
          <p:nvPr/>
        </p:nvSpPr>
        <p:spPr>
          <a:xfrm>
            <a:off x="1356527" y="1065125"/>
            <a:ext cx="100081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volumes ensuring data persistence while working in containers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volumes are file systems mounted on docker containers to preserve data generated by the running 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Volumes can be more safely shared among multiple containers.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Volume drivers let you store volumes on remote hosts or cloud providers, to encrypt the contents of volumes, or to add other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656"/>
              </a:solidFill>
              <a:latin typeface="metropolis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656"/>
              </a:solidFill>
              <a:latin typeface="metropolis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5AAEA1-EB28-4987-BED9-4C8EC4B55CD5}"/>
              </a:ext>
            </a:extLst>
          </p:cNvPr>
          <p:cNvSpPr txBox="1"/>
          <p:nvPr/>
        </p:nvSpPr>
        <p:spPr>
          <a:xfrm>
            <a:off x="1515347" y="3484552"/>
            <a:ext cx="9849339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VOLUME ["/data"]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sz="1600" kern="0" dirty="0">
              <a:solidFill>
                <a:srgbClr val="565656"/>
              </a:solidFill>
              <a:latin typeface="metropolislight"/>
              <a:cs typeface="Arial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# Example: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FROM ubuntu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RUN 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/>
              </a:rPr>
              <a:t>mkdir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/test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VOLUME /test</a:t>
            </a:r>
          </a:p>
        </p:txBody>
      </p:sp>
    </p:spTree>
    <p:extLst>
      <p:ext uri="{BB962C8B-B14F-4D97-AF65-F5344CB8AC3E}">
        <p14:creationId xmlns:p14="http://schemas.microsoft.com/office/powerpoint/2010/main" val="2603688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5320-71E8-41FE-9E02-B33C9CF9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450416" cy="626468"/>
          </a:xfrm>
        </p:spPr>
        <p:txBody>
          <a:bodyPr>
            <a:normAutofit fontScale="90000"/>
          </a:bodyPr>
          <a:lstStyle/>
          <a:p>
            <a:r>
              <a:rPr lang="en-US" dirty="0"/>
              <a:t>Compose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8F17E3-706E-4537-A5F5-F9D97D82314C}"/>
              </a:ext>
            </a:extLst>
          </p:cNvPr>
          <p:cNvSpPr txBox="1"/>
          <p:nvPr/>
        </p:nvSpPr>
        <p:spPr>
          <a:xfrm>
            <a:off x="1356527" y="1065125"/>
            <a:ext cx="100081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Compose is a tool for defining and running multi-container Docker applications.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Docker Compose can be used to create separate containers, host them and get them to communicate with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65656"/>
                </a:solidFill>
                <a:latin typeface="metropolislight"/>
              </a:rPr>
              <a:t>Each container will expose a port for communicating with other containers.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565656"/>
              </a:solidFill>
              <a:latin typeface="metropolisligh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FF199-8331-4AA2-8196-31844AF4D9DA}"/>
              </a:ext>
            </a:extLst>
          </p:cNvPr>
          <p:cNvSpPr txBox="1"/>
          <p:nvPr/>
        </p:nvSpPr>
        <p:spPr>
          <a:xfrm>
            <a:off x="1515347" y="3025451"/>
            <a:ext cx="9849339" cy="25801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ts val="1920"/>
              </a:lnSpc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# </a:t>
            </a:r>
            <a:r>
              <a:rPr lang="en-US" sz="1600" b="1" i="0" dirty="0" err="1">
                <a:solidFill>
                  <a:srgbClr val="24292F"/>
                </a:solidFill>
                <a:effectLst/>
                <a:latin typeface="-apple-system"/>
              </a:rPr>
              <a:t>Dockerfile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FROM node:16.13.0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WORKDIR /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/>
              </a:rPr>
              <a:t>usr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/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/>
              </a:rPr>
              <a:t>src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/app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COPY package*.json ./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RUN 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/>
              </a:rPr>
              <a:t>npm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install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COPY . .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EXPOSE 3000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CMD ["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/>
              </a:rPr>
              <a:t>npm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", "start"]</a:t>
            </a:r>
          </a:p>
        </p:txBody>
      </p:sp>
    </p:spTree>
    <p:extLst>
      <p:ext uri="{BB962C8B-B14F-4D97-AF65-F5344CB8AC3E}">
        <p14:creationId xmlns:p14="http://schemas.microsoft.com/office/powerpoint/2010/main" val="544447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85320-71E8-41FE-9E02-B33C9CF9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75" y="36427"/>
            <a:ext cx="1450416" cy="626468"/>
          </a:xfrm>
        </p:spPr>
        <p:txBody>
          <a:bodyPr>
            <a:normAutofit fontScale="90000"/>
          </a:bodyPr>
          <a:lstStyle/>
          <a:p>
            <a:r>
              <a:rPr lang="en-US" dirty="0"/>
              <a:t>Compose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3FF199-8331-4AA2-8196-31844AF4D9DA}"/>
              </a:ext>
            </a:extLst>
          </p:cNvPr>
          <p:cNvSpPr txBox="1"/>
          <p:nvPr/>
        </p:nvSpPr>
        <p:spPr>
          <a:xfrm>
            <a:off x="1465104" y="958392"/>
            <a:ext cx="9849339" cy="51449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t">
            <a:spAutoFit/>
          </a:bodyPr>
          <a:lstStyle/>
          <a:p>
            <a:pPr>
              <a:lnSpc>
                <a:spcPts val="1920"/>
              </a:lnSpc>
              <a:spcBef>
                <a:spcPts val="600"/>
              </a:spcBef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# </a:t>
            </a:r>
            <a:r>
              <a:rPr lang="en-US" sz="1600" b="1" i="0" dirty="0">
                <a:solidFill>
                  <a:srgbClr val="24292F"/>
                </a:solidFill>
                <a:effectLst/>
                <a:latin typeface="-apple-system"/>
              </a:rPr>
              <a:t>docker-</a:t>
            </a:r>
            <a:r>
              <a:rPr lang="en-US" sz="1600" b="1" i="0" dirty="0" err="1">
                <a:solidFill>
                  <a:srgbClr val="24292F"/>
                </a:solidFill>
                <a:effectLst/>
                <a:latin typeface="-apple-system"/>
              </a:rPr>
              <a:t>compose.yml</a:t>
            </a:r>
            <a:endParaRPr lang="en-US" sz="1600" kern="0" dirty="0">
              <a:solidFill>
                <a:srgbClr val="565656"/>
              </a:solidFill>
              <a:latin typeface="metropolislight"/>
              <a:cs typeface="Arial"/>
            </a:endParaRP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version: '3'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services: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app: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  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/>
              </a:rPr>
              <a:t>container_name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: docker-node-mongo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  restart: always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  build: .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  ports: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    - '80:3000'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  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/>
              </a:rPr>
              <a:t>external_links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: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    - mongo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mongo: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  </a:t>
            </a:r>
            <a:r>
              <a:rPr lang="en-US" sz="1600" kern="0" dirty="0" err="1">
                <a:solidFill>
                  <a:srgbClr val="565656"/>
                </a:solidFill>
                <a:latin typeface="metropolislight"/>
                <a:cs typeface="Arial"/>
              </a:rPr>
              <a:t>container_name</a:t>
            </a: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: mongo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  image: mongo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  ports:</a:t>
            </a:r>
          </a:p>
          <a:p>
            <a:pPr marR="0" lvl="0" defTabSz="914400" eaLnBrk="1" fontAlgn="auto" latinLnBrk="0" hangingPunct="1">
              <a:lnSpc>
                <a:spcPts val="1920"/>
              </a:lnSpc>
              <a:spcBef>
                <a:spcPts val="6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600" kern="0" dirty="0">
                <a:solidFill>
                  <a:srgbClr val="565656"/>
                </a:solidFill>
                <a:latin typeface="metropolislight"/>
                <a:cs typeface="Arial"/>
              </a:rPr>
              <a:t>      - '27017:27017'</a:t>
            </a:r>
          </a:p>
        </p:txBody>
      </p:sp>
    </p:spTree>
    <p:extLst>
      <p:ext uri="{BB962C8B-B14F-4D97-AF65-F5344CB8AC3E}">
        <p14:creationId xmlns:p14="http://schemas.microsoft.com/office/powerpoint/2010/main" val="1052602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676</Words>
  <Application>Microsoft Office PowerPoint</Application>
  <PresentationFormat>Widescreen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Gotham Book</vt:lpstr>
      <vt:lpstr>metropolislight</vt:lpstr>
      <vt:lpstr>Office Theme</vt:lpstr>
      <vt:lpstr>PowerPoint Presentation</vt:lpstr>
      <vt:lpstr>Agenda</vt:lpstr>
      <vt:lpstr>Docker </vt:lpstr>
      <vt:lpstr>Architecture</vt:lpstr>
      <vt:lpstr>Containers</vt:lpstr>
      <vt:lpstr>Images</vt:lpstr>
      <vt:lpstr>Volumes</vt:lpstr>
      <vt:lpstr>Compose</vt:lpstr>
      <vt:lpstr>Compose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Pradeep Kumar</dc:creator>
  <cp:lastModifiedBy>Pradeep Kumar</cp:lastModifiedBy>
  <cp:revision>132</cp:revision>
  <dcterms:created xsi:type="dcterms:W3CDTF">2021-09-23T04:24:05Z</dcterms:created>
  <dcterms:modified xsi:type="dcterms:W3CDTF">2022-01-01T11:45:13Z</dcterms:modified>
</cp:coreProperties>
</file>