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8"/>
  </p:notesMasterIdLst>
  <p:sldIdLst>
    <p:sldId id="425" r:id="rId7"/>
    <p:sldId id="440" r:id="rId8"/>
    <p:sldId id="449" r:id="rId9"/>
    <p:sldId id="448" r:id="rId10"/>
    <p:sldId id="446" r:id="rId11"/>
    <p:sldId id="445" r:id="rId12"/>
    <p:sldId id="444" r:id="rId13"/>
    <p:sldId id="443" r:id="rId14"/>
    <p:sldId id="442" r:id="rId15"/>
    <p:sldId id="452" r:id="rId16"/>
    <p:sldId id="441" r:id="rId17"/>
    <p:sldId id="453" r:id="rId18"/>
    <p:sldId id="450" r:id="rId19"/>
    <p:sldId id="451" r:id="rId20"/>
    <p:sldId id="456" r:id="rId21"/>
    <p:sldId id="455" r:id="rId22"/>
    <p:sldId id="454" r:id="rId23"/>
    <p:sldId id="457" r:id="rId24"/>
    <p:sldId id="460" r:id="rId25"/>
    <p:sldId id="459" r:id="rId26"/>
    <p:sldId id="4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86398"/>
  </p:normalViewPr>
  <p:slideViewPr>
    <p:cSldViewPr snapToGrid="0" snapToObjects="1">
      <p:cViewPr varScale="1">
        <p:scale>
          <a:sx n="80" d="100"/>
          <a:sy n="80" d="100"/>
        </p:scale>
        <p:origin x="859" y="48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EC5-E009-42D6-8D7E-E6D340E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803983" cy="626468"/>
          </a:xfrm>
        </p:spPr>
        <p:txBody>
          <a:bodyPr>
            <a:normAutofit/>
          </a:bodyPr>
          <a:lstStyle/>
          <a:p>
            <a:r>
              <a:rPr lang="en-US" sz="2500" dirty="0"/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1DAD6-9013-4803-AEA7-8BC402D2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18A19-9B40-4E2E-BF13-1EFFBCF64030}"/>
              </a:ext>
            </a:extLst>
          </p:cNvPr>
          <p:cNvSpPr txBox="1"/>
          <p:nvPr/>
        </p:nvSpPr>
        <p:spPr>
          <a:xfrm>
            <a:off x="1451263" y="870817"/>
            <a:ext cx="955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Create a Deployment to rollout a ReplicaSet.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Declare the new state of the Pods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Rollback to an earlier Deployment revision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Scale up the Deployment to facilitate more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Clean up older ReplicaSets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  <p:extLst>
      <p:ext uri="{BB962C8B-B14F-4D97-AF65-F5344CB8AC3E}">
        <p14:creationId xmlns:p14="http://schemas.microsoft.com/office/powerpoint/2010/main" val="35275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21AC-815A-436C-8EFE-7551361859A6}"/>
              </a:ext>
            </a:extLst>
          </p:cNvPr>
          <p:cNvSpPr txBox="1"/>
          <p:nvPr/>
        </p:nvSpPr>
        <p:spPr>
          <a:xfrm>
            <a:off x="1553853" y="515870"/>
            <a:ext cx="6751208" cy="603242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apps/v1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replicas: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matchLabels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template: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nodejsapp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sofyspace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/nodejs-starter:1.0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61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12B9-4234-4621-8D92-1E3F6D2E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36427"/>
            <a:ext cx="1888485" cy="626468"/>
          </a:xfrm>
        </p:spPr>
        <p:txBody>
          <a:bodyPr/>
          <a:lstStyle/>
          <a:p>
            <a:r>
              <a:rPr lang="en-US" sz="2500" dirty="0"/>
              <a:t> Namespace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ADDFE-E2D3-438A-AEC4-FD3AABB0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EF2297C-FD80-4D7A-A67B-776D531E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662895"/>
            <a:ext cx="7733431" cy="55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730201" cy="626468"/>
          </a:xfrm>
        </p:spPr>
        <p:txBody>
          <a:bodyPr>
            <a:normAutofit/>
          </a:bodyPr>
          <a:lstStyle/>
          <a:p>
            <a:r>
              <a:rPr lang="en-US" sz="2500" dirty="0"/>
              <a:t>Namespace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DC1FB-75B5-4EEA-86BE-3D3DFB936C7C}"/>
              </a:ext>
            </a:extLst>
          </p:cNvPr>
          <p:cNvSpPr txBox="1"/>
          <p:nvPr/>
        </p:nvSpPr>
        <p:spPr>
          <a:xfrm>
            <a:off x="1438275" y="970972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logical cluster or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a widely used method which is used for scoping access or dividing a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Partitioning landscapes: dev vs. test vs.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divide cluster resources between multiple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4DD9-98C1-440C-8FE4-5F913FDA0BD5}"/>
              </a:ext>
            </a:extLst>
          </p:cNvPr>
          <p:cNvSpPr txBox="1"/>
          <p:nvPr/>
        </p:nvSpPr>
        <p:spPr>
          <a:xfrm>
            <a:off x="1545491" y="2562642"/>
            <a:ext cx="6945867" cy="10618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scm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-dev-namespace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186EA-7DC6-4B19-8D74-F1F8E837DFF5}"/>
              </a:ext>
            </a:extLst>
          </p:cNvPr>
          <p:cNvSpPr txBox="1"/>
          <p:nvPr/>
        </p:nvSpPr>
        <p:spPr>
          <a:xfrm>
            <a:off x="1545492" y="3896458"/>
            <a:ext cx="6945867" cy="155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lang="en-US" sz="1600" dirty="0">
                <a:solidFill>
                  <a:srgbClr val="565656"/>
                </a:solidFill>
                <a:latin typeface="metropolislight"/>
              </a:rPr>
              <a:t>kubectl get namespaces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apply -f scm-dev-</a:t>
            </a:r>
            <a:r>
              <a:rPr lang="en-US" sz="1600" dirty="0" err="1">
                <a:solidFill>
                  <a:srgbClr val="565656"/>
                </a:solidFill>
                <a:latin typeface="metropolislight"/>
              </a:rPr>
              <a:t>namespace.yaml</a:t>
            </a:r>
            <a:endParaRPr lang="en-US" sz="1600" dirty="0">
              <a:solidFill>
                <a:srgbClr val="565656"/>
              </a:solidFill>
              <a:latin typeface="metropolislight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get 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kubectl describe namespace scm-dev-namespace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238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1DB6749F-B362-4A03-8D08-D8DB2D7C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51" y="1125664"/>
            <a:ext cx="7968297" cy="46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0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FBE720-5FE3-4934-8A56-74A3722A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1010089"/>
            <a:ext cx="6345555" cy="447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8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3BD56-1532-4B10-8F61-8F7259BD64E0}"/>
              </a:ext>
            </a:extLst>
          </p:cNvPr>
          <p:cNvSpPr txBox="1"/>
          <p:nvPr/>
        </p:nvSpPr>
        <p:spPr>
          <a:xfrm>
            <a:off x="1450109" y="1077191"/>
            <a:ext cx="9790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is way to provide both long-term and temporary storage to Pods in your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support any type of storage infrastructure, including local storage devices, cloud storage services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accessed directly from pods or Persistent Volumes.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(PV) is a type of object that defines how a cluster provides storage and lives longer than a lifespan of a pod or even a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</a:t>
            </a:r>
            <a:r>
              <a:rPr lang="en-US" b="1" dirty="0">
                <a:solidFill>
                  <a:srgbClr val="565656"/>
                </a:solidFill>
                <a:latin typeface="metropolislight"/>
              </a:rPr>
              <a:t>Persistent Volume Claim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(PVC) is how you reserve a PV to mount it later as a volume in containers within a 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65656"/>
                </a:solidFill>
                <a:latin typeface="metropolislight"/>
              </a:rPr>
              <a:t>Storage Class</a:t>
            </a:r>
            <a:r>
              <a:rPr lang="en-US" dirty="0">
                <a:solidFill>
                  <a:srgbClr val="565656"/>
                </a:solidFill>
                <a:latin typeface="metropolislight"/>
              </a:rPr>
              <a:t> represents a type of storage—for example, fast SSD storage vs regular magnetic drives or remote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370009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Volumes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C4626-785D-4510-855B-0CAEDECA07C3}"/>
              </a:ext>
            </a:extLst>
          </p:cNvPr>
          <p:cNvSpPr txBox="1"/>
          <p:nvPr/>
        </p:nvSpPr>
        <p:spPr>
          <a:xfrm>
            <a:off x="1545359" y="1066815"/>
            <a:ext cx="6945867" cy="472437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-volume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capacity: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storage: 500Gi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volumeMode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Filesystem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accessModes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ReadWriteOnce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persistentVolumeReclaimPolicy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Recycle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storageClassName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slow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mountOptions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hard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nfsvers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=4.1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nfs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path: 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tmp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server: 172.17.0.2</a:t>
            </a:r>
          </a:p>
        </p:txBody>
      </p:sp>
    </p:spTree>
    <p:extLst>
      <p:ext uri="{BB962C8B-B14F-4D97-AF65-F5344CB8AC3E}">
        <p14:creationId xmlns:p14="http://schemas.microsoft.com/office/powerpoint/2010/main" val="50299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DB9B-84EC-4A8E-B4C2-73BAF5AB6258}"/>
              </a:ext>
            </a:extLst>
          </p:cNvPr>
          <p:cNvSpPr txBox="1"/>
          <p:nvPr/>
        </p:nvSpPr>
        <p:spPr>
          <a:xfrm>
            <a:off x="1526309" y="951640"/>
            <a:ext cx="6945867" cy="210826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type: Opaque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nginx-root-username: dXNlcm5hbWU=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nginx-root-password: cGFzc3dvcmQ=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46CA1-3931-465C-B27D-030BC4B958AF}"/>
              </a:ext>
            </a:extLst>
          </p:cNvPr>
          <p:cNvSpPr txBox="1"/>
          <p:nvPr/>
        </p:nvSpPr>
        <p:spPr>
          <a:xfrm>
            <a:off x="1526308" y="3524117"/>
            <a:ext cx="6945867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apply -f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nodejs-secret.yaml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get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$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kubectl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describe secret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</p:txBody>
      </p:sp>
    </p:spTree>
    <p:extLst>
      <p:ext uri="{BB962C8B-B14F-4D97-AF65-F5344CB8AC3E}">
        <p14:creationId xmlns:p14="http://schemas.microsoft.com/office/powerpoint/2010/main" val="268170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A9B7C-941D-4BE9-B47B-7F0D5E484E02}"/>
              </a:ext>
            </a:extLst>
          </p:cNvPr>
          <p:cNvSpPr txBox="1"/>
          <p:nvPr/>
        </p:nvSpPr>
        <p:spPr>
          <a:xfrm>
            <a:off x="1564409" y="468931"/>
            <a:ext cx="6945867" cy="5832366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nodejs:14.16.2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env: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NODEJS_ROOT_USERNAME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valueFrom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secretKeyRef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key: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-root-username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NODEJS_ROOT_PASSWORD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valueFrom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secretKeyRef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name: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-secret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 key: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-root-password</a:t>
            </a:r>
          </a:p>
        </p:txBody>
      </p:sp>
    </p:spTree>
    <p:extLst>
      <p:ext uri="{BB962C8B-B14F-4D97-AF65-F5344CB8AC3E}">
        <p14:creationId xmlns:p14="http://schemas.microsoft.com/office/powerpoint/2010/main" val="132671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1533832" y="1019204"/>
            <a:ext cx="95323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ETCD</a:t>
            </a:r>
          </a:p>
        </p:txBody>
      </p:sp>
    </p:spTree>
    <p:extLst>
      <p:ext uri="{BB962C8B-B14F-4D97-AF65-F5344CB8AC3E}">
        <p14:creationId xmlns:p14="http://schemas.microsoft.com/office/powerpoint/2010/main" val="197977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22935" cy="626468"/>
          </a:xfrm>
        </p:spPr>
        <p:txBody>
          <a:bodyPr>
            <a:normAutofit/>
          </a:bodyPr>
          <a:lstStyle/>
          <a:p>
            <a:r>
              <a:rPr lang="en-US" sz="2500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277458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18C-6BE4-4CA7-ABE8-BA2E5CC3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613135" cy="6264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E858-8B50-4657-AB52-3E558A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F1080-340E-4E7C-A9A2-F483AFC52277}"/>
              </a:ext>
            </a:extLst>
          </p:cNvPr>
          <p:cNvSpPr txBox="1"/>
          <p:nvPr/>
        </p:nvSpPr>
        <p:spPr>
          <a:xfrm>
            <a:off x="1384010" y="1159717"/>
            <a:ext cx="89791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3789"/>
                </a:solidFill>
              </a:rPr>
              <a:t>Q. What is Kubernetes and Its benefits ?</a:t>
            </a:r>
          </a:p>
          <a:p>
            <a:endParaRPr lang="en-US" sz="2000" dirty="0">
              <a:solidFill>
                <a:srgbClr val="0A3789"/>
              </a:solidFill>
            </a:endParaRPr>
          </a:p>
          <a:p>
            <a:endParaRPr lang="en-US" sz="2000" dirty="0">
              <a:solidFill>
                <a:srgbClr val="0A37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Container management (orchestration)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Used to manage Docker containers as 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Redundancy and availability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Scalability or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Self-Healing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discovery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2B74-670E-4644-97BB-591BD4C8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754" y="1186451"/>
            <a:ext cx="8180492" cy="44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99652" cy="6264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9216D8-D034-4F65-931F-84FCEC31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88826" cy="626468"/>
          </a:xfrm>
        </p:spPr>
        <p:txBody>
          <a:bodyPr>
            <a:norm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372A-B443-4084-B0E9-182831E97A08}"/>
              </a:ext>
            </a:extLst>
          </p:cNvPr>
          <p:cNvSpPr txBox="1"/>
          <p:nvPr/>
        </p:nvSpPr>
        <p:spPr>
          <a:xfrm>
            <a:off x="1428750" y="872740"/>
            <a:ext cx="990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94DD-93AE-4D3C-9786-19DFB82E8E0A}"/>
              </a:ext>
            </a:extLst>
          </p:cNvPr>
          <p:cNvSpPr txBox="1"/>
          <p:nvPr/>
        </p:nvSpPr>
        <p:spPr>
          <a:xfrm>
            <a:off x="1533525" y="2217724"/>
            <a:ext cx="6945867" cy="420115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lang="en-US" sz="1200" kern="0" dirty="0">
                <a:solidFill>
                  <a:srgbClr val="000000"/>
                </a:solidFill>
                <a:cs typeface="Arial"/>
              </a:rPr>
              <a:t>14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.16.0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54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67329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721ECC-7985-4813-8348-606CAC2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062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A2-0114-4BC2-AE82-957A1FA235A2}"/>
              </a:ext>
            </a:extLst>
          </p:cNvPr>
          <p:cNvSpPr txBox="1"/>
          <p:nvPr/>
        </p:nvSpPr>
        <p:spPr>
          <a:xfrm>
            <a:off x="1369401" y="803765"/>
            <a:ext cx="10339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Pods can be configured to talk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Services provide discovery and routing between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Permanent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do the load-balancing on available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It use labels and selectors to match pods with other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Types: ClusterIP, NodePort, LoadBalancer, 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C801-AEAD-4F6F-8E27-DAABCA23D3A7}"/>
              </a:ext>
            </a:extLst>
          </p:cNvPr>
          <p:cNvSpPr txBox="1"/>
          <p:nvPr/>
        </p:nvSpPr>
        <p:spPr>
          <a:xfrm>
            <a:off x="1459768" y="2975960"/>
            <a:ext cx="6945867" cy="2631490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app: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port: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targetPort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87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6FF088-27DC-48BC-96E2-DB15F1D2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Props1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19043</TotalTime>
  <Words>798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Kubernetes </vt:lpstr>
      <vt:lpstr>Agenda</vt:lpstr>
      <vt:lpstr>Overview</vt:lpstr>
      <vt:lpstr>Architecture</vt:lpstr>
      <vt:lpstr>POD</vt:lpstr>
      <vt:lpstr>POD</vt:lpstr>
      <vt:lpstr>Service</vt:lpstr>
      <vt:lpstr>Service</vt:lpstr>
      <vt:lpstr>Deployment</vt:lpstr>
      <vt:lpstr>Deployment</vt:lpstr>
      <vt:lpstr>Deployment</vt:lpstr>
      <vt:lpstr> Namespace</vt:lpstr>
      <vt:lpstr>Namespace</vt:lpstr>
      <vt:lpstr>Volumes</vt:lpstr>
      <vt:lpstr>Volumes</vt:lpstr>
      <vt:lpstr>Volumes</vt:lpstr>
      <vt:lpstr>Volumes</vt:lpstr>
      <vt:lpstr>Secrets</vt:lpstr>
      <vt:lpstr>Secrets</vt:lpstr>
      <vt:lpstr>ETCD</vt:lpstr>
      <vt:lpstr>Secrets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1404</cp:revision>
  <dcterms:created xsi:type="dcterms:W3CDTF">2019-04-21T14:38:15Z</dcterms:created>
  <dcterms:modified xsi:type="dcterms:W3CDTF">2021-12-29T05:11:41Z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