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59" r:id="rId3"/>
    <p:sldId id="267" r:id="rId4"/>
    <p:sldId id="274" r:id="rId5"/>
    <p:sldId id="271" r:id="rId6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DFDFD"/>
    <a:srgbClr val="FF99CC"/>
    <a:srgbClr val="1BD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9" autoAdjust="0"/>
    <p:restoredTop sz="51698" autoAdjust="0"/>
  </p:normalViewPr>
  <p:slideViewPr>
    <p:cSldViewPr>
      <p:cViewPr varScale="1">
        <p:scale>
          <a:sx n="43" d="100"/>
          <a:sy n="43" d="100"/>
        </p:scale>
        <p:origin x="2100" y="4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Operating Reserve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Operating Reserve(%)</c:v>
                </c:pt>
              </c:strCache>
            </c:strRef>
          </c:tx>
          <c:spPr>
            <a:ln w="28575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工作表1!$A$3:$A$6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工作表1!$B$3:$B$6</c:f>
              <c:numCache>
                <c:formatCode>0.00%</c:formatCode>
                <c:ptCount val="4"/>
                <c:pt idx="0">
                  <c:v>0.17499999999999999</c:v>
                </c:pt>
                <c:pt idx="1">
                  <c:v>0.14699999999999999</c:v>
                </c:pt>
                <c:pt idx="2">
                  <c:v>0.115</c:v>
                </c:pt>
                <c:pt idx="3">
                  <c:v>0.104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4575056"/>
        <c:axId val="1204575600"/>
      </c:lineChart>
      <c:catAx>
        <c:axId val="12045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204575600"/>
        <c:crosses val="autoZero"/>
        <c:auto val="1"/>
        <c:lblAlgn val="ctr"/>
        <c:lblOffset val="100"/>
        <c:noMultiLvlLbl val="0"/>
      </c:catAx>
      <c:valAx>
        <c:axId val="120457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20457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Demand of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Utility(BW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Demand of Utility(BW)</c:v>
                </c:pt>
              </c:strCache>
            </c:strRef>
          </c:tx>
          <c:spPr>
            <a:ln w="28575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213</c:v>
                </c:pt>
                <c:pt idx="1">
                  <c:v>219</c:v>
                </c:pt>
                <c:pt idx="2">
                  <c:v>219</c:v>
                </c:pt>
                <c:pt idx="3">
                  <c:v>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6005536"/>
        <c:axId val="886011520"/>
      </c:lineChart>
      <c:catAx>
        <c:axId val="8860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86011520"/>
        <c:crosses val="autoZero"/>
        <c:auto val="1"/>
        <c:lblAlgn val="ctr"/>
        <c:lblOffset val="100"/>
        <c:noMultiLvlLbl val="0"/>
      </c:catAx>
      <c:valAx>
        <c:axId val="88601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8600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D70-59FD-4F7B-A186-DDFE13845A4D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43FC0-0D33-4540-A2E9-8785005E8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the beginning,</a:t>
            </a:r>
            <a:r>
              <a:rPr lang="en-US" altLang="zh-TW" baseline="0" dirty="0" smtClean="0"/>
              <a:t> we conducted some researches to verify whether Utility shortage is going to be happened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 matter In</a:t>
            </a:r>
            <a:r>
              <a:rPr lang="en-US" altLang="zh-TW" baseline="0" dirty="0" smtClean="0"/>
              <a:t> the perspective of demand or stability, we are now under the potential risk of utility shortage in the future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Taipower’s</a:t>
            </a:r>
            <a:r>
              <a:rPr lang="en-US" altLang="zh-TW" dirty="0" smtClean="0"/>
              <a:t> </a:t>
            </a:r>
            <a:r>
              <a:rPr lang="en-US" altLang="zh-TW" dirty="0" smtClean="0"/>
              <a:t>target</a:t>
            </a:r>
            <a:r>
              <a:rPr lang="en-US" altLang="zh-TW" baseline="0" dirty="0" smtClean="0"/>
              <a:t> : </a:t>
            </a:r>
            <a:r>
              <a:rPr lang="en-US" altLang="zh-TW" dirty="0" smtClean="0"/>
              <a:t>15%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Risk of utility</a:t>
            </a:r>
            <a:r>
              <a:rPr lang="en-US" altLang="zh-TW" baseline="0" dirty="0" smtClean="0"/>
              <a:t> shortage will happen as OR b</a:t>
            </a:r>
            <a:r>
              <a:rPr lang="en-US" altLang="zh-TW" dirty="0" smtClean="0"/>
              <a:t>elow 10%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3FC0-0D33-4540-A2E9-8785005E88F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Indeed, government</a:t>
            </a:r>
            <a:r>
              <a:rPr lang="en-US" altLang="zh-TW" baseline="0" dirty="0" smtClean="0"/>
              <a:t> currently enforce some policies to control the demand, but they are ineffective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Such as air conditioner prohibition policy which was notorious recently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 didn’t identify the right target to enforce the same policies more effectively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3FC0-0D33-4540-A2E9-8785005E88F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0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So,</a:t>
            </a:r>
            <a:r>
              <a:rPr lang="en-US" altLang="zh-TW" baseline="0" dirty="0" smtClean="0"/>
              <a:t> why can’t they identify the right target </a:t>
            </a:r>
            <a:endParaRPr lang="en-US" altLang="zh-TW" dirty="0" smtClean="0"/>
          </a:p>
          <a:p>
            <a:r>
              <a:rPr lang="en-US" altLang="zh-TW" dirty="0" smtClean="0"/>
              <a:t>However, we</a:t>
            </a:r>
            <a:r>
              <a:rPr lang="en-US" altLang="zh-TW" baseline="0" dirty="0" smtClean="0"/>
              <a:t> think there r 2 main reasons cause the previous situation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3FC0-0D33-4540-A2E9-8785005E88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25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9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00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45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4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238750"/>
            <a:ext cx="320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629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87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1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8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3887D80-82FD-42A8-930E-C999F9F85839}" type="datetimeFigureOut">
              <a:rPr lang="zh-TW" altLang="en-US" smtClean="0"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BD784BB-8114-458C-B0B9-6B0E0159E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4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2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8520" y="-47414"/>
            <a:ext cx="9612560" cy="59538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83568" y="553244"/>
            <a:ext cx="8064896" cy="47525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3648" y="841276"/>
            <a:ext cx="6120680" cy="4176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75360" y="2652886"/>
            <a:ext cx="648072" cy="6480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991384" y="2868910"/>
            <a:ext cx="21602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691681" y="1129309"/>
            <a:ext cx="1368151" cy="610108"/>
            <a:chOff x="1691680" y="1201316"/>
            <a:chExt cx="1258989" cy="504056"/>
          </a:xfrm>
        </p:grpSpPr>
        <p:sp>
          <p:nvSpPr>
            <p:cNvPr id="12" name="矩形 11"/>
            <p:cNvSpPr/>
            <p:nvPr/>
          </p:nvSpPr>
          <p:spPr>
            <a:xfrm>
              <a:off x="1691680" y="1201316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43808" y="1349974"/>
              <a:ext cx="106861" cy="21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63688" y="1273324"/>
              <a:ext cx="144016" cy="360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99232" y="1273324"/>
              <a:ext cx="872568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176355" y="1244630"/>
            <a:ext cx="216732" cy="363716"/>
            <a:chOff x="3029352" y="1899153"/>
            <a:chExt cx="424428" cy="792339"/>
          </a:xfrm>
        </p:grpSpPr>
        <p:sp>
          <p:nvSpPr>
            <p:cNvPr id="33" name="流程圖: 資料 32"/>
            <p:cNvSpPr/>
            <p:nvPr/>
          </p:nvSpPr>
          <p:spPr>
            <a:xfrm>
              <a:off x="3029352" y="2219916"/>
              <a:ext cx="424428" cy="93493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直角三角形 33"/>
            <p:cNvSpPr/>
            <p:nvPr/>
          </p:nvSpPr>
          <p:spPr>
            <a:xfrm rot="17306107">
              <a:off x="3010438" y="2022994"/>
              <a:ext cx="404155" cy="15647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直角三角形 34"/>
            <p:cNvSpPr/>
            <p:nvPr/>
          </p:nvSpPr>
          <p:spPr>
            <a:xfrm rot="17306107" flipH="1" flipV="1">
              <a:off x="3025677" y="2411178"/>
              <a:ext cx="404155" cy="15647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2317693" y="2037913"/>
            <a:ext cx="443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U-Optimizer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81270"/>
            <a:ext cx="4633913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92" y="4153644"/>
            <a:ext cx="320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1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395536" y="126005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Total Demand of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Utility*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2530" y="193204"/>
            <a:ext cx="8527942" cy="830997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Trends </a:t>
            </a:r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of Increasing Utility Demand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Decreasing Operating Reserve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could lead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 </a:t>
            </a:r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Utility Shortage</a:t>
            </a:r>
            <a:endParaRPr lang="en-US" altLang="zh-TW" sz="2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860032" y="126005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Operating Reserve of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Utility*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7" name="圖表 46"/>
          <p:cNvGraphicFramePr/>
          <p:nvPr>
            <p:extLst>
              <p:ext uri="{D42A27DB-BD31-4B8C-83A1-F6EECF244321}">
                <p14:modId xmlns:p14="http://schemas.microsoft.com/office/powerpoint/2010/main" val="1136591943"/>
              </p:ext>
            </p:extLst>
          </p:nvPr>
        </p:nvGraphicFramePr>
        <p:xfrm>
          <a:off x="4644008" y="1705372"/>
          <a:ext cx="4147664" cy="28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1" name="直線接點 50"/>
          <p:cNvCxnSpPr/>
          <p:nvPr/>
        </p:nvCxnSpPr>
        <p:spPr>
          <a:xfrm>
            <a:off x="4788024" y="1705372"/>
            <a:ext cx="374441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23528" y="1705372"/>
            <a:ext cx="374441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031321" y="4513684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solidFill>
                  <a:schemeClr val="bg1"/>
                </a:solidFill>
                <a:ea typeface="微軟正黑體" panose="020B0604030504040204" pitchFamily="34" charset="-120"/>
              </a:rPr>
              <a:t>Taipower’s</a:t>
            </a:r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 Operating Reserve goal is </a:t>
            </a:r>
            <a:r>
              <a:rPr lang="en-US" altLang="zh-TW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a typeface="微軟正黑體" panose="020B0604030504040204" pitchFamily="34" charset="-120"/>
              </a:rPr>
              <a:t>15%</a:t>
            </a:r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1982607795"/>
              </p:ext>
            </p:extLst>
          </p:nvPr>
        </p:nvGraphicFramePr>
        <p:xfrm>
          <a:off x="179513" y="1705372"/>
          <a:ext cx="424847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552" y="4544462"/>
            <a:ext cx="4125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(Nuclear power accounted for  </a:t>
            </a:r>
            <a:r>
              <a:rPr lang="en-US" altLang="zh-TW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a typeface="微軟正黑體" panose="020B0604030504040204" pitchFamily="34" charset="-120"/>
              </a:rPr>
              <a:t>14%</a:t>
            </a:r>
            <a:r>
              <a:rPr lang="en-US" altLang="zh-TW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last </a:t>
            </a:r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year, which 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are going to be eliminated before 2025</a:t>
            </a:r>
            <a:r>
              <a:rPr lang="en-US" altLang="zh-TW" sz="1400" b="1" dirty="0" smtClean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0" y="51793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4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7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2530" y="193204"/>
            <a:ext cx="8383925" cy="830997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Governors Currently are</a:t>
            </a:r>
            <a:r>
              <a:rPr lang="en-US" altLang="zh-TW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Unable to Setup an Effective and Comprehensive Plan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 Power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aste</a:t>
            </a:r>
            <a:endParaRPr lang="en-US" altLang="zh-TW" sz="24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74" y="1614090"/>
            <a:ext cx="1665081" cy="166508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3354" y="4022402"/>
            <a:ext cx="420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Executive Yuan Prohibited the government sectors from turning on the air-conditioner during p.m.1~3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3354" y="3392157"/>
            <a:ext cx="420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Air-Conditioner Prohibition  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13003" y="3902254"/>
            <a:ext cx="392622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88" y="1330538"/>
            <a:ext cx="1914451" cy="191445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654647" y="3940369"/>
            <a:ext cx="433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Environmental Protection Administration offer subsidy to those who are going to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renew their current appliance to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eco-friendly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ones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54647" y="3361556"/>
            <a:ext cx="420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Appliance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Renew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Subsidy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91" y="1366052"/>
            <a:ext cx="1881105" cy="1881105"/>
          </a:xfrm>
          <a:prstGeom prst="rect">
            <a:avLst/>
          </a:prstGeom>
        </p:spPr>
      </p:pic>
      <p:cxnSp>
        <p:nvCxnSpPr>
          <p:cNvPr id="21" name="直線接點 20"/>
          <p:cNvCxnSpPr/>
          <p:nvPr/>
        </p:nvCxnSpPr>
        <p:spPr>
          <a:xfrm flipV="1">
            <a:off x="4794296" y="3907147"/>
            <a:ext cx="392622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2530" y="193204"/>
            <a:ext cx="8383925" cy="830997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Limited Decision Making Time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Incapability of </a:t>
            </a:r>
            <a:r>
              <a:rPr lang="en-US" altLang="zh-TW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Assessing the Outcome Precisely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Lead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to Inefficiency</a:t>
            </a:r>
            <a:endParaRPr lang="en-US" altLang="zh-TW" sz="24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608" y="2990648"/>
            <a:ext cx="340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Limited Decision Making Time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302843" y="3871653"/>
            <a:ext cx="392622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54646" y="2990647"/>
            <a:ext cx="4205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Incapability of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Assessing the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Outcome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Precisely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794296" y="3871653"/>
            <a:ext cx="392622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38" y="1561356"/>
            <a:ext cx="1233033" cy="12330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95112"/>
            <a:ext cx="1410032" cy="141003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63194" y="3991801"/>
            <a:ext cx="42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Most of the governors tend to make contributions in their term of office, so they are often urgent to make decisions as soon as possible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54646" y="3991801"/>
            <a:ext cx="4205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Governors are incapable of setting the strategies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using replicable data-driven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methodologies 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2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70270" y="1505367"/>
            <a:ext cx="643836" cy="2576269"/>
            <a:chOff x="2297179" y="2276514"/>
            <a:chExt cx="643836" cy="2304256"/>
          </a:xfrm>
        </p:grpSpPr>
        <p:sp>
          <p:nvSpPr>
            <p:cNvPr id="5" name="矩形 4"/>
            <p:cNvSpPr/>
            <p:nvPr/>
          </p:nvSpPr>
          <p:spPr>
            <a:xfrm>
              <a:off x="2364951" y="2276514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97179" y="2276514"/>
              <a:ext cx="144016" cy="2304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64951" y="4436754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 flipH="1">
            <a:off x="6376436" y="1505367"/>
            <a:ext cx="643836" cy="2576269"/>
            <a:chOff x="2297179" y="2276514"/>
            <a:chExt cx="643836" cy="2304256"/>
          </a:xfrm>
        </p:grpSpPr>
        <p:sp>
          <p:nvSpPr>
            <p:cNvPr id="9" name="矩形 8"/>
            <p:cNvSpPr/>
            <p:nvPr/>
          </p:nvSpPr>
          <p:spPr>
            <a:xfrm>
              <a:off x="2364951" y="2276514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97179" y="2276514"/>
              <a:ext cx="144016" cy="2304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364951" y="4436754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325629" y="1794516"/>
            <a:ext cx="443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U-Optimizer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311082" y="2814285"/>
            <a:ext cx="443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1140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297</Words>
  <Application>Microsoft Office PowerPoint</Application>
  <PresentationFormat>如螢幕大小 (16:10)</PresentationFormat>
  <Paragraphs>39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管新平</dc:creator>
  <cp:lastModifiedBy>劉家豪</cp:lastModifiedBy>
  <cp:revision>97</cp:revision>
  <dcterms:created xsi:type="dcterms:W3CDTF">2017-08-04T13:40:58Z</dcterms:created>
  <dcterms:modified xsi:type="dcterms:W3CDTF">2017-08-06T13:05:45Z</dcterms:modified>
</cp:coreProperties>
</file>