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98" r:id="rId4"/>
    <p:sldId id="299" r:id="rId5"/>
    <p:sldId id="300" r:id="rId6"/>
    <p:sldId id="301" r:id="rId7"/>
    <p:sldId id="302" r:id="rId8"/>
    <p:sldId id="279" r:id="rId9"/>
    <p:sldId id="288" r:id="rId10"/>
    <p:sldId id="291" r:id="rId11"/>
    <p:sldId id="292" r:id="rId12"/>
    <p:sldId id="293" r:id="rId13"/>
    <p:sldId id="294" r:id="rId14"/>
    <p:sldId id="295" r:id="rId15"/>
    <p:sldId id="296" r:id="rId16"/>
    <p:sldId id="283" r:id="rId17"/>
    <p:sldId id="284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095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67" autoAdjust="0"/>
  </p:normalViewPr>
  <p:slideViewPr>
    <p:cSldViewPr snapToGrid="0">
      <p:cViewPr varScale="1">
        <p:scale>
          <a:sx n="92" d="100"/>
          <a:sy n="92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image" Target="../media/image1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5"/>
        <c:axId val="147368384"/>
        <c:axId val="14736894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4736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368944"/>
        <c:crosses val="autoZero"/>
        <c:auto val="1"/>
        <c:lblAlgn val="ctr"/>
        <c:lblOffset val="100"/>
        <c:noMultiLvlLbl val="0"/>
      </c:catAx>
      <c:valAx>
        <c:axId val="14736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36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955A-54AA-43CD-BA04-B1FCCFB3C9D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5856-7515-49D9-83E3-9AF0D82A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9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https://www.elastic.co/cn/products/x-pack/machine-learning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35856-7515-49D9-83E3-9AF0D82A1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2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5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2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717871" y="158751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7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72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43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137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5" r:id="rId4"/>
    <p:sldLayoutId id="2147483654" r:id="rId5"/>
    <p:sldLayoutId id="2147483651" r:id="rId6"/>
    <p:sldLayoutId id="214748365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lastic.co/guide/en/logstash/current/output-plugin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cn/products/x-pack/monitoring" TargetMode="External"/><Relationship Id="rId2" Type="http://schemas.openxmlformats.org/officeDocument/2006/relationships/hyperlink" Target="https://www.elastic.co/guide/en/logstash/current/output-plugins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cn/products/x-pack/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lastic.co/guide/en/logstash/current/input-plugins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657" y="2585006"/>
            <a:ext cx="4572000" cy="584771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en-US" altLang="zh-CN" sz="3200" dirty="0" smtClean="0"/>
              <a:t>ELK Session</a:t>
            </a:r>
            <a:endParaRPr kumimoji="1" lang="en-US" altLang="zh-CN" sz="3200" dirty="0"/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205519" y="4974888"/>
            <a:ext cx="556556" cy="27699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200" dirty="0" smtClean="0"/>
              <a:t>--ERIC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7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/>
              <a:t>过滤器</a:t>
            </a:r>
          </a:p>
          <a:p>
            <a:r>
              <a:rPr lang="zh-CN" altLang="en-US" dirty="0"/>
              <a:t>实时解析和转换数据</a:t>
            </a:r>
          </a:p>
          <a:p>
            <a:r>
              <a:rPr lang="zh-CN" altLang="en-US" dirty="0"/>
              <a:t>数据从源传输到存储库的过程中，</a:t>
            </a:r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过滤器能够解析各个事件，识别已命名的字段以构建结构，并将它们转换成通用格式，以便更轻松、更快速地分析和实现商业价值。</a:t>
            </a:r>
          </a:p>
          <a:p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能够动态地转换和解析数据，不受格式或复杂度的影响：</a:t>
            </a:r>
          </a:p>
          <a:p>
            <a:r>
              <a:rPr lang="zh-CN" altLang="en-US" dirty="0"/>
              <a:t>利用 </a:t>
            </a:r>
            <a:r>
              <a:rPr lang="en-US" altLang="zh-CN" dirty="0" err="1"/>
              <a:t>Grok</a:t>
            </a:r>
            <a:r>
              <a:rPr lang="en-US" altLang="zh-CN" dirty="0"/>
              <a:t> </a:t>
            </a:r>
            <a:r>
              <a:rPr lang="zh-CN" altLang="en-US" dirty="0"/>
              <a:t>从非结构化数据中派生出结构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IP </a:t>
            </a:r>
            <a:r>
              <a:rPr lang="zh-CN" altLang="en-US" dirty="0"/>
              <a:t>地址破译出地理坐标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PII </a:t>
            </a:r>
            <a:r>
              <a:rPr lang="zh-CN" altLang="en-US" dirty="0"/>
              <a:t>数据匿名化，完全排除敏感字段</a:t>
            </a:r>
          </a:p>
          <a:p>
            <a:r>
              <a:rPr lang="zh-CN" altLang="en-US" dirty="0"/>
              <a:t>整体处理不受数据源、格式或架构的影响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288"/>
            <a:ext cx="5302928" cy="5495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41362"/>
            <a:ext cx="122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Logstash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98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/>
              <a:t>输出</a:t>
            </a:r>
          </a:p>
          <a:p>
            <a:r>
              <a:rPr lang="zh-CN" altLang="en-US" dirty="0"/>
              <a:t>选择您的存储库，导出您的数据</a:t>
            </a:r>
          </a:p>
          <a:p>
            <a:r>
              <a:rPr lang="zh-CN" altLang="en-US" dirty="0"/>
              <a:t>尽管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是我们的首选输出方向，能够为我们的搜索和分析带来无限可能，但它并非唯一选择。</a:t>
            </a:r>
          </a:p>
          <a:p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zh-CN" altLang="en-US" b="1" dirty="0">
                <a:hlinkClick r:id="rId2"/>
              </a:rPr>
              <a:t>众多输出选择</a:t>
            </a:r>
            <a:r>
              <a:rPr lang="zh-CN" altLang="en-US" dirty="0"/>
              <a:t>，您可以将数据发送到您要指定的地方，并且能够灵活地解锁众多下游用例。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2232919"/>
            <a:ext cx="5214151" cy="384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776" y="407616"/>
            <a:ext cx="122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Logstash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11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优势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400" y="16900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输出</a:t>
            </a:r>
          </a:p>
          <a:p>
            <a:r>
              <a:rPr lang="en-US" altLang="zh-CN" dirty="0" err="1" smtClean="0">
                <a:solidFill>
                  <a:srgbClr val="444444"/>
                </a:solidFill>
                <a:latin typeface="Open Sans" panose="020B0606030504020204" pitchFamily="34" charset="0"/>
              </a:rPr>
              <a:t>Logstash</a:t>
            </a:r>
            <a:r>
              <a:rPr lang="en-US" altLang="zh-CN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提供</a:t>
            </a:r>
            <a:r>
              <a:rPr lang="zh-CN" altLang="en-US" b="1" dirty="0">
                <a:solidFill>
                  <a:srgbClr val="00A9E5"/>
                </a:solidFill>
                <a:latin typeface="Open Sans" panose="020B0606030504020204" pitchFamily="34" charset="0"/>
                <a:hlinkClick r:id="rId2"/>
              </a:rPr>
              <a:t>众多输出选择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，您可以将数据发送到您要指定的地方，并且能够灵活地解锁众多下游用例。</a:t>
            </a:r>
          </a:p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即插即用</a:t>
            </a:r>
          </a:p>
          <a:p>
            <a:r>
              <a:rPr lang="en-US" altLang="zh-CN" dirty="0" err="1" smtClean="0">
                <a:solidFill>
                  <a:srgbClr val="444444"/>
                </a:solidFill>
                <a:latin typeface="Open Sans" panose="020B0606030504020204" pitchFamily="34" charset="0"/>
              </a:rPr>
              <a:t>Logstash</a:t>
            </a:r>
            <a:r>
              <a:rPr lang="en-US" altLang="zh-CN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模块通过流行的数据源（如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ArcSight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和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Netflow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）呈现瞬间可视化的体验。通过立即部署摄入管道和复杂的仪表</a:t>
            </a:r>
            <a:r>
              <a:rPr lang="zh-CN" alt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板。</a:t>
            </a:r>
            <a:endParaRPr lang="en-US" altLang="zh-CN" dirty="0" smtClean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可靠性</a:t>
            </a:r>
          </a:p>
          <a:p>
            <a:r>
              <a:rPr lang="en-US" altLang="zh-CN" dirty="0" smtClean="0"/>
              <a:t>at-least-once delivery-</a:t>
            </a:r>
            <a:r>
              <a:rPr lang="zh-CN" altLang="en-US" dirty="0"/>
              <a:t>构建可信的交付管</a:t>
            </a:r>
            <a:r>
              <a:rPr lang="zh-CN" altLang="en-US" dirty="0" smtClean="0"/>
              <a:t>道</a:t>
            </a:r>
            <a:endParaRPr lang="zh-CN" altLang="en-US" dirty="0"/>
          </a:p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监控</a:t>
            </a:r>
          </a:p>
          <a:p>
            <a:r>
              <a:rPr lang="zh-CN" altLang="en-US" dirty="0" smtClean="0"/>
              <a:t>借</a:t>
            </a:r>
            <a:r>
              <a:rPr lang="zh-CN" altLang="en-US" dirty="0"/>
              <a:t>助</a:t>
            </a:r>
            <a:r>
              <a:rPr lang="zh-CN" altLang="en-US" b="1" dirty="0">
                <a:hlinkClick r:id="rId3"/>
              </a:rPr>
              <a:t> </a:t>
            </a:r>
            <a:r>
              <a:rPr lang="en-US" altLang="zh-CN" b="1" dirty="0">
                <a:hlinkClick r:id="rId3"/>
              </a:rPr>
              <a:t>X-Pack monitoring </a:t>
            </a:r>
            <a:r>
              <a:rPr lang="zh-CN" altLang="en-US" b="1" dirty="0">
                <a:hlinkClick r:id="rId3"/>
              </a:rPr>
              <a:t>功能</a:t>
            </a:r>
            <a:r>
              <a:rPr lang="zh-CN" altLang="en-US" dirty="0"/>
              <a:t>，您可以轻松观察和研究处于活动状态的 </a:t>
            </a:r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节点或整个部</a:t>
            </a:r>
            <a:r>
              <a:rPr lang="zh-CN" altLang="en-US" dirty="0" smtClean="0"/>
              <a:t>署，</a:t>
            </a:r>
            <a:r>
              <a:rPr lang="zh-CN" altLang="en-US" dirty="0"/>
              <a:t>全方位监视您的部</a:t>
            </a:r>
            <a:r>
              <a:rPr lang="zh-CN" altLang="en-US" dirty="0" smtClean="0"/>
              <a:t>署。</a:t>
            </a:r>
            <a:endParaRPr lang="zh-CN" altLang="en-US" dirty="0"/>
          </a:p>
          <a:p>
            <a:endParaRPr lang="zh-CN" alt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7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Kibana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7872" y="3287263"/>
            <a:ext cx="3401813" cy="77835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altLang="zh-CN" sz="1600" dirty="0" err="1"/>
              <a:t>Kibana</a:t>
            </a:r>
            <a:r>
              <a:rPr lang="en-US" altLang="zh-CN" sz="1600" dirty="0"/>
              <a:t> </a:t>
            </a:r>
            <a:r>
              <a:rPr lang="zh-CN" altLang="en-US" sz="1600" dirty="0"/>
              <a:t>让您能够可视化 </a:t>
            </a:r>
            <a:r>
              <a:rPr lang="en-US" altLang="zh-CN" sz="1600" dirty="0" err="1"/>
              <a:t>Elasticsearch</a:t>
            </a:r>
            <a:r>
              <a:rPr lang="en-US" altLang="zh-CN" sz="1600" dirty="0"/>
              <a:t> </a:t>
            </a:r>
            <a:r>
              <a:rPr lang="zh-CN" altLang="en-US" sz="1600" dirty="0"/>
              <a:t>中的数据并操作 </a:t>
            </a:r>
            <a:r>
              <a:rPr lang="en-US" altLang="zh-CN" sz="1600" dirty="0"/>
              <a:t>Elastic Stack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6927" y="2343019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可视化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1" y="2024109"/>
            <a:ext cx="4065974" cy="22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2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" y="1723608"/>
            <a:ext cx="6380018" cy="3552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52888" y="3334435"/>
            <a:ext cx="2760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      利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用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Timelion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，对您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Elasticsearch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中的数据执行高级时间序列分析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2888" y="2736503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间序</a:t>
            </a:r>
            <a:r>
              <a:rPr lang="zh-CN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列：</a:t>
            </a:r>
            <a:endParaRPr lang="zh-CN" alt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36" y="532307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Kibana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99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46726" y="2949971"/>
            <a:ext cx="2760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用</a:t>
            </a:r>
            <a:r>
              <a:rPr lang="zh-CN" altLang="en-US" dirty="0"/>
              <a:t>机器学习探索异</a:t>
            </a:r>
            <a:r>
              <a:rPr lang="zh-CN" altLang="en-US" dirty="0" smtClean="0"/>
              <a:t>常：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        借</a:t>
            </a:r>
            <a:r>
              <a:rPr lang="zh-CN" altLang="en-US" dirty="0"/>
              <a:t>助 </a:t>
            </a:r>
            <a:r>
              <a:rPr lang="en-US" altLang="zh-CN" dirty="0"/>
              <a:t>X-Pack </a:t>
            </a:r>
            <a:r>
              <a:rPr lang="zh-CN" altLang="en-US" dirty="0"/>
              <a:t>里面的非监督型 </a:t>
            </a:r>
            <a:r>
              <a:rPr lang="en-US" altLang="zh-CN" b="1" dirty="0">
                <a:hlinkClick r:id="rId3"/>
              </a:rPr>
              <a:t>machine learning </a:t>
            </a:r>
            <a:r>
              <a:rPr lang="zh-CN" altLang="en-US" b="1" dirty="0">
                <a:hlinkClick r:id="rId3"/>
              </a:rPr>
              <a:t>功能 </a:t>
            </a:r>
            <a:r>
              <a:rPr lang="zh-CN" altLang="en-US" dirty="0"/>
              <a:t>来检测隐藏在您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数据中的异常和探索那些对它们有显著影响的属性。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9" y="1647825"/>
            <a:ext cx="6257925" cy="3562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5119" y="282925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Kibana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2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案例分享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891871" y="2339754"/>
            <a:ext cx="8522461" cy="3337145"/>
            <a:chOff x="1995738" y="1958755"/>
            <a:chExt cx="5349023" cy="2094520"/>
          </a:xfrm>
          <a:solidFill>
            <a:srgbClr val="22B095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6200000">
            <a:off x="8883177" y="5180196"/>
            <a:ext cx="616152" cy="5311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3314024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280843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714445" y="336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451785" y="4618903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463745" y="4814728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8084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1"/>
          <p:cNvSpPr txBox="1"/>
          <p:nvPr/>
        </p:nvSpPr>
        <p:spPr>
          <a:xfrm>
            <a:off x="928084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67666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367666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4013121" y="3144334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4013121" y="2816747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208676" y="4266217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208675" y="393863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193903" y="6081442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6193902" y="5753855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5730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774689352"/>
              </p:ext>
            </p:extLst>
          </p:nvPr>
        </p:nvGraphicFramePr>
        <p:xfrm>
          <a:off x="2252486" y="4039702"/>
          <a:ext cx="7321550" cy="297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5579259" y="2098765"/>
            <a:ext cx="5222091" cy="126957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5579258" y="180827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l" defTabSz="457200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271214" y="1992932"/>
            <a:ext cx="2151541" cy="437381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510" y="2502113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657" y="2585006"/>
            <a:ext cx="4572000" cy="1077214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en-US" altLang="zh-CN" sz="3200" dirty="0" smtClean="0"/>
              <a:t>THANK</a:t>
            </a:r>
          </a:p>
          <a:p>
            <a:pPr algn="ctr"/>
            <a:r>
              <a:rPr kumimoji="1" lang="en-US" altLang="zh-CN" sz="3200" dirty="0" smtClean="0"/>
              <a:t>YOU</a:t>
            </a:r>
            <a:endParaRPr kumimoji="1" lang="en-US" altLang="zh-CN" sz="3200" dirty="0"/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930682" y="768350"/>
            <a:ext cx="842845" cy="788392"/>
          </a:xfrm>
          <a:prstGeom prst="triangle">
            <a:avLst/>
          </a:prstGeom>
          <a:solidFill>
            <a:srgbClr val="FE484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018" y="1465595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187273" y="1090336"/>
            <a:ext cx="743409" cy="466406"/>
          </a:xfrm>
          <a:prstGeom prst="triangle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561345" y="1000369"/>
            <a:ext cx="790759" cy="55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9165" y="2278742"/>
            <a:ext cx="29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800" dirty="0" err="1" smtClean="0"/>
              <a:t>Elasticsearch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39165" y="2975428"/>
            <a:ext cx="29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en-US" altLang="zh-CN" sz="2800" dirty="0" err="1" smtClean="0"/>
              <a:t>Logstash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139165" y="3715656"/>
            <a:ext cx="29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en-US" altLang="zh-CN" sz="2800" dirty="0" err="1" smtClean="0"/>
              <a:t>Kibana</a:t>
            </a:r>
            <a:endParaRPr lang="en-US" altLang="zh-CN" sz="2400" dirty="0"/>
          </a:p>
        </p:txBody>
      </p:sp>
      <p:sp>
        <p:nvSpPr>
          <p:cNvPr id="10" name="Freeform 97"/>
          <p:cNvSpPr>
            <a:spLocks/>
          </p:cNvSpPr>
          <p:nvPr/>
        </p:nvSpPr>
        <p:spPr bwMode="auto">
          <a:xfrm>
            <a:off x="8357986" y="3992920"/>
            <a:ext cx="1108075" cy="110807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170"/>
              </a:cxn>
              <a:cxn ang="0">
                <a:pos x="0" y="150"/>
              </a:cxn>
              <a:cxn ang="0">
                <a:pos x="0" y="128"/>
              </a:cxn>
              <a:cxn ang="0">
                <a:pos x="0" y="62"/>
              </a:cxn>
              <a:cxn ang="0">
                <a:pos x="48" y="128"/>
              </a:cxn>
              <a:cxn ang="0">
                <a:pos x="122" y="128"/>
              </a:cxn>
              <a:cxn ang="0">
                <a:pos x="86" y="0"/>
              </a:cxn>
              <a:cxn ang="0">
                <a:pos x="106" y="0"/>
              </a:cxn>
              <a:cxn ang="0">
                <a:pos x="216" y="128"/>
              </a:cxn>
              <a:cxn ang="0">
                <a:pos x="280" y="128"/>
              </a:cxn>
              <a:cxn ang="0">
                <a:pos x="280" y="128"/>
              </a:cxn>
              <a:cxn ang="0">
                <a:pos x="288" y="128"/>
              </a:cxn>
              <a:cxn ang="0">
                <a:pos x="294" y="130"/>
              </a:cxn>
              <a:cxn ang="0">
                <a:pos x="306" y="136"/>
              </a:cxn>
              <a:cxn ang="0">
                <a:pos x="316" y="148"/>
              </a:cxn>
              <a:cxn ang="0">
                <a:pos x="320" y="160"/>
              </a:cxn>
              <a:cxn ang="0">
                <a:pos x="320" y="160"/>
              </a:cxn>
              <a:cxn ang="0">
                <a:pos x="316" y="172"/>
              </a:cxn>
              <a:cxn ang="0">
                <a:pos x="306" y="182"/>
              </a:cxn>
              <a:cxn ang="0">
                <a:pos x="294" y="190"/>
              </a:cxn>
              <a:cxn ang="0">
                <a:pos x="288" y="192"/>
              </a:cxn>
              <a:cxn ang="0">
                <a:pos x="280" y="192"/>
              </a:cxn>
              <a:cxn ang="0">
                <a:pos x="218" y="192"/>
              </a:cxn>
              <a:cxn ang="0">
                <a:pos x="106" y="320"/>
              </a:cxn>
              <a:cxn ang="0">
                <a:pos x="86" y="320"/>
              </a:cxn>
              <a:cxn ang="0">
                <a:pos x="122" y="192"/>
              </a:cxn>
              <a:cxn ang="0">
                <a:pos x="48" y="192"/>
              </a:cxn>
              <a:cxn ang="0">
                <a:pos x="0" y="256"/>
              </a:cxn>
              <a:cxn ang="0">
                <a:pos x="0" y="192"/>
              </a:cxn>
            </a:cxnLst>
            <a:rect l="0" t="0" r="r" b="b"/>
            <a:pathLst>
              <a:path w="320" h="320">
                <a:moveTo>
                  <a:pt x="0" y="192"/>
                </a:moveTo>
                <a:lnTo>
                  <a:pt x="0" y="170"/>
                </a:lnTo>
                <a:lnTo>
                  <a:pt x="0" y="150"/>
                </a:lnTo>
                <a:lnTo>
                  <a:pt x="0" y="128"/>
                </a:lnTo>
                <a:lnTo>
                  <a:pt x="0" y="62"/>
                </a:lnTo>
                <a:lnTo>
                  <a:pt x="48" y="128"/>
                </a:lnTo>
                <a:lnTo>
                  <a:pt x="122" y="128"/>
                </a:lnTo>
                <a:lnTo>
                  <a:pt x="86" y="0"/>
                </a:lnTo>
                <a:lnTo>
                  <a:pt x="106" y="0"/>
                </a:lnTo>
                <a:lnTo>
                  <a:pt x="216" y="128"/>
                </a:lnTo>
                <a:lnTo>
                  <a:pt x="280" y="128"/>
                </a:lnTo>
                <a:lnTo>
                  <a:pt x="280" y="128"/>
                </a:lnTo>
                <a:lnTo>
                  <a:pt x="288" y="128"/>
                </a:lnTo>
                <a:lnTo>
                  <a:pt x="294" y="130"/>
                </a:lnTo>
                <a:lnTo>
                  <a:pt x="306" y="136"/>
                </a:lnTo>
                <a:lnTo>
                  <a:pt x="316" y="148"/>
                </a:lnTo>
                <a:lnTo>
                  <a:pt x="320" y="160"/>
                </a:lnTo>
                <a:lnTo>
                  <a:pt x="320" y="160"/>
                </a:lnTo>
                <a:lnTo>
                  <a:pt x="316" y="172"/>
                </a:lnTo>
                <a:lnTo>
                  <a:pt x="306" y="182"/>
                </a:lnTo>
                <a:lnTo>
                  <a:pt x="294" y="190"/>
                </a:lnTo>
                <a:lnTo>
                  <a:pt x="288" y="192"/>
                </a:lnTo>
                <a:lnTo>
                  <a:pt x="280" y="192"/>
                </a:lnTo>
                <a:lnTo>
                  <a:pt x="218" y="192"/>
                </a:lnTo>
                <a:lnTo>
                  <a:pt x="106" y="320"/>
                </a:lnTo>
                <a:lnTo>
                  <a:pt x="86" y="320"/>
                </a:lnTo>
                <a:lnTo>
                  <a:pt x="122" y="192"/>
                </a:lnTo>
                <a:lnTo>
                  <a:pt x="48" y="192"/>
                </a:lnTo>
                <a:lnTo>
                  <a:pt x="0" y="256"/>
                </a:lnTo>
                <a:lnTo>
                  <a:pt x="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1" name="文本框 10"/>
          <p:cNvSpPr txBox="1"/>
          <p:nvPr/>
        </p:nvSpPr>
        <p:spPr>
          <a:xfrm>
            <a:off x="4139165" y="4455884"/>
            <a:ext cx="29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案例分享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968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b="0" dirty="0" err="1"/>
              <a:t>Elasticsearch</a:t>
            </a:r>
            <a:r>
              <a:rPr lang="en-US" altLang="zh-CN" b="0" dirty="0"/>
              <a:t> 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7872" y="3287263"/>
            <a:ext cx="3401813" cy="62324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altLang="zh-CN" sz="1200" dirty="0" err="1"/>
              <a:t>Elasticsearch</a:t>
            </a:r>
            <a:r>
              <a:rPr lang="en-US" altLang="zh-CN" sz="1200" dirty="0"/>
              <a:t> </a:t>
            </a:r>
            <a:r>
              <a:rPr lang="zh-CN" altLang="en-US" sz="1200" dirty="0"/>
              <a:t>是一个分布式的 </a:t>
            </a:r>
            <a:r>
              <a:rPr lang="en-US" altLang="zh-CN" sz="1200" dirty="0" err="1"/>
              <a:t>RESTful</a:t>
            </a:r>
            <a:r>
              <a:rPr lang="en-US" altLang="zh-CN" sz="1200" dirty="0"/>
              <a:t> </a:t>
            </a:r>
            <a:r>
              <a:rPr lang="zh-CN" altLang="en-US" sz="1200" dirty="0"/>
              <a:t>风格的搜索和数据分析引擎，能够解决不断涌现出的各种用</a:t>
            </a:r>
            <a:r>
              <a:rPr lang="zh-CN" altLang="en-US" sz="1200" dirty="0" smtClean="0"/>
              <a:t>例</a:t>
            </a:r>
            <a:r>
              <a:rPr lang="zh-CN" altLang="en-US" sz="1200" dirty="0"/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872" y="2592401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Elastic Stack </a:t>
            </a:r>
            <a:r>
              <a:rPr lang="zh-CN" altLang="en-US" dirty="0"/>
              <a:t>的核心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029963"/>
            <a:ext cx="4059382" cy="22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有限状态机实现了用于全文检索的倒排索引，实现了用于存储数值数据和位置数据的 </a:t>
            </a:r>
            <a:r>
              <a:rPr lang="en-US" altLang="zh-CN" dirty="0"/>
              <a:t>BKD </a:t>
            </a:r>
            <a:r>
              <a:rPr lang="zh-CN" altLang="en-US" dirty="0"/>
              <a:t>树， 以及用于分析的列存储。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每个数据都被编入了索引，因此您再也不用因为某些数据没有索引而烦心。您可以用快到令人发指的速度使用和访问您的所有数据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9" y="1770607"/>
            <a:ext cx="3423122" cy="31001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9169" y="345270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Elasticsearch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809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/>
              <a:t>.</a:t>
            </a:r>
            <a:r>
              <a:rPr lang="zh-CN" altLang="en-US" dirty="0" smtClean="0"/>
              <a:t>可拓展性：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原</a:t>
            </a:r>
            <a:r>
              <a:rPr lang="zh-CN" altLang="en-US" dirty="0"/>
              <a:t>型环境和生产环境可无缝切换。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能够水平扩展，每秒钟可处理海量事件，同时能够自动管理索引和查询在集群中的分布方式，以实现极其流畅的操</a:t>
            </a:r>
            <a:r>
              <a:rPr lang="zh-CN" altLang="en-US" dirty="0" smtClean="0"/>
              <a:t>作。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9" y="1968036"/>
            <a:ext cx="3097285" cy="32378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3669" y="345270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Elasticsearch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34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延</a:t>
            </a:r>
            <a:r>
              <a:rPr lang="zh-CN" altLang="en-US" dirty="0"/>
              <a:t>展 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X-pack</a:t>
            </a:r>
            <a:r>
              <a:rPr lang="zh-CN" altLang="en-US" dirty="0"/>
              <a:t>提供的特性包括 </a:t>
            </a:r>
            <a:r>
              <a:rPr lang="en-US" altLang="zh-CN" dirty="0"/>
              <a:t>security</a:t>
            </a:r>
            <a:r>
              <a:rPr lang="zh-CN" altLang="en-US" dirty="0"/>
              <a:t>、</a:t>
            </a:r>
            <a:r>
              <a:rPr lang="en-US" altLang="zh-CN" dirty="0"/>
              <a:t>monitoring</a:t>
            </a:r>
            <a:r>
              <a:rPr lang="zh-CN" altLang="en-US" dirty="0"/>
              <a:t>、</a:t>
            </a:r>
            <a:r>
              <a:rPr lang="en-US" altLang="zh-CN" dirty="0"/>
              <a:t>alerting</a:t>
            </a:r>
            <a:r>
              <a:rPr lang="zh-CN" altLang="en-US" dirty="0"/>
              <a:t>、</a:t>
            </a:r>
            <a:r>
              <a:rPr lang="en-US" altLang="zh-CN" dirty="0"/>
              <a:t>reporting</a:t>
            </a:r>
            <a:r>
              <a:rPr lang="zh-CN" altLang="en-US" dirty="0"/>
              <a:t>、</a:t>
            </a:r>
            <a:r>
              <a:rPr lang="en-US" altLang="zh-CN" dirty="0"/>
              <a:t>graph </a:t>
            </a:r>
            <a:r>
              <a:rPr lang="zh-CN" altLang="en-US" dirty="0"/>
              <a:t>关联分析和 </a:t>
            </a:r>
            <a:r>
              <a:rPr lang="en-US" altLang="zh-CN" dirty="0"/>
              <a:t>machine learning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4" y="1957645"/>
            <a:ext cx="2958721" cy="29572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8324" y="397225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Elasticsearch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6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弹性，高可用：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硬件故障、网络分裂时有发生。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能够检测到故障，让您的集群（和数据）保持安全可用。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2" y="1665006"/>
            <a:ext cx="2826327" cy="3083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6512" y="293316"/>
            <a:ext cx="161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Elasticsearch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4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Logstash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7872" y="3287263"/>
            <a:ext cx="3401813" cy="8633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altLang="zh-CN" sz="1200" dirty="0" err="1" smtClean="0"/>
              <a:t>Logstash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是开源的服务器端数据处理管道，能够同时 从多个来源采集数据、转换数据，然后将数据发送到您最喜欢的 “存储库” </a:t>
            </a:r>
            <a:r>
              <a:rPr lang="zh-CN" altLang="en-US" sz="1200" dirty="0" smtClean="0"/>
              <a:t>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872" y="2592401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集中、转换和存储数据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59" y="2007277"/>
            <a:ext cx="4057428" cy="23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输入</a:t>
            </a:r>
          </a:p>
          <a:p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采集各种样式、大小和来源的数据</a:t>
            </a:r>
          </a:p>
          <a:p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数据往往以各种各样的形式，或分散或集中地存在于很多系统中。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Logstash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支持</a:t>
            </a:r>
            <a:r>
              <a:rPr lang="zh-CN" altLang="en-US" b="1" dirty="0">
                <a:solidFill>
                  <a:srgbClr val="00A9E5"/>
                </a:solidFill>
                <a:latin typeface="Open Sans" panose="020B0606030504020204" pitchFamily="34" charset="0"/>
                <a:hlinkClick r:id="rId2"/>
              </a:rPr>
              <a:t>各种输入选择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 ，可以在同一时间从众多常用来源捕捉事件。能够以连续的流式传输方式，轻松地从您的日志、指标、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Web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应用、数据存储以及各种 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AWS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服务采集数据。</a:t>
            </a:r>
            <a:endParaRPr lang="zh-CN" alt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1836661"/>
            <a:ext cx="4820575" cy="30341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4027" y="241361"/>
            <a:ext cx="122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Logstash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E88"/>
      </a:accent1>
      <a:accent2>
        <a:srgbClr val="FFFF00"/>
      </a:accent2>
      <a:accent3>
        <a:srgbClr val="FFC000"/>
      </a:accent3>
      <a:accent4>
        <a:srgbClr val="FF5D5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1299</Words>
  <Application>Microsoft Office PowerPoint</Application>
  <PresentationFormat>宽屏</PresentationFormat>
  <Paragraphs>86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Century Gothic</vt:lpstr>
      <vt:lpstr>宋体</vt:lpstr>
      <vt:lpstr>微软雅黑</vt:lpstr>
      <vt:lpstr>Arial</vt:lpstr>
      <vt:lpstr>Calibri</vt:lpstr>
      <vt:lpstr>Calibri Light</vt:lpstr>
      <vt:lpstr>Levenim MT</vt:lpstr>
      <vt:lpstr>Open Sans</vt:lpstr>
      <vt:lpstr>Segoe UI Light</vt:lpstr>
      <vt:lpstr>Office 主题</vt:lpstr>
      <vt:lpstr>PowerPoint 演示文稿</vt:lpstr>
      <vt:lpstr>PowerPoint 演示文稿</vt:lpstr>
      <vt:lpstr>1. Elasticsearch </vt:lpstr>
      <vt:lpstr>PowerPoint 演示文稿</vt:lpstr>
      <vt:lpstr>PowerPoint 演示文稿</vt:lpstr>
      <vt:lpstr>PowerPoint 演示文稿</vt:lpstr>
      <vt:lpstr>PowerPoint 演示文稿</vt:lpstr>
      <vt:lpstr>2. Logstash</vt:lpstr>
      <vt:lpstr>PowerPoint 演示文稿</vt:lpstr>
      <vt:lpstr>PowerPoint 演示文稿</vt:lpstr>
      <vt:lpstr>PowerPoint 演示文稿</vt:lpstr>
      <vt:lpstr>Logstash 优势 </vt:lpstr>
      <vt:lpstr>3. Kibana</vt:lpstr>
      <vt:lpstr>PowerPoint 演示文稿</vt:lpstr>
      <vt:lpstr>PowerPoint 演示文稿</vt:lpstr>
      <vt:lpstr>4. 案例分享</vt:lpstr>
      <vt:lpstr>点击此处添加标题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Eric</cp:lastModifiedBy>
  <cp:revision>42</cp:revision>
  <dcterms:created xsi:type="dcterms:W3CDTF">2015-08-06T06:33:35Z</dcterms:created>
  <dcterms:modified xsi:type="dcterms:W3CDTF">2017-10-31T16:38:16Z</dcterms:modified>
</cp:coreProperties>
</file>