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6" r:id="rId2"/>
    <p:sldId id="287" r:id="rId3"/>
    <p:sldId id="298" r:id="rId4"/>
    <p:sldId id="299" r:id="rId5"/>
    <p:sldId id="300" r:id="rId6"/>
    <p:sldId id="301" r:id="rId7"/>
    <p:sldId id="302" r:id="rId8"/>
    <p:sldId id="279" r:id="rId9"/>
    <p:sldId id="288" r:id="rId10"/>
    <p:sldId id="291" r:id="rId11"/>
    <p:sldId id="292" r:id="rId12"/>
    <p:sldId id="293" r:id="rId13"/>
    <p:sldId id="294" r:id="rId14"/>
    <p:sldId id="295" r:id="rId15"/>
    <p:sldId id="296" r:id="rId16"/>
    <p:sldId id="283" r:id="rId17"/>
    <p:sldId id="284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095"/>
    <a:srgbClr val="E73A1C"/>
    <a:srgbClr val="EC774B"/>
    <a:srgbClr val="F9C150"/>
    <a:srgbClr val="FE4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67" autoAdjust="0"/>
  </p:normalViewPr>
  <p:slideViewPr>
    <p:cSldViewPr snapToGrid="0">
      <p:cViewPr varScale="1">
        <p:scale>
          <a:sx n="92" d="100"/>
          <a:sy n="92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image" Target="../media/image1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1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35"/>
        <c:axId val="147368384"/>
        <c:axId val="14736894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:tx>
                <c:spPr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类别 1</c:v>
                      </c:pt>
                      <c:pt idx="1">
                        <c:v>类别 2</c:v>
                      </c:pt>
                      <c:pt idx="2">
                        <c:v>类别 3</c:v>
                      </c:pt>
                      <c:pt idx="3">
                        <c:v>类别 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4736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7368944"/>
        <c:crosses val="autoZero"/>
        <c:auto val="1"/>
        <c:lblAlgn val="ctr"/>
        <c:lblOffset val="100"/>
        <c:noMultiLvlLbl val="0"/>
      </c:catAx>
      <c:valAx>
        <c:axId val="147368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736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955A-54AA-43CD-BA04-B1FCCFB3C9D6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35856-7515-49D9-83E3-9AF0D82A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9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35856-7515-49D9-83E3-9AF0D82A1E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2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35856-7515-49D9-83E3-9AF0D82A1E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7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https://www.elastic.co/cn/products/x-pack/machine-learning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35856-7515-49D9-83E3-9AF0D82A1E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26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35856-7515-49D9-83E3-9AF0D82A1E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51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22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5303921"/>
            <a:ext cx="12207412" cy="1554080"/>
            <a:chOff x="0" y="5303921"/>
            <a:chExt cx="12207412" cy="1554080"/>
          </a:xfrm>
        </p:grpSpPr>
        <p:sp>
          <p:nvSpPr>
            <p:cNvPr id="3" name="等腰三角形 2"/>
            <p:cNvSpPr/>
            <p:nvPr userDrawn="1"/>
          </p:nvSpPr>
          <p:spPr>
            <a:xfrm>
              <a:off x="0" y="5639938"/>
              <a:ext cx="2015631" cy="121806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>
              <a:off x="1509486" y="5303921"/>
              <a:ext cx="2132478" cy="155407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>
              <a:off x="3323771" y="5938620"/>
              <a:ext cx="2293145" cy="91938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>
              <a:off x="4949371" y="5761278"/>
              <a:ext cx="2439205" cy="109672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6734628" y="5303921"/>
              <a:ext cx="2599871" cy="155407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8287657" y="6087961"/>
              <a:ext cx="2453812" cy="77003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>
              <a:off x="9753600" y="5639939"/>
              <a:ext cx="2453812" cy="121806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50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342" y="632269"/>
            <a:ext cx="2779058" cy="6382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717871" y="158751"/>
            <a:ext cx="1140738" cy="566964"/>
            <a:chOff x="6464041" y="1406978"/>
            <a:chExt cx="2600884" cy="1292679"/>
          </a:xfrm>
        </p:grpSpPr>
        <p:sp>
          <p:nvSpPr>
            <p:cNvPr id="8" name="等腰三角形 7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0" y="661736"/>
            <a:ext cx="348343" cy="461665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73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1315700" y="1693727"/>
            <a:ext cx="876300" cy="2781300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464041" y="1406978"/>
            <a:ext cx="2600884" cy="1292679"/>
            <a:chOff x="6464041" y="1406978"/>
            <a:chExt cx="2600884" cy="1292679"/>
          </a:xfrm>
        </p:grpSpPr>
        <p:sp>
          <p:nvSpPr>
            <p:cNvPr id="6" name="等腰三角形 5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13942" y="2778503"/>
            <a:ext cx="4804455" cy="6698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724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3142864" y="1162546"/>
            <a:ext cx="4978400" cy="4978400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7297062" y="3077647"/>
            <a:ext cx="2938622" cy="2938622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1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439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91371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2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5" r:id="rId4"/>
    <p:sldLayoutId id="2147483654" r:id="rId5"/>
    <p:sldLayoutId id="2147483651" r:id="rId6"/>
    <p:sldLayoutId id="214748365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logstash/current/output-plugi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cn/products/x-pack/monitoring" TargetMode="External"/><Relationship Id="rId2" Type="http://schemas.openxmlformats.org/officeDocument/2006/relationships/hyperlink" Target="https://www.elastic.co/guide/en/logstash/current/output-plugins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cn/products/x-pack/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logstash/current/input-plugi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5657" y="2585006"/>
            <a:ext cx="4572000" cy="707882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/>
            <a:r>
              <a:rPr kumimoji="1" lang="en-US" altLang="zh-CN" sz="4000" dirty="0" smtClean="0"/>
              <a:t>ELK Session</a:t>
            </a:r>
            <a:endParaRPr kumimoji="1" lang="en-US" altLang="zh-CN" sz="4000" dirty="0"/>
          </a:p>
        </p:txBody>
      </p:sp>
      <p:sp>
        <p:nvSpPr>
          <p:cNvPr id="6" name="矩形 5"/>
          <p:cNvSpPr/>
          <p:nvPr/>
        </p:nvSpPr>
        <p:spPr>
          <a:xfrm>
            <a:off x="11205519" y="4974888"/>
            <a:ext cx="556556" cy="27699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200" dirty="0" smtClean="0"/>
              <a:t>--ERIC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7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cap="all" dirty="0"/>
              <a:t>过滤器</a:t>
            </a:r>
          </a:p>
          <a:p>
            <a:r>
              <a:rPr lang="zh-CN" altLang="en-US" dirty="0"/>
              <a:t>实时解析和转换数据</a:t>
            </a:r>
          </a:p>
          <a:p>
            <a:r>
              <a:rPr lang="zh-CN" altLang="en-US" dirty="0"/>
              <a:t>数据从源传输到存储库的过程中，</a:t>
            </a:r>
            <a:r>
              <a:rPr lang="en-US" altLang="zh-CN" dirty="0" err="1"/>
              <a:t>Logstash</a:t>
            </a:r>
            <a:r>
              <a:rPr lang="en-US" altLang="zh-CN" dirty="0"/>
              <a:t> </a:t>
            </a:r>
            <a:r>
              <a:rPr lang="zh-CN" altLang="en-US" dirty="0"/>
              <a:t>过滤器能够解析各个事件，识别已命名的字段以构建结构，并将它们转换成通用格式，以便更轻松、更快速地分析和实现商业价值。</a:t>
            </a:r>
          </a:p>
          <a:p>
            <a:r>
              <a:rPr lang="en-US" altLang="zh-CN" dirty="0" err="1"/>
              <a:t>Logstash</a:t>
            </a:r>
            <a:r>
              <a:rPr lang="en-US" altLang="zh-CN" dirty="0"/>
              <a:t> </a:t>
            </a:r>
            <a:r>
              <a:rPr lang="zh-CN" altLang="en-US" dirty="0"/>
              <a:t>能够动态地转换和解析数据，不受格式或复杂度的影响：</a:t>
            </a:r>
          </a:p>
          <a:p>
            <a:r>
              <a:rPr lang="zh-CN" altLang="en-US" dirty="0"/>
              <a:t>利用 </a:t>
            </a:r>
            <a:r>
              <a:rPr lang="en-US" altLang="zh-CN" dirty="0" err="1"/>
              <a:t>Grok</a:t>
            </a:r>
            <a:r>
              <a:rPr lang="en-US" altLang="zh-CN" dirty="0"/>
              <a:t> </a:t>
            </a:r>
            <a:r>
              <a:rPr lang="zh-CN" altLang="en-US" dirty="0"/>
              <a:t>从非结构化数据中派生出结构</a:t>
            </a:r>
          </a:p>
          <a:p>
            <a:r>
              <a:rPr lang="zh-CN" altLang="en-US" dirty="0"/>
              <a:t>从 </a:t>
            </a:r>
            <a:r>
              <a:rPr lang="en-US" altLang="zh-CN" dirty="0"/>
              <a:t>IP </a:t>
            </a:r>
            <a:r>
              <a:rPr lang="zh-CN" altLang="en-US" dirty="0"/>
              <a:t>地址破译出地理坐标</a:t>
            </a:r>
          </a:p>
          <a:p>
            <a:r>
              <a:rPr lang="zh-CN" altLang="en-US" dirty="0"/>
              <a:t>将 </a:t>
            </a:r>
            <a:r>
              <a:rPr lang="en-US" altLang="zh-CN" dirty="0"/>
              <a:t>PII </a:t>
            </a:r>
            <a:r>
              <a:rPr lang="zh-CN" altLang="en-US" dirty="0"/>
              <a:t>数据匿名化，完全排除敏感字段</a:t>
            </a:r>
          </a:p>
          <a:p>
            <a:r>
              <a:rPr lang="zh-CN" altLang="en-US" dirty="0"/>
              <a:t>整体处理不受数据源、格式或架构的影响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098288"/>
            <a:ext cx="5302928" cy="5495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5082" y="251753"/>
            <a:ext cx="210987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US" altLang="zh-CN" sz="3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Logstash</a:t>
            </a:r>
            <a:endParaRPr lang="zh-CN" alt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8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cap="all" dirty="0"/>
              <a:t>输出</a:t>
            </a:r>
          </a:p>
          <a:p>
            <a:r>
              <a:rPr lang="zh-CN" altLang="en-US" dirty="0"/>
              <a:t>选择您的存储库，导出您的数据</a:t>
            </a:r>
          </a:p>
          <a:p>
            <a:r>
              <a:rPr lang="zh-CN" altLang="en-US" dirty="0"/>
              <a:t>尽管 </a:t>
            </a:r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zh-CN" altLang="en-US" dirty="0"/>
              <a:t>是我们的首选输出方向，能够为我们的搜索和分析带来无限可能，但它并非唯一选择。</a:t>
            </a:r>
          </a:p>
          <a:p>
            <a:r>
              <a:rPr lang="en-US" altLang="zh-CN" dirty="0" err="1"/>
              <a:t>Logstash</a:t>
            </a:r>
            <a:r>
              <a:rPr lang="en-US" altLang="zh-CN" dirty="0"/>
              <a:t> </a:t>
            </a:r>
            <a:r>
              <a:rPr lang="zh-CN" altLang="en-US" dirty="0"/>
              <a:t>提供</a:t>
            </a:r>
            <a:r>
              <a:rPr lang="zh-CN" altLang="en-US" b="1" dirty="0">
                <a:hlinkClick r:id="rId3"/>
              </a:rPr>
              <a:t>众多输出选择</a:t>
            </a:r>
            <a:r>
              <a:rPr lang="zh-CN" altLang="en-US" dirty="0"/>
              <a:t>，您可以将数据发送到您要指定的地方，并且能够灵活地解锁众多下游用例。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776" y="1792579"/>
            <a:ext cx="5214151" cy="384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8776" y="407616"/>
            <a:ext cx="210987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US" altLang="zh-CN" sz="3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Logstash</a:t>
            </a:r>
            <a:endParaRPr lang="zh-CN" alt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1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341" y="632269"/>
            <a:ext cx="3165649" cy="638209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2.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Logstash </a:t>
            </a:r>
            <a:r>
              <a:rPr lang="zh-CN" altLang="en-US" sz="36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优势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 rot="16200000">
            <a:off x="6151759" y="417709"/>
            <a:ext cx="5565382" cy="6515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>
            <a:off x="6391275" y="1057275"/>
            <a:ext cx="5467350" cy="6134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400" y="169009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cap="all" dirty="0">
                <a:solidFill>
                  <a:srgbClr val="39BDB1"/>
                </a:solidFill>
                <a:latin typeface="Open Sans" panose="020B0606030504020204" pitchFamily="34" charset="0"/>
              </a:rPr>
              <a:t>输出</a:t>
            </a:r>
          </a:p>
          <a:p>
            <a:r>
              <a:rPr lang="en-US" altLang="zh-CN" dirty="0" err="1" smtClean="0">
                <a:solidFill>
                  <a:srgbClr val="444444"/>
                </a:solidFill>
                <a:latin typeface="Open Sans" panose="020B0606030504020204" pitchFamily="34" charset="0"/>
              </a:rPr>
              <a:t>Logstash</a:t>
            </a:r>
            <a:r>
              <a:rPr lang="en-US" altLang="zh-CN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提供</a:t>
            </a:r>
            <a:r>
              <a:rPr lang="zh-CN" altLang="en-US" b="1" dirty="0">
                <a:solidFill>
                  <a:srgbClr val="00A9E5"/>
                </a:solidFill>
                <a:latin typeface="Open Sans" panose="020B0606030504020204" pitchFamily="34" charset="0"/>
                <a:hlinkClick r:id="rId2"/>
              </a:rPr>
              <a:t>众多输出选择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，您可以将数据发送到您要指定的地方，并且能够灵活地解锁众多下游用例。</a:t>
            </a:r>
          </a:p>
          <a:p>
            <a:r>
              <a:rPr lang="zh-CN" altLang="en-US" b="1" cap="all" dirty="0">
                <a:solidFill>
                  <a:srgbClr val="39BDB1"/>
                </a:solidFill>
                <a:latin typeface="Open Sans" panose="020B0606030504020204" pitchFamily="34" charset="0"/>
              </a:rPr>
              <a:t>即插即用</a:t>
            </a:r>
          </a:p>
          <a:p>
            <a:r>
              <a:rPr lang="en-US" altLang="zh-CN" dirty="0" err="1" smtClean="0">
                <a:solidFill>
                  <a:srgbClr val="444444"/>
                </a:solidFill>
                <a:latin typeface="Open Sans" panose="020B0606030504020204" pitchFamily="34" charset="0"/>
              </a:rPr>
              <a:t>Logstash</a:t>
            </a:r>
            <a:r>
              <a:rPr lang="en-US" altLang="zh-CN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模块通过流行的数据源（如 </a:t>
            </a:r>
            <a:r>
              <a:rPr lang="en-US" altLang="zh-CN" dirty="0" err="1">
                <a:solidFill>
                  <a:srgbClr val="444444"/>
                </a:solidFill>
                <a:latin typeface="Open Sans" panose="020B0606030504020204" pitchFamily="34" charset="0"/>
              </a:rPr>
              <a:t>ArcSight</a:t>
            </a:r>
            <a:r>
              <a:rPr lang="en-US" altLang="zh-CN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和 </a:t>
            </a:r>
            <a:r>
              <a:rPr lang="en-US" altLang="zh-CN" dirty="0" err="1">
                <a:solidFill>
                  <a:srgbClr val="444444"/>
                </a:solidFill>
                <a:latin typeface="Open Sans" panose="020B0606030504020204" pitchFamily="34" charset="0"/>
              </a:rPr>
              <a:t>Netflow</a:t>
            </a:r>
            <a:r>
              <a:rPr lang="en-US" altLang="zh-CN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）呈现瞬间可视化的体验。通过立即部署摄入管道和复杂的仪表</a:t>
            </a:r>
            <a:r>
              <a:rPr lang="zh-CN" altLang="en-US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板。</a:t>
            </a:r>
            <a:endParaRPr lang="en-US" altLang="zh-CN" dirty="0" smtClean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r>
              <a:rPr lang="zh-CN" altLang="en-US" b="1" cap="all" dirty="0">
                <a:solidFill>
                  <a:srgbClr val="39BDB1"/>
                </a:solidFill>
                <a:latin typeface="Open Sans" panose="020B0606030504020204" pitchFamily="34" charset="0"/>
              </a:rPr>
              <a:t>可靠性</a:t>
            </a:r>
          </a:p>
          <a:p>
            <a:r>
              <a:rPr lang="en-US" altLang="zh-CN" dirty="0" smtClean="0"/>
              <a:t>at-least-once delivery-</a:t>
            </a:r>
            <a:r>
              <a:rPr lang="zh-CN" altLang="en-US" dirty="0"/>
              <a:t>构建可信的交付管</a:t>
            </a:r>
            <a:r>
              <a:rPr lang="zh-CN" altLang="en-US" dirty="0" smtClean="0"/>
              <a:t>道</a:t>
            </a:r>
            <a:endParaRPr lang="zh-CN" altLang="en-US" dirty="0"/>
          </a:p>
          <a:p>
            <a:r>
              <a:rPr lang="zh-CN" altLang="en-US" b="1" cap="all" dirty="0">
                <a:solidFill>
                  <a:srgbClr val="39BDB1"/>
                </a:solidFill>
                <a:latin typeface="Open Sans" panose="020B0606030504020204" pitchFamily="34" charset="0"/>
              </a:rPr>
              <a:t>监控</a:t>
            </a:r>
          </a:p>
          <a:p>
            <a:r>
              <a:rPr lang="zh-CN" altLang="en-US" dirty="0" smtClean="0"/>
              <a:t>借</a:t>
            </a:r>
            <a:r>
              <a:rPr lang="zh-CN" altLang="en-US" dirty="0"/>
              <a:t>助</a:t>
            </a:r>
            <a:r>
              <a:rPr lang="zh-CN" altLang="en-US" b="1" dirty="0">
                <a:hlinkClick r:id="rId3"/>
              </a:rPr>
              <a:t> </a:t>
            </a:r>
            <a:r>
              <a:rPr lang="en-US" altLang="zh-CN" b="1" dirty="0">
                <a:hlinkClick r:id="rId3"/>
              </a:rPr>
              <a:t>X-Pack monitoring </a:t>
            </a:r>
            <a:r>
              <a:rPr lang="zh-CN" altLang="en-US" b="1" dirty="0">
                <a:hlinkClick r:id="rId3"/>
              </a:rPr>
              <a:t>功能</a:t>
            </a:r>
            <a:r>
              <a:rPr lang="zh-CN" altLang="en-US" dirty="0"/>
              <a:t>，您可以轻松观察和研究处于活动状态的 </a:t>
            </a:r>
            <a:r>
              <a:rPr lang="en-US" altLang="zh-CN" dirty="0" err="1"/>
              <a:t>Logstash</a:t>
            </a:r>
            <a:r>
              <a:rPr lang="en-US" altLang="zh-CN" dirty="0"/>
              <a:t> </a:t>
            </a:r>
            <a:r>
              <a:rPr lang="zh-CN" altLang="en-US" dirty="0"/>
              <a:t>节点或整个部</a:t>
            </a:r>
            <a:r>
              <a:rPr lang="zh-CN" altLang="en-US" dirty="0" smtClean="0"/>
              <a:t>署，</a:t>
            </a:r>
            <a:r>
              <a:rPr lang="zh-CN" altLang="en-US" dirty="0"/>
              <a:t>全方位监视您的部</a:t>
            </a:r>
            <a:r>
              <a:rPr lang="zh-CN" altLang="en-US" dirty="0" smtClean="0"/>
              <a:t>署。</a:t>
            </a:r>
            <a:endParaRPr lang="zh-CN" altLang="en-US" dirty="0"/>
          </a:p>
          <a:p>
            <a:endParaRPr lang="zh-CN" alt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7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3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</a:t>
            </a:r>
            <a:r>
              <a:rPr lang="en-US" altLang="zh-CN" sz="3200" dirty="0" err="1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Kibana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6200000">
            <a:off x="6151759" y="417709"/>
            <a:ext cx="5565382" cy="6515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>
            <a:off x="6391275" y="1057275"/>
            <a:ext cx="5467350" cy="6134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7872" y="3287263"/>
            <a:ext cx="3401813" cy="77835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r>
              <a:rPr lang="en-US" altLang="zh-CN" sz="1600" dirty="0" err="1"/>
              <a:t>Kibana</a:t>
            </a:r>
            <a:r>
              <a:rPr lang="en-US" altLang="zh-CN" sz="1600" dirty="0"/>
              <a:t> </a:t>
            </a:r>
            <a:r>
              <a:rPr lang="zh-CN" altLang="en-US" sz="1600" dirty="0"/>
              <a:t>让您能够可视化 </a:t>
            </a:r>
            <a:r>
              <a:rPr lang="en-US" altLang="zh-CN" sz="1600" dirty="0" err="1"/>
              <a:t>Elasticsearch</a:t>
            </a:r>
            <a:r>
              <a:rPr lang="en-US" altLang="zh-CN" sz="1600" dirty="0"/>
              <a:t> </a:t>
            </a:r>
            <a:r>
              <a:rPr lang="zh-CN" altLang="en-US" sz="1600" dirty="0"/>
              <a:t>中的数据并操作 </a:t>
            </a:r>
            <a:r>
              <a:rPr lang="en-US" altLang="zh-CN" sz="1600" dirty="0"/>
              <a:t>Elastic Stack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685681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6927" y="2343019"/>
            <a:ext cx="3320246" cy="456974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可视化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26" y="1837068"/>
            <a:ext cx="4398949" cy="3377635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91" y="2024109"/>
            <a:ext cx="4065974" cy="22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2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" y="1723608"/>
            <a:ext cx="6380018" cy="35528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92203" y="2659026"/>
            <a:ext cx="2760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444444"/>
                </a:solidFill>
                <a:latin typeface="Open Sans" panose="020B0606030504020204" pitchFamily="34" charset="0"/>
              </a:rPr>
              <a:t>       利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用 </a:t>
            </a:r>
            <a:r>
              <a:rPr lang="en-US" altLang="zh-CN" dirty="0" err="1">
                <a:solidFill>
                  <a:srgbClr val="444444"/>
                </a:solidFill>
                <a:latin typeface="Open Sans" panose="020B0606030504020204" pitchFamily="34" charset="0"/>
              </a:rPr>
              <a:t>Timelion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，对您 </a:t>
            </a:r>
            <a:r>
              <a:rPr lang="en-US" altLang="zh-CN" dirty="0" err="1">
                <a:solidFill>
                  <a:srgbClr val="444444"/>
                </a:solidFill>
                <a:latin typeface="Open Sans" panose="020B0606030504020204" pitchFamily="34" charset="0"/>
              </a:rPr>
              <a:t>Elasticsearch</a:t>
            </a:r>
            <a:r>
              <a:rPr lang="en-US" altLang="zh-CN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中的数据执行高级时间序列分析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38115" y="1853275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1. </a:t>
            </a:r>
            <a:r>
              <a:rPr lang="zh-CN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时</a:t>
            </a:r>
            <a:r>
              <a:rPr lang="zh-CN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间序</a:t>
            </a:r>
            <a:r>
              <a:rPr lang="zh-CN" alt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列：</a:t>
            </a:r>
            <a:endParaRPr lang="zh-CN" alt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63479"/>
            <a:ext cx="178446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3. </a:t>
            </a:r>
            <a:r>
              <a:rPr lang="en-US" altLang="zh-CN" sz="3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Kibana</a:t>
            </a:r>
            <a:endParaRPr lang="zh-CN" alt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9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61126" y="1931662"/>
            <a:ext cx="2760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用</a:t>
            </a:r>
            <a:r>
              <a:rPr lang="zh-CN" altLang="en-US" dirty="0"/>
              <a:t>机器学习探索异</a:t>
            </a:r>
            <a:r>
              <a:rPr lang="zh-CN" altLang="en-US" dirty="0" smtClean="0"/>
              <a:t>常：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        借</a:t>
            </a:r>
            <a:r>
              <a:rPr lang="zh-CN" altLang="en-US" dirty="0"/>
              <a:t>助 </a:t>
            </a:r>
            <a:r>
              <a:rPr lang="en-US" altLang="zh-CN" dirty="0"/>
              <a:t>X-Pack </a:t>
            </a:r>
            <a:r>
              <a:rPr lang="zh-CN" altLang="en-US" dirty="0"/>
              <a:t>里面的非监督型 </a:t>
            </a:r>
            <a:r>
              <a:rPr lang="en-US" altLang="zh-CN" b="1" dirty="0">
                <a:hlinkClick r:id="rId3"/>
              </a:rPr>
              <a:t>machine learning </a:t>
            </a:r>
            <a:r>
              <a:rPr lang="zh-CN" altLang="en-US" b="1" dirty="0">
                <a:hlinkClick r:id="rId3"/>
              </a:rPr>
              <a:t>功能 </a:t>
            </a:r>
            <a:r>
              <a:rPr lang="zh-CN" altLang="en-US" dirty="0"/>
              <a:t>来检测隐藏在您 </a:t>
            </a:r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zh-CN" altLang="en-US" dirty="0"/>
              <a:t>数据中的异常和探索那些对它们有显著影响的属性。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19" y="1647825"/>
            <a:ext cx="6257925" cy="3562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5119" y="282925"/>
            <a:ext cx="178446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3. </a:t>
            </a:r>
            <a:r>
              <a:rPr lang="en-US" altLang="zh-CN" sz="3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Kibana</a:t>
            </a:r>
            <a:endParaRPr lang="zh-CN" alt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4. </a:t>
            </a:r>
            <a:r>
              <a:rPr lang="zh-CN" alt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案例分享</a:t>
            </a:r>
            <a:endParaRPr lang="en-US" altLang="zh-CN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91871" y="2339754"/>
            <a:ext cx="8522461" cy="3337145"/>
            <a:chOff x="1995738" y="1958755"/>
            <a:chExt cx="5349023" cy="2094520"/>
          </a:xfrm>
          <a:solidFill>
            <a:srgbClr val="22B095"/>
          </a:solidFill>
        </p:grpSpPr>
        <p:sp>
          <p:nvSpPr>
            <p:cNvPr id="4" name="矩形 3"/>
            <p:cNvSpPr/>
            <p:nvPr/>
          </p:nvSpPr>
          <p:spPr>
            <a:xfrm>
              <a:off x="1995738" y="1958766"/>
              <a:ext cx="4751014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空心弧 4"/>
            <p:cNvSpPr>
              <a:spLocks noChangeAspect="1"/>
            </p:cNvSpPr>
            <p:nvPr/>
          </p:nvSpPr>
          <p:spPr>
            <a:xfrm rot="5400000">
              <a:off x="6147642" y="1953952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12381" y="2860960"/>
              <a:ext cx="3634368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空心弧 6"/>
            <p:cNvSpPr>
              <a:spLocks noChangeAspect="1"/>
            </p:cNvSpPr>
            <p:nvPr/>
          </p:nvSpPr>
          <p:spPr>
            <a:xfrm rot="16200000" flipH="1">
              <a:off x="2527323" y="2856148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2382" y="3763156"/>
              <a:ext cx="3259821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等腰三角形 8"/>
          <p:cNvSpPr/>
          <p:nvPr/>
        </p:nvSpPr>
        <p:spPr>
          <a:xfrm rot="16200000">
            <a:off x="8883177" y="5180196"/>
            <a:ext cx="616152" cy="5311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3314024" y="191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9280843" y="191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6714445" y="336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2451785" y="4618903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463745" y="4814728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280843" y="1206037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1"/>
          <p:cNvSpPr txBox="1"/>
          <p:nvPr/>
        </p:nvSpPr>
        <p:spPr>
          <a:xfrm>
            <a:off x="9280843" y="87845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3676663" y="1206037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3676663" y="87845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4013121" y="3144334"/>
            <a:ext cx="2701323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41"/>
          <p:cNvSpPr txBox="1"/>
          <p:nvPr/>
        </p:nvSpPr>
        <p:spPr>
          <a:xfrm>
            <a:off x="4013121" y="2816747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208676" y="4266217"/>
            <a:ext cx="2522504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208675" y="3938630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6193903" y="6081442"/>
            <a:ext cx="2522504" cy="572448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1"/>
          <p:cNvSpPr txBox="1"/>
          <p:nvPr/>
        </p:nvSpPr>
        <p:spPr>
          <a:xfrm>
            <a:off x="6193902" y="5753855"/>
            <a:ext cx="2701323" cy="400093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sz="2000" b="1" dirty="0">
                <a:solidFill>
                  <a:srgbClr val="BF34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5730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dirty="0" smtClean="0">
                <a:solidFill>
                  <a:srgbClr val="22B0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774689352"/>
              </p:ext>
            </p:extLst>
          </p:nvPr>
        </p:nvGraphicFramePr>
        <p:xfrm>
          <a:off x="2252486" y="4039702"/>
          <a:ext cx="7321550" cy="2976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矩形 3"/>
          <p:cNvSpPr/>
          <p:nvPr/>
        </p:nvSpPr>
        <p:spPr>
          <a:xfrm>
            <a:off x="5579259" y="2098765"/>
            <a:ext cx="5222091" cy="126957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  <a:p>
            <a:pPr defTabSz="685681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7"/>
          <p:cNvSpPr txBox="1"/>
          <p:nvPr/>
        </p:nvSpPr>
        <p:spPr>
          <a:xfrm>
            <a:off x="5579258" y="1808274"/>
            <a:ext cx="2314673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lvl="0" algn="l" defTabSz="457200"/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/>
                <a:ea typeface="微软雅黑"/>
              </a:rPr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2271214" y="1992932"/>
            <a:ext cx="2151541" cy="437381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2510" y="2502113"/>
            <a:ext cx="3320246" cy="456974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4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8900" y="2585006"/>
            <a:ext cx="5658757" cy="58477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kumimoji="1" lang="en-US" altLang="zh-CN" sz="3200" dirty="0" smtClean="0"/>
              <a:t>THANK YOU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5987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1930682" y="768350"/>
            <a:ext cx="842845" cy="788392"/>
          </a:xfrm>
          <a:prstGeom prst="triangle">
            <a:avLst/>
          </a:prstGeom>
          <a:solidFill>
            <a:srgbClr val="FE484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1018" y="1465595"/>
            <a:ext cx="32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solidFill>
                <a:srgbClr val="22B0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1187273" y="1090336"/>
            <a:ext cx="743409" cy="466406"/>
          </a:xfrm>
          <a:prstGeom prst="triangle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561345" y="1000369"/>
            <a:ext cx="790759" cy="556373"/>
          </a:xfrm>
          <a:prstGeom prst="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39165" y="2278742"/>
            <a:ext cx="298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</a:t>
            </a:r>
            <a:r>
              <a:rPr lang="en-US" altLang="zh-CN" sz="2800" dirty="0" err="1" smtClean="0"/>
              <a:t>Elasticsearch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139165" y="2975428"/>
            <a:ext cx="298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en-US" altLang="zh-CN" sz="2800" dirty="0" err="1" smtClean="0"/>
              <a:t>Logstash</a:t>
            </a: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139165" y="3715656"/>
            <a:ext cx="298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 </a:t>
            </a:r>
            <a:r>
              <a:rPr lang="en-US" altLang="zh-CN" sz="2800" dirty="0" err="1" smtClean="0"/>
              <a:t>Kibana</a:t>
            </a:r>
            <a:endParaRPr lang="en-US" altLang="zh-CN" sz="2400" dirty="0"/>
          </a:p>
        </p:txBody>
      </p:sp>
      <p:sp>
        <p:nvSpPr>
          <p:cNvPr id="10" name="Freeform 97"/>
          <p:cNvSpPr>
            <a:spLocks/>
          </p:cNvSpPr>
          <p:nvPr/>
        </p:nvSpPr>
        <p:spPr bwMode="auto">
          <a:xfrm>
            <a:off x="8357986" y="3992920"/>
            <a:ext cx="1108075" cy="1108075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170"/>
              </a:cxn>
              <a:cxn ang="0">
                <a:pos x="0" y="150"/>
              </a:cxn>
              <a:cxn ang="0">
                <a:pos x="0" y="128"/>
              </a:cxn>
              <a:cxn ang="0">
                <a:pos x="0" y="62"/>
              </a:cxn>
              <a:cxn ang="0">
                <a:pos x="48" y="128"/>
              </a:cxn>
              <a:cxn ang="0">
                <a:pos x="122" y="128"/>
              </a:cxn>
              <a:cxn ang="0">
                <a:pos x="86" y="0"/>
              </a:cxn>
              <a:cxn ang="0">
                <a:pos x="106" y="0"/>
              </a:cxn>
              <a:cxn ang="0">
                <a:pos x="216" y="128"/>
              </a:cxn>
              <a:cxn ang="0">
                <a:pos x="280" y="128"/>
              </a:cxn>
              <a:cxn ang="0">
                <a:pos x="280" y="128"/>
              </a:cxn>
              <a:cxn ang="0">
                <a:pos x="288" y="128"/>
              </a:cxn>
              <a:cxn ang="0">
                <a:pos x="294" y="130"/>
              </a:cxn>
              <a:cxn ang="0">
                <a:pos x="306" y="136"/>
              </a:cxn>
              <a:cxn ang="0">
                <a:pos x="316" y="148"/>
              </a:cxn>
              <a:cxn ang="0">
                <a:pos x="320" y="160"/>
              </a:cxn>
              <a:cxn ang="0">
                <a:pos x="320" y="160"/>
              </a:cxn>
              <a:cxn ang="0">
                <a:pos x="316" y="172"/>
              </a:cxn>
              <a:cxn ang="0">
                <a:pos x="306" y="182"/>
              </a:cxn>
              <a:cxn ang="0">
                <a:pos x="294" y="190"/>
              </a:cxn>
              <a:cxn ang="0">
                <a:pos x="288" y="192"/>
              </a:cxn>
              <a:cxn ang="0">
                <a:pos x="280" y="192"/>
              </a:cxn>
              <a:cxn ang="0">
                <a:pos x="218" y="192"/>
              </a:cxn>
              <a:cxn ang="0">
                <a:pos x="106" y="320"/>
              </a:cxn>
              <a:cxn ang="0">
                <a:pos x="86" y="320"/>
              </a:cxn>
              <a:cxn ang="0">
                <a:pos x="122" y="192"/>
              </a:cxn>
              <a:cxn ang="0">
                <a:pos x="48" y="192"/>
              </a:cxn>
              <a:cxn ang="0">
                <a:pos x="0" y="256"/>
              </a:cxn>
              <a:cxn ang="0">
                <a:pos x="0" y="192"/>
              </a:cxn>
            </a:cxnLst>
            <a:rect l="0" t="0" r="r" b="b"/>
            <a:pathLst>
              <a:path w="320" h="320">
                <a:moveTo>
                  <a:pt x="0" y="192"/>
                </a:moveTo>
                <a:lnTo>
                  <a:pt x="0" y="170"/>
                </a:lnTo>
                <a:lnTo>
                  <a:pt x="0" y="150"/>
                </a:lnTo>
                <a:lnTo>
                  <a:pt x="0" y="128"/>
                </a:lnTo>
                <a:lnTo>
                  <a:pt x="0" y="62"/>
                </a:lnTo>
                <a:lnTo>
                  <a:pt x="48" y="128"/>
                </a:lnTo>
                <a:lnTo>
                  <a:pt x="122" y="128"/>
                </a:lnTo>
                <a:lnTo>
                  <a:pt x="86" y="0"/>
                </a:lnTo>
                <a:lnTo>
                  <a:pt x="106" y="0"/>
                </a:lnTo>
                <a:lnTo>
                  <a:pt x="216" y="128"/>
                </a:lnTo>
                <a:lnTo>
                  <a:pt x="280" y="128"/>
                </a:lnTo>
                <a:lnTo>
                  <a:pt x="280" y="128"/>
                </a:lnTo>
                <a:lnTo>
                  <a:pt x="288" y="128"/>
                </a:lnTo>
                <a:lnTo>
                  <a:pt x="294" y="130"/>
                </a:lnTo>
                <a:lnTo>
                  <a:pt x="306" y="136"/>
                </a:lnTo>
                <a:lnTo>
                  <a:pt x="316" y="148"/>
                </a:lnTo>
                <a:lnTo>
                  <a:pt x="320" y="160"/>
                </a:lnTo>
                <a:lnTo>
                  <a:pt x="320" y="160"/>
                </a:lnTo>
                <a:lnTo>
                  <a:pt x="316" y="172"/>
                </a:lnTo>
                <a:lnTo>
                  <a:pt x="306" y="182"/>
                </a:lnTo>
                <a:lnTo>
                  <a:pt x="294" y="190"/>
                </a:lnTo>
                <a:lnTo>
                  <a:pt x="288" y="192"/>
                </a:lnTo>
                <a:lnTo>
                  <a:pt x="280" y="192"/>
                </a:lnTo>
                <a:lnTo>
                  <a:pt x="218" y="192"/>
                </a:lnTo>
                <a:lnTo>
                  <a:pt x="106" y="320"/>
                </a:lnTo>
                <a:lnTo>
                  <a:pt x="86" y="320"/>
                </a:lnTo>
                <a:lnTo>
                  <a:pt x="122" y="192"/>
                </a:lnTo>
                <a:lnTo>
                  <a:pt x="48" y="192"/>
                </a:lnTo>
                <a:lnTo>
                  <a:pt x="0" y="256"/>
                </a:lnTo>
                <a:lnTo>
                  <a:pt x="0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1" name="文本框 10"/>
          <p:cNvSpPr txBox="1"/>
          <p:nvPr/>
        </p:nvSpPr>
        <p:spPr>
          <a:xfrm>
            <a:off x="4139165" y="4455884"/>
            <a:ext cx="298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案例分享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968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altLang="zh-CN" sz="3200" b="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Elasticsearch</a:t>
            </a:r>
            <a:endParaRPr lang="zh-CN" altLang="en-US" sz="3200" b="0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16200000">
            <a:off x="6151759" y="417709"/>
            <a:ext cx="5565382" cy="6515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>
            <a:off x="6391275" y="1057275"/>
            <a:ext cx="5467350" cy="6134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7872" y="3287263"/>
            <a:ext cx="3401813" cy="62324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r>
              <a:rPr lang="en-US" altLang="zh-CN" sz="1200" dirty="0" err="1"/>
              <a:t>Elasticsearch</a:t>
            </a:r>
            <a:r>
              <a:rPr lang="en-US" altLang="zh-CN" sz="1200" dirty="0"/>
              <a:t> </a:t>
            </a:r>
            <a:r>
              <a:rPr lang="zh-CN" altLang="en-US" sz="1200" dirty="0"/>
              <a:t>是一个分布式的 </a:t>
            </a:r>
            <a:r>
              <a:rPr lang="en-US" altLang="zh-CN" sz="1200" dirty="0" err="1"/>
              <a:t>RESTful</a:t>
            </a:r>
            <a:r>
              <a:rPr lang="en-US" altLang="zh-CN" sz="1200" dirty="0"/>
              <a:t> </a:t>
            </a:r>
            <a:r>
              <a:rPr lang="zh-CN" altLang="en-US" sz="1200" dirty="0"/>
              <a:t>风格的搜索和数据分析引擎，能够解决不断涌现出的各种用</a:t>
            </a:r>
            <a:r>
              <a:rPr lang="zh-CN" altLang="en-US" sz="1200" dirty="0" smtClean="0"/>
              <a:t>例</a:t>
            </a:r>
            <a:r>
              <a:rPr lang="zh-CN" altLang="en-US" sz="1200" dirty="0"/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872" y="2592401"/>
            <a:ext cx="3320246" cy="456974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Elastic Stack </a:t>
            </a:r>
            <a:r>
              <a:rPr lang="zh-CN" altLang="en-US" dirty="0"/>
              <a:t>的核心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26" y="1837068"/>
            <a:ext cx="4398949" cy="3377635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2029963"/>
            <a:ext cx="4059382" cy="22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0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有限状态机实现了用于全文检索的倒排索引，实现了用于存储数值数据和位置数据的 </a:t>
            </a:r>
            <a:r>
              <a:rPr lang="en-US" altLang="zh-CN" dirty="0"/>
              <a:t>BKD </a:t>
            </a:r>
            <a:r>
              <a:rPr lang="zh-CN" altLang="en-US" dirty="0"/>
              <a:t>树， 以及用于分析的列存储。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每个数据都被编入了索引，因此您再也不用因为某些数据没有索引而烦心。您可以用快到令人发指的速度使用和访问您的所有数据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169" y="1770607"/>
            <a:ext cx="3423122" cy="31001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9169" y="345270"/>
            <a:ext cx="2894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altLang="zh-CN" sz="32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Elasticsearch</a:t>
            </a:r>
            <a:endParaRPr lang="zh-CN" altLang="en-US" sz="3200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8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18097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二</a:t>
            </a:r>
            <a:r>
              <a:rPr lang="en-US" altLang="zh-CN" dirty="0"/>
              <a:t>.</a:t>
            </a:r>
            <a:r>
              <a:rPr lang="zh-CN" altLang="en-US" dirty="0" smtClean="0"/>
              <a:t>可拓展性：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原</a:t>
            </a:r>
            <a:r>
              <a:rPr lang="zh-CN" altLang="en-US" dirty="0"/>
              <a:t>型环境和生产环境可无缝切换。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它</a:t>
            </a:r>
            <a:r>
              <a:rPr lang="zh-CN" altLang="en-US" dirty="0"/>
              <a:t>能够水平扩展，每秒钟可处理海量事件，同时能够自动管理索引和查询在集群中的分布方式，以实现极其流畅的操</a:t>
            </a:r>
            <a:r>
              <a:rPr lang="zh-CN" altLang="en-US" dirty="0" smtClean="0"/>
              <a:t>作。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878" y="1781000"/>
            <a:ext cx="3097285" cy="32378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83669" y="345270"/>
            <a:ext cx="2894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altLang="zh-CN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Elasticsearch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4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延</a:t>
            </a:r>
            <a:r>
              <a:rPr lang="zh-CN" altLang="en-US" dirty="0"/>
              <a:t>展 </a:t>
            </a:r>
            <a:r>
              <a:rPr lang="en-US" altLang="zh-CN" dirty="0" err="1"/>
              <a:t>Elasticsearch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X-pack</a:t>
            </a:r>
            <a:r>
              <a:rPr lang="zh-CN" altLang="en-US" dirty="0"/>
              <a:t>提供的特性包括 </a:t>
            </a:r>
            <a:r>
              <a:rPr lang="en-US" altLang="zh-CN" dirty="0"/>
              <a:t>security</a:t>
            </a:r>
            <a:r>
              <a:rPr lang="zh-CN" altLang="en-US" dirty="0"/>
              <a:t>、</a:t>
            </a:r>
            <a:r>
              <a:rPr lang="en-US" altLang="zh-CN" dirty="0"/>
              <a:t>monitoring</a:t>
            </a:r>
            <a:r>
              <a:rPr lang="zh-CN" altLang="en-US" dirty="0"/>
              <a:t>、</a:t>
            </a:r>
            <a:r>
              <a:rPr lang="en-US" altLang="zh-CN" dirty="0"/>
              <a:t>alerting</a:t>
            </a:r>
            <a:r>
              <a:rPr lang="zh-CN" altLang="en-US" dirty="0"/>
              <a:t>、</a:t>
            </a:r>
            <a:r>
              <a:rPr lang="en-US" altLang="zh-CN" dirty="0"/>
              <a:t>reporting</a:t>
            </a:r>
            <a:r>
              <a:rPr lang="zh-CN" altLang="en-US" dirty="0"/>
              <a:t>、</a:t>
            </a:r>
            <a:r>
              <a:rPr lang="en-US" altLang="zh-CN" dirty="0"/>
              <a:t>graph </a:t>
            </a:r>
            <a:r>
              <a:rPr lang="zh-CN" altLang="en-US" dirty="0"/>
              <a:t>关联分析和 </a:t>
            </a:r>
            <a:r>
              <a:rPr lang="en-US" altLang="zh-CN" dirty="0"/>
              <a:t>machine learning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915" y="1916082"/>
            <a:ext cx="2958721" cy="29572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66369" y="459570"/>
            <a:ext cx="2894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altLang="zh-CN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Elasticsearch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6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四</a:t>
            </a:r>
            <a:r>
              <a:rPr lang="en-US" altLang="zh-CN" dirty="0" smtClean="0"/>
              <a:t>. </a:t>
            </a:r>
            <a:r>
              <a:rPr lang="zh-CN" altLang="en-US" dirty="0" smtClean="0"/>
              <a:t>弹性，高可用：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硬件故障、网络分裂时有发生。</a:t>
            </a:r>
            <a:r>
              <a:rPr lang="en-US" altLang="zh-CN" dirty="0" err="1"/>
              <a:t>Elasticsearch</a:t>
            </a:r>
            <a:r>
              <a:rPr lang="en-US" altLang="zh-CN" dirty="0"/>
              <a:t> </a:t>
            </a:r>
            <a:r>
              <a:rPr lang="zh-CN" altLang="en-US" dirty="0"/>
              <a:t>能够检测到故障，让您的集群（和数据）保持安全可用。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341" y="1665006"/>
            <a:ext cx="3785286" cy="3083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6512" y="293316"/>
            <a:ext cx="2894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altLang="zh-CN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Elasticsearch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4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2. </a:t>
            </a:r>
            <a:r>
              <a:rPr lang="en-US" altLang="zh-CN" sz="3200" dirty="0" err="1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Logstash</a:t>
            </a:r>
            <a:endParaRPr lang="zh-CN" altLang="en-US" sz="3200" dirty="0"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6200000">
            <a:off x="6151759" y="417709"/>
            <a:ext cx="5565382" cy="6515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6200000">
            <a:off x="6391275" y="1057275"/>
            <a:ext cx="5467350" cy="6134100"/>
          </a:xfrm>
          <a:prstGeom prst="triangle">
            <a:avLst/>
          </a:prstGeom>
          <a:solidFill>
            <a:srgbClr val="22B09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17872" y="3287263"/>
            <a:ext cx="3401813" cy="8633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r>
              <a:rPr lang="en-US" altLang="zh-CN" sz="1200" dirty="0" err="1" smtClean="0"/>
              <a:t>Logstash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是开源的服务器端数据处理管道，能够同时 从多个来源采集数据、转换数据，然后将数据发送到您最喜欢的 “存储库” </a:t>
            </a:r>
            <a:r>
              <a:rPr lang="zh-CN" altLang="en-US" sz="1200" dirty="0" smtClean="0"/>
              <a:t>中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685681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872" y="2592401"/>
            <a:ext cx="3320246" cy="456974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集中、转换和存储数据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26" y="1837068"/>
            <a:ext cx="4398949" cy="3377635"/>
          </a:xfrm>
          <a:custGeom>
            <a:avLst/>
            <a:gdLst>
              <a:gd name="connsiteX0" fmla="*/ 3333734 w 3796894"/>
              <a:gd name="connsiteY0" fmla="*/ 158827 h 2914704"/>
              <a:gd name="connsiteX1" fmla="*/ 3333734 w 3796894"/>
              <a:gd name="connsiteY1" fmla="*/ 159782 h 2914704"/>
              <a:gd name="connsiteX2" fmla="*/ 154601 w 3796894"/>
              <a:gd name="connsiteY2" fmla="*/ 159782 h 2914704"/>
              <a:gd name="connsiteX3" fmla="*/ 154601 w 3796894"/>
              <a:gd name="connsiteY3" fmla="*/ 2128067 h 2914704"/>
              <a:gd name="connsiteX4" fmla="*/ 3626221 w 3796894"/>
              <a:gd name="connsiteY4" fmla="*/ 2128067 h 2914704"/>
              <a:gd name="connsiteX5" fmla="*/ 3626221 w 3796894"/>
              <a:gd name="connsiteY5" fmla="*/ 2118575 h 2914704"/>
              <a:gd name="connsiteX6" fmla="*/ 3640861 w 3796894"/>
              <a:gd name="connsiteY6" fmla="*/ 2118575 h 2914704"/>
              <a:gd name="connsiteX7" fmla="*/ 3640861 w 3796894"/>
              <a:gd name="connsiteY7" fmla="*/ 158827 h 2914704"/>
              <a:gd name="connsiteX8" fmla="*/ 0 w 3796894"/>
              <a:gd name="connsiteY8" fmla="*/ 0 h 2914704"/>
              <a:gd name="connsiteX9" fmla="*/ 3796894 w 3796894"/>
              <a:gd name="connsiteY9" fmla="*/ 0 h 2914704"/>
              <a:gd name="connsiteX10" fmla="*/ 3796894 w 3796894"/>
              <a:gd name="connsiteY10" fmla="*/ 2914704 h 2914704"/>
              <a:gd name="connsiteX11" fmla="*/ 0 w 3796894"/>
              <a:gd name="connsiteY11" fmla="*/ 2914704 h 291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6894" h="2914704">
                <a:moveTo>
                  <a:pt x="3333734" y="158827"/>
                </a:moveTo>
                <a:lnTo>
                  <a:pt x="3333734" y="159782"/>
                </a:lnTo>
                <a:lnTo>
                  <a:pt x="154601" y="159782"/>
                </a:lnTo>
                <a:lnTo>
                  <a:pt x="154601" y="2128067"/>
                </a:lnTo>
                <a:lnTo>
                  <a:pt x="3626221" y="2128067"/>
                </a:lnTo>
                <a:lnTo>
                  <a:pt x="3626221" y="2118575"/>
                </a:lnTo>
                <a:lnTo>
                  <a:pt x="3640861" y="2118575"/>
                </a:lnTo>
                <a:lnTo>
                  <a:pt x="3640861" y="158827"/>
                </a:lnTo>
                <a:close/>
                <a:moveTo>
                  <a:pt x="0" y="0"/>
                </a:moveTo>
                <a:lnTo>
                  <a:pt x="3796894" y="0"/>
                </a:lnTo>
                <a:lnTo>
                  <a:pt x="3796894" y="2914704"/>
                </a:lnTo>
                <a:lnTo>
                  <a:pt x="0" y="2914704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59" y="2007277"/>
            <a:ext cx="4057428" cy="23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02928" y="283946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cap="all" dirty="0">
                <a:solidFill>
                  <a:srgbClr val="39BDB1"/>
                </a:solidFill>
                <a:latin typeface="Open Sans" panose="020B0606030504020204" pitchFamily="34" charset="0"/>
              </a:rPr>
              <a:t>输入</a:t>
            </a:r>
          </a:p>
          <a:p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采集各种样式、大小和来源的数据</a:t>
            </a:r>
          </a:p>
          <a:p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数据往往以各种各样的形式，或分散或集中地存在于很多系统中。</a:t>
            </a:r>
            <a:r>
              <a:rPr lang="en-US" altLang="zh-CN" dirty="0" err="1">
                <a:solidFill>
                  <a:srgbClr val="444444"/>
                </a:solidFill>
                <a:latin typeface="Open Sans" panose="020B0606030504020204" pitchFamily="34" charset="0"/>
              </a:rPr>
              <a:t>Logstash</a:t>
            </a:r>
            <a:r>
              <a:rPr lang="en-US" altLang="zh-CN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支持</a:t>
            </a:r>
            <a:r>
              <a:rPr lang="zh-CN" altLang="en-US" b="1" dirty="0">
                <a:solidFill>
                  <a:srgbClr val="00A9E5"/>
                </a:solidFill>
                <a:latin typeface="Open Sans" panose="020B0606030504020204" pitchFamily="34" charset="0"/>
                <a:hlinkClick r:id="rId3"/>
              </a:rPr>
              <a:t>各种输入选择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 ，可以在同一时间从众多常用来源捕捉事件。能够以连续的流式传输方式，轻松地从您的日志、指标、</a:t>
            </a:r>
            <a:r>
              <a:rPr lang="en-US" altLang="zh-CN" dirty="0">
                <a:solidFill>
                  <a:srgbClr val="444444"/>
                </a:solidFill>
                <a:latin typeface="Open Sans" panose="020B0606030504020204" pitchFamily="34" charset="0"/>
              </a:rPr>
              <a:t>Web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应用、数据存储以及各种 </a:t>
            </a:r>
            <a:r>
              <a:rPr lang="en-US" altLang="zh-CN" dirty="0">
                <a:solidFill>
                  <a:srgbClr val="444444"/>
                </a:solidFill>
                <a:latin typeface="Open Sans" panose="020B0606030504020204" pitchFamily="34" charset="0"/>
              </a:rPr>
              <a:t>AWS </a:t>
            </a:r>
            <a:r>
              <a:rPr lang="zh-CN" altLang="en-US" dirty="0">
                <a:solidFill>
                  <a:srgbClr val="444444"/>
                </a:solidFill>
                <a:latin typeface="Open Sans" panose="020B0606030504020204" pitchFamily="34" charset="0"/>
              </a:rPr>
              <a:t>服务采集数据。</a:t>
            </a:r>
            <a:endParaRPr lang="zh-CN" alt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452" y="1836661"/>
            <a:ext cx="4820575" cy="30341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2464" y="220579"/>
            <a:ext cx="210987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US" altLang="zh-CN" sz="3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Logstash</a:t>
            </a:r>
            <a:endParaRPr lang="zh-CN" alt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E88"/>
      </a:accent1>
      <a:accent2>
        <a:srgbClr val="FFFF00"/>
      </a:accent2>
      <a:accent3>
        <a:srgbClr val="FFC000"/>
      </a:accent3>
      <a:accent4>
        <a:srgbClr val="FF5D5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1302</Words>
  <Application>Microsoft Office PowerPoint</Application>
  <PresentationFormat>宽屏</PresentationFormat>
  <Paragraphs>88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Century Gothic</vt:lpstr>
      <vt:lpstr>宋体</vt:lpstr>
      <vt:lpstr>微软雅黑</vt:lpstr>
      <vt:lpstr>Arial</vt:lpstr>
      <vt:lpstr>Calibri</vt:lpstr>
      <vt:lpstr>Calibri Light</vt:lpstr>
      <vt:lpstr>Cambria Math</vt:lpstr>
      <vt:lpstr>Levenim MT</vt:lpstr>
      <vt:lpstr>Open Sans</vt:lpstr>
      <vt:lpstr>Segoe UI Light</vt:lpstr>
      <vt:lpstr>Office 主题</vt:lpstr>
      <vt:lpstr>PowerPoint 演示文稿</vt:lpstr>
      <vt:lpstr>PowerPoint 演示文稿</vt:lpstr>
      <vt:lpstr>1. Elasticsearch</vt:lpstr>
      <vt:lpstr>PowerPoint 演示文稿</vt:lpstr>
      <vt:lpstr>PowerPoint 演示文稿</vt:lpstr>
      <vt:lpstr>PowerPoint 演示文稿</vt:lpstr>
      <vt:lpstr>PowerPoint 演示文稿</vt:lpstr>
      <vt:lpstr>2. Logstash</vt:lpstr>
      <vt:lpstr>PowerPoint 演示文稿</vt:lpstr>
      <vt:lpstr>PowerPoint 演示文稿</vt:lpstr>
      <vt:lpstr>PowerPoint 演示文稿</vt:lpstr>
      <vt:lpstr>2.Logstash 优势 </vt:lpstr>
      <vt:lpstr>3. Kibana</vt:lpstr>
      <vt:lpstr>PowerPoint 演示文稿</vt:lpstr>
      <vt:lpstr>PowerPoint 演示文稿</vt:lpstr>
      <vt:lpstr>4. 案例分享</vt:lpstr>
      <vt:lpstr>点击此处添加标题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Eric</cp:lastModifiedBy>
  <cp:revision>45</cp:revision>
  <dcterms:created xsi:type="dcterms:W3CDTF">2015-08-06T06:33:35Z</dcterms:created>
  <dcterms:modified xsi:type="dcterms:W3CDTF">2017-10-31T17:01:09Z</dcterms:modified>
</cp:coreProperties>
</file>