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3"/>
    <p:sldId id="259" r:id="rId4"/>
    <p:sldId id="263" r:id="rId5"/>
    <p:sldId id="260" r:id="rId6"/>
    <p:sldId id="264" r:id="rId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902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x-none" altLang="zh-CN"/>
              <a:t>DDD Architecture</a:t>
            </a:r>
            <a:endParaRPr lang="x-none" altLang="zh-CN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x-none" altLang="zh-CN"/>
              <a:t>lorne</a:t>
            </a:r>
            <a:endParaRPr lang="x-none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39845" y="801370"/>
            <a:ext cx="4848225" cy="48482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938905" y="6130925"/>
            <a:ext cx="43148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x-none"/>
              <a:t>《</a:t>
            </a:r>
            <a:r>
              <a:rPr lang="zh-CN" altLang="x-none">
                <a:sym typeface="+mn-ea"/>
              </a:rPr>
              <a:t>实现领域驱动设计</a:t>
            </a:r>
            <a:r>
              <a:rPr lang="zh-CN" altLang="x-none"/>
              <a:t>》书中的</a:t>
            </a:r>
            <a:r>
              <a:rPr lang="en-US" altLang="zh-CN"/>
              <a:t>DDD</a:t>
            </a:r>
            <a:r>
              <a:rPr lang="zh-CN" altLang="en-US"/>
              <a:t>架构图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97955" y="640715"/>
            <a:ext cx="5046980" cy="469836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255" y="640715"/>
            <a:ext cx="5158740" cy="46202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圆角矩形 10"/>
          <p:cNvSpPr/>
          <p:nvPr/>
        </p:nvSpPr>
        <p:spPr>
          <a:xfrm>
            <a:off x="2534285" y="108000"/>
            <a:ext cx="7452000" cy="670750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miter lim="800000"/>
          </a:ln>
          <a:effectLst>
            <a:outerShdw blurRad="50800" dist="50800" algn="ctr" rotWithShape="0">
              <a:srgbClr val="000000">
                <a:alpha val="43000"/>
              </a:srgbClr>
            </a:outerShdw>
            <a:reflection stA="36000" endPos="0" dist="127000" dir="5400000" sy="-100000" algn="bl" rotWithShape="0"/>
          </a:effectLst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>
                <a:sym typeface="+mn-ea"/>
              </a:rPr>
              <a:t>Springboot - DDD Architecture</a:t>
            </a:r>
            <a:endParaRPr lang="en-US" altLang="zh-CN"/>
          </a:p>
          <a:p>
            <a:pPr algn="ctr"/>
            <a:r>
              <a:rPr lang="en-US" altLang="zh-CN"/>
              <a:t>(</a:t>
            </a:r>
            <a:r>
              <a:rPr lang="en-US" altLang="zh-CN">
                <a:sym typeface="+mn-ea"/>
              </a:rPr>
              <a:t>leave-parent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4" name="圆角矩形 3"/>
          <p:cNvSpPr/>
          <p:nvPr/>
        </p:nvSpPr>
        <p:spPr>
          <a:xfrm>
            <a:off x="3603625" y="1244600"/>
            <a:ext cx="4984750" cy="77914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User Interface Module</a:t>
            </a:r>
            <a:endParaRPr lang="en-US"/>
          </a:p>
          <a:p>
            <a:pPr algn="ctr"/>
            <a:r>
              <a:rPr lang="en-US"/>
              <a:t>(</a:t>
            </a:r>
            <a:r>
              <a:rPr lang="en-US">
                <a:sym typeface="+mn-ea"/>
              </a:rPr>
              <a:t>leave-restapi</a:t>
            </a:r>
            <a:r>
              <a:rPr lang="en-US"/>
              <a:t>)</a:t>
            </a:r>
            <a:endParaRPr lang="en-US"/>
          </a:p>
        </p:txBody>
      </p:sp>
      <p:sp>
        <p:nvSpPr>
          <p:cNvPr id="5" name="圆角矩形 4"/>
          <p:cNvSpPr/>
          <p:nvPr/>
        </p:nvSpPr>
        <p:spPr>
          <a:xfrm>
            <a:off x="3668395" y="2655570"/>
            <a:ext cx="3522345" cy="76009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x-none" altLang="zh-CN">
                <a:sym typeface="+mn-ea"/>
              </a:rPr>
              <a:t>Application </a:t>
            </a:r>
            <a:r>
              <a:rPr lang="en-US" altLang="x-none">
                <a:sym typeface="+mn-ea"/>
              </a:rPr>
              <a:t>Module</a:t>
            </a:r>
            <a:endParaRPr lang="en-US" altLang="x-none">
              <a:sym typeface="+mn-ea"/>
            </a:endParaRPr>
          </a:p>
          <a:p>
            <a:pPr lvl="0" algn="ctr">
              <a:buClrTx/>
              <a:buSzTx/>
              <a:buFontTx/>
            </a:pPr>
            <a:r>
              <a:rPr lang="en-US" altLang="x-none">
                <a:sym typeface="+mn-ea"/>
              </a:rPr>
              <a:t>(</a:t>
            </a:r>
            <a:r>
              <a:rPr lang="en-US">
                <a:sym typeface="+mn-ea"/>
              </a:rPr>
              <a:t>leave-application</a:t>
            </a:r>
            <a:r>
              <a:rPr lang="en-US" altLang="x-none">
                <a:sym typeface="+mn-ea"/>
              </a:rPr>
              <a:t>)</a:t>
            </a:r>
            <a:endParaRPr lang="en-US" altLang="x-none">
              <a:sym typeface="+mn-ea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5051425" y="4050030"/>
            <a:ext cx="2821940" cy="7175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x-none" altLang="zh-CN">
                <a:sym typeface="+mn-ea"/>
              </a:rPr>
              <a:t>Domain </a:t>
            </a:r>
            <a:r>
              <a:rPr lang="en-US" altLang="x-none">
                <a:sym typeface="+mn-ea"/>
              </a:rPr>
              <a:t>Module</a:t>
            </a:r>
            <a:endParaRPr lang="en-US" altLang="x-none">
              <a:sym typeface="+mn-ea"/>
            </a:endParaRPr>
          </a:p>
          <a:p>
            <a:pPr lvl="0" algn="ctr">
              <a:buClrTx/>
              <a:buSzTx/>
              <a:buFontTx/>
            </a:pPr>
            <a:r>
              <a:rPr lang="en-US" altLang="x-none">
                <a:sym typeface="+mn-ea"/>
              </a:rPr>
              <a:t>(leave-domain)</a:t>
            </a:r>
            <a:endParaRPr lang="en-US" altLang="x-none">
              <a:sym typeface="+mn-ea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668395" y="5441950"/>
            <a:ext cx="4983480" cy="7391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x-none" altLang="zh-CN">
                <a:sym typeface="+mn-ea"/>
              </a:rPr>
              <a:t>Infrastructure </a:t>
            </a:r>
            <a:r>
              <a:rPr lang="en-US" altLang="x-none">
                <a:sym typeface="+mn-ea"/>
              </a:rPr>
              <a:t>Modules</a:t>
            </a:r>
            <a:endParaRPr lang="en-US" altLang="x-none">
              <a:sym typeface="+mn-ea"/>
            </a:endParaRPr>
          </a:p>
          <a:p>
            <a:pPr lvl="0" algn="ctr">
              <a:buClrTx/>
              <a:buSzTx/>
              <a:buFontTx/>
            </a:pPr>
            <a:r>
              <a:rPr lang="en-US" altLang="x-none">
                <a:sym typeface="+mn-ea"/>
              </a:rPr>
              <a:t>(leave-infrastructure)</a:t>
            </a:r>
            <a:endParaRPr lang="en-US" altLang="x-none">
              <a:sym typeface="+mn-ea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H="1">
            <a:off x="5341620" y="2050415"/>
            <a:ext cx="4445" cy="570230"/>
          </a:xfrm>
          <a:prstGeom prst="straightConnector1">
            <a:avLst/>
          </a:prstGeom>
          <a:ln w="38100" cmpd="sng">
            <a:solidFill>
              <a:srgbClr val="20202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6263005" y="3460750"/>
            <a:ext cx="1905" cy="554355"/>
          </a:xfrm>
          <a:prstGeom prst="straightConnector1">
            <a:avLst/>
          </a:prstGeom>
          <a:ln w="38100" cmpd="sng">
            <a:solidFill>
              <a:srgbClr val="20202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5894705" y="4767580"/>
            <a:ext cx="3810" cy="604520"/>
          </a:xfrm>
          <a:prstGeom prst="straightConnector1">
            <a:avLst/>
          </a:prstGeom>
          <a:ln w="38100" cmpd="sng">
            <a:solidFill>
              <a:srgbClr val="20202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>
            <a:off x="8176895" y="2085340"/>
            <a:ext cx="8890" cy="3299460"/>
          </a:xfrm>
          <a:prstGeom prst="straightConnector1">
            <a:avLst/>
          </a:prstGeom>
          <a:ln w="38100" cmpd="sng">
            <a:solidFill>
              <a:srgbClr val="20202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898650" y="890270"/>
            <a:ext cx="8394065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框架的五大优点：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1.</a:t>
            </a:r>
            <a:r>
              <a:rPr lang="zh-CN" altLang="en-US">
                <a:sym typeface="+mn-ea"/>
              </a:rPr>
              <a:t>防止层次混乱</a:t>
            </a:r>
            <a:endParaRPr lang="en-US" altLang="zh-CN"/>
          </a:p>
          <a:p>
            <a:r>
              <a:rPr lang="en-US" altLang="zh-CN"/>
              <a:t>   </a:t>
            </a:r>
            <a:r>
              <a:rPr lang="zh-CN" altLang="en-US"/>
              <a:t>严格的模块隔离，防止层次混乱。</a:t>
            </a:r>
            <a:endParaRPr lang="zh-CN" altLang="en-US"/>
          </a:p>
          <a:p>
            <a:endParaRPr lang="zh-CN" altLang="en-US"/>
          </a:p>
          <a:p>
            <a:r>
              <a:rPr lang="en-US" altLang="zh-CN">
                <a:sym typeface="+mn-ea"/>
              </a:rPr>
              <a:t>2.</a:t>
            </a:r>
            <a:r>
              <a:rPr lang="zh-CN" altLang="en-US">
                <a:sym typeface="+mn-ea"/>
              </a:rPr>
              <a:t>业务与技术分离</a:t>
            </a:r>
            <a:endParaRPr lang="zh-CN" altLang="en-US"/>
          </a:p>
          <a:p>
            <a:r>
              <a:rPr lang="en-US" altLang="zh-CN"/>
              <a:t>   </a:t>
            </a:r>
            <a:r>
              <a:rPr lang="zh-CN" altLang="en-US"/>
              <a:t>领域层是纯</a:t>
            </a:r>
            <a:r>
              <a:rPr lang="en-US" altLang="zh-CN"/>
              <a:t>Java</a:t>
            </a:r>
            <a:r>
              <a:rPr lang="zh-CN" altLang="en-US"/>
              <a:t>对象，不掺杂任何技术框架。</a:t>
            </a:r>
            <a:endParaRPr lang="zh-CN" altLang="en-US"/>
          </a:p>
          <a:p>
            <a:endParaRPr lang="zh-CN" altLang="en-US"/>
          </a:p>
          <a:p>
            <a:r>
              <a:rPr lang="en-US" altLang="zh-CN">
                <a:sym typeface="+mn-ea"/>
              </a:rPr>
              <a:t>3.</a:t>
            </a:r>
            <a:r>
              <a:rPr lang="zh-CN" altLang="en-US">
                <a:sym typeface="+mn-ea"/>
              </a:rPr>
              <a:t>落地单元测试</a:t>
            </a:r>
            <a:endParaRPr lang="zh-CN" altLang="en-US"/>
          </a:p>
          <a:p>
            <a:r>
              <a:rPr lang="en-US" altLang="zh-CN">
                <a:sym typeface="+mn-ea"/>
              </a:rPr>
              <a:t>   </a:t>
            </a:r>
            <a:r>
              <a:rPr lang="zh-CN" altLang="en-US">
                <a:sym typeface="+mn-ea"/>
              </a:rPr>
              <a:t>对业务模型的测试，不依赖任何资源与数据就可以实现全面检查。</a:t>
            </a:r>
            <a:endParaRPr lang="zh-CN" altLang="en-US">
              <a:sym typeface="+mn-ea"/>
            </a:endParaRPr>
          </a:p>
          <a:p>
            <a:endParaRPr lang="zh-CN" altLang="en-US"/>
          </a:p>
          <a:p>
            <a:r>
              <a:rPr lang="en-US" altLang="zh-CN">
                <a:sym typeface="+mn-ea"/>
              </a:rPr>
              <a:t>4.</a:t>
            </a:r>
            <a:r>
              <a:rPr lang="en-US" altLang="zh-CN">
                <a:sym typeface="+mn-ea"/>
              </a:rPr>
              <a:t>命令查询责任分离(</a:t>
            </a:r>
            <a:r>
              <a:rPr lang="en-US" altLang="zh-CN">
                <a:sym typeface="+mn-ea"/>
              </a:rPr>
              <a:t>CQRS)</a:t>
            </a:r>
            <a:endParaRPr lang="en-US" altLang="zh-CN"/>
          </a:p>
          <a:p>
            <a:r>
              <a:rPr lang="en-US" altLang="zh-CN"/>
              <a:t>   </a:t>
            </a:r>
            <a:r>
              <a:rPr lang="zh-CN" altLang="x-none">
                <a:sym typeface="+mn-ea"/>
              </a:rPr>
              <a:t>数据操作与业务操作分离，</a:t>
            </a:r>
            <a:r>
              <a:rPr lang="zh-CN" altLang="en-US"/>
              <a:t>接口层可直接访问基础设施层，也可以访问领域层。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5. </a:t>
            </a:r>
            <a:r>
              <a:rPr lang="zh-CN" altLang="x-none">
                <a:sym typeface="+mn-ea"/>
              </a:rPr>
              <a:t>基础设施层可任意更换</a:t>
            </a:r>
            <a:endParaRPr lang="zh-CN" altLang="en-US"/>
          </a:p>
          <a:p>
            <a:r>
              <a:rPr lang="en-US" altLang="zh-CN"/>
              <a:t>    </a:t>
            </a:r>
            <a:r>
              <a:rPr lang="zh-CN" altLang="x-none"/>
              <a:t>领域模型设计与数据库表设计互</a:t>
            </a:r>
            <a:r>
              <a:rPr lang="zh-CN" altLang="x-none">
                <a:sym typeface="+mn-ea"/>
              </a:rPr>
              <a:t>不</a:t>
            </a:r>
            <a:r>
              <a:rPr lang="zh-CN" altLang="x-none"/>
              <a:t>相关。</a:t>
            </a:r>
            <a:endParaRPr lang="zh-CN" altLang="x-none"/>
          </a:p>
          <a:p>
            <a:r>
              <a:rPr lang="en-US" altLang="zh-CN"/>
              <a:t>    </a:t>
            </a:r>
            <a:r>
              <a:rPr lang="zh-CN" altLang="en-US">
                <a:sym typeface="+mn-ea"/>
              </a:rPr>
              <a:t>举例</a:t>
            </a:r>
            <a:r>
              <a:rPr lang="en-US" altLang="zh-CN"/>
              <a:t>1</a:t>
            </a:r>
            <a:r>
              <a:rPr lang="zh-CN" altLang="en-US"/>
              <a:t>：</a:t>
            </a:r>
            <a:r>
              <a:rPr lang="en-US" altLang="zh-CN"/>
              <a:t>  </a:t>
            </a:r>
            <a:r>
              <a:rPr lang="zh-CN" altLang="en-US"/>
              <a:t>数据库框架的更换，从</a:t>
            </a:r>
            <a:r>
              <a:rPr lang="en-US" altLang="zh-CN"/>
              <a:t>mybatis</a:t>
            </a:r>
            <a:r>
              <a:rPr lang="zh-CN" altLang="en-US"/>
              <a:t>更换</a:t>
            </a:r>
            <a:r>
              <a:rPr lang="en-US" altLang="zh-CN"/>
              <a:t>jpa</a:t>
            </a:r>
            <a:endParaRPr lang="zh-CN" altLang="en-US"/>
          </a:p>
          <a:p>
            <a:r>
              <a:rPr lang="en-US" altLang="zh-CN"/>
              <a:t>    </a:t>
            </a:r>
            <a:r>
              <a:rPr lang="zh-CN" altLang="en-US"/>
              <a:t>举例</a:t>
            </a:r>
            <a:r>
              <a:rPr lang="en-US" altLang="zh-CN"/>
              <a:t>2</a:t>
            </a:r>
            <a:r>
              <a:rPr lang="zh-CN" altLang="en-US"/>
              <a:t>：</a:t>
            </a:r>
            <a:r>
              <a:rPr lang="en-US" altLang="zh-CN"/>
              <a:t>  </a:t>
            </a:r>
            <a:r>
              <a:rPr lang="zh-CN" altLang="en-US"/>
              <a:t>数据库或数据库设计的更换，不影响业务。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485</Words>
  <Application>WPS 演示</Application>
  <PresentationFormat>宽屏</PresentationFormat>
  <Paragraphs>40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7" baseType="lpstr">
      <vt:lpstr>Arial</vt:lpstr>
      <vt:lpstr>宋体</vt:lpstr>
      <vt:lpstr>Wingdings</vt:lpstr>
      <vt:lpstr>DejaVu Sans</vt:lpstr>
      <vt:lpstr>Arial Black</vt:lpstr>
      <vt:lpstr>微软雅黑</vt:lpstr>
      <vt:lpstr>Droid Sans Fallback</vt:lpstr>
      <vt:lpstr>宋体</vt:lpstr>
      <vt:lpstr>Arial Unicode MS</vt:lpstr>
      <vt:lpstr>OpenSymbol</vt:lpstr>
      <vt:lpstr>Phetsarath OT</vt:lpstr>
      <vt:lpstr>Office 主题​​</vt:lpstr>
      <vt:lpstr>DDD Architecture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lorne</cp:lastModifiedBy>
  <cp:revision>35</cp:revision>
  <dcterms:created xsi:type="dcterms:W3CDTF">2022-08-31T11:12:39Z</dcterms:created>
  <dcterms:modified xsi:type="dcterms:W3CDTF">2022-08-31T11:12:39Z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2052-11.1.0.11664</vt:lpwstr>
  </property>
  <property fmtid="{D5CDD505-2E9C-101B-9397-08002B2CF9AE}" pid="3" name="ICV">
    <vt:lpwstr/>
  </property>
</Properties>
</file>