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0DF3-4E66-BA9A-1FD1-BF64CC988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7E977-0787-63B1-D626-2BDC7F738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3AC1-727E-785C-38B0-4C404305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9FEA7-FB01-02F2-BAED-110B25B7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7600-5D3A-AE29-635A-37E61343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73F3-DBA4-E010-F000-30FB590B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B0744-9C3E-0F68-E88D-107436A2A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F5D3-912D-9778-309A-E759BEB9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9EF4-4441-97EF-9A7E-708202BA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863-2178-1387-8CBE-52F86A54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9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1D4B3-4A52-9562-82B6-6A6BEB1C2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F1785-55FE-7986-26A0-7C02B0073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E1A1F-5347-2838-BBFC-7E1003C9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93DB-B294-7C1C-E152-2A26359D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EB76-77EA-C20B-6358-7CAECB35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83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FAB1-D0CF-D17C-F7F8-2E43D57B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54C0-6104-F652-B3B6-F1A7CAE67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482F-D890-5945-7D90-5E973038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2B5D-FE0D-E121-2470-CD4347B9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35DCC-E283-58D2-4C85-8E74210B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49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9D72-7EF8-B581-1702-B55F124F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C08B-245F-21C3-9CC1-CED732AD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048C-D9EA-3016-995A-003FB9B3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A5F48-4CF2-CE17-1989-05F5E198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368B-5444-0AF4-C37F-3853FB24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CA7D-49FE-4613-5755-107679A7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0BA3-3C0B-9DF5-D36A-43439EE1E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93442-E1C3-44CD-5538-CE2B976F5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679B5-1038-8E7E-E91D-CE7EE9EF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0B598-6D1B-B6BB-0B7B-686A0B62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02A6-155B-01E3-6592-0FD07162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7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90AB-3B09-929E-8A2A-32F5E745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CF8B1-6302-856C-E25D-209B7C2C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F97F0-1CD3-CB6E-0F08-DEF09CFF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358BD-9112-85E0-C92E-490B81115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7615D-15B2-7CD4-3CCE-1D182E4D6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4A8E5-51D8-26B9-4F5B-BFFCB0B4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CED2B-EBAA-139C-CE2F-DA189A2C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CFED2-265C-7DE3-66B6-4F5B920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9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77BE-9A35-27DB-7EC7-7185C237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D1507-F94A-D18C-867F-542EF488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004A1-B657-DA51-5DE6-7E5E4A52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5F4DF-CD93-F46E-2C4E-C5D1D928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1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8F757-70F3-80D7-566C-16470017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29C30-29E4-E063-2D96-26E542A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89882-C8A4-E958-2463-0634C00C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8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7B91-6A76-5317-D419-7090B208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0F4B-791F-FBB2-3C10-C1DC36858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E6B4-833D-DCB3-48A9-437EAB4B7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68290-A191-AD1A-E644-F32231E1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29E5-BCC0-FEA4-C687-44053F49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F76FE-650F-5600-F2AB-3BBAE5AA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85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BA8-1F2F-5D90-72D7-728F31F1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BF693-F4DE-21CC-5122-B3F6F9DEA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F5C8A-A684-A641-B2AA-C9D0C626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2A21D-0ABF-0789-8AC4-17F5067B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7384B-81EC-0D16-12B7-4E44B5AD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C7A6A-3415-A757-6CA0-C65362EF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3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50281E-8528-88EA-5188-FF072F5C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67D54-9340-5CE7-C30A-0AA10908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51B4-5517-DF6E-B3D7-A4AA1D31C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E5AE9-BF92-4B59-9E5B-20114FB11B7D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62-1792-7774-350B-18DD90C2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9772-32A2-5F88-1A8B-EDFE921D0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193B9-3A0C-4947-AB9E-EFFBC6DD9C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0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7323-34EE-9973-15ED-FFC110D05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Digitization of Aircraft Engine Logbook using Large Language Model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97762-F02F-AAB0-4838-6E46C6DB8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1" y="3602037"/>
            <a:ext cx="10571710" cy="2611949"/>
          </a:xfrm>
        </p:spPr>
        <p:txBody>
          <a:bodyPr>
            <a:normAutofit/>
          </a:bodyPr>
          <a:lstStyle/>
          <a:p>
            <a:r>
              <a:rPr lang="en-IN" dirty="0"/>
              <a:t>BITS-WILP DISSERTATION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					      Anubhav Kumar Saurav</a:t>
            </a:r>
          </a:p>
          <a:p>
            <a:r>
              <a:rPr lang="en-IN" dirty="0"/>
              <a:t>                      					BITS ID: 2023MT12232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629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9BB-2B3C-5033-B25A-77D723D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D1D0-976A-DB4B-189E-40DAD5E4B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kern="0" dirty="0"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lifecycle of aircraft engines is approx. 20-30 years depending on the engine types such as turboprop, turbojet, turboshaft, turboprop etc.</a:t>
            </a:r>
            <a:endParaRPr lang="en-US" sz="1800" kern="0" dirty="0"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aintenance crews have relied on paper logbooks to record maintenance activities and compliance checks when an engine undergoes maintenance, repair or overhaul activities.</a:t>
            </a:r>
          </a:p>
          <a:p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Paper-based maintenance record keeping still dominates the aviation industry.</a:t>
            </a:r>
          </a:p>
          <a:p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While traditional method is effective, this method has limitations including the risk of damage or loss, difficulty in data retrieval, data preservation for decades and the potential for human error</a:t>
            </a:r>
            <a:r>
              <a:rPr lang="en-US" sz="18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5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3AAC-A3ED-3DCE-2F1B-8B11EC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0EA7-FDAB-AA38-94FB-86A2A301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kern="0" dirty="0">
              <a:effectLst/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igitizing the aircraft engine maintenance logbook records, using the application of large language model that leverages computer vision, natural language processing and machine learning techniques.</a:t>
            </a:r>
            <a:endParaRPr lang="en-US" sz="1800" kern="0" dirty="0">
              <a:latin typeface="Verdana" panose="020B060403050404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automate data extraction, document classification and visual document interpretation of engine service logbook records, that will convert unstructured data into a desired structured output directly from an input document image</a:t>
            </a:r>
          </a:p>
          <a:p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Digitizing service log records of aircraft engines reduces administrative workload, data preservation in digital form,  enable real-time access to digital logs from multiple locations and better collaboration and communication among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02163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CDE3-73D5-62FB-8F57-3DAC30CB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086E-BFED-E938-FB9B-7691B1B2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Study of different </a:t>
            </a:r>
            <a:r>
              <a:rPr lang="en-US" sz="1800" kern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state-of-the art large language models, their underlying architecture and capabilities in solving specific use cases pertaining to industry needs are surveyed.</a:t>
            </a:r>
          </a:p>
          <a:p>
            <a:r>
              <a:rPr lang="en-US" sz="1800" kern="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Selecting a LLM model specific to our use case</a:t>
            </a:r>
          </a:p>
          <a:p>
            <a:r>
              <a:rPr lang="en-US" sz="1800" kern="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 preparation for engine logbooks</a:t>
            </a:r>
          </a:p>
          <a:p>
            <a:r>
              <a:rPr lang="en-US" sz="1800" kern="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pre-processing tasks (Tokenization, image formatting, image to tensor </a:t>
            </a:r>
            <a:r>
              <a:rPr lang="en-US" sz="1800" kern="0" dirty="0" err="1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etc</a:t>
            </a:r>
            <a:r>
              <a:rPr lang="en-US" sz="1800" kern="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800" kern="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Training and fine-tuning the LLM model</a:t>
            </a:r>
          </a:p>
          <a:p>
            <a:r>
              <a:rPr lang="en-US" sz="1800" kern="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Model Evaluation and Comparison with other benchmark models</a:t>
            </a:r>
          </a:p>
          <a:p>
            <a:r>
              <a:rPr lang="en-US" sz="18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hallenges and Future work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1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D897-52A2-8BC8-7D4E-D6E9D951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en-IN" sz="3600" dirty="0"/>
              <a:t>Current Method Adopted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561-B277-B61B-5974-753D5E23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2" y="1077168"/>
            <a:ext cx="10515600" cy="2429285"/>
          </a:xfrm>
        </p:spPr>
        <p:txBody>
          <a:bodyPr>
            <a:normAutofit/>
          </a:bodyPr>
          <a:lstStyle/>
          <a:p>
            <a:r>
              <a:rPr lang="en-US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OCR-free multimodal transformer-based </a:t>
            </a:r>
            <a:r>
              <a:rPr lang="en-IN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 Understanding Transformer (</a:t>
            </a:r>
            <a:r>
              <a:rPr lang="en-US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DONUT) model framework for visual document understanding (VDU) tasks.</a:t>
            </a:r>
          </a:p>
          <a:p>
            <a:r>
              <a:rPr lang="en-US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VDU aims at understanding digital documents either born as PDF’s or as images.</a:t>
            </a:r>
          </a:p>
          <a:p>
            <a:r>
              <a:rPr lang="en-US" sz="16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VDU</a:t>
            </a:r>
            <a:r>
              <a:rPr lang="en-US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interpret both textual content and spatial features of the document image using computer vision (CV), perform information extraction, contextual understanding and key-value pair mapping using natural language processing (NLP) methods.</a:t>
            </a:r>
          </a:p>
          <a:p>
            <a:r>
              <a:rPr lang="en-US" sz="16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Transformer based architecture and machine learning methods also</a:t>
            </a:r>
            <a:r>
              <a:rPr lang="en-US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features textual prompt and visual question answering (VQA) capability on the extracted information.</a:t>
            </a:r>
            <a:endParaRPr lang="en-IN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E88C09-E99C-A57A-E642-D2A575F09FE7}"/>
              </a:ext>
            </a:extLst>
          </p:cNvPr>
          <p:cNvSpPr txBox="1">
            <a:spLocks/>
          </p:cNvSpPr>
          <p:nvPr/>
        </p:nvSpPr>
        <p:spPr>
          <a:xfrm>
            <a:off x="734962" y="3600613"/>
            <a:ext cx="10515600" cy="736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Traditional Method Limitations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9B474E-77ED-85E6-E1C7-D7E139CD0557}"/>
              </a:ext>
            </a:extLst>
          </p:cNvPr>
          <p:cNvSpPr txBox="1">
            <a:spLocks/>
          </p:cNvSpPr>
          <p:nvPr/>
        </p:nvSpPr>
        <p:spPr>
          <a:xfrm>
            <a:off x="789042" y="4288609"/>
            <a:ext cx="10515600" cy="242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Traditional approach to VDU was based on Optical Character Recognition based processing.</a:t>
            </a:r>
            <a:r>
              <a:rPr lang="en-US" sz="14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6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has two step process: (a)Text extraction with off the shelf OCR engines (b) Downstream processing of information</a:t>
            </a:r>
          </a:p>
          <a:p>
            <a:r>
              <a:rPr lang="en-IN" sz="16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traditional OCR based method comes with several limitations like high computational cost, limited flexibility of OCR with different types of fonts, languages and document layout.</a:t>
            </a:r>
          </a:p>
          <a:p>
            <a:r>
              <a:rPr lang="en-IN" sz="16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IN" sz="16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rror propagation in one step affects all subsequent processing steps.</a:t>
            </a:r>
          </a:p>
          <a:p>
            <a:r>
              <a:rPr lang="en-IN" sz="1600" kern="0" dirty="0">
                <a:latin typeface="Verdana" panose="020B0604030504040204" pitchFamily="34" charset="0"/>
                <a:cs typeface="Arial" panose="020B0604020202020204" pitchFamily="34" charset="0"/>
              </a:rPr>
              <a:t>Machine learning methods are not applied.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9295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C7F2-6FE8-C374-EAAA-139D5B92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DONUT Model for Visual Document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B8A0-DEFC-375B-2B6A-91B1FA78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the implementation of training methods and fine tuning the model for visual document understanding, the donut model is chosen, which is an OCR free transformer-based architecture model.</a:t>
            </a:r>
          </a:p>
          <a:p>
            <a:r>
              <a:rPr lang="en-US" sz="1800" b="1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Transformer Architecture :</a:t>
            </a:r>
            <a:r>
              <a:rPr lang="en-US" sz="18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en-US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onut model has simple transformer based encoder-decoder architecture which has the advantage of efficient memory utilization and time cost.</a:t>
            </a:r>
          </a:p>
          <a:p>
            <a:r>
              <a:rPr lang="en-IN" sz="1800" b="1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OCR free operation: </a:t>
            </a:r>
            <a:r>
              <a:rPr lang="en-IN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Donut bypasses the need for Optical Character Recognition (OCR) engines </a:t>
            </a:r>
            <a:r>
              <a:rPr lang="en-IN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are often prone to errors and require additional processing steps.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kern="0" spc="1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Scalable:</a:t>
            </a:r>
            <a:r>
              <a:rPr lang="en-US" sz="1800" kern="0" spc="1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Donut's transformer-based architecture allows for efficient scaling to handle large volumes of documents, and its OCR-free nature reduces operational costs</a:t>
            </a:r>
          </a:p>
          <a:p>
            <a:r>
              <a:rPr lang="en-US" sz="1800" b="1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Memory Efficiency:</a:t>
            </a:r>
            <a:r>
              <a:rPr lang="en-US" sz="1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spc="1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Donut is designed to be memory efficient, making it suitable for deployment on devices with limited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12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BBE4-5662-975F-0886-2BE85145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3772-0ECA-D81E-1E59-C853DB68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Technical Considerations: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F43F36-E19D-D2BE-3A8F-992757336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518882"/>
              </p:ext>
            </p:extLst>
          </p:nvPr>
        </p:nvGraphicFramePr>
        <p:xfrm>
          <a:off x="2105039" y="2149300"/>
          <a:ext cx="8208999" cy="418425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061115">
                  <a:extLst>
                    <a:ext uri="{9D8B030D-6E8A-4147-A177-3AD203B41FA5}">
                      <a16:colId xmlns:a16="http://schemas.microsoft.com/office/drawing/2014/main" val="3629842718"/>
                    </a:ext>
                  </a:extLst>
                </a:gridCol>
                <a:gridCol w="3073942">
                  <a:extLst>
                    <a:ext uri="{9D8B030D-6E8A-4147-A177-3AD203B41FA5}">
                      <a16:colId xmlns:a16="http://schemas.microsoft.com/office/drawing/2014/main" val="2958286884"/>
                    </a:ext>
                  </a:extLst>
                </a:gridCol>
                <a:gridCol w="3073942">
                  <a:extLst>
                    <a:ext uri="{9D8B030D-6E8A-4147-A177-3AD203B41FA5}">
                      <a16:colId xmlns:a16="http://schemas.microsoft.com/office/drawing/2014/main" val="313952869"/>
                    </a:ext>
                  </a:extLst>
                </a:gridCol>
              </a:tblGrid>
              <a:tr h="35043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Software Requirements</a:t>
                      </a:r>
                      <a:endParaRPr lang="en-IN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</a:rPr>
                        <a:t>Programming Languages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Python (version 3.8 or higher)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9285293"/>
                  </a:ext>
                </a:extLst>
              </a:tr>
              <a:tr h="225908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</a:rPr>
                        <a:t>Software Libraries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 err="1">
                          <a:effectLst/>
                        </a:rPr>
                        <a:t>PyTorch</a:t>
                      </a:r>
                      <a:r>
                        <a:rPr lang="en-US" sz="1200" b="1" kern="100" dirty="0">
                          <a:effectLst/>
                        </a:rPr>
                        <a:t> (version ≥ 1.12)</a:t>
                      </a:r>
                      <a:r>
                        <a:rPr lang="en-US" sz="1200" kern="100" dirty="0">
                          <a:effectLst/>
                        </a:rPr>
                        <a:t>: A deep learning framework for building and training models. </a:t>
                      </a:r>
                      <a:endParaRPr lang="en-IN" sz="12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Hugging Face Transformers (version ≥ 4.45):</a:t>
                      </a:r>
                      <a:r>
                        <a:rPr lang="en-US" sz="1200" kern="100" dirty="0">
                          <a:effectLst/>
                        </a:rPr>
                        <a:t> A library that provides pre-trained models and tools for various NLP tasks, including Donut.</a:t>
                      </a:r>
                      <a:endParaRPr lang="en-IN" sz="12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Hugging Face Repository:</a:t>
                      </a:r>
                      <a:r>
                        <a:rPr lang="en-US" sz="1200" kern="100" dirty="0">
                          <a:effectLst/>
                        </a:rPr>
                        <a:t> To save the trained models and processed dataset on cloud repo so that it can be accessed from any location.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4473988"/>
                  </a:ext>
                </a:extLst>
              </a:tr>
              <a:tr h="716937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IN" sz="16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Hardware Requirements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</a:rPr>
                        <a:t>GPU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NVIDIA L4, T4 or A100  GPU</a:t>
                      </a:r>
                      <a:r>
                        <a:rPr lang="en-US" sz="1200" kern="100" dirty="0">
                          <a:effectLst/>
                        </a:rPr>
                        <a:t> with at least 16-32 GB of memory for efficient training of the model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383969"/>
                  </a:ext>
                </a:extLst>
              </a:tr>
              <a:tr h="4745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</a:rPr>
                        <a:t>Cloud Platforms</a:t>
                      </a:r>
                      <a:endParaRPr lang="en-IN" sz="1400" b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b="1" kern="100" dirty="0">
                          <a:effectLst/>
                        </a:rPr>
                        <a:t>Google </a:t>
                      </a:r>
                      <a:r>
                        <a:rPr lang="en-US" sz="1200" b="1" kern="100" dirty="0" err="1">
                          <a:effectLst/>
                        </a:rPr>
                        <a:t>Colab</a:t>
                      </a:r>
                      <a:r>
                        <a:rPr lang="en-US" sz="1200" b="1" kern="100" dirty="0">
                          <a:effectLst/>
                        </a:rPr>
                        <a:t> Pro  </a:t>
                      </a:r>
                      <a:r>
                        <a:rPr lang="en-US" sz="1200" kern="100" dirty="0">
                          <a:effectLst/>
                        </a:rPr>
                        <a:t>for scalable and powerful training environment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2556352"/>
                  </a:ext>
                </a:extLst>
              </a:tr>
              <a:tr h="23223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</a:rPr>
                        <a:t>RAM, Hard Disk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16-32 GB System RAM and at least 256 GB hard disk.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637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3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4EC4-ED20-E508-DFC7-D12EBA8F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Accomplished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DB60-E0F5-7A8E-21A2-3FACD8B7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Dataset Preparation:</a:t>
            </a:r>
          </a:p>
          <a:p>
            <a:r>
              <a:rPr lang="en-IN" sz="1800" kern="0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IN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reated a dataset of engine service logbooks comprising of different templates, layouts and data in-order to train the transformer-based donut model on the custom dataset.</a:t>
            </a:r>
          </a:p>
          <a:p>
            <a:r>
              <a:rPr lang="en-IN" sz="1800" kern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comprises of 150 annotated data images categorized into three classes– EMR, RTS &amp; ECS.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000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7722-0182-354D-5425-936E3740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7DC58-6266-C6FE-063C-084C5400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0DD72-A731-1C41-33DF-7BBAD009D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487" y="1690688"/>
            <a:ext cx="5584825" cy="343203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EFF686-66CF-5024-1FC9-53DBF3E31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18" y="1680611"/>
            <a:ext cx="4703614" cy="38265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9369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811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Verdana</vt:lpstr>
      <vt:lpstr>Office Theme</vt:lpstr>
      <vt:lpstr>Digitization of Aircraft Engine Logbook using Large Language Model </vt:lpstr>
      <vt:lpstr>Problem Statement</vt:lpstr>
      <vt:lpstr>Objective</vt:lpstr>
      <vt:lpstr>Scope of the Project Work </vt:lpstr>
      <vt:lpstr>Current Method Adopted</vt:lpstr>
      <vt:lpstr>DONUT Model for Visual Document Understanding</vt:lpstr>
      <vt:lpstr>Practical Implementation </vt:lpstr>
      <vt:lpstr>Task Accomplished </vt:lpstr>
      <vt:lpstr>Dataset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Anubhav kumar Saurav</dc:creator>
  <cp:lastModifiedBy>Anubhav kumar Saurav</cp:lastModifiedBy>
  <cp:revision>19</cp:revision>
  <dcterms:created xsi:type="dcterms:W3CDTF">2025-04-20T05:34:38Z</dcterms:created>
  <dcterms:modified xsi:type="dcterms:W3CDTF">2025-04-20T08:11:27Z</dcterms:modified>
</cp:coreProperties>
</file>