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 id="272"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21" autoAdjust="0"/>
    <p:restoredTop sz="94660"/>
  </p:normalViewPr>
  <p:slideViewPr>
    <p:cSldViewPr snapToGrid="0">
      <p:cViewPr varScale="1">
        <p:scale>
          <a:sx n="106" d="100"/>
          <a:sy n="106" d="100"/>
        </p:scale>
        <p:origin x="65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80DF3-4E66-BA9A-1FD1-BF64CC9884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1A7E977-0787-63B1-D626-2BDC7F738A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1C53AC1-727E-785C-38B0-4C40430518BD}"/>
              </a:ext>
            </a:extLst>
          </p:cNvPr>
          <p:cNvSpPr>
            <a:spLocks noGrp="1"/>
          </p:cNvSpPr>
          <p:nvPr>
            <p:ph type="dt" sz="half" idx="10"/>
          </p:nvPr>
        </p:nvSpPr>
        <p:spPr/>
        <p:txBody>
          <a:bodyPr/>
          <a:lstStyle/>
          <a:p>
            <a:fld id="{9EEE5AE9-BF92-4B59-9E5B-20114FB11B7D}" type="datetimeFigureOut">
              <a:rPr lang="en-IN" smtClean="0"/>
              <a:t>22-04-2025</a:t>
            </a:fld>
            <a:endParaRPr lang="en-IN"/>
          </a:p>
        </p:txBody>
      </p:sp>
      <p:sp>
        <p:nvSpPr>
          <p:cNvPr id="5" name="Footer Placeholder 4">
            <a:extLst>
              <a:ext uri="{FF2B5EF4-FFF2-40B4-BE49-F238E27FC236}">
                <a16:creationId xmlns:a16="http://schemas.microsoft.com/office/drawing/2014/main" id="{7EB9FEA7-FB01-02F2-BAED-110B25B799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797600-5D3A-AE29-635A-37E61343B838}"/>
              </a:ext>
            </a:extLst>
          </p:cNvPr>
          <p:cNvSpPr>
            <a:spLocks noGrp="1"/>
          </p:cNvSpPr>
          <p:nvPr>
            <p:ph type="sldNum" sz="quarter" idx="12"/>
          </p:nvPr>
        </p:nvSpPr>
        <p:spPr/>
        <p:txBody>
          <a:bodyPr/>
          <a:lstStyle/>
          <a:p>
            <a:fld id="{0D6193B9-3A0C-4947-AB9E-EFFBC6DD9CB4}" type="slidenum">
              <a:rPr lang="en-IN" smtClean="0"/>
              <a:t>‹#›</a:t>
            </a:fld>
            <a:endParaRPr lang="en-IN"/>
          </a:p>
        </p:txBody>
      </p:sp>
    </p:spTree>
    <p:extLst>
      <p:ext uri="{BB962C8B-B14F-4D97-AF65-F5344CB8AC3E}">
        <p14:creationId xmlns:p14="http://schemas.microsoft.com/office/powerpoint/2010/main" val="2165511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473F3-DBA4-E010-F000-30FB590BACD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4EB0744-9C3E-0F68-E88D-107436A2A5A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E5F5D3-912D-9778-309A-E759BEB9940D}"/>
              </a:ext>
            </a:extLst>
          </p:cNvPr>
          <p:cNvSpPr>
            <a:spLocks noGrp="1"/>
          </p:cNvSpPr>
          <p:nvPr>
            <p:ph type="dt" sz="half" idx="10"/>
          </p:nvPr>
        </p:nvSpPr>
        <p:spPr/>
        <p:txBody>
          <a:bodyPr/>
          <a:lstStyle/>
          <a:p>
            <a:fld id="{9EEE5AE9-BF92-4B59-9E5B-20114FB11B7D}" type="datetimeFigureOut">
              <a:rPr lang="en-IN" smtClean="0"/>
              <a:t>22-04-2025</a:t>
            </a:fld>
            <a:endParaRPr lang="en-IN"/>
          </a:p>
        </p:txBody>
      </p:sp>
      <p:sp>
        <p:nvSpPr>
          <p:cNvPr id="5" name="Footer Placeholder 4">
            <a:extLst>
              <a:ext uri="{FF2B5EF4-FFF2-40B4-BE49-F238E27FC236}">
                <a16:creationId xmlns:a16="http://schemas.microsoft.com/office/drawing/2014/main" id="{37509EF4-4441-97EF-9A7E-708202BAA1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DAD863-2178-1387-8CBE-52F86A5459C3}"/>
              </a:ext>
            </a:extLst>
          </p:cNvPr>
          <p:cNvSpPr>
            <a:spLocks noGrp="1"/>
          </p:cNvSpPr>
          <p:nvPr>
            <p:ph type="sldNum" sz="quarter" idx="12"/>
          </p:nvPr>
        </p:nvSpPr>
        <p:spPr/>
        <p:txBody>
          <a:bodyPr/>
          <a:lstStyle/>
          <a:p>
            <a:fld id="{0D6193B9-3A0C-4947-AB9E-EFFBC6DD9CB4}" type="slidenum">
              <a:rPr lang="en-IN" smtClean="0"/>
              <a:t>‹#›</a:t>
            </a:fld>
            <a:endParaRPr lang="en-IN"/>
          </a:p>
        </p:txBody>
      </p:sp>
    </p:spTree>
    <p:extLst>
      <p:ext uri="{BB962C8B-B14F-4D97-AF65-F5344CB8AC3E}">
        <p14:creationId xmlns:p14="http://schemas.microsoft.com/office/powerpoint/2010/main" val="2092899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E1D4B3-4A52-9562-82B6-6A6BEB1C23C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FAF1785-55FE-7986-26A0-7C02B00736D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EE1A1F-5347-2838-BBFC-7E1003C90699}"/>
              </a:ext>
            </a:extLst>
          </p:cNvPr>
          <p:cNvSpPr>
            <a:spLocks noGrp="1"/>
          </p:cNvSpPr>
          <p:nvPr>
            <p:ph type="dt" sz="half" idx="10"/>
          </p:nvPr>
        </p:nvSpPr>
        <p:spPr/>
        <p:txBody>
          <a:bodyPr/>
          <a:lstStyle/>
          <a:p>
            <a:fld id="{9EEE5AE9-BF92-4B59-9E5B-20114FB11B7D}" type="datetimeFigureOut">
              <a:rPr lang="en-IN" smtClean="0"/>
              <a:t>22-04-2025</a:t>
            </a:fld>
            <a:endParaRPr lang="en-IN"/>
          </a:p>
        </p:txBody>
      </p:sp>
      <p:sp>
        <p:nvSpPr>
          <p:cNvPr id="5" name="Footer Placeholder 4">
            <a:extLst>
              <a:ext uri="{FF2B5EF4-FFF2-40B4-BE49-F238E27FC236}">
                <a16:creationId xmlns:a16="http://schemas.microsoft.com/office/drawing/2014/main" id="{707093DB-B294-7C1C-E152-2A26359D88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E7EB76-77EA-C20B-6358-7CAECB35C80A}"/>
              </a:ext>
            </a:extLst>
          </p:cNvPr>
          <p:cNvSpPr>
            <a:spLocks noGrp="1"/>
          </p:cNvSpPr>
          <p:nvPr>
            <p:ph type="sldNum" sz="quarter" idx="12"/>
          </p:nvPr>
        </p:nvSpPr>
        <p:spPr/>
        <p:txBody>
          <a:bodyPr/>
          <a:lstStyle/>
          <a:p>
            <a:fld id="{0D6193B9-3A0C-4947-AB9E-EFFBC6DD9CB4}" type="slidenum">
              <a:rPr lang="en-IN" smtClean="0"/>
              <a:t>‹#›</a:t>
            </a:fld>
            <a:endParaRPr lang="en-IN"/>
          </a:p>
        </p:txBody>
      </p:sp>
    </p:spTree>
    <p:extLst>
      <p:ext uri="{BB962C8B-B14F-4D97-AF65-F5344CB8AC3E}">
        <p14:creationId xmlns:p14="http://schemas.microsoft.com/office/powerpoint/2010/main" val="1916835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AFAB1-D0CF-D17C-F7F8-2E43D57B423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3A754C0-6104-F652-B3B6-F1A7CAE671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8D482F-D890-5945-7D90-5E97303879C9}"/>
              </a:ext>
            </a:extLst>
          </p:cNvPr>
          <p:cNvSpPr>
            <a:spLocks noGrp="1"/>
          </p:cNvSpPr>
          <p:nvPr>
            <p:ph type="dt" sz="half" idx="10"/>
          </p:nvPr>
        </p:nvSpPr>
        <p:spPr/>
        <p:txBody>
          <a:bodyPr/>
          <a:lstStyle/>
          <a:p>
            <a:fld id="{9EEE5AE9-BF92-4B59-9E5B-20114FB11B7D}" type="datetimeFigureOut">
              <a:rPr lang="en-IN" smtClean="0"/>
              <a:t>22-04-2025</a:t>
            </a:fld>
            <a:endParaRPr lang="en-IN"/>
          </a:p>
        </p:txBody>
      </p:sp>
      <p:sp>
        <p:nvSpPr>
          <p:cNvPr id="5" name="Footer Placeholder 4">
            <a:extLst>
              <a:ext uri="{FF2B5EF4-FFF2-40B4-BE49-F238E27FC236}">
                <a16:creationId xmlns:a16="http://schemas.microsoft.com/office/drawing/2014/main" id="{24922B5D-FE0D-E121-2470-CD4347B956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135DCC-E283-58D2-4C85-8E74210B8B61}"/>
              </a:ext>
            </a:extLst>
          </p:cNvPr>
          <p:cNvSpPr>
            <a:spLocks noGrp="1"/>
          </p:cNvSpPr>
          <p:nvPr>
            <p:ph type="sldNum" sz="quarter" idx="12"/>
          </p:nvPr>
        </p:nvSpPr>
        <p:spPr/>
        <p:txBody>
          <a:bodyPr/>
          <a:lstStyle/>
          <a:p>
            <a:fld id="{0D6193B9-3A0C-4947-AB9E-EFFBC6DD9CB4}" type="slidenum">
              <a:rPr lang="en-IN" smtClean="0"/>
              <a:t>‹#›</a:t>
            </a:fld>
            <a:endParaRPr lang="en-IN"/>
          </a:p>
        </p:txBody>
      </p:sp>
    </p:spTree>
    <p:extLst>
      <p:ext uri="{BB962C8B-B14F-4D97-AF65-F5344CB8AC3E}">
        <p14:creationId xmlns:p14="http://schemas.microsoft.com/office/powerpoint/2010/main" val="1510496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79D72-7EF8-B581-1702-B55F124F10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8D7C08B-245F-21C3-9CC1-CED732AD9F6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4E048C-D9EA-3016-995A-003FB9B3526B}"/>
              </a:ext>
            </a:extLst>
          </p:cNvPr>
          <p:cNvSpPr>
            <a:spLocks noGrp="1"/>
          </p:cNvSpPr>
          <p:nvPr>
            <p:ph type="dt" sz="half" idx="10"/>
          </p:nvPr>
        </p:nvSpPr>
        <p:spPr/>
        <p:txBody>
          <a:bodyPr/>
          <a:lstStyle/>
          <a:p>
            <a:fld id="{9EEE5AE9-BF92-4B59-9E5B-20114FB11B7D}" type="datetimeFigureOut">
              <a:rPr lang="en-IN" smtClean="0"/>
              <a:t>22-04-2025</a:t>
            </a:fld>
            <a:endParaRPr lang="en-IN"/>
          </a:p>
        </p:txBody>
      </p:sp>
      <p:sp>
        <p:nvSpPr>
          <p:cNvPr id="5" name="Footer Placeholder 4">
            <a:extLst>
              <a:ext uri="{FF2B5EF4-FFF2-40B4-BE49-F238E27FC236}">
                <a16:creationId xmlns:a16="http://schemas.microsoft.com/office/drawing/2014/main" id="{5C3A5F48-4CF2-CE17-1989-05F5E198A0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CA368B-5444-0AF4-C37F-3853FB249995}"/>
              </a:ext>
            </a:extLst>
          </p:cNvPr>
          <p:cNvSpPr>
            <a:spLocks noGrp="1"/>
          </p:cNvSpPr>
          <p:nvPr>
            <p:ph type="sldNum" sz="quarter" idx="12"/>
          </p:nvPr>
        </p:nvSpPr>
        <p:spPr/>
        <p:txBody>
          <a:bodyPr/>
          <a:lstStyle/>
          <a:p>
            <a:fld id="{0D6193B9-3A0C-4947-AB9E-EFFBC6DD9CB4}" type="slidenum">
              <a:rPr lang="en-IN" smtClean="0"/>
              <a:t>‹#›</a:t>
            </a:fld>
            <a:endParaRPr lang="en-IN"/>
          </a:p>
        </p:txBody>
      </p:sp>
    </p:spTree>
    <p:extLst>
      <p:ext uri="{BB962C8B-B14F-4D97-AF65-F5344CB8AC3E}">
        <p14:creationId xmlns:p14="http://schemas.microsoft.com/office/powerpoint/2010/main" val="1726244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4CA7D-49FE-4613-5755-107679A7383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E6F0BA3-3C0B-9DF5-D36A-43439EE1E1B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4593442-E1C3-44CD-5538-CE2B976F569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0C679B5-1038-8E7E-E91D-CE7EE9EFAA15}"/>
              </a:ext>
            </a:extLst>
          </p:cNvPr>
          <p:cNvSpPr>
            <a:spLocks noGrp="1"/>
          </p:cNvSpPr>
          <p:nvPr>
            <p:ph type="dt" sz="half" idx="10"/>
          </p:nvPr>
        </p:nvSpPr>
        <p:spPr/>
        <p:txBody>
          <a:bodyPr/>
          <a:lstStyle/>
          <a:p>
            <a:fld id="{9EEE5AE9-BF92-4B59-9E5B-20114FB11B7D}" type="datetimeFigureOut">
              <a:rPr lang="en-IN" smtClean="0"/>
              <a:t>22-04-2025</a:t>
            </a:fld>
            <a:endParaRPr lang="en-IN"/>
          </a:p>
        </p:txBody>
      </p:sp>
      <p:sp>
        <p:nvSpPr>
          <p:cNvPr id="6" name="Footer Placeholder 5">
            <a:extLst>
              <a:ext uri="{FF2B5EF4-FFF2-40B4-BE49-F238E27FC236}">
                <a16:creationId xmlns:a16="http://schemas.microsoft.com/office/drawing/2014/main" id="{1070B598-6D1B-B6BB-0B7B-686A0B6249E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49D02A6-155B-01E3-6592-0FD0716220A8}"/>
              </a:ext>
            </a:extLst>
          </p:cNvPr>
          <p:cNvSpPr>
            <a:spLocks noGrp="1"/>
          </p:cNvSpPr>
          <p:nvPr>
            <p:ph type="sldNum" sz="quarter" idx="12"/>
          </p:nvPr>
        </p:nvSpPr>
        <p:spPr/>
        <p:txBody>
          <a:bodyPr/>
          <a:lstStyle/>
          <a:p>
            <a:fld id="{0D6193B9-3A0C-4947-AB9E-EFFBC6DD9CB4}" type="slidenum">
              <a:rPr lang="en-IN" smtClean="0"/>
              <a:t>‹#›</a:t>
            </a:fld>
            <a:endParaRPr lang="en-IN"/>
          </a:p>
        </p:txBody>
      </p:sp>
    </p:spTree>
    <p:extLst>
      <p:ext uri="{BB962C8B-B14F-4D97-AF65-F5344CB8AC3E}">
        <p14:creationId xmlns:p14="http://schemas.microsoft.com/office/powerpoint/2010/main" val="3175377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490AB-3B09-929E-8A2A-32F5E7457C4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7ECF8B1-6302-856C-E25D-209B7C2C31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AF97F0-1CD3-CB6E-0F08-DEF09CFFCE0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E4358BD-9112-85E0-C92E-490B811157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77615D-15B2-7CD4-3CCE-1D182E4D6CB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614A8E5-51D8-26B9-4F5B-BFFCB0B42756}"/>
              </a:ext>
            </a:extLst>
          </p:cNvPr>
          <p:cNvSpPr>
            <a:spLocks noGrp="1"/>
          </p:cNvSpPr>
          <p:nvPr>
            <p:ph type="dt" sz="half" idx="10"/>
          </p:nvPr>
        </p:nvSpPr>
        <p:spPr/>
        <p:txBody>
          <a:bodyPr/>
          <a:lstStyle/>
          <a:p>
            <a:fld id="{9EEE5AE9-BF92-4B59-9E5B-20114FB11B7D}" type="datetimeFigureOut">
              <a:rPr lang="en-IN" smtClean="0"/>
              <a:t>22-04-2025</a:t>
            </a:fld>
            <a:endParaRPr lang="en-IN"/>
          </a:p>
        </p:txBody>
      </p:sp>
      <p:sp>
        <p:nvSpPr>
          <p:cNvPr id="8" name="Footer Placeholder 7">
            <a:extLst>
              <a:ext uri="{FF2B5EF4-FFF2-40B4-BE49-F238E27FC236}">
                <a16:creationId xmlns:a16="http://schemas.microsoft.com/office/drawing/2014/main" id="{768CED2B-EBAA-139C-CE2F-DA189A2C013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E5CFED2-265C-7DE3-66B6-4F5B92009B6E}"/>
              </a:ext>
            </a:extLst>
          </p:cNvPr>
          <p:cNvSpPr>
            <a:spLocks noGrp="1"/>
          </p:cNvSpPr>
          <p:nvPr>
            <p:ph type="sldNum" sz="quarter" idx="12"/>
          </p:nvPr>
        </p:nvSpPr>
        <p:spPr/>
        <p:txBody>
          <a:bodyPr/>
          <a:lstStyle/>
          <a:p>
            <a:fld id="{0D6193B9-3A0C-4947-AB9E-EFFBC6DD9CB4}" type="slidenum">
              <a:rPr lang="en-IN" smtClean="0"/>
              <a:t>‹#›</a:t>
            </a:fld>
            <a:endParaRPr lang="en-IN"/>
          </a:p>
        </p:txBody>
      </p:sp>
    </p:spTree>
    <p:extLst>
      <p:ext uri="{BB962C8B-B14F-4D97-AF65-F5344CB8AC3E}">
        <p14:creationId xmlns:p14="http://schemas.microsoft.com/office/powerpoint/2010/main" val="4240999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D77BE-9A35-27DB-7EC7-7185C237258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9ED1507-F94A-D18C-867F-542EF488ED2C}"/>
              </a:ext>
            </a:extLst>
          </p:cNvPr>
          <p:cNvSpPr>
            <a:spLocks noGrp="1"/>
          </p:cNvSpPr>
          <p:nvPr>
            <p:ph type="dt" sz="half" idx="10"/>
          </p:nvPr>
        </p:nvSpPr>
        <p:spPr/>
        <p:txBody>
          <a:bodyPr/>
          <a:lstStyle/>
          <a:p>
            <a:fld id="{9EEE5AE9-BF92-4B59-9E5B-20114FB11B7D}" type="datetimeFigureOut">
              <a:rPr lang="en-IN" smtClean="0"/>
              <a:t>22-04-2025</a:t>
            </a:fld>
            <a:endParaRPr lang="en-IN"/>
          </a:p>
        </p:txBody>
      </p:sp>
      <p:sp>
        <p:nvSpPr>
          <p:cNvPr id="4" name="Footer Placeholder 3">
            <a:extLst>
              <a:ext uri="{FF2B5EF4-FFF2-40B4-BE49-F238E27FC236}">
                <a16:creationId xmlns:a16="http://schemas.microsoft.com/office/drawing/2014/main" id="{597004A1-B657-DA51-5DE6-7E5E4A52323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835F4DF-CD93-F46E-2C4E-C5D1D9280E97}"/>
              </a:ext>
            </a:extLst>
          </p:cNvPr>
          <p:cNvSpPr>
            <a:spLocks noGrp="1"/>
          </p:cNvSpPr>
          <p:nvPr>
            <p:ph type="sldNum" sz="quarter" idx="12"/>
          </p:nvPr>
        </p:nvSpPr>
        <p:spPr/>
        <p:txBody>
          <a:bodyPr/>
          <a:lstStyle/>
          <a:p>
            <a:fld id="{0D6193B9-3A0C-4947-AB9E-EFFBC6DD9CB4}" type="slidenum">
              <a:rPr lang="en-IN" smtClean="0"/>
              <a:t>‹#›</a:t>
            </a:fld>
            <a:endParaRPr lang="en-IN"/>
          </a:p>
        </p:txBody>
      </p:sp>
    </p:spTree>
    <p:extLst>
      <p:ext uri="{BB962C8B-B14F-4D97-AF65-F5344CB8AC3E}">
        <p14:creationId xmlns:p14="http://schemas.microsoft.com/office/powerpoint/2010/main" val="1402418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E8F757-70F3-80D7-566C-16470017BAEC}"/>
              </a:ext>
            </a:extLst>
          </p:cNvPr>
          <p:cNvSpPr>
            <a:spLocks noGrp="1"/>
          </p:cNvSpPr>
          <p:nvPr>
            <p:ph type="dt" sz="half" idx="10"/>
          </p:nvPr>
        </p:nvSpPr>
        <p:spPr/>
        <p:txBody>
          <a:bodyPr/>
          <a:lstStyle/>
          <a:p>
            <a:fld id="{9EEE5AE9-BF92-4B59-9E5B-20114FB11B7D}" type="datetimeFigureOut">
              <a:rPr lang="en-IN" smtClean="0"/>
              <a:t>22-04-2025</a:t>
            </a:fld>
            <a:endParaRPr lang="en-IN"/>
          </a:p>
        </p:txBody>
      </p:sp>
      <p:sp>
        <p:nvSpPr>
          <p:cNvPr id="3" name="Footer Placeholder 2">
            <a:extLst>
              <a:ext uri="{FF2B5EF4-FFF2-40B4-BE49-F238E27FC236}">
                <a16:creationId xmlns:a16="http://schemas.microsoft.com/office/drawing/2014/main" id="{2FD29C30-29E4-E063-2D96-26E542AD6AC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5489882-C8A4-E958-2463-0634C00C6ACC}"/>
              </a:ext>
            </a:extLst>
          </p:cNvPr>
          <p:cNvSpPr>
            <a:spLocks noGrp="1"/>
          </p:cNvSpPr>
          <p:nvPr>
            <p:ph type="sldNum" sz="quarter" idx="12"/>
          </p:nvPr>
        </p:nvSpPr>
        <p:spPr/>
        <p:txBody>
          <a:bodyPr/>
          <a:lstStyle/>
          <a:p>
            <a:fld id="{0D6193B9-3A0C-4947-AB9E-EFFBC6DD9CB4}" type="slidenum">
              <a:rPr lang="en-IN" smtClean="0"/>
              <a:t>‹#›</a:t>
            </a:fld>
            <a:endParaRPr lang="en-IN"/>
          </a:p>
        </p:txBody>
      </p:sp>
    </p:spTree>
    <p:extLst>
      <p:ext uri="{BB962C8B-B14F-4D97-AF65-F5344CB8AC3E}">
        <p14:creationId xmlns:p14="http://schemas.microsoft.com/office/powerpoint/2010/main" val="1442281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87B91-6A76-5317-D419-7090B208F1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4200F4B-791F-FBB2-3C10-C1DC36858F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6C6E6B4-833D-DCB3-48A9-437EAB4B79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368290-A191-AD1A-E644-F32231E1B781}"/>
              </a:ext>
            </a:extLst>
          </p:cNvPr>
          <p:cNvSpPr>
            <a:spLocks noGrp="1"/>
          </p:cNvSpPr>
          <p:nvPr>
            <p:ph type="dt" sz="half" idx="10"/>
          </p:nvPr>
        </p:nvSpPr>
        <p:spPr/>
        <p:txBody>
          <a:bodyPr/>
          <a:lstStyle/>
          <a:p>
            <a:fld id="{9EEE5AE9-BF92-4B59-9E5B-20114FB11B7D}" type="datetimeFigureOut">
              <a:rPr lang="en-IN" smtClean="0"/>
              <a:t>22-04-2025</a:t>
            </a:fld>
            <a:endParaRPr lang="en-IN"/>
          </a:p>
        </p:txBody>
      </p:sp>
      <p:sp>
        <p:nvSpPr>
          <p:cNvPr id="6" name="Footer Placeholder 5">
            <a:extLst>
              <a:ext uri="{FF2B5EF4-FFF2-40B4-BE49-F238E27FC236}">
                <a16:creationId xmlns:a16="http://schemas.microsoft.com/office/drawing/2014/main" id="{627229E5-BCC0-FEA4-C687-44053F494A6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79F76FE-650F-5600-F2AB-3BBAE5AAF49D}"/>
              </a:ext>
            </a:extLst>
          </p:cNvPr>
          <p:cNvSpPr>
            <a:spLocks noGrp="1"/>
          </p:cNvSpPr>
          <p:nvPr>
            <p:ph type="sldNum" sz="quarter" idx="12"/>
          </p:nvPr>
        </p:nvSpPr>
        <p:spPr/>
        <p:txBody>
          <a:bodyPr/>
          <a:lstStyle/>
          <a:p>
            <a:fld id="{0D6193B9-3A0C-4947-AB9E-EFFBC6DD9CB4}" type="slidenum">
              <a:rPr lang="en-IN" smtClean="0"/>
              <a:t>‹#›</a:t>
            </a:fld>
            <a:endParaRPr lang="en-IN"/>
          </a:p>
        </p:txBody>
      </p:sp>
    </p:spTree>
    <p:extLst>
      <p:ext uri="{BB962C8B-B14F-4D97-AF65-F5344CB8AC3E}">
        <p14:creationId xmlns:p14="http://schemas.microsoft.com/office/powerpoint/2010/main" val="3805856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E2BA8-1F2F-5D90-72D7-728F31F122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09BF693-F4DE-21CC-5122-B3F6F9DEA1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14F5C8A-A684-A641-B2AA-C9D0C6268F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32A21D-0ABF-0789-8AC4-17F5067B95D9}"/>
              </a:ext>
            </a:extLst>
          </p:cNvPr>
          <p:cNvSpPr>
            <a:spLocks noGrp="1"/>
          </p:cNvSpPr>
          <p:nvPr>
            <p:ph type="dt" sz="half" idx="10"/>
          </p:nvPr>
        </p:nvSpPr>
        <p:spPr/>
        <p:txBody>
          <a:bodyPr/>
          <a:lstStyle/>
          <a:p>
            <a:fld id="{9EEE5AE9-BF92-4B59-9E5B-20114FB11B7D}" type="datetimeFigureOut">
              <a:rPr lang="en-IN" smtClean="0"/>
              <a:t>22-04-2025</a:t>
            </a:fld>
            <a:endParaRPr lang="en-IN"/>
          </a:p>
        </p:txBody>
      </p:sp>
      <p:sp>
        <p:nvSpPr>
          <p:cNvPr id="6" name="Footer Placeholder 5">
            <a:extLst>
              <a:ext uri="{FF2B5EF4-FFF2-40B4-BE49-F238E27FC236}">
                <a16:creationId xmlns:a16="http://schemas.microsoft.com/office/drawing/2014/main" id="{0B67384B-81EC-0D16-12B7-4E44B5ADF57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7EC7A6A-3415-A757-6CA0-C65362EF07CC}"/>
              </a:ext>
            </a:extLst>
          </p:cNvPr>
          <p:cNvSpPr>
            <a:spLocks noGrp="1"/>
          </p:cNvSpPr>
          <p:nvPr>
            <p:ph type="sldNum" sz="quarter" idx="12"/>
          </p:nvPr>
        </p:nvSpPr>
        <p:spPr/>
        <p:txBody>
          <a:bodyPr/>
          <a:lstStyle/>
          <a:p>
            <a:fld id="{0D6193B9-3A0C-4947-AB9E-EFFBC6DD9CB4}" type="slidenum">
              <a:rPr lang="en-IN" smtClean="0"/>
              <a:t>‹#›</a:t>
            </a:fld>
            <a:endParaRPr lang="en-IN"/>
          </a:p>
        </p:txBody>
      </p:sp>
    </p:spTree>
    <p:extLst>
      <p:ext uri="{BB962C8B-B14F-4D97-AF65-F5344CB8AC3E}">
        <p14:creationId xmlns:p14="http://schemas.microsoft.com/office/powerpoint/2010/main" val="479234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50281E-8528-88EA-5188-FF072F5C24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9067D54-9340-5CE7-C30A-0AA10908B7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F251B4-5517-DF6E-B3D7-A4AA1D31C8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EEE5AE9-BF92-4B59-9E5B-20114FB11B7D}" type="datetimeFigureOut">
              <a:rPr lang="en-IN" smtClean="0"/>
              <a:t>22-04-2025</a:t>
            </a:fld>
            <a:endParaRPr lang="en-IN"/>
          </a:p>
        </p:txBody>
      </p:sp>
      <p:sp>
        <p:nvSpPr>
          <p:cNvPr id="5" name="Footer Placeholder 4">
            <a:extLst>
              <a:ext uri="{FF2B5EF4-FFF2-40B4-BE49-F238E27FC236}">
                <a16:creationId xmlns:a16="http://schemas.microsoft.com/office/drawing/2014/main" id="{4150E662-1792-7774-350B-18DD90C2E2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082E9772-32A2-5F88-1A8B-EDFE921D08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D6193B9-3A0C-4947-AB9E-EFFBC6DD9CB4}" type="slidenum">
              <a:rPr lang="en-IN" smtClean="0"/>
              <a:t>‹#›</a:t>
            </a:fld>
            <a:endParaRPr lang="en-IN"/>
          </a:p>
        </p:txBody>
      </p:sp>
    </p:spTree>
    <p:extLst>
      <p:ext uri="{BB962C8B-B14F-4D97-AF65-F5344CB8AC3E}">
        <p14:creationId xmlns:p14="http://schemas.microsoft.com/office/powerpoint/2010/main" val="404260509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7323-34EE-9973-15ED-FFC110D05146}"/>
              </a:ext>
            </a:extLst>
          </p:cNvPr>
          <p:cNvSpPr>
            <a:spLocks noGrp="1"/>
          </p:cNvSpPr>
          <p:nvPr>
            <p:ph type="ctrTitle"/>
          </p:nvPr>
        </p:nvSpPr>
        <p:spPr/>
        <p:txBody>
          <a:bodyPr/>
          <a:lstStyle/>
          <a:p>
            <a:r>
              <a:rPr lang="en-US" sz="2800" b="1" dirty="0">
                <a:effectLst/>
                <a:latin typeface="Verdana" panose="020B0604030504040204" pitchFamily="34" charset="0"/>
                <a:ea typeface="Calibri" panose="020F0502020204030204" pitchFamily="34" charset="0"/>
                <a:cs typeface="Calibri" panose="020F0502020204030204" pitchFamily="34" charset="0"/>
              </a:rPr>
              <a:t>Digitization of Aircraft Engine Logbook using Large Language Model</a:t>
            </a:r>
            <a:br>
              <a:rPr lang="en-IN" sz="1800" dirty="0">
                <a:effectLst/>
                <a:latin typeface="Times New Roman" panose="02020603050405020304" pitchFamily="18" charset="0"/>
                <a:ea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63F97762-F02F-AAB0-4838-6E46C6DB8734}"/>
              </a:ext>
            </a:extLst>
          </p:cNvPr>
          <p:cNvSpPr>
            <a:spLocks noGrp="1"/>
          </p:cNvSpPr>
          <p:nvPr>
            <p:ph type="subTitle" idx="1"/>
          </p:nvPr>
        </p:nvSpPr>
        <p:spPr>
          <a:xfrm>
            <a:off x="1097281" y="3602037"/>
            <a:ext cx="10571710" cy="2611949"/>
          </a:xfrm>
        </p:spPr>
        <p:txBody>
          <a:bodyPr>
            <a:normAutofit/>
          </a:bodyPr>
          <a:lstStyle/>
          <a:p>
            <a:r>
              <a:rPr lang="en-IN" dirty="0"/>
              <a:t>BITS-WILP DISSERTATION</a:t>
            </a:r>
          </a:p>
          <a:p>
            <a:endParaRPr lang="en-IN" dirty="0"/>
          </a:p>
          <a:p>
            <a:endParaRPr lang="en-IN" dirty="0"/>
          </a:p>
          <a:p>
            <a:r>
              <a:rPr lang="en-IN" dirty="0"/>
              <a:t>						      Anubhav Kumar Saurav</a:t>
            </a:r>
          </a:p>
          <a:p>
            <a:r>
              <a:rPr lang="en-IN" dirty="0"/>
              <a:t>                      					BITS ID: 2023MT12232</a:t>
            </a:r>
          </a:p>
          <a:p>
            <a:endParaRPr lang="en-IN" dirty="0"/>
          </a:p>
          <a:p>
            <a:endParaRPr lang="en-IN" dirty="0"/>
          </a:p>
        </p:txBody>
      </p:sp>
    </p:spTree>
    <p:extLst>
      <p:ext uri="{BB962C8B-B14F-4D97-AF65-F5344CB8AC3E}">
        <p14:creationId xmlns:p14="http://schemas.microsoft.com/office/powerpoint/2010/main" val="663629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C4574-7EA7-1189-98D5-6C5B14922FBB}"/>
              </a:ext>
            </a:extLst>
          </p:cNvPr>
          <p:cNvSpPr>
            <a:spLocks noGrp="1"/>
          </p:cNvSpPr>
          <p:nvPr>
            <p:ph type="title"/>
          </p:nvPr>
        </p:nvSpPr>
        <p:spPr/>
        <p:txBody>
          <a:bodyPr/>
          <a:lstStyle/>
          <a:p>
            <a:pPr marL="0" indent="0">
              <a:buNone/>
            </a:pPr>
            <a:r>
              <a:rPr lang="en-US" dirty="0"/>
              <a:t>Data Pre-processing</a:t>
            </a:r>
          </a:p>
        </p:txBody>
      </p:sp>
      <p:sp>
        <p:nvSpPr>
          <p:cNvPr id="3" name="Content Placeholder 2">
            <a:extLst>
              <a:ext uri="{FF2B5EF4-FFF2-40B4-BE49-F238E27FC236}">
                <a16:creationId xmlns:a16="http://schemas.microsoft.com/office/drawing/2014/main" id="{11C82AD5-BFC4-AED2-4AC7-92C09345D858}"/>
              </a:ext>
            </a:extLst>
          </p:cNvPr>
          <p:cNvSpPr>
            <a:spLocks noGrp="1"/>
          </p:cNvSpPr>
          <p:nvPr>
            <p:ph idx="1"/>
          </p:nvPr>
        </p:nvSpPr>
        <p:spPr>
          <a:xfrm>
            <a:off x="838200" y="1825625"/>
            <a:ext cx="10515600" cy="4667250"/>
          </a:xfrm>
        </p:spPr>
        <p:txBody>
          <a:bodyPr>
            <a:normAutofit/>
          </a:bodyPr>
          <a:lstStyle/>
          <a:p>
            <a:pPr marL="0" indent="0">
              <a:buNone/>
            </a:pPr>
            <a:r>
              <a:rPr lang="en-US" sz="2000" dirty="0"/>
              <a:t>Following pre-processing tasks are performed on the created dataset before it is used for training.</a:t>
            </a:r>
          </a:p>
          <a:p>
            <a:r>
              <a:rPr lang="en-US" sz="1800" b="1" dirty="0">
                <a:latin typeface="Verdana" panose="020B0604030504040204" pitchFamily="34" charset="0"/>
                <a:ea typeface="Verdana" panose="020B0604030504040204" pitchFamily="34" charset="0"/>
              </a:rPr>
              <a:t>Tokenization: </a:t>
            </a:r>
            <a:r>
              <a:rPr lang="en-US" sz="1800" dirty="0">
                <a:latin typeface="Verdana" panose="020B0604030504040204" pitchFamily="34" charset="0"/>
                <a:ea typeface="Verdana" panose="020B0604030504040204" pitchFamily="34" charset="0"/>
              </a:rPr>
              <a:t>The text annotations are converted into tokens here.</a:t>
            </a:r>
            <a:r>
              <a:rPr lang="en-US" sz="1800" kern="0" dirty="0">
                <a:effectLst/>
                <a:latin typeface="Verdana" panose="020B0604030504040204" pitchFamily="34" charset="0"/>
                <a:ea typeface="Verdana" panose="020B0604030504040204" pitchFamily="34" charset="0"/>
                <a:cs typeface="Arial" panose="020B0604020202020204" pitchFamily="34" charset="0"/>
              </a:rPr>
              <a:t> we have used special tokens like &lt;s&gt; (start), &lt;/s&gt; (end), and &lt;</a:t>
            </a:r>
            <a:r>
              <a:rPr lang="en-US" sz="1800" kern="0" dirty="0" err="1">
                <a:effectLst/>
                <a:latin typeface="Verdana" panose="020B0604030504040204" pitchFamily="34" charset="0"/>
                <a:ea typeface="Verdana" panose="020B0604030504040204" pitchFamily="34" charset="0"/>
                <a:cs typeface="Arial" panose="020B0604020202020204" pitchFamily="34" charset="0"/>
              </a:rPr>
              <a:t>sep</a:t>
            </a:r>
            <a:r>
              <a:rPr lang="en-US" sz="1800" kern="0" dirty="0">
                <a:effectLst/>
                <a:latin typeface="Verdana" panose="020B0604030504040204" pitchFamily="34" charset="0"/>
                <a:ea typeface="Verdana" panose="020B0604030504040204" pitchFamily="34" charset="0"/>
                <a:cs typeface="Arial" panose="020B0604020202020204" pitchFamily="34" charset="0"/>
              </a:rPr>
              <a:t>&gt; (separator) to format the JSON output properly. </a:t>
            </a:r>
          </a:p>
          <a:p>
            <a:pPr marL="228600" marR="0">
              <a:lnSpc>
                <a:spcPct val="100000"/>
              </a:lnSpc>
              <a:buNone/>
            </a:pPr>
            <a:r>
              <a:rPr lang="en-US" sz="1100" kern="0" dirty="0">
                <a:latin typeface="Verdana" panose="020B0604030504040204" pitchFamily="34" charset="0"/>
                <a:ea typeface="Verdana" panose="020B0604030504040204" pitchFamily="34" charset="0"/>
                <a:cs typeface="Arial" panose="020B0604020202020204" pitchFamily="34" charset="0"/>
              </a:rPr>
              <a:t>Ex:     </a:t>
            </a:r>
            <a:r>
              <a:rPr lang="en-US" sz="1100" dirty="0">
                <a:effectLst/>
                <a:latin typeface="Verdana" panose="020B0604030504040204" pitchFamily="34" charset="0"/>
                <a:ea typeface="Verdana" panose="020B0604030504040204" pitchFamily="34" charset="0"/>
                <a:cs typeface="Arial" panose="020B0604020202020204" pitchFamily="34" charset="0"/>
              </a:rPr>
              <a:t>(start) &lt;s&gt;'&lt;</a:t>
            </a:r>
            <a:r>
              <a:rPr lang="en-US" sz="1100" dirty="0" err="1">
                <a:effectLst/>
                <a:latin typeface="Verdana" panose="020B0604030504040204" pitchFamily="34" charset="0"/>
                <a:ea typeface="Verdana" panose="020B0604030504040204" pitchFamily="34" charset="0"/>
                <a:cs typeface="Arial" panose="020B0604020202020204" pitchFamily="34" charset="0"/>
              </a:rPr>
              <a:t>s_Work</a:t>
            </a:r>
            <a:r>
              <a:rPr lang="en-US" sz="1100" dirty="0">
                <a:effectLst/>
                <a:latin typeface="Verdana" panose="020B0604030504040204" pitchFamily="34" charset="0"/>
                <a:ea typeface="Verdana" panose="020B0604030504040204" pitchFamily="34" charset="0"/>
                <a:cs typeface="Arial" panose="020B0604020202020204" pitchFamily="34" charset="0"/>
              </a:rPr>
              <a:t> Order No&gt;'JC543876 '&lt;/</a:t>
            </a:r>
            <a:r>
              <a:rPr lang="en-US" sz="1100" dirty="0" err="1">
                <a:effectLst/>
                <a:latin typeface="Verdana" panose="020B0604030504040204" pitchFamily="34" charset="0"/>
                <a:ea typeface="Verdana" panose="020B0604030504040204" pitchFamily="34" charset="0"/>
                <a:cs typeface="Arial" panose="020B0604020202020204" pitchFamily="34" charset="0"/>
              </a:rPr>
              <a:t>s_Work</a:t>
            </a:r>
            <a:r>
              <a:rPr lang="en-US" sz="1100" dirty="0">
                <a:effectLst/>
                <a:latin typeface="Verdana" panose="020B0604030504040204" pitchFamily="34" charset="0"/>
                <a:ea typeface="Verdana" panose="020B0604030504040204" pitchFamily="34" charset="0"/>
                <a:cs typeface="Arial" panose="020B0604020202020204" pitchFamily="34" charset="0"/>
              </a:rPr>
              <a:t> Order No&gt;', '&lt;</a:t>
            </a:r>
            <a:r>
              <a:rPr lang="en-US" sz="1100" dirty="0" err="1">
                <a:effectLst/>
                <a:latin typeface="Verdana" panose="020B0604030504040204" pitchFamily="34" charset="0"/>
                <a:ea typeface="Verdana" panose="020B0604030504040204" pitchFamily="34" charset="0"/>
                <a:cs typeface="Arial" panose="020B0604020202020204" pitchFamily="34" charset="0"/>
              </a:rPr>
              <a:t>s_Engine</a:t>
            </a:r>
            <a:r>
              <a:rPr lang="en-US" sz="1100" dirty="0">
                <a:effectLst/>
                <a:latin typeface="Verdana" panose="020B0604030504040204" pitchFamily="34" charset="0"/>
                <a:ea typeface="Verdana" panose="020B0604030504040204" pitchFamily="34" charset="0"/>
                <a:cs typeface="Arial" panose="020B0604020202020204" pitchFamily="34" charset="0"/>
              </a:rPr>
              <a:t> Serial No&gt;' TFE731'&lt;/</a:t>
            </a:r>
            <a:r>
              <a:rPr lang="en-US" sz="1100" dirty="0" err="1">
                <a:effectLst/>
                <a:latin typeface="Verdana" panose="020B0604030504040204" pitchFamily="34" charset="0"/>
                <a:ea typeface="Verdana" panose="020B0604030504040204" pitchFamily="34" charset="0"/>
                <a:cs typeface="Arial" panose="020B0604020202020204" pitchFamily="34" charset="0"/>
              </a:rPr>
              <a:t>s_Engine</a:t>
            </a:r>
            <a:r>
              <a:rPr lang="en-US" sz="1100" dirty="0">
                <a:effectLst/>
                <a:latin typeface="Verdana" panose="020B0604030504040204" pitchFamily="34" charset="0"/>
                <a:ea typeface="Verdana" panose="020B0604030504040204" pitchFamily="34" charset="0"/>
                <a:cs typeface="Arial" panose="020B0604020202020204" pitchFamily="34" charset="0"/>
              </a:rPr>
              <a:t> Serial No&gt;’,</a:t>
            </a:r>
            <a:endParaRPr lang="en-US" sz="1100" dirty="0">
              <a:effectLst/>
              <a:latin typeface="Verdana" panose="020B0604030504040204" pitchFamily="34" charset="0"/>
              <a:ea typeface="Verdana" panose="020B0604030504040204" pitchFamily="34" charset="0"/>
            </a:endParaRPr>
          </a:p>
          <a:p>
            <a:pPr marL="0" marR="0" indent="0">
              <a:lnSpc>
                <a:spcPct val="100000"/>
              </a:lnSpc>
              <a:buNone/>
            </a:pPr>
            <a:r>
              <a:rPr lang="en-US" sz="1100" dirty="0">
                <a:effectLst/>
                <a:latin typeface="Verdana" panose="020B0604030504040204" pitchFamily="34" charset="0"/>
                <a:ea typeface="Verdana" panose="020B0604030504040204" pitchFamily="34" charset="0"/>
                <a:cs typeface="Arial" panose="020B0604020202020204" pitchFamily="34" charset="0"/>
              </a:rPr>
              <a:t>		 '&lt;</a:t>
            </a:r>
            <a:r>
              <a:rPr lang="en-US" sz="1100" dirty="0" err="1">
                <a:effectLst/>
                <a:latin typeface="Verdana" panose="020B0604030504040204" pitchFamily="34" charset="0"/>
                <a:ea typeface="Verdana" panose="020B0604030504040204" pitchFamily="34" charset="0"/>
                <a:cs typeface="Arial" panose="020B0604020202020204" pitchFamily="34" charset="0"/>
              </a:rPr>
              <a:t>s_Aircraft</a:t>
            </a:r>
            <a:r>
              <a:rPr lang="en-US" sz="1100" dirty="0">
                <a:effectLst/>
                <a:latin typeface="Verdana" panose="020B0604030504040204" pitchFamily="34" charset="0"/>
                <a:ea typeface="Verdana" panose="020B0604030504040204" pitchFamily="34" charset="0"/>
                <a:cs typeface="Arial" panose="020B0604020202020204" pitchFamily="34" charset="0"/>
              </a:rPr>
              <a:t> Type&gt;' Cessna 182 '&lt;/</a:t>
            </a:r>
            <a:r>
              <a:rPr lang="en-US" sz="1100" dirty="0" err="1">
                <a:effectLst/>
                <a:latin typeface="Verdana" panose="020B0604030504040204" pitchFamily="34" charset="0"/>
                <a:ea typeface="Verdana" panose="020B0604030504040204" pitchFamily="34" charset="0"/>
                <a:cs typeface="Arial" panose="020B0604020202020204" pitchFamily="34" charset="0"/>
              </a:rPr>
              <a:t>s_Aircraft</a:t>
            </a:r>
            <a:r>
              <a:rPr lang="en-US" sz="1100" dirty="0">
                <a:effectLst/>
                <a:latin typeface="Verdana" panose="020B0604030504040204" pitchFamily="34" charset="0"/>
                <a:ea typeface="Verdana" panose="020B0604030504040204" pitchFamily="34" charset="0"/>
                <a:cs typeface="Arial" panose="020B0604020202020204" pitchFamily="34" charset="0"/>
              </a:rPr>
              <a:t> Type&gt;’,&lt;/s&gt; </a:t>
            </a:r>
            <a:endParaRPr lang="en-US" sz="1800" b="1" dirty="0">
              <a:latin typeface="Verdana" panose="020B0604030504040204" pitchFamily="34" charset="0"/>
              <a:ea typeface="Verdana" panose="020B0604030504040204" pitchFamily="34" charset="0"/>
            </a:endParaRPr>
          </a:p>
          <a:p>
            <a:r>
              <a:rPr lang="en-US" sz="1800" b="1" dirty="0">
                <a:effectLst/>
                <a:latin typeface="Verdana" panose="020B0604030504040204" pitchFamily="34" charset="0"/>
                <a:ea typeface="Calibri" panose="020F0502020204030204" pitchFamily="34" charset="0"/>
                <a:cs typeface="Arial" panose="020B0604020202020204" pitchFamily="34" charset="0"/>
              </a:rPr>
              <a:t>Resize and Normalize:</a:t>
            </a:r>
            <a:r>
              <a:rPr lang="en-US" sz="1800" dirty="0">
                <a:effectLst/>
                <a:latin typeface="Verdana" panose="020B0604030504040204" pitchFamily="34" charset="0"/>
                <a:ea typeface="Calibri" panose="020F0502020204030204" pitchFamily="34" charset="0"/>
                <a:cs typeface="Arial" panose="020B0604020202020204" pitchFamily="34" charset="0"/>
              </a:rPr>
              <a:t> We have resized the images to a consistent resolution of   720 * 960 (width x height) to ensure uniformity before being processed by the model.</a:t>
            </a:r>
            <a:endParaRPr lang="en-US" sz="1800" b="1" dirty="0">
              <a:latin typeface="Verdana" panose="020B0604030504040204" pitchFamily="34" charset="0"/>
              <a:ea typeface="Verdana" panose="020B0604030504040204" pitchFamily="34" charset="0"/>
            </a:endParaRPr>
          </a:p>
          <a:p>
            <a:r>
              <a:rPr lang="en-US" sz="1800" b="1" dirty="0">
                <a:latin typeface="Verdana" panose="020B0604030504040204" pitchFamily="34" charset="0"/>
                <a:ea typeface="Verdana" panose="020B0604030504040204" pitchFamily="34" charset="0"/>
              </a:rPr>
              <a:t>Image conversion to Tensors: </a:t>
            </a:r>
            <a:r>
              <a:rPr lang="en-US" sz="1800" dirty="0">
                <a:latin typeface="Verdana" panose="020B0604030504040204" pitchFamily="34" charset="0"/>
                <a:ea typeface="Verdana" panose="020B0604030504040204" pitchFamily="34" charset="0"/>
              </a:rPr>
              <a:t>Tensors are multidimensional arrays that are used to represent data. The images are converted to </a:t>
            </a:r>
            <a:r>
              <a:rPr lang="en-US" sz="1800" dirty="0" err="1">
                <a:latin typeface="Verdana" panose="020B0604030504040204" pitchFamily="34" charset="0"/>
                <a:ea typeface="Verdana" panose="020B0604030504040204" pitchFamily="34" charset="0"/>
              </a:rPr>
              <a:t>pytorch</a:t>
            </a:r>
            <a:r>
              <a:rPr lang="en-US" sz="1800" dirty="0">
                <a:latin typeface="Verdana" panose="020B0604030504040204" pitchFamily="34" charset="0"/>
                <a:ea typeface="Verdana" panose="020B0604030504040204" pitchFamily="34" charset="0"/>
              </a:rPr>
              <a:t> tensors for GPU processing.</a:t>
            </a:r>
          </a:p>
        </p:txBody>
      </p:sp>
    </p:spTree>
    <p:extLst>
      <p:ext uri="{BB962C8B-B14F-4D97-AF65-F5344CB8AC3E}">
        <p14:creationId xmlns:p14="http://schemas.microsoft.com/office/powerpoint/2010/main" val="2805456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7B3B1-7721-ED31-9A50-1099A494BF66}"/>
              </a:ext>
            </a:extLst>
          </p:cNvPr>
          <p:cNvSpPr>
            <a:spLocks noGrp="1"/>
          </p:cNvSpPr>
          <p:nvPr>
            <p:ph type="title"/>
          </p:nvPr>
        </p:nvSpPr>
        <p:spPr/>
        <p:txBody>
          <a:bodyPr/>
          <a:lstStyle/>
          <a:p>
            <a:r>
              <a:rPr lang="en-US" dirty="0"/>
              <a:t>Training &amp; Fine Tuning</a:t>
            </a:r>
            <a:br>
              <a:rPr lang="en-US" dirty="0"/>
            </a:br>
            <a:endParaRPr lang="en-US" dirty="0"/>
          </a:p>
        </p:txBody>
      </p:sp>
      <p:sp>
        <p:nvSpPr>
          <p:cNvPr id="3" name="Content Placeholder 2">
            <a:extLst>
              <a:ext uri="{FF2B5EF4-FFF2-40B4-BE49-F238E27FC236}">
                <a16:creationId xmlns:a16="http://schemas.microsoft.com/office/drawing/2014/main" id="{653D084C-C373-333F-57BA-A6B4E62383BC}"/>
              </a:ext>
            </a:extLst>
          </p:cNvPr>
          <p:cNvSpPr>
            <a:spLocks noGrp="1"/>
          </p:cNvSpPr>
          <p:nvPr>
            <p:ph idx="1"/>
          </p:nvPr>
        </p:nvSpPr>
        <p:spPr>
          <a:xfrm>
            <a:off x="838200" y="1342149"/>
            <a:ext cx="10515600" cy="4351338"/>
          </a:xfrm>
        </p:spPr>
        <p:txBody>
          <a:bodyPr/>
          <a:lstStyle/>
          <a:p>
            <a:r>
              <a:rPr lang="en-US" sz="2000" dirty="0">
                <a:latin typeface="Verdana" panose="020B0604030504040204" pitchFamily="34" charset="0"/>
                <a:ea typeface="Verdana" panose="020B0604030504040204" pitchFamily="34" charset="0"/>
              </a:rPr>
              <a:t>Pre-trained Donut base model is selected for the purpose of fine tuning the model on top of our custom dataset.</a:t>
            </a:r>
          </a:p>
          <a:p>
            <a:r>
              <a:rPr lang="en-US" sz="2000" kern="0" dirty="0">
                <a:effectLst/>
                <a:latin typeface="Verdana" panose="020B0604030504040204" pitchFamily="34" charset="0"/>
                <a:ea typeface="Verdana" panose="020B0604030504040204" pitchFamily="34" charset="0"/>
                <a:cs typeface="Arial" panose="020B0604020202020204" pitchFamily="34" charset="0"/>
              </a:rPr>
              <a:t>Engine Logbook dataset is split into training (85%) and test data (15%)</a:t>
            </a:r>
            <a:endParaRPr lang="en-US" sz="2000" dirty="0">
              <a:latin typeface="Verdana" panose="020B0604030504040204" pitchFamily="34" charset="0"/>
              <a:ea typeface="Verdana" panose="020B0604030504040204" pitchFamily="34" charset="0"/>
            </a:endParaRPr>
          </a:p>
          <a:p>
            <a:r>
              <a:rPr lang="en-US" sz="2000" dirty="0">
                <a:latin typeface="Verdana" panose="020B0604030504040204" pitchFamily="34" charset="0"/>
                <a:ea typeface="Verdana" panose="020B0604030504040204" pitchFamily="34" charset="0"/>
              </a:rPr>
              <a:t>Adjusted training hyperparameters in multiple iterations to get best accuracy, minimal loss and better convergence of learning curve.</a:t>
            </a:r>
          </a:p>
          <a:p>
            <a:pPr marL="0" indent="0">
              <a:buNone/>
            </a:pPr>
            <a:endParaRPr lang="en-US" dirty="0"/>
          </a:p>
        </p:txBody>
      </p:sp>
      <p:pic>
        <p:nvPicPr>
          <p:cNvPr id="4" name="Picture 3">
            <a:extLst>
              <a:ext uri="{FF2B5EF4-FFF2-40B4-BE49-F238E27FC236}">
                <a16:creationId xmlns:a16="http://schemas.microsoft.com/office/drawing/2014/main" id="{4195D6F5-1B8B-10E1-AD99-A53C9509428F}"/>
              </a:ext>
            </a:extLst>
          </p:cNvPr>
          <p:cNvPicPr>
            <a:picLocks noChangeAspect="1"/>
          </p:cNvPicPr>
          <p:nvPr/>
        </p:nvPicPr>
        <p:blipFill>
          <a:blip r:embed="rId2"/>
          <a:stretch>
            <a:fillRect/>
          </a:stretch>
        </p:blipFill>
        <p:spPr>
          <a:xfrm>
            <a:off x="683742" y="3716711"/>
            <a:ext cx="5731510" cy="1237615"/>
          </a:xfrm>
          <a:prstGeom prst="rect">
            <a:avLst/>
          </a:prstGeom>
        </p:spPr>
      </p:pic>
      <p:pic>
        <p:nvPicPr>
          <p:cNvPr id="6" name="Picture 5">
            <a:extLst>
              <a:ext uri="{FF2B5EF4-FFF2-40B4-BE49-F238E27FC236}">
                <a16:creationId xmlns:a16="http://schemas.microsoft.com/office/drawing/2014/main" id="{24ADA3F1-D481-C510-C049-7D2ECDC3C1BA}"/>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4700"/>
                    </a14:imgEffect>
                  </a14:imgLayer>
                </a14:imgProps>
              </a:ext>
            </a:extLst>
          </a:blip>
          <a:stretch>
            <a:fillRect/>
          </a:stretch>
        </p:blipFill>
        <p:spPr>
          <a:xfrm>
            <a:off x="6733310" y="3716711"/>
            <a:ext cx="4938548" cy="2649000"/>
          </a:xfrm>
          <a:prstGeom prst="rect">
            <a:avLst/>
          </a:prstGeom>
        </p:spPr>
      </p:pic>
    </p:spTree>
    <p:extLst>
      <p:ext uri="{BB962C8B-B14F-4D97-AF65-F5344CB8AC3E}">
        <p14:creationId xmlns:p14="http://schemas.microsoft.com/office/powerpoint/2010/main" val="26566790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68211-471B-551C-15C6-9BFF8B8428AF}"/>
              </a:ext>
            </a:extLst>
          </p:cNvPr>
          <p:cNvSpPr>
            <a:spLocks noGrp="1"/>
          </p:cNvSpPr>
          <p:nvPr>
            <p:ph type="title"/>
          </p:nvPr>
        </p:nvSpPr>
        <p:spPr/>
        <p:txBody>
          <a:bodyPr/>
          <a:lstStyle/>
          <a:p>
            <a:r>
              <a:rPr lang="en-US" dirty="0"/>
              <a:t>Training Metrics</a:t>
            </a:r>
          </a:p>
        </p:txBody>
      </p:sp>
      <p:sp>
        <p:nvSpPr>
          <p:cNvPr id="3" name="Content Placeholder 2">
            <a:extLst>
              <a:ext uri="{FF2B5EF4-FFF2-40B4-BE49-F238E27FC236}">
                <a16:creationId xmlns:a16="http://schemas.microsoft.com/office/drawing/2014/main" id="{ADF81045-1A57-1CED-E4D8-931AEF622905}"/>
              </a:ext>
            </a:extLst>
          </p:cNvPr>
          <p:cNvSpPr>
            <a:spLocks noGrp="1"/>
          </p:cNvSpPr>
          <p:nvPr>
            <p:ph idx="1"/>
          </p:nvPr>
        </p:nvSpPr>
        <p:spPr/>
        <p:txBody>
          <a:bodyPr/>
          <a:lstStyle/>
          <a:p>
            <a:r>
              <a:rPr lang="en-US" sz="1800" kern="0" dirty="0">
                <a:effectLst/>
                <a:latin typeface="Verdana" panose="020B0604030504040204" pitchFamily="34" charset="0"/>
                <a:ea typeface="Calibri" panose="020F0502020204030204" pitchFamily="34" charset="0"/>
                <a:cs typeface="Arial" panose="020B0604020202020204" pitchFamily="34" charset="0"/>
              </a:rPr>
              <a:t>Training took approx. 66 minutes on NVIDIA L4 GPU with 32 GB RAM and 256 GB Hard disk. </a:t>
            </a:r>
          </a:p>
          <a:p>
            <a:r>
              <a:rPr lang="en-US" sz="1800" kern="0" dirty="0">
                <a:effectLst/>
                <a:latin typeface="Verdana" panose="020B0604030504040204" pitchFamily="34" charset="0"/>
                <a:ea typeface="Calibri" panose="020F0502020204030204" pitchFamily="34" charset="0"/>
                <a:cs typeface="Arial" panose="020B0604020202020204" pitchFamily="34" charset="0"/>
              </a:rPr>
              <a:t>Training was run for 20 epochs and 640 steps</a:t>
            </a:r>
            <a:r>
              <a:rPr lang="en-US" sz="1800" kern="0" dirty="0">
                <a:latin typeface="Verdana" panose="020B0604030504040204" pitchFamily="34" charset="0"/>
                <a:ea typeface="Calibri" panose="020F0502020204030204" pitchFamily="34" charset="0"/>
                <a:cs typeface="Arial" panose="020B0604020202020204" pitchFamily="34" charset="0"/>
              </a:rPr>
              <a:t>. A</a:t>
            </a:r>
            <a:r>
              <a:rPr lang="en-US" sz="1800" kern="0" dirty="0">
                <a:effectLst/>
                <a:latin typeface="Verdana" panose="020B0604030504040204" pitchFamily="34" charset="0"/>
                <a:ea typeface="Calibri" panose="020F0502020204030204" pitchFamily="34" charset="0"/>
                <a:cs typeface="Arial" panose="020B0604020202020204" pitchFamily="34" charset="0"/>
              </a:rPr>
              <a:t>verage training loss of 0.539 is achieved.</a:t>
            </a:r>
            <a:endParaRPr lang="en-US" dirty="0"/>
          </a:p>
        </p:txBody>
      </p:sp>
      <p:pic>
        <p:nvPicPr>
          <p:cNvPr id="4" name="Picture 3" descr="A graph with a line">
            <a:extLst>
              <a:ext uri="{FF2B5EF4-FFF2-40B4-BE49-F238E27FC236}">
                <a16:creationId xmlns:a16="http://schemas.microsoft.com/office/drawing/2014/main" id="{2B5441A9-E415-924A-6DFB-06C3EBF7360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54263" y="3167444"/>
            <a:ext cx="7162093" cy="3239050"/>
          </a:xfrm>
          <a:prstGeom prst="rect">
            <a:avLst/>
          </a:prstGeom>
          <a:noFill/>
          <a:ln>
            <a:solidFill>
              <a:schemeClr val="bg1">
                <a:lumMod val="85000"/>
              </a:schemeClr>
            </a:solidFill>
          </a:ln>
        </p:spPr>
      </p:pic>
      <p:pic>
        <p:nvPicPr>
          <p:cNvPr id="6" name="Picture 5" descr="A white background with black text">
            <a:extLst>
              <a:ext uri="{FF2B5EF4-FFF2-40B4-BE49-F238E27FC236}">
                <a16:creationId xmlns:a16="http://schemas.microsoft.com/office/drawing/2014/main" id="{E437DFD3-DABD-A88B-1051-496D97081F85}"/>
              </a:ext>
            </a:extLst>
          </p:cNvPr>
          <p:cNvPicPr>
            <a:picLocks noChangeAspect="1"/>
          </p:cNvPicPr>
          <p:nvPr/>
        </p:nvPicPr>
        <p:blipFill>
          <a:blip r:embed="rId3">
            <a:extLst>
              <a:ext uri="{28A0092B-C50C-407E-A947-70E740481C1C}">
                <a14:useLocalDpi xmlns:a14="http://schemas.microsoft.com/office/drawing/2010/main" val="0"/>
              </a:ext>
            </a:extLst>
          </a:blip>
          <a:srcRect r="51890"/>
          <a:stretch/>
        </p:blipFill>
        <p:spPr bwMode="auto">
          <a:xfrm>
            <a:off x="643636" y="3210048"/>
            <a:ext cx="3332619" cy="2966916"/>
          </a:xfrm>
          <a:prstGeom prst="rect">
            <a:avLst/>
          </a:prstGeom>
          <a:noFill/>
          <a:ln>
            <a:solidFill>
              <a:schemeClr val="bg1">
                <a:lumMod val="85000"/>
              </a:schemeClr>
            </a:solidFill>
          </a:ln>
        </p:spPr>
      </p:pic>
    </p:spTree>
    <p:extLst>
      <p:ext uri="{BB962C8B-B14F-4D97-AF65-F5344CB8AC3E}">
        <p14:creationId xmlns:p14="http://schemas.microsoft.com/office/powerpoint/2010/main" val="349374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D70C48-0FF8-4FC9-A466-515F7A61AC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DB275D-2BCD-B055-7A5A-923BE4EAC292}"/>
              </a:ext>
            </a:extLst>
          </p:cNvPr>
          <p:cNvSpPr>
            <a:spLocks noGrp="1"/>
          </p:cNvSpPr>
          <p:nvPr>
            <p:ph type="title"/>
          </p:nvPr>
        </p:nvSpPr>
        <p:spPr/>
        <p:txBody>
          <a:bodyPr/>
          <a:lstStyle/>
          <a:p>
            <a:r>
              <a:rPr lang="en-US" dirty="0"/>
              <a:t>Performance Evaluation</a:t>
            </a:r>
          </a:p>
        </p:txBody>
      </p:sp>
      <p:sp>
        <p:nvSpPr>
          <p:cNvPr id="3" name="Content Placeholder 2">
            <a:extLst>
              <a:ext uri="{FF2B5EF4-FFF2-40B4-BE49-F238E27FC236}">
                <a16:creationId xmlns:a16="http://schemas.microsoft.com/office/drawing/2014/main" id="{41504182-677B-F36D-A7FF-622395DA6D16}"/>
              </a:ext>
            </a:extLst>
          </p:cNvPr>
          <p:cNvSpPr>
            <a:spLocks noGrp="1"/>
          </p:cNvSpPr>
          <p:nvPr>
            <p:ph idx="1"/>
          </p:nvPr>
        </p:nvSpPr>
        <p:spPr/>
        <p:txBody>
          <a:bodyPr>
            <a:normAutofit/>
          </a:bodyPr>
          <a:lstStyle/>
          <a:p>
            <a:r>
              <a:rPr lang="en-US" sz="1600" b="1" dirty="0">
                <a:latin typeface="Verdana" panose="020B0604030504040204" pitchFamily="34" charset="0"/>
                <a:ea typeface="Verdana" panose="020B0604030504040204" pitchFamily="34" charset="0"/>
              </a:rPr>
              <a:t>Evaluation Method 1: </a:t>
            </a:r>
            <a:r>
              <a:rPr lang="en-US" sz="1600" dirty="0">
                <a:latin typeface="Verdana" panose="020B0604030504040204" pitchFamily="34" charset="0"/>
                <a:ea typeface="Verdana" panose="020B0604030504040204" pitchFamily="34" charset="0"/>
              </a:rPr>
              <a:t>Compared the output of </a:t>
            </a:r>
            <a:r>
              <a:rPr lang="en-US" sz="1600" kern="0" dirty="0">
                <a:effectLst/>
                <a:latin typeface="Verdana" panose="020B0604030504040204" pitchFamily="34" charset="0"/>
                <a:ea typeface="Verdana" panose="020B0604030504040204" pitchFamily="34" charset="0"/>
                <a:cs typeface="Times New Roman" panose="02020603050405020304" pitchFamily="18" charset="0"/>
              </a:rPr>
              <a:t>raw base donut model (without fine tuning) with the output generated by the fine-tuned donut model on our custom dataset</a:t>
            </a:r>
          </a:p>
          <a:p>
            <a:r>
              <a:rPr lang="en-US" sz="1600" kern="0" dirty="0">
                <a:effectLst/>
                <a:latin typeface="Verdana" panose="020B0604030504040204" pitchFamily="34" charset="0"/>
                <a:ea typeface="Calibri" panose="020F0502020204030204" pitchFamily="34" charset="0"/>
                <a:cs typeface="Times New Roman" panose="02020603050405020304" pitchFamily="18" charset="0"/>
              </a:rPr>
              <a:t>The Donut base model has predicted few key-value pairs correctly but missed others while the fine-tuned donut model is able to extract the required meaningful information from the input image with more than 90 % accuracy</a:t>
            </a:r>
            <a:endParaRPr lang="en-US" sz="1600" dirty="0">
              <a:latin typeface="Verdana" panose="020B0604030504040204" pitchFamily="34" charset="0"/>
              <a:ea typeface="Verdana" panose="020B0604030504040204" pitchFamily="34" charset="0"/>
            </a:endParaRPr>
          </a:p>
        </p:txBody>
      </p:sp>
      <p:pic>
        <p:nvPicPr>
          <p:cNvPr id="4" name="Picture 3" descr="A screenshot of a computer">
            <a:extLst>
              <a:ext uri="{FF2B5EF4-FFF2-40B4-BE49-F238E27FC236}">
                <a16:creationId xmlns:a16="http://schemas.microsoft.com/office/drawing/2014/main" id="{37A5B954-8C98-1518-169C-0340C9DA9301}"/>
              </a:ext>
            </a:extLst>
          </p:cNvPr>
          <p:cNvPicPr>
            <a:picLocks noChangeAspect="1"/>
          </p:cNvPicPr>
          <p:nvPr/>
        </p:nvPicPr>
        <p:blipFill>
          <a:blip r:embed="rId2"/>
          <a:stretch>
            <a:fillRect/>
          </a:stretch>
        </p:blipFill>
        <p:spPr>
          <a:xfrm>
            <a:off x="5468997" y="3429000"/>
            <a:ext cx="5516941" cy="2543044"/>
          </a:xfrm>
          <a:prstGeom prst="rect">
            <a:avLst/>
          </a:prstGeom>
          <a:ln>
            <a:solidFill>
              <a:schemeClr val="bg2">
                <a:lumMod val="90000"/>
              </a:schemeClr>
            </a:solidFill>
          </a:ln>
        </p:spPr>
      </p:pic>
      <p:pic>
        <p:nvPicPr>
          <p:cNvPr id="6" name="Picture 5">
            <a:extLst>
              <a:ext uri="{FF2B5EF4-FFF2-40B4-BE49-F238E27FC236}">
                <a16:creationId xmlns:a16="http://schemas.microsoft.com/office/drawing/2014/main" id="{5EA9A282-DCA9-21BB-AD59-945FDFEFA924}"/>
              </a:ext>
            </a:extLst>
          </p:cNvPr>
          <p:cNvPicPr>
            <a:picLocks noChangeAspect="1"/>
          </p:cNvPicPr>
          <p:nvPr/>
        </p:nvPicPr>
        <p:blipFill>
          <a:blip r:embed="rId3"/>
          <a:stretch>
            <a:fillRect/>
          </a:stretch>
        </p:blipFill>
        <p:spPr>
          <a:xfrm>
            <a:off x="388882" y="3677187"/>
            <a:ext cx="4948998" cy="2046670"/>
          </a:xfrm>
          <a:prstGeom prst="rect">
            <a:avLst/>
          </a:prstGeom>
        </p:spPr>
      </p:pic>
    </p:spTree>
    <p:extLst>
      <p:ext uri="{BB962C8B-B14F-4D97-AF65-F5344CB8AC3E}">
        <p14:creationId xmlns:p14="http://schemas.microsoft.com/office/powerpoint/2010/main" val="6699126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104010-48A1-88B6-9CEC-C74F38C63B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40FBD2-1C0D-8E76-F78D-5C48048C93F0}"/>
              </a:ext>
            </a:extLst>
          </p:cNvPr>
          <p:cNvSpPr>
            <a:spLocks noGrp="1"/>
          </p:cNvSpPr>
          <p:nvPr>
            <p:ph type="title"/>
          </p:nvPr>
        </p:nvSpPr>
        <p:spPr/>
        <p:txBody>
          <a:bodyPr/>
          <a:lstStyle/>
          <a:p>
            <a:r>
              <a:rPr lang="en-US" dirty="0"/>
              <a:t>Performance Evaluation</a:t>
            </a:r>
          </a:p>
        </p:txBody>
      </p:sp>
      <p:sp>
        <p:nvSpPr>
          <p:cNvPr id="3" name="Content Placeholder 2">
            <a:extLst>
              <a:ext uri="{FF2B5EF4-FFF2-40B4-BE49-F238E27FC236}">
                <a16:creationId xmlns:a16="http://schemas.microsoft.com/office/drawing/2014/main" id="{21A76448-34A9-8921-8F2D-FA3F9D8C2EF0}"/>
              </a:ext>
            </a:extLst>
          </p:cNvPr>
          <p:cNvSpPr>
            <a:spLocks noGrp="1"/>
          </p:cNvSpPr>
          <p:nvPr>
            <p:ph idx="1"/>
          </p:nvPr>
        </p:nvSpPr>
        <p:spPr/>
        <p:txBody>
          <a:bodyPr>
            <a:normAutofit/>
          </a:bodyPr>
          <a:lstStyle/>
          <a:p>
            <a:r>
              <a:rPr lang="en-US" sz="1800" b="1" dirty="0">
                <a:latin typeface="Verdana" panose="020B0604030504040204" pitchFamily="34" charset="0"/>
                <a:ea typeface="Verdana" panose="020B0604030504040204" pitchFamily="34" charset="0"/>
              </a:rPr>
              <a:t>Evaluation Method 2: </a:t>
            </a:r>
            <a:r>
              <a:rPr lang="en-US" sz="1800" kern="0" dirty="0">
                <a:latin typeface="Verdana" panose="020B0604030504040204" pitchFamily="34" charset="0"/>
                <a:ea typeface="Verdana" panose="020B0604030504040204" pitchFamily="34" charset="0"/>
                <a:cs typeface="Times New Roman" panose="02020603050405020304" pitchFamily="18" charset="0"/>
              </a:rPr>
              <a:t>T</a:t>
            </a:r>
            <a:r>
              <a:rPr lang="en-US" sz="1800" kern="0" dirty="0">
                <a:effectLst/>
                <a:latin typeface="Verdana" panose="020B0604030504040204" pitchFamily="34" charset="0"/>
                <a:ea typeface="Calibri" panose="020F0502020204030204" pitchFamily="34" charset="0"/>
                <a:cs typeface="Times New Roman" panose="02020603050405020304" pitchFamily="18" charset="0"/>
              </a:rPr>
              <a:t>ested fine-tuned model on unseen data of 10 different images. </a:t>
            </a:r>
          </a:p>
          <a:p>
            <a:r>
              <a:rPr lang="en-US" sz="1800" kern="0" dirty="0">
                <a:effectLst/>
                <a:latin typeface="Verdana" panose="020B0604030504040204" pitchFamily="34" charset="0"/>
                <a:ea typeface="Calibri" panose="020F0502020204030204" pitchFamily="34" charset="0"/>
                <a:cs typeface="Times New Roman" panose="02020603050405020304" pitchFamily="18" charset="0"/>
              </a:rPr>
              <a:t>The fine-tuned model was able to extract the information from the test images correctly with some loss.</a:t>
            </a:r>
          </a:p>
          <a:p>
            <a:pPr marL="0" marR="0" algn="just">
              <a:lnSpc>
                <a:spcPct val="150000"/>
              </a:lnSpc>
              <a:buNone/>
            </a:pPr>
            <a:r>
              <a:rPr lang="en-US" sz="1800" b="1" dirty="0">
                <a:effectLst/>
                <a:latin typeface="Verdana" panose="020B0604030504040204" pitchFamily="34" charset="0"/>
                <a:ea typeface="Calibri" panose="020F0502020204030204" pitchFamily="34" charset="0"/>
              </a:rPr>
              <a:t>Here are the metrics:</a:t>
            </a:r>
            <a:endParaRPr lang="en-US" sz="1800" dirty="0">
              <a:effectLst/>
              <a:latin typeface="Times New Roman" panose="02020603050405020304" pitchFamily="18" charset="0"/>
              <a:ea typeface="Times New Roman" panose="02020603050405020304" pitchFamily="18" charset="0"/>
            </a:endParaRPr>
          </a:p>
          <a:p>
            <a:pPr marL="0" marR="0" algn="just">
              <a:lnSpc>
                <a:spcPct val="150000"/>
              </a:lnSpc>
              <a:buNone/>
            </a:pPr>
            <a:r>
              <a:rPr lang="en-IN" sz="1600" dirty="0">
                <a:effectLst/>
                <a:latin typeface="Verdana" panose="020B0604030504040204" pitchFamily="34" charset="0"/>
                <a:ea typeface="Verdana" panose="020B0604030504040204" pitchFamily="34" charset="0"/>
              </a:rPr>
              <a:t>Total parameters Extracted: 69</a:t>
            </a:r>
            <a:endParaRPr lang="en-US" sz="1600" dirty="0">
              <a:effectLst/>
              <a:latin typeface="Verdana" panose="020B0604030504040204" pitchFamily="34" charset="0"/>
              <a:ea typeface="Verdana" panose="020B0604030504040204" pitchFamily="34" charset="0"/>
            </a:endParaRPr>
          </a:p>
          <a:p>
            <a:pPr marL="0" marR="0" algn="just">
              <a:lnSpc>
                <a:spcPct val="150000"/>
              </a:lnSpc>
              <a:buNone/>
            </a:pPr>
            <a:r>
              <a:rPr lang="en-IN" sz="1600" dirty="0">
                <a:effectLst/>
                <a:latin typeface="Verdana" panose="020B0604030504040204" pitchFamily="34" charset="0"/>
                <a:ea typeface="Verdana" panose="020B0604030504040204" pitchFamily="34" charset="0"/>
              </a:rPr>
              <a:t>Correctly Predicted: 53</a:t>
            </a:r>
            <a:endParaRPr lang="en-US" sz="1600" dirty="0">
              <a:effectLst/>
              <a:latin typeface="Verdana" panose="020B0604030504040204" pitchFamily="34" charset="0"/>
              <a:ea typeface="Verdana" panose="020B0604030504040204" pitchFamily="34" charset="0"/>
            </a:endParaRPr>
          </a:p>
          <a:p>
            <a:pPr marL="0" marR="0" indent="0" algn="just">
              <a:lnSpc>
                <a:spcPct val="150000"/>
              </a:lnSpc>
              <a:buNone/>
            </a:pPr>
            <a:r>
              <a:rPr lang="en-US" sz="1600" b="1" dirty="0">
                <a:effectLst/>
                <a:latin typeface="Verdana" panose="020B0604030504040204" pitchFamily="34" charset="0"/>
                <a:ea typeface="Verdana" panose="020B0604030504040204" pitchFamily="34" charset="0"/>
              </a:rPr>
              <a:t>Accuracy: </a:t>
            </a:r>
            <a:r>
              <a:rPr lang="en-US" sz="1600" dirty="0">
                <a:effectLst/>
                <a:latin typeface="Verdana" panose="020B0604030504040204" pitchFamily="34" charset="0"/>
                <a:ea typeface="Verdana" panose="020B0604030504040204" pitchFamily="34" charset="0"/>
              </a:rPr>
              <a:t>76.811594 %</a:t>
            </a:r>
          </a:p>
          <a:p>
            <a:pPr marL="0" marR="0" indent="0" algn="just">
              <a:lnSpc>
                <a:spcPct val="150000"/>
              </a:lnSpc>
              <a:buNone/>
            </a:pPr>
            <a:r>
              <a:rPr lang="en-US" sz="1600" dirty="0">
                <a:latin typeface="Verdana" panose="020B0604030504040204" pitchFamily="34" charset="0"/>
                <a:ea typeface="Verdana" panose="020B0604030504040204" pitchFamily="34" charset="0"/>
              </a:rPr>
              <a:t>Confusion Matrix: </a:t>
            </a:r>
            <a:r>
              <a:rPr lang="en-IN" sz="1800" dirty="0">
                <a:effectLst/>
                <a:latin typeface="Verdana" panose="020B0604030504040204" pitchFamily="34" charset="0"/>
                <a:ea typeface="Calibri" panose="020F0502020204030204" pitchFamily="34" charset="0"/>
              </a:rPr>
              <a:t>[[31 0]</a:t>
            </a:r>
            <a:endParaRPr lang="en-US" sz="1800" dirty="0">
              <a:effectLst/>
              <a:latin typeface="Times New Roman" panose="02020603050405020304" pitchFamily="18" charset="0"/>
              <a:ea typeface="Times New Roman" panose="02020603050405020304" pitchFamily="18" charset="0"/>
            </a:endParaRPr>
          </a:p>
          <a:p>
            <a:pPr marL="914400" marR="0" indent="0" algn="just">
              <a:lnSpc>
                <a:spcPct val="150000"/>
              </a:lnSpc>
              <a:buNone/>
            </a:pPr>
            <a:r>
              <a:rPr lang="en-IN" sz="1800" dirty="0">
                <a:effectLst/>
                <a:latin typeface="Verdana" panose="020B0604030504040204" pitchFamily="34" charset="0"/>
                <a:ea typeface="Calibri" panose="020F0502020204030204" pitchFamily="34" charset="0"/>
              </a:rPr>
              <a:t>	 [16 53]]</a:t>
            </a:r>
            <a:endParaRPr lang="en-US" sz="1800" dirty="0">
              <a:effectLst/>
              <a:latin typeface="Times New Roman" panose="02020603050405020304" pitchFamily="18" charset="0"/>
              <a:ea typeface="Times New Roman" panose="02020603050405020304" pitchFamily="18" charset="0"/>
            </a:endParaRPr>
          </a:p>
          <a:p>
            <a:pPr marL="0" marR="0" indent="0" algn="just">
              <a:lnSpc>
                <a:spcPct val="150000"/>
              </a:lnSpc>
              <a:buNone/>
            </a:pPr>
            <a:endParaRPr lang="en-US" sz="1600" dirty="0">
              <a:effectLst/>
              <a:latin typeface="Verdana" panose="020B0604030504040204" pitchFamily="34" charset="0"/>
              <a:ea typeface="Verdana" panose="020B0604030504040204" pitchFamily="34" charset="0"/>
            </a:endParaRPr>
          </a:p>
          <a:p>
            <a:endParaRPr lang="en-US" sz="1600" dirty="0">
              <a:latin typeface="Verdana" panose="020B0604030504040204" pitchFamily="34" charset="0"/>
              <a:ea typeface="Verdana" panose="020B0604030504040204" pitchFamily="34" charset="0"/>
            </a:endParaRPr>
          </a:p>
        </p:txBody>
      </p:sp>
      <p:pic>
        <p:nvPicPr>
          <p:cNvPr id="5" name="Picture 4">
            <a:extLst>
              <a:ext uri="{FF2B5EF4-FFF2-40B4-BE49-F238E27FC236}">
                <a16:creationId xmlns:a16="http://schemas.microsoft.com/office/drawing/2014/main" id="{4D98E50E-7F29-A3C4-F8B1-F830F3E02DA9}"/>
              </a:ext>
            </a:extLst>
          </p:cNvPr>
          <p:cNvPicPr>
            <a:picLocks noChangeAspect="1"/>
          </p:cNvPicPr>
          <p:nvPr/>
        </p:nvPicPr>
        <p:blipFill>
          <a:blip r:embed="rId2"/>
          <a:stretch>
            <a:fillRect/>
          </a:stretch>
        </p:blipFill>
        <p:spPr>
          <a:xfrm>
            <a:off x="6525491" y="3429000"/>
            <a:ext cx="3560798" cy="2746004"/>
          </a:xfrm>
          <a:prstGeom prst="rect">
            <a:avLst/>
          </a:prstGeom>
        </p:spPr>
      </p:pic>
    </p:spTree>
    <p:extLst>
      <p:ext uri="{BB962C8B-B14F-4D97-AF65-F5344CB8AC3E}">
        <p14:creationId xmlns:p14="http://schemas.microsoft.com/office/powerpoint/2010/main" val="6245589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5DC086-DB0C-667A-476C-457FFFBFEC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909965-7B80-A8A6-98F1-2DCE121887BB}"/>
              </a:ext>
            </a:extLst>
          </p:cNvPr>
          <p:cNvSpPr>
            <a:spLocks noGrp="1"/>
          </p:cNvSpPr>
          <p:nvPr>
            <p:ph type="title"/>
          </p:nvPr>
        </p:nvSpPr>
        <p:spPr/>
        <p:txBody>
          <a:bodyPr/>
          <a:lstStyle/>
          <a:p>
            <a:r>
              <a:rPr lang="en-US" dirty="0"/>
              <a:t>Performance Evaluation</a:t>
            </a:r>
          </a:p>
        </p:txBody>
      </p:sp>
      <p:sp>
        <p:nvSpPr>
          <p:cNvPr id="3" name="Content Placeholder 2">
            <a:extLst>
              <a:ext uri="{FF2B5EF4-FFF2-40B4-BE49-F238E27FC236}">
                <a16:creationId xmlns:a16="http://schemas.microsoft.com/office/drawing/2014/main" id="{952DC90D-A309-93A0-7834-3FC537C42883}"/>
              </a:ext>
            </a:extLst>
          </p:cNvPr>
          <p:cNvSpPr>
            <a:spLocks noGrp="1"/>
          </p:cNvSpPr>
          <p:nvPr>
            <p:ph idx="1"/>
          </p:nvPr>
        </p:nvSpPr>
        <p:spPr/>
        <p:txBody>
          <a:bodyPr>
            <a:normAutofit/>
          </a:bodyPr>
          <a:lstStyle/>
          <a:p>
            <a:r>
              <a:rPr lang="en-US" sz="1800" b="1" dirty="0">
                <a:latin typeface="Verdana" panose="020B0604030504040204" pitchFamily="34" charset="0"/>
                <a:ea typeface="Verdana" panose="020B0604030504040204" pitchFamily="34" charset="0"/>
              </a:rPr>
              <a:t>Evaluation Method 3: </a:t>
            </a:r>
            <a:r>
              <a:rPr lang="en-US" sz="1800" kern="0" dirty="0">
                <a:latin typeface="Verdana" panose="020B0604030504040204" pitchFamily="34" charset="0"/>
                <a:ea typeface="Verdana" panose="020B0604030504040204" pitchFamily="34" charset="0"/>
                <a:cs typeface="Times New Roman" panose="02020603050405020304" pitchFamily="18" charset="0"/>
              </a:rPr>
              <a:t>T</a:t>
            </a:r>
            <a:r>
              <a:rPr lang="en-US" sz="1800" kern="0" dirty="0">
                <a:effectLst/>
                <a:latin typeface="Verdana" panose="020B0604030504040204" pitchFamily="34" charset="0"/>
                <a:ea typeface="Calibri" panose="020F0502020204030204" pitchFamily="34" charset="0"/>
                <a:cs typeface="Times New Roman" panose="02020603050405020304" pitchFamily="18" charset="0"/>
              </a:rPr>
              <a:t>ested fine-tuned model with other benchmark models – SmolDocling (from IBM) and Qwen2.5-VL (from Alibaba cloud) which are good in visual understanding tasks.</a:t>
            </a:r>
            <a:endParaRPr lang="en-US" sz="1800" b="0" i="0" u="none" strike="noStrike" baseline="0" dirty="0">
              <a:solidFill>
                <a:srgbClr val="000000"/>
              </a:solidFill>
              <a:latin typeface="Verdana" panose="020B0604030504040204" pitchFamily="34" charset="0"/>
            </a:endParaRPr>
          </a:p>
          <a:p>
            <a:pPr algn="l"/>
            <a:r>
              <a:rPr lang="en-US" sz="1800" b="0" i="0" u="none" strike="noStrike" baseline="0" dirty="0">
                <a:solidFill>
                  <a:srgbClr val="000000"/>
                </a:solidFill>
                <a:latin typeface="Verdana" panose="020B0604030504040204" pitchFamily="34" charset="0"/>
              </a:rPr>
              <a:t>The output of SmolDocling model was not consistent and predicted key-value pairs from the input image in a random manner which was not much relevant. This implies that SmolDocling requires fine tuning on custom dataset and then its performance could be improved.</a:t>
            </a:r>
          </a:p>
          <a:p>
            <a:pPr algn="l"/>
            <a:r>
              <a:rPr lang="en-US" sz="1800" b="0" i="0" u="none" strike="noStrike" baseline="0" dirty="0">
                <a:solidFill>
                  <a:srgbClr val="000000"/>
                </a:solidFill>
                <a:latin typeface="Verdana" panose="020B0604030504040204" pitchFamily="34" charset="0"/>
              </a:rPr>
              <a:t>The output of Qwen-2.5VL model was consistent and precise. It has predicted the key-value pairs from the input image accurately with minimum loss.</a:t>
            </a:r>
          </a:p>
          <a:p>
            <a:r>
              <a:rPr lang="en-US" sz="1800" b="0" i="0" u="none" strike="noStrike" baseline="0" dirty="0">
                <a:solidFill>
                  <a:srgbClr val="000000"/>
                </a:solidFill>
                <a:latin typeface="Verdana" panose="020B0604030504040204" pitchFamily="34" charset="0"/>
              </a:rPr>
              <a:t>Qwen-2.5VL is a massive model and comes with 7 Billion, 32 Billion and 72 Billion model variants which implies that it needs more high-end GPU’s computational power and time as compared to Donut model which is a compact model particularly for document understanding tasks. </a:t>
            </a:r>
          </a:p>
          <a:p>
            <a:endParaRPr lang="en-US" sz="1800" b="0" i="0" u="none" strike="noStrike" baseline="0" dirty="0">
              <a:solidFill>
                <a:srgbClr val="000000"/>
              </a:solidFill>
              <a:latin typeface="Verdana" panose="020B0604030504040204" pitchFamily="34" charset="0"/>
            </a:endParaRPr>
          </a:p>
          <a:p>
            <a:pPr algn="l"/>
            <a:endParaRPr lang="en-US" sz="1800" b="0" i="0" u="none" strike="noStrike" baseline="0" dirty="0">
              <a:solidFill>
                <a:srgbClr val="000000"/>
              </a:solidFill>
              <a:latin typeface="Verdana" panose="020B0604030504040204" pitchFamily="34" charset="0"/>
            </a:endParaRPr>
          </a:p>
          <a:p>
            <a:endParaRPr lang="en-US" sz="1800" b="0" i="0" u="none" strike="noStrike" baseline="0" dirty="0">
              <a:solidFill>
                <a:srgbClr val="000000"/>
              </a:solidFill>
              <a:latin typeface="Verdana" panose="020B0604030504040204" pitchFamily="34" charset="0"/>
            </a:endParaRPr>
          </a:p>
          <a:p>
            <a:pPr marL="0" marR="0" indent="0" algn="just">
              <a:lnSpc>
                <a:spcPct val="150000"/>
              </a:lnSpc>
              <a:buNone/>
            </a:pPr>
            <a:endParaRPr lang="en-US" sz="1600" dirty="0">
              <a:effectLst/>
              <a:latin typeface="Verdana" panose="020B0604030504040204" pitchFamily="34" charset="0"/>
              <a:ea typeface="Verdana" panose="020B0604030504040204" pitchFamily="34" charset="0"/>
            </a:endParaRPr>
          </a:p>
          <a:p>
            <a:endParaRPr lang="en-US" sz="16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8941059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45F81-241B-A684-46C4-83884A6D78AA}"/>
              </a:ext>
            </a:extLst>
          </p:cNvPr>
          <p:cNvSpPr>
            <a:spLocks noGrp="1"/>
          </p:cNvSpPr>
          <p:nvPr>
            <p:ph type="title"/>
          </p:nvPr>
        </p:nvSpPr>
        <p:spPr/>
        <p:txBody>
          <a:bodyPr/>
          <a:lstStyle/>
          <a:p>
            <a:r>
              <a:rPr lang="en-US" dirty="0"/>
              <a:t>Key Points on Performance Evaluation</a:t>
            </a:r>
          </a:p>
        </p:txBody>
      </p:sp>
      <p:sp>
        <p:nvSpPr>
          <p:cNvPr id="3" name="Content Placeholder 2">
            <a:extLst>
              <a:ext uri="{FF2B5EF4-FFF2-40B4-BE49-F238E27FC236}">
                <a16:creationId xmlns:a16="http://schemas.microsoft.com/office/drawing/2014/main" id="{15380775-013B-A244-1312-B9790BD9B2C2}"/>
              </a:ext>
            </a:extLst>
          </p:cNvPr>
          <p:cNvSpPr>
            <a:spLocks noGrp="1"/>
          </p:cNvSpPr>
          <p:nvPr>
            <p:ph idx="1"/>
          </p:nvPr>
        </p:nvSpPr>
        <p:spPr>
          <a:xfrm>
            <a:off x="838200" y="1445379"/>
            <a:ext cx="10515600" cy="4351338"/>
          </a:xfrm>
        </p:spPr>
        <p:txBody>
          <a:bodyPr/>
          <a:lstStyle/>
          <a:p>
            <a:pPr algn="l"/>
            <a:endParaRPr lang="en-US" sz="1800" b="0" i="0" u="none" strike="noStrike" baseline="0" dirty="0">
              <a:solidFill>
                <a:srgbClr val="000000"/>
              </a:solidFill>
              <a:latin typeface="Verdana" panose="020B0604030504040204" pitchFamily="34" charset="0"/>
            </a:endParaRPr>
          </a:p>
          <a:p>
            <a:pPr algn="l"/>
            <a:r>
              <a:rPr lang="en-US" sz="1600" b="1" i="0" u="none" strike="noStrike" baseline="0" dirty="0">
                <a:solidFill>
                  <a:srgbClr val="000000"/>
                </a:solidFill>
                <a:latin typeface="Verdana" panose="020B0604030504040204" pitchFamily="34" charset="0"/>
              </a:rPr>
              <a:t>Information Extraction: </a:t>
            </a:r>
            <a:r>
              <a:rPr lang="en-US" sz="1600" b="0" i="0" u="none" strike="noStrike" baseline="0" dirty="0">
                <a:solidFill>
                  <a:srgbClr val="000000"/>
                </a:solidFill>
                <a:latin typeface="Verdana" panose="020B0604030504040204" pitchFamily="34" charset="0"/>
              </a:rPr>
              <a:t>The fine-tuned model is able to extract data from the scanned input images of engine logbooks which also includes manually written texts by the maintenance personnel. The model has shown satisfactory performance on the information extraction task on the input document images </a:t>
            </a:r>
          </a:p>
          <a:p>
            <a:pPr algn="l"/>
            <a:endParaRPr lang="en-US" sz="1600" b="0" i="0" u="none" strike="noStrike" baseline="0" dirty="0">
              <a:solidFill>
                <a:srgbClr val="000000"/>
              </a:solidFill>
              <a:latin typeface="Verdana" panose="020B0604030504040204" pitchFamily="34" charset="0"/>
            </a:endParaRPr>
          </a:p>
          <a:p>
            <a:r>
              <a:rPr lang="en-US" sz="1600" b="1" i="0" u="none" strike="noStrike" baseline="0" dirty="0">
                <a:solidFill>
                  <a:srgbClr val="000000"/>
                </a:solidFill>
                <a:latin typeface="Verdana" panose="020B0604030504040204" pitchFamily="34" charset="0"/>
              </a:rPr>
              <a:t>Document Classification</a:t>
            </a:r>
            <a:r>
              <a:rPr lang="en-US" sz="1600" b="0" i="0" u="none" strike="noStrike" baseline="0" dirty="0">
                <a:solidFill>
                  <a:srgbClr val="000000"/>
                </a:solidFill>
                <a:latin typeface="Verdana" panose="020B0604030504040204" pitchFamily="34" charset="0"/>
              </a:rPr>
              <a:t>: Given an input document image, the fine-tuned model is able to identify the type of document or template it belongs and it extracts the right key-value pairs from the input image on which it was trained. </a:t>
            </a:r>
          </a:p>
          <a:p>
            <a:pPr algn="l"/>
            <a:endParaRPr lang="en-US" sz="1600" b="0" i="0" u="none" strike="noStrike" baseline="0" dirty="0">
              <a:solidFill>
                <a:srgbClr val="000000"/>
              </a:solidFill>
              <a:latin typeface="Verdana" panose="020B0604030504040204" pitchFamily="34" charset="0"/>
            </a:endParaRPr>
          </a:p>
          <a:p>
            <a:r>
              <a:rPr lang="en-US" sz="1600" b="1" i="0" u="none" strike="noStrike" baseline="0" dirty="0">
                <a:solidFill>
                  <a:srgbClr val="000000"/>
                </a:solidFill>
                <a:latin typeface="Verdana" panose="020B0604030504040204" pitchFamily="34" charset="0"/>
              </a:rPr>
              <a:t>Visual Question Answering: </a:t>
            </a:r>
            <a:r>
              <a:rPr lang="en-US" sz="1600" b="0" i="0" u="none" strike="noStrike" baseline="0" dirty="0">
                <a:solidFill>
                  <a:srgbClr val="000000"/>
                </a:solidFill>
                <a:latin typeface="Verdana" panose="020B0604030504040204" pitchFamily="34" charset="0"/>
              </a:rPr>
              <a:t>We have evaluated the performance of the donut model for document visual question answering where the model needs to answer questions asked on document image content. The donut model shows good performance on visual question answering tasks also.</a:t>
            </a:r>
          </a:p>
          <a:p>
            <a:endParaRPr lang="en-US" sz="1800" b="0" i="0" u="none" strike="noStrike" baseline="0" dirty="0">
              <a:solidFill>
                <a:srgbClr val="000000"/>
              </a:solidFill>
              <a:latin typeface="Verdana" panose="020B0604030504040204" pitchFamily="34" charset="0"/>
            </a:endParaRPr>
          </a:p>
          <a:p>
            <a:endParaRPr lang="en-US" dirty="0"/>
          </a:p>
        </p:txBody>
      </p:sp>
    </p:spTree>
    <p:extLst>
      <p:ext uri="{BB962C8B-B14F-4D97-AF65-F5344CB8AC3E}">
        <p14:creationId xmlns:p14="http://schemas.microsoft.com/office/powerpoint/2010/main" val="32331850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0C5F9-4732-F0CF-0554-00ABB9861296}"/>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04DAA3EC-B9BE-5779-2C3E-2924EF002C6E}"/>
              </a:ext>
            </a:extLst>
          </p:cNvPr>
          <p:cNvSpPr>
            <a:spLocks noGrp="1"/>
          </p:cNvSpPr>
          <p:nvPr>
            <p:ph idx="1"/>
          </p:nvPr>
        </p:nvSpPr>
        <p:spPr/>
        <p:txBody>
          <a:bodyPr/>
          <a:lstStyle/>
          <a:p>
            <a:r>
              <a:rPr lang="en-US" sz="1800" b="0" i="0" u="none" strike="noStrike" baseline="0" dirty="0">
                <a:solidFill>
                  <a:srgbClr val="000000"/>
                </a:solidFill>
                <a:latin typeface="Verdana" panose="020B0604030504040204" pitchFamily="34" charset="0"/>
              </a:rPr>
              <a:t>Large Language Models offers immense potential of transforming the landscape of aviation industry, offering groundbreaking capabilities and use cases that can ultimately redefine the functioning of industries bringing more efficiency and better collaboration among the stakeholders.</a:t>
            </a:r>
          </a:p>
          <a:p>
            <a:r>
              <a:rPr lang="en-US" sz="1800" b="0" i="0" u="none" strike="noStrike" baseline="0" dirty="0">
                <a:solidFill>
                  <a:srgbClr val="000000"/>
                </a:solidFill>
                <a:latin typeface="Verdana" panose="020B0604030504040204" pitchFamily="34" charset="0"/>
              </a:rPr>
              <a:t>Adequate training of large language models requires massive amounts of high-quality training data with extensive pre-processing tasks</a:t>
            </a:r>
          </a:p>
          <a:p>
            <a:r>
              <a:rPr lang="en-US" sz="1800" b="0" i="0" u="none" strike="noStrike" baseline="0" dirty="0">
                <a:solidFill>
                  <a:srgbClr val="000000"/>
                </a:solidFill>
                <a:latin typeface="Verdana" panose="020B0604030504040204" pitchFamily="34" charset="0"/>
              </a:rPr>
              <a:t>This project work helped in understanding –</a:t>
            </a:r>
          </a:p>
          <a:p>
            <a:pPr lvl="1">
              <a:buFont typeface="Wingdings" panose="05000000000000000000" pitchFamily="2" charset="2"/>
              <a:buChar char="Ø"/>
            </a:pPr>
            <a:r>
              <a:rPr lang="en-US" sz="1400" b="0" i="0" u="none" strike="noStrike" baseline="0" dirty="0">
                <a:solidFill>
                  <a:srgbClr val="000000"/>
                </a:solidFill>
                <a:latin typeface="Verdana" panose="020B0604030504040204" pitchFamily="34" charset="0"/>
              </a:rPr>
              <a:t>the application of LLM in automating the task of business operations, </a:t>
            </a:r>
          </a:p>
          <a:p>
            <a:pPr lvl="1">
              <a:buFont typeface="Wingdings" panose="05000000000000000000" pitchFamily="2" charset="2"/>
              <a:buChar char="Ø"/>
            </a:pPr>
            <a:r>
              <a:rPr lang="en-US" sz="1400" b="0" i="0" u="none" strike="noStrike" baseline="0" dirty="0">
                <a:solidFill>
                  <a:srgbClr val="000000"/>
                </a:solidFill>
                <a:latin typeface="Verdana" panose="020B0604030504040204" pitchFamily="34" charset="0"/>
              </a:rPr>
              <a:t>effectiveness of industry specific custom dataset, </a:t>
            </a:r>
          </a:p>
          <a:p>
            <a:pPr lvl="1">
              <a:buFont typeface="Wingdings" panose="05000000000000000000" pitchFamily="2" charset="2"/>
              <a:buChar char="Ø"/>
            </a:pPr>
            <a:r>
              <a:rPr lang="en-US" sz="1400" b="0" i="0" u="none" strike="noStrike" baseline="0" dirty="0">
                <a:solidFill>
                  <a:srgbClr val="000000"/>
                </a:solidFill>
                <a:latin typeface="Verdana" panose="020B0604030504040204" pitchFamily="34" charset="0"/>
              </a:rPr>
              <a:t>data pre-processing tasks which are crucial for the training and fine-tuning activities</a:t>
            </a:r>
          </a:p>
          <a:p>
            <a:pPr lvl="1">
              <a:buFont typeface="Wingdings" panose="05000000000000000000" pitchFamily="2" charset="2"/>
              <a:buChar char="Ø"/>
            </a:pPr>
            <a:r>
              <a:rPr lang="en-US" sz="1400" b="0" i="0" u="none" strike="noStrike" baseline="0" dirty="0">
                <a:solidFill>
                  <a:srgbClr val="000000"/>
                </a:solidFill>
                <a:latin typeface="Verdana" panose="020B0604030504040204" pitchFamily="34" charset="0"/>
              </a:rPr>
              <a:t> significance of pre-trained base model and fine-tuned model, </a:t>
            </a:r>
          </a:p>
          <a:p>
            <a:pPr lvl="1">
              <a:buFont typeface="Wingdings" panose="05000000000000000000" pitchFamily="2" charset="2"/>
              <a:buChar char="Ø"/>
            </a:pPr>
            <a:r>
              <a:rPr lang="en-US" sz="1400" b="0" i="0" u="none" strike="noStrike" baseline="0" dirty="0">
                <a:solidFill>
                  <a:srgbClr val="000000"/>
                </a:solidFill>
                <a:latin typeface="Verdana" panose="020B0604030504040204" pitchFamily="34" charset="0"/>
              </a:rPr>
              <a:t>how fine-tuning helps to predict the output with higher accuracy and minimal loss </a:t>
            </a:r>
            <a:endParaRPr lang="en-US" dirty="0"/>
          </a:p>
        </p:txBody>
      </p:sp>
    </p:spTree>
    <p:extLst>
      <p:ext uri="{BB962C8B-B14F-4D97-AF65-F5344CB8AC3E}">
        <p14:creationId xmlns:p14="http://schemas.microsoft.com/office/powerpoint/2010/main" val="36304554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5D2F3-E84F-9A02-995C-784F130C8D0D}"/>
              </a:ext>
            </a:extLst>
          </p:cNvPr>
          <p:cNvSpPr>
            <a:spLocks noGrp="1"/>
          </p:cNvSpPr>
          <p:nvPr>
            <p:ph type="title"/>
          </p:nvPr>
        </p:nvSpPr>
        <p:spPr>
          <a:xfrm>
            <a:off x="4468640" y="2384048"/>
            <a:ext cx="10515600" cy="1325563"/>
          </a:xfrm>
        </p:spPr>
        <p:txBody>
          <a:bodyPr/>
          <a:lstStyle/>
          <a:p>
            <a:r>
              <a:rPr lang="en-US" dirty="0"/>
              <a:t>THANK YOU</a:t>
            </a:r>
          </a:p>
        </p:txBody>
      </p:sp>
      <p:sp>
        <p:nvSpPr>
          <p:cNvPr id="3" name="Content Placeholder 2">
            <a:extLst>
              <a:ext uri="{FF2B5EF4-FFF2-40B4-BE49-F238E27FC236}">
                <a16:creationId xmlns:a16="http://schemas.microsoft.com/office/drawing/2014/main" id="{781DA5B3-5FE5-BD3C-BEB2-5CFFBA9C6B34}"/>
              </a:ext>
            </a:extLst>
          </p:cNvPr>
          <p:cNvSpPr>
            <a:spLocks noGrp="1"/>
          </p:cNvSpPr>
          <p:nvPr>
            <p:ph idx="1"/>
          </p:nvPr>
        </p:nvSpPr>
        <p:spPr/>
        <p:txBody>
          <a:bodyPr/>
          <a:lstStyle/>
          <a:p>
            <a:pPr marL="0" indent="0">
              <a:buNone/>
            </a:pPr>
            <a:r>
              <a:rPr lang="en-US" dirty="0"/>
              <a:t> </a:t>
            </a:r>
          </a:p>
        </p:txBody>
      </p:sp>
    </p:spTree>
    <p:extLst>
      <p:ext uri="{BB962C8B-B14F-4D97-AF65-F5344CB8AC3E}">
        <p14:creationId xmlns:p14="http://schemas.microsoft.com/office/powerpoint/2010/main" val="2389721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EA9BB-2B3C-5033-B25A-77D723D0D97F}"/>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7D4BD1D0-976A-DB4B-189E-40DAD5E4B40F}"/>
              </a:ext>
            </a:extLst>
          </p:cNvPr>
          <p:cNvSpPr>
            <a:spLocks noGrp="1"/>
          </p:cNvSpPr>
          <p:nvPr>
            <p:ph idx="1"/>
          </p:nvPr>
        </p:nvSpPr>
        <p:spPr/>
        <p:txBody>
          <a:bodyPr/>
          <a:lstStyle/>
          <a:p>
            <a:endParaRPr lang="en-US" sz="1800" kern="0" dirty="0">
              <a:latin typeface="Verdana" panose="020B0604030504040204" pitchFamily="34" charset="0"/>
              <a:ea typeface="Calibri" panose="020F0502020204030204" pitchFamily="34" charset="0"/>
              <a:cs typeface="Arial" panose="020B0604020202020204" pitchFamily="34" charset="0"/>
            </a:endParaRPr>
          </a:p>
          <a:p>
            <a:r>
              <a:rPr lang="en-US" sz="1800" kern="0" dirty="0">
                <a:effectLst/>
                <a:latin typeface="Verdana" panose="020B0604030504040204" pitchFamily="34" charset="0"/>
                <a:ea typeface="Calibri" panose="020F0502020204030204" pitchFamily="34" charset="0"/>
                <a:cs typeface="Arial" panose="020B0604020202020204" pitchFamily="34" charset="0"/>
              </a:rPr>
              <a:t>The lifecycle of aircraft engines is approx. 20-30 years depending on the engine types such as turboprop, turbojet, turboshaft, turboprop etc.</a:t>
            </a:r>
            <a:endParaRPr lang="en-US" sz="1800" kern="0" dirty="0">
              <a:latin typeface="Verdana" panose="020B0604030504040204" pitchFamily="34" charset="0"/>
              <a:ea typeface="Calibri" panose="020F0502020204030204" pitchFamily="34" charset="0"/>
              <a:cs typeface="Arial" panose="020B0604020202020204" pitchFamily="34" charset="0"/>
            </a:endParaRPr>
          </a:p>
          <a:p>
            <a:r>
              <a:rPr lang="en-US" sz="1800" kern="0" dirty="0">
                <a:latin typeface="Verdana" panose="020B0604030504040204" pitchFamily="34" charset="0"/>
                <a:ea typeface="Calibri" panose="020F0502020204030204" pitchFamily="34" charset="0"/>
                <a:cs typeface="Arial" panose="020B0604020202020204" pitchFamily="34" charset="0"/>
              </a:rPr>
              <a:t>M</a:t>
            </a:r>
            <a:r>
              <a:rPr lang="en-US" sz="1800" kern="0" dirty="0">
                <a:effectLst/>
                <a:latin typeface="Verdana" panose="020B0604030504040204" pitchFamily="34" charset="0"/>
                <a:ea typeface="Calibri" panose="020F0502020204030204" pitchFamily="34" charset="0"/>
                <a:cs typeface="Arial" panose="020B0604020202020204" pitchFamily="34" charset="0"/>
              </a:rPr>
              <a:t>aintenance crews have relied on paper logbooks to record maintenance activities and compliance checks when an engine undergoes maintenance, repair or overhaul activities.</a:t>
            </a:r>
          </a:p>
          <a:p>
            <a:r>
              <a:rPr lang="en-US" sz="1800" kern="0" dirty="0">
                <a:effectLst/>
                <a:latin typeface="Verdana" panose="020B0604030504040204" pitchFamily="34" charset="0"/>
                <a:ea typeface="Calibri" panose="020F0502020204030204" pitchFamily="34" charset="0"/>
                <a:cs typeface="Arial" panose="020B0604020202020204" pitchFamily="34" charset="0"/>
              </a:rPr>
              <a:t>Paper-based maintenance record keeping still dominates the aviation industry.</a:t>
            </a:r>
          </a:p>
          <a:p>
            <a:r>
              <a:rPr lang="en-US" sz="1800" kern="0" dirty="0">
                <a:effectLst/>
                <a:latin typeface="Verdana" panose="020B0604030504040204" pitchFamily="34" charset="0"/>
                <a:ea typeface="Calibri" panose="020F0502020204030204" pitchFamily="34" charset="0"/>
                <a:cs typeface="Arial" panose="020B0604020202020204" pitchFamily="34" charset="0"/>
              </a:rPr>
              <a:t>While traditional method is effective, this method has limitations including the risk of damage or loss, difficulty in data retrieval, data preservation for decades and the potential for human error</a:t>
            </a:r>
            <a:r>
              <a:rPr lang="en-US" sz="1800" kern="0" dirty="0">
                <a:latin typeface="Verdana" panose="020B0604030504040204" pitchFamily="34" charset="0"/>
                <a:ea typeface="Calibri" panose="020F0502020204030204" pitchFamily="34" charset="0"/>
                <a:cs typeface="Arial" panose="020B0604020202020204" pitchFamily="34" charset="0"/>
              </a:rPr>
              <a:t>.</a:t>
            </a:r>
            <a:endParaRPr lang="en-IN" dirty="0"/>
          </a:p>
        </p:txBody>
      </p:sp>
    </p:spTree>
    <p:extLst>
      <p:ext uri="{BB962C8B-B14F-4D97-AF65-F5344CB8AC3E}">
        <p14:creationId xmlns:p14="http://schemas.microsoft.com/office/powerpoint/2010/main" val="84056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B3AAC-A3ED-3DCE-2F1B-8B11EC6ED6A5}"/>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A42D0EA7-FDAB-AA38-94FB-86A2A301951B}"/>
              </a:ext>
            </a:extLst>
          </p:cNvPr>
          <p:cNvSpPr>
            <a:spLocks noGrp="1"/>
          </p:cNvSpPr>
          <p:nvPr>
            <p:ph idx="1"/>
          </p:nvPr>
        </p:nvSpPr>
        <p:spPr/>
        <p:txBody>
          <a:bodyPr/>
          <a:lstStyle/>
          <a:p>
            <a:endParaRPr lang="en-US" sz="1800" kern="0" dirty="0">
              <a:effectLst/>
              <a:latin typeface="Verdana" panose="020B0604030504040204" pitchFamily="34" charset="0"/>
              <a:ea typeface="Calibri" panose="020F0502020204030204" pitchFamily="34" charset="0"/>
              <a:cs typeface="Arial" panose="020B0604020202020204" pitchFamily="34" charset="0"/>
            </a:endParaRPr>
          </a:p>
          <a:p>
            <a:r>
              <a:rPr lang="en-US" sz="1800" kern="0" dirty="0">
                <a:latin typeface="Verdana" panose="020B0604030504040204" pitchFamily="34" charset="0"/>
                <a:ea typeface="Calibri" panose="020F0502020204030204" pitchFamily="34" charset="0"/>
                <a:cs typeface="Arial" panose="020B0604020202020204" pitchFamily="34" charset="0"/>
              </a:rPr>
              <a:t>D</a:t>
            </a:r>
            <a:r>
              <a:rPr lang="en-US" sz="1800" kern="0" dirty="0">
                <a:effectLst/>
                <a:latin typeface="Verdana" panose="020B0604030504040204" pitchFamily="34" charset="0"/>
                <a:ea typeface="Calibri" panose="020F0502020204030204" pitchFamily="34" charset="0"/>
                <a:cs typeface="Arial" panose="020B0604020202020204" pitchFamily="34" charset="0"/>
              </a:rPr>
              <a:t>igitizing the aircraft engine maintenance logbook records, using the application of large language model that leverages computer vision, natural language processing and machine learning techniques.</a:t>
            </a:r>
            <a:endParaRPr lang="en-US" sz="1800" kern="0" dirty="0">
              <a:latin typeface="Verdana" panose="020B0604030504040204" pitchFamily="34" charset="0"/>
              <a:ea typeface="Calibri" panose="020F0502020204030204" pitchFamily="34" charset="0"/>
              <a:cs typeface="Arial" panose="020B0604020202020204" pitchFamily="34" charset="0"/>
            </a:endParaRPr>
          </a:p>
          <a:p>
            <a:r>
              <a:rPr lang="en-US" sz="1800" kern="0" dirty="0">
                <a:latin typeface="Verdana" panose="020B0604030504040204" pitchFamily="34" charset="0"/>
                <a:ea typeface="Calibri" panose="020F0502020204030204" pitchFamily="34" charset="0"/>
                <a:cs typeface="Arial" panose="020B0604020202020204" pitchFamily="34" charset="0"/>
              </a:rPr>
              <a:t>T</a:t>
            </a:r>
            <a:r>
              <a:rPr lang="en-US" sz="1800" kern="0" dirty="0">
                <a:effectLst/>
                <a:latin typeface="Verdana" panose="020B0604030504040204" pitchFamily="34" charset="0"/>
                <a:ea typeface="Calibri" panose="020F0502020204030204" pitchFamily="34" charset="0"/>
                <a:cs typeface="Arial" panose="020B0604020202020204" pitchFamily="34" charset="0"/>
              </a:rPr>
              <a:t>o automate data extraction, document classification and visual document interpretation of engine service logbook records, that will convert unstructured data into a desired structured output directly from an input document image</a:t>
            </a:r>
          </a:p>
          <a:p>
            <a:r>
              <a:rPr lang="en-US" sz="1800" kern="0" dirty="0">
                <a:effectLst/>
                <a:latin typeface="Verdana" panose="020B0604030504040204" pitchFamily="34" charset="0"/>
                <a:ea typeface="Calibri" panose="020F0502020204030204" pitchFamily="34" charset="0"/>
                <a:cs typeface="Arial" panose="020B0604020202020204" pitchFamily="34" charset="0"/>
              </a:rPr>
              <a:t>Digitizing service log records of aircraft engines reduces administrative workload, data preservation in digital form,  enable real-time access to digital logs from multiple locations and better collaboration and communication among stakeholders.</a:t>
            </a:r>
          </a:p>
        </p:txBody>
      </p:sp>
    </p:spTree>
    <p:extLst>
      <p:ext uri="{BB962C8B-B14F-4D97-AF65-F5344CB8AC3E}">
        <p14:creationId xmlns:p14="http://schemas.microsoft.com/office/powerpoint/2010/main" val="2021636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2CDE3-73D5-62FB-8F57-3DAC30CB97E8}"/>
              </a:ext>
            </a:extLst>
          </p:cNvPr>
          <p:cNvSpPr>
            <a:spLocks noGrp="1"/>
          </p:cNvSpPr>
          <p:nvPr>
            <p:ph type="title"/>
          </p:nvPr>
        </p:nvSpPr>
        <p:spPr/>
        <p:txBody>
          <a:bodyPr/>
          <a:lstStyle/>
          <a:p>
            <a:r>
              <a:rPr lang="en-IN" dirty="0"/>
              <a:t>Scope of the Project Work </a:t>
            </a:r>
          </a:p>
        </p:txBody>
      </p:sp>
      <p:sp>
        <p:nvSpPr>
          <p:cNvPr id="3" name="Content Placeholder 2">
            <a:extLst>
              <a:ext uri="{FF2B5EF4-FFF2-40B4-BE49-F238E27FC236}">
                <a16:creationId xmlns:a16="http://schemas.microsoft.com/office/drawing/2014/main" id="{7EC5086E-BFED-E938-FB9B-7691B1B2F0A1}"/>
              </a:ext>
            </a:extLst>
          </p:cNvPr>
          <p:cNvSpPr>
            <a:spLocks noGrp="1"/>
          </p:cNvSpPr>
          <p:nvPr>
            <p:ph idx="1"/>
          </p:nvPr>
        </p:nvSpPr>
        <p:spPr/>
        <p:txBody>
          <a:bodyPr>
            <a:normAutofit/>
          </a:bodyPr>
          <a:lstStyle/>
          <a:p>
            <a:r>
              <a:rPr lang="en-IN" sz="1800" dirty="0">
                <a:latin typeface="Verdana" panose="020B0604030504040204" pitchFamily="34" charset="0"/>
                <a:ea typeface="Verdana" panose="020B0604030504040204" pitchFamily="34" charset="0"/>
              </a:rPr>
              <a:t>Study of different </a:t>
            </a:r>
            <a:r>
              <a:rPr lang="en-US" sz="1800" kern="0" dirty="0">
                <a:effectLst/>
                <a:latin typeface="Verdana" panose="020B0604030504040204" pitchFamily="34" charset="0"/>
                <a:ea typeface="Verdana" panose="020B0604030504040204" pitchFamily="34" charset="0"/>
                <a:cs typeface="Arial" panose="020B0604020202020204" pitchFamily="34" charset="0"/>
              </a:rPr>
              <a:t>state-of-the art large language models, their underlying architecture and capabilities in solving specific use cases pertaining to industry needs are surveyed.</a:t>
            </a:r>
          </a:p>
          <a:p>
            <a:r>
              <a:rPr lang="en-US" sz="1800" kern="0" dirty="0">
                <a:latin typeface="Verdana" panose="020B0604030504040204" pitchFamily="34" charset="0"/>
                <a:ea typeface="Verdana" panose="020B0604030504040204" pitchFamily="34" charset="0"/>
                <a:cs typeface="Arial" panose="020B0604020202020204" pitchFamily="34" charset="0"/>
              </a:rPr>
              <a:t>Selecting a LLM model specific to our use case</a:t>
            </a:r>
          </a:p>
          <a:p>
            <a:r>
              <a:rPr lang="en-US" sz="1800" kern="0" dirty="0">
                <a:latin typeface="Verdana" panose="020B0604030504040204" pitchFamily="34" charset="0"/>
                <a:ea typeface="Verdana" panose="020B0604030504040204" pitchFamily="34" charset="0"/>
                <a:cs typeface="Arial" panose="020B0604020202020204" pitchFamily="34" charset="0"/>
              </a:rPr>
              <a:t>Dataset preparation for engine logbooks</a:t>
            </a:r>
          </a:p>
          <a:p>
            <a:r>
              <a:rPr lang="en-US" sz="1800" kern="0" dirty="0">
                <a:latin typeface="Verdana" panose="020B0604030504040204" pitchFamily="34" charset="0"/>
                <a:ea typeface="Verdana" panose="020B0604030504040204" pitchFamily="34" charset="0"/>
                <a:cs typeface="Arial" panose="020B0604020202020204" pitchFamily="34" charset="0"/>
              </a:rPr>
              <a:t>Data pre-processing tasks (Tokenization, image formatting, image to tensor </a:t>
            </a:r>
            <a:r>
              <a:rPr lang="en-US" sz="1800" kern="0" dirty="0" err="1">
                <a:latin typeface="Verdana" panose="020B0604030504040204" pitchFamily="34" charset="0"/>
                <a:ea typeface="Verdana" panose="020B0604030504040204" pitchFamily="34" charset="0"/>
                <a:cs typeface="Arial" panose="020B0604020202020204" pitchFamily="34" charset="0"/>
              </a:rPr>
              <a:t>etc</a:t>
            </a:r>
            <a:r>
              <a:rPr lang="en-US" sz="1800" kern="0" dirty="0">
                <a:latin typeface="Verdana" panose="020B0604030504040204" pitchFamily="34" charset="0"/>
                <a:ea typeface="Verdana" panose="020B0604030504040204" pitchFamily="34" charset="0"/>
                <a:cs typeface="Arial" panose="020B0604020202020204" pitchFamily="34" charset="0"/>
              </a:rPr>
              <a:t>) </a:t>
            </a:r>
          </a:p>
          <a:p>
            <a:r>
              <a:rPr lang="en-US" sz="1800" kern="0" dirty="0">
                <a:latin typeface="Verdana" panose="020B0604030504040204" pitchFamily="34" charset="0"/>
                <a:ea typeface="Verdana" panose="020B0604030504040204" pitchFamily="34" charset="0"/>
                <a:cs typeface="Arial" panose="020B0604020202020204" pitchFamily="34" charset="0"/>
              </a:rPr>
              <a:t>Training and fine-tuning the LLM model</a:t>
            </a:r>
          </a:p>
          <a:p>
            <a:r>
              <a:rPr lang="en-US" sz="1800" kern="0" dirty="0">
                <a:latin typeface="Verdana" panose="020B0604030504040204" pitchFamily="34" charset="0"/>
                <a:ea typeface="Verdana" panose="020B0604030504040204" pitchFamily="34" charset="0"/>
                <a:cs typeface="Arial" panose="020B0604020202020204" pitchFamily="34" charset="0"/>
              </a:rPr>
              <a:t>Model Evaluation and Comparison with other benchmark models</a:t>
            </a:r>
          </a:p>
          <a:p>
            <a:r>
              <a:rPr lang="en-US" sz="1800" kern="0" dirty="0">
                <a:latin typeface="Verdana" panose="020B0604030504040204" pitchFamily="34" charset="0"/>
                <a:ea typeface="Calibri" panose="020F0502020204030204" pitchFamily="34" charset="0"/>
                <a:cs typeface="Arial" panose="020B0604020202020204" pitchFamily="34" charset="0"/>
              </a:rPr>
              <a:t>C</a:t>
            </a:r>
            <a:r>
              <a:rPr lang="en-US" sz="1800" kern="0" dirty="0">
                <a:effectLst/>
                <a:latin typeface="Verdana" panose="020B0604030504040204" pitchFamily="34" charset="0"/>
                <a:ea typeface="Calibri" panose="020F0502020204030204" pitchFamily="34" charset="0"/>
                <a:cs typeface="Arial" panose="020B0604020202020204" pitchFamily="34" charset="0"/>
              </a:rPr>
              <a:t>hallenges and Future work</a:t>
            </a:r>
            <a:endParaRPr lang="en-IN" sz="18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565017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BD897-52A2-8BC8-7D4E-D6E9D9512E1F}"/>
              </a:ext>
            </a:extLst>
          </p:cNvPr>
          <p:cNvSpPr>
            <a:spLocks noGrp="1"/>
          </p:cNvSpPr>
          <p:nvPr>
            <p:ph type="title"/>
          </p:nvPr>
        </p:nvSpPr>
        <p:spPr>
          <a:xfrm>
            <a:off x="838200" y="365126"/>
            <a:ext cx="10515600" cy="736088"/>
          </a:xfrm>
        </p:spPr>
        <p:txBody>
          <a:bodyPr>
            <a:normAutofit/>
          </a:bodyPr>
          <a:lstStyle/>
          <a:p>
            <a:r>
              <a:rPr lang="en-IN" sz="3600" dirty="0"/>
              <a:t>Current Method Adopted</a:t>
            </a:r>
          </a:p>
        </p:txBody>
      </p:sp>
      <p:sp>
        <p:nvSpPr>
          <p:cNvPr id="3" name="Content Placeholder 2">
            <a:extLst>
              <a:ext uri="{FF2B5EF4-FFF2-40B4-BE49-F238E27FC236}">
                <a16:creationId xmlns:a16="http://schemas.microsoft.com/office/drawing/2014/main" id="{C05DC561-B277-B61B-5974-753D5E23286C}"/>
              </a:ext>
            </a:extLst>
          </p:cNvPr>
          <p:cNvSpPr>
            <a:spLocks noGrp="1"/>
          </p:cNvSpPr>
          <p:nvPr>
            <p:ph idx="1"/>
          </p:nvPr>
        </p:nvSpPr>
        <p:spPr>
          <a:xfrm>
            <a:off x="734962" y="1077168"/>
            <a:ext cx="10515600" cy="2429285"/>
          </a:xfrm>
        </p:spPr>
        <p:txBody>
          <a:bodyPr>
            <a:normAutofit/>
          </a:bodyPr>
          <a:lstStyle/>
          <a:p>
            <a:r>
              <a:rPr lang="en-US" sz="1600" kern="0" dirty="0">
                <a:effectLst/>
                <a:latin typeface="Verdana" panose="020B0604030504040204" pitchFamily="34" charset="0"/>
                <a:ea typeface="Calibri" panose="020F0502020204030204" pitchFamily="34" charset="0"/>
                <a:cs typeface="Arial" panose="020B0604020202020204" pitchFamily="34" charset="0"/>
              </a:rPr>
              <a:t>OCR-free multimodal transformer-based </a:t>
            </a:r>
            <a:r>
              <a:rPr lang="en-IN" sz="1600" kern="0" dirty="0">
                <a:effectLst/>
                <a:latin typeface="Verdana" panose="020B0604030504040204" pitchFamily="34" charset="0"/>
                <a:ea typeface="Calibri" panose="020F0502020204030204" pitchFamily="34" charset="0"/>
                <a:cs typeface="Arial" panose="020B0604020202020204" pitchFamily="34" charset="0"/>
              </a:rPr>
              <a:t>Document Understanding Transformer (</a:t>
            </a:r>
            <a:r>
              <a:rPr lang="en-US" sz="1600" kern="0" dirty="0">
                <a:effectLst/>
                <a:latin typeface="Verdana" panose="020B0604030504040204" pitchFamily="34" charset="0"/>
                <a:ea typeface="Calibri" panose="020F0502020204030204" pitchFamily="34" charset="0"/>
                <a:cs typeface="Arial" panose="020B0604020202020204" pitchFamily="34" charset="0"/>
              </a:rPr>
              <a:t>DONUT) model framework for visual document understanding (VDU) tasks.</a:t>
            </a:r>
          </a:p>
          <a:p>
            <a:r>
              <a:rPr lang="en-US" sz="1600" kern="0" dirty="0">
                <a:effectLst/>
                <a:latin typeface="Verdana" panose="020B0604030504040204" pitchFamily="34" charset="0"/>
                <a:ea typeface="Calibri" panose="020F0502020204030204" pitchFamily="34" charset="0"/>
                <a:cs typeface="Arial" panose="020B0604020202020204" pitchFamily="34" charset="0"/>
              </a:rPr>
              <a:t>VDU aims at understanding digital documents either born as PDF’s or as images.</a:t>
            </a:r>
          </a:p>
          <a:p>
            <a:r>
              <a:rPr lang="en-US" sz="1600" kern="0" dirty="0">
                <a:latin typeface="Verdana" panose="020B0604030504040204" pitchFamily="34" charset="0"/>
                <a:ea typeface="Calibri" panose="020F0502020204030204" pitchFamily="34" charset="0"/>
                <a:cs typeface="Arial" panose="020B0604020202020204" pitchFamily="34" charset="0"/>
              </a:rPr>
              <a:t>VDU</a:t>
            </a:r>
            <a:r>
              <a:rPr lang="en-US" sz="1600" kern="0" dirty="0">
                <a:effectLst/>
                <a:latin typeface="Verdana" panose="020B0604030504040204" pitchFamily="34" charset="0"/>
                <a:ea typeface="Calibri" panose="020F0502020204030204" pitchFamily="34" charset="0"/>
                <a:cs typeface="Arial" panose="020B0604020202020204" pitchFamily="34" charset="0"/>
              </a:rPr>
              <a:t> interpret both textual content and spatial features of the document image using computer vision (CV), perform information extraction, contextual understanding and key-value pair mapping using natural language processing (NLP) methods.</a:t>
            </a:r>
          </a:p>
          <a:p>
            <a:r>
              <a:rPr lang="en-US" sz="1600" kern="0" dirty="0">
                <a:latin typeface="Verdana" panose="020B0604030504040204" pitchFamily="34" charset="0"/>
                <a:ea typeface="Calibri" panose="020F0502020204030204" pitchFamily="34" charset="0"/>
                <a:cs typeface="Arial" panose="020B0604020202020204" pitchFamily="34" charset="0"/>
              </a:rPr>
              <a:t>Transformer based architecture and machine learning methods also</a:t>
            </a:r>
            <a:r>
              <a:rPr lang="en-US" sz="1600" kern="0" dirty="0">
                <a:effectLst/>
                <a:latin typeface="Verdana" panose="020B0604030504040204" pitchFamily="34" charset="0"/>
                <a:ea typeface="Calibri" panose="020F0502020204030204" pitchFamily="34" charset="0"/>
                <a:cs typeface="Arial" panose="020B0604020202020204" pitchFamily="34" charset="0"/>
              </a:rPr>
              <a:t> features textual prompt and visual question answering (VQA) capability on the extracted information.</a:t>
            </a:r>
            <a:endParaRPr lang="en-IN" sz="2400" dirty="0"/>
          </a:p>
        </p:txBody>
      </p:sp>
      <p:sp>
        <p:nvSpPr>
          <p:cNvPr id="5" name="Title 1">
            <a:extLst>
              <a:ext uri="{FF2B5EF4-FFF2-40B4-BE49-F238E27FC236}">
                <a16:creationId xmlns:a16="http://schemas.microsoft.com/office/drawing/2014/main" id="{B1E88C09-E99C-A57A-E642-D2A575F09FE7}"/>
              </a:ext>
            </a:extLst>
          </p:cNvPr>
          <p:cNvSpPr txBox="1">
            <a:spLocks/>
          </p:cNvSpPr>
          <p:nvPr/>
        </p:nvSpPr>
        <p:spPr>
          <a:xfrm>
            <a:off x="734962" y="3600613"/>
            <a:ext cx="10515600" cy="7360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dirty="0"/>
              <a:t>Traditional Method Limitations</a:t>
            </a:r>
          </a:p>
        </p:txBody>
      </p:sp>
      <p:sp>
        <p:nvSpPr>
          <p:cNvPr id="6" name="Content Placeholder 2">
            <a:extLst>
              <a:ext uri="{FF2B5EF4-FFF2-40B4-BE49-F238E27FC236}">
                <a16:creationId xmlns:a16="http://schemas.microsoft.com/office/drawing/2014/main" id="{BE9B474E-77ED-85E6-E1C7-D7E139CD0557}"/>
              </a:ext>
            </a:extLst>
          </p:cNvPr>
          <p:cNvSpPr txBox="1">
            <a:spLocks/>
          </p:cNvSpPr>
          <p:nvPr/>
        </p:nvSpPr>
        <p:spPr>
          <a:xfrm>
            <a:off x="789042" y="4288609"/>
            <a:ext cx="10515600" cy="24292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kern="0" dirty="0">
                <a:effectLst/>
                <a:latin typeface="Verdana" panose="020B0604030504040204" pitchFamily="34" charset="0"/>
                <a:ea typeface="Calibri" panose="020F0502020204030204" pitchFamily="34" charset="0"/>
                <a:cs typeface="Arial" panose="020B0604020202020204" pitchFamily="34" charset="0"/>
              </a:rPr>
              <a:t>Traditional approach to VDU was based on Optical Character Recognition based processing.</a:t>
            </a:r>
            <a:r>
              <a:rPr lang="en-US" sz="1400" kern="0" dirty="0">
                <a:latin typeface="Verdana" panose="020B0604030504040204" pitchFamily="34" charset="0"/>
                <a:ea typeface="Calibri" panose="020F0502020204030204" pitchFamily="34" charset="0"/>
                <a:cs typeface="Arial" panose="020B0604020202020204" pitchFamily="34" charset="0"/>
              </a:rPr>
              <a:t> </a:t>
            </a:r>
          </a:p>
          <a:p>
            <a:r>
              <a:rPr lang="en-US" sz="1600" kern="0" dirty="0">
                <a:effectLst/>
                <a:latin typeface="Verdana" panose="020B0604030504040204" pitchFamily="34" charset="0"/>
                <a:ea typeface="Calibri" panose="020F0502020204030204" pitchFamily="34" charset="0"/>
                <a:cs typeface="Arial" panose="020B0604020202020204" pitchFamily="34" charset="0"/>
              </a:rPr>
              <a:t>It has two step process: (a)Text extraction with off the shelf OCR engines (b) Downstream processing of information</a:t>
            </a:r>
          </a:p>
          <a:p>
            <a:r>
              <a:rPr lang="en-IN" sz="1600" kern="0" dirty="0">
                <a:effectLst/>
                <a:latin typeface="Verdana" panose="020B0604030504040204" pitchFamily="34" charset="0"/>
                <a:ea typeface="Times New Roman" panose="02020603050405020304" pitchFamily="18" charset="0"/>
                <a:cs typeface="Arial" panose="020B0604020202020204" pitchFamily="34" charset="0"/>
              </a:rPr>
              <a:t>This traditional OCR based method comes with several limitations like high computational cost, limited flexibility of OCR with different types of fonts, languages and document layout.</a:t>
            </a:r>
          </a:p>
          <a:p>
            <a:r>
              <a:rPr lang="en-IN" sz="1600" kern="0" dirty="0">
                <a:latin typeface="Verdana" panose="020B0604030504040204" pitchFamily="34" charset="0"/>
                <a:ea typeface="Times New Roman" panose="02020603050405020304" pitchFamily="18" charset="0"/>
                <a:cs typeface="Arial" panose="020B0604020202020204" pitchFamily="34" charset="0"/>
              </a:rPr>
              <a:t>E</a:t>
            </a:r>
            <a:r>
              <a:rPr lang="en-IN" sz="1600" kern="0" dirty="0">
                <a:effectLst/>
                <a:latin typeface="Verdana" panose="020B0604030504040204" pitchFamily="34" charset="0"/>
                <a:ea typeface="Times New Roman" panose="02020603050405020304" pitchFamily="18" charset="0"/>
                <a:cs typeface="Arial" panose="020B0604020202020204" pitchFamily="34" charset="0"/>
              </a:rPr>
              <a:t>rror propagation in one step affects all subsequent processing steps.</a:t>
            </a:r>
          </a:p>
          <a:p>
            <a:r>
              <a:rPr lang="en-IN" sz="1600" kern="0" dirty="0">
                <a:latin typeface="Verdana" panose="020B0604030504040204" pitchFamily="34" charset="0"/>
                <a:cs typeface="Arial" panose="020B0604020202020204" pitchFamily="34" charset="0"/>
              </a:rPr>
              <a:t>Machine learning methods are not applied.</a:t>
            </a:r>
            <a:endParaRPr lang="en-IN" sz="2000" dirty="0"/>
          </a:p>
        </p:txBody>
      </p:sp>
    </p:spTree>
    <p:extLst>
      <p:ext uri="{BB962C8B-B14F-4D97-AF65-F5344CB8AC3E}">
        <p14:creationId xmlns:p14="http://schemas.microsoft.com/office/powerpoint/2010/main" val="3592952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8C7F2-6FE8-C374-EAAA-139D5B924FD0}"/>
              </a:ext>
            </a:extLst>
          </p:cNvPr>
          <p:cNvSpPr>
            <a:spLocks noGrp="1"/>
          </p:cNvSpPr>
          <p:nvPr>
            <p:ph type="title"/>
          </p:nvPr>
        </p:nvSpPr>
        <p:spPr/>
        <p:txBody>
          <a:bodyPr/>
          <a:lstStyle/>
          <a:p>
            <a:r>
              <a:rPr lang="en-IN" dirty="0"/>
              <a:t>DONUT Model for Visual Document Understanding</a:t>
            </a:r>
          </a:p>
        </p:txBody>
      </p:sp>
      <p:sp>
        <p:nvSpPr>
          <p:cNvPr id="3" name="Content Placeholder 2">
            <a:extLst>
              <a:ext uri="{FF2B5EF4-FFF2-40B4-BE49-F238E27FC236}">
                <a16:creationId xmlns:a16="http://schemas.microsoft.com/office/drawing/2014/main" id="{D79CB8A0-DEFC-375B-2B6A-91B1FA781134}"/>
              </a:ext>
            </a:extLst>
          </p:cNvPr>
          <p:cNvSpPr>
            <a:spLocks noGrp="1"/>
          </p:cNvSpPr>
          <p:nvPr>
            <p:ph idx="1"/>
          </p:nvPr>
        </p:nvSpPr>
        <p:spPr/>
        <p:txBody>
          <a:bodyPr/>
          <a:lstStyle/>
          <a:p>
            <a:r>
              <a:rPr lang="en-US" sz="1800" kern="0" dirty="0">
                <a:effectLst/>
                <a:latin typeface="Verdana" panose="020B0604030504040204" pitchFamily="34" charset="0"/>
                <a:ea typeface="Calibri" panose="020F0502020204030204" pitchFamily="34" charset="0"/>
                <a:cs typeface="Arial" panose="020B0604020202020204" pitchFamily="34" charset="0"/>
              </a:rPr>
              <a:t>For the implementation of training methods and fine tuning the model for visual document understanding, the donut model is chosen, which is an OCR free transformer-based architecture model.</a:t>
            </a:r>
          </a:p>
          <a:p>
            <a:r>
              <a:rPr lang="en-US" sz="1800" b="1" kern="0" dirty="0">
                <a:latin typeface="Verdana" panose="020B0604030504040204" pitchFamily="34" charset="0"/>
                <a:ea typeface="Calibri" panose="020F0502020204030204" pitchFamily="34" charset="0"/>
                <a:cs typeface="Arial" panose="020B0604020202020204" pitchFamily="34" charset="0"/>
              </a:rPr>
              <a:t>Transformer Architecture :</a:t>
            </a:r>
            <a:r>
              <a:rPr lang="en-US" sz="1800" kern="0" dirty="0">
                <a:latin typeface="Verdana" panose="020B0604030504040204" pitchFamily="34" charset="0"/>
                <a:ea typeface="Calibri" panose="020F0502020204030204" pitchFamily="34" charset="0"/>
                <a:cs typeface="Arial" panose="020B0604020202020204" pitchFamily="34" charset="0"/>
              </a:rPr>
              <a:t>D</a:t>
            </a:r>
            <a:r>
              <a:rPr lang="en-US" sz="1800" kern="0" dirty="0">
                <a:effectLst/>
                <a:latin typeface="Verdana" panose="020B0604030504040204" pitchFamily="34" charset="0"/>
                <a:ea typeface="Calibri" panose="020F0502020204030204" pitchFamily="34" charset="0"/>
                <a:cs typeface="Arial" panose="020B0604020202020204" pitchFamily="34" charset="0"/>
              </a:rPr>
              <a:t>onut model has simple transformer based encoder-decoder architecture which has the advantage of efficient memory utilization and time cost.</a:t>
            </a:r>
          </a:p>
          <a:p>
            <a:r>
              <a:rPr lang="en-IN" sz="1800" b="1" kern="0" dirty="0">
                <a:effectLst/>
                <a:latin typeface="Verdana" panose="020B0604030504040204" pitchFamily="34" charset="0"/>
                <a:ea typeface="Calibri" panose="020F0502020204030204" pitchFamily="34" charset="0"/>
                <a:cs typeface="Arial" panose="020B0604020202020204" pitchFamily="34" charset="0"/>
              </a:rPr>
              <a:t>OCR free operation: </a:t>
            </a:r>
            <a:r>
              <a:rPr lang="en-IN" sz="1800" kern="0" dirty="0">
                <a:effectLst/>
                <a:latin typeface="Verdana" panose="020B0604030504040204" pitchFamily="34" charset="0"/>
                <a:ea typeface="Calibri" panose="020F0502020204030204" pitchFamily="34" charset="0"/>
                <a:cs typeface="Arial" panose="020B0604020202020204" pitchFamily="34" charset="0"/>
              </a:rPr>
              <a:t>Donut bypasses the need for Optical Character Recognition (OCR) engines </a:t>
            </a:r>
            <a:r>
              <a:rPr lang="en-IN" sz="1800" dirty="0">
                <a:effectLst/>
                <a:latin typeface="Verdana" panose="020B0604030504040204" pitchFamily="34" charset="0"/>
                <a:ea typeface="Calibri" panose="020F0502020204030204" pitchFamily="34" charset="0"/>
                <a:cs typeface="Arial" panose="020B0604020202020204" pitchFamily="34" charset="0"/>
              </a:rPr>
              <a:t>which are often prone to errors and require additional processing steps. </a:t>
            </a:r>
            <a:endParaRPr lang="en-IN" sz="1800" dirty="0">
              <a:effectLst/>
              <a:latin typeface="Times New Roman" panose="02020603050405020304" pitchFamily="18" charset="0"/>
              <a:ea typeface="Times New Roman" panose="02020603050405020304" pitchFamily="18" charset="0"/>
            </a:endParaRPr>
          </a:p>
          <a:p>
            <a:r>
              <a:rPr lang="en-US" sz="1800" b="1" kern="0" spc="10" dirty="0">
                <a:effectLst/>
                <a:latin typeface="Verdana" panose="020B0604030504040204" pitchFamily="34" charset="0"/>
                <a:ea typeface="Times New Roman" panose="02020603050405020304" pitchFamily="18" charset="0"/>
                <a:cs typeface="Arial" panose="020B0604020202020204" pitchFamily="34" charset="0"/>
              </a:rPr>
              <a:t>Scalable:</a:t>
            </a:r>
            <a:r>
              <a:rPr lang="en-US" sz="1800" kern="0" spc="10" dirty="0">
                <a:effectLst/>
                <a:latin typeface="Verdana" panose="020B0604030504040204" pitchFamily="34" charset="0"/>
                <a:ea typeface="Times New Roman" panose="02020603050405020304" pitchFamily="18" charset="0"/>
                <a:cs typeface="Arial" panose="020B0604020202020204" pitchFamily="34" charset="0"/>
              </a:rPr>
              <a:t> Donut's transformer-based architecture allows for efficient scaling to handle large volumes of documents, and its OCR-free nature reduces operational costs</a:t>
            </a:r>
          </a:p>
          <a:p>
            <a:r>
              <a:rPr lang="en-US" sz="1800" b="1" kern="0" dirty="0">
                <a:effectLst/>
                <a:latin typeface="Verdana" panose="020B0604030504040204" pitchFamily="34" charset="0"/>
                <a:ea typeface="Times New Roman" panose="02020603050405020304" pitchFamily="18" charset="0"/>
                <a:cs typeface="Arial" panose="020B0604020202020204" pitchFamily="34" charset="0"/>
              </a:rPr>
              <a:t>Memory Efficiency:</a:t>
            </a:r>
            <a:r>
              <a:rPr lang="en-US" sz="1800" kern="0" dirty="0">
                <a:effectLst/>
                <a:latin typeface="Verdana" panose="020B0604030504040204" pitchFamily="34" charset="0"/>
                <a:ea typeface="Times New Roman" panose="02020603050405020304" pitchFamily="18" charset="0"/>
                <a:cs typeface="Arial" panose="020B0604020202020204" pitchFamily="34" charset="0"/>
              </a:rPr>
              <a:t> </a:t>
            </a:r>
            <a:r>
              <a:rPr lang="en-US" sz="1800" kern="0" spc="10" dirty="0">
                <a:effectLst/>
                <a:latin typeface="Verdana" panose="020B0604030504040204" pitchFamily="34" charset="0"/>
                <a:ea typeface="Times New Roman" panose="02020603050405020304" pitchFamily="18" charset="0"/>
                <a:cs typeface="Arial" panose="020B0604020202020204" pitchFamily="34" charset="0"/>
              </a:rPr>
              <a:t>Donut is designed to be memory efficient, making it suitable for deployment on devices with limited resources</a:t>
            </a:r>
            <a:endParaRPr lang="en-IN" dirty="0"/>
          </a:p>
        </p:txBody>
      </p:sp>
    </p:spTree>
    <p:extLst>
      <p:ext uri="{BB962C8B-B14F-4D97-AF65-F5344CB8AC3E}">
        <p14:creationId xmlns:p14="http://schemas.microsoft.com/office/powerpoint/2010/main" val="824123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DBBE4-5662-975F-0886-2BE85145D977}"/>
              </a:ext>
            </a:extLst>
          </p:cNvPr>
          <p:cNvSpPr>
            <a:spLocks noGrp="1"/>
          </p:cNvSpPr>
          <p:nvPr>
            <p:ph type="title"/>
          </p:nvPr>
        </p:nvSpPr>
        <p:spPr/>
        <p:txBody>
          <a:bodyPr/>
          <a:lstStyle/>
          <a:p>
            <a:r>
              <a:rPr lang="en-IN" dirty="0"/>
              <a:t>Practical Implementation </a:t>
            </a:r>
          </a:p>
        </p:txBody>
      </p:sp>
      <p:sp>
        <p:nvSpPr>
          <p:cNvPr id="3" name="Content Placeholder 2">
            <a:extLst>
              <a:ext uri="{FF2B5EF4-FFF2-40B4-BE49-F238E27FC236}">
                <a16:creationId xmlns:a16="http://schemas.microsoft.com/office/drawing/2014/main" id="{4E513772-0ECA-D81E-1E59-C853DB68A9DA}"/>
              </a:ext>
            </a:extLst>
          </p:cNvPr>
          <p:cNvSpPr>
            <a:spLocks noGrp="1"/>
          </p:cNvSpPr>
          <p:nvPr>
            <p:ph idx="1"/>
          </p:nvPr>
        </p:nvSpPr>
        <p:spPr>
          <a:xfrm>
            <a:off x="838200" y="1589651"/>
            <a:ext cx="10515600" cy="4351338"/>
          </a:xfrm>
        </p:spPr>
        <p:txBody>
          <a:bodyPr/>
          <a:lstStyle/>
          <a:p>
            <a:pPr marL="0" indent="0">
              <a:buNone/>
            </a:pPr>
            <a:r>
              <a:rPr lang="en-IN" dirty="0"/>
              <a:t>Technical Considerations:</a:t>
            </a:r>
          </a:p>
          <a:p>
            <a:pPr marL="0" indent="0">
              <a:buNone/>
            </a:pPr>
            <a:endParaRPr lang="en-IN" dirty="0"/>
          </a:p>
          <a:p>
            <a:pPr marL="0" indent="0">
              <a:buNone/>
            </a:pPr>
            <a:endParaRPr lang="en-IN" dirty="0"/>
          </a:p>
        </p:txBody>
      </p:sp>
      <p:graphicFrame>
        <p:nvGraphicFramePr>
          <p:cNvPr id="4" name="Table 3">
            <a:extLst>
              <a:ext uri="{FF2B5EF4-FFF2-40B4-BE49-F238E27FC236}">
                <a16:creationId xmlns:a16="http://schemas.microsoft.com/office/drawing/2014/main" id="{31F43F36-E19D-D2BE-3A8F-99275733695B}"/>
              </a:ext>
            </a:extLst>
          </p:cNvPr>
          <p:cNvGraphicFramePr>
            <a:graphicFrameLocks noGrp="1"/>
          </p:cNvGraphicFramePr>
          <p:nvPr>
            <p:extLst>
              <p:ext uri="{D42A27DB-BD31-4B8C-83A1-F6EECF244321}">
                <p14:modId xmlns:p14="http://schemas.microsoft.com/office/powerpoint/2010/main" val="2030518882"/>
              </p:ext>
            </p:extLst>
          </p:nvPr>
        </p:nvGraphicFramePr>
        <p:xfrm>
          <a:off x="2105039" y="2149300"/>
          <a:ext cx="8208999" cy="4184255"/>
        </p:xfrm>
        <a:graphic>
          <a:graphicData uri="http://schemas.openxmlformats.org/drawingml/2006/table">
            <a:tbl>
              <a:tblPr firstRow="1" firstCol="1" bandRow="1">
                <a:tableStyleId>{69CF1AB2-1976-4502-BF36-3FF5EA218861}</a:tableStyleId>
              </a:tblPr>
              <a:tblGrid>
                <a:gridCol w="2061115">
                  <a:extLst>
                    <a:ext uri="{9D8B030D-6E8A-4147-A177-3AD203B41FA5}">
                      <a16:colId xmlns:a16="http://schemas.microsoft.com/office/drawing/2014/main" val="3629842718"/>
                    </a:ext>
                  </a:extLst>
                </a:gridCol>
                <a:gridCol w="3073942">
                  <a:extLst>
                    <a:ext uri="{9D8B030D-6E8A-4147-A177-3AD203B41FA5}">
                      <a16:colId xmlns:a16="http://schemas.microsoft.com/office/drawing/2014/main" val="2958286884"/>
                    </a:ext>
                  </a:extLst>
                </a:gridCol>
                <a:gridCol w="3073942">
                  <a:extLst>
                    <a:ext uri="{9D8B030D-6E8A-4147-A177-3AD203B41FA5}">
                      <a16:colId xmlns:a16="http://schemas.microsoft.com/office/drawing/2014/main" val="313952869"/>
                    </a:ext>
                  </a:extLst>
                </a:gridCol>
              </a:tblGrid>
              <a:tr h="350432">
                <a:tc rowSpan="2">
                  <a:txBody>
                    <a:bodyPr/>
                    <a:lstStyle/>
                    <a:p>
                      <a:pPr>
                        <a:lnSpc>
                          <a:spcPct val="107000"/>
                        </a:lnSpc>
                        <a:spcAft>
                          <a:spcPts val="800"/>
                        </a:spcAft>
                        <a:buNone/>
                      </a:pPr>
                      <a:r>
                        <a:rPr lang="en-US" sz="1600" kern="100" dirty="0">
                          <a:effectLst/>
                        </a:rPr>
                        <a:t> </a:t>
                      </a:r>
                      <a:endParaRPr lang="en-IN" sz="1600" kern="100" dirty="0">
                        <a:effectLst/>
                      </a:endParaRPr>
                    </a:p>
                    <a:p>
                      <a:pPr>
                        <a:lnSpc>
                          <a:spcPct val="107000"/>
                        </a:lnSpc>
                        <a:spcAft>
                          <a:spcPts val="800"/>
                        </a:spcAft>
                        <a:buNone/>
                      </a:pPr>
                      <a:r>
                        <a:rPr lang="en-US" sz="1600" kern="100" dirty="0">
                          <a:effectLst/>
                        </a:rPr>
                        <a:t> </a:t>
                      </a:r>
                      <a:endParaRPr lang="en-IN" sz="1600" kern="100" dirty="0">
                        <a:effectLst/>
                      </a:endParaRPr>
                    </a:p>
                    <a:p>
                      <a:pPr>
                        <a:lnSpc>
                          <a:spcPct val="107000"/>
                        </a:lnSpc>
                        <a:spcAft>
                          <a:spcPts val="800"/>
                        </a:spcAft>
                        <a:buNone/>
                      </a:pPr>
                      <a:r>
                        <a:rPr lang="en-US" sz="1600" kern="100" dirty="0">
                          <a:effectLst/>
                        </a:rPr>
                        <a:t>Software Requirements</a:t>
                      </a:r>
                      <a:endParaRPr lang="en-IN" sz="1600" kern="100" dirty="0">
                        <a:effectLst/>
                      </a:endParaRPr>
                    </a:p>
                    <a:p>
                      <a:pPr>
                        <a:lnSpc>
                          <a:spcPct val="107000"/>
                        </a:lnSpc>
                        <a:spcAft>
                          <a:spcPts val="800"/>
                        </a:spcAft>
                        <a:buNone/>
                      </a:pPr>
                      <a:r>
                        <a:rPr lang="en-US" sz="1600" kern="100" dirty="0">
                          <a:effectLst/>
                        </a:rPr>
                        <a:t> </a:t>
                      </a:r>
                      <a:endParaRPr lang="en-IN" sz="1600" kern="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07000"/>
                        </a:lnSpc>
                        <a:spcAft>
                          <a:spcPts val="800"/>
                        </a:spcAft>
                        <a:buNone/>
                      </a:pPr>
                      <a:r>
                        <a:rPr lang="en-US" sz="1400" b="0" kern="100" dirty="0">
                          <a:effectLst/>
                        </a:rPr>
                        <a:t>Programming Languages</a:t>
                      </a:r>
                      <a:endParaRPr lang="en-IN" sz="1400" b="0" kern="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07000"/>
                        </a:lnSpc>
                        <a:spcAft>
                          <a:spcPts val="800"/>
                        </a:spcAft>
                        <a:buNone/>
                      </a:pPr>
                      <a:r>
                        <a:rPr lang="en-US" sz="1200" kern="100" dirty="0">
                          <a:effectLst/>
                        </a:rPr>
                        <a:t>Python (version 3.8 or higher)</a:t>
                      </a:r>
                      <a:endParaRPr lang="en-IN" sz="1200" kern="1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379285293"/>
                  </a:ext>
                </a:extLst>
              </a:tr>
              <a:tr h="2259081">
                <a:tc vMerge="1">
                  <a:txBody>
                    <a:bodyPr/>
                    <a:lstStyle/>
                    <a:p>
                      <a:endParaRPr lang="en-IN"/>
                    </a:p>
                  </a:txBody>
                  <a:tcPr/>
                </a:tc>
                <a:tc>
                  <a:txBody>
                    <a:bodyPr/>
                    <a:lstStyle/>
                    <a:p>
                      <a:pPr>
                        <a:lnSpc>
                          <a:spcPct val="107000"/>
                        </a:lnSpc>
                        <a:spcAft>
                          <a:spcPts val="800"/>
                        </a:spcAft>
                        <a:buNone/>
                      </a:pPr>
                      <a:r>
                        <a:rPr lang="en-US" sz="1400" b="0" kern="100" dirty="0">
                          <a:effectLst/>
                        </a:rPr>
                        <a:t>Software Libraries</a:t>
                      </a:r>
                      <a:endParaRPr lang="en-IN" sz="1400" b="0" kern="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07000"/>
                        </a:lnSpc>
                        <a:spcAft>
                          <a:spcPts val="800"/>
                        </a:spcAft>
                        <a:buNone/>
                      </a:pPr>
                      <a:r>
                        <a:rPr lang="en-US" sz="1200" b="1" kern="100" dirty="0" err="1">
                          <a:effectLst/>
                        </a:rPr>
                        <a:t>PyTorch</a:t>
                      </a:r>
                      <a:r>
                        <a:rPr lang="en-US" sz="1200" b="1" kern="100" dirty="0">
                          <a:effectLst/>
                        </a:rPr>
                        <a:t> (version ≥ 1.12)</a:t>
                      </a:r>
                      <a:r>
                        <a:rPr lang="en-US" sz="1200" kern="100" dirty="0">
                          <a:effectLst/>
                        </a:rPr>
                        <a:t>: A deep learning framework for building and training models. </a:t>
                      </a:r>
                      <a:endParaRPr lang="en-IN" sz="1200" kern="100" dirty="0">
                        <a:effectLst/>
                      </a:endParaRPr>
                    </a:p>
                    <a:p>
                      <a:pPr>
                        <a:lnSpc>
                          <a:spcPct val="107000"/>
                        </a:lnSpc>
                        <a:spcAft>
                          <a:spcPts val="800"/>
                        </a:spcAft>
                        <a:buNone/>
                      </a:pPr>
                      <a:r>
                        <a:rPr lang="en-US" sz="1200" b="1" kern="100" dirty="0">
                          <a:effectLst/>
                        </a:rPr>
                        <a:t>Hugging Face Transformers (version ≥ 4.45):</a:t>
                      </a:r>
                      <a:r>
                        <a:rPr lang="en-US" sz="1200" kern="100" dirty="0">
                          <a:effectLst/>
                        </a:rPr>
                        <a:t> A library that provides pre-trained models and tools for various NLP tasks, including Donut.</a:t>
                      </a:r>
                      <a:endParaRPr lang="en-IN" sz="1200" kern="100" dirty="0">
                        <a:effectLst/>
                      </a:endParaRPr>
                    </a:p>
                    <a:p>
                      <a:pPr>
                        <a:lnSpc>
                          <a:spcPct val="107000"/>
                        </a:lnSpc>
                        <a:spcAft>
                          <a:spcPts val="800"/>
                        </a:spcAft>
                        <a:buNone/>
                      </a:pPr>
                      <a:r>
                        <a:rPr lang="en-US" sz="1200" b="1" kern="100" dirty="0">
                          <a:effectLst/>
                        </a:rPr>
                        <a:t>Hugging Face Repository:</a:t>
                      </a:r>
                      <a:r>
                        <a:rPr lang="en-US" sz="1200" kern="100" dirty="0">
                          <a:effectLst/>
                        </a:rPr>
                        <a:t> To save the trained models and processed dataset on cloud repo so that it can be accessed from any location.</a:t>
                      </a:r>
                      <a:endParaRPr lang="en-IN" sz="1200" kern="1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054473988"/>
                  </a:ext>
                </a:extLst>
              </a:tr>
              <a:tr h="716937">
                <a:tc rowSpan="3">
                  <a:txBody>
                    <a:bodyPr/>
                    <a:lstStyle/>
                    <a:p>
                      <a:pPr>
                        <a:lnSpc>
                          <a:spcPct val="107000"/>
                        </a:lnSpc>
                        <a:spcAft>
                          <a:spcPts val="800"/>
                        </a:spcAft>
                        <a:buNone/>
                      </a:pPr>
                      <a:r>
                        <a:rPr lang="en-US" sz="1600" kern="100" dirty="0">
                          <a:effectLst/>
                        </a:rPr>
                        <a:t> </a:t>
                      </a:r>
                      <a:endParaRPr lang="en-IN" sz="1600" kern="100" dirty="0">
                        <a:effectLst/>
                      </a:endParaRPr>
                    </a:p>
                    <a:p>
                      <a:pPr>
                        <a:lnSpc>
                          <a:spcPct val="107000"/>
                        </a:lnSpc>
                        <a:spcAft>
                          <a:spcPts val="800"/>
                        </a:spcAft>
                        <a:buNone/>
                      </a:pPr>
                      <a:r>
                        <a:rPr lang="en-US" sz="1600" kern="100" dirty="0">
                          <a:effectLst/>
                        </a:rPr>
                        <a:t> </a:t>
                      </a:r>
                      <a:endParaRPr lang="en-IN" sz="1600" kern="100" dirty="0">
                        <a:effectLst/>
                      </a:endParaRPr>
                    </a:p>
                    <a:p>
                      <a:pPr>
                        <a:lnSpc>
                          <a:spcPct val="107000"/>
                        </a:lnSpc>
                        <a:spcAft>
                          <a:spcPts val="800"/>
                        </a:spcAft>
                        <a:buNone/>
                      </a:pPr>
                      <a:r>
                        <a:rPr lang="en-US" sz="1600" kern="100" dirty="0">
                          <a:effectLst/>
                        </a:rPr>
                        <a:t>Hardware Requirements</a:t>
                      </a:r>
                      <a:endParaRPr lang="en-IN" sz="1600" kern="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07000"/>
                        </a:lnSpc>
                        <a:spcAft>
                          <a:spcPts val="800"/>
                        </a:spcAft>
                        <a:buNone/>
                      </a:pPr>
                      <a:r>
                        <a:rPr lang="en-US" sz="1400" b="0" kern="100" dirty="0">
                          <a:effectLst/>
                        </a:rPr>
                        <a:t>GPU</a:t>
                      </a:r>
                      <a:endParaRPr lang="en-IN" sz="1400" b="0" kern="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07000"/>
                        </a:lnSpc>
                        <a:spcAft>
                          <a:spcPts val="800"/>
                        </a:spcAft>
                        <a:buNone/>
                      </a:pPr>
                      <a:r>
                        <a:rPr lang="en-US" sz="1200" b="1" kern="100" dirty="0">
                          <a:effectLst/>
                        </a:rPr>
                        <a:t>NVIDIA L4, T4 or A100  GPU</a:t>
                      </a:r>
                      <a:r>
                        <a:rPr lang="en-US" sz="1200" kern="100" dirty="0">
                          <a:effectLst/>
                        </a:rPr>
                        <a:t> with at least 16-32 GB of memory for efficient training of the model</a:t>
                      </a:r>
                      <a:endParaRPr lang="en-IN" sz="1200" kern="1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989383969"/>
                  </a:ext>
                </a:extLst>
              </a:tr>
              <a:tr h="474582">
                <a:tc vMerge="1">
                  <a:txBody>
                    <a:bodyPr/>
                    <a:lstStyle/>
                    <a:p>
                      <a:endParaRPr lang="en-IN"/>
                    </a:p>
                  </a:txBody>
                  <a:tcPr/>
                </a:tc>
                <a:tc>
                  <a:txBody>
                    <a:bodyPr/>
                    <a:lstStyle/>
                    <a:p>
                      <a:pPr>
                        <a:lnSpc>
                          <a:spcPct val="107000"/>
                        </a:lnSpc>
                        <a:spcAft>
                          <a:spcPts val="800"/>
                        </a:spcAft>
                        <a:buNone/>
                      </a:pPr>
                      <a:r>
                        <a:rPr lang="en-US" sz="1400" b="0" kern="100">
                          <a:effectLst/>
                        </a:rPr>
                        <a:t>Cloud Platforms</a:t>
                      </a:r>
                      <a:endParaRPr lang="en-IN" sz="1400" b="0" kern="1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07000"/>
                        </a:lnSpc>
                        <a:spcAft>
                          <a:spcPts val="800"/>
                        </a:spcAft>
                        <a:buNone/>
                      </a:pPr>
                      <a:r>
                        <a:rPr lang="en-US" sz="1200" b="1" kern="100" dirty="0">
                          <a:effectLst/>
                        </a:rPr>
                        <a:t>Google </a:t>
                      </a:r>
                      <a:r>
                        <a:rPr lang="en-US" sz="1200" b="1" kern="100" dirty="0" err="1">
                          <a:effectLst/>
                        </a:rPr>
                        <a:t>Colab</a:t>
                      </a:r>
                      <a:r>
                        <a:rPr lang="en-US" sz="1200" b="1" kern="100" dirty="0">
                          <a:effectLst/>
                        </a:rPr>
                        <a:t> Pro  </a:t>
                      </a:r>
                      <a:r>
                        <a:rPr lang="en-US" sz="1200" kern="100" dirty="0">
                          <a:effectLst/>
                        </a:rPr>
                        <a:t>for scalable and powerful training environment</a:t>
                      </a:r>
                      <a:endParaRPr lang="en-IN" sz="1200" kern="1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842556352"/>
                  </a:ext>
                </a:extLst>
              </a:tr>
              <a:tr h="232231">
                <a:tc vMerge="1">
                  <a:txBody>
                    <a:bodyPr/>
                    <a:lstStyle/>
                    <a:p>
                      <a:endParaRPr lang="en-IN"/>
                    </a:p>
                  </a:txBody>
                  <a:tcPr/>
                </a:tc>
                <a:tc>
                  <a:txBody>
                    <a:bodyPr/>
                    <a:lstStyle/>
                    <a:p>
                      <a:pPr>
                        <a:lnSpc>
                          <a:spcPct val="107000"/>
                        </a:lnSpc>
                        <a:spcAft>
                          <a:spcPts val="800"/>
                        </a:spcAft>
                        <a:buNone/>
                      </a:pPr>
                      <a:r>
                        <a:rPr lang="en-US" sz="1400" b="0" kern="100" dirty="0">
                          <a:effectLst/>
                        </a:rPr>
                        <a:t>RAM, Hard Disk</a:t>
                      </a:r>
                      <a:endParaRPr lang="en-IN" sz="1400" b="0" kern="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07000"/>
                        </a:lnSpc>
                        <a:spcAft>
                          <a:spcPts val="800"/>
                        </a:spcAft>
                        <a:buNone/>
                      </a:pPr>
                      <a:r>
                        <a:rPr lang="en-US" sz="1200" kern="100" dirty="0">
                          <a:effectLst/>
                        </a:rPr>
                        <a:t>16-32 GB System RAM and at least 256 GB hard disk.</a:t>
                      </a:r>
                      <a:endParaRPr lang="en-IN" sz="1200" kern="1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77637960"/>
                  </a:ext>
                </a:extLst>
              </a:tr>
            </a:tbl>
          </a:graphicData>
        </a:graphic>
      </p:graphicFrame>
    </p:spTree>
    <p:extLst>
      <p:ext uri="{BB962C8B-B14F-4D97-AF65-F5344CB8AC3E}">
        <p14:creationId xmlns:p14="http://schemas.microsoft.com/office/powerpoint/2010/main" val="2602737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14EC4-ED20-E508-DFC7-D12EBA8F6564}"/>
              </a:ext>
            </a:extLst>
          </p:cNvPr>
          <p:cNvSpPr>
            <a:spLocks noGrp="1"/>
          </p:cNvSpPr>
          <p:nvPr>
            <p:ph type="title"/>
          </p:nvPr>
        </p:nvSpPr>
        <p:spPr/>
        <p:txBody>
          <a:bodyPr/>
          <a:lstStyle/>
          <a:p>
            <a:r>
              <a:rPr lang="en-IN" dirty="0"/>
              <a:t>Task Performed </a:t>
            </a:r>
          </a:p>
        </p:txBody>
      </p:sp>
      <p:sp>
        <p:nvSpPr>
          <p:cNvPr id="3" name="Content Placeholder 2">
            <a:extLst>
              <a:ext uri="{FF2B5EF4-FFF2-40B4-BE49-F238E27FC236}">
                <a16:creationId xmlns:a16="http://schemas.microsoft.com/office/drawing/2014/main" id="{850CDB60-E0F5-7A8E-21A2-3FACD8B77BB4}"/>
              </a:ext>
            </a:extLst>
          </p:cNvPr>
          <p:cNvSpPr>
            <a:spLocks noGrp="1"/>
          </p:cNvSpPr>
          <p:nvPr>
            <p:ph idx="1"/>
          </p:nvPr>
        </p:nvSpPr>
        <p:spPr>
          <a:xfrm>
            <a:off x="838200" y="1555531"/>
            <a:ext cx="6878782" cy="4621432"/>
          </a:xfrm>
        </p:spPr>
        <p:txBody>
          <a:bodyPr/>
          <a:lstStyle/>
          <a:p>
            <a:pPr marL="0" indent="0">
              <a:buNone/>
            </a:pPr>
            <a:r>
              <a:rPr lang="en-IN" b="1" dirty="0"/>
              <a:t>Dataset Preparation:</a:t>
            </a:r>
          </a:p>
          <a:p>
            <a:r>
              <a:rPr lang="en-IN" sz="1600" kern="0" dirty="0">
                <a:latin typeface="Verdana" panose="020B0604030504040204" pitchFamily="34" charset="0"/>
                <a:ea typeface="Calibri" panose="020F0502020204030204" pitchFamily="34" charset="0"/>
                <a:cs typeface="Arial" panose="020B0604020202020204" pitchFamily="34" charset="0"/>
              </a:rPr>
              <a:t>C</a:t>
            </a:r>
            <a:r>
              <a:rPr lang="en-IN" sz="1600" kern="0" dirty="0">
                <a:effectLst/>
                <a:latin typeface="Verdana" panose="020B0604030504040204" pitchFamily="34" charset="0"/>
                <a:ea typeface="Calibri" panose="020F0502020204030204" pitchFamily="34" charset="0"/>
                <a:cs typeface="Arial" panose="020B0604020202020204" pitchFamily="34" charset="0"/>
              </a:rPr>
              <a:t>reated a dataset of engine service logbooks comprising of different templates, layouts and data in-order to train the transformer-based donut model on the custom dataset.</a:t>
            </a:r>
          </a:p>
          <a:p>
            <a:r>
              <a:rPr lang="en-IN" sz="1600" kern="0" dirty="0">
                <a:effectLst/>
                <a:latin typeface="Verdana" panose="020B0604030504040204" pitchFamily="34" charset="0"/>
                <a:ea typeface="Calibri" panose="020F0502020204030204" pitchFamily="34" charset="0"/>
                <a:cs typeface="Arial" panose="020B0604020202020204" pitchFamily="34" charset="0"/>
              </a:rPr>
              <a:t>The dataset comprises of 150 annotated data images of service logbook records categorized into three classes– EMR, RTS &amp; ECS.</a:t>
            </a:r>
          </a:p>
          <a:p>
            <a:r>
              <a:rPr lang="en-IN" sz="1600" kern="0" dirty="0">
                <a:latin typeface="Verdana" panose="020B0604030504040204" pitchFamily="34" charset="0"/>
                <a:cs typeface="Arial" panose="020B0604020202020204" pitchFamily="34" charset="0"/>
              </a:rPr>
              <a:t>Donut model doesn’t accept just image as input. It needs text annotations along with the input image. </a:t>
            </a:r>
          </a:p>
          <a:p>
            <a:r>
              <a:rPr lang="en-IN" sz="1600" kern="0" dirty="0">
                <a:latin typeface="Verdana" panose="020B0604030504040204" pitchFamily="34" charset="0"/>
                <a:cs typeface="Arial" panose="020B0604020202020204" pitchFamily="34" charset="0"/>
              </a:rPr>
              <a:t>For 150 data images, 150 text annotation files in JSON format are created which guide the model what data to exactly look for and extract the meaningful key-value pair.</a:t>
            </a:r>
          </a:p>
          <a:p>
            <a:r>
              <a:rPr lang="en-IN" sz="1600" dirty="0">
                <a:latin typeface="Verdana" panose="020B0604030504040204" pitchFamily="34" charset="0"/>
                <a:ea typeface="Verdana" panose="020B0604030504040204" pitchFamily="34" charset="0"/>
              </a:rPr>
              <a:t>A metadata file for each class of the dataset is created that contains two columns :</a:t>
            </a:r>
            <a:r>
              <a:rPr lang="en-US" sz="1600" i="1" kern="0" dirty="0">
                <a:effectLst/>
                <a:latin typeface="Verdana" panose="020B0604030504040204" pitchFamily="34" charset="0"/>
                <a:ea typeface="Verdana" panose="020B0604030504040204" pitchFamily="34" charset="0"/>
                <a:cs typeface="Arial" panose="020B0604020202020204" pitchFamily="34" charset="0"/>
              </a:rPr>
              <a:t>text</a:t>
            </a:r>
            <a:r>
              <a:rPr lang="en-US" sz="1600" kern="0" dirty="0">
                <a:effectLst/>
                <a:latin typeface="Verdana" panose="020B0604030504040204" pitchFamily="34" charset="0"/>
                <a:ea typeface="Verdana" panose="020B0604030504040204" pitchFamily="34" charset="0"/>
                <a:cs typeface="Arial" panose="020B0604020202020204" pitchFamily="34" charset="0"/>
              </a:rPr>
              <a:t> and </a:t>
            </a:r>
            <a:r>
              <a:rPr lang="en-US" sz="1600" i="1" kern="0" dirty="0">
                <a:effectLst/>
                <a:latin typeface="Verdana" panose="020B0604030504040204" pitchFamily="34" charset="0"/>
                <a:ea typeface="Verdana" panose="020B0604030504040204" pitchFamily="34" charset="0"/>
                <a:cs typeface="Arial" panose="020B0604020202020204" pitchFamily="34" charset="0"/>
              </a:rPr>
              <a:t>filename</a:t>
            </a:r>
            <a:r>
              <a:rPr lang="en-US" sz="1600" kern="0" dirty="0">
                <a:effectLst/>
                <a:latin typeface="Verdana" panose="020B0604030504040204" pitchFamily="34" charset="0"/>
                <a:ea typeface="Verdana" panose="020B0604030504040204" pitchFamily="34" charset="0"/>
                <a:cs typeface="Arial" panose="020B0604020202020204" pitchFamily="34" charset="0"/>
              </a:rPr>
              <a:t>. Donut requires paired image-text data</a:t>
            </a:r>
            <a:endParaRPr lang="en-IN" sz="1600" dirty="0">
              <a:latin typeface="Verdana" panose="020B0604030504040204" pitchFamily="34" charset="0"/>
              <a:ea typeface="Verdana" panose="020B0604030504040204" pitchFamily="34" charset="0"/>
            </a:endParaRPr>
          </a:p>
        </p:txBody>
      </p:sp>
      <p:pic>
        <p:nvPicPr>
          <p:cNvPr id="4" name="Picture 3">
            <a:extLst>
              <a:ext uri="{FF2B5EF4-FFF2-40B4-BE49-F238E27FC236}">
                <a16:creationId xmlns:a16="http://schemas.microsoft.com/office/drawing/2014/main" id="{8164E629-A0A9-9008-1550-6120DF18687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41673" y="1967065"/>
            <a:ext cx="4107872" cy="2926624"/>
          </a:xfrm>
          <a:prstGeom prst="rect">
            <a:avLst/>
          </a:prstGeom>
          <a:noFill/>
          <a:ln>
            <a:solidFill>
              <a:schemeClr val="accent1"/>
            </a:solidFill>
          </a:ln>
        </p:spPr>
      </p:pic>
    </p:spTree>
    <p:extLst>
      <p:ext uri="{BB962C8B-B14F-4D97-AF65-F5344CB8AC3E}">
        <p14:creationId xmlns:p14="http://schemas.microsoft.com/office/powerpoint/2010/main" val="1030002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47722-0182-354D-5425-936E3740AE1F}"/>
              </a:ext>
            </a:extLst>
          </p:cNvPr>
          <p:cNvSpPr>
            <a:spLocks noGrp="1"/>
          </p:cNvSpPr>
          <p:nvPr>
            <p:ph type="title"/>
          </p:nvPr>
        </p:nvSpPr>
        <p:spPr/>
        <p:txBody>
          <a:bodyPr/>
          <a:lstStyle/>
          <a:p>
            <a:pPr marL="0" indent="0">
              <a:buNone/>
            </a:pPr>
            <a:r>
              <a:rPr lang="en-IN" dirty="0"/>
              <a:t>Dataset Samples:</a:t>
            </a:r>
          </a:p>
        </p:txBody>
      </p:sp>
      <p:sp>
        <p:nvSpPr>
          <p:cNvPr id="3" name="Content Placeholder 2">
            <a:extLst>
              <a:ext uri="{FF2B5EF4-FFF2-40B4-BE49-F238E27FC236}">
                <a16:creationId xmlns:a16="http://schemas.microsoft.com/office/drawing/2014/main" id="{EF47DC58-6266-C6FE-063C-084C5400B3DB}"/>
              </a:ext>
            </a:extLst>
          </p:cNvPr>
          <p:cNvSpPr>
            <a:spLocks noGrp="1"/>
          </p:cNvSpPr>
          <p:nvPr>
            <p:ph idx="1"/>
          </p:nvPr>
        </p:nvSpPr>
        <p:spPr/>
        <p:txBody>
          <a:bodyPr/>
          <a:lstStyle/>
          <a:p>
            <a:pPr marL="0" indent="0">
              <a:buNone/>
            </a:pPr>
            <a:r>
              <a:rPr lang="en-IN" b="1" dirty="0"/>
              <a:t> </a:t>
            </a:r>
          </a:p>
        </p:txBody>
      </p:sp>
      <p:pic>
        <p:nvPicPr>
          <p:cNvPr id="4" name="Picture 3">
            <a:extLst>
              <a:ext uri="{FF2B5EF4-FFF2-40B4-BE49-F238E27FC236}">
                <a16:creationId xmlns:a16="http://schemas.microsoft.com/office/drawing/2014/main" id="{1F50DD72-A731-1C41-33DF-7BBAD009D5C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921976" y="2682599"/>
            <a:ext cx="5584825" cy="3432030"/>
          </a:xfrm>
          <a:prstGeom prst="rect">
            <a:avLst/>
          </a:prstGeom>
          <a:noFill/>
          <a:ln>
            <a:solidFill>
              <a:schemeClr val="bg1">
                <a:lumMod val="85000"/>
              </a:schemeClr>
            </a:solidFill>
          </a:ln>
        </p:spPr>
      </p:pic>
      <p:pic>
        <p:nvPicPr>
          <p:cNvPr id="5" name="Picture 4">
            <a:extLst>
              <a:ext uri="{FF2B5EF4-FFF2-40B4-BE49-F238E27FC236}">
                <a16:creationId xmlns:a16="http://schemas.microsoft.com/office/drawing/2014/main" id="{4EEFF686-66CF-5024-1FC9-53DBF3E319B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65361" y="2485329"/>
            <a:ext cx="4703614" cy="3826571"/>
          </a:xfrm>
          <a:prstGeom prst="rect">
            <a:avLst/>
          </a:prstGeom>
          <a:noFill/>
          <a:ln>
            <a:solidFill>
              <a:schemeClr val="bg1">
                <a:lumMod val="85000"/>
              </a:schemeClr>
            </a:solidFill>
          </a:ln>
        </p:spPr>
      </p:pic>
    </p:spTree>
    <p:extLst>
      <p:ext uri="{BB962C8B-B14F-4D97-AF65-F5344CB8AC3E}">
        <p14:creationId xmlns:p14="http://schemas.microsoft.com/office/powerpoint/2010/main" val="7936971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d546e5e1-5d42-4630-bacd-c69bfdcbd5e8}" enabled="1" method="Standard" siteId="{96ece526-9c7d-48b0-8daf-8b93c90a5d18}" contentBits="0" removed="0"/>
</clbl:labelList>
</file>

<file path=docProps/app.xml><?xml version="1.0" encoding="utf-8"?>
<Properties xmlns="http://schemas.openxmlformats.org/officeDocument/2006/extended-properties" xmlns:vt="http://schemas.openxmlformats.org/officeDocument/2006/docPropsVTypes">
  <Template/>
  <TotalTime>473</TotalTime>
  <Words>1708</Words>
  <Application>Microsoft Office PowerPoint</Application>
  <PresentationFormat>Widescreen</PresentationFormat>
  <Paragraphs>124</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Aptos</vt:lpstr>
      <vt:lpstr>Aptos Display</vt:lpstr>
      <vt:lpstr>Arial</vt:lpstr>
      <vt:lpstr>Times New Roman</vt:lpstr>
      <vt:lpstr>Verdana</vt:lpstr>
      <vt:lpstr>Wingdings</vt:lpstr>
      <vt:lpstr>Office Theme</vt:lpstr>
      <vt:lpstr>Digitization of Aircraft Engine Logbook using Large Language Model </vt:lpstr>
      <vt:lpstr>Problem Statement</vt:lpstr>
      <vt:lpstr>Objective</vt:lpstr>
      <vt:lpstr>Scope of the Project Work </vt:lpstr>
      <vt:lpstr>Current Method Adopted</vt:lpstr>
      <vt:lpstr>DONUT Model for Visual Document Understanding</vt:lpstr>
      <vt:lpstr>Practical Implementation </vt:lpstr>
      <vt:lpstr>Task Performed </vt:lpstr>
      <vt:lpstr>Dataset Samples:</vt:lpstr>
      <vt:lpstr>Data Pre-processing</vt:lpstr>
      <vt:lpstr>Training &amp; Fine Tuning </vt:lpstr>
      <vt:lpstr>Training Metrics</vt:lpstr>
      <vt:lpstr>Performance Evaluation</vt:lpstr>
      <vt:lpstr>Performance Evaluation</vt:lpstr>
      <vt:lpstr>Performance Evaluation</vt:lpstr>
      <vt:lpstr>Key Points on Performance Evaluation</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Anubhav kumar Saurav</dc:creator>
  <cp:lastModifiedBy>Saurav, Anubhav (UAS/UAM)</cp:lastModifiedBy>
  <cp:revision>47</cp:revision>
  <dcterms:created xsi:type="dcterms:W3CDTF">2025-04-20T05:34:38Z</dcterms:created>
  <dcterms:modified xsi:type="dcterms:W3CDTF">2025-04-22T09:35:54Z</dcterms:modified>
</cp:coreProperties>
</file>