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75" r:id="rId3"/>
    <p:sldId id="258" r:id="rId4"/>
    <p:sldId id="274" r:id="rId5"/>
    <p:sldId id="273" r:id="rId6"/>
    <p:sldId id="266" r:id="rId7"/>
    <p:sldId id="267" r:id="rId8"/>
    <p:sldId id="270" r:id="rId9"/>
    <p:sldId id="271" r:id="rId10"/>
    <p:sldId id="272" r:id="rId11"/>
    <p:sldId id="277" r:id="rId12"/>
    <p:sldId id="294" r:id="rId13"/>
    <p:sldId id="295" r:id="rId14"/>
    <p:sldId id="276" r:id="rId15"/>
    <p:sldId id="279" r:id="rId16"/>
    <p:sldId id="291" r:id="rId17"/>
    <p:sldId id="293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7" r:id="rId26"/>
    <p:sldId id="289" r:id="rId27"/>
    <p:sldId id="290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AEF-0269-43A8-9E3A-A305FC4E62F9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3858-5F7F-4902-908E-B5BBE5AF6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7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37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4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03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02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923C-6E5C-7307-E515-BAF7E3850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8AB08-40C9-3E30-3157-1E3992395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86DE-E42D-0B29-2AB1-47F8D7C0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D692-3779-1D75-9341-8DB2991F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21ED-5680-4E90-D66E-F7E2E240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0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9B43-83A1-F3D1-14BF-CF0938AE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4E82-2E02-71A9-FDB9-BCFFF435C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F468-0E8E-16A5-2C6C-BD8DC134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6089-CE30-E84A-13A5-A097C732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1A4A-93EC-6404-2052-D36F65C4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D01B3-32E3-AD9D-484B-3F3357FB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D4DEA-50A1-25B6-C6BE-A62F889A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B9ED-2DDD-C06F-835D-9CE96149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2DA0-D19E-6EE1-98CF-4F8F0CA5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D57C-2827-8F45-206A-11DEDC98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299-5EDC-C3D0-9761-67B06E6D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D836-471F-E0C1-0271-9C4F8B1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ADD-00D6-EF98-E6AE-6BADA418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0453-F1D8-B356-6132-BB30918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52F2-2CCA-3980-BF40-9031A9BA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F44-1AFA-4133-91E8-3F2A5A5D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E137-5FFE-034C-0B22-30CFD138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DC29-F51B-90B1-2EE3-9230396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BFA1-8E64-B847-4482-4C68B0B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BB22-C1F3-DA8F-ADC2-051FF7AC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69E3-99BA-2C34-DC2F-E19AACE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196F-C3D1-3CA5-E97C-CD0D8E14F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0A53-2D74-C50C-4465-0FD66D19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3F9F-A362-C41C-DE04-F7C9A7B4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8DDE-2A27-0ACA-A0AE-C4E8B7CE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93102-74AA-08E6-AB3A-C425AC4E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2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227-BCCE-11D3-3D74-460660E2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ED1-8630-C6E7-0E32-7EB306CDA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AD140-F17D-BE12-5869-D7754EF4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AB69-E693-7F2F-9618-C4A11C7B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560C9-F610-DBF4-CF24-3F948BF7C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986A8-064D-71AD-2010-93F87C8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3101-AE3A-4FEA-0885-FB896A1A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B919B-0F21-3FC2-713B-642E830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805-E0BF-CB16-1AD6-9EA8F7B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9086-CA17-2E43-CA60-5E81C40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76FA6-6CCB-731D-24A2-3D94C62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2704-C8D7-E373-C474-C0E17A4F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6D3E6-C3A0-CB4A-1DB4-D499F8C0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13F18-566D-97A0-C667-273880A9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CD97-085A-5BC0-2D14-A10CF989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7482-26C6-3026-8127-F00DEFFA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F2AD-0973-FCE8-DDF8-0B652861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C9F1E-643C-ADA0-15D3-032C731EF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9F0A5-F35A-85B4-CBE5-D4F42FAD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64C3-F256-5C9F-5517-577F3651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D7129-A89D-4CD5-C0B8-69DEB4B6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B558-E4F1-4BE5-4251-E63907E8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76ED0-F632-023A-0EEF-2CCF8F38C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F544-776A-1E97-377A-68DA75A3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68F5-FE46-5ED1-B4B0-52B5AF41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B2E37-37DB-70AF-6C4F-152A7055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190E-B913-BE52-4BC4-5F171480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EFF2C-CE34-F7B8-0E53-D05140E0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5D10-38F6-2A3E-DC39-DBE66109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C52A-257D-95D3-CD5F-3B15BF54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4F8B-6968-4B09-AF6E-144FCC44840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8243-134D-BA3F-B13D-FCE937828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59F2-8634-43CF-139B-122C40B29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A66A-67AF-47E3-9190-58DF8C79D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09600" y="1667434"/>
            <a:ext cx="11161400" cy="4616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          Capstone Project-3 </a:t>
            </a: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                      on</a:t>
            </a:r>
            <a:br>
              <a:rPr lang="en-GB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 sz="2800" b="1" dirty="0">
                <a:latin typeface="Montserrat"/>
                <a:ea typeface="Montserrat"/>
                <a:cs typeface="Montserrat"/>
                <a:sym typeface="Montserrat"/>
              </a:rPr>
              <a:t>Health Insurance Cross Sell Prediction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IN" sz="1800" b="1" dirty="0">
                <a:latin typeface="Montserrat"/>
                <a:ea typeface="Montserrat"/>
                <a:cs typeface="Montserrat"/>
                <a:sym typeface="Montserrat"/>
              </a:rPr>
              <a:t>Individual done by Monica Patel</a:t>
            </a:r>
            <a:br>
              <a:rPr lang="en-IN" sz="18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>
                <a:latin typeface="Montserrat"/>
                <a:ea typeface="Montserrat"/>
                <a:cs typeface="Montserrat"/>
                <a:sym typeface="Montserrat"/>
              </a:rPr>
              <a:t>(Under the Guidance of Team Alma better)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28208-2D66-3211-3D35-8774DC30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061" y="5644160"/>
            <a:ext cx="2157939" cy="121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2"/>
    </mc:Choice>
    <mc:Fallback xmlns="">
      <p:transition spd="slow" advTm="110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237B9-D407-8F4D-8396-FE5B9796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AB426B-2DC8-464E-BEC9-BF024D1696BA}"/>
              </a:ext>
            </a:extLst>
          </p:cNvPr>
          <p:cNvSpPr/>
          <p:nvPr/>
        </p:nvSpPr>
        <p:spPr>
          <a:xfrm>
            <a:off x="250879" y="197323"/>
            <a:ext cx="10183204" cy="370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latin typeface="Arial Rounded MT Bold" panose="020F0704030504030204" pitchFamily="34" charset="77"/>
              </a:rPr>
              <a:t>Observations based on correlation plot</a:t>
            </a:r>
          </a:p>
          <a:p>
            <a:endParaRPr lang="en-IN" sz="2400" dirty="0">
              <a:latin typeface="Arial Rounded MT Bold" panose="020F0704030504030204" pitchFamily="34" charset="77"/>
            </a:endParaRPr>
          </a:p>
          <a:p>
            <a:endParaRPr lang="en-IN" sz="2400" dirty="0">
              <a:latin typeface="Arial Rounded MT Bold" panose="020F0704030504030204" pitchFamily="34" charset="77"/>
            </a:endParaRP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212121"/>
                </a:solidFill>
                <a:latin typeface="+mj-lt"/>
              </a:rPr>
              <a:t>As we can see that no features have highly positive correlation with each others.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133" dirty="0" err="1">
                <a:solidFill>
                  <a:srgbClr val="212121"/>
                </a:solidFill>
                <a:latin typeface="+mj-lt"/>
              </a:rPr>
              <a:t>Gender_male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 and gender female have highly negative correlation so we can remove one of them.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212121"/>
                </a:solidFill>
                <a:latin typeface="+mj-lt"/>
              </a:rPr>
              <a:t>We have some a small correlation of </a:t>
            </a:r>
            <a:r>
              <a:rPr lang="en-IN" sz="2133" dirty="0" err="1">
                <a:solidFill>
                  <a:srgbClr val="212121"/>
                </a:solidFill>
                <a:latin typeface="+mj-lt"/>
              </a:rPr>
              <a:t>vehicle_damage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 with our target feature.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212121"/>
                </a:solidFill>
                <a:latin typeface="+mj-lt"/>
              </a:rPr>
              <a:t>We have some negative correlation of our target feature with  </a:t>
            </a:r>
            <a:r>
              <a:rPr lang="en-IN" sz="2133" dirty="0" err="1">
                <a:solidFill>
                  <a:srgbClr val="212121"/>
                </a:solidFill>
                <a:latin typeface="+mj-lt"/>
              </a:rPr>
              <a:t>previously_insured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, </a:t>
            </a:r>
            <a:r>
              <a:rPr lang="en-IN" sz="2133" dirty="0" err="1">
                <a:solidFill>
                  <a:srgbClr val="212121"/>
                </a:solidFill>
                <a:latin typeface="+mj-lt"/>
              </a:rPr>
              <a:t>vehicle_age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 and </a:t>
            </a:r>
            <a:r>
              <a:rPr lang="en-IN" sz="2133" dirty="0" err="1">
                <a:solidFill>
                  <a:srgbClr val="212121"/>
                </a:solidFill>
                <a:latin typeface="+mj-lt"/>
              </a:rPr>
              <a:t>policy_sales_channel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. 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133" dirty="0" err="1">
                <a:solidFill>
                  <a:srgbClr val="212121"/>
                </a:solidFill>
                <a:latin typeface="+mj-lt"/>
              </a:rPr>
              <a:t>Vehicle_damaged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  and </a:t>
            </a:r>
            <a:r>
              <a:rPr lang="en-IN" sz="2133" dirty="0" err="1">
                <a:solidFill>
                  <a:srgbClr val="212121"/>
                </a:solidFill>
                <a:latin typeface="+mj-lt"/>
              </a:rPr>
              <a:t>previously_insured</a:t>
            </a:r>
            <a:r>
              <a:rPr lang="en-IN" sz="2133" dirty="0">
                <a:solidFill>
                  <a:srgbClr val="212121"/>
                </a:solidFill>
                <a:latin typeface="+mj-lt"/>
              </a:rPr>
              <a:t> features have highest negative correlation.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330C8-3C28-ABD6-28DB-A66D08B7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72" y="3651696"/>
            <a:ext cx="4924399" cy="32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906-D696-479A-A5E0-A6CF7B1D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F19A-38D6-AD2F-65EA-7C6CAFB0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(Dependent Variable)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Response :1:Customer is interested, 0 :Customer is not interested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of the customer Vs. Response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From below plots we can see number of men is bit more than women, so we have a little gender-gap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Males seems to have more interest in vehicle insurance than women so we have to target woman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to increase conversion rate of women for vehicle insurance.</a:t>
            </a:r>
          </a:p>
          <a:p>
            <a:r>
              <a:rPr lang="en-US" sz="2000" spc="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spc="24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000" spc="-8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spc="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en-US" sz="2000" spc="-10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US" sz="2000" spc="-5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13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sz="2000" spc="-9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0.2%</a:t>
            </a:r>
            <a:r>
              <a:rPr lang="en-US" sz="2000" spc="-229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11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spc="-10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customer,</a:t>
            </a:r>
            <a:r>
              <a:rPr lang="en-US" sz="2000" spc="-14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-6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-6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  <a:r>
              <a:rPr lang="en-US" sz="2000" spc="-6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6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sz="2000" spc="-8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spc="2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000" spc="12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000" spc="-9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spc="-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en-US" sz="2000" spc="-20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D39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5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A65A-DD91-84EA-7614-CB63FA0D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A684-22CE-455C-3853-BAAE1F36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Gender of the customer Vs. Response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From below plots we can see number of men is bit more than women, so we have a little gender-gap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here.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Males seems to have more interest in vehicle insurance than women so we have to target woman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more to increase conversion rate of women for vehicle insurance.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5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6B60-91C7-8BEF-D0B2-077B1CE5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EAFD-6E31-3DBB-D347-66BD0C29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(</a:t>
            </a:r>
            <a:r>
              <a:rPr lang="en-US" dirty="0" err="1">
                <a:effectLst/>
                <a:latin typeface="Arial" panose="020B0604020202020204" pitchFamily="34" charset="0"/>
              </a:rPr>
              <a:t>Driving_License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Customer without driving license is just 0.2% of all the customer, we can conclude that almost every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customer has driving license.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6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F43B-8789-E119-503C-A59A6972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21B9-41CF-2886-8CDB-5D4C2F5E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2" y="138396"/>
            <a:ext cx="2679365" cy="2311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611CE-552A-685C-55C6-6FCB36766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43" y="138396"/>
            <a:ext cx="2107936" cy="231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B238B-DFDA-B66F-3AFC-2621194E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40" y="455856"/>
            <a:ext cx="2374603" cy="16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05B2B-EA98-5394-2B19-63703DFDE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2" y="2676236"/>
            <a:ext cx="2526984" cy="2311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F6BC56-4882-6260-B0EB-EA43889A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65" y="2841273"/>
            <a:ext cx="5180952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D573-40E0-A88F-9FC7-C976D58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E43A-FA44-13FB-019E-F314DC7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Region 28 has highest number of customer interest in vehicle insurance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C689F-FB14-EF4B-92C1-9370A9D5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" y="2859350"/>
            <a:ext cx="11098307" cy="36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0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9965-12FE-139A-C589-798CDD81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A416-02C3-91DE-5788-B710AC81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Here we can see customers in 30s-60s are most interested in vehicle insurance, which is quite natural as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matured generation are aware of insurance and its benefit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3D94-4E34-14D6-8E55-89269CC4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6" y="2954865"/>
            <a:ext cx="7100047" cy="35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6160-C645-C629-A7E3-2E1F4C8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3D8E-7F5D-331F-645C-5CC1F087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Number of Days, Customer has been associated with the company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There seems to be no such relation between vintage and response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7C615-C165-6429-CCCA-9324210F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6" y="3325340"/>
            <a:ext cx="4942432" cy="298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84991-4D75-C298-67B6-7CE640418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81" y="3099458"/>
            <a:ext cx="5651019" cy="3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CCB4-231A-234C-39EB-DC92E4C8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E7FAD-2A59-8074-93ED-E1DF03150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00" y="1690688"/>
            <a:ext cx="7221254" cy="4789978"/>
          </a:xfrm>
        </p:spPr>
      </p:pic>
    </p:spTree>
    <p:extLst>
      <p:ext uri="{BB962C8B-B14F-4D97-AF65-F5344CB8AC3E}">
        <p14:creationId xmlns:p14="http://schemas.microsoft.com/office/powerpoint/2010/main" val="427390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45EF-FBF5-5079-2887-88E65084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check for outliers in each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800" spc="15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Here</a:t>
            </a:r>
            <a:r>
              <a:rPr lang="en-US" sz="1800" spc="-13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2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-9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3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check</a:t>
            </a:r>
            <a:r>
              <a:rPr lang="en-US" sz="1800" spc="-16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-16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outliers</a:t>
            </a:r>
            <a:r>
              <a:rPr lang="en-US" sz="1800" spc="-24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7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2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each</a:t>
            </a:r>
            <a:r>
              <a:rPr lang="en-US" sz="1800" spc="-145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Feature</a:t>
            </a:r>
            <a:br>
              <a:rPr lang="en-US" sz="1800" spc="1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Annual premium feature contains outliers so we transform annual premium to normal distribution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FD610-D47B-FC53-004A-0E76DE73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4" y="1790499"/>
            <a:ext cx="3101824" cy="1185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72D18-5C78-FAE8-7865-2E3AE8C31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88" y="1790499"/>
            <a:ext cx="3358879" cy="118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49F53-8AD1-C929-2D1C-5E7156447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78" y="1754638"/>
            <a:ext cx="3521687" cy="1257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5F88F-E7C1-3B5C-CBE9-3A5CCC315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289052"/>
            <a:ext cx="3455894" cy="1417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D91B4A-90C7-FCDA-F24E-3B5C4C50A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1" y="3289052"/>
            <a:ext cx="3835452" cy="142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6E7FFD-EA54-286C-6E95-6AEE2236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39" y="3289052"/>
            <a:ext cx="3101824" cy="1542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2DC269-A308-AC34-645F-CB59E0C3D5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5434"/>
            <a:ext cx="5130159" cy="16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3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4A7C-0478-DF37-1655-AAD5FE63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F5964-B344-DA93-EF8C-9E0685F6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" y="521471"/>
            <a:ext cx="10963835" cy="5815058"/>
          </a:xfrm>
        </p:spPr>
      </p:pic>
    </p:spTree>
    <p:extLst>
      <p:ext uri="{BB962C8B-B14F-4D97-AF65-F5344CB8AC3E}">
        <p14:creationId xmlns:p14="http://schemas.microsoft.com/office/powerpoint/2010/main" val="327916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FA69-0EC5-BFE2-A870-A6CB0C1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5635-6C85-E048-6657-F2F31757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Train –Test Split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After applying Smote to balance the data, we now fit dataset to train- test split for training and testing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purpose(model evaluation).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Model Selection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 </a:t>
            </a:r>
            <a:r>
              <a:rPr lang="en-US" dirty="0" err="1">
                <a:effectLst/>
                <a:latin typeface="Arial" panose="020B0604020202020204" pitchFamily="34" charset="0"/>
              </a:rPr>
              <a:t>odels</a:t>
            </a:r>
            <a:r>
              <a:rPr lang="en-US" dirty="0">
                <a:effectLst/>
                <a:latin typeface="Arial" panose="020B0604020202020204" pitchFamily="34" charset="0"/>
              </a:rPr>
              <a:t> we will be using here are: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Logistic Regression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Decision Tree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Random Forest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● </a:t>
            </a:r>
            <a:r>
              <a:rPr lang="en-US" dirty="0" err="1">
                <a:effectLst/>
                <a:latin typeface="Arial" panose="020B0604020202020204" pitchFamily="34" charset="0"/>
              </a:rPr>
              <a:t>XGBClassifier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56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D3B0-8DB4-9684-9C27-697FC480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0" dirty="0">
                <a:solidFill>
                  <a:srgbClr val="0D3945"/>
                </a:solidFill>
                <a:latin typeface="Verdana"/>
                <a:cs typeface="Verdana"/>
              </a:rPr>
              <a:t>Lo</a:t>
            </a:r>
            <a:r>
              <a:rPr lang="en-IN" spc="40" dirty="0">
                <a:solidFill>
                  <a:srgbClr val="0D3945"/>
                </a:solidFill>
                <a:latin typeface="Verdana"/>
                <a:cs typeface="Verdana"/>
              </a:rPr>
              <a:t>g</a:t>
            </a:r>
            <a:r>
              <a:rPr lang="en-IN" spc="-2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spc="-15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lang="en-IN" spc="-2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lang="en-IN" spc="-114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IN" spc="5" dirty="0">
                <a:solidFill>
                  <a:srgbClr val="0D3945"/>
                </a:solidFill>
                <a:latin typeface="Verdana"/>
                <a:cs typeface="Verdana"/>
              </a:rPr>
              <a:t>eg</a:t>
            </a:r>
            <a:r>
              <a:rPr lang="en-IN" spc="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IN" spc="1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ss</a:t>
            </a:r>
            <a:r>
              <a:rPr lang="en-IN" spc="-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br>
              <a:rPr lang="en-IN" dirty="0">
                <a:latin typeface="Verdana"/>
                <a:cs typeface="V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2FE8F-D458-18AC-F3A7-23C80832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838" y="1690688"/>
            <a:ext cx="366201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89258-638B-40BF-9E19-5C92CB57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81" y="1690688"/>
            <a:ext cx="426757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5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A8F7-C4EA-9F2F-B59E-20A115D2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5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lang="en-IN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IN"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lang="en-IN" spc="-30" dirty="0">
                <a:solidFill>
                  <a:srgbClr val="0D3945"/>
                </a:solidFill>
                <a:latin typeface="Verdana"/>
                <a:cs typeface="Verdana"/>
              </a:rPr>
              <a:t>isi</a:t>
            </a:r>
            <a:r>
              <a:rPr lang="en-IN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lang="en-IN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pc="-18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IN" spc="-1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IN" spc="-2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IN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br>
              <a:rPr lang="en-IN" dirty="0">
                <a:latin typeface="Verdana"/>
                <a:cs typeface="V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5D17F-91B6-6C34-D2AD-E4496B20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59" y="1690688"/>
            <a:ext cx="415090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FE86B-BC70-9D45-67AD-31275BD2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73" y="1690688"/>
            <a:ext cx="5982218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5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46DD-30F9-2E8F-CAD1-9C64C00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008AE-36CC-3ECF-95DE-856CE3AA8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4716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8EC9-CF69-A6B5-A73E-C594565A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45" y="1612568"/>
            <a:ext cx="652328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1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F175-9108-1CF0-0EDC-409D734B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0" dirty="0">
                <a:solidFill>
                  <a:srgbClr val="0D3945"/>
                </a:solidFill>
                <a:latin typeface="Verdana"/>
                <a:cs typeface="Verdana"/>
              </a:rPr>
              <a:t>Random</a:t>
            </a:r>
            <a:r>
              <a:rPr lang="en-IN" spc="-8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IN" spc="-5" dirty="0">
                <a:solidFill>
                  <a:srgbClr val="0D3945"/>
                </a:solidFill>
                <a:latin typeface="Verdana"/>
                <a:cs typeface="Verdana"/>
              </a:rPr>
              <a:t>Forest</a:t>
            </a:r>
            <a:br>
              <a:rPr lang="en-IN" dirty="0">
                <a:latin typeface="Verdana"/>
                <a:cs typeface="V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CEB-1141-A660-724F-A604C259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1853" cy="4351338"/>
          </a:xfrm>
        </p:spPr>
      </p:pic>
    </p:spTree>
    <p:extLst>
      <p:ext uri="{BB962C8B-B14F-4D97-AF65-F5344CB8AC3E}">
        <p14:creationId xmlns:p14="http://schemas.microsoft.com/office/powerpoint/2010/main" val="156062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F1EF-C98F-5E33-5AC9-C7289729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2B517-4CA6-4BC1-9003-C5EE4F2F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15" y="1690688"/>
            <a:ext cx="8170712" cy="4351338"/>
          </a:xfrm>
        </p:spPr>
      </p:pic>
    </p:spTree>
    <p:extLst>
      <p:ext uri="{BB962C8B-B14F-4D97-AF65-F5344CB8AC3E}">
        <p14:creationId xmlns:p14="http://schemas.microsoft.com/office/powerpoint/2010/main" val="729200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2B05-A227-3E6E-3C41-36203C63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5" dirty="0">
                <a:solidFill>
                  <a:srgbClr val="0D3945"/>
                </a:solidFill>
                <a:latin typeface="Verdana"/>
                <a:cs typeface="Verdana"/>
              </a:rPr>
              <a:t>XGB Classifier</a:t>
            </a:r>
            <a:br>
              <a:rPr lang="en-IN" dirty="0">
                <a:latin typeface="Verdana"/>
                <a:cs typeface="V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1C6BD-9A54-62F3-8C28-1D9FB367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192" y="1583578"/>
            <a:ext cx="430667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1C215-9F51-5C12-15A3-C88A209F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68" y="830355"/>
            <a:ext cx="613463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547-7F16-17F7-BAA3-892B1BA1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588"/>
            <a:ext cx="10515600" cy="5701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51F443-8314-7323-D937-D2A040448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58528"/>
            <a:ext cx="1109810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of age between 30 to 60 are more likely to buy insurance.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Driving License have higher chance of buying Insurance.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Vehicle_Damage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likely to buy insurance.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such as Age,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Previously_insured,Annual_premium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more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target variable.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ROC curve we can see that Random Forest model preform better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Because curves closer to the top-left corner, it indicate a better performance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who have driving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licences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option for insurance instead of those who don’t have it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Consumers with 1-2-year-old vehicles are more interested in buying insurance. as compared to Consumers with less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1-year-old Vehicles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Customers with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Vehicle_Damage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likely to buy insurance as they have experienced the expenditure in repairing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vehicles The variable such as Age,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Previously_insured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Annual_premium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more affecting the target variable.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66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4C9-987C-F074-33A2-B1E6D59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hankyou - Thank You In Computer Language Transparent PNG - 750x451 - Free  Download on NicePNG">
            <a:extLst>
              <a:ext uri="{FF2B5EF4-FFF2-40B4-BE49-F238E27FC236}">
                <a16:creationId xmlns:a16="http://schemas.microsoft.com/office/drawing/2014/main" id="{6930DFD8-E9E2-3B6A-0739-5FB070E9B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04" y="1117413"/>
            <a:ext cx="67195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9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751C-B229-590B-E3E2-82CC932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Table of content</a:t>
            </a:r>
            <a:br>
              <a:rPr lang="en-IN" sz="4400" dirty="0">
                <a:solidFill>
                  <a:schemeClr val="tx1"/>
                </a:solidFill>
                <a:latin typeface="Arial Rounded MT Bold" panose="020F0704030504030204" pitchFamily="34" charset="77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DC58-E461-0671-DDCC-4F4ABF31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sz="3200" dirty="0">
              <a:solidFill>
                <a:schemeClr val="tx1"/>
              </a:solidFill>
              <a:latin typeface="Roboto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Importing the Dataset and Relevant Libraries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Data Inspection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Exploratory Data Analysis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Visualization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Feature Selection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Feature Engineering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Train and Test split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Model Training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Model Testing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Hyper-parameter Tuning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Cross Validation</a:t>
            </a:r>
            <a:endParaRPr lang="en-IN" sz="28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121"/>
                </a:solidFill>
                <a:latin typeface="Apple Braille Pinpoint 8 Dot" pitchFamily="2" charset="0"/>
              </a:rPr>
              <a:t>Conclusion (with key and improvement points)</a:t>
            </a:r>
            <a:endParaRPr lang="en-IN" sz="3200" dirty="0">
              <a:solidFill>
                <a:srgbClr val="212121"/>
              </a:solidFill>
              <a:latin typeface="Apple Braille Pinpoint 8 Dot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6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C72-6803-3730-3ADD-79F67AE6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BD18-8EE5-0960-0520-C672A4A2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20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Our client is an Insurance company that has provided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</a:rPr>
              <a:t>Health Insurance to its customers now they need your help in building a model to predict whether the policyholders (customers) from past year will also be interested in Vehicle Insurance provided by the company.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48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12E7-C753-8B2D-912B-348B7A3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D9D0-5897-CDAE-77A9-5F57D2F8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➢ The Dataset provided consisted of 381109 rows and 12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columns.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➢ There were zero duplicates and null values in the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78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1000" y="382495"/>
            <a:ext cx="11350000" cy="53432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1DE1D-DC87-9043-A5B4-307336B124AB}"/>
              </a:ext>
            </a:extLst>
          </p:cNvPr>
          <p:cNvSpPr/>
          <p:nvPr/>
        </p:nvSpPr>
        <p:spPr>
          <a:xfrm>
            <a:off x="421000" y="298826"/>
            <a:ext cx="11521917" cy="639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Data Set Information</a:t>
            </a:r>
          </a:p>
          <a:p>
            <a:endParaRPr lang="en-IN" sz="2133" b="1" dirty="0">
              <a:solidFill>
                <a:schemeClr val="accent2"/>
              </a:solidFill>
              <a:latin typeface="+mj-lt"/>
            </a:endParaRPr>
          </a:p>
          <a:p>
            <a:r>
              <a:rPr lang="en-IN" sz="2133" b="1" dirty="0">
                <a:solidFill>
                  <a:schemeClr val="bg1"/>
                </a:solidFill>
                <a:latin typeface="+mj-lt"/>
              </a:rPr>
              <a:t>Columns Used:</a:t>
            </a:r>
            <a:endParaRPr lang="en-IN" sz="2133" b="1" dirty="0">
              <a:solidFill>
                <a:schemeClr val="accent2"/>
              </a:solidFill>
              <a:latin typeface="+mj-lt"/>
            </a:endParaRPr>
          </a:p>
          <a:p>
            <a:r>
              <a:rPr lang="en-IN" sz="2133" b="1" dirty="0">
                <a:solidFill>
                  <a:schemeClr val="accent2"/>
                </a:solidFill>
                <a:latin typeface="+mj-lt"/>
              </a:rPr>
              <a:t>1. </a:t>
            </a:r>
            <a:r>
              <a:rPr lang="en-US" sz="2133" b="1" dirty="0">
                <a:latin typeface="+mj-lt"/>
              </a:rPr>
              <a:t>Id- Unique ID For The Customer</a:t>
            </a:r>
          </a:p>
          <a:p>
            <a:r>
              <a:rPr lang="en-US" sz="2133" b="1" dirty="0">
                <a:latin typeface="+mj-lt"/>
              </a:rPr>
              <a:t>2. Gender - Gender Of The Customer</a:t>
            </a:r>
          </a:p>
          <a:p>
            <a:r>
              <a:rPr lang="en-US" sz="2133" b="1" dirty="0">
                <a:latin typeface="+mj-lt"/>
              </a:rPr>
              <a:t>3. Age-  Age Of The Customer</a:t>
            </a:r>
          </a:p>
          <a:p>
            <a:r>
              <a:rPr lang="en-US" sz="2133" b="1" dirty="0">
                <a:latin typeface="+mj-lt"/>
              </a:rPr>
              <a:t>4. </a:t>
            </a:r>
            <a:r>
              <a:rPr lang="en-US" sz="2133" b="1" dirty="0" err="1">
                <a:latin typeface="+mj-lt"/>
              </a:rPr>
              <a:t>Driving_license</a:t>
            </a:r>
            <a:r>
              <a:rPr lang="en-US" sz="2133" b="1" dirty="0">
                <a:latin typeface="+mj-lt"/>
              </a:rPr>
              <a:t>- 0 : Customer Does Not Have DL, 1 : Customer Already Has DL</a:t>
            </a:r>
          </a:p>
          <a:p>
            <a:r>
              <a:rPr lang="en-US" sz="2133" b="1" dirty="0">
                <a:latin typeface="+mj-lt"/>
              </a:rPr>
              <a:t>5. </a:t>
            </a:r>
            <a:r>
              <a:rPr lang="en-US" sz="2133" b="1" dirty="0" err="1">
                <a:latin typeface="+mj-lt"/>
              </a:rPr>
              <a:t>Region_code</a:t>
            </a:r>
            <a:r>
              <a:rPr lang="en-US" sz="2133" b="1" dirty="0">
                <a:latin typeface="+mj-lt"/>
              </a:rPr>
              <a:t> - Unique Code For The Region Of The Customer</a:t>
            </a:r>
          </a:p>
          <a:p>
            <a:r>
              <a:rPr lang="en-US" sz="2133" b="1" dirty="0">
                <a:latin typeface="+mj-lt"/>
              </a:rPr>
              <a:t>6. </a:t>
            </a:r>
            <a:r>
              <a:rPr lang="en-US" sz="2133" b="1" dirty="0" err="1">
                <a:latin typeface="+mj-lt"/>
              </a:rPr>
              <a:t>Previously_insured</a:t>
            </a:r>
            <a:r>
              <a:rPr lang="en-US" sz="2133" b="1" dirty="0">
                <a:latin typeface="+mj-lt"/>
              </a:rPr>
              <a:t>-  1 : Customer Already Has Vehicle Insurance, 0 : Customer Doesn't Have Vehicle Insurance</a:t>
            </a:r>
          </a:p>
          <a:p>
            <a:r>
              <a:rPr lang="en-US" sz="2133" b="1" dirty="0">
                <a:latin typeface="+mj-lt"/>
              </a:rPr>
              <a:t>7. </a:t>
            </a:r>
            <a:r>
              <a:rPr lang="en-US" sz="2133" b="1" dirty="0" err="1">
                <a:latin typeface="+mj-lt"/>
              </a:rPr>
              <a:t>Vehicle_age</a:t>
            </a:r>
            <a:r>
              <a:rPr lang="en-US" sz="2133" b="1" dirty="0">
                <a:latin typeface="+mj-lt"/>
              </a:rPr>
              <a:t>- Age Of The Vehicle</a:t>
            </a:r>
          </a:p>
          <a:p>
            <a:r>
              <a:rPr lang="en-US" sz="2133" b="1" dirty="0">
                <a:latin typeface="+mj-lt"/>
              </a:rPr>
              <a:t>8. </a:t>
            </a:r>
            <a:r>
              <a:rPr lang="en-US" sz="2133" b="1" dirty="0" err="1">
                <a:latin typeface="+mj-lt"/>
              </a:rPr>
              <a:t>Vehicle_damage</a:t>
            </a:r>
            <a:r>
              <a:rPr lang="en-US" sz="2133" b="1" dirty="0">
                <a:latin typeface="+mj-lt"/>
              </a:rPr>
              <a:t> - 1 : Customer Got </a:t>
            </a:r>
            <a:r>
              <a:rPr lang="en-US" sz="2133" b="1" dirty="0" err="1">
                <a:latin typeface="+mj-lt"/>
              </a:rPr>
              <a:t>His/Her</a:t>
            </a:r>
            <a:r>
              <a:rPr lang="en-US" sz="2133" b="1" dirty="0">
                <a:latin typeface="+mj-lt"/>
              </a:rPr>
              <a:t> Vehicle Damaged In The Past. 0 : Customer Didn't Get </a:t>
            </a:r>
            <a:r>
              <a:rPr lang="en-US" sz="2133" b="1" dirty="0" err="1">
                <a:latin typeface="+mj-lt"/>
              </a:rPr>
              <a:t>His/Her</a:t>
            </a:r>
            <a:r>
              <a:rPr lang="en-US" sz="2133" b="1" dirty="0">
                <a:latin typeface="+mj-lt"/>
              </a:rPr>
              <a:t> Vehicle Damaged In The Past.</a:t>
            </a:r>
          </a:p>
          <a:p>
            <a:r>
              <a:rPr lang="en-US" sz="2133" b="1" dirty="0">
                <a:latin typeface="+mj-lt"/>
              </a:rPr>
              <a:t>9. </a:t>
            </a:r>
            <a:r>
              <a:rPr lang="en-US" sz="2133" b="1" dirty="0" err="1">
                <a:latin typeface="+mj-lt"/>
              </a:rPr>
              <a:t>Annual_premium</a:t>
            </a:r>
            <a:r>
              <a:rPr lang="en-US" sz="2133" b="1" dirty="0">
                <a:latin typeface="+mj-lt"/>
              </a:rPr>
              <a:t> - The Amount Customer Needs To Pay As Premium In The Year</a:t>
            </a:r>
          </a:p>
          <a:p>
            <a:r>
              <a:rPr lang="en-US" sz="2133" b="1" dirty="0">
                <a:latin typeface="+mj-lt"/>
              </a:rPr>
              <a:t>10. </a:t>
            </a:r>
            <a:r>
              <a:rPr lang="en-US" sz="2133" b="1" dirty="0" err="1">
                <a:latin typeface="+mj-lt"/>
              </a:rPr>
              <a:t>Policysaleschannel</a:t>
            </a:r>
            <a:r>
              <a:rPr lang="en-US" sz="2133" b="1" dirty="0">
                <a:latin typeface="+mj-lt"/>
              </a:rPr>
              <a:t> - Anonymized Code For The Channel Of Outreaching To The Customer </a:t>
            </a:r>
            <a:r>
              <a:rPr lang="en-US" sz="2133" b="1" dirty="0" err="1">
                <a:latin typeface="+mj-lt"/>
              </a:rPr>
              <a:t>Ie</a:t>
            </a:r>
            <a:r>
              <a:rPr lang="en-US" sz="2133" b="1" dirty="0">
                <a:latin typeface="+mj-lt"/>
              </a:rPr>
              <a:t>. Different Agents, Over Mail, Over Phone, In Person, Etc.</a:t>
            </a:r>
          </a:p>
          <a:p>
            <a:r>
              <a:rPr lang="en-US" sz="2133" b="1" dirty="0">
                <a:latin typeface="+mj-lt"/>
              </a:rPr>
              <a:t>11. Vintage - Number Of Days, Customer Has Been Associated With The Company</a:t>
            </a:r>
          </a:p>
          <a:p>
            <a:r>
              <a:rPr lang="en-US" sz="2133" b="1" dirty="0">
                <a:latin typeface="+mj-lt"/>
              </a:rPr>
              <a:t>12. Response (Target)- 1 : Customer Is Interested, 0 : Customer Is Not Interested</a:t>
            </a:r>
          </a:p>
          <a:p>
            <a:endParaRPr lang="en-IN" sz="1467" b="1" dirty="0">
              <a:solidFill>
                <a:srgbClr val="D5D5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77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217FB-EC2F-7C41-AA50-4D9819C433E4}"/>
              </a:ext>
            </a:extLst>
          </p:cNvPr>
          <p:cNvSpPr/>
          <p:nvPr/>
        </p:nvSpPr>
        <p:spPr>
          <a:xfrm>
            <a:off x="470152" y="183537"/>
            <a:ext cx="11721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rial Rounded MT Bold" panose="020F0704030504030204" pitchFamily="34" charset="77"/>
              </a:rPr>
              <a:t>Checking the </a:t>
            </a:r>
            <a:r>
              <a:rPr lang="en-IN" sz="3200" dirty="0" err="1">
                <a:latin typeface="Arial Rounded MT Bold" panose="020F0704030504030204" pitchFamily="34" charset="77"/>
              </a:rPr>
              <a:t>Balanceness</a:t>
            </a:r>
            <a:r>
              <a:rPr lang="en-IN" sz="3200" dirty="0">
                <a:latin typeface="Arial Rounded MT Bold" panose="020F0704030504030204" pitchFamily="34" charset="77"/>
              </a:rPr>
              <a:t> of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F7AFA-53A1-F74F-9D93-594ADD33A9B7}"/>
              </a:ext>
            </a:extLst>
          </p:cNvPr>
          <p:cNvSpPr/>
          <p:nvPr/>
        </p:nvSpPr>
        <p:spPr>
          <a:xfrm>
            <a:off x="7666540" y="816734"/>
            <a:ext cx="4145281" cy="4400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133" u="sng" dirty="0">
              <a:solidFill>
                <a:schemeClr val="accent2"/>
              </a:solidFill>
              <a:latin typeface="+mj-lt"/>
            </a:endParaRPr>
          </a:p>
          <a:p>
            <a:endParaRPr lang="en-IN" sz="2133" u="sng" dirty="0">
              <a:solidFill>
                <a:schemeClr val="accent2"/>
              </a:solidFill>
              <a:latin typeface="+mj-lt"/>
            </a:endParaRPr>
          </a:p>
          <a:p>
            <a:r>
              <a:rPr lang="en-IN" sz="2400" u="sng" dirty="0">
                <a:solidFill>
                  <a:schemeClr val="accent2"/>
                </a:solidFill>
                <a:latin typeface="+mj-lt"/>
              </a:rPr>
              <a:t>Observation</a:t>
            </a:r>
            <a:endParaRPr lang="en-IN" sz="2400" u="sng" dirty="0">
              <a:solidFill>
                <a:schemeClr val="accent2"/>
              </a:solidFill>
              <a:latin typeface="Apple Braille Pinpoint 8 Dot" pitchFamily="2" charset="0"/>
            </a:endParaRPr>
          </a:p>
          <a:p>
            <a:endParaRPr lang="en-IN" sz="2133" u="sng" dirty="0">
              <a:solidFill>
                <a:schemeClr val="accent2"/>
              </a:solidFill>
              <a:latin typeface="Apple Braille Pinpoint 8 Dot" pitchFamily="2" charset="0"/>
            </a:endParaRPr>
          </a:p>
          <a:p>
            <a:r>
              <a:rPr lang="en-US" sz="2133" dirty="0"/>
              <a:t>As we can see in this count-plot that our data is unbalanced so we have to make it balanced. For that we used Over-sampling,  Under-sampling and SMOTE as well but Oversampling gives promising results than others, So we will proceed further with this technique only.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291A3-6FAE-C7FC-CC28-9818E39C9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0" y="1551492"/>
            <a:ext cx="5714286" cy="35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94212-4C0C-5149-B47D-B8F6B76577FF}"/>
              </a:ext>
            </a:extLst>
          </p:cNvPr>
          <p:cNvSpPr/>
          <p:nvPr/>
        </p:nvSpPr>
        <p:spPr>
          <a:xfrm>
            <a:off x="199509" y="194581"/>
            <a:ext cx="11009265" cy="189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latin typeface="Arial Rounded MT Bold" panose="020F0704030504030204" pitchFamily="34" charset="77"/>
              </a:rPr>
              <a:t>Visualization</a:t>
            </a:r>
          </a:p>
          <a:p>
            <a:endParaRPr lang="en-IN" sz="3200" dirty="0">
              <a:latin typeface="Arial Rounded MT Bold" panose="020F0704030504030204" pitchFamily="34" charset="77"/>
            </a:endParaRPr>
          </a:p>
          <a:p>
            <a:r>
              <a:rPr lang="en-IN" sz="1600" dirty="0">
                <a:solidFill>
                  <a:schemeClr val="accent2"/>
                </a:solidFill>
                <a:latin typeface="+mj-lt"/>
              </a:rPr>
              <a:t>As we can see from below plots we have more number of men than women so we have a gender-gap here.</a:t>
            </a:r>
          </a:p>
          <a:p>
            <a:r>
              <a:rPr lang="en-IN" sz="1600" dirty="0">
                <a:latin typeface="+mj-lt"/>
              </a:rPr>
              <a:t>And as a results males have more interested than female in their vehicle insurance so we have to target woman more for increasing conversion of women.</a:t>
            </a:r>
            <a:endParaRPr lang="en-IN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92B1F-19D5-164E-A782-5D325ED2E516}"/>
              </a:ext>
            </a:extLst>
          </p:cNvPr>
          <p:cNvSpPr/>
          <p:nvPr/>
        </p:nvSpPr>
        <p:spPr>
          <a:xfrm>
            <a:off x="421002" y="6858001"/>
            <a:ext cx="10821157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33" dirty="0">
                <a:solidFill>
                  <a:srgbClr val="252525"/>
                </a:solidFill>
                <a:latin typeface="Apple Braille Pinpoint 8 Dot" pitchFamily="2" charset="0"/>
              </a:rPr>
              <a:t>Dropping T9, RH_4, RH_5, months, Tdewpoint, Visibility, rv1, rv2 and </a:t>
            </a:r>
            <a:r>
              <a:rPr lang="en-IN" sz="2133" dirty="0" err="1">
                <a:solidFill>
                  <a:srgbClr val="252525"/>
                </a:solidFill>
                <a:latin typeface="Apple Braille Pinpoint 8 Dot" pitchFamily="2" charset="0"/>
              </a:rPr>
              <a:t>week_days</a:t>
            </a:r>
            <a:r>
              <a:rPr lang="en-IN" sz="2133" dirty="0">
                <a:solidFill>
                  <a:srgbClr val="252525"/>
                </a:solidFill>
                <a:latin typeface="Apple Braille Pinpoint 8 Dot" pitchFamily="2" charset="0"/>
              </a:rPr>
              <a:t>   columns.</a:t>
            </a:r>
            <a:endParaRPr lang="en-US" sz="2133" dirty="0">
              <a:latin typeface="Apple Braille Pinpoint 8 Dot" pitchFamily="2" charset="0"/>
            </a:endParaRPr>
          </a:p>
        </p:txBody>
      </p:sp>
      <p:sp>
        <p:nvSpPr>
          <p:cNvPr id="39938" name="AutoShape 2" descr="data:image/png;base64,iVBORw0KGgoAAAANSUhEUgAAAZgAAAEWCAYAAABbgYH9AAAABHNCSVQICAgIfAhkiAAAAAlwSFlzAAALEgAACxIB0t1+/AAAADh0RVh0U29mdHdhcmUAbWF0cGxvdGxpYiB2ZXJzaW9uMy4yLjIsIGh0dHA6Ly9tYXRwbG90bGliLm9yZy+WH4yJAAAdR0lEQVR4nO3dfbRU1Z3m8e8TEN8VlBskvARiMN1oOyg3ijFmTEwUnG7RNDHQRlBZohEzndWZabW7VzC+ZDSadkXHYLAlQKKi7Rt0BpsQYnTSEeWqDIgvwxU1XoJAQMGo0cH85o+zKzlc6l4KZVfpvc9nrVp16rf3PmcfF/JwXuqUIgIzM7Nd7UONnoCZmXVNDhgzM8vCAWNmZlk4YMzMLAsHjJmZZeGAMTOzLBwwZu8Tks6S9MtGz8NsV3HAmHVC0nhJj0h6XdL6tHyBJDV6bmbvdw4Ysw5I+gbwPeAa4CCgH3A+cCzQq4FT246kHo2eg1l7DhizKiTtD1wGXBARd0XEa1F4IiLOiIi3Ur/dJV0r6deS1km6SdKeqe14SW2SvpGOftZKOru0jQMlzZe0RdKjwMHt5vBnkhZJ2iTpWUmnl9pmSZouaYGk14HPVtmHoZIekvSapJ9JulHSj0vt/yrpZUmbU79D263/prT91yQ9KOmju+6/sHUHDhiz6o4Bdgfm7aDfVcAhwAjg48AA4Jul9oOA/VN9MnCjpD6p7Ubg90B/4Jz0AkDS3sAi4Dbgw8B44PuShpfW/TfAlcC+QLVrN7cBjwIHApcCZ7Zrvx8Yltb/OHBru/YzgMuBvsCyKu1mnZKfRWa2PUlfAa6NiINKtV8BwymC5yTgfwO/Aw6PiOdSn2OA2yJiqKTjKf4S3zcitqb29cApwFKKcPmLiHgmtX0b+ExEfFrSl4ELI+K40vZ/APwmIr4laRbwoYiY2MH8BwOrgf0i4o1U+zFARHylSv/ewCtA74jYnNa/R0SMT+37AJuBIRHx0s7917TuqmejJ2D2PrUR6CupZyUcIuJTAJLaKI7+m4C9gMdK1/wFlK+HbKyMT94A9kljewLlv6xfLC1/FDha0qulWk/gR6XPnf1F/xFgUyVcSv0HpX3oQXH086U0lz+kPn0pgmSb9UfE7yRtSut1wFhNfIrMrLqHgbeAsZ30+S3wJnBoRPROr/0jYp8a1r8B2Er6Cz8ZXFp+CXiwtN7eEbFPRHy11Kez0w9rgQMk7VWqlbf1NxT79nmKU3hDUl3V+qcjmAOA33S6V2YlDhizKiLiVeBbFNc9xknaV9KHJI0A9k59/gDcDFwn6cMAkgZIOqmG9b8D3ANcKmmvdG1lUqnLT4BDJJ0pabf0+qSkP69x/i8CLWn9vdKpu78qddmXIkA3UhyFfbvKak6W9GlJvSiuxSzx6THbGQ4Ysw5ExHeAvwP+HliXXj8ALgJ+lbpdBLQCSyRtAX4GfKLGTVxIcbrsZWAW8MPStl8DTqS4uP+b1Odqius/tTqD4maFjcAVwB0UoQIwh+KU3BrgKWBJlfG3AdOATcBIYLtrN2ad8UV+s25C0h3AMxExrYa+s4C2iPin7BOzLstHMGZdVDqldnA6tTea4prLfY2el3UfvovMrOs6iOI6z4FAG/DViHiisVOy7sSnyMzMLAufIjMzsyx8iizp27dvDBkypNHTMDP7QHnsscd+GxFN1docMMmQIUNoaWlp9DTMzD5QJL3YUZtPkZmZWRYOGDMzy8IBY2ZmWThgzMwsCweMmZll4YAxM7MssgWMpEGSHpD0lKSVkv421Q9Iv/O9Kr33SXVJul5Sq6Tlko4srWtS6r9K0qRSfaSkFWnM9Uq/+tTRNszMrH5yHsFsBb4REcOBUcDU9JsXFwOLI2IYsDh9BhhD8fvgw4ApwHQowoLikeFHA0cB00qBMR04tzRudKp3tA0zM6uTbAETEWsj4vG0/BrwNDCA4omus1O32cCpaXksMCcKS4DekvpT/Pb5oojYFBGvAIuA0altv4hYEsUD1ea0W1e1bZiZWZ3U5Zv8koYARwCPAP0iYm1qehnol5YHsO1vfbelWmf1tip1OtlG+3lNoThaYvDgwdW67JSR/33Oe16HdT2PXTOx0VMwa4jsF/nTb3nfDXw9IraU29KRR9bHOXe2jYiYERHNEdHc1FT1UTpmZvYuZQ0YSbtRhMutEXFPKq9Lp7dI7+tTfQ0wqDR8YKp1Vh9Ypd7ZNszMrE5y3kUm4Bbg6Yj451LTfKByJ9gkYF6pPjHdTTYK2JxOcy0ETpTUJ13cPxFYmNq2SBqVtjWx3bqqbcPMzOok5zWYY4EzgRWSlqXaPwBXAXdKmgy8CJye2hYAJwOtwBvA2QARsUnS5cDS1O+yiNiUli8AZgF7AvenF51sw8zM6iRbwETELwF10HxClf4BTO1gXTOBmVXqLcBhVeobq23DzMzqx9/kNzOzLBwwZmaWhQPGzMyycMCYmVkWDhgzM8vCAWNmZlk4YMzMLAsHjJmZZeGAMTOzLBwwZmaWhQPGzMyycMCYmVkWDhgzM8vCAWNmZlk4YMzMLAsHjJmZZeGAMTOzLLIFjKSZktZLerJUu0PSsvR6ofJTypKGSHqz1HZTacxISSsktUq6XpJS/QBJiyStSu99Ul2pX6uk5ZKOzLWPZmbWsZxHMLOA0eVCRHw5IkZExAjgbuCeUvNzlbaIOL9Unw6cCwxLr8o6LwYWR8QwYHH6DDCm1HdKGm9mZnWWLWAi4iFgU7W2dBRyOnB7Z+uQ1B/YLyKWREQAc4BTU/NYYHZant2uPicKS4DeaT1mZlZHjboGcxywLiJWlWpDJT0h6UFJx6XaAKCt1Kct1QD6RcTatPwy0K805qUOxmxD0hRJLZJaNmzY8B52x8zM2mtUwExg26OXtcDgiDgC+DvgNkn71bqydHQTOzuJiJgREc0R0dzU1LSzw83MrBM9671BST2BLwIjK7WIeAt4Ky0/Juk54BBgDTCwNHxgqgGsk9Q/ItamU2DrU30NMKiDMWZmVieNOIL5PPBMRPzx1JekJkk90vLHKC7Qr06nwLZIGpWu20wE5qVh84FJaXlSu/rEdDfZKGBz6VSamZnVSc7blG8HHgY+IalN0uTUNJ7tL+5/Blieblu+Czg/Iio3CFwA/AvQCjwH3J/qVwFfkLSKIrSuSvUFwOrU/+Y03szM6izbKbKImNBB/awqtbspbluu1r8FOKxKfSNwQpV6AFN3crpmXdqvL/uLRk/B3ocGf3NF1vX7m/xmZpaFA8bMzLJwwJiZWRYOGDMzy8IBY2ZmWThgzMwsCweMmZll4YAxM7MsHDBmZpaFA8bMzLJwwJiZWRYOGDMzy8IBY2ZmWThgzMwsCweMmZll4YAxM7MsHDBmZpZFzp9MnilpvaQnS7VLJa2RtCy9Ti61XSKpVdKzkk4q1UenWquki0v1oZIeSfU7JPVK9d3T59bUPiTXPpqZWcdyHsHMAkZXqV8XESPSawGApOHAeODQNOb7knpI6gHcCIwBhgMTUl+Aq9O6Pg68AkxO9cnAK6l+XepnZmZ1li1gIuIhYFON3ccCcyPirYh4HmgFjkqv1ohYHRFvA3OBsZIEfA64K42fDZxaWtfstHwXcELqb2ZmddSIazAXSlqeTqH1SbUBwEulPm2p1lH9QODViNjarr7NulL75tR/O5KmSGqR1LJhw4b3vmdmZvZH9Q6Y6cDBwAhgLfDdOm9/GxExIyKaI6K5qampkVMxM+ty6howEbEuIt6JiD8AN1OcAgNYAwwqdR2Yah3VNwK9JfVsV99mXal9/9TfzMzqqK4BI6l/6eNpQOUOs/nA+HQH2FBgGPAosBQYlu4Y60VxI8D8iAjgAWBcGj8JmFda16S0PA74eepvZmZ11HPHXd4dSbcDxwN9JbUB04DjJY0AAngBOA8gIlZKuhN4CtgKTI2Id9J6LgQWAj2AmRGxMm3iImCupCuAJ4BbUv0W4EeSWiluMhifax/NzKxj2QImIiZUKd9SpVbpfyVwZZX6AmBBlfpq/nSKrVz/PfClnZqsmZntcv4mv5mZZeGAMTOzLBwwZmaWhQPGzMyycMCYmVkWDhgzM8vCAWNmZlk4YMzMLAsHjJmZZeGAMTOzLBwwZmaWhQPGzMyycMCYmVkWDhgzM8vCAWNmZlk4YMzMLItsASNppqT1kp4s1a6R9Iyk5ZLuldQ71YdIelPSsvS6qTRmpKQVklolXS9JqX6ApEWSVqX3Pqmu1K81befIXPtoZmYdy3kEMwsY3a62CDgsIg4H/i9wSantuYgYkV7nl+rTgXOBYelVWefFwOKIGAYsTp8BxpT6TknjzcyszrIFTEQ8BGxqV/tpRGxNH5cAAztbh6T+wH4RsSQiApgDnJqaxwKz0/LsdvU5UVgC9E7rMTOzOmrkNZhzgPtLn4dKekLSg5KOS7UBQFupT1uqAfSLiLVp+WWgX2nMSx2MMTOzOunZiI1K+kdgK3BrKq0FBkfERkkjgfskHVrr+iIiJMW7mMcUitNoDB48eGeHm5lZJ+p+BCPpLOAvgTPSaS8i4q2I2JiWHwOeAw4B1rDtabSBqQawrnLqK72vT/U1wKAOxmwjImZERHNENDc1Ne2CvTMzs4q6Boyk0cDfA6dExBulepOkHmn5YxQX6FenU2BbJI1Kd49NBOalYfOBSWl5Urv6xHQ32Shgc+lUmpmZ1Um2U2SSbgeOB/pKagOmUdw1tjuwKN1tvCTdMfYZ4DJJ/w/4A3B+RFRuELiA4o60PSmu2VSu21wF3ClpMvAicHqqLwBOBlqBN4Czc+2jmZl1LFvARMSEKuVbOuh7N3B3B20twGFV6huBE6rUA5i6U5M1M7Ndzt/kNzOzLBwwZmaWhQPGzMyycMCYmVkWNQWMpMW11MzMzCo6vYtM0h7AXhS3GvcBlJr2w49fMTOzTuzoNuXzgK8DHwEe408BswX4nxnnZWZmH3CdBkxEfA/4nqSvRcQNdZqTmZl1ATV90TIibpD0KWBIeUxEzMk0LzMz+4CrKWAk/Qg4GFgGvJPKld9nMTMz206tj4ppBoZXnn5sZma2I7V+D+ZJ4KCcEzEzs66l1iOYvsBTkh4F3qoUI+KULLMyM7MPvFoD5tKckzAzs66n1rvIHsw9ETMz61pqvYvsNYq7xgB6AbsBr0fEfrkmZmZmH2y1HsHsW1lOP108FhiVa1JmZvbBt9NPU47CfcBJO+oraaak9ZKeLNUOkLRI0qr03ifVJel6Sa2Slks6sjRmUuq/StKkUn2kpBVpzPUp/DrchpmZ1U+tT1P+Yuk1TtJVwO9rGDoLGN2udjGwOCKGAYvTZ4AxwLD0mgJMT9s+AJgGHA0cBUwrBcZ04NzSuNE72IaZmdVJrUcwf1V6nQS8RnGarFMR8RCwqV15LDA7Lc8GTi3V56QjpCVAb0n90/YWRcSmiHgFWASMTm37RcSS9AXQOe3WVW0bZmZWJ7Vegzl7F26zX0SsTcsvA/3S8gDgpVK/tlTrrN5Wpd7ZNrYhaQrF0RKDBw9+N/tiZmYdqPUU2UBJ96brKesl3S1p4HvdeDryyPr4mc62EREzIqI5IpqbmppyTsPMrNup9RTZD4H5FL8L8xHg31Lt3ViXTm+R3ten+hpgUKnfwFTrrD6wSr2zbZiZWZ3UGjBNEfHDiNiaXrOAd/tP/vlA5U6wScC8Un1iuptsFLA5neZaCJwoqU+6uH8isDC1bZE0Kt09NrHduqptw8zM6qTWR8VslPQV4Pb0eQKwcUeDJN0OHE/xk8ttFHeDXQXcKWky8CJweuq+ADgZaAXeAM4GiIhNki4HlqZ+l0VE5caBCyjuVNsTuD+96GQbZmZWJ7UGzDnADcB1FNczfgWctaNBETGhg6YTqvQNYGoH65kJzKxSbwEOq1LfWG0bZmZWP7UGzGXApHSbcOW7KddSBI+Zmdl2ar0Gc3glXKA4bQUckWdKZmbWFdQaMB8qP24lHcHUevRjZmbdUK0h8V3gYUn/mj5/Cbgyz5TMzKwrqPWb/HMktQCfS6UvRsRT+aZlZmYfdDWf5kqB4lAxM7Oa7PTj+s3MzGrhgDEzsywcMGZmloUDxszMsnDAmJlZFg4YMzPLwgFjZmZZOGDMzCwLB4yZmWXhgDEzsywcMGZmlkXdA0bSJyQtK722SPq6pEslrSnVTy6NuURSq6RnJZ1Uqo9OtVZJF5fqQyU9kup3SOpV7/00M+vu6h4wEfFsRIyIiBHASOAN4N7UfF2lLSIWAEgaDowHDgVGA9+X1ENSD+BGYAwwHJiQ+gJcndb1ceAVYHK99s/MzAqNPkV2AvBcRLzYSZ+xwNyIeCsingdagaPSqzUiVkfE28BcYKwkUfyswF1p/Gzg1Gx7YGZmVTU6YMYDt5c+XyhpuaSZpV/QHAC8VOrTlmod1Q8EXo2Ire3q25E0RVKLpJYNGza8970xM7M/aljApOsipwCVX8mcDhwMjADWUvyKZlYRMSMimiOiuampKffmzMy6lZp/cCyDMcDjEbEOoPIOIOlm4Cfp4xpgUGncwFSjg/pGoLeknukoptzfzMzqpJGnyCZQOj0mqX+p7TTgybQ8HxgvaXdJQ4FhwKPAUmBYumOsF8XptvkREcADwLg0fhIwL+uemJnZdhpyBCNpb+ALwHml8nckjQACeKHSFhErJd1J8XPNW4GpEfFOWs+FwEKgBzAzIlamdV0EzJV0BfAEcEv2nTIzs200JGAi4nWKi/Hl2pmd9L8SuLJKfQGwoEp9NcVdZmZm1iCNvovMzMy6KAeMmZll4YAxM7MsHDBmZpaFA8bMzLJwwJiZWRYOGDMzy8IBY2ZmWThgzMwsCweMmZll4YAxM7MsHDBmZpaFA8bMzLJwwJiZWRYOGDMzy8IBY2ZmWThgzMwsi4YFjKQXJK2QtExSS6odIGmRpFXpvU+qS9L1klolLZd0ZGk9k1L/VZImleoj0/pb01jVfy/NzLqvRh/BfDYiRkREc/p8MbA4IoYBi9NngDHAsPSaAkyHIpCAacDRFD+RPK0SSqnPuaVxo/PvjpmZVTQ6YNobC8xOy7OBU0v1OVFYAvSW1B84CVgUEZsi4hVgETA6te0XEUsiIoA5pXWZmVkdNDJgAvippMckTUm1fhGxNi2/DPRLywOAl0pj21Kts3pblfo2JE2R1CKpZcOGDe91f8zMrKRnA7f96YhYI+nDwCJJz5QbIyIkRc4JRMQMYAZAc3Nz1m2ZmXU3DTuCiYg16X09cC/FNZR16fQW6X196r4GGFQaPjDVOqsPrFI3M7M6aUjASNpb0r6VZeBE4ElgPlC5E2wSMC8tzwcmprvJRgGb06m0hcCJkvqki/snAgtT2xZJo9LdYxNL6zIzszpo1CmyfsC96c7hnsBtEfHvkpYCd0qaDLwInJ76LwBOBlqBN4CzASJik6TLgaWp32URsSktXwDMAvYE7k8vMzOrk4YETESsBv5TlfpG4IQq9QCmdrCumcDMKvUW4LD3PFkzM3tX3m+3KZuZWRfhgDEzsywcMGZmloUDxszMsnDAmJlZFg4YMzPLwgFjZmZZOGDMzCwLB4yZmWXhgDEzsywcMGZmloUDxszMsnDAmJlZFg4YMzPLwgFjZmZZOGDMzCwLB4yZmWVR94CRNEjSA5KekrRS0t+m+qWS1khall4nl8ZcIqlV0rOSTirVR6daq6SLS/Whkh5J9Tsk9arvXpqZWSOOYLYC34iI4cAoYKqk4antuogYkV4LAFLbeOBQYDTwfUk9JPUAbgTGAMOBCaX1XJ3W9XHgFWByvXbOzMwKdQ+YiFgbEY+n5deAp4EBnQwZC8yNiLci4nmgFTgqvVojYnVEvA3MBcZKEvA54K40fjZwap69MTOzjjT0GoykIcARwCOpdKGk5ZJmSuqTagOAl0rD2lKto/qBwKsRsbVdvdr2p0hqkdSyYcOGXbBHZmZW0bCAkbQPcDfw9YjYAkwHDgZGAGuB7+aeQ0TMiIjmiGhuamrKvTkzs26lZyM2Kmk3inC5NSLuAYiIdaX2m4GfpI9rgEGl4QNTjQ7qG4Heknqmo5hyfzMzq5NG3EUm4Bbg6Yj451K9f6nbacCTaXk+MF7S7pKGAsOAR4GlwLB0x1gvihsB5kdEAA8A49L4ScC8nPtkZmbba8QRzLHAmcAKSctS7R8o7gIbAQTwAnAeQESslHQn8BTFHWhTI+IdAEkXAguBHsDMiFiZ1ncRMFfSFcATFIFmZmZ1VPeAiYhfAqrStKCTMVcCV1apL6g2LiJWU9xlZmZmDeJv8puZWRYOGDMzy8IBY2ZmWThgzMwsCweMmZll4YAxM7MsHDBmZpaFA8bMzLJwwJiZWRYOGDMzy8IBY2ZmWThgzMwsCweMmZll4YAxM7MsHDBmZpaFA8bMzLJwwJiZWRZdNmAkjZb0rKRWSRc3ej5mZt1NlwwYST2AG4ExwHBggqThjZ2VmVn30iUDBjgKaI2I1RHxNjAXGNvgOZmZdSs9Gz2BTAYAL5U+twFHt+8kaQowJX38naRn6zC37qIv8NtGT+L9QNdOavQUbFv+s1kxTbtiLR/tqKGrBkxNImIGMKPR8+iKJLVERHOj52HWnv9s1k9XPUW2BhhU+jww1czMrE66asAsBYZJGiqpFzAemN/gOZmZdStd8hRZRGyVdCGwEOgBzIyIlQ2eVnfjU4/2fuU/m3WiiGj0HMzMrAvqqqfIzMyswRwwZmaWhQPGaiYpJP249LmnpA2SfrKDccfvqI9ZLSS9I2lZ6TUk47ZekNQ31/q7gy55kd+yeR04TNKeEfEm8AV8+7fV15sRMaLRk7Da+AjGdtYC4L+k5QnA7ZUGSUdJeljSE5J+JekT7QdL2lvSTEmPpn5+hI+9J5JGSnpQ0mOSFkrqn+q/kHSdpBZJT0v6pKR7JK2SdEVp/H1p7Mr0dI9q2/hK+jO7TNIP0vMObQccMLaz5gLjJe0BHA48Ump7BjguIo4Avgl8u8r4fwR+HhFHAZ8FrpG0d+Y5W9exZ+n02L2SdgNuAMZFxEhgJnBlqf/b6Vv7NwHzgKnAYcBZkg5Mfc5JY5uB/1qqAyDpz4EvA8emo6d3gDMy7mOX4VNktlMiYnk67z2B4mimbH9gtqRhQAC7VVnFicApkv5b+rwHMBh4OsuEravZ5hSZpMMoAmORJCi+97a21L/yBesVwMqIWJvGraZ42sdGilA5LfUbBAxL9YoTgJHA0rSNPYH1u3a3uiYHjL0b84FrgeOB8r/2LgceiIjTUgj9ospYAX8dEX6wqO0KogiOYzpofyu9/6G0XPncU9LxwOeBYyLiDUm/oPhHT/ttzI6IS3bZrLsJnyKzd2Mm8K2IWNGuvj9/uuh/VgdjFwJfU/qnoKQjsszQuotngSZJxwBI2k3SoTsxfn/glRQufwaMqtJnMTBO0ofTNg6Q1OEThO1PHDC20yKiLSKur9L0HeB/SHqCjo+OL6c4dbZc0sr02exdSb/3NA64WtL/AZYBn9qJVfw7xZHM08BVwJIq23gK+Cfgp5KWA4uA/u917t2BHxVjZmZZ+AjGzMyycMCYmVkWDhgzM8vCAWNmZlk4YMzMLAsHjFlmkvpJuk3S6vTMq4dL3xx/L+v1U6rtfc0BY5ZR+kLpfcBDEfGx9Myr8cDABszFT+6wunLAmOX1OYoHLt5UKUTEixFxg6Qekq6RtFTScknnwR+PTH4h6S5Jz0i6tfTkg9Gp9jjwxco6O3pKtaSzJM2X9HOKb6Sb1Y3/RWOW16HA4x20TQY2R8QnJe0O/Iekn6a2I9LY3wD/ARwrqQW4mSK0WoE7SuuqPKX6HEm9gUcl/Sy1HQkcHhGbduWOme2IA8asjiTdCHwaeBt4EThc0rjUvD/Fk3zfBh6NiLY0ZhkwBPgd8HxErEr1HwOV3y/p6CnVAIscLtYIDhizvFYCf135EBFT08/wtgC/Br4WEQvLA9ITfstP/n2HHf+/WvUp1ZKOpvglUrO68zUYs7x+Duwh6aul2l7pfSHw1fSjWUg6ZAc/vvYMMETSwenzhFKbn1Jt7zsOGLOMonia7KnAf5b0vKRHgdnARcC/AE8Bj0t6EvgBnRypRMTvKU6J/a90kb/8o1d+SrW97/hpymZmloWPYMzMLAsHjJmZZeGAMTOzLBwwZmaWhQPGzMyycMCYmVkWDhgzM8vi/wPLjiRnjXKo9wAAAABJRU5ErkJggg=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C4F04-4982-BC14-4E12-DBBED6F5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3" y="2220149"/>
            <a:ext cx="10133333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endParaRPr sz="4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237B9-D407-8F4D-8396-FE5B9796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485817-E33E-D346-95EC-8A6694998229}"/>
              </a:ext>
            </a:extLst>
          </p:cNvPr>
          <p:cNvSpPr/>
          <p:nvPr/>
        </p:nvSpPr>
        <p:spPr>
          <a:xfrm>
            <a:off x="421001" y="145853"/>
            <a:ext cx="5288255" cy="453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rial Rounded MT Bold" panose="020F0704030504030204" pitchFamily="34" charset="77"/>
              </a:rPr>
              <a:t>Correlation of features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b="1" spc="110" dirty="0">
                <a:solidFill>
                  <a:srgbClr val="0D3945"/>
                </a:solidFill>
                <a:latin typeface="Verdana"/>
                <a:cs typeface="Verdana"/>
              </a:rPr>
              <a:t>M</a:t>
            </a:r>
            <a:r>
              <a:rPr lang="en-US" sz="3200" b="1" spc="10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lang="en-US" sz="3200" b="1" spc="-1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lang="en-US" sz="3200" b="1" spc="1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US" sz="3200" b="1" spc="-15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US" sz="3200" b="1" spc="-114" dirty="0">
                <a:solidFill>
                  <a:srgbClr val="0D3945"/>
                </a:solidFill>
                <a:latin typeface="Verdana"/>
                <a:cs typeface="Verdana"/>
              </a:rPr>
              <a:t>v</a:t>
            </a:r>
            <a:r>
              <a:rPr lang="en-US" sz="3200" b="1" spc="-3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lang="en-US" sz="3200" b="1" spc="-25" dirty="0">
                <a:solidFill>
                  <a:srgbClr val="0D3945"/>
                </a:solidFill>
                <a:latin typeface="Verdana"/>
                <a:cs typeface="Verdana"/>
              </a:rPr>
              <a:t>ri</a:t>
            </a:r>
            <a:r>
              <a:rPr lang="en-US" sz="3200" b="1" spc="-5" dirty="0">
                <a:solidFill>
                  <a:srgbClr val="0D3945"/>
                </a:solidFill>
                <a:latin typeface="Verdana"/>
                <a:cs typeface="Verdana"/>
              </a:rPr>
              <a:t>at</a:t>
            </a:r>
            <a:r>
              <a:rPr lang="en-US" sz="3200" b="1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b="1" spc="-21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3200" b="1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lang="en-US" sz="3200" b="1" spc="-5" dirty="0">
                <a:solidFill>
                  <a:srgbClr val="0D3945"/>
                </a:solidFill>
                <a:latin typeface="Verdana"/>
                <a:cs typeface="Verdana"/>
              </a:rPr>
              <a:t>nal</a:t>
            </a:r>
            <a:r>
              <a:rPr lang="en-US" sz="3200" b="1" spc="-90" dirty="0">
                <a:solidFill>
                  <a:srgbClr val="0D3945"/>
                </a:solidFill>
                <a:latin typeface="Verdana"/>
                <a:cs typeface="Verdana"/>
              </a:rPr>
              <a:t>y</a:t>
            </a:r>
            <a:r>
              <a:rPr lang="en-US" sz="3200" b="1" spc="-4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r>
              <a:rPr lang="en-US" sz="3200" b="1" spc="-3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US" sz="3200" b="1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  <a:endParaRPr lang="en-US" sz="3200" b="1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90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lang="en-US" sz="3200" spc="-11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3200" spc="10" dirty="0">
                <a:solidFill>
                  <a:srgbClr val="0D3945"/>
                </a:solidFill>
                <a:latin typeface="Verdana"/>
                <a:cs typeface="Verdana"/>
              </a:rPr>
              <a:t>fi</a:t>
            </a:r>
            <a:r>
              <a:rPr lang="en-US" sz="3200" spc="5" dirty="0">
                <a:solidFill>
                  <a:srgbClr val="0D3945"/>
                </a:solidFill>
                <a:latin typeface="Verdana"/>
                <a:cs typeface="Verdana"/>
              </a:rPr>
              <a:t>n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d</a:t>
            </a:r>
            <a:r>
              <a:rPr lang="en-US" sz="3200" spc="-30" dirty="0">
                <a:solidFill>
                  <a:srgbClr val="0D3945"/>
                </a:solidFill>
                <a:latin typeface="Verdana"/>
                <a:cs typeface="Verdana"/>
              </a:rPr>
              <a:t> a </a:t>
            </a:r>
            <a:r>
              <a:rPr lang="en-US" sz="3200" spc="45" dirty="0">
                <a:solidFill>
                  <a:srgbClr val="0D3945"/>
                </a:solidFill>
                <a:latin typeface="Verdana"/>
                <a:cs typeface="Verdana"/>
              </a:rPr>
              <a:t>c</a:t>
            </a:r>
            <a:r>
              <a:rPr lang="en-US" sz="3200" spc="25" dirty="0">
                <a:solidFill>
                  <a:srgbClr val="0D3945"/>
                </a:solidFill>
                <a:latin typeface="Verdana"/>
                <a:cs typeface="Verdana"/>
              </a:rPr>
              <a:t>o</a:t>
            </a:r>
            <a:r>
              <a:rPr lang="en-US" sz="3200" spc="-25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US" sz="3200" spc="-2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US" sz="3200" spc="-3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spc="-5" dirty="0">
                <a:solidFill>
                  <a:srgbClr val="0D3945"/>
                </a:solidFill>
                <a:latin typeface="Verdana"/>
                <a:cs typeface="Verdana"/>
              </a:rPr>
              <a:t>l</a:t>
            </a:r>
            <a:r>
              <a:rPr lang="en-US" sz="3200" spc="-10" dirty="0">
                <a:solidFill>
                  <a:srgbClr val="0D3945"/>
                </a:solidFill>
                <a:latin typeface="Verdana"/>
                <a:cs typeface="Verdana"/>
              </a:rPr>
              <a:t>a</a:t>
            </a:r>
            <a:r>
              <a:rPr lang="en-US" sz="3200" spc="-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US" sz="3200" spc="-10" dirty="0">
                <a:solidFill>
                  <a:srgbClr val="0D3945"/>
                </a:solidFill>
                <a:latin typeface="Verdana"/>
                <a:cs typeface="Verdana"/>
              </a:rPr>
              <a:t>i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on</a:t>
            </a:r>
            <a:r>
              <a:rPr lang="en-US" sz="3200" spc="-105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3200" spc="30" dirty="0">
                <a:solidFill>
                  <a:srgbClr val="0D3945"/>
                </a:solidFill>
                <a:latin typeface="Verdana"/>
                <a:cs typeface="Verdana"/>
              </a:rPr>
              <a:t>b</a:t>
            </a:r>
            <a:r>
              <a:rPr lang="en-US" sz="3200" spc="4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spc="25" dirty="0">
                <a:solidFill>
                  <a:srgbClr val="0D3945"/>
                </a:solidFill>
                <a:latin typeface="Verdana"/>
                <a:cs typeface="Verdana"/>
              </a:rPr>
              <a:t>t</a:t>
            </a:r>
            <a:r>
              <a:rPr lang="en-US" sz="3200" spc="40" dirty="0">
                <a:solidFill>
                  <a:srgbClr val="0D3945"/>
                </a:solidFill>
                <a:latin typeface="Verdana"/>
                <a:cs typeface="Verdana"/>
              </a:rPr>
              <a:t>w</a:t>
            </a:r>
            <a:r>
              <a:rPr lang="en-US" sz="32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en</a:t>
            </a:r>
            <a:r>
              <a:rPr lang="en-US" sz="3200" spc="-30" dirty="0">
                <a:solidFill>
                  <a:srgbClr val="0D3945"/>
                </a:solidFill>
                <a:latin typeface="Verdana"/>
                <a:cs typeface="Verdana"/>
              </a:rPr>
              <a:t> </a:t>
            </a:r>
            <a:r>
              <a:rPr lang="en-US" sz="3200" spc="-5" dirty="0">
                <a:solidFill>
                  <a:srgbClr val="0D3945"/>
                </a:solidFill>
                <a:latin typeface="Verdana"/>
                <a:cs typeface="Verdana"/>
              </a:rPr>
              <a:t>f</a:t>
            </a:r>
            <a:r>
              <a:rPr lang="en-US" sz="3200" spc="-10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spc="-5" dirty="0">
                <a:solidFill>
                  <a:srgbClr val="0D3945"/>
                </a:solidFill>
                <a:latin typeface="Verdana"/>
                <a:cs typeface="Verdana"/>
              </a:rPr>
              <a:t>at</a:t>
            </a:r>
            <a:r>
              <a:rPr lang="en-US" sz="3200" spc="5" dirty="0">
                <a:solidFill>
                  <a:srgbClr val="0D3945"/>
                </a:solidFill>
                <a:latin typeface="Verdana"/>
                <a:cs typeface="Verdana"/>
              </a:rPr>
              <a:t>u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r</a:t>
            </a:r>
            <a:r>
              <a:rPr lang="en-US" sz="3200" spc="5" dirty="0">
                <a:solidFill>
                  <a:srgbClr val="0D3945"/>
                </a:solidFill>
                <a:latin typeface="Verdana"/>
                <a:cs typeface="Verdana"/>
              </a:rPr>
              <a:t>e</a:t>
            </a:r>
            <a:r>
              <a:rPr lang="en-US" sz="3200" dirty="0">
                <a:solidFill>
                  <a:srgbClr val="0D3945"/>
                </a:solidFill>
                <a:latin typeface="Verdana"/>
                <a:cs typeface="Verdana"/>
              </a:rPr>
              <a:t>s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is no strong correlation among features as we can see from this heatmap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endParaRPr lang="en-IN" sz="3200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EA2E0-AA2C-A07A-C25A-0DA36AF4E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50" y="1132267"/>
            <a:ext cx="600634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1145</Words>
  <Application>Microsoft Office PowerPoint</Application>
  <PresentationFormat>Widescreen</PresentationFormat>
  <Paragraphs>93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Apple Braille Pinpoint 8 Dot</vt:lpstr>
      <vt:lpstr>Arial</vt:lpstr>
      <vt:lpstr>Arial Rounded MT Bold</vt:lpstr>
      <vt:lpstr>Calibri</vt:lpstr>
      <vt:lpstr>Calibri Light</vt:lpstr>
      <vt:lpstr>Montserrat</vt:lpstr>
      <vt:lpstr>Roboto</vt:lpstr>
      <vt:lpstr>Times New Roman</vt:lpstr>
      <vt:lpstr>Verdana</vt:lpstr>
      <vt:lpstr>Office Theme</vt:lpstr>
      <vt:lpstr>                             Capstone Project-3                         on           Health Insurance Cross Sell Prediction  Individual done by Monica Patel (Under the Guidance of Team Alma better)  </vt:lpstr>
      <vt:lpstr>PowerPoint Presentation</vt:lpstr>
      <vt:lpstr>Table of content </vt:lpstr>
      <vt:lpstr>Problem Statement</vt:lpstr>
      <vt:lpstr>Data Description</vt:lpstr>
      <vt:lpstr>   </vt:lpstr>
      <vt:lpstr>   </vt:lpstr>
      <vt:lpstr>   </vt:lpstr>
      <vt:lpstr>   </vt:lpstr>
      <vt:lpstr>   </vt:lpstr>
      <vt:lpstr>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we check for outliers in each FeatureHere we check for outliers in each Feature Annual premium feature contains outliers so we transform annual premium to normal distribution </vt:lpstr>
      <vt:lpstr>PowerPoint Presentation</vt:lpstr>
      <vt:lpstr>Logistic Regression </vt:lpstr>
      <vt:lpstr>Decision Tree </vt:lpstr>
      <vt:lpstr>PowerPoint Presentation</vt:lpstr>
      <vt:lpstr>Random Forest </vt:lpstr>
      <vt:lpstr>LOGISTIC REGRESSION</vt:lpstr>
      <vt:lpstr>XGB Classifier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Capstone Project                         on           Health Insurance Cross Sell Prediction  Individual done by Monica Patel (Under the Guidance of Team Alma better)  </dc:title>
  <dc:creator>Mohit Singh</dc:creator>
  <cp:lastModifiedBy>Mohit Singh</cp:lastModifiedBy>
  <cp:revision>8</cp:revision>
  <dcterms:created xsi:type="dcterms:W3CDTF">2023-03-03T07:54:42Z</dcterms:created>
  <dcterms:modified xsi:type="dcterms:W3CDTF">2023-03-05T05:04:30Z</dcterms:modified>
</cp:coreProperties>
</file>