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0D262B-B0A7-40BB-9E7C-3E3AE42D585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3808282637"/>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0D262B-B0A7-40BB-9E7C-3E3AE42D5851}"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2809071491"/>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0D262B-B0A7-40BB-9E7C-3E3AE42D5851}"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223160645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D262B-B0A7-40BB-9E7C-3E3AE42D585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2246224111"/>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D262B-B0A7-40BB-9E7C-3E3AE42D5851}"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3711205277"/>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A0D262B-B0A7-40BB-9E7C-3E3AE42D5851}" type="datetimeFigureOut">
              <a:rPr lang="en-US" smtClean="0"/>
              <a:t>11/15/2021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2648259670"/>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A0D262B-B0A7-40BB-9E7C-3E3AE42D5851}" type="datetimeFigureOut">
              <a:rPr lang="en-US" smtClean="0"/>
              <a:t>11/15/2021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3863440466"/>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A0D262B-B0A7-40BB-9E7C-3E3AE42D5851}" type="datetimeFigureOut">
              <a:rPr lang="en-US" smtClean="0"/>
              <a:t>11/15/2021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3875203111"/>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0D262B-B0A7-40BB-9E7C-3E3AE42D5851}"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249515562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A0D262B-B0A7-40BB-9E7C-3E3AE42D5851}" type="datetimeFigureOut">
              <a:rPr lang="en-US" smtClean="0"/>
              <a:t>11/15/2021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17415386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A0D262B-B0A7-40BB-9E7C-3E3AE42D5851}" type="datetimeFigureOut">
              <a:rPr lang="en-US" smtClean="0"/>
              <a:t>11/15/2021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A597BCA-63D0-434A-B4C6-B02C917CF0A3}" type="slidenum">
              <a:rPr lang="en-US" smtClean="0"/>
              <a:t>‹#›</a:t>
            </a:fld>
            <a:endParaRPr lang="en-US"/>
          </a:p>
        </p:txBody>
      </p:sp>
    </p:spTree>
    <p:extLst>
      <p:ext uri="{BB962C8B-B14F-4D97-AF65-F5344CB8AC3E}">
        <p14:creationId xmlns:p14="http://schemas.microsoft.com/office/powerpoint/2010/main" val="2294678867"/>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A0D262B-B0A7-40BB-9E7C-3E3AE42D5851}" type="datetimeFigureOut">
              <a:rPr lang="en-US" smtClean="0"/>
              <a:t>11/15/2021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A597BCA-63D0-434A-B4C6-B02C917CF0A3}" type="slidenum">
              <a:rPr lang="en-US" smtClean="0"/>
              <a:t>‹#›</a:t>
            </a:fld>
            <a:endParaRPr lang="en-US"/>
          </a:p>
        </p:txBody>
      </p:sp>
    </p:spTree>
    <p:extLst>
      <p:ext uri="{BB962C8B-B14F-4D97-AF65-F5344CB8AC3E}">
        <p14:creationId xmlns:p14="http://schemas.microsoft.com/office/powerpoint/2010/main" val="194141508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mc:Choice xmlns:p14="http://schemas.microsoft.com/office/powerpoint/2010/main" Requires="p14">
      <p:transition p14:dur="10">
        <p:comb/>
      </p:transition>
    </mc:Choice>
    <mc:Fallback>
      <p:transition>
        <p:comb/>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cedirect.com/science/article/abs/pii/S1357272508001234" TargetMode="External"/><Relationship Id="rId2" Type="http://schemas.openxmlformats.org/officeDocument/2006/relationships/hyperlink" Target="https://academicjournals.org/journal/AJB/article-full-text/333295C64946" TargetMode="External"/><Relationship Id="rId1" Type="http://schemas.openxmlformats.org/officeDocument/2006/relationships/slideLayout" Target="../slideLayouts/slideLayout2.xml"/><Relationship Id="rId6" Type="http://schemas.openxmlformats.org/officeDocument/2006/relationships/hyperlink" Target="https://clinicaltrials.gov/ct2/show/NCT03222973" TargetMode="External"/><Relationship Id="rId5" Type="http://schemas.openxmlformats.org/officeDocument/2006/relationships/hyperlink" Target="https://www.ncbi.nlm.nih.gov/pmc/articles/PMC4590229/" TargetMode="External"/><Relationship Id="rId4" Type="http://schemas.openxmlformats.org/officeDocument/2006/relationships/hyperlink" Target="https://books.google.co.in/books?id=oLiHDwAAQBAJ&amp;pg=PA101&amp;lpg=PA101&amp;dq=Lingo1+insilico+studies&amp;source=bl&amp;ots=qY8FH9OcTq&amp;sig=ACfU3U0dJI-haAYKed4liQNsdzfyE1Q4jQ&amp;hl=en&amp;sa=X&amp;ved=2ahUKEwiL_o7ShYPzAhXRb30KHaZmAmEQ6AF6BAgSEAM#v=onepage&amp;q=Lingo1%20insilico%20studies&amp;f=fal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mayo.edu/research/centers-programs/center-regenerative-medicine/focus-areas/neuroregeneration" TargetMode="External"/><Relationship Id="rId3" Type="http://schemas.openxmlformats.org/officeDocument/2006/relationships/hyperlink" Target="https://elischolar.library.yale.edu/cgi/viewcontent.cgi?article=2158&amp;context=ymtdl" TargetMode="External"/><Relationship Id="rId7" Type="http://schemas.openxmlformats.org/officeDocument/2006/relationships/hyperlink" Target="https://www.ncbi.nlm.nih.gov/pmc/articles/PMC3698935/" TargetMode="External"/><Relationship Id="rId2" Type="http://schemas.openxmlformats.org/officeDocument/2006/relationships/hyperlink" Target="https://www.sciencedirect.com/topics/neuroscience/nogo-receptor-8"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4664309/" TargetMode="External"/><Relationship Id="rId5" Type="http://schemas.openxmlformats.org/officeDocument/2006/relationships/hyperlink" Target="https://www.nrronline.org/article.asp?issn=1673-5374;year=2015;volume=10;issue=1;spage=46;epage=48;aulast=Kurihara" TargetMode="External"/><Relationship Id="rId4" Type="http://schemas.openxmlformats.org/officeDocument/2006/relationships/hyperlink" Target="https://www.researchgate.net/publication/230742463_Olfactomedin_1_Interacts_with_the_Nogo_A_Receptor_Complex_to_Regulate_Axon_Growth" TargetMode="External"/><Relationship Id="rId9" Type="http://schemas.openxmlformats.org/officeDocument/2006/relationships/hyperlink" Target="https://www.nature.com/articles/nrd1821"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sz="4800" dirty="0" smtClean="0">
                <a:solidFill>
                  <a:srgbClr val="FF0000"/>
                </a:solidFill>
              </a:rPr>
              <a:t>INHIBITION OF PROTEINS </a:t>
            </a:r>
            <a:br>
              <a:rPr lang="en-US" sz="4800" dirty="0" smtClean="0">
                <a:solidFill>
                  <a:srgbClr val="FF0000"/>
                </a:solidFill>
              </a:rPr>
            </a:br>
            <a:r>
              <a:rPr lang="en-US" sz="4800" dirty="0" smtClean="0">
                <a:solidFill>
                  <a:srgbClr val="FF0000"/>
                </a:solidFill>
              </a:rPr>
              <a:t>TO FACILITATE NERVE REGENERATION AFTER INJURY</a:t>
            </a:r>
            <a:endParaRPr lang="en-US" sz="4800" dirty="0">
              <a:solidFill>
                <a:srgbClr val="FF0000"/>
              </a:solidFill>
            </a:endParaRPr>
          </a:p>
        </p:txBody>
      </p:sp>
      <p:sp>
        <p:nvSpPr>
          <p:cNvPr id="3" name="Subtitle 2"/>
          <p:cNvSpPr>
            <a:spLocks noGrp="1"/>
          </p:cNvSpPr>
          <p:nvPr>
            <p:ph type="subTitle" idx="1"/>
          </p:nvPr>
        </p:nvSpPr>
        <p:spPr/>
        <p:txBody>
          <a:bodyPr/>
          <a:lstStyle/>
          <a:p>
            <a:r>
              <a:rPr lang="en-US" dirty="0" smtClean="0">
                <a:solidFill>
                  <a:srgbClr val="FF0000"/>
                </a:solidFill>
              </a:rPr>
              <a:t>PRESENTED BY- AVIK ATTA</a:t>
            </a:r>
          </a:p>
          <a:p>
            <a:r>
              <a:rPr lang="en-US" dirty="0" smtClean="0">
                <a:solidFill>
                  <a:srgbClr val="FF0000"/>
                </a:solidFill>
              </a:rPr>
              <a:t>GUIDED BY- Dr. Sangeeta Singh</a:t>
            </a:r>
            <a:endParaRPr lang="en-US" dirty="0">
              <a:solidFill>
                <a:srgbClr val="FF0000"/>
              </a:solidFill>
            </a:endParaRPr>
          </a:p>
        </p:txBody>
      </p:sp>
      <p:sp>
        <p:nvSpPr>
          <p:cNvPr id="4" name="TextBox 3"/>
          <p:cNvSpPr txBox="1"/>
          <p:nvPr/>
        </p:nvSpPr>
        <p:spPr>
          <a:xfrm flipH="1">
            <a:off x="9375819" y="4553712"/>
            <a:ext cx="2691685" cy="646331"/>
          </a:xfrm>
          <a:prstGeom prst="rect">
            <a:avLst/>
          </a:prstGeom>
          <a:noFill/>
        </p:spPr>
        <p:txBody>
          <a:bodyPr wrap="square" rtlCol="0">
            <a:spAutoFit/>
          </a:bodyPr>
          <a:lstStyle/>
          <a:p>
            <a:r>
              <a:rPr lang="en-US" sz="3600" b="1" dirty="0" smtClean="0">
                <a:solidFill>
                  <a:srgbClr val="7030A0"/>
                </a:solidFill>
              </a:rPr>
              <a:t>MBI2020002</a:t>
            </a:r>
            <a:endParaRPr lang="en-US" sz="3600" b="1" dirty="0">
              <a:solidFill>
                <a:srgbClr val="7030A0"/>
              </a:solidFill>
            </a:endParaRPr>
          </a:p>
        </p:txBody>
      </p:sp>
      <p:sp>
        <p:nvSpPr>
          <p:cNvPr id="5" name="TextBox 4"/>
          <p:cNvSpPr txBox="1"/>
          <p:nvPr/>
        </p:nvSpPr>
        <p:spPr>
          <a:xfrm>
            <a:off x="9556124" y="5085571"/>
            <a:ext cx="2768957" cy="461665"/>
          </a:xfrm>
          <a:prstGeom prst="rect">
            <a:avLst/>
          </a:prstGeom>
          <a:noFill/>
        </p:spPr>
        <p:txBody>
          <a:bodyPr wrap="square" rtlCol="0">
            <a:spAutoFit/>
          </a:bodyPr>
          <a:lstStyle/>
          <a:p>
            <a:r>
              <a:rPr lang="en-US" sz="2400" b="1" dirty="0" smtClean="0">
                <a:solidFill>
                  <a:schemeClr val="accent4">
                    <a:lumMod val="75000"/>
                  </a:schemeClr>
                </a:solidFill>
              </a:rPr>
              <a:t>3</a:t>
            </a:r>
            <a:r>
              <a:rPr lang="en-US" sz="2400" b="1" baseline="30000" dirty="0" smtClean="0">
                <a:solidFill>
                  <a:schemeClr val="accent4">
                    <a:lumMod val="75000"/>
                  </a:schemeClr>
                </a:solidFill>
              </a:rPr>
              <a:t>RD</a:t>
            </a:r>
            <a:r>
              <a:rPr lang="en-US" sz="2400" b="1" dirty="0" smtClean="0">
                <a:solidFill>
                  <a:schemeClr val="accent4">
                    <a:lumMod val="75000"/>
                  </a:schemeClr>
                </a:solidFill>
              </a:rPr>
              <a:t> SEM</a:t>
            </a:r>
            <a:endParaRPr lang="en-US" sz="2400" b="1" dirty="0">
              <a:solidFill>
                <a:schemeClr val="accent4">
                  <a:lumMod val="7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819" y="798490"/>
            <a:ext cx="2601532" cy="3755221"/>
          </a:xfrm>
          <a:prstGeom prst="rect">
            <a:avLst/>
          </a:prstGeom>
        </p:spPr>
      </p:pic>
    </p:spTree>
    <p:extLst>
      <p:ext uri="{BB962C8B-B14F-4D97-AF65-F5344CB8AC3E}">
        <p14:creationId xmlns:p14="http://schemas.microsoft.com/office/powerpoint/2010/main" val="1003977292"/>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DOMAIN OF PROTEIN INTERACT DIRECTLY IN THIS PATHWAY AND INHIBITORY LIGAND FOR THE DOMAIN</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
            </a:pPr>
            <a:r>
              <a:rPr lang="en-US" sz="2900" dirty="0">
                <a:solidFill>
                  <a:schemeClr val="accent5"/>
                </a:solidFill>
              </a:rPr>
              <a:t> HTS and functional assay based on biochemical property shows that a molecule YU-NR-008 inhibit binding of Nogo-66 to Ngr1 and plays a role of disinhibiting axonal regeneration in neural injury. </a:t>
            </a:r>
            <a:endParaRPr lang="en-US" sz="2900" dirty="0" smtClean="0">
              <a:solidFill>
                <a:schemeClr val="accent5"/>
              </a:solidFill>
            </a:endParaRPr>
          </a:p>
          <a:p>
            <a:pPr>
              <a:buFont typeface="Wingdings" panose="05000000000000000000" pitchFamily="2" charset="2"/>
              <a:buChar char="§"/>
            </a:pPr>
            <a:r>
              <a:rPr lang="en-US" sz="2900" dirty="0">
                <a:solidFill>
                  <a:schemeClr val="accent5"/>
                </a:solidFill>
              </a:rPr>
              <a:t> </a:t>
            </a:r>
            <a:r>
              <a:rPr lang="en-US" sz="2900" dirty="0" smtClean="0">
                <a:solidFill>
                  <a:schemeClr val="accent5"/>
                </a:solidFill>
              </a:rPr>
              <a:t>My </a:t>
            </a:r>
            <a:r>
              <a:rPr lang="en-US" sz="2900" dirty="0">
                <a:solidFill>
                  <a:schemeClr val="accent5"/>
                </a:solidFill>
              </a:rPr>
              <a:t>goal was to employ small molecule antagonists of receptors known to be important for the purpose of regeneration of injured axons. Specifically, </a:t>
            </a:r>
            <a:r>
              <a:rPr lang="en-US" sz="2900" dirty="0" smtClean="0">
                <a:solidFill>
                  <a:schemeClr val="accent5"/>
                </a:solidFill>
              </a:rPr>
              <a:t>application </a:t>
            </a:r>
            <a:r>
              <a:rPr lang="en-US" sz="2900" dirty="0">
                <a:solidFill>
                  <a:schemeClr val="accent5"/>
                </a:solidFill>
              </a:rPr>
              <a:t>of a small molecule (YU-NR-008) enhances/disinhibits axonal regeneration via an NgR1-mediated mechanism in a functionally significant manner. P</a:t>
            </a:r>
            <a:r>
              <a:rPr lang="en-US" sz="2900" dirty="0" smtClean="0">
                <a:solidFill>
                  <a:schemeClr val="accent5"/>
                </a:solidFill>
              </a:rPr>
              <a:t>harmacologic </a:t>
            </a:r>
            <a:r>
              <a:rPr lang="en-US" sz="2900" dirty="0">
                <a:solidFill>
                  <a:schemeClr val="accent5"/>
                </a:solidFill>
              </a:rPr>
              <a:t>inhibition of NgR1 towards these specific aims:  Observe in vitro disinhibition of axonal regeneration and functional recovery</a:t>
            </a:r>
            <a:r>
              <a:rPr lang="en-US" sz="2900" dirty="0" smtClean="0">
                <a:solidFill>
                  <a:schemeClr val="accent5"/>
                </a:solidFill>
              </a:rPr>
              <a:t>.</a:t>
            </a:r>
          </a:p>
          <a:p>
            <a:r>
              <a:rPr lang="en-US" sz="2900" dirty="0">
                <a:solidFill>
                  <a:schemeClr val="accent5"/>
                </a:solidFill>
              </a:rPr>
              <a:t> Application of the LPA1 antagonist AM095 would rescue LPA-mediated inhibition if AM095 were applied after the inflammatory cascade had begun in an attempt to isolate the neuro regenerative effects of AM095.  LPA has been directly implicated in activating growth cone collapse via the </a:t>
            </a:r>
            <a:r>
              <a:rPr lang="en-US" sz="2900" dirty="0" err="1">
                <a:solidFill>
                  <a:schemeClr val="accent5"/>
                </a:solidFill>
              </a:rPr>
              <a:t>RhoA</a:t>
            </a:r>
            <a:r>
              <a:rPr lang="en-US" sz="2900" dirty="0">
                <a:solidFill>
                  <a:schemeClr val="accent5"/>
                </a:solidFill>
              </a:rPr>
              <a:t>/ROCK pathway. This pathway leads to the phosphorylation and thus inactivation of the myosin light chain phosphatase, thus allowing for the myosin II/actin network to contract. A recent experiment showed that LPA also exerts its demyelinating effects through the </a:t>
            </a:r>
            <a:r>
              <a:rPr lang="en-US" sz="2900" dirty="0" err="1">
                <a:solidFill>
                  <a:schemeClr val="accent5"/>
                </a:solidFill>
              </a:rPr>
              <a:t>RhoA</a:t>
            </a:r>
            <a:r>
              <a:rPr lang="en-US" sz="2900" dirty="0">
                <a:solidFill>
                  <a:schemeClr val="accent5"/>
                </a:solidFill>
              </a:rPr>
              <a:t>/ROCK pathway, at least in the PNS.</a:t>
            </a:r>
          </a:p>
          <a:p>
            <a:r>
              <a:rPr lang="en-US" sz="2900" dirty="0"/>
              <a:t>               </a:t>
            </a:r>
          </a:p>
          <a:p>
            <a:r>
              <a:rPr lang="en-US" dirty="0"/>
              <a:t> </a:t>
            </a:r>
          </a:p>
        </p:txBody>
      </p:sp>
    </p:spTree>
    <p:extLst>
      <p:ext uri="{BB962C8B-B14F-4D97-AF65-F5344CB8AC3E}">
        <p14:creationId xmlns:p14="http://schemas.microsoft.com/office/powerpoint/2010/main" val="3065090407"/>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LIGAND SPECIFICALLY INHIBIT THE PROTEIN/BIND THAT DOMAIN INVOLVE IN THE SIGNALING PATHWAY</a:t>
            </a:r>
            <a:endParaRPr lang="en-US" dirty="0"/>
          </a:p>
        </p:txBody>
      </p:sp>
      <p:sp>
        <p:nvSpPr>
          <p:cNvPr id="3" name="Content Placeholder 2"/>
          <p:cNvSpPr>
            <a:spLocks noGrp="1"/>
          </p:cNvSpPr>
          <p:nvPr>
            <p:ph idx="1"/>
          </p:nvPr>
        </p:nvSpPr>
        <p:spPr>
          <a:xfrm>
            <a:off x="3869268" y="631065"/>
            <a:ext cx="7315200" cy="5353683"/>
          </a:xfrm>
        </p:spPr>
        <p:txBody>
          <a:bodyPr>
            <a:normAutofit fontScale="77500" lnSpcReduction="20000"/>
          </a:bodyPr>
          <a:lstStyle/>
          <a:p>
            <a:pPr>
              <a:buFont typeface="Wingdings" panose="05000000000000000000" pitchFamily="2" charset="2"/>
              <a:buChar char="Ø"/>
            </a:pPr>
            <a:r>
              <a:rPr lang="en-US" sz="2600" dirty="0">
                <a:solidFill>
                  <a:srgbClr val="7030A0"/>
                </a:solidFill>
              </a:rPr>
              <a:t>Olfm1 can regulate of axon growth through the NgR1 complex and </a:t>
            </a:r>
            <a:r>
              <a:rPr lang="en-US" sz="2600" dirty="0" err="1">
                <a:solidFill>
                  <a:srgbClr val="7030A0"/>
                </a:solidFill>
              </a:rPr>
              <a:t>RhoA</a:t>
            </a:r>
            <a:r>
              <a:rPr lang="en-US" sz="2600" dirty="0">
                <a:solidFill>
                  <a:srgbClr val="7030A0"/>
                </a:solidFill>
              </a:rPr>
              <a:t> signaling. Ligands such as MAG on the glial surface soluble molecules in the extracellular space (center compartment) bind to NgR1-p75NTR-LINGO-1 complex on the surface of the axonal growth cone (upper compartment). The signal is transduced </a:t>
            </a:r>
            <a:r>
              <a:rPr lang="en-US" sz="2600" dirty="0" smtClean="0">
                <a:solidFill>
                  <a:srgbClr val="7030A0"/>
                </a:solidFill>
              </a:rPr>
              <a:t>and </a:t>
            </a:r>
            <a:r>
              <a:rPr lang="en-US" sz="2600" dirty="0">
                <a:solidFill>
                  <a:srgbClr val="7030A0"/>
                </a:solidFill>
              </a:rPr>
              <a:t>converts </a:t>
            </a:r>
            <a:r>
              <a:rPr lang="en-US" sz="2600" dirty="0" err="1">
                <a:solidFill>
                  <a:srgbClr val="7030A0"/>
                </a:solidFill>
              </a:rPr>
              <a:t>RhoA</a:t>
            </a:r>
            <a:r>
              <a:rPr lang="en-US" sz="2600" dirty="0">
                <a:solidFill>
                  <a:srgbClr val="7030A0"/>
                </a:solidFill>
              </a:rPr>
              <a:t> to the active </a:t>
            </a:r>
            <a:r>
              <a:rPr lang="en-US" sz="2600" dirty="0" smtClean="0">
                <a:solidFill>
                  <a:srgbClr val="7030A0"/>
                </a:solidFill>
              </a:rPr>
              <a:t>GTP-bound form.</a:t>
            </a:r>
          </a:p>
          <a:p>
            <a:pPr>
              <a:buFont typeface="Wingdings" panose="05000000000000000000" pitchFamily="2" charset="2"/>
              <a:buChar char="Ø"/>
            </a:pPr>
            <a:r>
              <a:rPr lang="en-US" sz="2600" dirty="0" err="1">
                <a:solidFill>
                  <a:srgbClr val="7030A0"/>
                </a:solidFill>
              </a:rPr>
              <a:t>Nogo</a:t>
            </a:r>
            <a:r>
              <a:rPr lang="en-US" sz="2600" dirty="0">
                <a:solidFill>
                  <a:srgbClr val="7030A0"/>
                </a:solidFill>
              </a:rPr>
              <a:t> proteins, myelin-associated glycoprotein (MAG), oligodendrocyte myelin glycoprotein (</a:t>
            </a:r>
            <a:r>
              <a:rPr lang="en-US" sz="2600" dirty="0" err="1">
                <a:solidFill>
                  <a:srgbClr val="7030A0"/>
                </a:solidFill>
              </a:rPr>
              <a:t>OMgp</a:t>
            </a:r>
            <a:r>
              <a:rPr lang="en-US" sz="2600" dirty="0">
                <a:solidFill>
                  <a:srgbClr val="7030A0"/>
                </a:solidFill>
              </a:rPr>
              <a:t>) and B lymphocyte stimulator (</a:t>
            </a:r>
            <a:r>
              <a:rPr lang="en-US" sz="2600" dirty="0" err="1">
                <a:solidFill>
                  <a:srgbClr val="7030A0"/>
                </a:solidFill>
              </a:rPr>
              <a:t>BLyS</a:t>
            </a:r>
            <a:r>
              <a:rPr lang="en-US" sz="2600" dirty="0">
                <a:solidFill>
                  <a:srgbClr val="7030A0"/>
                </a:solidFill>
              </a:rPr>
              <a:t>), are 4 inhibitors that commonly interact with the neuronal receptor, </a:t>
            </a:r>
            <a:r>
              <a:rPr lang="en-US" sz="2600" dirty="0" err="1">
                <a:solidFill>
                  <a:srgbClr val="7030A0"/>
                </a:solidFill>
              </a:rPr>
              <a:t>Nogo</a:t>
            </a:r>
            <a:r>
              <a:rPr lang="en-US" sz="2600" dirty="0">
                <a:solidFill>
                  <a:srgbClr val="7030A0"/>
                </a:solidFill>
              </a:rPr>
              <a:t> receptor-1 (NgR1), leading to inhibition of axonal growth. </a:t>
            </a:r>
          </a:p>
          <a:p>
            <a:pPr>
              <a:buFont typeface="Wingdings" panose="05000000000000000000" pitchFamily="2" charset="2"/>
              <a:buChar char="Ø"/>
            </a:pPr>
            <a:r>
              <a:rPr lang="en-US" sz="2600" dirty="0">
                <a:solidFill>
                  <a:srgbClr val="7030A0"/>
                </a:solidFill>
              </a:rPr>
              <a:t> </a:t>
            </a:r>
            <a:r>
              <a:rPr lang="en-US" sz="2600" dirty="0" smtClean="0">
                <a:solidFill>
                  <a:srgbClr val="7030A0"/>
                </a:solidFill>
              </a:rPr>
              <a:t>Over expression of </a:t>
            </a:r>
            <a:r>
              <a:rPr lang="en-US" sz="2600" dirty="0">
                <a:solidFill>
                  <a:srgbClr val="7030A0"/>
                </a:solidFill>
              </a:rPr>
              <a:t>LOTUS with NgR1 in COS7 cells blocked the binding of these three NgR1 ligands to NgR1. </a:t>
            </a:r>
            <a:endParaRPr lang="en-US" sz="2600" dirty="0" smtClean="0">
              <a:solidFill>
                <a:srgbClr val="7030A0"/>
              </a:solidFill>
            </a:endParaRPr>
          </a:p>
          <a:p>
            <a:pPr>
              <a:buFont typeface="Wingdings" panose="05000000000000000000" pitchFamily="2" charset="2"/>
              <a:buChar char="Ø"/>
            </a:pPr>
            <a:r>
              <a:rPr lang="en-US" sz="2600" dirty="0">
                <a:solidFill>
                  <a:srgbClr val="7030A0"/>
                </a:solidFill>
              </a:rPr>
              <a:t> LOTUS is also able to inhibit chondroitin sulfate proteoglycans-mediated activation of </a:t>
            </a:r>
            <a:r>
              <a:rPr lang="en-US" sz="2600" dirty="0" smtClean="0">
                <a:solidFill>
                  <a:srgbClr val="7030A0"/>
                </a:solidFill>
              </a:rPr>
              <a:t>NgR1. The </a:t>
            </a:r>
            <a:r>
              <a:rPr lang="en-US" sz="2600" dirty="0">
                <a:solidFill>
                  <a:srgbClr val="7030A0"/>
                </a:solidFill>
              </a:rPr>
              <a:t>carboxyl-terminal region of LOTUS antagonizes NgR1 activation by Nogo66 (</a:t>
            </a:r>
            <a:r>
              <a:rPr lang="en-US" sz="2600" dirty="0" err="1">
                <a:solidFill>
                  <a:srgbClr val="7030A0"/>
                </a:solidFill>
              </a:rPr>
              <a:t>Kurihara</a:t>
            </a:r>
            <a:r>
              <a:rPr lang="en-US" sz="2600" dirty="0">
                <a:solidFill>
                  <a:srgbClr val="7030A0"/>
                </a:solidFill>
              </a:rPr>
              <a:t> et al., 2012</a:t>
            </a:r>
            <a:r>
              <a:rPr lang="en-US" sz="2600" dirty="0" smtClean="0">
                <a:solidFill>
                  <a:srgbClr val="7030A0"/>
                </a:solidFill>
              </a:rPr>
              <a:t>). </a:t>
            </a:r>
            <a:r>
              <a:rPr lang="en-US" sz="2600" dirty="0">
                <a:solidFill>
                  <a:srgbClr val="7030A0"/>
                </a:solidFill>
              </a:rPr>
              <a:t>LOTUS can completely block the interaction of NgR1 with all four ligands and  therefore LOTUS can completely shut down NgR1-mediated axonal growth inhibition.</a:t>
            </a:r>
          </a:p>
          <a:p>
            <a:pPr>
              <a:buFont typeface="Wingdings" panose="05000000000000000000" pitchFamily="2" charset="2"/>
              <a:buChar char="Ø"/>
            </a:pPr>
            <a:endParaRPr lang="en-US" sz="23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685321963"/>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MEDICINE FOR NEURODEGENERATIVE DISEASES- DRUG REPURPOSING</a:t>
            </a:r>
            <a:endParaRPr lang="en-US" dirty="0"/>
          </a:p>
        </p:txBody>
      </p:sp>
      <p:sp>
        <p:nvSpPr>
          <p:cNvPr id="3" name="Content Placeholder 2"/>
          <p:cNvSpPr>
            <a:spLocks noGrp="1"/>
          </p:cNvSpPr>
          <p:nvPr>
            <p:ph idx="1"/>
          </p:nvPr>
        </p:nvSpPr>
        <p:spPr>
          <a:xfrm>
            <a:off x="3863662" y="553793"/>
            <a:ext cx="7320806" cy="5430956"/>
          </a:xfrm>
        </p:spPr>
        <p:txBody>
          <a:bodyPr>
            <a:normAutofit lnSpcReduction="10000"/>
          </a:bodyPr>
          <a:lstStyle/>
          <a:p>
            <a:pPr>
              <a:buFont typeface="Wingdings" panose="05000000000000000000" pitchFamily="2" charset="2"/>
              <a:buChar char="Ø"/>
            </a:pPr>
            <a:r>
              <a:rPr lang="en-US" dirty="0">
                <a:solidFill>
                  <a:srgbClr val="7030A0"/>
                </a:solidFill>
              </a:rPr>
              <a:t>Drug repositioning or repurposing is </a:t>
            </a:r>
            <a:r>
              <a:rPr lang="en-US" b="1" dirty="0">
                <a:solidFill>
                  <a:srgbClr val="7030A0"/>
                </a:solidFill>
              </a:rPr>
              <a:t>intended to find alternative uses for a pioneering drug or a drug that is made by another innovator</a:t>
            </a:r>
            <a:r>
              <a:rPr lang="en-US" dirty="0">
                <a:solidFill>
                  <a:srgbClr val="7030A0"/>
                </a:solidFill>
              </a:rPr>
              <a:t>. Drug repositioning is expanding in the area of rare and neglected diseases.</a:t>
            </a:r>
          </a:p>
          <a:p>
            <a:pPr>
              <a:buFont typeface="Wingdings" panose="05000000000000000000" pitchFamily="2" charset="2"/>
              <a:buChar char="Ø"/>
            </a:pPr>
            <a:r>
              <a:rPr lang="en-US" dirty="0">
                <a:solidFill>
                  <a:srgbClr val="0070C0"/>
                </a:solidFill>
              </a:rPr>
              <a:t>Neurodegenerative diseases are </a:t>
            </a:r>
            <a:r>
              <a:rPr lang="en-US" b="1" dirty="0">
                <a:solidFill>
                  <a:srgbClr val="0070C0"/>
                </a:solidFill>
              </a:rPr>
              <a:t>a heterogeneous group of disorders that are characterized by the progressive degeneration of the structure and function of the central nervous system or peripheral nervous system</a:t>
            </a:r>
            <a:r>
              <a:rPr lang="en-US" dirty="0">
                <a:solidFill>
                  <a:srgbClr val="0070C0"/>
                </a:solidFill>
              </a:rPr>
              <a:t>.</a:t>
            </a:r>
          </a:p>
          <a:p>
            <a:pPr>
              <a:buFont typeface="Wingdings" panose="05000000000000000000" pitchFamily="2" charset="2"/>
              <a:buChar char="Ø"/>
            </a:pPr>
            <a:r>
              <a:rPr lang="en-US" dirty="0" smtClean="0">
                <a:solidFill>
                  <a:srgbClr val="00B050"/>
                </a:solidFill>
              </a:rPr>
              <a:t>ALZHEIMER’S DISEASE- </a:t>
            </a:r>
            <a:r>
              <a:rPr lang="en-US" dirty="0" smtClean="0">
                <a:solidFill>
                  <a:schemeClr val="tx2">
                    <a:lumMod val="75000"/>
                  </a:schemeClr>
                </a:solidFill>
              </a:rPr>
              <a:t>[Donepezil- </a:t>
            </a:r>
            <a:r>
              <a:rPr lang="en-US" b="1" dirty="0" smtClean="0">
                <a:solidFill>
                  <a:schemeClr val="tx2">
                    <a:lumMod val="75000"/>
                  </a:schemeClr>
                </a:solidFill>
              </a:rPr>
              <a:t>binds reversibly to acetylcholinesterase and inhibits the hydrolysis of acetylcholine</a:t>
            </a:r>
            <a:r>
              <a:rPr lang="en-US" dirty="0" smtClean="0">
                <a:solidFill>
                  <a:schemeClr val="tx2">
                    <a:lumMod val="75000"/>
                  </a:schemeClr>
                </a:solidFill>
              </a:rPr>
              <a:t>, thus increasing the availability of acetylcholine at the synapses, enhancing cholinergic transmission].</a:t>
            </a:r>
          </a:p>
          <a:p>
            <a:pPr>
              <a:buFont typeface="Wingdings" panose="05000000000000000000" pitchFamily="2" charset="2"/>
              <a:buChar char="Ø"/>
            </a:pPr>
            <a:r>
              <a:rPr lang="en-US" dirty="0" smtClean="0">
                <a:solidFill>
                  <a:srgbClr val="00B050"/>
                </a:solidFill>
              </a:rPr>
              <a:t>PARKINSON’S DISEASE-</a:t>
            </a:r>
            <a:r>
              <a:rPr lang="en-US" dirty="0" smtClean="0">
                <a:solidFill>
                  <a:schemeClr val="tx1">
                    <a:lumMod val="75000"/>
                    <a:lumOff val="25000"/>
                  </a:schemeClr>
                </a:solidFill>
              </a:rPr>
              <a:t>[</a:t>
            </a:r>
            <a:r>
              <a:rPr lang="en-US" b="1" dirty="0" smtClean="0">
                <a:solidFill>
                  <a:schemeClr val="tx1">
                    <a:lumMod val="75000"/>
                    <a:lumOff val="25000"/>
                  </a:schemeClr>
                </a:solidFill>
              </a:rPr>
              <a:t>Levodopa-</a:t>
            </a:r>
            <a:r>
              <a:rPr lang="en-US" dirty="0" smtClean="0">
                <a:solidFill>
                  <a:schemeClr val="tx1">
                    <a:lumMod val="75000"/>
                    <a:lumOff val="25000"/>
                  </a:schemeClr>
                </a:solidFill>
              </a:rPr>
              <a:t>Dopamine-receptor agonists work </a:t>
            </a:r>
            <a:r>
              <a:rPr lang="en-US" b="1" dirty="0" smtClean="0">
                <a:solidFill>
                  <a:schemeClr val="tx1">
                    <a:lumMod val="75000"/>
                    <a:lumOff val="25000"/>
                  </a:schemeClr>
                </a:solidFill>
              </a:rPr>
              <a:t>by binding to dopamine receptors on dopaminergic neurons</a:t>
            </a:r>
            <a:r>
              <a:rPr lang="en-US" dirty="0" smtClean="0">
                <a:solidFill>
                  <a:schemeClr val="tx1">
                    <a:lumMod val="75000"/>
                    <a:lumOff val="25000"/>
                  </a:schemeClr>
                </a:solidFill>
              </a:rPr>
              <a:t>  in the neurotransmitter's absence].</a:t>
            </a:r>
          </a:p>
          <a:p>
            <a:pPr>
              <a:buFont typeface="Wingdings" panose="05000000000000000000" pitchFamily="2" charset="2"/>
              <a:buChar char="Ø"/>
            </a:pPr>
            <a:r>
              <a:rPr lang="en-US" dirty="0" smtClean="0">
                <a:solidFill>
                  <a:srgbClr val="00B050"/>
                </a:solidFill>
              </a:rPr>
              <a:t>HUNTINGTON’S DISEASE-</a:t>
            </a:r>
            <a:r>
              <a:rPr lang="en-US" dirty="0" smtClean="0">
                <a:solidFill>
                  <a:schemeClr val="tx1">
                    <a:lumMod val="75000"/>
                    <a:lumOff val="25000"/>
                  </a:schemeClr>
                </a:solidFill>
              </a:rPr>
              <a:t>[</a:t>
            </a:r>
            <a:r>
              <a:rPr lang="en-US" b="1" dirty="0" err="1" smtClean="0">
                <a:solidFill>
                  <a:schemeClr val="tx1">
                    <a:lumMod val="75000"/>
                    <a:lumOff val="25000"/>
                  </a:schemeClr>
                </a:solidFill>
              </a:rPr>
              <a:t>Tetrabenazine</a:t>
            </a:r>
            <a:r>
              <a:rPr lang="en-US" b="1" dirty="0" smtClean="0">
                <a:solidFill>
                  <a:schemeClr val="tx1">
                    <a:lumMod val="75000"/>
                    <a:lumOff val="25000"/>
                  </a:schemeClr>
                </a:solidFill>
              </a:rPr>
              <a:t>-</a:t>
            </a:r>
            <a:r>
              <a:rPr lang="en-US" dirty="0">
                <a:solidFill>
                  <a:schemeClr val="tx1">
                    <a:lumMod val="75000"/>
                    <a:lumOff val="25000"/>
                  </a:schemeClr>
                </a:solidFill>
              </a:rPr>
              <a:t>a </a:t>
            </a:r>
            <a:r>
              <a:rPr lang="en-US" b="1" dirty="0">
                <a:solidFill>
                  <a:schemeClr val="tx1">
                    <a:lumMod val="75000"/>
                    <a:lumOff val="25000"/>
                  </a:schemeClr>
                </a:solidFill>
              </a:rPr>
              <a:t>reversible high-affinity inhibitor of mono-amine uptake into granular vesicles of presynaptic neurons by binding selectively to </a:t>
            </a:r>
            <a:r>
              <a:rPr lang="en-US" b="1" dirty="0" smtClean="0">
                <a:solidFill>
                  <a:schemeClr val="tx1">
                    <a:lumMod val="75000"/>
                    <a:lumOff val="25000"/>
                  </a:schemeClr>
                </a:solidFill>
              </a:rPr>
              <a:t>VMAT-2</a:t>
            </a:r>
            <a:r>
              <a:rPr lang="en-US" dirty="0" smtClean="0">
                <a:solidFill>
                  <a:schemeClr val="tx1">
                    <a:lumMod val="75000"/>
                    <a:lumOff val="25000"/>
                  </a:schemeClr>
                </a:solidFill>
              </a:rPr>
              <a:t>].</a:t>
            </a:r>
          </a:p>
          <a:p>
            <a:pPr>
              <a:buFont typeface="Wingdings" panose="05000000000000000000" pitchFamily="2" charset="2"/>
              <a:buChar char="Ø"/>
            </a:pPr>
            <a:endParaRPr lang="en-US" dirty="0">
              <a:solidFill>
                <a:schemeClr val="tx1">
                  <a:lumMod val="75000"/>
                  <a:lumOff val="25000"/>
                </a:schemeClr>
              </a:solidFill>
            </a:endParaRPr>
          </a:p>
        </p:txBody>
      </p:sp>
    </p:spTree>
    <p:extLst>
      <p:ext uri="{BB962C8B-B14F-4D97-AF65-F5344CB8AC3E}">
        <p14:creationId xmlns:p14="http://schemas.microsoft.com/office/powerpoint/2010/main" val="1733493702"/>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ACTIVE SITE OF LINGO 1 AND TARGATED LIGAND/DRUG MOLECULE WITH PROTEIN FOR STRUCTURE BASED SCREENING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Active </a:t>
            </a:r>
            <a:r>
              <a:rPr lang="en-US" b="1" dirty="0" err="1"/>
              <a:t>siteis</a:t>
            </a:r>
            <a:r>
              <a:rPr lang="en-US" b="1" dirty="0"/>
              <a:t> defined as, a  region on the surface of an enzyme whose shape permits binding only of a specific molecular substrate that then undergoes </a:t>
            </a:r>
            <a:r>
              <a:rPr lang="en-US" b="1" dirty="0" smtClean="0"/>
              <a:t>catalysis</a:t>
            </a:r>
            <a:r>
              <a:rPr lang="en-US" dirty="0"/>
              <a:t>. </a:t>
            </a:r>
            <a:endParaRPr lang="en-US" dirty="0" smtClean="0"/>
          </a:p>
          <a:p>
            <a:pPr>
              <a:buFont typeface="Wingdings" panose="05000000000000000000" pitchFamily="2" charset="2"/>
              <a:buChar char="v"/>
            </a:pPr>
            <a:r>
              <a:rPr lang="en-US" dirty="0"/>
              <a:t>A computational ligand-target docking method was applied to investigate structural composites of the Leucine Rich Repeat and Ig Domain Containing 1 (LINGO1) with three ligands to understand the structural foundation of this protein goal specificity. Therefore, these three ligands can be utilized as the potential inhibitors to prevent various neurological disorders and the axonal neuropathies. </a:t>
            </a:r>
            <a:endParaRPr lang="en-US" dirty="0" smtClean="0"/>
          </a:p>
          <a:p>
            <a:pPr>
              <a:buFont typeface="Wingdings" panose="05000000000000000000" pitchFamily="2" charset="2"/>
              <a:buChar char="v"/>
            </a:pPr>
            <a:r>
              <a:rPr lang="en-US" dirty="0" smtClean="0"/>
              <a:t>Ibuprofen(</a:t>
            </a:r>
            <a:r>
              <a:rPr lang="en-US" dirty="0" err="1" smtClean="0"/>
              <a:t>pubchem</a:t>
            </a:r>
            <a:r>
              <a:rPr lang="en-US" dirty="0" smtClean="0"/>
              <a:t> ID- 3672), </a:t>
            </a:r>
            <a:r>
              <a:rPr lang="en-US" dirty="0" err="1" smtClean="0"/>
              <a:t>fasudil</a:t>
            </a:r>
            <a:r>
              <a:rPr lang="en-US" dirty="0" smtClean="0"/>
              <a:t>(</a:t>
            </a:r>
            <a:r>
              <a:rPr lang="en-US" dirty="0" err="1" smtClean="0"/>
              <a:t>pubchem</a:t>
            </a:r>
            <a:r>
              <a:rPr lang="en-US" dirty="0" smtClean="0"/>
              <a:t> ID-3547)  </a:t>
            </a:r>
            <a:r>
              <a:rPr lang="en-US" dirty="0"/>
              <a:t>were obtained from PubChem compound database</a:t>
            </a:r>
            <a:r>
              <a:rPr lang="en-US" dirty="0" smtClean="0"/>
              <a:t>.</a:t>
            </a:r>
          </a:p>
          <a:p>
            <a:pPr>
              <a:buFont typeface="Wingdings" panose="05000000000000000000" pitchFamily="2" charset="2"/>
              <a:buChar char="v"/>
            </a:pPr>
            <a:r>
              <a:rPr lang="en-US" dirty="0"/>
              <a:t>4OQT is the targeted protein for above ligand </a:t>
            </a:r>
            <a:r>
              <a:rPr lang="en-US" dirty="0" smtClean="0"/>
              <a:t>( </a:t>
            </a:r>
            <a:r>
              <a:rPr lang="en-US" dirty="0"/>
              <a:t>whose  </a:t>
            </a:r>
            <a:r>
              <a:rPr lang="en-US" dirty="0" err="1"/>
              <a:t>Pubmed</a:t>
            </a:r>
            <a:r>
              <a:rPr lang="en-US" dirty="0"/>
              <a:t>  ID is </a:t>
            </a:r>
            <a:r>
              <a:rPr lang="en-US" dirty="0" smtClean="0"/>
              <a:t>24756303). </a:t>
            </a: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188341803"/>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DOCKING RESULT ANALYSIS FOR TOP 4 LIGANDS (</a:t>
            </a:r>
            <a:r>
              <a:rPr lang="en-US" dirty="0" err="1" smtClean="0"/>
              <a:t>Fasudil</a:t>
            </a:r>
            <a:r>
              <a:rPr lang="en-US" dirty="0" smtClean="0"/>
              <a:t> and Ibuprofen)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45542916"/>
              </p:ext>
            </p:extLst>
          </p:nvPr>
        </p:nvGraphicFramePr>
        <p:xfrm>
          <a:off x="3752824" y="180304"/>
          <a:ext cx="7863919" cy="6426557"/>
        </p:xfrm>
        <a:graphic>
          <a:graphicData uri="http://schemas.openxmlformats.org/drawingml/2006/table">
            <a:tbl>
              <a:tblPr firstRow="1" bandRow="1">
                <a:tableStyleId>{93296810-A885-4BE3-A3E7-6D5BEEA58F35}</a:tableStyleId>
              </a:tblPr>
              <a:tblGrid>
                <a:gridCol w="1598853"/>
                <a:gridCol w="1598853"/>
                <a:gridCol w="1598853"/>
                <a:gridCol w="1598853"/>
                <a:gridCol w="1468507"/>
              </a:tblGrid>
              <a:tr h="1584947">
                <a:tc>
                  <a:txBody>
                    <a:bodyPr/>
                    <a:lstStyle/>
                    <a:p>
                      <a:r>
                        <a:rPr lang="en-US" sz="1600" dirty="0" smtClean="0"/>
                        <a:t>LIGAND</a:t>
                      </a:r>
                      <a:r>
                        <a:rPr lang="en-US" sz="1600" baseline="0" dirty="0" smtClean="0"/>
                        <a:t> NAME</a:t>
                      </a:r>
                      <a:endParaRPr lang="en-US" sz="1600" b="1" dirty="0"/>
                    </a:p>
                  </a:txBody>
                  <a:tcPr/>
                </a:tc>
                <a:tc>
                  <a:txBody>
                    <a:bodyPr/>
                    <a:lstStyle/>
                    <a:p>
                      <a:r>
                        <a:rPr lang="en-US" sz="1600" dirty="0" smtClean="0"/>
                        <a:t>PUBCHEM ID</a:t>
                      </a:r>
                      <a:endParaRPr lang="en-US" sz="1600" b="1" dirty="0"/>
                    </a:p>
                  </a:txBody>
                  <a:tcPr/>
                </a:tc>
                <a:tc>
                  <a:txBody>
                    <a:bodyPr/>
                    <a:lstStyle/>
                    <a:p>
                      <a:r>
                        <a:rPr lang="en-US" sz="1600" dirty="0" smtClean="0"/>
                        <a:t>BINDING ENERGY</a:t>
                      </a:r>
                      <a:endParaRPr lang="en-US" sz="1600" dirty="0">
                        <a:solidFill>
                          <a:schemeClr val="bg1"/>
                        </a:solidFill>
                      </a:endParaRPr>
                    </a:p>
                  </a:txBody>
                  <a:tcPr/>
                </a:tc>
                <a:tc>
                  <a:txBody>
                    <a:bodyPr/>
                    <a:lstStyle/>
                    <a:p>
                      <a:r>
                        <a:rPr lang="en-US" sz="1600" dirty="0" smtClean="0"/>
                        <a:t>BONDING</a:t>
                      </a:r>
                      <a:endParaRPr lang="en-US" sz="1600" dirty="0"/>
                    </a:p>
                  </a:txBody>
                  <a:tcPr/>
                </a:tc>
                <a:tc>
                  <a:txBody>
                    <a:bodyPr/>
                    <a:lstStyle/>
                    <a:p>
                      <a:r>
                        <a:rPr lang="en-US" sz="1600" dirty="0" smtClean="0"/>
                        <a:t>AMINO ACID BINDING POSITION</a:t>
                      </a:r>
                      <a:endParaRPr lang="en-US" sz="1600" dirty="0"/>
                    </a:p>
                  </a:txBody>
                  <a:tcPr/>
                </a:tc>
              </a:tr>
              <a:tr h="1368281">
                <a:tc>
                  <a:txBody>
                    <a:bodyPr/>
                    <a:lstStyle/>
                    <a:p>
                      <a:r>
                        <a:rPr lang="en-US" dirty="0" smtClean="0"/>
                        <a:t>FASUDIL</a:t>
                      </a:r>
                      <a:endParaRPr lang="en-US" dirty="0"/>
                    </a:p>
                  </a:txBody>
                  <a:tcPr/>
                </a:tc>
                <a:tc>
                  <a:txBody>
                    <a:bodyPr/>
                    <a:lstStyle/>
                    <a:p>
                      <a:r>
                        <a:rPr lang="en-US" dirty="0" smtClean="0"/>
                        <a:t>101357351</a:t>
                      </a:r>
                      <a:endParaRPr lang="en-US" dirty="0"/>
                    </a:p>
                  </a:txBody>
                  <a:tcPr/>
                </a:tc>
                <a:tc>
                  <a:txBody>
                    <a:bodyPr/>
                    <a:lstStyle/>
                    <a:p>
                      <a:r>
                        <a:rPr lang="en-US" dirty="0" smtClean="0"/>
                        <a:t>-6.8</a:t>
                      </a:r>
                      <a:endParaRPr lang="en-US" dirty="0"/>
                    </a:p>
                  </a:txBody>
                  <a:tcPr/>
                </a:tc>
                <a:tc>
                  <a:txBody>
                    <a:bodyPr/>
                    <a:lstStyle/>
                    <a:p>
                      <a:r>
                        <a:rPr lang="en-US" dirty="0" smtClean="0"/>
                        <a:t>Hydrogen, </a:t>
                      </a:r>
                      <a:r>
                        <a:rPr lang="en-US" dirty="0" err="1" smtClean="0"/>
                        <a:t>vander</a:t>
                      </a:r>
                      <a:r>
                        <a:rPr lang="en-US" dirty="0" smtClean="0"/>
                        <a:t> </a:t>
                      </a:r>
                      <a:r>
                        <a:rPr lang="en-US" dirty="0" err="1" smtClean="0"/>
                        <a:t>waal</a:t>
                      </a:r>
                      <a:r>
                        <a:rPr lang="en-US" dirty="0" smtClean="0"/>
                        <a:t>,</a:t>
                      </a:r>
                    </a:p>
                    <a:p>
                      <a:r>
                        <a:rPr lang="en-US" baseline="0" dirty="0" smtClean="0"/>
                        <a:t> covalent</a:t>
                      </a:r>
                    </a:p>
                    <a:p>
                      <a:endParaRPr lang="en-US" dirty="0"/>
                    </a:p>
                  </a:txBody>
                  <a:tcPr/>
                </a:tc>
                <a:tc>
                  <a:txBody>
                    <a:bodyPr/>
                    <a:lstStyle/>
                    <a:p>
                      <a:r>
                        <a:rPr lang="en-US" dirty="0" smtClean="0"/>
                        <a:t>ASN(A:105,81),PHE(A:80),ARG(A:83)</a:t>
                      </a:r>
                      <a:endParaRPr lang="en-US" dirty="0"/>
                    </a:p>
                  </a:txBody>
                  <a:tcPr/>
                </a:tc>
              </a:tr>
              <a:tr h="736767">
                <a:tc>
                  <a:txBody>
                    <a:bodyPr/>
                    <a:lstStyle/>
                    <a:p>
                      <a:r>
                        <a:rPr lang="en-US" dirty="0" smtClean="0"/>
                        <a:t>FASUDIL</a:t>
                      </a:r>
                      <a:endParaRPr lang="en-US" dirty="0"/>
                    </a:p>
                  </a:txBody>
                  <a:tcPr/>
                </a:tc>
                <a:tc>
                  <a:txBody>
                    <a:bodyPr/>
                    <a:lstStyle/>
                    <a:p>
                      <a:r>
                        <a:rPr lang="en-US" dirty="0" smtClean="0"/>
                        <a:t>101089503</a:t>
                      </a:r>
                      <a:endParaRPr lang="en-US" dirty="0"/>
                    </a:p>
                  </a:txBody>
                  <a:tcPr/>
                </a:tc>
                <a:tc>
                  <a:txBody>
                    <a:bodyPr/>
                    <a:lstStyle/>
                    <a:p>
                      <a:r>
                        <a:rPr lang="en-US" dirty="0" smtClean="0"/>
                        <a:t>-6.4</a:t>
                      </a:r>
                      <a:endParaRPr lang="en-US" dirty="0"/>
                    </a:p>
                  </a:txBody>
                  <a:tcPr/>
                </a:tc>
                <a:tc>
                  <a:txBody>
                    <a:bodyPr/>
                    <a:lstStyle/>
                    <a:p>
                      <a:r>
                        <a:rPr lang="en-US" dirty="0" smtClean="0"/>
                        <a:t>Hydrogen,</a:t>
                      </a:r>
                    </a:p>
                    <a:p>
                      <a:r>
                        <a:rPr lang="en-US" dirty="0" smtClean="0"/>
                        <a:t>covalent</a:t>
                      </a:r>
                      <a:endParaRPr lang="en-US" dirty="0"/>
                    </a:p>
                  </a:txBody>
                  <a:tcPr/>
                </a:tc>
                <a:tc>
                  <a:txBody>
                    <a:bodyPr/>
                    <a:lstStyle/>
                    <a:p>
                      <a:r>
                        <a:rPr lang="en-US" dirty="0" smtClean="0"/>
                        <a:t>ASN(A:105)</a:t>
                      </a:r>
                      <a:endParaRPr lang="en-US" dirty="0"/>
                    </a:p>
                  </a:txBody>
                  <a:tcPr/>
                </a:tc>
              </a:tr>
              <a:tr h="1368281">
                <a:tc>
                  <a:txBody>
                    <a:bodyPr/>
                    <a:lstStyle/>
                    <a:p>
                      <a:r>
                        <a:rPr lang="en-US" dirty="0" smtClean="0"/>
                        <a:t>IBUPROFEN</a:t>
                      </a:r>
                      <a:endParaRPr lang="en-US" dirty="0"/>
                    </a:p>
                  </a:txBody>
                  <a:tcPr/>
                </a:tc>
                <a:tc>
                  <a:txBody>
                    <a:bodyPr/>
                    <a:lstStyle/>
                    <a:p>
                      <a:r>
                        <a:rPr lang="en-US" dirty="0" smtClean="0"/>
                        <a:t>10042056</a:t>
                      </a:r>
                      <a:endParaRPr lang="en-US" dirty="0"/>
                    </a:p>
                  </a:txBody>
                  <a:tcPr/>
                </a:tc>
                <a:tc>
                  <a:txBody>
                    <a:bodyPr/>
                    <a:lstStyle/>
                    <a:p>
                      <a:r>
                        <a:rPr lang="en-US" dirty="0" smtClean="0"/>
                        <a:t>-6.42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Hydrogen,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Vander </a:t>
                      </a:r>
                      <a:r>
                        <a:rPr lang="en-US" dirty="0" err="1" smtClean="0"/>
                        <a:t>waal</a:t>
                      </a:r>
                      <a:r>
                        <a:rPr lang="en-US" dirty="0" smtClean="0"/>
                        <a:t>,</a:t>
                      </a:r>
                      <a:r>
                        <a:rPr lang="en-US" baseline="0" dirty="0" smtClean="0"/>
                        <a:t> covalent</a:t>
                      </a:r>
                      <a:endParaRPr lang="en-US" dirty="0" smtClean="0"/>
                    </a:p>
                    <a:p>
                      <a:endParaRPr lang="en-US" dirty="0" smtClean="0"/>
                    </a:p>
                  </a:txBody>
                  <a:tcPr/>
                </a:tc>
                <a:tc>
                  <a:txBody>
                    <a:bodyPr/>
                    <a:lstStyle/>
                    <a:p>
                      <a:r>
                        <a:rPr lang="en-US" dirty="0" smtClean="0"/>
                        <a:t>ASN(A:105,81),PHE(A:80),ARG(A:83</a:t>
                      </a:r>
                      <a:endParaRPr lang="en-US" dirty="0"/>
                    </a:p>
                  </a:txBody>
                  <a:tcPr/>
                </a:tc>
              </a:tr>
              <a:tr h="1368281">
                <a:tc>
                  <a:txBody>
                    <a:bodyPr/>
                    <a:lstStyle/>
                    <a:p>
                      <a:r>
                        <a:rPr lang="en-US" dirty="0" smtClean="0"/>
                        <a:t>IBUPROFEN</a:t>
                      </a:r>
                      <a:endParaRPr lang="en-US" dirty="0"/>
                    </a:p>
                  </a:txBody>
                  <a:tcPr/>
                </a:tc>
                <a:tc>
                  <a:txBody>
                    <a:bodyPr/>
                    <a:lstStyle/>
                    <a:p>
                      <a:r>
                        <a:rPr lang="en-US" dirty="0" smtClean="0"/>
                        <a:t>101722152</a:t>
                      </a:r>
                      <a:endParaRPr lang="en-US" dirty="0"/>
                    </a:p>
                  </a:txBody>
                  <a:tcPr/>
                </a:tc>
                <a:tc>
                  <a:txBody>
                    <a:bodyPr/>
                    <a:lstStyle/>
                    <a:p>
                      <a:r>
                        <a:rPr lang="en-US" dirty="0" smtClean="0"/>
                        <a:t>-6.19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Hydrogen,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Vander </a:t>
                      </a:r>
                      <a:r>
                        <a:rPr lang="en-US" dirty="0" err="1" smtClean="0"/>
                        <a:t>waal</a:t>
                      </a:r>
                      <a:r>
                        <a:rPr lang="en-US" dirty="0" smtClean="0"/>
                        <a:t>,</a:t>
                      </a:r>
                      <a:r>
                        <a:rPr lang="en-US" baseline="0" dirty="0" smtClean="0"/>
                        <a:t> covalent</a:t>
                      </a:r>
                      <a:endParaRPr lang="en-US" dirty="0" smtClean="0"/>
                    </a:p>
                    <a:p>
                      <a:endParaRPr lang="en-US" dirty="0"/>
                    </a:p>
                  </a:txBody>
                  <a:tcPr/>
                </a:tc>
                <a:tc>
                  <a:txBody>
                    <a:bodyPr/>
                    <a:lstStyle/>
                    <a:p>
                      <a:r>
                        <a:rPr lang="en-US" dirty="0" smtClean="0"/>
                        <a:t>ASN(A:105,81),PHE(A:80),ARG(A:83)</a:t>
                      </a:r>
                      <a:endParaRPr lang="en-US" dirty="0"/>
                    </a:p>
                  </a:txBody>
                  <a:tcPr/>
                </a:tc>
              </a:tr>
            </a:tbl>
          </a:graphicData>
        </a:graphic>
      </p:graphicFrame>
    </p:spTree>
    <p:extLst>
      <p:ext uri="{BB962C8B-B14F-4D97-AF65-F5344CB8AC3E}">
        <p14:creationId xmlns:p14="http://schemas.microsoft.com/office/powerpoint/2010/main" val="339069799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VALUE SET UP AT BEST CONFORMATION  FOR TOP 2 LIGAND EACH FROM FASUDIL AND IBUPROFEN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0422662"/>
              </p:ext>
            </p:extLst>
          </p:nvPr>
        </p:nvGraphicFramePr>
        <p:xfrm>
          <a:off x="3868738" y="863601"/>
          <a:ext cx="7315200" cy="3592490"/>
        </p:xfrm>
        <a:graphic>
          <a:graphicData uri="http://schemas.openxmlformats.org/drawingml/2006/table">
            <a:tbl>
              <a:tblPr firstRow="1" bandRow="1">
                <a:tableStyleId>{F5AB1C69-6EDB-4FF4-983F-18BD219EF322}</a:tableStyleId>
              </a:tblPr>
              <a:tblGrid>
                <a:gridCol w="1463040"/>
                <a:gridCol w="1463040"/>
                <a:gridCol w="1463040"/>
                <a:gridCol w="1463040"/>
                <a:gridCol w="1463040"/>
              </a:tblGrid>
              <a:tr h="1409401">
                <a:tc>
                  <a:txBody>
                    <a:bodyPr/>
                    <a:lstStyle/>
                    <a:p>
                      <a:r>
                        <a:rPr lang="en-US" dirty="0" smtClean="0"/>
                        <a:t>LIGAND NAME</a:t>
                      </a:r>
                      <a:endParaRPr lang="en-US" dirty="0"/>
                    </a:p>
                  </a:txBody>
                  <a:tcPr/>
                </a:tc>
                <a:tc>
                  <a:txBody>
                    <a:bodyPr/>
                    <a:lstStyle/>
                    <a:p>
                      <a:r>
                        <a:rPr lang="en-US" dirty="0" smtClean="0"/>
                        <a:t>PUBCHEM ID</a:t>
                      </a:r>
                      <a:endParaRPr lang="en-US" dirty="0"/>
                    </a:p>
                  </a:txBody>
                  <a:tcPr/>
                </a:tc>
                <a:tc>
                  <a:txBody>
                    <a:bodyPr/>
                    <a:lstStyle/>
                    <a:p>
                      <a:r>
                        <a:rPr lang="en-US" dirty="0" smtClean="0"/>
                        <a:t>GRID:</a:t>
                      </a:r>
                    </a:p>
                    <a:p>
                      <a:r>
                        <a:rPr lang="en-US" dirty="0" smtClean="0"/>
                        <a:t>X CENTER</a:t>
                      </a:r>
                      <a:endParaRPr lang="en-US" dirty="0"/>
                    </a:p>
                  </a:txBody>
                  <a:tcPr/>
                </a:tc>
                <a:tc>
                  <a:txBody>
                    <a:bodyPr/>
                    <a:lstStyle/>
                    <a:p>
                      <a:r>
                        <a:rPr lang="en-US" dirty="0" smtClean="0"/>
                        <a:t>GRID:</a:t>
                      </a:r>
                    </a:p>
                    <a:p>
                      <a:r>
                        <a:rPr lang="en-US" dirty="0" smtClean="0"/>
                        <a:t>Y</a:t>
                      </a:r>
                      <a:r>
                        <a:rPr lang="en-US" baseline="0" dirty="0" smtClean="0"/>
                        <a:t> CENTER</a:t>
                      </a:r>
                      <a:endParaRPr lang="en-US" dirty="0"/>
                    </a:p>
                  </a:txBody>
                  <a:tcPr/>
                </a:tc>
                <a:tc>
                  <a:txBody>
                    <a:bodyPr/>
                    <a:lstStyle/>
                    <a:p>
                      <a:r>
                        <a:rPr lang="en-US" dirty="0" smtClean="0"/>
                        <a:t>GRID:</a:t>
                      </a:r>
                    </a:p>
                    <a:p>
                      <a:r>
                        <a:rPr lang="en-US" dirty="0" smtClean="0"/>
                        <a:t>Z </a:t>
                      </a:r>
                      <a:r>
                        <a:rPr lang="en-US" baseline="0" dirty="0" smtClean="0"/>
                        <a:t> CENTER</a:t>
                      </a:r>
                      <a:endParaRPr lang="en-US" dirty="0"/>
                    </a:p>
                  </a:txBody>
                  <a:tcPr/>
                </a:tc>
              </a:tr>
              <a:tr h="816557">
                <a:tc>
                  <a:txBody>
                    <a:bodyPr/>
                    <a:lstStyle/>
                    <a:p>
                      <a:r>
                        <a:rPr lang="en-US" dirty="0" smtClean="0"/>
                        <a:t>FASUDIL</a:t>
                      </a:r>
                      <a:endParaRPr lang="en-US" dirty="0"/>
                    </a:p>
                  </a:txBody>
                  <a:tcPr/>
                </a:tc>
                <a:tc>
                  <a:txBody>
                    <a:bodyPr/>
                    <a:lstStyle/>
                    <a:p>
                      <a:r>
                        <a:rPr lang="en-US" dirty="0" smtClean="0"/>
                        <a:t>101357351</a:t>
                      </a:r>
                      <a:endParaRPr lang="en-US" dirty="0"/>
                    </a:p>
                  </a:txBody>
                  <a:tcPr/>
                </a:tc>
                <a:tc>
                  <a:txBody>
                    <a:bodyPr/>
                    <a:lstStyle/>
                    <a:p>
                      <a:r>
                        <a:rPr lang="en-US" dirty="0" smtClean="0"/>
                        <a:t>59.53</a:t>
                      </a:r>
                      <a:endParaRPr lang="en-US" dirty="0"/>
                    </a:p>
                  </a:txBody>
                  <a:tcPr/>
                </a:tc>
                <a:tc>
                  <a:txBody>
                    <a:bodyPr/>
                    <a:lstStyle/>
                    <a:p>
                      <a:r>
                        <a:rPr lang="en-US" dirty="0" smtClean="0"/>
                        <a:t>32.37</a:t>
                      </a:r>
                      <a:endParaRPr lang="en-US" dirty="0"/>
                    </a:p>
                  </a:txBody>
                  <a:tcPr/>
                </a:tc>
                <a:tc>
                  <a:txBody>
                    <a:bodyPr/>
                    <a:lstStyle/>
                    <a:p>
                      <a:r>
                        <a:rPr lang="en-US" dirty="0" smtClean="0"/>
                        <a:t>8.049</a:t>
                      </a:r>
                      <a:endParaRPr lang="en-US" dirty="0"/>
                    </a:p>
                  </a:txBody>
                  <a:tcPr/>
                </a:tc>
              </a:tr>
              <a:tr h="1366532">
                <a:tc>
                  <a:txBody>
                    <a:bodyPr/>
                    <a:lstStyle/>
                    <a:p>
                      <a:r>
                        <a:rPr lang="en-US" dirty="0" smtClean="0"/>
                        <a:t>IBUPROFEN</a:t>
                      </a:r>
                      <a:endParaRPr lang="en-US" dirty="0"/>
                    </a:p>
                  </a:txBody>
                  <a:tcPr/>
                </a:tc>
                <a:tc>
                  <a:txBody>
                    <a:bodyPr/>
                    <a:lstStyle/>
                    <a:p>
                      <a:r>
                        <a:rPr lang="en-US" dirty="0" smtClean="0"/>
                        <a:t>10042056</a:t>
                      </a:r>
                      <a:endParaRPr lang="en-US" dirty="0"/>
                    </a:p>
                  </a:txBody>
                  <a:tcPr/>
                </a:tc>
                <a:tc>
                  <a:txBody>
                    <a:bodyPr/>
                    <a:lstStyle/>
                    <a:p>
                      <a:r>
                        <a:rPr lang="en-US" dirty="0" smtClean="0"/>
                        <a:t>53.24</a:t>
                      </a:r>
                      <a:endParaRPr lang="en-US" dirty="0"/>
                    </a:p>
                  </a:txBody>
                  <a:tcPr/>
                </a:tc>
                <a:tc>
                  <a:txBody>
                    <a:bodyPr/>
                    <a:lstStyle/>
                    <a:p>
                      <a:r>
                        <a:rPr lang="en-US" dirty="0" smtClean="0"/>
                        <a:t>36.24</a:t>
                      </a:r>
                      <a:endParaRPr lang="en-US" dirty="0"/>
                    </a:p>
                  </a:txBody>
                  <a:tcPr/>
                </a:tc>
                <a:tc>
                  <a:txBody>
                    <a:bodyPr/>
                    <a:lstStyle/>
                    <a:p>
                      <a:r>
                        <a:rPr lang="en-US" dirty="0" smtClean="0"/>
                        <a:t>13.16</a:t>
                      </a:r>
                      <a:endParaRPr lang="en-US" dirty="0"/>
                    </a:p>
                  </a:txBody>
                  <a:tcPr/>
                </a:tc>
              </a:tr>
            </a:tbl>
          </a:graphicData>
        </a:graphic>
      </p:graphicFrame>
    </p:spTree>
    <p:extLst>
      <p:ext uri="{BB962C8B-B14F-4D97-AF65-F5344CB8AC3E}">
        <p14:creationId xmlns:p14="http://schemas.microsoft.com/office/powerpoint/2010/main" val="135018108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CLINICAL TRIAL FOR BEST LIGAND(FASUDIL)- </a:t>
            </a:r>
            <a:r>
              <a:rPr lang="en-US" dirty="0" smtClean="0">
                <a:solidFill>
                  <a:schemeClr val="accent6">
                    <a:lumMod val="75000"/>
                  </a:schemeClr>
                </a:solidFill>
              </a:rPr>
              <a:t>ADMET ANALYSIS BY SWISS ADME TOOL</a:t>
            </a:r>
            <a:endParaRPr lang="en-US" dirty="0">
              <a:solidFill>
                <a:schemeClr val="accent6">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0175" y="-965914"/>
            <a:ext cx="9968247" cy="8281114"/>
          </a:xfrm>
        </p:spPr>
      </p:pic>
    </p:spTree>
    <p:extLst>
      <p:ext uri="{BB962C8B-B14F-4D97-AF65-F5344CB8AC3E}">
        <p14:creationId xmlns:p14="http://schemas.microsoft.com/office/powerpoint/2010/main" val="2632533359"/>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RESULT </a:t>
            </a:r>
            <a:br>
              <a:rPr lang="en-US" dirty="0" smtClean="0"/>
            </a:br>
            <a:r>
              <a:rPr lang="en-US" dirty="0" smtClean="0"/>
              <a:t>SUMMERIZATION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By literature survey I got 2 ligand those are </a:t>
            </a:r>
            <a:r>
              <a:rPr lang="en-US" sz="2400" dirty="0" err="1" smtClean="0"/>
              <a:t>Fasudil</a:t>
            </a:r>
            <a:r>
              <a:rPr lang="en-US" sz="2400" dirty="0" smtClean="0"/>
              <a:t> and Ibuprofen. Then I have performed multi docking with the help of </a:t>
            </a:r>
            <a:r>
              <a:rPr lang="en-US" sz="2400" dirty="0" err="1" smtClean="0"/>
              <a:t>Pyrx</a:t>
            </a:r>
            <a:r>
              <a:rPr lang="en-US" sz="2400" dirty="0" smtClean="0"/>
              <a:t>  and have taken similar compounds, conformers from </a:t>
            </a:r>
            <a:r>
              <a:rPr lang="en-US" sz="2400" dirty="0" err="1" smtClean="0"/>
              <a:t>Pubchem</a:t>
            </a:r>
            <a:r>
              <a:rPr lang="en-US" sz="2400" dirty="0" smtClean="0"/>
              <a:t> database.</a:t>
            </a:r>
          </a:p>
          <a:p>
            <a:pPr>
              <a:buFont typeface="Wingdings" panose="05000000000000000000" pitchFamily="2" charset="2"/>
              <a:buChar char="Ø"/>
            </a:pPr>
            <a:r>
              <a:rPr lang="en-US" sz="2400" dirty="0" smtClean="0"/>
              <a:t>After successfully docking of those file I have applied custom sort to get best binding energy that would be a good fit for a suitable drug molecule.</a:t>
            </a:r>
          </a:p>
          <a:p>
            <a:pPr>
              <a:buFont typeface="Wingdings" panose="05000000000000000000" pitchFamily="2" charset="2"/>
              <a:buChar char="Ø"/>
            </a:pPr>
            <a:r>
              <a:rPr lang="en-US" sz="2400" dirty="0" smtClean="0"/>
              <a:t>Repeatedly I have performed multi dock and applied sort for both ligand file.</a:t>
            </a:r>
          </a:p>
        </p:txBody>
      </p:sp>
    </p:spTree>
    <p:extLst>
      <p:ext uri="{BB962C8B-B14F-4D97-AF65-F5344CB8AC3E}">
        <p14:creationId xmlns:p14="http://schemas.microsoft.com/office/powerpoint/2010/main" val="3825234376"/>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Then I have </a:t>
            </a:r>
            <a:r>
              <a:rPr lang="en-US" dirty="0" err="1" smtClean="0"/>
              <a:t>permorfed</a:t>
            </a:r>
            <a:r>
              <a:rPr lang="en-US" dirty="0" smtClean="0"/>
              <a:t> </a:t>
            </a:r>
            <a:r>
              <a:rPr lang="en-US" dirty="0" err="1" smtClean="0"/>
              <a:t>autodock</a:t>
            </a:r>
            <a:r>
              <a:rPr lang="en-US" dirty="0" smtClean="0"/>
              <a:t> for top 10 ligands each from </a:t>
            </a:r>
            <a:r>
              <a:rPr lang="en-US" dirty="0" err="1" smtClean="0"/>
              <a:t>fasudil</a:t>
            </a:r>
            <a:r>
              <a:rPr lang="en-US" dirty="0" smtClean="0"/>
              <a:t> and ibuprofen. I was trying to find out suitable grid value and best conformation of the ligand that would be appropriate drug molecule.</a:t>
            </a:r>
          </a:p>
          <a:p>
            <a:pPr>
              <a:buFont typeface="Wingdings" panose="05000000000000000000" pitchFamily="2" charset="2"/>
              <a:buChar char="Ø"/>
            </a:pPr>
            <a:r>
              <a:rPr lang="en-US" dirty="0" smtClean="0"/>
              <a:t>As per as the binding energy is concerned I have applied custom sort again to get the best binding energy.</a:t>
            </a:r>
          </a:p>
          <a:p>
            <a:pPr>
              <a:buFont typeface="Wingdings" panose="05000000000000000000" pitchFamily="2" charset="2"/>
              <a:buChar char="Ø"/>
            </a:pPr>
            <a:r>
              <a:rPr lang="en-US" dirty="0" smtClean="0"/>
              <a:t>After successfully completion of those steps I have analyzed best ligand with SWISS ADMET analysis tool. I have seen that this ligand follows Lipinski rules of 5 with 0 violations.</a:t>
            </a:r>
          </a:p>
          <a:p>
            <a:pPr>
              <a:buFont typeface="Wingdings" panose="05000000000000000000" pitchFamily="2" charset="2"/>
              <a:buChar char="Ø"/>
            </a:pPr>
            <a:r>
              <a:rPr lang="en-US" dirty="0" smtClean="0"/>
              <a:t>So I have confirmed that this ligand would be the best fit for the drug .</a:t>
            </a:r>
            <a:endParaRPr lang="en-US" dirty="0"/>
          </a:p>
        </p:txBody>
      </p:sp>
    </p:spTree>
    <p:extLst>
      <p:ext uri="{BB962C8B-B14F-4D97-AF65-F5344CB8AC3E}">
        <p14:creationId xmlns:p14="http://schemas.microsoft.com/office/powerpoint/2010/main" val="1513754849"/>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a:t>
            </a:r>
            <a:br>
              <a:rPr lang="en-US" dirty="0" smtClean="0"/>
            </a:br>
            <a:r>
              <a:rPr lang="en-US" dirty="0" smtClean="0"/>
              <a:t>REFERENCES</a:t>
            </a:r>
            <a:endParaRPr lang="en-US" dirty="0"/>
          </a:p>
        </p:txBody>
      </p:sp>
      <p:sp>
        <p:nvSpPr>
          <p:cNvPr id="4" name="Rectangle 1"/>
          <p:cNvSpPr>
            <a:spLocks noGrp="1" noChangeArrowheads="1"/>
          </p:cNvSpPr>
          <p:nvPr>
            <p:ph idx="1"/>
          </p:nvPr>
        </p:nvSpPr>
        <p:spPr bwMode="auto">
          <a:xfrm>
            <a:off x="3869268" y="1762434"/>
            <a:ext cx="731520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155CC"/>
                </a:solidFill>
                <a:effectLst/>
                <a:cs typeface="Arial" panose="020B0604020202020204" pitchFamily="34" charset="0"/>
                <a:hlinkClick r:id="rId2"/>
              </a:rPr>
              <a:t>1. https://academicjournals.org/journal/AJB/article-full-text/333295C64946</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222"/>
              </a:solidFill>
              <a:cs typeface="Arial" panose="020B0604020202020204"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cs typeface="Arial" panose="020B0604020202020204" pitchFamily="34" charset="0"/>
                <a:hlinkClick r:id="rId3"/>
              </a:rPr>
              <a:t>2.</a:t>
            </a:r>
            <a:r>
              <a:rPr kumimoji="0" lang="en-US" altLang="en-US" sz="1400" b="0" i="0" u="none" strike="noStrike" cap="none" normalizeH="0" dirty="0" smtClean="0">
                <a:ln>
                  <a:noFill/>
                </a:ln>
                <a:solidFill>
                  <a:srgbClr val="222222"/>
                </a:solidFill>
                <a:effectLst/>
                <a:cs typeface="Arial" panose="020B0604020202020204" pitchFamily="34" charset="0"/>
                <a:hlinkClick r:id="rId3"/>
              </a:rPr>
              <a:t> </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3"/>
              </a:rPr>
              <a:t>https://www.sciencedirect.com/science/article/abs/pii/S1357272508001234</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222"/>
              </a:solidFill>
              <a:cs typeface="Arial" panose="020B0604020202020204" pitchFamily="34" charset="0"/>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22222"/>
                </a:solidFill>
                <a:cs typeface="Arial" panose="020B0604020202020204" pitchFamily="34" charset="0"/>
                <a:hlinkClick r:id="rId4"/>
              </a:rPr>
              <a:t>3 .</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https://books.google.co.in/</a:t>
            </a:r>
            <a:r>
              <a:rPr kumimoji="0" lang="en-US" altLang="en-US" sz="1400" b="0" i="0" u="none" strike="noStrike" cap="none" normalizeH="0" baseline="0" dirty="0" err="1" smtClean="0">
                <a:ln>
                  <a:noFill/>
                </a:ln>
                <a:solidFill>
                  <a:srgbClr val="1155CC"/>
                </a:solidFill>
                <a:effectLst/>
                <a:cs typeface="Arial" panose="020B0604020202020204" pitchFamily="34" charset="0"/>
                <a:hlinkClick r:id="rId4"/>
              </a:rPr>
              <a:t>books?id</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a:t>
            </a:r>
            <a:r>
              <a:rPr kumimoji="0" lang="en-US" altLang="en-US" sz="1400" b="0" i="0" u="none" strike="noStrike" cap="none" normalizeH="0" baseline="0" dirty="0" err="1" smtClean="0">
                <a:ln>
                  <a:noFill/>
                </a:ln>
                <a:solidFill>
                  <a:srgbClr val="1155CC"/>
                </a:solidFill>
                <a:effectLst/>
                <a:cs typeface="Arial" panose="020B0604020202020204" pitchFamily="34" charset="0"/>
                <a:hlinkClick r:id="rId4"/>
              </a:rPr>
              <a:t>oLiHDwAAQBAJ&amp;pg</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=PA101&amp;lpg=PA101&amp;dq=Lingo1+insilico+studies&amp;source=</a:t>
            </a:r>
            <a:r>
              <a:rPr kumimoji="0" lang="en-US" altLang="en-US" sz="1400" b="0" i="0" u="none" strike="noStrike" cap="none" normalizeH="0" baseline="0" dirty="0" err="1" smtClean="0">
                <a:ln>
                  <a:noFill/>
                </a:ln>
                <a:solidFill>
                  <a:srgbClr val="1155CC"/>
                </a:solidFill>
                <a:effectLst/>
                <a:cs typeface="Arial" panose="020B0604020202020204" pitchFamily="34" charset="0"/>
                <a:hlinkClick r:id="rId4"/>
              </a:rPr>
              <a:t>bl&amp;ots</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=qY8FH9OcTq&amp;sig=ACfU3U0dJI-</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1155CC"/>
              </a:solidFill>
              <a:cs typeface="Arial" panose="020B0604020202020204" pitchFamily="34" charset="0"/>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4. haAYKed4liQNsdzfyE1Q4jQ&amp;hl=</a:t>
            </a:r>
            <a:r>
              <a:rPr kumimoji="0" lang="en-US" altLang="en-US" sz="1400" b="0" i="0" u="none" strike="noStrike" cap="none" normalizeH="0" baseline="0" dirty="0" err="1" smtClean="0">
                <a:ln>
                  <a:noFill/>
                </a:ln>
                <a:solidFill>
                  <a:srgbClr val="1155CC"/>
                </a:solidFill>
                <a:effectLst/>
                <a:cs typeface="Arial" panose="020B0604020202020204" pitchFamily="34" charset="0"/>
                <a:hlinkClick r:id="rId4"/>
              </a:rPr>
              <a:t>en&amp;sa</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a:t>
            </a:r>
            <a:r>
              <a:rPr kumimoji="0" lang="en-US" altLang="en-US" sz="1400" b="0" i="0" u="none" strike="noStrike" cap="none" normalizeH="0" baseline="0" dirty="0" err="1" smtClean="0">
                <a:ln>
                  <a:noFill/>
                </a:ln>
                <a:solidFill>
                  <a:srgbClr val="1155CC"/>
                </a:solidFill>
                <a:effectLst/>
                <a:cs typeface="Arial" panose="020B0604020202020204" pitchFamily="34" charset="0"/>
                <a:hlinkClick r:id="rId4"/>
              </a:rPr>
              <a:t>X&amp;ved</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=2ahUKEwiL_o7ShYPzAhXRb30KHaZmAmEQ6AF6BAgSEAM#v=</a:t>
            </a:r>
            <a:r>
              <a:rPr kumimoji="0" lang="en-US" altLang="en-US" sz="1400" b="0" i="0" u="none" strike="noStrike" cap="none" normalizeH="0" baseline="0" dirty="0" err="1" smtClean="0">
                <a:ln>
                  <a:noFill/>
                </a:ln>
                <a:solidFill>
                  <a:srgbClr val="1155CC"/>
                </a:solidFill>
                <a:effectLst/>
                <a:cs typeface="Arial" panose="020B0604020202020204" pitchFamily="34" charset="0"/>
                <a:hlinkClick r:id="rId4"/>
              </a:rPr>
              <a:t>onepage&amp;q</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=Lingo1%20insilico%20studies&amp;f=false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cs typeface="Arial" panose="020B0604020202020204" pitchFamily="34" charset="0"/>
              </a:rPr>
              <a:t/>
            </a:r>
            <a:br>
              <a:rPr kumimoji="0" lang="en-US" altLang="en-US" sz="1400" b="0" i="0" u="none" strike="noStrike" cap="none" normalizeH="0" baseline="0" dirty="0" smtClean="0">
                <a:ln>
                  <a:noFill/>
                </a:ln>
                <a:solidFill>
                  <a:srgbClr val="222222"/>
                </a:solidFill>
                <a:effectLst/>
                <a:cs typeface="Arial" panose="020B0604020202020204" pitchFamily="34" charset="0"/>
              </a:rPr>
            </a:br>
            <a:r>
              <a:rPr lang="en-US" altLang="en-US" sz="1400" dirty="0"/>
              <a:t>5</a:t>
            </a:r>
            <a:r>
              <a:rPr lang="en-US" altLang="en-US" sz="1400" dirty="0" smtClean="0"/>
              <a:t>. </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5"/>
              </a:rPr>
              <a:t>https://www.ncbi.nlm.nih.gov/pmc/articles/PMC4590229/</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222"/>
              </a:solidFill>
              <a:cs typeface="Arial" panose="020B0604020202020204" pitchFamily="34" charset="0"/>
              <a:hlinkClick r:id="rId6"/>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222"/>
                </a:solidFill>
                <a:cs typeface="Arial" panose="020B0604020202020204" pitchFamily="34" charset="0"/>
                <a:hlinkClick r:id="rId6"/>
              </a:rPr>
              <a:t>6</a:t>
            </a:r>
            <a:r>
              <a:rPr kumimoji="0" lang="en-US" altLang="en-US" sz="1400" b="0" i="0" u="none" strike="noStrike" cap="none" normalizeH="0" baseline="0" dirty="0" smtClean="0">
                <a:ln>
                  <a:noFill/>
                </a:ln>
                <a:solidFill>
                  <a:srgbClr val="222222"/>
                </a:solidFill>
                <a:effectLst/>
                <a:cs typeface="Arial" panose="020B0604020202020204" pitchFamily="34" charset="0"/>
                <a:hlinkClick r:id="rId6"/>
              </a:rPr>
              <a:t>.</a:t>
            </a:r>
            <a:r>
              <a:rPr kumimoji="0" lang="en-US" altLang="en-US" sz="1400" b="0" i="0" u="none" strike="noStrike" cap="none" normalizeH="0" dirty="0" smtClean="0">
                <a:ln>
                  <a:noFill/>
                </a:ln>
                <a:solidFill>
                  <a:srgbClr val="222222"/>
                </a:solidFill>
                <a:effectLst/>
                <a:cs typeface="Arial" panose="020B0604020202020204" pitchFamily="34" charset="0"/>
                <a:hlinkClick r:id="rId6"/>
              </a:rPr>
              <a:t> </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6"/>
              </a:rPr>
              <a:t>https://clinicaltrials.gov/ct2/show/NCT03222973</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86559418"/>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PROJECT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solidFill>
                  <a:schemeClr val="tx2">
                    <a:lumMod val="50000"/>
                  </a:schemeClr>
                </a:solidFill>
              </a:rPr>
              <a:t>A particular protein may help damaged nerves grow back after injury by blocking other proteins that hamper the recovery </a:t>
            </a:r>
            <a:r>
              <a:rPr lang="en-US" sz="2400" dirty="0" smtClean="0">
                <a:solidFill>
                  <a:schemeClr val="tx2">
                    <a:lumMod val="50000"/>
                  </a:schemeClr>
                </a:solidFill>
              </a:rPr>
              <a:t>process.</a:t>
            </a:r>
          </a:p>
          <a:p>
            <a:pPr>
              <a:buFont typeface="Wingdings" panose="05000000000000000000" pitchFamily="2" charset="2"/>
              <a:buChar char="Ø"/>
            </a:pPr>
            <a:r>
              <a:rPr lang="en-US" sz="2400" dirty="0" smtClean="0">
                <a:solidFill>
                  <a:schemeClr val="tx2">
                    <a:lumMod val="50000"/>
                  </a:schemeClr>
                </a:solidFill>
              </a:rPr>
              <a:t>In my project I have tried to find out the signaling pathway of those proteins which basically prevent nerve regeneration.</a:t>
            </a:r>
          </a:p>
          <a:p>
            <a:pPr>
              <a:buFont typeface="Wingdings" panose="05000000000000000000" pitchFamily="2" charset="2"/>
              <a:buChar char="Ø"/>
            </a:pPr>
            <a:r>
              <a:rPr lang="en-US" sz="2400" dirty="0" smtClean="0">
                <a:solidFill>
                  <a:schemeClr val="tx2">
                    <a:lumMod val="50000"/>
                  </a:schemeClr>
                </a:solidFill>
              </a:rPr>
              <a:t>Using literature survey I have found the ligands and performed multiple dock followed by auto dock with the respective macromolecule.</a:t>
            </a:r>
          </a:p>
          <a:p>
            <a:pPr>
              <a:buFont typeface="Wingdings" panose="05000000000000000000" pitchFamily="2" charset="2"/>
              <a:buChar char="Ø"/>
            </a:pPr>
            <a:r>
              <a:rPr lang="en-US" sz="2400" dirty="0" smtClean="0">
                <a:solidFill>
                  <a:schemeClr val="tx2">
                    <a:lumMod val="50000"/>
                  </a:schemeClr>
                </a:solidFill>
              </a:rPr>
              <a:t>So, after structure based screening, docking and ADMET analysis I have found some potent molecules those are basically helps for damaged nerve regeneration</a:t>
            </a:r>
            <a:endParaRPr lang="en-US" sz="2400" dirty="0">
              <a:solidFill>
                <a:schemeClr val="tx2">
                  <a:lumMod val="50000"/>
                </a:schemeClr>
              </a:solidFill>
            </a:endParaRPr>
          </a:p>
        </p:txBody>
      </p:sp>
    </p:spTree>
    <p:extLst>
      <p:ext uri="{BB962C8B-B14F-4D97-AF65-F5344CB8AC3E}">
        <p14:creationId xmlns:p14="http://schemas.microsoft.com/office/powerpoint/2010/main" val="207989003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3869268" y="762160"/>
            <a:ext cx="7315200"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rPr>
              <a:t>7</a:t>
            </a:r>
            <a:r>
              <a:rPr kumimoji="0" lang="en-US" altLang="en-US" sz="1400" b="0" i="0" u="none" strike="noStrike" cap="none" normalizeH="0" baseline="0" dirty="0" smtClean="0">
                <a:ln>
                  <a:noFill/>
                </a:ln>
                <a:solidFill>
                  <a:srgbClr val="1155CC"/>
                </a:solidFill>
                <a:effectLst/>
                <a:cs typeface="Arial" panose="020B0604020202020204" pitchFamily="34" charset="0"/>
              </a:rPr>
              <a:t>. </a:t>
            </a:r>
            <a:r>
              <a:rPr kumimoji="0" lang="en-US" altLang="en-US" sz="1400" b="0" i="0" u="none" strike="noStrike" cap="none" normalizeH="0" baseline="0" dirty="0" smtClean="0">
                <a:ln>
                  <a:noFill/>
                </a:ln>
                <a:solidFill>
                  <a:srgbClr val="1155CC"/>
                </a:solidFill>
                <a:effectLst/>
                <a:cs typeface="Arial" panose="020B0604020202020204" pitchFamily="34" charset="0"/>
                <a:hlinkClick r:id="rId2"/>
              </a:rPr>
              <a:t>https://www.sciencedirect.com/topics/neuroscience/nogo-receptor-8</a:t>
            </a:r>
            <a:r>
              <a:rPr kumimoji="0" lang="en-US" altLang="en-US" sz="1400" b="0" i="0" u="none" strike="noStrike" cap="none" normalizeH="0" baseline="0" dirty="0" smtClean="0">
                <a:ln>
                  <a:noFill/>
                </a:ln>
                <a:solidFill>
                  <a:srgbClr val="1155CC"/>
                </a:solidFill>
                <a:effectLst/>
                <a:cs typeface="Arial" panose="020B0604020202020204" pitchFamily="34"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1155CC"/>
                </a:solidFill>
                <a:effectLst/>
                <a:cs typeface="Arial" panose="020B0604020202020204" pitchFamily="34" charset="0"/>
                <a:hlinkClick r:id="rId3"/>
              </a:rPr>
              <a:t>https://elischolar.library.yale.edu/cgi/viewcontent.cgi?article=2158&amp;context=ymtdl</a:t>
            </a:r>
            <a:endParaRPr kumimoji="0" lang="en-US" altLang="en-US" sz="1400" b="0" i="0" u="none" strike="noStrike" cap="none" normalizeH="0" baseline="0" dirty="0" smtClean="0">
              <a:ln>
                <a:noFill/>
              </a:ln>
              <a:solidFill>
                <a:srgbClr val="1155C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smtClean="0">
                <a:solidFill>
                  <a:srgbClr val="1155CC"/>
                </a:solidFill>
                <a:cs typeface="Arial" panose="020B0604020202020204" pitchFamily="34" charset="0"/>
              </a:rPr>
              <a:t>9.</a:t>
            </a:r>
            <a:endParaRPr kumimoji="0" lang="en-US" altLang="en-US" sz="14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1155CC"/>
                </a:solidFill>
                <a:effectLst/>
                <a:cs typeface="Arial" panose="020B0604020202020204" pitchFamily="34" charset="0"/>
                <a:hlinkClick r:id="rId4"/>
              </a:rPr>
              <a:t>https://www.researchgate.net/publication/230742463_Olfactomedin_1_Interacts_with_the_Nogo_A_Receptor_Complex_to_Regulate_Axon_Growth</a:t>
            </a:r>
            <a:endParaRPr kumimoji="0" lang="en-US" altLang="en-US" sz="1400" b="0" i="0" u="none" strike="noStrike" cap="none" normalizeH="0" baseline="0" dirty="0" smtClean="0">
              <a:ln>
                <a:noFill/>
              </a:ln>
              <a:solidFill>
                <a:srgbClr val="1155C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smtClean="0">
                <a:solidFill>
                  <a:srgbClr val="1155CC"/>
                </a:solidFill>
                <a:cs typeface="Arial" panose="020B0604020202020204" pitchFamily="34" charset="0"/>
              </a:rPr>
              <a:t>10.</a:t>
            </a:r>
            <a:endParaRPr kumimoji="0" lang="en-US" altLang="en-US" sz="14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1155CC"/>
                </a:solidFill>
                <a:effectLst/>
                <a:cs typeface="Arial" panose="020B0604020202020204" pitchFamily="34" charset="0"/>
                <a:hlinkClick r:id="rId5"/>
              </a:rPr>
              <a:t>https://www.nrronline.org/article.asp?issn=1673-5374;year=2015;volume=10;issue=1;spage=46;epage=48;aulast=Kurihara</a:t>
            </a:r>
            <a:r>
              <a:rPr kumimoji="0" lang="en-US" altLang="en-US" sz="1400" b="0" i="0" u="none" strike="noStrike" cap="none" normalizeH="0" baseline="0" dirty="0" smtClean="0">
                <a:ln>
                  <a:noFill/>
                </a:ln>
                <a:solidFill>
                  <a:srgbClr val="1155CC"/>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smtClean="0">
                <a:solidFill>
                  <a:srgbClr val="1155CC"/>
                </a:solidFill>
                <a:cs typeface="Arial" panose="020B0604020202020204" pitchFamily="34" charset="0"/>
              </a:rPr>
              <a:t>11.</a:t>
            </a:r>
            <a:endParaRPr kumimoji="0" lang="en-US" altLang="en-US" sz="1400" b="0" i="0" u="none" strike="noStrike" cap="none" normalizeH="0" baseline="0" dirty="0" smtClean="0">
              <a:ln>
                <a:noFill/>
              </a:ln>
              <a:solidFill>
                <a:srgbClr val="1155CC"/>
              </a:solidFill>
              <a:effectLst/>
              <a:cs typeface="Arial" panose="020B0604020202020204" pitchFamily="34" charset="0"/>
            </a:endParaRPr>
          </a:p>
          <a:p>
            <a:pPr marL="0" lvl="0" indent="0">
              <a:lnSpc>
                <a:spcPct val="100000"/>
              </a:lnSpc>
              <a:buClrTx/>
              <a:buNone/>
            </a:pPr>
            <a:r>
              <a:rPr lang="en-US" altLang="en-US" sz="1400" dirty="0">
                <a:solidFill>
                  <a:srgbClr val="1155CC"/>
                </a:solidFill>
                <a:cs typeface="Arial" panose="020B0604020202020204" pitchFamily="34" charset="0"/>
                <a:hlinkClick r:id="rId6"/>
              </a:rPr>
              <a:t>https://www.ncbi.nlm.nih.gov/pmc/articles/PMC4664309</a:t>
            </a:r>
            <a:r>
              <a:rPr lang="en-US" altLang="en-US" sz="1400" dirty="0" smtClean="0">
                <a:solidFill>
                  <a:srgbClr val="1155CC"/>
                </a:solidFill>
                <a:cs typeface="Arial" panose="020B0604020202020204" pitchFamily="34" charset="0"/>
                <a:hlinkClick r:id="rId6"/>
              </a:rPr>
              <a:t>/</a:t>
            </a:r>
            <a:endParaRPr lang="en-US" altLang="en-US" sz="1400" dirty="0" smtClean="0">
              <a:solidFill>
                <a:srgbClr val="1155CC"/>
              </a:solidFill>
              <a:cs typeface="Arial" panose="020B0604020202020204" pitchFamily="34" charset="0"/>
            </a:endParaRPr>
          </a:p>
          <a:p>
            <a:pPr marL="0" lvl="0" indent="0">
              <a:lnSpc>
                <a:spcPct val="100000"/>
              </a:lnSpc>
              <a:buClrTx/>
              <a:buNone/>
            </a:pPr>
            <a:r>
              <a:rPr lang="en-US" altLang="en-US" sz="1400" dirty="0" smtClean="0">
                <a:solidFill>
                  <a:srgbClr val="1155CC"/>
                </a:solidFill>
                <a:cs typeface="Arial" panose="020B0604020202020204" pitchFamily="34" charset="0"/>
              </a:rPr>
              <a:t>12.</a:t>
            </a:r>
            <a:endParaRPr lang="en-US" altLang="en-US" sz="1400" dirty="0"/>
          </a:p>
          <a:p>
            <a:pPr marL="0" lvl="0" indent="0">
              <a:lnSpc>
                <a:spcPct val="100000"/>
              </a:lnSpc>
              <a:buClrTx/>
              <a:buNone/>
            </a:pPr>
            <a:r>
              <a:rPr lang="en-US" altLang="en-US" sz="1400" dirty="0">
                <a:solidFill>
                  <a:srgbClr val="1155CC"/>
                </a:solidFill>
                <a:cs typeface="Arial" panose="020B0604020202020204" pitchFamily="34" charset="0"/>
                <a:hlinkClick r:id="rId7"/>
              </a:rPr>
              <a:t>https://www.ncbi.nlm.nih.gov/pmc/articles/PMC3698935</a:t>
            </a:r>
            <a:r>
              <a:rPr lang="en-US" altLang="en-US" sz="1400" dirty="0" smtClean="0">
                <a:solidFill>
                  <a:srgbClr val="1155CC"/>
                </a:solidFill>
                <a:cs typeface="Arial" panose="020B0604020202020204" pitchFamily="34" charset="0"/>
                <a:hlinkClick r:id="rId7"/>
              </a:rPr>
              <a:t>/</a:t>
            </a:r>
            <a:endParaRPr lang="en-US" altLang="en-US" sz="1400" dirty="0" smtClean="0">
              <a:solidFill>
                <a:srgbClr val="1155CC"/>
              </a:solidFill>
              <a:cs typeface="Arial" panose="020B0604020202020204" pitchFamily="34" charset="0"/>
            </a:endParaRPr>
          </a:p>
          <a:p>
            <a:pPr marL="0" lvl="0" indent="0">
              <a:lnSpc>
                <a:spcPct val="100000"/>
              </a:lnSpc>
              <a:buClrTx/>
              <a:buNone/>
            </a:pPr>
            <a:r>
              <a:rPr lang="en-US" altLang="en-US" sz="1400" dirty="0" smtClean="0">
                <a:solidFill>
                  <a:srgbClr val="1155CC"/>
                </a:solidFill>
                <a:cs typeface="Arial" panose="020B0604020202020204" pitchFamily="34" charset="0"/>
              </a:rPr>
              <a:t>13.</a:t>
            </a:r>
            <a:endParaRPr lang="en-US" altLang="en-US" sz="1400" dirty="0"/>
          </a:p>
          <a:p>
            <a:pPr marL="0" lvl="0" indent="0">
              <a:lnSpc>
                <a:spcPct val="100000"/>
              </a:lnSpc>
              <a:buClrTx/>
              <a:buNone/>
            </a:pPr>
            <a:r>
              <a:rPr lang="en-US" altLang="en-US" sz="1400" dirty="0">
                <a:solidFill>
                  <a:srgbClr val="1155CC"/>
                </a:solidFill>
                <a:cs typeface="Arial" panose="020B0604020202020204" pitchFamily="34" charset="0"/>
                <a:hlinkClick r:id="rId8"/>
              </a:rPr>
              <a:t>https://</a:t>
            </a:r>
            <a:r>
              <a:rPr lang="en-US" altLang="en-US" sz="1400" dirty="0" smtClean="0">
                <a:solidFill>
                  <a:srgbClr val="1155CC"/>
                </a:solidFill>
                <a:cs typeface="Arial" panose="020B0604020202020204" pitchFamily="34" charset="0"/>
                <a:hlinkClick r:id="rId8"/>
              </a:rPr>
              <a:t>www.mayo.edu/research/centers-programs/center-regenerative-medicine/focus-areas/neuroregeneration</a:t>
            </a:r>
            <a:endParaRPr lang="en-US" altLang="en-US" sz="1400" dirty="0" smtClean="0">
              <a:solidFill>
                <a:srgbClr val="1155CC"/>
              </a:solidFill>
              <a:cs typeface="Arial" panose="020B0604020202020204" pitchFamily="34" charset="0"/>
            </a:endParaRPr>
          </a:p>
          <a:p>
            <a:pPr marL="0" lvl="0" indent="0">
              <a:lnSpc>
                <a:spcPct val="100000"/>
              </a:lnSpc>
              <a:buClrTx/>
              <a:buNone/>
            </a:pPr>
            <a:r>
              <a:rPr lang="en-US" altLang="en-US" sz="1400" dirty="0" smtClean="0">
                <a:solidFill>
                  <a:srgbClr val="1155CC"/>
                </a:solidFill>
                <a:cs typeface="Arial" panose="020B0604020202020204" pitchFamily="34" charset="0"/>
              </a:rPr>
              <a:t>14.</a:t>
            </a:r>
            <a:endParaRPr lang="en-US" altLang="en-US" sz="1400" dirty="0"/>
          </a:p>
          <a:p>
            <a:pPr marL="0" lvl="0" indent="0">
              <a:lnSpc>
                <a:spcPct val="100000"/>
              </a:lnSpc>
              <a:buClrTx/>
              <a:buNone/>
            </a:pPr>
            <a:r>
              <a:rPr lang="en-US" altLang="en-US" sz="1400" dirty="0">
                <a:solidFill>
                  <a:srgbClr val="1155CC"/>
                </a:solidFill>
                <a:cs typeface="Arial" panose="020B0604020202020204" pitchFamily="34" charset="0"/>
                <a:hlinkClick r:id="rId9"/>
              </a:rPr>
              <a:t>https://www.nature.com/articles/nrd1821</a:t>
            </a:r>
            <a:endParaRPr lang="en-US" altLang="en-US" sz="14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rgbClr val="1155C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rgbClr val="1155C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rgbClr val="1155C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679411"/>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0310" y="592214"/>
            <a:ext cx="10122794" cy="5306310"/>
          </a:xfrm>
          <a:prstGeom prst="rect">
            <a:avLst/>
          </a:prstGeom>
        </p:spPr>
      </p:pic>
    </p:spTree>
    <p:extLst>
      <p:ext uri="{BB962C8B-B14F-4D97-AF65-F5344CB8AC3E}">
        <p14:creationId xmlns:p14="http://schemas.microsoft.com/office/powerpoint/2010/main" val="1318145880"/>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HELPS DAMAGED NERVE GROW BACK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solidFill>
                  <a:schemeClr val="accent3">
                    <a:lumMod val="50000"/>
                  </a:schemeClr>
                </a:solidFill>
              </a:rPr>
              <a:t>As per as the case study is concern ,the </a:t>
            </a:r>
            <a:r>
              <a:rPr lang="en-US" sz="2400" dirty="0">
                <a:solidFill>
                  <a:schemeClr val="accent3">
                    <a:lumMod val="50000"/>
                  </a:schemeClr>
                </a:solidFill>
              </a:rPr>
              <a:t>protein fragment or peptide, known as NEP1-40, promoted nerve regrowth in rats with damaged spine and </a:t>
            </a:r>
            <a:r>
              <a:rPr lang="en-US" sz="2400" dirty="0" smtClean="0">
                <a:solidFill>
                  <a:schemeClr val="accent3">
                    <a:lumMod val="50000"/>
                  </a:schemeClr>
                </a:solidFill>
              </a:rPr>
              <a:t>brain cells</a:t>
            </a:r>
            <a:r>
              <a:rPr lang="en-US" sz="2400" dirty="0">
                <a:solidFill>
                  <a:schemeClr val="accent3">
                    <a:lumMod val="50000"/>
                  </a:schemeClr>
                </a:solidFill>
              </a:rPr>
              <a:t>. </a:t>
            </a:r>
            <a:endParaRPr lang="en-US" sz="2400" dirty="0" smtClean="0">
              <a:solidFill>
                <a:schemeClr val="accent3">
                  <a:lumMod val="50000"/>
                </a:schemeClr>
              </a:solidFill>
            </a:endParaRPr>
          </a:p>
          <a:p>
            <a:pPr>
              <a:buFont typeface="Wingdings" panose="05000000000000000000" pitchFamily="2" charset="2"/>
              <a:buChar char="v"/>
            </a:pPr>
            <a:r>
              <a:rPr lang="en-US" sz="2400" dirty="0" smtClean="0">
                <a:solidFill>
                  <a:schemeClr val="accent3">
                    <a:lumMod val="50000"/>
                  </a:schemeClr>
                </a:solidFill>
              </a:rPr>
              <a:t>A </a:t>
            </a:r>
            <a:r>
              <a:rPr lang="en-US" sz="2400" dirty="0">
                <a:solidFill>
                  <a:schemeClr val="accent3">
                    <a:lumMod val="50000"/>
                  </a:schemeClr>
                </a:solidFill>
              </a:rPr>
              <a:t>protein called Nogo-66, present on cells in the </a:t>
            </a:r>
            <a:r>
              <a:rPr lang="en-US" sz="2400" dirty="0" smtClean="0">
                <a:solidFill>
                  <a:schemeClr val="accent3">
                    <a:lumMod val="50000"/>
                  </a:schemeClr>
                </a:solidFill>
              </a:rPr>
              <a:t>brain and </a:t>
            </a:r>
            <a:r>
              <a:rPr lang="en-US" sz="2400" dirty="0">
                <a:solidFill>
                  <a:schemeClr val="accent3">
                    <a:lumMod val="50000"/>
                  </a:schemeClr>
                </a:solidFill>
              </a:rPr>
              <a:t>spinal cord, prevents nerve-cell regrowth after traumatic </a:t>
            </a:r>
            <a:r>
              <a:rPr lang="en-US" sz="2400" dirty="0" smtClean="0">
                <a:solidFill>
                  <a:schemeClr val="accent3">
                    <a:lumMod val="50000"/>
                  </a:schemeClr>
                </a:solidFill>
              </a:rPr>
              <a:t>injury.</a:t>
            </a:r>
          </a:p>
          <a:p>
            <a:pPr>
              <a:buFont typeface="Wingdings" panose="05000000000000000000" pitchFamily="2" charset="2"/>
              <a:buChar char="v"/>
            </a:pPr>
            <a:r>
              <a:rPr lang="en-US" sz="2400" dirty="0">
                <a:solidFill>
                  <a:schemeClr val="accent3">
                    <a:lumMod val="50000"/>
                  </a:schemeClr>
                </a:solidFill>
              </a:rPr>
              <a:t>But researchers have now identified another protein fragment (NEP1-40) that works as an antagonist to counter Nogo-66. The researchers were able to start the recovery process in laboratory rats whose spinal cords were damaged</a:t>
            </a:r>
            <a:r>
              <a:rPr lang="en-US" dirty="0"/>
              <a:t>.</a:t>
            </a:r>
            <a:r>
              <a:rPr lang="en-US" dirty="0" smtClean="0"/>
              <a:t> </a:t>
            </a:r>
            <a:endParaRPr lang="en-US" dirty="0"/>
          </a:p>
        </p:txBody>
      </p:sp>
    </p:spTree>
    <p:extLst>
      <p:ext uri="{BB962C8B-B14F-4D97-AF65-F5344CB8AC3E}">
        <p14:creationId xmlns:p14="http://schemas.microsoft.com/office/powerpoint/2010/main" val="247701487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INHIBITORY ACTION OF PROTEINS IN NERVE REGENERATION</a:t>
            </a:r>
            <a:br>
              <a:rPr lang="en-US" dirty="0" smtClean="0"/>
            </a:br>
            <a:r>
              <a:rPr lang="en-US" dirty="0" smtClean="0"/>
              <a:t>(CASE STUDY-</a:t>
            </a:r>
            <a:br>
              <a:rPr lang="en-US" dirty="0" smtClean="0"/>
            </a:br>
            <a:r>
              <a:rPr lang="en-US" dirty="0" smtClean="0"/>
              <a:t>NOGO, </a:t>
            </a:r>
            <a:r>
              <a:rPr lang="en-US" dirty="0" err="1" smtClean="0"/>
              <a:t>Omgp</a:t>
            </a:r>
            <a:r>
              <a:rPr lang="en-US" dirty="0" smtClean="0"/>
              <a:t>, MAG)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solidFill>
                  <a:srgbClr val="002060"/>
                </a:solidFill>
              </a:rPr>
              <a:t>The inhibitory activity of </a:t>
            </a:r>
            <a:r>
              <a:rPr lang="en-US" dirty="0" err="1">
                <a:solidFill>
                  <a:srgbClr val="002060"/>
                </a:solidFill>
              </a:rPr>
              <a:t>Nogo</a:t>
            </a:r>
            <a:r>
              <a:rPr lang="en-US" dirty="0">
                <a:solidFill>
                  <a:srgbClr val="002060"/>
                </a:solidFill>
              </a:rPr>
              <a:t> proteins was first characterized by Schwab and his colleagues via size fractionation of adult central nervous system (CNS). </a:t>
            </a:r>
            <a:endParaRPr lang="en-US" dirty="0" smtClean="0">
              <a:solidFill>
                <a:srgbClr val="002060"/>
              </a:solidFill>
            </a:endParaRPr>
          </a:p>
          <a:p>
            <a:pPr>
              <a:buFont typeface="Wingdings" panose="05000000000000000000" pitchFamily="2" charset="2"/>
              <a:buChar char="q"/>
            </a:pPr>
            <a:r>
              <a:rPr lang="en-US" dirty="0">
                <a:solidFill>
                  <a:srgbClr val="002060"/>
                </a:solidFill>
              </a:rPr>
              <a:t>a cDNA encoding NI-250, termed Nogo-66 (</a:t>
            </a:r>
            <a:r>
              <a:rPr lang="en-US" dirty="0" err="1">
                <a:solidFill>
                  <a:srgbClr val="002060"/>
                </a:solidFill>
              </a:rPr>
              <a:t>Nogo</a:t>
            </a:r>
            <a:r>
              <a:rPr lang="en-US" dirty="0">
                <a:solidFill>
                  <a:srgbClr val="002060"/>
                </a:solidFill>
              </a:rPr>
              <a:t>-A), was simultaneously identified to inhibit neuronal growth. Three different variants for </a:t>
            </a:r>
            <a:r>
              <a:rPr lang="en-US" dirty="0" err="1">
                <a:solidFill>
                  <a:srgbClr val="002060"/>
                </a:solidFill>
              </a:rPr>
              <a:t>Nogo</a:t>
            </a:r>
            <a:r>
              <a:rPr lang="en-US" dirty="0">
                <a:solidFill>
                  <a:srgbClr val="002060"/>
                </a:solidFill>
              </a:rPr>
              <a:t> were reported, including </a:t>
            </a:r>
            <a:r>
              <a:rPr lang="en-US" dirty="0" err="1">
                <a:solidFill>
                  <a:srgbClr val="002060"/>
                </a:solidFill>
              </a:rPr>
              <a:t>Nogo</a:t>
            </a:r>
            <a:r>
              <a:rPr lang="en-US" dirty="0">
                <a:solidFill>
                  <a:srgbClr val="002060"/>
                </a:solidFill>
              </a:rPr>
              <a:t>-A, </a:t>
            </a:r>
            <a:r>
              <a:rPr lang="en-US" dirty="0" err="1">
                <a:solidFill>
                  <a:srgbClr val="002060"/>
                </a:solidFill>
              </a:rPr>
              <a:t>Nogo</a:t>
            </a:r>
            <a:r>
              <a:rPr lang="en-US" dirty="0">
                <a:solidFill>
                  <a:srgbClr val="002060"/>
                </a:solidFill>
              </a:rPr>
              <a:t>-B, and </a:t>
            </a:r>
            <a:r>
              <a:rPr lang="en-US" dirty="0" err="1">
                <a:solidFill>
                  <a:srgbClr val="002060"/>
                </a:solidFill>
              </a:rPr>
              <a:t>Nogo</a:t>
            </a:r>
            <a:r>
              <a:rPr lang="en-US" dirty="0">
                <a:solidFill>
                  <a:srgbClr val="002060"/>
                </a:solidFill>
              </a:rPr>
              <a:t>-C, which share a </a:t>
            </a:r>
            <a:r>
              <a:rPr lang="en-US" dirty="0" smtClean="0">
                <a:solidFill>
                  <a:srgbClr val="002060"/>
                </a:solidFill>
              </a:rPr>
              <a:t>common carboxyl terminus</a:t>
            </a:r>
            <a:r>
              <a:rPr lang="en-US" dirty="0">
                <a:solidFill>
                  <a:srgbClr val="002060"/>
                </a:solidFill>
              </a:rPr>
              <a:t> of 188 amino acids. The longest isoform is </a:t>
            </a:r>
            <a:r>
              <a:rPr lang="en-US" dirty="0" err="1">
                <a:solidFill>
                  <a:srgbClr val="002060"/>
                </a:solidFill>
              </a:rPr>
              <a:t>Nogo</a:t>
            </a:r>
            <a:r>
              <a:rPr lang="en-US" dirty="0">
                <a:solidFill>
                  <a:srgbClr val="002060"/>
                </a:solidFill>
              </a:rPr>
              <a:t>-A is mainly expressed in </a:t>
            </a:r>
            <a:r>
              <a:rPr lang="en-US" u="sng" dirty="0" smtClean="0">
                <a:solidFill>
                  <a:srgbClr val="002060"/>
                </a:solidFill>
              </a:rPr>
              <a:t>oligodendrocytes</a:t>
            </a:r>
            <a:r>
              <a:rPr lang="en-US" dirty="0">
                <a:solidFill>
                  <a:srgbClr val="002060"/>
                </a:solidFill>
              </a:rPr>
              <a:t> and minimally in peripheral myelinating cells. </a:t>
            </a:r>
            <a:r>
              <a:rPr lang="en-US" dirty="0" err="1">
                <a:solidFill>
                  <a:srgbClr val="002060"/>
                </a:solidFill>
              </a:rPr>
              <a:t>Nogo</a:t>
            </a:r>
            <a:r>
              <a:rPr lang="en-US" dirty="0">
                <a:solidFill>
                  <a:srgbClr val="002060"/>
                </a:solidFill>
              </a:rPr>
              <a:t>-A mainly do axonal growth inhibition specifically in the CNS. All three </a:t>
            </a:r>
            <a:r>
              <a:rPr lang="en-US" dirty="0" err="1">
                <a:solidFill>
                  <a:srgbClr val="002060"/>
                </a:solidFill>
              </a:rPr>
              <a:t>Nogo</a:t>
            </a:r>
            <a:r>
              <a:rPr lang="en-US" dirty="0">
                <a:solidFill>
                  <a:srgbClr val="002060"/>
                </a:solidFill>
              </a:rPr>
              <a:t> isoforms contain two putative transmembrane domains. </a:t>
            </a:r>
            <a:r>
              <a:rPr lang="en-US" dirty="0" err="1">
                <a:solidFill>
                  <a:srgbClr val="002060"/>
                </a:solidFill>
              </a:rPr>
              <a:t>Nogo</a:t>
            </a:r>
            <a:r>
              <a:rPr lang="en-US" dirty="0">
                <a:solidFill>
                  <a:srgbClr val="002060"/>
                </a:solidFill>
              </a:rPr>
              <a:t>-A, the loop between the two transmembrane domains, exists partly in the extracellular surface and has </a:t>
            </a:r>
            <a:r>
              <a:rPr lang="en-US" u="sng" dirty="0" smtClean="0">
                <a:solidFill>
                  <a:srgbClr val="002060"/>
                </a:solidFill>
              </a:rPr>
              <a:t>neurite </a:t>
            </a:r>
            <a:r>
              <a:rPr lang="en-US" dirty="0" smtClean="0">
                <a:solidFill>
                  <a:srgbClr val="002060"/>
                </a:solidFill>
              </a:rPr>
              <a:t>growth-inhibitory </a:t>
            </a:r>
            <a:r>
              <a:rPr lang="en-US" dirty="0">
                <a:solidFill>
                  <a:srgbClr val="002060"/>
                </a:solidFill>
              </a:rPr>
              <a:t>effects. </a:t>
            </a:r>
            <a:r>
              <a:rPr lang="en-US" dirty="0" err="1">
                <a:solidFill>
                  <a:srgbClr val="002060"/>
                </a:solidFill>
              </a:rPr>
              <a:t>Nogo</a:t>
            </a:r>
            <a:r>
              <a:rPr lang="en-US" dirty="0">
                <a:solidFill>
                  <a:srgbClr val="002060"/>
                </a:solidFill>
              </a:rPr>
              <a:t>-A binds to its receptor, NgR1, which transduces its inhibitory activity via its </a:t>
            </a:r>
            <a:r>
              <a:rPr lang="en-US" dirty="0" err="1">
                <a:solidFill>
                  <a:srgbClr val="002060"/>
                </a:solidFill>
              </a:rPr>
              <a:t>coreceptor</a:t>
            </a:r>
            <a:r>
              <a:rPr lang="en-US" dirty="0">
                <a:solidFill>
                  <a:srgbClr val="002060"/>
                </a:solidFill>
              </a:rPr>
              <a:t> molecules</a:t>
            </a:r>
            <a:r>
              <a:rPr lang="en-US" dirty="0" smtClean="0">
                <a:solidFill>
                  <a:srgbClr val="002060"/>
                </a:solidFill>
              </a:rPr>
              <a:t>.</a:t>
            </a:r>
            <a:r>
              <a:rPr lang="en-US" dirty="0">
                <a:solidFill>
                  <a:srgbClr val="002060"/>
                </a:solidFill>
              </a:rPr>
              <a:t> </a:t>
            </a:r>
            <a:r>
              <a:rPr lang="en-US" dirty="0" err="1">
                <a:solidFill>
                  <a:srgbClr val="002060"/>
                </a:solidFill>
              </a:rPr>
              <a:t>Nogo</a:t>
            </a:r>
            <a:r>
              <a:rPr lang="en-US" dirty="0">
                <a:solidFill>
                  <a:srgbClr val="002060"/>
                </a:solidFill>
              </a:rPr>
              <a:t>-A plays a role in the maintenance of inhibitory synapses in cerebellar </a:t>
            </a:r>
            <a:r>
              <a:rPr lang="en-US" u="sng" dirty="0" smtClean="0">
                <a:solidFill>
                  <a:srgbClr val="002060"/>
                </a:solidFill>
              </a:rPr>
              <a:t>Purkinje cells</a:t>
            </a:r>
            <a:r>
              <a:rPr lang="en-US" dirty="0">
                <a:solidFill>
                  <a:srgbClr val="002060"/>
                </a:solidFill>
              </a:rPr>
              <a:t> and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401735864"/>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a:t>
            </a:r>
            <a:r>
              <a:rPr lang="en-US" dirty="0">
                <a:solidFill>
                  <a:schemeClr val="accent3">
                    <a:lumMod val="75000"/>
                  </a:schemeClr>
                </a:solidFill>
              </a:rPr>
              <a:t>Unlike </a:t>
            </a:r>
            <a:r>
              <a:rPr lang="en-US" dirty="0" err="1">
                <a:solidFill>
                  <a:schemeClr val="accent3">
                    <a:lumMod val="75000"/>
                  </a:schemeClr>
                </a:solidFill>
              </a:rPr>
              <a:t>Nogo</a:t>
            </a:r>
            <a:r>
              <a:rPr lang="en-US" dirty="0">
                <a:solidFill>
                  <a:schemeClr val="accent3">
                    <a:lumMod val="75000"/>
                  </a:schemeClr>
                </a:solidFill>
              </a:rPr>
              <a:t>-A, MAG is in glia (</a:t>
            </a:r>
            <a:r>
              <a:rPr lang="en-US" b="1" dirty="0">
                <a:solidFill>
                  <a:schemeClr val="accent3">
                    <a:lumMod val="75000"/>
                  </a:schemeClr>
                </a:solidFill>
              </a:rPr>
              <a:t>non-neuronal cells</a:t>
            </a:r>
            <a:r>
              <a:rPr lang="en-US" dirty="0">
                <a:solidFill>
                  <a:schemeClr val="accent3">
                    <a:lumMod val="75000"/>
                  </a:schemeClr>
                </a:solidFill>
              </a:rPr>
              <a:t> in the central nervous system brain and spinal cord and the peripheral nervous system that do not produce electrical impulses. They maintain homeostasis, form myelin in the peripheral nervous system, and provide support and protection for neurons) of the CNS and </a:t>
            </a:r>
            <a:r>
              <a:rPr lang="en-US" u="sng" dirty="0" smtClean="0">
                <a:solidFill>
                  <a:schemeClr val="accent3">
                    <a:lumMod val="75000"/>
                  </a:schemeClr>
                </a:solidFill>
              </a:rPr>
              <a:t>PNS</a:t>
            </a:r>
            <a:r>
              <a:rPr lang="en-US" dirty="0">
                <a:solidFill>
                  <a:schemeClr val="accent3">
                    <a:lumMod val="75000"/>
                  </a:schemeClr>
                </a:solidFill>
              </a:rPr>
              <a:t> but is not expressed in neuron. </a:t>
            </a:r>
            <a:endParaRPr lang="en-US" dirty="0" smtClean="0">
              <a:solidFill>
                <a:schemeClr val="accent3">
                  <a:lumMod val="75000"/>
                </a:schemeClr>
              </a:solidFill>
            </a:endParaRPr>
          </a:p>
          <a:p>
            <a:r>
              <a:rPr lang="en-US" dirty="0">
                <a:solidFill>
                  <a:schemeClr val="accent3">
                    <a:lumMod val="75000"/>
                  </a:schemeClr>
                </a:solidFill>
              </a:rPr>
              <a:t> </a:t>
            </a:r>
            <a:r>
              <a:rPr lang="en-US" dirty="0" err="1">
                <a:solidFill>
                  <a:schemeClr val="accent3">
                    <a:lumMod val="75000"/>
                  </a:schemeClr>
                </a:solidFill>
              </a:rPr>
              <a:t>OMgp</a:t>
            </a:r>
            <a:r>
              <a:rPr lang="en-US" dirty="0">
                <a:solidFill>
                  <a:schemeClr val="accent3">
                    <a:lumMod val="75000"/>
                  </a:schemeClr>
                </a:solidFill>
              </a:rPr>
              <a:t> was first identified as a </a:t>
            </a:r>
            <a:r>
              <a:rPr lang="en-US" u="sng" dirty="0" smtClean="0">
                <a:solidFill>
                  <a:schemeClr val="accent3">
                    <a:lumMod val="75000"/>
                  </a:schemeClr>
                </a:solidFill>
              </a:rPr>
              <a:t>myelin protein</a:t>
            </a:r>
            <a:r>
              <a:rPr lang="en-US" dirty="0">
                <a:solidFill>
                  <a:schemeClr val="accent3">
                    <a:lumMod val="75000"/>
                  </a:schemeClr>
                </a:solidFill>
              </a:rPr>
              <a:t> but has subsequently been found to be expressed on some neurons in the CNS. Oligodendrocyte myelin glycoprotein (</a:t>
            </a:r>
            <a:r>
              <a:rPr lang="en-US" dirty="0" err="1">
                <a:solidFill>
                  <a:schemeClr val="accent3">
                    <a:lumMod val="75000"/>
                  </a:schemeClr>
                </a:solidFill>
              </a:rPr>
              <a:t>OMgp</a:t>
            </a:r>
            <a:r>
              <a:rPr lang="en-US" dirty="0">
                <a:solidFill>
                  <a:schemeClr val="accent3">
                    <a:lumMod val="75000"/>
                  </a:schemeClr>
                </a:solidFill>
              </a:rPr>
              <a:t>) is a glycosylphosphatidylinositol (GPI)-anchored CNS myelin protein that can inhibit neurite outgrowth. </a:t>
            </a:r>
            <a:r>
              <a:rPr lang="en-US" dirty="0" err="1">
                <a:solidFill>
                  <a:schemeClr val="accent3">
                    <a:lumMod val="75000"/>
                  </a:schemeClr>
                </a:solidFill>
              </a:rPr>
              <a:t>OMgp</a:t>
            </a:r>
            <a:r>
              <a:rPr lang="en-US" dirty="0">
                <a:solidFill>
                  <a:schemeClr val="accent3">
                    <a:lumMod val="75000"/>
                  </a:schemeClr>
                </a:solidFill>
              </a:rPr>
              <a:t> was expressed only in the inner plexiform layer in the retina and showed no change under elevated IOP. </a:t>
            </a:r>
            <a:r>
              <a:rPr lang="en-US" dirty="0" err="1">
                <a:solidFill>
                  <a:schemeClr val="accent3">
                    <a:lumMod val="75000"/>
                  </a:schemeClr>
                </a:solidFill>
              </a:rPr>
              <a:t>OMgp</a:t>
            </a:r>
            <a:r>
              <a:rPr lang="en-US" dirty="0">
                <a:solidFill>
                  <a:schemeClr val="accent3">
                    <a:lumMod val="75000"/>
                  </a:schemeClr>
                </a:solidFill>
              </a:rPr>
              <a:t> plays a role in mediating the oligodendrocyte-oligodendrocyte and oligodendrocyte-axonal membrane interactions at the nodes of Ranvier.</a:t>
            </a:r>
          </a:p>
          <a:p>
            <a:r>
              <a:rPr lang="en-US" dirty="0"/>
              <a:t> </a:t>
            </a:r>
          </a:p>
        </p:txBody>
      </p:sp>
    </p:spTree>
    <p:extLst>
      <p:ext uri="{BB962C8B-B14F-4D97-AF65-F5344CB8AC3E}">
        <p14:creationId xmlns:p14="http://schemas.microsoft.com/office/powerpoint/2010/main" val="3570648849"/>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go receptor 1 (NgR1)-dependent signaling cascade."/>
          <p:cNvPicPr/>
          <p:nvPr/>
        </p:nvPicPr>
        <p:blipFill>
          <a:blip r:embed="rId2">
            <a:extLst>
              <a:ext uri="{28A0092B-C50C-407E-A947-70E740481C1C}">
                <a14:useLocalDpi xmlns:a14="http://schemas.microsoft.com/office/drawing/2010/main" val="0"/>
              </a:ext>
            </a:extLst>
          </a:blip>
          <a:srcRect/>
          <a:stretch>
            <a:fillRect/>
          </a:stretch>
        </p:blipFill>
        <p:spPr bwMode="auto">
          <a:xfrm>
            <a:off x="528034" y="309094"/>
            <a:ext cx="11359166" cy="6233374"/>
          </a:xfrm>
          <a:prstGeom prst="rect">
            <a:avLst/>
          </a:prstGeom>
          <a:noFill/>
          <a:ln>
            <a:noFill/>
          </a:ln>
        </p:spPr>
      </p:pic>
    </p:spTree>
    <p:extLst>
      <p:ext uri="{BB962C8B-B14F-4D97-AF65-F5344CB8AC3E}">
        <p14:creationId xmlns:p14="http://schemas.microsoft.com/office/powerpoint/2010/main" val="1505730180"/>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SIGNALING PATHWAY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olidFill>
                  <a:srgbClr val="0070C0"/>
                </a:solidFill>
              </a:rPr>
              <a:t>In vitro </a:t>
            </a:r>
            <a:r>
              <a:rPr lang="en-US" dirty="0" err="1" smtClean="0">
                <a:solidFill>
                  <a:srgbClr val="0070C0"/>
                </a:solidFill>
              </a:rPr>
              <a:t>NgR</a:t>
            </a:r>
            <a:r>
              <a:rPr lang="en-US" dirty="0" smtClean="0">
                <a:solidFill>
                  <a:srgbClr val="0070C0"/>
                </a:solidFill>
              </a:rPr>
              <a:t> is required for </a:t>
            </a:r>
            <a:r>
              <a:rPr lang="en-US" dirty="0" err="1" smtClean="0">
                <a:solidFill>
                  <a:srgbClr val="0070C0"/>
                </a:solidFill>
              </a:rPr>
              <a:t>Nogo</a:t>
            </a:r>
            <a:r>
              <a:rPr lang="en-US" dirty="0" smtClean="0">
                <a:solidFill>
                  <a:srgbClr val="0070C0"/>
                </a:solidFill>
              </a:rPr>
              <a:t> 66 inhibition of axonal growth and later found to bind with </a:t>
            </a:r>
            <a:r>
              <a:rPr lang="en-US" dirty="0" err="1" smtClean="0">
                <a:solidFill>
                  <a:srgbClr val="0070C0"/>
                </a:solidFill>
              </a:rPr>
              <a:t>OMgp</a:t>
            </a:r>
            <a:r>
              <a:rPr lang="en-US" dirty="0" err="1">
                <a:solidFill>
                  <a:srgbClr val="0070C0"/>
                </a:solidFill>
              </a:rPr>
              <a:t>,</a:t>
            </a:r>
            <a:r>
              <a:rPr lang="en-US" dirty="0" err="1" smtClean="0">
                <a:solidFill>
                  <a:srgbClr val="0070C0"/>
                </a:solidFill>
              </a:rPr>
              <a:t>MAG</a:t>
            </a:r>
            <a:r>
              <a:rPr lang="en-US" dirty="0" smtClean="0">
                <a:solidFill>
                  <a:srgbClr val="0070C0"/>
                </a:solidFill>
              </a:rPr>
              <a:t> with high affinity and to mediate their inhibitory functions. </a:t>
            </a:r>
          </a:p>
          <a:p>
            <a:pPr>
              <a:buFont typeface="Wingdings" panose="05000000000000000000" pitchFamily="2" charset="2"/>
              <a:buChar char="v"/>
            </a:pPr>
            <a:r>
              <a:rPr lang="en-US" dirty="0" smtClean="0">
                <a:solidFill>
                  <a:srgbClr val="0070C0"/>
                </a:solidFill>
              </a:rPr>
              <a:t>Structurally </a:t>
            </a:r>
            <a:r>
              <a:rPr lang="en-US" dirty="0" err="1" smtClean="0">
                <a:solidFill>
                  <a:srgbClr val="0070C0"/>
                </a:solidFill>
              </a:rPr>
              <a:t>NgR</a:t>
            </a:r>
            <a:r>
              <a:rPr lang="en-US" dirty="0" smtClean="0">
                <a:solidFill>
                  <a:srgbClr val="0070C0"/>
                </a:solidFill>
              </a:rPr>
              <a:t> contains a signal sequence followed by 8 leucine rich repeat(LRR)domain and a </a:t>
            </a:r>
            <a:r>
              <a:rPr lang="en-US" dirty="0" err="1" smtClean="0">
                <a:solidFill>
                  <a:srgbClr val="0070C0"/>
                </a:solidFill>
              </a:rPr>
              <a:t>carboxy</a:t>
            </a:r>
            <a:r>
              <a:rPr lang="en-US" dirty="0" smtClean="0">
                <a:solidFill>
                  <a:srgbClr val="0070C0"/>
                </a:solidFill>
              </a:rPr>
              <a:t> terminus Cysteine rich repeat domain and a GPI anchor, localizing </a:t>
            </a:r>
            <a:r>
              <a:rPr lang="en-US" dirty="0" err="1" smtClean="0">
                <a:solidFill>
                  <a:srgbClr val="0070C0"/>
                </a:solidFill>
              </a:rPr>
              <a:t>NgR</a:t>
            </a:r>
            <a:r>
              <a:rPr lang="en-US" dirty="0" smtClean="0">
                <a:solidFill>
                  <a:srgbClr val="0070C0"/>
                </a:solidFill>
              </a:rPr>
              <a:t> to lipid rafts. Because GPI linked proteins do not span the </a:t>
            </a:r>
            <a:r>
              <a:rPr lang="en-US" dirty="0" err="1" smtClean="0">
                <a:solidFill>
                  <a:srgbClr val="0070C0"/>
                </a:solidFill>
              </a:rPr>
              <a:t>memebrane</a:t>
            </a:r>
            <a:r>
              <a:rPr lang="en-US" dirty="0" smtClean="0">
                <a:solidFill>
                  <a:srgbClr val="0070C0"/>
                </a:solidFill>
              </a:rPr>
              <a:t>, a co receptor is required for </a:t>
            </a:r>
            <a:r>
              <a:rPr lang="en-US" dirty="0" err="1" smtClean="0">
                <a:solidFill>
                  <a:srgbClr val="0070C0"/>
                </a:solidFill>
              </a:rPr>
              <a:t>NgR</a:t>
            </a:r>
            <a:r>
              <a:rPr lang="en-US" dirty="0" smtClean="0">
                <a:solidFill>
                  <a:srgbClr val="0070C0"/>
                </a:solidFill>
              </a:rPr>
              <a:t> signal transduction. </a:t>
            </a:r>
          </a:p>
          <a:p>
            <a:pPr>
              <a:buFont typeface="Wingdings" panose="05000000000000000000" pitchFamily="2" charset="2"/>
              <a:buChar char="v"/>
            </a:pPr>
            <a:r>
              <a:rPr lang="en-US" dirty="0" smtClean="0">
                <a:solidFill>
                  <a:srgbClr val="0070C0"/>
                </a:solidFill>
              </a:rPr>
              <a:t>The Rho/Rho associated coiled coil containing protein kinase(Rho/ROCK pathway) is a major CNS signaling pathway transducing inhibitory signal to block regeneration. After CNS damage main cause of impaired regeneration is the presence of factors that strongly inhibit regeneration in the surrounding microenvironment. These factors signals through Rho/ROCK signaling pathway to inhibit regeneration.</a:t>
            </a:r>
          </a:p>
          <a:p>
            <a:pPr>
              <a:buFont typeface="Wingdings" panose="05000000000000000000" pitchFamily="2" charset="2"/>
              <a:buChar char="v"/>
            </a:pPr>
            <a:endParaRPr lang="en-US" dirty="0">
              <a:solidFill>
                <a:srgbClr val="0070C0"/>
              </a:solidFill>
            </a:endParaRPr>
          </a:p>
        </p:txBody>
      </p:sp>
    </p:spTree>
    <p:extLst>
      <p:ext uri="{BB962C8B-B14F-4D97-AF65-F5344CB8AC3E}">
        <p14:creationId xmlns:p14="http://schemas.microsoft.com/office/powerpoint/2010/main" val="4039282542"/>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err="1">
                <a:solidFill>
                  <a:srgbClr val="0070C0"/>
                </a:solidFill>
              </a:rPr>
              <a:t>Collapsin</a:t>
            </a:r>
            <a:r>
              <a:rPr lang="en-US" dirty="0">
                <a:solidFill>
                  <a:srgbClr val="0070C0"/>
                </a:solidFill>
              </a:rPr>
              <a:t> response mediator proteins (CRMPs), which consist of five homologous cytosolic proteins, are one of the major phosphoproteins in the developing nervous system. The prominent feature of the CRMP family proteins is a new class of microtubule-associated proteins that play important roles in the whole process of developing the nervous system, such as axon guidance, synapse maturation, cell migration, and even in adult brain function. The CRMP C-terminal region is subjected to posttranslational modifications such as phosphorylation, which, in turn, regulates the interaction between the CRMPs and various kinds of proteins including receptors, ion channels, cytoskeletal proteins, and motor proteins</a:t>
            </a:r>
            <a:r>
              <a:rPr lang="en-US" dirty="0" smtClean="0">
                <a:solidFill>
                  <a:srgbClr val="0070C0"/>
                </a:solidFill>
              </a:rPr>
              <a:t>.</a:t>
            </a:r>
          </a:p>
          <a:p>
            <a:pPr>
              <a:buFont typeface="Wingdings" panose="05000000000000000000" pitchFamily="2" charset="2"/>
              <a:buChar char="v"/>
            </a:pPr>
            <a:r>
              <a:rPr lang="en-US" dirty="0" err="1">
                <a:solidFill>
                  <a:srgbClr val="0070C0"/>
                </a:solidFill>
              </a:rPr>
              <a:t>Rac</a:t>
            </a:r>
            <a:r>
              <a:rPr lang="en-US" dirty="0">
                <a:solidFill>
                  <a:srgbClr val="0070C0"/>
                </a:solidFill>
              </a:rPr>
              <a:t> is a subfamily of the Rho family of </a:t>
            </a:r>
            <a:r>
              <a:rPr lang="en-US" dirty="0" err="1">
                <a:solidFill>
                  <a:srgbClr val="0070C0"/>
                </a:solidFill>
              </a:rPr>
              <a:t>GTPases</a:t>
            </a:r>
            <a:r>
              <a:rPr lang="en-US" dirty="0">
                <a:solidFill>
                  <a:srgbClr val="0070C0"/>
                </a:solidFill>
              </a:rPr>
              <a:t>, small (~21 </a:t>
            </a:r>
            <a:r>
              <a:rPr lang="en-US" dirty="0" err="1">
                <a:solidFill>
                  <a:srgbClr val="0070C0"/>
                </a:solidFill>
              </a:rPr>
              <a:t>kDa</a:t>
            </a:r>
            <a:r>
              <a:rPr lang="en-US" dirty="0">
                <a:solidFill>
                  <a:srgbClr val="0070C0"/>
                </a:solidFill>
              </a:rPr>
              <a:t>) signaling G proteins (more specifically a </a:t>
            </a:r>
            <a:r>
              <a:rPr lang="en-US" dirty="0" err="1">
                <a:solidFill>
                  <a:srgbClr val="0070C0"/>
                </a:solidFill>
              </a:rPr>
              <a:t>GTPase</a:t>
            </a:r>
            <a:r>
              <a:rPr lang="en-US" dirty="0">
                <a:solidFill>
                  <a:srgbClr val="0070C0"/>
                </a:solidFill>
              </a:rPr>
              <a:t>). When bound to GTP, </a:t>
            </a:r>
            <a:r>
              <a:rPr lang="en-US" dirty="0" err="1">
                <a:solidFill>
                  <a:srgbClr val="0070C0"/>
                </a:solidFill>
              </a:rPr>
              <a:t>Rac</a:t>
            </a:r>
            <a:r>
              <a:rPr lang="en-US" dirty="0">
                <a:solidFill>
                  <a:srgbClr val="0070C0"/>
                </a:solidFill>
              </a:rPr>
              <a:t> is activated. In its activated state, </a:t>
            </a:r>
            <a:r>
              <a:rPr lang="en-US" dirty="0" err="1">
                <a:solidFill>
                  <a:srgbClr val="0070C0"/>
                </a:solidFill>
              </a:rPr>
              <a:t>Rac</a:t>
            </a:r>
            <a:r>
              <a:rPr lang="en-US" dirty="0">
                <a:solidFill>
                  <a:srgbClr val="0070C0"/>
                </a:solidFill>
              </a:rPr>
              <a:t> </a:t>
            </a:r>
            <a:r>
              <a:rPr lang="en-US" b="1" dirty="0">
                <a:solidFill>
                  <a:srgbClr val="0070C0"/>
                </a:solidFill>
              </a:rPr>
              <a:t>participates in the regulation of cell movement</a:t>
            </a:r>
            <a:r>
              <a:rPr lang="en-US" dirty="0">
                <a:solidFill>
                  <a:srgbClr val="0070C0"/>
                </a:solidFill>
              </a:rPr>
              <a:t>, through its involvement in structural changes to the actin Cytoskeleton.</a:t>
            </a:r>
          </a:p>
        </p:txBody>
      </p:sp>
    </p:spTree>
    <p:extLst>
      <p:ext uri="{BB962C8B-B14F-4D97-AF65-F5344CB8AC3E}">
        <p14:creationId xmlns:p14="http://schemas.microsoft.com/office/powerpoint/2010/main" val="1796354553"/>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err="1" smtClean="0"/>
              <a:t>Cofilin</a:t>
            </a:r>
            <a:r>
              <a:rPr lang="en-US" dirty="0" smtClean="0"/>
              <a:t> promotes </a:t>
            </a:r>
            <a:r>
              <a:rPr lang="en-US" dirty="0" err="1" smtClean="0"/>
              <a:t>depolymerization</a:t>
            </a:r>
            <a:r>
              <a:rPr lang="en-US" dirty="0" smtClean="0"/>
              <a:t> of actin filaments and phosphorylation of NH2 terminal third serine residue results in inactivation of actin binding and actin depolymerizing activity of </a:t>
            </a:r>
            <a:r>
              <a:rPr lang="en-US" dirty="0" err="1" smtClean="0"/>
              <a:t>cofilin</a:t>
            </a:r>
            <a:r>
              <a:rPr lang="en-US" dirty="0" smtClean="0"/>
              <a:t> events that probably lead to stabilization of actin cytoskeleton.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86459485"/>
      </p:ext>
    </p:extLst>
  </p:cSld>
  <p:clrMapOvr>
    <a:masterClrMapping/>
  </p:clrMapOvr>
  <mc:AlternateContent xmlns:mc="http://schemas.openxmlformats.org/markup-compatibility/2006">
    <mc:Choice xmlns:p14="http://schemas.microsoft.com/office/powerpoint/2010/main" Requires="p14">
      <p:transition p14:dur="10">
        <p:comb/>
      </p:transition>
    </mc:Choice>
    <mc:Fallback>
      <p:transition>
        <p:comb/>
      </p:transition>
    </mc:Fallback>
  </mc:AlternateContent>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TM02900688[[fn=Facet]]</Template>
  <TotalTime>373</TotalTime>
  <Words>1406</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Wingdings</vt:lpstr>
      <vt:lpstr>Wingdings 2</vt:lpstr>
      <vt:lpstr>Frame</vt:lpstr>
      <vt:lpstr>INHIBITION OF PROTEINS  TO FACILITATE NERVE REGENERATION AFTER INJURY</vt:lpstr>
      <vt:lpstr>AIM OF THE PROJECT</vt:lpstr>
      <vt:lpstr>PROTEIN HELPS DAMAGED NERVE GROW BACK</vt:lpstr>
      <vt:lpstr>INHIBITORY ACTION OF PROTEINS IN NERVE REGENERATION (CASE STUDY- NOGO, Omgp, MAG)</vt:lpstr>
      <vt:lpstr>PowerPoint Presentation</vt:lpstr>
      <vt:lpstr>PowerPoint Presentation</vt:lpstr>
      <vt:lpstr>SIGNALING PATHWAY</vt:lpstr>
      <vt:lpstr>PowerPoint Presentation</vt:lpstr>
      <vt:lpstr>PowerPoint Presentation</vt:lpstr>
      <vt:lpstr>DOMAIN OF PROTEIN INTERACT DIRECTLY IN THIS PATHWAY AND INHIBITORY LIGAND FOR THE DOMAIN</vt:lpstr>
      <vt:lpstr>LIGAND SPECIFICALLY INHIBIT THE PROTEIN/BIND THAT DOMAIN INVOLVE IN THE SIGNALING PATHWAY</vt:lpstr>
      <vt:lpstr>MEDICINE FOR NEURODEGENERATIVE DISEASES- DRUG REPURPOSING</vt:lpstr>
      <vt:lpstr>ACTIVE SITE OF LINGO 1 AND TARGATED LIGAND/DRUG MOLECULE WITH PROTEIN FOR STRUCTURE BASED SCREENING </vt:lpstr>
      <vt:lpstr>DOCKING RESULT ANALYSIS FOR TOP 4 LIGANDS (Fasudil and Ibuprofen)</vt:lpstr>
      <vt:lpstr>GRID VALUE SET UP AT BEST CONFORMATION  FOR TOP 2 LIGAND EACH FROM FASUDIL AND IBUPROFEN</vt:lpstr>
      <vt:lpstr>PRE CLINICAL TRIAL FOR BEST LIGAND(FASUDIL)- ADMET ANALYSIS BY SWISS ADME TOOL</vt:lpstr>
      <vt:lpstr>PROJECT RESULT  SUMMERIZATION</vt:lpstr>
      <vt:lpstr>PowerPoint Presentation</vt:lpstr>
      <vt:lpstr>LITERATURE  REFERENCES</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INHIBITION OF PROTEINS  TO FACILITATE NERVE REGENERATION AFTER INJURY</dc:title>
  <dc:creator>Avik Atta</dc:creator>
  <cp:lastModifiedBy>Avik Atta</cp:lastModifiedBy>
  <cp:revision>39</cp:revision>
  <dcterms:created xsi:type="dcterms:W3CDTF">2021-11-05T01:57:34Z</dcterms:created>
  <dcterms:modified xsi:type="dcterms:W3CDTF">2021-11-15T06:52:33Z</dcterms:modified>
</cp:coreProperties>
</file>