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57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7745E60-73CD-48AB-8650-F4FC7B355BFC}">
          <p14:sldIdLst>
            <p14:sldId id="256"/>
            <p14:sldId id="271"/>
            <p14:sldId id="257"/>
            <p14:sldId id="268"/>
            <p14:sldId id="269"/>
            <p14:sldId id="259"/>
            <p14:sldId id="260"/>
            <p14:sldId id="261"/>
            <p14:sldId id="262"/>
            <p14:sldId id="263"/>
            <p14:sldId id="264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8326AD-56D6-4B21-8CC1-B78F8B5DBF94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9E07EE-2381-44B9-98ED-9E3F9E37118B}">
      <dgm:prSet phldrT="[Text]" custT="1"/>
      <dgm:spPr/>
      <dgm:t>
        <a:bodyPr/>
        <a:lstStyle/>
        <a:p>
          <a:r>
            <a:rPr lang="en-US" sz="1600" dirty="0">
              <a:latin typeface="Cambria" pitchFamily="18" charset="0"/>
              <a:ea typeface="Cambria" pitchFamily="18" charset="0"/>
            </a:rPr>
            <a:t>176</a:t>
          </a:r>
        </a:p>
        <a:p>
          <a:r>
            <a:rPr lang="en-US" sz="1600" dirty="0">
              <a:latin typeface="Cambria" pitchFamily="18" charset="0"/>
              <a:ea typeface="Cambria" pitchFamily="18" charset="0"/>
            </a:rPr>
            <a:t>Airlines</a:t>
          </a:r>
        </a:p>
      </dgm:t>
    </dgm:pt>
    <dgm:pt modelId="{9FF224E2-B376-4E42-BE49-BEADF62C9FA2}" type="parTrans" cxnId="{B45C264A-A4C6-4CAE-B4FC-9305696A2F66}">
      <dgm:prSet/>
      <dgm:spPr/>
      <dgm:t>
        <a:bodyPr/>
        <a:lstStyle/>
        <a:p>
          <a:endParaRPr lang="en-US"/>
        </a:p>
      </dgm:t>
    </dgm:pt>
    <dgm:pt modelId="{C5F2ADD8-E857-451F-8859-08857025DA21}" type="sibTrans" cxnId="{B45C264A-A4C6-4CAE-B4FC-9305696A2F66}">
      <dgm:prSet/>
      <dgm:spPr/>
      <dgm:t>
        <a:bodyPr/>
        <a:lstStyle/>
        <a:p>
          <a:endParaRPr lang="en-US"/>
        </a:p>
      </dgm:t>
    </dgm:pt>
    <dgm:pt modelId="{77870C7A-36B9-4791-8933-122ED1A705A4}">
      <dgm:prSet phldrT="[Text]" custT="1"/>
      <dgm:spPr/>
      <dgm:t>
        <a:bodyPr/>
        <a:lstStyle/>
        <a:p>
          <a:r>
            <a:rPr lang="en-US" sz="1400" b="1" dirty="0">
              <a:latin typeface="Cambria" pitchFamily="18" charset="0"/>
              <a:ea typeface="Cambria" pitchFamily="18" charset="0"/>
            </a:rPr>
            <a:t>95</a:t>
          </a:r>
        </a:p>
        <a:p>
          <a:r>
            <a:rPr lang="en-US" sz="1400" b="1" dirty="0">
              <a:latin typeface="Cambria" pitchFamily="18" charset="0"/>
              <a:ea typeface="Cambria" pitchFamily="18" charset="0"/>
            </a:rPr>
            <a:t>Countries</a:t>
          </a:r>
        </a:p>
      </dgm:t>
    </dgm:pt>
    <dgm:pt modelId="{CFB9913D-15BB-4C05-B118-7C285F46F0AC}" type="parTrans" cxnId="{3AE5A297-509A-4B4C-8E88-D26D70DB3709}">
      <dgm:prSet/>
      <dgm:spPr/>
      <dgm:t>
        <a:bodyPr/>
        <a:lstStyle/>
        <a:p>
          <a:endParaRPr lang="en-US"/>
        </a:p>
      </dgm:t>
    </dgm:pt>
    <dgm:pt modelId="{6EDC8E8C-1706-44DF-858F-90921C98CE1F}" type="sibTrans" cxnId="{3AE5A297-509A-4B4C-8E88-D26D70DB3709}">
      <dgm:prSet/>
      <dgm:spPr/>
      <dgm:t>
        <a:bodyPr/>
        <a:lstStyle/>
        <a:p>
          <a:endParaRPr lang="en-US"/>
        </a:p>
      </dgm:t>
    </dgm:pt>
    <dgm:pt modelId="{57B2DC93-1C21-4666-B61E-450BF1F72CC0}">
      <dgm:prSet phldrT="[Text]" custT="1"/>
      <dgm:spPr/>
      <dgm:t>
        <a:bodyPr/>
        <a:lstStyle/>
        <a:p>
          <a:r>
            <a:rPr lang="en-US" sz="1400" b="1" dirty="0">
              <a:latin typeface="Cambria" pitchFamily="18" charset="0"/>
              <a:ea typeface="Cambria" pitchFamily="18" charset="0"/>
            </a:rPr>
            <a:t>66115318</a:t>
          </a:r>
        </a:p>
        <a:p>
          <a:r>
            <a:rPr lang="en-US" sz="1400" b="1" dirty="0">
              <a:latin typeface="Cambria" pitchFamily="18" charset="0"/>
              <a:ea typeface="Cambria" pitchFamily="18" charset="0"/>
            </a:rPr>
            <a:t>Distance</a:t>
          </a:r>
        </a:p>
      </dgm:t>
    </dgm:pt>
    <dgm:pt modelId="{EB7CDE3A-A532-476C-B360-BFF58F4D4703}" type="parTrans" cxnId="{86A2E974-3507-4CFF-85A5-1D127D711663}">
      <dgm:prSet/>
      <dgm:spPr/>
      <dgm:t>
        <a:bodyPr/>
        <a:lstStyle/>
        <a:p>
          <a:endParaRPr lang="en-US"/>
        </a:p>
      </dgm:t>
    </dgm:pt>
    <dgm:pt modelId="{8C8B2048-F47C-461E-8747-63FC1D3FBBB9}" type="sibTrans" cxnId="{86A2E974-3507-4CFF-85A5-1D127D711663}">
      <dgm:prSet/>
      <dgm:spPr/>
      <dgm:t>
        <a:bodyPr/>
        <a:lstStyle/>
        <a:p>
          <a:endParaRPr lang="en-US"/>
        </a:p>
      </dgm:t>
    </dgm:pt>
    <dgm:pt modelId="{9717F262-0831-4E23-B737-9E9F19E0661B}">
      <dgm:prSet phldrT="[Text]" custT="1"/>
      <dgm:spPr/>
      <dgm:t>
        <a:bodyPr/>
        <a:lstStyle/>
        <a:p>
          <a:r>
            <a:rPr lang="en-US" sz="1400" b="1" dirty="0">
              <a:latin typeface="Cambria" pitchFamily="18" charset="0"/>
              <a:ea typeface="Cambria" pitchFamily="18" charset="0"/>
            </a:rPr>
            <a:t>14625</a:t>
          </a:r>
        </a:p>
        <a:p>
          <a:r>
            <a:rPr lang="en-US" sz="1400" b="1" dirty="0">
              <a:latin typeface="Cambria" pitchFamily="18" charset="0"/>
              <a:ea typeface="Cambria" pitchFamily="18" charset="0"/>
            </a:rPr>
            <a:t>Cities</a:t>
          </a:r>
        </a:p>
      </dgm:t>
    </dgm:pt>
    <dgm:pt modelId="{4FF04E52-3F8D-472C-91B7-741965455F38}" type="parTrans" cxnId="{A6B484A8-000F-432A-B7C5-28AB88AF9527}">
      <dgm:prSet/>
      <dgm:spPr/>
      <dgm:t>
        <a:bodyPr/>
        <a:lstStyle/>
        <a:p>
          <a:endParaRPr lang="en-US"/>
        </a:p>
      </dgm:t>
    </dgm:pt>
    <dgm:pt modelId="{77AA7692-1ADD-494C-8125-A9C0FEF885D0}" type="sibTrans" cxnId="{A6B484A8-000F-432A-B7C5-28AB88AF9527}">
      <dgm:prSet/>
      <dgm:spPr/>
      <dgm:t>
        <a:bodyPr/>
        <a:lstStyle/>
        <a:p>
          <a:endParaRPr lang="en-US"/>
        </a:p>
      </dgm:t>
    </dgm:pt>
    <dgm:pt modelId="{2A35FF87-4F87-4710-94F5-94273E84A9AF}">
      <dgm:prSet phldrT="[Text]" custT="1"/>
      <dgm:spPr/>
      <dgm:t>
        <a:bodyPr/>
        <a:lstStyle/>
        <a:p>
          <a:r>
            <a:rPr lang="en-US" sz="1400" b="1" dirty="0">
              <a:latin typeface="Cambria" pitchFamily="18" charset="0"/>
              <a:ea typeface="Cambria" pitchFamily="18" charset="0"/>
            </a:rPr>
            <a:t>11504</a:t>
          </a:r>
        </a:p>
        <a:p>
          <a:r>
            <a:rPr lang="en-US" sz="1400" b="1" dirty="0">
              <a:latin typeface="Cambria" pitchFamily="18" charset="0"/>
              <a:ea typeface="Cambria" pitchFamily="18" charset="0"/>
            </a:rPr>
            <a:t>Passengers</a:t>
          </a:r>
        </a:p>
      </dgm:t>
    </dgm:pt>
    <dgm:pt modelId="{BA470D7C-0769-49B2-90B6-F730A0500668}" type="parTrans" cxnId="{6A488542-CFF8-44CF-A705-17DCF3E89ECD}">
      <dgm:prSet/>
      <dgm:spPr/>
      <dgm:t>
        <a:bodyPr/>
        <a:lstStyle/>
        <a:p>
          <a:endParaRPr lang="en-US"/>
        </a:p>
      </dgm:t>
    </dgm:pt>
    <dgm:pt modelId="{685878F7-8380-4FD9-B45B-2AD5BE5583C1}" type="sibTrans" cxnId="{6A488542-CFF8-44CF-A705-17DCF3E89ECD}">
      <dgm:prSet/>
      <dgm:spPr/>
      <dgm:t>
        <a:bodyPr/>
        <a:lstStyle/>
        <a:p>
          <a:endParaRPr lang="en-US"/>
        </a:p>
      </dgm:t>
    </dgm:pt>
    <dgm:pt modelId="{63DFA839-54F6-4AF3-947A-EFFC4A47880F}" type="pres">
      <dgm:prSet presAssocID="{708326AD-56D6-4B21-8CC1-B78F8B5DBF94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D873B77-CA06-49F2-8ACE-62E58CBB1631}" type="pres">
      <dgm:prSet presAssocID="{708326AD-56D6-4B21-8CC1-B78F8B5DBF94}" presName="matrix" presStyleCnt="0"/>
      <dgm:spPr/>
    </dgm:pt>
    <dgm:pt modelId="{B258819E-7132-46FC-AE5C-15A6C5C0C8F1}" type="pres">
      <dgm:prSet presAssocID="{708326AD-56D6-4B21-8CC1-B78F8B5DBF94}" presName="tile1" presStyleLbl="node1" presStyleIdx="0" presStyleCnt="4" custLinFactNeighborX="1408" custLinFactNeighborY="-18750"/>
      <dgm:spPr/>
    </dgm:pt>
    <dgm:pt modelId="{D1852A19-1965-46C6-8497-51C929D3079B}" type="pres">
      <dgm:prSet presAssocID="{708326AD-56D6-4B21-8CC1-B78F8B5DBF94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B235A9F-E818-43CC-B61E-41688127EBAB}" type="pres">
      <dgm:prSet presAssocID="{708326AD-56D6-4B21-8CC1-B78F8B5DBF94}" presName="tile2" presStyleLbl="node1" presStyleIdx="1" presStyleCnt="4" custLinFactNeighborX="1408" custLinFactNeighborY="-18750"/>
      <dgm:spPr/>
    </dgm:pt>
    <dgm:pt modelId="{7C3A8D38-C591-4BE5-AD8F-EA7141A69DC9}" type="pres">
      <dgm:prSet presAssocID="{708326AD-56D6-4B21-8CC1-B78F8B5DBF94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399391D-681E-4BC3-80DA-9BA411DF559D}" type="pres">
      <dgm:prSet presAssocID="{708326AD-56D6-4B21-8CC1-B78F8B5DBF94}" presName="tile3" presStyleLbl="node1" presStyleIdx="2" presStyleCnt="4" custLinFactNeighborX="1408" custLinFactNeighborY="-18750"/>
      <dgm:spPr/>
    </dgm:pt>
    <dgm:pt modelId="{9CBF1318-0FB0-4107-AE7E-7088DF394DC2}" type="pres">
      <dgm:prSet presAssocID="{708326AD-56D6-4B21-8CC1-B78F8B5DBF94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1F18C7-4D32-47FA-A0D5-268320867BCB}" type="pres">
      <dgm:prSet presAssocID="{708326AD-56D6-4B21-8CC1-B78F8B5DBF94}" presName="tile4" presStyleLbl="node1" presStyleIdx="3" presStyleCnt="4" custLinFactNeighborX="1408" custLinFactNeighborY="-18750"/>
      <dgm:spPr/>
    </dgm:pt>
    <dgm:pt modelId="{374D4D49-A29A-4277-9F2C-C2CE87876E2D}" type="pres">
      <dgm:prSet presAssocID="{708326AD-56D6-4B21-8CC1-B78F8B5DBF94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E3F0A3C-25DD-432E-812C-8E6353ED7BD7}" type="pres">
      <dgm:prSet presAssocID="{708326AD-56D6-4B21-8CC1-B78F8B5DBF94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BC513D10-7173-462F-AA2E-CAF33EEAB336}" type="presOf" srcId="{2A35FF87-4F87-4710-94F5-94273E84A9AF}" destId="{374D4D49-A29A-4277-9F2C-C2CE87876E2D}" srcOrd="1" destOrd="0" presId="urn:microsoft.com/office/officeart/2005/8/layout/matrix1"/>
    <dgm:cxn modelId="{4498E711-C268-4AB6-B80C-2CE52F883F10}" type="presOf" srcId="{77870C7A-36B9-4791-8933-122ED1A705A4}" destId="{D1852A19-1965-46C6-8497-51C929D3079B}" srcOrd="1" destOrd="0" presId="urn:microsoft.com/office/officeart/2005/8/layout/matrix1"/>
    <dgm:cxn modelId="{855FB030-5D7C-4CB1-81EB-C453AF61666A}" type="presOf" srcId="{9717F262-0831-4E23-B737-9E9F19E0661B}" destId="{C399391D-681E-4BC3-80DA-9BA411DF559D}" srcOrd="0" destOrd="0" presId="urn:microsoft.com/office/officeart/2005/8/layout/matrix1"/>
    <dgm:cxn modelId="{EA40A03B-D6AA-42F5-ACD0-E96E43325BE4}" type="presOf" srcId="{9717F262-0831-4E23-B737-9E9F19E0661B}" destId="{9CBF1318-0FB0-4107-AE7E-7088DF394DC2}" srcOrd="1" destOrd="0" presId="urn:microsoft.com/office/officeart/2005/8/layout/matrix1"/>
    <dgm:cxn modelId="{C890D25E-7D9D-449A-A2CB-9AA02F98A2E1}" type="presOf" srcId="{2A35FF87-4F87-4710-94F5-94273E84A9AF}" destId="{091F18C7-4D32-47FA-A0D5-268320867BCB}" srcOrd="0" destOrd="0" presId="urn:microsoft.com/office/officeart/2005/8/layout/matrix1"/>
    <dgm:cxn modelId="{6A488542-CFF8-44CF-A705-17DCF3E89ECD}" srcId="{AA9E07EE-2381-44B9-98ED-9E3F9E37118B}" destId="{2A35FF87-4F87-4710-94F5-94273E84A9AF}" srcOrd="3" destOrd="0" parTransId="{BA470D7C-0769-49B2-90B6-F730A0500668}" sibTransId="{685878F7-8380-4FD9-B45B-2AD5BE5583C1}"/>
    <dgm:cxn modelId="{B45C264A-A4C6-4CAE-B4FC-9305696A2F66}" srcId="{708326AD-56D6-4B21-8CC1-B78F8B5DBF94}" destId="{AA9E07EE-2381-44B9-98ED-9E3F9E37118B}" srcOrd="0" destOrd="0" parTransId="{9FF224E2-B376-4E42-BE49-BEADF62C9FA2}" sibTransId="{C5F2ADD8-E857-451F-8859-08857025DA21}"/>
    <dgm:cxn modelId="{04E88752-F11E-4884-A753-5F65C24F546A}" type="presOf" srcId="{708326AD-56D6-4B21-8CC1-B78F8B5DBF94}" destId="{63DFA839-54F6-4AF3-947A-EFFC4A47880F}" srcOrd="0" destOrd="0" presId="urn:microsoft.com/office/officeart/2005/8/layout/matrix1"/>
    <dgm:cxn modelId="{86A2E974-3507-4CFF-85A5-1D127D711663}" srcId="{AA9E07EE-2381-44B9-98ED-9E3F9E37118B}" destId="{57B2DC93-1C21-4666-B61E-450BF1F72CC0}" srcOrd="1" destOrd="0" parTransId="{EB7CDE3A-A532-476C-B360-BFF58F4D4703}" sibTransId="{8C8B2048-F47C-461E-8747-63FC1D3FBBB9}"/>
    <dgm:cxn modelId="{A9E86081-DB94-4A57-B97A-17606A57C8E9}" type="presOf" srcId="{77870C7A-36B9-4791-8933-122ED1A705A4}" destId="{B258819E-7132-46FC-AE5C-15A6C5C0C8F1}" srcOrd="0" destOrd="0" presId="urn:microsoft.com/office/officeart/2005/8/layout/matrix1"/>
    <dgm:cxn modelId="{3AE5A297-509A-4B4C-8E88-D26D70DB3709}" srcId="{AA9E07EE-2381-44B9-98ED-9E3F9E37118B}" destId="{77870C7A-36B9-4791-8933-122ED1A705A4}" srcOrd="0" destOrd="0" parTransId="{CFB9913D-15BB-4C05-B118-7C285F46F0AC}" sibTransId="{6EDC8E8C-1706-44DF-858F-90921C98CE1F}"/>
    <dgm:cxn modelId="{450F909E-F025-4A5E-89D2-B578256E3AF4}" type="presOf" srcId="{57B2DC93-1C21-4666-B61E-450BF1F72CC0}" destId="{7C3A8D38-C591-4BE5-AD8F-EA7141A69DC9}" srcOrd="1" destOrd="0" presId="urn:microsoft.com/office/officeart/2005/8/layout/matrix1"/>
    <dgm:cxn modelId="{A6B484A8-000F-432A-B7C5-28AB88AF9527}" srcId="{AA9E07EE-2381-44B9-98ED-9E3F9E37118B}" destId="{9717F262-0831-4E23-B737-9E9F19E0661B}" srcOrd="2" destOrd="0" parTransId="{4FF04E52-3F8D-472C-91B7-741965455F38}" sibTransId="{77AA7692-1ADD-494C-8125-A9C0FEF885D0}"/>
    <dgm:cxn modelId="{5202C4B7-5E06-4901-BA73-7500AF9F8188}" type="presOf" srcId="{57B2DC93-1C21-4666-B61E-450BF1F72CC0}" destId="{EB235A9F-E818-43CC-B61E-41688127EBAB}" srcOrd="0" destOrd="0" presId="urn:microsoft.com/office/officeart/2005/8/layout/matrix1"/>
    <dgm:cxn modelId="{161904E6-642B-4ADF-89C6-63BE32C71560}" type="presOf" srcId="{AA9E07EE-2381-44B9-98ED-9E3F9E37118B}" destId="{2E3F0A3C-25DD-432E-812C-8E6353ED7BD7}" srcOrd="0" destOrd="0" presId="urn:microsoft.com/office/officeart/2005/8/layout/matrix1"/>
    <dgm:cxn modelId="{9ACBF859-1820-450C-927E-099232519D05}" type="presParOf" srcId="{63DFA839-54F6-4AF3-947A-EFFC4A47880F}" destId="{5D873B77-CA06-49F2-8ACE-62E58CBB1631}" srcOrd="0" destOrd="0" presId="urn:microsoft.com/office/officeart/2005/8/layout/matrix1"/>
    <dgm:cxn modelId="{A80FE0F8-A933-4858-B1BD-18EE87E73C45}" type="presParOf" srcId="{5D873B77-CA06-49F2-8ACE-62E58CBB1631}" destId="{B258819E-7132-46FC-AE5C-15A6C5C0C8F1}" srcOrd="0" destOrd="0" presId="urn:microsoft.com/office/officeart/2005/8/layout/matrix1"/>
    <dgm:cxn modelId="{B19E08D3-120C-43B5-B82C-A26A2A2E6A1B}" type="presParOf" srcId="{5D873B77-CA06-49F2-8ACE-62E58CBB1631}" destId="{D1852A19-1965-46C6-8497-51C929D3079B}" srcOrd="1" destOrd="0" presId="urn:microsoft.com/office/officeart/2005/8/layout/matrix1"/>
    <dgm:cxn modelId="{0606B95F-7267-41F9-8391-553B5580DB96}" type="presParOf" srcId="{5D873B77-CA06-49F2-8ACE-62E58CBB1631}" destId="{EB235A9F-E818-43CC-B61E-41688127EBAB}" srcOrd="2" destOrd="0" presId="urn:microsoft.com/office/officeart/2005/8/layout/matrix1"/>
    <dgm:cxn modelId="{D853B23F-47E7-4757-8583-84576FA6E058}" type="presParOf" srcId="{5D873B77-CA06-49F2-8ACE-62E58CBB1631}" destId="{7C3A8D38-C591-4BE5-AD8F-EA7141A69DC9}" srcOrd="3" destOrd="0" presId="urn:microsoft.com/office/officeart/2005/8/layout/matrix1"/>
    <dgm:cxn modelId="{2D32EABA-FB89-4D7D-99BC-B2CF0A1D1A93}" type="presParOf" srcId="{5D873B77-CA06-49F2-8ACE-62E58CBB1631}" destId="{C399391D-681E-4BC3-80DA-9BA411DF559D}" srcOrd="4" destOrd="0" presId="urn:microsoft.com/office/officeart/2005/8/layout/matrix1"/>
    <dgm:cxn modelId="{2D306543-3416-45BA-9AC5-FFA56BA9BDD2}" type="presParOf" srcId="{5D873B77-CA06-49F2-8ACE-62E58CBB1631}" destId="{9CBF1318-0FB0-4107-AE7E-7088DF394DC2}" srcOrd="5" destOrd="0" presId="urn:microsoft.com/office/officeart/2005/8/layout/matrix1"/>
    <dgm:cxn modelId="{842AEB4A-8AA6-4E52-9929-35614A82AB34}" type="presParOf" srcId="{5D873B77-CA06-49F2-8ACE-62E58CBB1631}" destId="{091F18C7-4D32-47FA-A0D5-268320867BCB}" srcOrd="6" destOrd="0" presId="urn:microsoft.com/office/officeart/2005/8/layout/matrix1"/>
    <dgm:cxn modelId="{5211DE5D-6D41-4CD2-BEF1-3FE325900F09}" type="presParOf" srcId="{5D873B77-CA06-49F2-8ACE-62E58CBB1631}" destId="{374D4D49-A29A-4277-9F2C-C2CE87876E2D}" srcOrd="7" destOrd="0" presId="urn:microsoft.com/office/officeart/2005/8/layout/matrix1"/>
    <dgm:cxn modelId="{1265CC00-4B81-4645-B319-BC3A4F930AA2}" type="presParOf" srcId="{63DFA839-54F6-4AF3-947A-EFFC4A47880F}" destId="{2E3F0A3C-25DD-432E-812C-8E6353ED7BD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690050-9F27-44B0-85BB-780EE15360C8}" type="doc">
      <dgm:prSet loTypeId="urn:microsoft.com/office/officeart/2005/8/layout/arrow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48574D-29FB-46E0-9D8B-EF33B72F58C6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Weekend </a:t>
          </a:r>
        </a:p>
        <a:p>
          <a:r>
            <a:rPr lang="en-US" dirty="0">
              <a:solidFill>
                <a:schemeClr val="bg1"/>
              </a:solidFill>
            </a:rPr>
            <a:t>71.15%</a:t>
          </a:r>
        </a:p>
      </dgm:t>
    </dgm:pt>
    <dgm:pt modelId="{CAAA4B27-2CA5-4541-930A-536BE8087FFB}" type="parTrans" cxnId="{0526C8DD-F5BE-4FB5-BD16-4E8798B2D32E}">
      <dgm:prSet/>
      <dgm:spPr/>
      <dgm:t>
        <a:bodyPr/>
        <a:lstStyle/>
        <a:p>
          <a:endParaRPr lang="en-US"/>
        </a:p>
      </dgm:t>
    </dgm:pt>
    <dgm:pt modelId="{E1FC56AA-A168-47DA-B43D-A1950C963B42}" type="sibTrans" cxnId="{0526C8DD-F5BE-4FB5-BD16-4E8798B2D32E}">
      <dgm:prSet/>
      <dgm:spPr/>
      <dgm:t>
        <a:bodyPr/>
        <a:lstStyle/>
        <a:p>
          <a:endParaRPr lang="en-US"/>
        </a:p>
      </dgm:t>
    </dgm:pt>
    <dgm:pt modelId="{6D7D3A0C-7E79-43EE-B055-2789E23BCFC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Weekday</a:t>
          </a:r>
        </a:p>
        <a:p>
          <a:r>
            <a:rPr lang="en-US" dirty="0">
              <a:solidFill>
                <a:schemeClr val="bg1"/>
              </a:solidFill>
            </a:rPr>
            <a:t>28.85%</a:t>
          </a:r>
        </a:p>
      </dgm:t>
    </dgm:pt>
    <dgm:pt modelId="{2E1A34CC-D199-4756-97EF-21F1C77B15E9}" type="parTrans" cxnId="{11EB7F2B-7EB9-4D29-B66A-273887C6E235}">
      <dgm:prSet/>
      <dgm:spPr/>
      <dgm:t>
        <a:bodyPr/>
        <a:lstStyle/>
        <a:p>
          <a:endParaRPr lang="en-US"/>
        </a:p>
      </dgm:t>
    </dgm:pt>
    <dgm:pt modelId="{93ABBF07-4AE0-44CF-B38E-7C58DFABBBED}" type="sibTrans" cxnId="{11EB7F2B-7EB9-4D29-B66A-273887C6E235}">
      <dgm:prSet/>
      <dgm:spPr/>
      <dgm:t>
        <a:bodyPr/>
        <a:lstStyle/>
        <a:p>
          <a:endParaRPr lang="en-US"/>
        </a:p>
      </dgm:t>
    </dgm:pt>
    <dgm:pt modelId="{346E60FE-A8FC-4941-91B3-35F84A544A59}" type="pres">
      <dgm:prSet presAssocID="{3D690050-9F27-44B0-85BB-780EE15360C8}" presName="compositeShape" presStyleCnt="0">
        <dgm:presLayoutVars>
          <dgm:chMax val="2"/>
          <dgm:dir/>
          <dgm:resizeHandles val="exact"/>
        </dgm:presLayoutVars>
      </dgm:prSet>
      <dgm:spPr/>
    </dgm:pt>
    <dgm:pt modelId="{9C7B31ED-E2F8-4AC1-95A2-E20ABD41F36B}" type="pres">
      <dgm:prSet presAssocID="{A748574D-29FB-46E0-9D8B-EF33B72F58C6}" presName="upArrow" presStyleLbl="node1" presStyleIdx="0" presStyleCnt="2"/>
      <dgm:spPr/>
    </dgm:pt>
    <dgm:pt modelId="{80468AC9-CCFA-419B-A48A-C55A7AF4ECA5}" type="pres">
      <dgm:prSet presAssocID="{A748574D-29FB-46E0-9D8B-EF33B72F58C6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7985400F-24B6-4042-83AC-BBB1DE4B969F}" type="pres">
      <dgm:prSet presAssocID="{6D7D3A0C-7E79-43EE-B055-2789E23BCFCA}" presName="downArrow" presStyleLbl="node1" presStyleIdx="1" presStyleCnt="2"/>
      <dgm:spPr/>
    </dgm:pt>
    <dgm:pt modelId="{578DF78A-8A14-4B66-969E-1EAE7B9F8B69}" type="pres">
      <dgm:prSet presAssocID="{6D7D3A0C-7E79-43EE-B055-2789E23BCFCA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11EB7F2B-7EB9-4D29-B66A-273887C6E235}" srcId="{3D690050-9F27-44B0-85BB-780EE15360C8}" destId="{6D7D3A0C-7E79-43EE-B055-2789E23BCFCA}" srcOrd="1" destOrd="0" parTransId="{2E1A34CC-D199-4756-97EF-21F1C77B15E9}" sibTransId="{93ABBF07-4AE0-44CF-B38E-7C58DFABBBED}"/>
    <dgm:cxn modelId="{587FD4A2-2AC2-43DB-B2E3-2881CC76E33B}" type="presOf" srcId="{A748574D-29FB-46E0-9D8B-EF33B72F58C6}" destId="{80468AC9-CCFA-419B-A48A-C55A7AF4ECA5}" srcOrd="0" destOrd="0" presId="urn:microsoft.com/office/officeart/2005/8/layout/arrow4"/>
    <dgm:cxn modelId="{3ECB08B6-7624-4813-86D5-3D8E698FC7AF}" type="presOf" srcId="{6D7D3A0C-7E79-43EE-B055-2789E23BCFCA}" destId="{578DF78A-8A14-4B66-969E-1EAE7B9F8B69}" srcOrd="0" destOrd="0" presId="urn:microsoft.com/office/officeart/2005/8/layout/arrow4"/>
    <dgm:cxn modelId="{E9EDE7BD-1B7F-4B9B-923E-EE2B14C861C9}" type="presOf" srcId="{3D690050-9F27-44B0-85BB-780EE15360C8}" destId="{346E60FE-A8FC-4941-91B3-35F84A544A59}" srcOrd="0" destOrd="0" presId="urn:microsoft.com/office/officeart/2005/8/layout/arrow4"/>
    <dgm:cxn modelId="{0526C8DD-F5BE-4FB5-BD16-4E8798B2D32E}" srcId="{3D690050-9F27-44B0-85BB-780EE15360C8}" destId="{A748574D-29FB-46E0-9D8B-EF33B72F58C6}" srcOrd="0" destOrd="0" parTransId="{CAAA4B27-2CA5-4541-930A-536BE8087FFB}" sibTransId="{E1FC56AA-A168-47DA-B43D-A1950C963B42}"/>
    <dgm:cxn modelId="{0F35304C-8541-48ED-85FC-E88C063436AB}" type="presParOf" srcId="{346E60FE-A8FC-4941-91B3-35F84A544A59}" destId="{9C7B31ED-E2F8-4AC1-95A2-E20ABD41F36B}" srcOrd="0" destOrd="0" presId="urn:microsoft.com/office/officeart/2005/8/layout/arrow4"/>
    <dgm:cxn modelId="{84D93051-D7ED-4761-B614-21C43CA2BBD1}" type="presParOf" srcId="{346E60FE-A8FC-4941-91B3-35F84A544A59}" destId="{80468AC9-CCFA-419B-A48A-C55A7AF4ECA5}" srcOrd="1" destOrd="0" presId="urn:microsoft.com/office/officeart/2005/8/layout/arrow4"/>
    <dgm:cxn modelId="{82995BAD-95FA-4C74-958C-3BCC6F6D8098}" type="presParOf" srcId="{346E60FE-A8FC-4941-91B3-35F84A544A59}" destId="{7985400F-24B6-4042-83AC-BBB1DE4B969F}" srcOrd="2" destOrd="0" presId="urn:microsoft.com/office/officeart/2005/8/layout/arrow4"/>
    <dgm:cxn modelId="{DD694C06-49F5-4834-BD64-B1B8BAC9524A}" type="presParOf" srcId="{346E60FE-A8FC-4941-91B3-35F84A544A59}" destId="{578DF78A-8A14-4B66-969E-1EAE7B9F8B69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8819E-7132-46FC-AE5C-15A6C5C0C8F1}">
      <dsp:nvSpPr>
        <dsp:cNvPr id="0" name=""/>
        <dsp:cNvSpPr/>
      </dsp:nvSpPr>
      <dsp:spPr>
        <a:xfrm rot="16200000">
          <a:off x="1514459" y="-1457328"/>
          <a:ext cx="1143008" cy="405766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95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Countries</a:t>
          </a:r>
        </a:p>
      </dsp:txBody>
      <dsp:txXfrm rot="5400000">
        <a:off x="57131" y="1"/>
        <a:ext cx="4057664" cy="857256"/>
      </dsp:txXfrm>
    </dsp:sp>
    <dsp:sp modelId="{EB235A9F-E818-43CC-B61E-41688127EBAB}">
      <dsp:nvSpPr>
        <dsp:cNvPr id="0" name=""/>
        <dsp:cNvSpPr/>
      </dsp:nvSpPr>
      <dsp:spPr>
        <a:xfrm>
          <a:off x="4057664" y="0"/>
          <a:ext cx="4057664" cy="11430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66115318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Distance</a:t>
          </a:r>
        </a:p>
      </dsp:txBody>
      <dsp:txXfrm>
        <a:off x="4057664" y="0"/>
        <a:ext cx="4057664" cy="857256"/>
      </dsp:txXfrm>
    </dsp:sp>
    <dsp:sp modelId="{C399391D-681E-4BC3-80DA-9BA411DF559D}">
      <dsp:nvSpPr>
        <dsp:cNvPr id="0" name=""/>
        <dsp:cNvSpPr/>
      </dsp:nvSpPr>
      <dsp:spPr>
        <a:xfrm rot="10800000">
          <a:off x="57131" y="928694"/>
          <a:ext cx="4057664" cy="1143008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14625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Cities</a:t>
          </a:r>
        </a:p>
      </dsp:txBody>
      <dsp:txXfrm rot="10800000">
        <a:off x="57131" y="1214445"/>
        <a:ext cx="4057664" cy="857256"/>
      </dsp:txXfrm>
    </dsp:sp>
    <dsp:sp modelId="{091F18C7-4D32-47FA-A0D5-268320867BCB}">
      <dsp:nvSpPr>
        <dsp:cNvPr id="0" name=""/>
        <dsp:cNvSpPr/>
      </dsp:nvSpPr>
      <dsp:spPr>
        <a:xfrm rot="5400000">
          <a:off x="5514991" y="-528633"/>
          <a:ext cx="1143008" cy="4057664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11504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mbria" pitchFamily="18" charset="0"/>
              <a:ea typeface="Cambria" pitchFamily="18" charset="0"/>
            </a:rPr>
            <a:t>Passengers</a:t>
          </a:r>
        </a:p>
      </dsp:txBody>
      <dsp:txXfrm rot="-5400000">
        <a:off x="4057663" y="1214447"/>
        <a:ext cx="4057664" cy="857256"/>
      </dsp:txXfrm>
    </dsp:sp>
    <dsp:sp modelId="{2E3F0A3C-25DD-432E-812C-8E6353ED7BD7}">
      <dsp:nvSpPr>
        <dsp:cNvPr id="0" name=""/>
        <dsp:cNvSpPr/>
      </dsp:nvSpPr>
      <dsp:spPr>
        <a:xfrm>
          <a:off x="2840364" y="857256"/>
          <a:ext cx="2434598" cy="571504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itchFamily="18" charset="0"/>
              <a:ea typeface="Cambria" pitchFamily="18" charset="0"/>
            </a:rPr>
            <a:t>176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mbria" pitchFamily="18" charset="0"/>
              <a:ea typeface="Cambria" pitchFamily="18" charset="0"/>
            </a:rPr>
            <a:t>Airlines</a:t>
          </a:r>
        </a:p>
      </dsp:txBody>
      <dsp:txXfrm>
        <a:off x="2868263" y="885155"/>
        <a:ext cx="2378800" cy="515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B31ED-E2F8-4AC1-95A2-E20ABD41F36B}">
      <dsp:nvSpPr>
        <dsp:cNvPr id="0" name=""/>
        <dsp:cNvSpPr/>
      </dsp:nvSpPr>
      <dsp:spPr>
        <a:xfrm>
          <a:off x="2043" y="0"/>
          <a:ext cx="1225876" cy="1028707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8AC9-CCFA-419B-A48A-C55A7AF4ECA5}">
      <dsp:nvSpPr>
        <dsp:cNvPr id="0" name=""/>
        <dsp:cNvSpPr/>
      </dsp:nvSpPr>
      <dsp:spPr>
        <a:xfrm>
          <a:off x="1264695" y="0"/>
          <a:ext cx="2080274" cy="1028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Weekend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71.15%</a:t>
          </a:r>
        </a:p>
      </dsp:txBody>
      <dsp:txXfrm>
        <a:off x="1264695" y="0"/>
        <a:ext cx="2080274" cy="1028707"/>
      </dsp:txXfrm>
    </dsp:sp>
    <dsp:sp modelId="{7985400F-24B6-4042-83AC-BBB1DE4B969F}">
      <dsp:nvSpPr>
        <dsp:cNvPr id="0" name=""/>
        <dsp:cNvSpPr/>
      </dsp:nvSpPr>
      <dsp:spPr>
        <a:xfrm>
          <a:off x="369805" y="1114432"/>
          <a:ext cx="1225876" cy="1028707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DF78A-8A14-4B66-969E-1EAE7B9F8B69}">
      <dsp:nvSpPr>
        <dsp:cNvPr id="0" name=""/>
        <dsp:cNvSpPr/>
      </dsp:nvSpPr>
      <dsp:spPr>
        <a:xfrm>
          <a:off x="1632458" y="1114432"/>
          <a:ext cx="2080274" cy="1028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Weekday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28.85%</a:t>
          </a:r>
        </a:p>
      </dsp:txBody>
      <dsp:txXfrm>
        <a:off x="1632458" y="1114432"/>
        <a:ext cx="2080274" cy="1028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A4650-ADA6-4D18-A1C5-95DE49B192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03EF-A613-4CF7-9BDE-4A498A7F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203EF-A613-4CF7-9BDE-4A498A7F7B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0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96E50-775E-441B-BFAD-A017795FA7B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085C6-A63E-4F81-BE9C-0061026A48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00808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latin typeface="Candara" pitchFamily="34" charset="0"/>
              </a:rPr>
              <a:t>HIGH CLOUD AIRLINES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75557"/>
            <a:ext cx="6400800" cy="100811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Data Analysis &amp; Dashboard Creation in Excel, Power BI, and Tableau                                                                                                                     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438D3-E67A-F5E5-9E43-2FB46316CA27}"/>
              </a:ext>
            </a:extLst>
          </p:cNvPr>
          <p:cNvSpPr txBox="1"/>
          <p:nvPr/>
        </p:nvSpPr>
        <p:spPr>
          <a:xfrm>
            <a:off x="5724128" y="5157192"/>
            <a:ext cx="2543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GROUP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7544" y="620688"/>
            <a:ext cx="8301608" cy="5544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10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18425"/>
              </p:ext>
            </p:extLst>
          </p:nvPr>
        </p:nvGraphicFramePr>
        <p:xfrm>
          <a:off x="457200" y="1285861"/>
          <a:ext cx="8115328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53087" y="3536248"/>
            <a:ext cx="4000528" cy="2786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ndara" pitchFamily="34" charset="0"/>
              </a:rPr>
              <a:t>The airline focused on catering to business travelers, who are less likely to travel on weekends.</a:t>
            </a:r>
            <a:br>
              <a:rPr lang="en-US" sz="1600" dirty="0">
                <a:latin typeface="Candara" pitchFamily="34" charset="0"/>
              </a:rPr>
            </a:br>
            <a:r>
              <a:rPr lang="en-US" sz="1600" dirty="0">
                <a:latin typeface="Candara" pitchFamily="34" charset="0"/>
              </a:rPr>
              <a:t>They are not designed to attract leisure travelers, that’s why weekend demand is remaining low.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4696491" y="3536248"/>
            <a:ext cx="4000528" cy="27860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aphicFrame>
        <p:nvGraphicFramePr>
          <p:cNvPr id="14" name="Content Placeholder 7"/>
          <p:cNvGraphicFramePr>
            <a:graphicFrameLocks/>
          </p:cNvGraphicFramePr>
          <p:nvPr/>
        </p:nvGraphicFramePr>
        <p:xfrm>
          <a:off x="4714876" y="4143380"/>
          <a:ext cx="3714776" cy="2143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7DF8FC-176D-2B00-2D96-8C1EEA07BA0B}"/>
              </a:ext>
            </a:extLst>
          </p:cNvPr>
          <p:cNvGrpSpPr/>
          <p:nvPr/>
        </p:nvGrpSpPr>
        <p:grpSpPr>
          <a:xfrm>
            <a:off x="3743319" y="444543"/>
            <a:ext cx="4972084" cy="1237304"/>
            <a:chOff x="3314723" y="0"/>
            <a:chExt cx="4972084" cy="1237304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CCC2A27D-75A7-6D34-FA4D-97E547F9161B}"/>
                </a:ext>
              </a:extLst>
            </p:cNvPr>
            <p:cNvSpPr/>
            <p:nvPr/>
          </p:nvSpPr>
          <p:spPr>
            <a:xfrm>
              <a:off x="3314723" y="0"/>
              <a:ext cx="4972084" cy="1237304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Arrow: Right 4">
              <a:extLst>
                <a:ext uri="{FF2B5EF4-FFF2-40B4-BE49-F238E27FC236}">
                  <a16:creationId xmlns:a16="http://schemas.microsoft.com/office/drawing/2014/main" id="{A4908194-6DF5-FEDC-8916-9CEB01331BA6}"/>
                </a:ext>
              </a:extLst>
            </p:cNvPr>
            <p:cNvSpPr txBox="1"/>
            <p:nvPr/>
          </p:nvSpPr>
          <p:spPr>
            <a:xfrm>
              <a:off x="3314723" y="154663"/>
              <a:ext cx="4508095" cy="927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Candara" pitchFamily="34" charset="0"/>
                </a:rPr>
                <a:t>Highest Percentage  - 78.22% (2013)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Candara" pitchFamily="34" charset="0"/>
                </a:rPr>
                <a:t>Lowest Percentage -  75.42% (2008)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A6A371-8B2A-36C3-22FF-93CEA4DC065F}"/>
              </a:ext>
            </a:extLst>
          </p:cNvPr>
          <p:cNvGrpSpPr/>
          <p:nvPr/>
        </p:nvGrpSpPr>
        <p:grpSpPr>
          <a:xfrm>
            <a:off x="428596" y="446499"/>
            <a:ext cx="3314723" cy="1237304"/>
            <a:chOff x="0" y="1956"/>
            <a:chExt cx="3314723" cy="123730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2DE2034-5829-D14C-E365-F0E96B57816F}"/>
                </a:ext>
              </a:extLst>
            </p:cNvPr>
            <p:cNvSpPr/>
            <p:nvPr/>
          </p:nvSpPr>
          <p:spPr>
            <a:xfrm>
              <a:off x="0" y="1956"/>
              <a:ext cx="3314723" cy="12373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6">
              <a:extLst>
                <a:ext uri="{FF2B5EF4-FFF2-40B4-BE49-F238E27FC236}">
                  <a16:creationId xmlns:a16="http://schemas.microsoft.com/office/drawing/2014/main" id="{E9A8B15D-E430-F7E7-8B8E-B46C8D8865E4}"/>
                </a:ext>
              </a:extLst>
            </p:cNvPr>
            <p:cNvSpPr txBox="1"/>
            <p:nvPr/>
          </p:nvSpPr>
          <p:spPr>
            <a:xfrm>
              <a:off x="60400" y="62356"/>
              <a:ext cx="3193923" cy="1116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ndara" pitchFamily="34" charset="0"/>
                </a:rPr>
                <a:t>Load factor Percentage on Yearly basis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D9DCF0-7485-65D5-0CC2-1B9C08C0E7A5}"/>
              </a:ext>
            </a:extLst>
          </p:cNvPr>
          <p:cNvGrpSpPr/>
          <p:nvPr/>
        </p:nvGrpSpPr>
        <p:grpSpPr>
          <a:xfrm>
            <a:off x="3743319" y="1848488"/>
            <a:ext cx="4972084" cy="1237304"/>
            <a:chOff x="3314723" y="1403945"/>
            <a:chExt cx="4972084" cy="1237304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1BF82AB-84F5-C865-7BEC-85A3E93141D3}"/>
                </a:ext>
              </a:extLst>
            </p:cNvPr>
            <p:cNvSpPr/>
            <p:nvPr/>
          </p:nvSpPr>
          <p:spPr>
            <a:xfrm>
              <a:off x="3314723" y="1403945"/>
              <a:ext cx="4972084" cy="1237304"/>
            </a:xfrm>
            <a:prstGeom prst="rightArrow">
              <a:avLst>
                <a:gd name="adj1" fmla="val 75000"/>
                <a:gd name="adj2" fmla="val 50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Arrow: Right 8">
              <a:extLst>
                <a:ext uri="{FF2B5EF4-FFF2-40B4-BE49-F238E27FC236}">
                  <a16:creationId xmlns:a16="http://schemas.microsoft.com/office/drawing/2014/main" id="{B597007D-669E-FBB6-3DA9-FFF2ED5D3B76}"/>
                </a:ext>
              </a:extLst>
            </p:cNvPr>
            <p:cNvSpPr txBox="1"/>
            <p:nvPr/>
          </p:nvSpPr>
          <p:spPr>
            <a:xfrm>
              <a:off x="3314723" y="1558608"/>
              <a:ext cx="4508095" cy="927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160" tIns="10160" rIns="10160" bIns="10160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Candara" pitchFamily="34" charset="0"/>
                </a:rPr>
                <a:t>Southwest Airlines dominates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atin typeface="Candara" pitchFamily="34" charset="0"/>
                </a:rPr>
                <a:t>Delta Airlines has remarkable Performance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0B2332-F5A5-C954-8627-26433F3108CC}"/>
              </a:ext>
            </a:extLst>
          </p:cNvPr>
          <p:cNvGrpSpPr/>
          <p:nvPr/>
        </p:nvGrpSpPr>
        <p:grpSpPr>
          <a:xfrm>
            <a:off x="428596" y="1848488"/>
            <a:ext cx="3314723" cy="1237304"/>
            <a:chOff x="0" y="1403945"/>
            <a:chExt cx="3314723" cy="123730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C7D6F45-18FC-11DF-7B30-55528A573A4C}"/>
                </a:ext>
              </a:extLst>
            </p:cNvPr>
            <p:cNvSpPr/>
            <p:nvPr/>
          </p:nvSpPr>
          <p:spPr>
            <a:xfrm>
              <a:off x="0" y="1403945"/>
              <a:ext cx="3314723" cy="123730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2A29DACF-6152-D963-AD34-5F8AEDC3A6EE}"/>
                </a:ext>
              </a:extLst>
            </p:cNvPr>
            <p:cNvSpPr txBox="1"/>
            <p:nvPr/>
          </p:nvSpPr>
          <p:spPr>
            <a:xfrm>
              <a:off x="60400" y="1464345"/>
              <a:ext cx="3193923" cy="11165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30480" rIns="60960" bIns="3048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ndara" pitchFamily="34" charset="0"/>
                </a:rPr>
                <a:t>Top 10 carrier names based on passenger preference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41263F-8845-8FD6-4A09-6D2BF683C22B}"/>
              </a:ext>
            </a:extLst>
          </p:cNvPr>
          <p:cNvGrpSpPr/>
          <p:nvPr/>
        </p:nvGrpSpPr>
        <p:grpSpPr>
          <a:xfrm>
            <a:off x="485803" y="5640468"/>
            <a:ext cx="8229600" cy="736989"/>
            <a:chOff x="0" y="2245398"/>
            <a:chExt cx="8229600" cy="73698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507BB8C-D764-3B3B-EE54-FCBE9D518236}"/>
                </a:ext>
              </a:extLst>
            </p:cNvPr>
            <p:cNvSpPr/>
            <p:nvPr/>
          </p:nvSpPr>
          <p:spPr>
            <a:xfrm>
              <a:off x="0" y="2245398"/>
              <a:ext cx="8229600" cy="73698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9D7619-8055-9CA7-B0EB-57E6739A2AAC}"/>
                </a:ext>
              </a:extLst>
            </p:cNvPr>
            <p:cNvSpPr txBox="1"/>
            <p:nvPr/>
          </p:nvSpPr>
          <p:spPr>
            <a:xfrm>
              <a:off x="0" y="2245398"/>
              <a:ext cx="8229600" cy="3979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ndara" pitchFamily="34" charset="0"/>
                </a:rPr>
                <a:t>Number of flights based on distance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F7248-D4DE-1CE0-2CE5-ED5265356983}"/>
              </a:ext>
            </a:extLst>
          </p:cNvPr>
          <p:cNvGrpSpPr/>
          <p:nvPr/>
        </p:nvGrpSpPr>
        <p:grpSpPr>
          <a:xfrm>
            <a:off x="485803" y="6023702"/>
            <a:ext cx="4114799" cy="339015"/>
            <a:chOff x="0" y="2628632"/>
            <a:chExt cx="4114799" cy="33901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7792645-883A-9097-E312-C83987F4EE5E}"/>
                </a:ext>
              </a:extLst>
            </p:cNvPr>
            <p:cNvSpPr/>
            <p:nvPr/>
          </p:nvSpPr>
          <p:spPr>
            <a:xfrm>
              <a:off x="0" y="2628632"/>
              <a:ext cx="4114799" cy="33901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4F2B315-A556-8C0C-AEAA-DEFC23C95824}"/>
                </a:ext>
              </a:extLst>
            </p:cNvPr>
            <p:cNvSpPr txBox="1"/>
            <p:nvPr/>
          </p:nvSpPr>
          <p:spPr>
            <a:xfrm>
              <a:off x="0" y="2628632"/>
              <a:ext cx="4114799" cy="339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Short distance flights dominates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158A8F-808E-AE6C-6095-17C00380A292}"/>
              </a:ext>
            </a:extLst>
          </p:cNvPr>
          <p:cNvGrpSpPr/>
          <p:nvPr/>
        </p:nvGrpSpPr>
        <p:grpSpPr>
          <a:xfrm>
            <a:off x="4600603" y="6023702"/>
            <a:ext cx="4114799" cy="339015"/>
            <a:chOff x="4114800" y="2628632"/>
            <a:chExt cx="4114799" cy="33901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4DE0C59-9980-0B05-4779-3390B1960ADC}"/>
                </a:ext>
              </a:extLst>
            </p:cNvPr>
            <p:cNvSpPr/>
            <p:nvPr/>
          </p:nvSpPr>
          <p:spPr>
            <a:xfrm>
              <a:off x="4114800" y="2628632"/>
              <a:ext cx="4114799" cy="339015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CF189B-5442-24F8-80FF-BEE4FD5D23D9}"/>
                </a:ext>
              </a:extLst>
            </p:cNvPr>
            <p:cNvSpPr txBox="1"/>
            <p:nvPr/>
          </p:nvSpPr>
          <p:spPr>
            <a:xfrm>
              <a:off x="4114800" y="2628632"/>
              <a:ext cx="4114799" cy="339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Strong demand for domestic travelers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50FB6B-A88E-6D60-0C96-DC02685987B2}"/>
              </a:ext>
            </a:extLst>
          </p:cNvPr>
          <p:cNvGrpSpPr/>
          <p:nvPr/>
        </p:nvGrpSpPr>
        <p:grpSpPr>
          <a:xfrm>
            <a:off x="485803" y="4518032"/>
            <a:ext cx="8229600" cy="1133490"/>
            <a:chOff x="0" y="1122962"/>
            <a:chExt cx="8229600" cy="1133490"/>
          </a:xfrm>
        </p:grpSpPr>
        <p:sp>
          <p:nvSpPr>
            <p:cNvPr id="39" name="Callout: Up Arrow 38">
              <a:extLst>
                <a:ext uri="{FF2B5EF4-FFF2-40B4-BE49-F238E27FC236}">
                  <a16:creationId xmlns:a16="http://schemas.microsoft.com/office/drawing/2014/main" id="{2A15AFC3-6553-E769-B8C8-47F41EDBA560}"/>
                </a:ext>
              </a:extLst>
            </p:cNvPr>
            <p:cNvSpPr/>
            <p:nvPr/>
          </p:nvSpPr>
          <p:spPr>
            <a:xfrm rot="10800000">
              <a:off x="0" y="1122962"/>
              <a:ext cx="8229600" cy="1133490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Callout: Up Arrow 10">
              <a:extLst>
                <a:ext uri="{FF2B5EF4-FFF2-40B4-BE49-F238E27FC236}">
                  <a16:creationId xmlns:a16="http://schemas.microsoft.com/office/drawing/2014/main" id="{4EE93998-C4D6-13DD-716A-38C76AA7C7B1}"/>
                </a:ext>
              </a:extLst>
            </p:cNvPr>
            <p:cNvSpPr txBox="1"/>
            <p:nvPr/>
          </p:nvSpPr>
          <p:spPr>
            <a:xfrm>
              <a:off x="0" y="1122962"/>
              <a:ext cx="8229600" cy="397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ndara" pitchFamily="34" charset="0"/>
                </a:rPr>
                <a:t>Top 10 routes based on Number of Flights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85B51-8CBE-BF76-EDF0-D0AC8A840495}"/>
              </a:ext>
            </a:extLst>
          </p:cNvPr>
          <p:cNvGrpSpPr/>
          <p:nvPr/>
        </p:nvGrpSpPr>
        <p:grpSpPr>
          <a:xfrm>
            <a:off x="485803" y="4915887"/>
            <a:ext cx="4114799" cy="338913"/>
            <a:chOff x="0" y="1520817"/>
            <a:chExt cx="4114799" cy="33891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D18DFCE-738A-7C42-A4B2-5840EF137DA5}"/>
                </a:ext>
              </a:extLst>
            </p:cNvPr>
            <p:cNvSpPr/>
            <p:nvPr/>
          </p:nvSpPr>
          <p:spPr>
            <a:xfrm>
              <a:off x="0" y="1520817"/>
              <a:ext cx="4114799" cy="33891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A7048BE-FCD1-0694-3CFE-5586BD88514F}"/>
                </a:ext>
              </a:extLst>
            </p:cNvPr>
            <p:cNvSpPr txBox="1"/>
            <p:nvPr/>
          </p:nvSpPr>
          <p:spPr>
            <a:xfrm>
              <a:off x="0" y="1520817"/>
              <a:ext cx="4114799" cy="338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ndara" pitchFamily="34" charset="0"/>
                </a:rPr>
                <a:t>Chicago-Detroit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274184-4FAF-033C-1143-BDFD18C8C473}"/>
              </a:ext>
            </a:extLst>
          </p:cNvPr>
          <p:cNvGrpSpPr/>
          <p:nvPr/>
        </p:nvGrpSpPr>
        <p:grpSpPr>
          <a:xfrm>
            <a:off x="4600603" y="4915887"/>
            <a:ext cx="4114799" cy="338913"/>
            <a:chOff x="4114800" y="1520817"/>
            <a:chExt cx="4114799" cy="33891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FDA39CB-44A2-016A-484D-263642965DE8}"/>
                </a:ext>
              </a:extLst>
            </p:cNvPr>
            <p:cNvSpPr/>
            <p:nvPr/>
          </p:nvSpPr>
          <p:spPr>
            <a:xfrm>
              <a:off x="4114800" y="1520817"/>
              <a:ext cx="4114799" cy="33891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EBF19B-A303-4375-BA3B-67AA3ABFB3AC}"/>
                </a:ext>
              </a:extLst>
            </p:cNvPr>
            <p:cNvSpPr txBox="1"/>
            <p:nvPr/>
          </p:nvSpPr>
          <p:spPr>
            <a:xfrm>
              <a:off x="4114800" y="1520817"/>
              <a:ext cx="4114799" cy="338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Strong demand for this route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D0C762-6168-C7CF-C009-6810E02E0345}"/>
              </a:ext>
            </a:extLst>
          </p:cNvPr>
          <p:cNvGrpSpPr/>
          <p:nvPr/>
        </p:nvGrpSpPr>
        <p:grpSpPr>
          <a:xfrm>
            <a:off x="485803" y="3395597"/>
            <a:ext cx="8229600" cy="1133490"/>
            <a:chOff x="0" y="527"/>
            <a:chExt cx="8229600" cy="1133490"/>
          </a:xfrm>
        </p:grpSpPr>
        <p:sp>
          <p:nvSpPr>
            <p:cNvPr id="33" name="Callout: Up Arrow 32">
              <a:extLst>
                <a:ext uri="{FF2B5EF4-FFF2-40B4-BE49-F238E27FC236}">
                  <a16:creationId xmlns:a16="http://schemas.microsoft.com/office/drawing/2014/main" id="{6C4CBDAD-8D1F-3A84-8AAE-2267116049B5}"/>
                </a:ext>
              </a:extLst>
            </p:cNvPr>
            <p:cNvSpPr/>
            <p:nvPr/>
          </p:nvSpPr>
          <p:spPr>
            <a:xfrm rot="10800000">
              <a:off x="0" y="527"/>
              <a:ext cx="8229600" cy="1133490"/>
            </a:xfrm>
            <a:prstGeom prst="upArrowCallou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Callout: Up Arrow 16">
              <a:extLst>
                <a:ext uri="{FF2B5EF4-FFF2-40B4-BE49-F238E27FC236}">
                  <a16:creationId xmlns:a16="http://schemas.microsoft.com/office/drawing/2014/main" id="{2B0D78F3-1B16-5E70-0CAA-3E5D70759EE3}"/>
                </a:ext>
              </a:extLst>
            </p:cNvPr>
            <p:cNvSpPr txBox="1"/>
            <p:nvPr/>
          </p:nvSpPr>
          <p:spPr>
            <a:xfrm>
              <a:off x="0" y="527"/>
              <a:ext cx="8229600" cy="397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11379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latin typeface="Candara" pitchFamily="34" charset="0"/>
                </a:rPr>
                <a:t>Top 10 Load factor percentage on carrier name basis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F9671B-E47A-F31F-8A2F-DDAE33064D6F}"/>
              </a:ext>
            </a:extLst>
          </p:cNvPr>
          <p:cNvGrpSpPr/>
          <p:nvPr/>
        </p:nvGrpSpPr>
        <p:grpSpPr>
          <a:xfrm>
            <a:off x="485803" y="3793452"/>
            <a:ext cx="4114799" cy="338913"/>
            <a:chOff x="0" y="398382"/>
            <a:chExt cx="4114799" cy="33891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C1A7349-A0C0-9985-A96D-1F786D4653B7}"/>
                </a:ext>
              </a:extLst>
            </p:cNvPr>
            <p:cNvSpPr/>
            <p:nvPr/>
          </p:nvSpPr>
          <p:spPr>
            <a:xfrm>
              <a:off x="0" y="398382"/>
              <a:ext cx="4114799" cy="33891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7769CEC-B30D-10D6-FC7C-FEAFC2297340}"/>
                </a:ext>
              </a:extLst>
            </p:cNvPr>
            <p:cNvSpPr txBox="1"/>
            <p:nvPr/>
          </p:nvSpPr>
          <p:spPr>
            <a:xfrm>
              <a:off x="0" y="398382"/>
              <a:ext cx="4114799" cy="338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ndara" pitchFamily="34" charset="0"/>
                </a:rPr>
                <a:t>Airlines contributing most passengers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FCA8E9-F8C7-44AA-06EB-5AE72013EF7E}"/>
              </a:ext>
            </a:extLst>
          </p:cNvPr>
          <p:cNvGrpSpPr/>
          <p:nvPr/>
        </p:nvGrpSpPr>
        <p:grpSpPr>
          <a:xfrm>
            <a:off x="4600603" y="3793452"/>
            <a:ext cx="4114799" cy="338913"/>
            <a:chOff x="4114800" y="398382"/>
            <a:chExt cx="4114799" cy="33891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B2CF21-59A5-0DDF-0721-FCE39CA385E4}"/>
                </a:ext>
              </a:extLst>
            </p:cNvPr>
            <p:cNvSpPr/>
            <p:nvPr/>
          </p:nvSpPr>
          <p:spPr>
            <a:xfrm>
              <a:off x="4114800" y="398382"/>
              <a:ext cx="4114799" cy="338913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FF3257-4B24-75A8-4727-4AA0D249EE2C}"/>
                </a:ext>
              </a:extLst>
            </p:cNvPr>
            <p:cNvSpPr txBox="1"/>
            <p:nvPr/>
          </p:nvSpPr>
          <p:spPr>
            <a:xfrm>
              <a:off x="4114800" y="398382"/>
              <a:ext cx="4114799" cy="3389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8" tIns="17780" rIns="99568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>
                  <a:latin typeface="Candara" pitchFamily="34" charset="0"/>
                </a:rPr>
                <a:t>Continental Airlines (81.65%)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80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B77A7-7D76-D2B0-137C-C478332EEE71}"/>
              </a:ext>
            </a:extLst>
          </p:cNvPr>
          <p:cNvSpPr txBox="1"/>
          <p:nvPr/>
        </p:nvSpPr>
        <p:spPr>
          <a:xfrm>
            <a:off x="2627784" y="3075057"/>
            <a:ext cx="388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4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4896D-7A9C-8672-E968-39A036F1083A}"/>
              </a:ext>
            </a:extLst>
          </p:cNvPr>
          <p:cNvSpPr txBox="1"/>
          <p:nvPr/>
        </p:nvSpPr>
        <p:spPr>
          <a:xfrm>
            <a:off x="467544" y="548680"/>
            <a:ext cx="8136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Our Team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59057-B2A7-DFD1-812D-8AF55C4EB146}"/>
              </a:ext>
            </a:extLst>
          </p:cNvPr>
          <p:cNvSpPr txBox="1"/>
          <p:nvPr/>
        </p:nvSpPr>
        <p:spPr>
          <a:xfrm>
            <a:off x="467544" y="1556792"/>
            <a:ext cx="81369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Aditya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Anjana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Adarsh</a:t>
            </a:r>
          </a:p>
        </p:txBody>
      </p:sp>
    </p:spTree>
    <p:extLst>
      <p:ext uri="{BB962C8B-B14F-4D97-AF65-F5344CB8AC3E}">
        <p14:creationId xmlns:p14="http://schemas.microsoft.com/office/powerpoint/2010/main" val="406416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46" y="478559"/>
            <a:ext cx="8229600" cy="548507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br>
              <a:rPr lang="en-US" dirty="0"/>
            </a:br>
            <a:r>
              <a:rPr lang="en-US" b="1" dirty="0">
                <a:latin typeface="Candara" pitchFamily="34" charset="0"/>
              </a:rPr>
              <a:t>INTRODUCTION</a:t>
            </a:r>
            <a:br>
              <a:rPr lang="en-US" sz="5300" b="1" dirty="0">
                <a:latin typeface="Candara" pitchFamily="34" charset="0"/>
              </a:rPr>
            </a:br>
            <a:endParaRPr lang="en-US" sz="5300" b="1" dirty="0">
              <a:latin typeface="Candar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59" y="1213473"/>
            <a:ext cx="8229600" cy="1351431"/>
          </a:xfrm>
        </p:spPr>
        <p:txBody>
          <a:bodyPr>
            <a:noAutofit/>
          </a:bodyPr>
          <a:lstStyle/>
          <a:p>
            <a:r>
              <a:rPr lang="en-US" sz="2000" dirty="0"/>
              <a:t>The airline industry is one of the most </a:t>
            </a:r>
            <a:r>
              <a:rPr lang="en-US" sz="2000" b="1" dirty="0"/>
              <a:t>data-driven and transformative</a:t>
            </a:r>
            <a:r>
              <a:rPr lang="en-US" sz="2000" dirty="0"/>
              <a:t> sectors in the global economy.</a:t>
            </a:r>
          </a:p>
          <a:p>
            <a:r>
              <a:rPr lang="en-US" sz="2000" dirty="0"/>
              <a:t>Efficient operations and data insights play a crucial role in </a:t>
            </a:r>
            <a:r>
              <a:rPr lang="en-US" sz="2000" b="1" dirty="0"/>
              <a:t>enhancing passenger experience and optimizing resources</a:t>
            </a:r>
            <a:r>
              <a:rPr lang="en-US" sz="2000" dirty="0"/>
              <a:t>.</a:t>
            </a:r>
            <a:endParaRPr lang="en-US" sz="2000" dirty="0">
              <a:latin typeface="Candar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062A7-E9AF-0488-046E-FA083DE89B4B}"/>
              </a:ext>
            </a:extLst>
          </p:cNvPr>
          <p:cNvSpPr txBox="1"/>
          <p:nvPr/>
        </p:nvSpPr>
        <p:spPr>
          <a:xfrm>
            <a:off x="539552" y="270286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Project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98628-D0B7-667F-9A20-EA6B78D7CC14}"/>
              </a:ext>
            </a:extLst>
          </p:cNvPr>
          <p:cNvSpPr txBox="1"/>
          <p:nvPr/>
        </p:nvSpPr>
        <p:spPr>
          <a:xfrm>
            <a:off x="483659" y="3364038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analyzes </a:t>
            </a:r>
            <a:r>
              <a:rPr lang="en-US" sz="2000" b="1" dirty="0"/>
              <a:t>High Cloud Airlines' flight data</a:t>
            </a:r>
            <a:r>
              <a:rPr lang="en-US" sz="2000" dirty="0"/>
              <a:t> to uncover key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 is to </a:t>
            </a:r>
            <a:r>
              <a:rPr lang="en-US" sz="2000" b="1" dirty="0"/>
              <a:t>derive insights from airline operations, passenger load, and route performance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9607D4-23B2-64C6-FA48-52F036E1E101}"/>
              </a:ext>
            </a:extLst>
          </p:cNvPr>
          <p:cNvSpPr txBox="1"/>
          <p:nvPr/>
        </p:nvSpPr>
        <p:spPr>
          <a:xfrm>
            <a:off x="539552" y="4517658"/>
            <a:ext cx="8160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 Used : </a:t>
            </a:r>
            <a:r>
              <a:rPr lang="en-US" sz="2400" dirty="0"/>
              <a:t>Excel, Power Bi &amp; Tableau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1600" i="1" dirty="0"/>
              <a:t>By leveraging Excel, Power BI, and Tableau, we aim to build interactive dashboards that provide a clear picture of airline performance, passenger preferences, and route optimization.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D1FB2F-B4DA-6695-324F-F0AC42D28A7E}"/>
              </a:ext>
            </a:extLst>
          </p:cNvPr>
          <p:cNvSpPr txBox="1"/>
          <p:nvPr/>
        </p:nvSpPr>
        <p:spPr>
          <a:xfrm>
            <a:off x="511292" y="404664"/>
            <a:ext cx="8121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5137C-844C-AFFE-847B-F5A19426799E}"/>
              </a:ext>
            </a:extLst>
          </p:cNvPr>
          <p:cNvSpPr txBox="1"/>
          <p:nvPr/>
        </p:nvSpPr>
        <p:spPr>
          <a:xfrm>
            <a:off x="511290" y="1180408"/>
            <a:ext cx="8121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following objectives outline the key focus areas of this analysis: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2F8F4-B90C-ED76-E7B3-3465435CFE89}"/>
              </a:ext>
            </a:extLst>
          </p:cNvPr>
          <p:cNvSpPr txBox="1"/>
          <p:nvPr/>
        </p:nvSpPr>
        <p:spPr>
          <a:xfrm>
            <a:off x="511290" y="2204864"/>
            <a:ext cx="812141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Create various calculated fields (Year, Month, Quarter,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Analyze </a:t>
            </a:r>
            <a:r>
              <a:rPr lang="en-US" sz="2900" b="1" dirty="0"/>
              <a:t>Load Factor Percentage</a:t>
            </a:r>
            <a:r>
              <a:rPr lang="en-US" sz="2900" dirty="0"/>
              <a:t> (passenger load vs. available seats).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Identify </a:t>
            </a:r>
            <a:r>
              <a:rPr lang="en-US" sz="2900" b="1" dirty="0"/>
              <a:t>Top Airlines, Routes, and Flight Trends</a:t>
            </a:r>
            <a:r>
              <a:rPr lang="en-US" sz="2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Compare load factors on </a:t>
            </a:r>
            <a:r>
              <a:rPr lang="en-US" sz="2900" b="1" dirty="0"/>
              <a:t>weekends vs. weekdays</a:t>
            </a:r>
            <a:r>
              <a:rPr lang="en-US" sz="2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Group flights based on </a:t>
            </a:r>
            <a:r>
              <a:rPr lang="en-US" sz="2900" b="1" dirty="0"/>
              <a:t>distance</a:t>
            </a:r>
            <a:r>
              <a:rPr lang="en-US" sz="29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/>
              <a:t>Build interactive dashboards with </a:t>
            </a:r>
            <a:r>
              <a:rPr lang="en-US" sz="2900" b="1" dirty="0"/>
              <a:t>filters and KPIs</a:t>
            </a:r>
            <a:r>
              <a:rPr lang="en-US" sz="2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922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ABCEB-1B94-4696-BF7C-F47949D7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412776"/>
            <a:ext cx="8712968" cy="4608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CA1DEE-6510-ECA5-E4A0-5E4667219E16}"/>
              </a:ext>
            </a:extLst>
          </p:cNvPr>
          <p:cNvSpPr txBox="1"/>
          <p:nvPr/>
        </p:nvSpPr>
        <p:spPr>
          <a:xfrm>
            <a:off x="215516" y="379513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EXCEL PROJECT</a:t>
            </a:r>
          </a:p>
        </p:txBody>
      </p:sp>
    </p:spTree>
    <p:extLst>
      <p:ext uri="{BB962C8B-B14F-4D97-AF65-F5344CB8AC3E}">
        <p14:creationId xmlns:p14="http://schemas.microsoft.com/office/powerpoint/2010/main" val="132539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 PROJECT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333" y="1600200"/>
            <a:ext cx="802133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010" y="1600200"/>
            <a:ext cx="80219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536" y="548680"/>
            <a:ext cx="8445624" cy="590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45624" cy="778098"/>
          </a:xfrm>
        </p:spPr>
        <p:txBody>
          <a:bodyPr/>
          <a:lstStyle/>
          <a:p>
            <a:r>
              <a:rPr lang="en-US" dirty="0"/>
              <a:t>TABLEAU PROJECT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95536" y="1052736"/>
            <a:ext cx="8445624" cy="521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359</Words>
  <Application>Microsoft Office PowerPoint</Application>
  <PresentationFormat>On-screen Show (4:3)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Candara</vt:lpstr>
      <vt:lpstr>Office Theme</vt:lpstr>
      <vt:lpstr>HIGH CLOUD AIRLINES CASE STUDY</vt:lpstr>
      <vt:lpstr>PowerPoint Presentation</vt:lpstr>
      <vt:lpstr> INTRODUCTION </vt:lpstr>
      <vt:lpstr>PowerPoint Presentation</vt:lpstr>
      <vt:lpstr>PowerPoint Presentation</vt:lpstr>
      <vt:lpstr>POWERBI PROJECT</vt:lpstr>
      <vt:lpstr>PowerPoint Presentation</vt:lpstr>
      <vt:lpstr>PowerPoint Presentation</vt:lpstr>
      <vt:lpstr>TABLEAU PROJECT</vt:lpstr>
      <vt:lpstr>PowerPoint Presentation</vt:lpstr>
      <vt:lpstr>FINDINGS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CLOUD AIRLINE ANALYSIS</dc:title>
  <dc:creator>Sooraj</dc:creator>
  <cp:lastModifiedBy>Alina tahneek</cp:lastModifiedBy>
  <cp:revision>38</cp:revision>
  <dcterms:created xsi:type="dcterms:W3CDTF">2025-03-16T17:07:56Z</dcterms:created>
  <dcterms:modified xsi:type="dcterms:W3CDTF">2025-03-19T12:14:22Z</dcterms:modified>
</cp:coreProperties>
</file>