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97" r:id="rId3"/>
    <p:sldId id="257" r:id="rId4"/>
    <p:sldId id="258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6EE5608-2B08-46CD-A764-6ACE4E123C60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F7960A0-67C6-453A-85FE-15EB47360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5608-2B08-46CD-A764-6ACE4E123C60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60A0-67C6-453A-85FE-15EB47360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5608-2B08-46CD-A764-6ACE4E123C60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60A0-67C6-453A-85FE-15EB47360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5608-2B08-46CD-A764-6ACE4E123C60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60A0-67C6-453A-85FE-15EB47360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5608-2B08-46CD-A764-6ACE4E123C60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60A0-67C6-453A-85FE-15EB47360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5608-2B08-46CD-A764-6ACE4E123C60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60A0-67C6-453A-85FE-15EB47360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EE5608-2B08-46CD-A764-6ACE4E123C60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7960A0-67C6-453A-85FE-15EB47360B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6EE5608-2B08-46CD-A764-6ACE4E123C60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F7960A0-67C6-453A-85FE-15EB47360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5608-2B08-46CD-A764-6ACE4E123C60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60A0-67C6-453A-85FE-15EB47360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5608-2B08-46CD-A764-6ACE4E123C60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60A0-67C6-453A-85FE-15EB47360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5608-2B08-46CD-A764-6ACE4E123C60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60A0-67C6-453A-85FE-15EB47360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6EE5608-2B08-46CD-A764-6ACE4E123C60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F7960A0-67C6-453A-85FE-15EB47360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zoom/>
  </p:transition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tint val="80000"/>
                <a:satMod val="250000"/>
                <a:alpha val="59000"/>
              </a:schemeClr>
            </a:gs>
            <a:gs pos="60000">
              <a:schemeClr val="bg2">
                <a:shade val="38000"/>
                <a:satMod val="175000"/>
              </a:schemeClr>
            </a:gs>
            <a:gs pos="0">
              <a:schemeClr val="bg2">
                <a:shade val="30000"/>
                <a:satMod val="17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23622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 smtClean="0">
                <a:solidFill>
                  <a:schemeClr val="tx1"/>
                </a:solidFill>
              </a:rPr>
              <a:t>Capstone Project – The Battle of Neighborhoods</a:t>
            </a:r>
            <a:br>
              <a:rPr lang="en-US" sz="5000" b="1" dirty="0" smtClean="0">
                <a:solidFill>
                  <a:schemeClr val="tx1"/>
                </a:solidFill>
              </a:rPr>
            </a:br>
            <a:endParaRPr lang="en-US" sz="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tint val="80000"/>
                <a:satMod val="250000"/>
                <a:alpha val="59000"/>
              </a:schemeClr>
            </a:gs>
            <a:gs pos="60000">
              <a:schemeClr val="bg2">
                <a:shade val="38000"/>
                <a:satMod val="175000"/>
              </a:schemeClr>
            </a:gs>
            <a:gs pos="0">
              <a:schemeClr val="bg2">
                <a:shade val="30000"/>
                <a:satMod val="17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52400"/>
          </a:xfrm>
        </p:spPr>
        <p:txBody>
          <a:bodyPr>
            <a:normAutofit fontScale="90000"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53000"/>
          </a:xfrm>
        </p:spPr>
        <p:txBody>
          <a:bodyPr/>
          <a:lstStyle/>
          <a:p>
            <a:pPr>
              <a:buClrTx/>
            </a:pPr>
            <a:endParaRPr lang="en-US" dirty="0" smtClean="0">
              <a:latin typeface="Calibri" pitchFamily="34" charset="0"/>
            </a:endParaRPr>
          </a:p>
          <a:p>
            <a:pPr>
              <a:buClrTx/>
            </a:pPr>
            <a:r>
              <a:rPr lang="en-US" dirty="0" smtClean="0"/>
              <a:t>On obtaining this refined data, consisting of the distance to nearest school for each neighborhood and the number of schools in each neighborhood we cluster this data using K-Means</a:t>
            </a:r>
            <a:r>
              <a:rPr lang="en-US" dirty="0" smtClean="0"/>
              <a:t>.</a:t>
            </a:r>
          </a:p>
          <a:p>
            <a:pPr>
              <a:buClrTx/>
              <a:buNone/>
            </a:pPr>
            <a:endParaRPr lang="en-US" dirty="0" smtClean="0">
              <a:latin typeface="Calibri" pitchFamily="34" charset="0"/>
            </a:endParaRPr>
          </a:p>
          <a:p>
            <a:pPr>
              <a:buClrTx/>
            </a:pPr>
            <a:r>
              <a:rPr lang="en-US" dirty="0" smtClean="0"/>
              <a:t>This helps us to identify those regions where there is a need for improvement and those neighborhoods where the influx of migrant can be </a:t>
            </a:r>
            <a:r>
              <a:rPr lang="en-US" dirty="0" smtClean="0"/>
              <a:t>reallocated.</a:t>
            </a: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tint val="80000"/>
                <a:satMod val="250000"/>
                <a:alpha val="59000"/>
              </a:schemeClr>
            </a:gs>
            <a:gs pos="60000">
              <a:schemeClr val="bg2">
                <a:shade val="38000"/>
                <a:satMod val="175000"/>
              </a:schemeClr>
            </a:gs>
            <a:gs pos="0">
              <a:schemeClr val="bg2">
                <a:shade val="30000"/>
                <a:satMod val="17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62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EXPLORATORY DATA ANALYSIS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Bangalore-School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524000"/>
            <a:ext cx="8534400" cy="4953000"/>
          </a:xfr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tint val="80000"/>
                <a:satMod val="250000"/>
                <a:alpha val="59000"/>
              </a:schemeClr>
            </a:gs>
            <a:gs pos="60000">
              <a:schemeClr val="bg2">
                <a:shade val="38000"/>
                <a:satMod val="175000"/>
              </a:schemeClr>
            </a:gs>
            <a:gs pos="0">
              <a:schemeClr val="bg2">
                <a:shade val="30000"/>
                <a:satMod val="17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610600" cy="6248400"/>
          </a:xfrm>
        </p:spPr>
        <p:txBody>
          <a:bodyPr>
            <a:noAutofit/>
          </a:bodyPr>
          <a:lstStyle/>
          <a:p>
            <a:pPr>
              <a:buClrTx/>
              <a:buFont typeface="Arial" pitchFamily="34" charset="0"/>
              <a:buChar char="•"/>
            </a:pPr>
            <a:r>
              <a:rPr lang="en-US" sz="2600" dirty="0" smtClean="0">
                <a:latin typeface="Calibri" pitchFamily="34" charset="0"/>
              </a:rPr>
              <a:t>The figure, in the previous slide shows </a:t>
            </a:r>
            <a:r>
              <a:rPr lang="en-US" sz="2600" dirty="0" smtClean="0"/>
              <a:t>distribution </a:t>
            </a:r>
            <a:r>
              <a:rPr lang="en-US" sz="2600" dirty="0" smtClean="0"/>
              <a:t>of schools </a:t>
            </a:r>
            <a:r>
              <a:rPr lang="en-US" sz="2600" dirty="0" smtClean="0"/>
              <a:t>in </a:t>
            </a:r>
            <a:r>
              <a:rPr lang="en-US" sz="2600" dirty="0" smtClean="0"/>
              <a:t>Bangalore</a:t>
            </a:r>
            <a:r>
              <a:rPr lang="en-US" sz="2600" dirty="0" smtClean="0"/>
              <a:t> </a:t>
            </a:r>
            <a:r>
              <a:rPr lang="en-US" sz="2600" dirty="0" smtClean="0"/>
              <a:t>which have been obtained using Folium.</a:t>
            </a:r>
            <a:r>
              <a:rPr lang="en-US" sz="2600" dirty="0" smtClean="0"/>
              <a:t> </a:t>
            </a:r>
            <a:endParaRPr lang="en-US" sz="2600" dirty="0" smtClean="0"/>
          </a:p>
          <a:p>
            <a:pPr>
              <a:buClrTx/>
              <a:buNone/>
            </a:pPr>
            <a:endParaRPr lang="en-US" sz="2600" dirty="0" smtClean="0"/>
          </a:p>
          <a:p>
            <a:pPr>
              <a:buClrTx/>
            </a:pPr>
            <a:r>
              <a:rPr lang="en-US" sz="2600" dirty="0" smtClean="0"/>
              <a:t>It </a:t>
            </a:r>
            <a:r>
              <a:rPr lang="en-US" sz="2600" dirty="0" smtClean="0"/>
              <a:t>can be observed that the schools are clustered more in the centre of the city especially </a:t>
            </a:r>
            <a:r>
              <a:rPr lang="en-US" sz="2600" dirty="0" smtClean="0"/>
              <a:t>near areas such as  </a:t>
            </a:r>
            <a:r>
              <a:rPr lang="en-US" sz="2600" dirty="0" err="1" smtClean="0"/>
              <a:t>Kormangala</a:t>
            </a:r>
            <a:r>
              <a:rPr lang="en-US" sz="2600" dirty="0" smtClean="0"/>
              <a:t>, Wilson Garden </a:t>
            </a:r>
            <a:r>
              <a:rPr lang="en-US" sz="2600" dirty="0" smtClean="0"/>
              <a:t>. </a:t>
            </a:r>
          </a:p>
          <a:p>
            <a:pPr>
              <a:buClrTx/>
              <a:buNone/>
            </a:pPr>
            <a:endParaRPr lang="en-US" sz="2600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en-US" sz="2600" dirty="0" smtClean="0"/>
              <a:t>We </a:t>
            </a:r>
            <a:r>
              <a:rPr lang="en-US" sz="2600" dirty="0" smtClean="0"/>
              <a:t>can also see that Whitefield which is </a:t>
            </a:r>
            <a:r>
              <a:rPr lang="en-US" sz="2600" dirty="0" smtClean="0"/>
              <a:t>a prominent </a:t>
            </a:r>
            <a:r>
              <a:rPr lang="en-US" sz="2600" dirty="0" smtClean="0"/>
              <a:t>destination for IT-hubs lacks infrastructure in terms of schools. </a:t>
            </a:r>
            <a:endParaRPr lang="en-US" sz="2600" dirty="0" smtClean="0"/>
          </a:p>
          <a:p>
            <a:pPr>
              <a:buClrTx/>
              <a:buNone/>
            </a:pPr>
            <a:endParaRPr lang="en-US" sz="2600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en-US" sz="2600" dirty="0" smtClean="0"/>
              <a:t>Towards the outskirts of the city, the density of schools decreases.</a:t>
            </a:r>
            <a:endParaRPr lang="en-US" sz="26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tint val="80000"/>
                <a:satMod val="250000"/>
                <a:alpha val="59000"/>
              </a:schemeClr>
            </a:gs>
            <a:gs pos="60000">
              <a:schemeClr val="bg2">
                <a:shade val="38000"/>
                <a:satMod val="175000"/>
              </a:schemeClr>
            </a:gs>
            <a:gs pos="0">
              <a:schemeClr val="bg2">
                <a:shade val="30000"/>
                <a:satMod val="17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667000" y="0"/>
            <a:ext cx="3383280" cy="3048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2"/>
          </p:nvPr>
        </p:nvSpPr>
        <p:spPr>
          <a:xfrm>
            <a:off x="304800" y="3962400"/>
            <a:ext cx="8610600" cy="2895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Tx/>
              <a:buFont typeface="Arial" pitchFamily="34" charset="0"/>
              <a:buChar char="•"/>
            </a:pPr>
            <a:r>
              <a:rPr lang="en-US" sz="2000" dirty="0" smtClean="0"/>
              <a:t>For the ease of analysis I have broadly categorized schools into </a:t>
            </a:r>
            <a:r>
              <a:rPr lang="en-US" sz="2000" dirty="0" smtClean="0"/>
              <a:t>four groups   namely </a:t>
            </a:r>
            <a:r>
              <a:rPr lang="en-US" sz="2000" dirty="0" smtClean="0"/>
              <a:t>High School, Primary, Student Centre </a:t>
            </a:r>
            <a:r>
              <a:rPr lang="en-US" sz="2000" dirty="0" smtClean="0"/>
              <a:t> and </a:t>
            </a:r>
            <a:r>
              <a:rPr lang="en-US" sz="2000" dirty="0" smtClean="0"/>
              <a:t>Not-Mentioned. </a:t>
            </a:r>
          </a:p>
          <a:p>
            <a:pPr>
              <a:lnSpc>
                <a:spcPct val="150000"/>
              </a:lnSpc>
              <a:buClrTx/>
              <a:buFont typeface="Arial" pitchFamily="34" charset="0"/>
              <a:buChar char="•"/>
            </a:pPr>
            <a:r>
              <a:rPr lang="en-US" sz="2000" dirty="0" smtClean="0"/>
              <a:t>Most </a:t>
            </a:r>
            <a:r>
              <a:rPr lang="en-US" sz="2000" dirty="0" smtClean="0"/>
              <a:t>of the schools have not mentioned their category because a lot of these </a:t>
            </a:r>
            <a:r>
              <a:rPr lang="en-US" sz="2000" dirty="0" smtClean="0"/>
              <a:t>        schools </a:t>
            </a:r>
            <a:r>
              <a:rPr lang="en-US" sz="2000" dirty="0" smtClean="0"/>
              <a:t>provide education from kindergarten level to high school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  <a:buClrTx/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number of High Schools are quite more in number than in case </a:t>
            </a:r>
            <a:r>
              <a:rPr lang="en-US" sz="2000" dirty="0" smtClean="0"/>
              <a:t>of Primary </a:t>
            </a:r>
            <a:r>
              <a:rPr lang="en-US" sz="2000" dirty="0" smtClean="0"/>
              <a:t>Schools.</a:t>
            </a:r>
            <a:endParaRPr lang="en-US" sz="2000" dirty="0"/>
          </a:p>
        </p:txBody>
      </p:sp>
      <p:pic>
        <p:nvPicPr>
          <p:cNvPr id="10" name="Content Placeholder 9" descr="Bangalore-School3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2000" y="304800"/>
            <a:ext cx="7467600" cy="3505200"/>
          </a:xfr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tint val="80000"/>
                <a:satMod val="250000"/>
                <a:alpha val="59000"/>
              </a:schemeClr>
            </a:gs>
            <a:gs pos="60000">
              <a:schemeClr val="bg2">
                <a:shade val="38000"/>
                <a:satMod val="175000"/>
              </a:schemeClr>
            </a:gs>
            <a:gs pos="0">
              <a:schemeClr val="bg2">
                <a:shade val="30000"/>
                <a:satMod val="17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7620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CLUSTER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5029200"/>
          </a:xfrm>
        </p:spPr>
        <p:txBody>
          <a:bodyPr>
            <a:normAutofit/>
          </a:bodyPr>
          <a:lstStyle/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I have clustered the neighborhoods using K-Means clustering algorithm into 3 clusters based on distance to nearest school and number of schools in each neighborhood</a:t>
            </a:r>
            <a:r>
              <a:rPr lang="en-US" dirty="0" smtClean="0"/>
              <a:t>.</a:t>
            </a:r>
          </a:p>
          <a:p>
            <a:pPr>
              <a:buClrTx/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Regions having </a:t>
            </a:r>
            <a:r>
              <a:rPr lang="en-US" dirty="0" smtClean="0"/>
              <a:t>no schools within the radius of </a:t>
            </a:r>
            <a:r>
              <a:rPr lang="en-US" dirty="0" smtClean="0"/>
              <a:t>1km,are </a:t>
            </a:r>
            <a:r>
              <a:rPr lang="en-US" dirty="0" smtClean="0"/>
              <a:t>identified the distance to nearest schools using Folium by incrementing the radius in steps by 100 meters until 2km </a:t>
            </a:r>
            <a:endParaRPr lang="en-US" dirty="0" smtClean="0">
              <a:latin typeface="Calibri" pitchFamily="34" charset="0"/>
            </a:endParaRPr>
          </a:p>
          <a:p>
            <a:pPr marL="624078" indent="-514350">
              <a:buClrTx/>
              <a:buNone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tint val="80000"/>
                <a:satMod val="250000"/>
                <a:alpha val="59000"/>
              </a:schemeClr>
            </a:gs>
            <a:gs pos="60000">
              <a:schemeClr val="bg2">
                <a:shade val="38000"/>
                <a:satMod val="175000"/>
              </a:schemeClr>
            </a:gs>
            <a:gs pos="0">
              <a:schemeClr val="bg2">
                <a:shade val="30000"/>
                <a:satMod val="17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48600" cy="838200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First five elements showing the nearest distance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>
          <a:xfrm>
            <a:off x="304800" y="4267200"/>
            <a:ext cx="8431976" cy="236124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/>
              <a:t>number of </a:t>
            </a:r>
            <a:r>
              <a:rPr lang="en-US" sz="2400" dirty="0" smtClean="0"/>
              <a:t>schools are counted </a:t>
            </a:r>
            <a:r>
              <a:rPr lang="en-US" sz="2400" dirty="0" smtClean="0"/>
              <a:t>in each neighborhood and </a:t>
            </a:r>
            <a:r>
              <a:rPr lang="en-US" sz="2400" dirty="0" smtClean="0"/>
              <a:t>a </a:t>
            </a:r>
            <a:r>
              <a:rPr lang="en-US" sz="2400" dirty="0" smtClean="0"/>
              <a:t>data </a:t>
            </a:r>
            <a:r>
              <a:rPr lang="en-US" sz="2400" dirty="0" smtClean="0"/>
              <a:t>frame is created </a:t>
            </a:r>
            <a:r>
              <a:rPr lang="en-US" sz="2400" dirty="0" smtClean="0"/>
              <a:t>based on this information</a:t>
            </a:r>
            <a:r>
              <a:rPr lang="en-US" sz="2400" dirty="0" smtClean="0"/>
              <a:t>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sz="2400" dirty="0" smtClean="0"/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 smtClean="0"/>
              <a:t>In this method I have taken nearest distance to school to vary from 1km to 2km.</a:t>
            </a:r>
            <a:endParaRPr lang="en-US" sz="2400" dirty="0"/>
          </a:p>
        </p:txBody>
      </p:sp>
      <p:pic>
        <p:nvPicPr>
          <p:cNvPr id="9" name="Content Placeholder 8" descr="Bangalore-School4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524000"/>
            <a:ext cx="7848600" cy="2438400"/>
          </a:xfr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tint val="80000"/>
                <a:satMod val="250000"/>
                <a:alpha val="59000"/>
              </a:schemeClr>
            </a:gs>
            <a:gs pos="60000">
              <a:schemeClr val="bg2">
                <a:shade val="38000"/>
                <a:satMod val="175000"/>
              </a:schemeClr>
            </a:gs>
            <a:gs pos="0">
              <a:schemeClr val="bg2">
                <a:shade val="30000"/>
                <a:satMod val="17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4400" y="457200"/>
            <a:ext cx="7467600" cy="877824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Number of schools within 1km radius under each cluster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2"/>
          </p:nvPr>
        </p:nvSpPr>
        <p:spPr>
          <a:xfrm>
            <a:off x="457200" y="4800600"/>
            <a:ext cx="8279576" cy="182784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smtClean="0"/>
              <a:t>average of the distance to nearest school and the number of schools in each neighborhood has been obtained when grouped by the label assigned in the clustering algorithm.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flipH="1">
            <a:off x="0" y="5638799"/>
            <a:ext cx="152400" cy="98964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Calibri" pitchFamily="34" charset="0"/>
              </a:rPr>
              <a:t>   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10" name="Picture 9" descr="Bangalore-School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0"/>
            <a:ext cx="8001000" cy="2657475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tint val="80000"/>
                <a:satMod val="250000"/>
                <a:alpha val="59000"/>
              </a:schemeClr>
            </a:gs>
            <a:gs pos="60000">
              <a:schemeClr val="bg2">
                <a:shade val="38000"/>
                <a:satMod val="175000"/>
              </a:schemeClr>
            </a:gs>
            <a:gs pos="0">
              <a:schemeClr val="bg2">
                <a:shade val="30000"/>
                <a:satMod val="17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6096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Distribution of schools in different clusters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>
          <a:xfrm>
            <a:off x="228600" y="6096000"/>
            <a:ext cx="8508176" cy="532446"/>
          </a:xfrm>
        </p:spPr>
        <p:txBody>
          <a:bodyPr>
            <a:noAutofit/>
          </a:bodyPr>
          <a:lstStyle/>
          <a:p>
            <a:r>
              <a:rPr lang="en-US" sz="2200" dirty="0" smtClean="0"/>
              <a:t>Here, the blue circles correspond to label 0, the green ones to 1 and the red ones to 2.</a:t>
            </a:r>
            <a:endParaRPr lang="en-US" sz="2200" dirty="0"/>
          </a:p>
        </p:txBody>
      </p:sp>
      <p:pic>
        <p:nvPicPr>
          <p:cNvPr id="9" name="Content Placeholder 8" descr="Bangalore-School6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066800"/>
            <a:ext cx="7848600" cy="4953000"/>
          </a:xfr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tint val="80000"/>
                <a:satMod val="250000"/>
                <a:alpha val="59000"/>
              </a:schemeClr>
            </a:gs>
            <a:gs pos="60000">
              <a:schemeClr val="bg2">
                <a:shade val="38000"/>
                <a:satMod val="175000"/>
              </a:schemeClr>
            </a:gs>
            <a:gs pos="0">
              <a:schemeClr val="bg2">
                <a:shade val="30000"/>
                <a:satMod val="17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0"/>
          </a:xfrm>
        </p:spPr>
        <p:txBody>
          <a:bodyPr>
            <a:normAutofit/>
          </a:bodyPr>
          <a:lstStyle/>
          <a:p>
            <a:pPr>
              <a:buClrTx/>
              <a:buFont typeface="Arial" pitchFamily="34" charset="0"/>
              <a:buChar char="•"/>
            </a:pPr>
            <a:r>
              <a:rPr lang="en-US" sz="2600" dirty="0" smtClean="0"/>
              <a:t>Among the schools that have been observed in Bangalore, most of them are standard schools which provide education from kindergarten level itself till 12th grade. </a:t>
            </a:r>
            <a:endParaRPr lang="en-US" sz="2600" dirty="0" smtClean="0"/>
          </a:p>
          <a:p>
            <a:pPr>
              <a:buClrTx/>
              <a:buNone/>
            </a:pPr>
            <a:endParaRPr lang="en-US" sz="2600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en-US" sz="2600" dirty="0" smtClean="0"/>
              <a:t>O</a:t>
            </a:r>
            <a:r>
              <a:rPr lang="en-US" sz="2600" dirty="0" smtClean="0"/>
              <a:t>bserving </a:t>
            </a:r>
            <a:r>
              <a:rPr lang="en-US" sz="2600" dirty="0" smtClean="0"/>
              <a:t>the distribution of schools </a:t>
            </a:r>
            <a:r>
              <a:rPr lang="en-US" sz="2600" dirty="0" smtClean="0"/>
              <a:t>,we find </a:t>
            </a:r>
            <a:r>
              <a:rPr lang="en-US" sz="2600" dirty="0" smtClean="0"/>
              <a:t>that </a:t>
            </a:r>
            <a:r>
              <a:rPr lang="en-US" sz="2600" dirty="0" smtClean="0"/>
              <a:t>most of them </a:t>
            </a:r>
            <a:r>
              <a:rPr lang="en-US" sz="2600" dirty="0" smtClean="0"/>
              <a:t>are concentrated towards the center of the city and are less dense in the outskirts</a:t>
            </a:r>
            <a:r>
              <a:rPr lang="en-US" sz="2600" dirty="0" smtClean="0"/>
              <a:t>.</a:t>
            </a:r>
          </a:p>
          <a:p>
            <a:pPr>
              <a:buClrTx/>
              <a:buNone/>
            </a:pPr>
            <a:endParaRPr lang="en-US" sz="2600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en-US" sz="2600" dirty="0" smtClean="0">
                <a:latin typeface="Calibri" pitchFamily="34" charset="0"/>
              </a:rPr>
              <a:t>Number of High schools exceeds the Primary schools.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tint val="80000"/>
                <a:satMod val="250000"/>
                <a:alpha val="58000"/>
              </a:schemeClr>
            </a:gs>
            <a:gs pos="60000">
              <a:schemeClr val="bg2">
                <a:shade val="38000"/>
                <a:satMod val="175000"/>
              </a:schemeClr>
            </a:gs>
            <a:gs pos="0">
              <a:schemeClr val="bg2">
                <a:shade val="30000"/>
                <a:satMod val="17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76200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8125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From cluster analysis, we find that the </a:t>
            </a:r>
            <a:r>
              <a:rPr lang="en-US" dirty="0" smtClean="0"/>
              <a:t>that the neighborhoods labeled 2 perform best with about an average of 9 schools in 1km radius. </a:t>
            </a:r>
            <a:endParaRPr lang="en-US" dirty="0" smtClean="0"/>
          </a:p>
          <a:p>
            <a:pPr>
              <a:lnSpc>
                <a:spcPct val="110000"/>
              </a:lnSpc>
              <a:buClr>
                <a:schemeClr val="tx1"/>
              </a:buClr>
              <a:buNone/>
            </a:pPr>
            <a:endParaRPr lang="en-US" dirty="0" smtClean="0"/>
          </a:p>
          <a:p>
            <a:pPr>
              <a:lnSpc>
                <a:spcPct val="11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/>
              <a:t>In </a:t>
            </a:r>
            <a:r>
              <a:rPr lang="en-US" dirty="0" smtClean="0"/>
              <a:t>comparison the neighborhood 1 has about an average of 2 schools within 1km radius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  <a:buClr>
                <a:schemeClr val="tx1"/>
              </a:buClr>
              <a:buNone/>
            </a:pPr>
            <a:endParaRPr lang="en-US" dirty="0" smtClean="0"/>
          </a:p>
          <a:p>
            <a:pPr>
              <a:lnSpc>
                <a:spcPct val="11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/>
              <a:t>The neighborhoods labeled 1 are the ones that require improvements as the average distance to nearest schools is close to 2km with no schools within 1km of the neighborhood.</a:t>
            </a:r>
            <a:endParaRPr 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2895600"/>
          </a:xfrm>
        </p:spPr>
        <p:txBody>
          <a:bodyPr>
            <a:normAutofit/>
          </a:bodyPr>
          <a:lstStyle/>
          <a:p>
            <a:pPr algn="ctr"/>
            <a:r>
              <a:rPr lang="en-US" sz="5200" dirty="0" smtClean="0">
                <a:solidFill>
                  <a:schemeClr val="tx1"/>
                </a:solidFill>
              </a:rPr>
              <a:t>TITLE: </a:t>
            </a:r>
            <a:r>
              <a:rPr lang="en-US" sz="5200" b="1" dirty="0" smtClean="0">
                <a:solidFill>
                  <a:schemeClr val="tx1"/>
                </a:solidFill>
              </a:rPr>
              <a:t>ANALYSIS OF SCHOOLS IN BANGALORE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tint val="80000"/>
                <a:satMod val="250000"/>
                <a:alpha val="59000"/>
              </a:schemeClr>
            </a:gs>
            <a:gs pos="60000">
              <a:schemeClr val="bg2">
                <a:shade val="38000"/>
                <a:satMod val="175000"/>
              </a:schemeClr>
            </a:gs>
            <a:gs pos="0">
              <a:schemeClr val="bg2">
                <a:shade val="30000"/>
                <a:satMod val="17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2600" dirty="0" smtClean="0">
                <a:latin typeface="Calibri" pitchFamily="34" charset="0"/>
              </a:rPr>
              <a:t>The study concludes, </a:t>
            </a:r>
            <a:r>
              <a:rPr lang="en-US" sz="2600" dirty="0" smtClean="0"/>
              <a:t>Bangalore lacks Primary schools which is the first building block of education. Considering the mass of young work-force government along with private organization must build schools near to the neighborhood of major IT-hubs. </a:t>
            </a:r>
            <a:endParaRPr lang="en-US" sz="2600" dirty="0" smtClean="0"/>
          </a:p>
          <a:p>
            <a:pPr>
              <a:buClrTx/>
            </a:pPr>
            <a:endParaRPr lang="en-US" sz="2600" dirty="0" smtClean="0"/>
          </a:p>
          <a:p>
            <a:pPr>
              <a:buClrTx/>
            </a:pPr>
            <a:r>
              <a:rPr lang="en-US" sz="2600" dirty="0" smtClean="0"/>
              <a:t>Secondly, people migrating to Bangalore should try to reallocate primarily in the label 2 cluster as shown in the analysis which provides good schooling facilities. The neighborhoods near the vicinity of label 1 clusters require massive help from government to lay the educational infrastructure. </a:t>
            </a:r>
            <a:endParaRPr lang="en-US" sz="2600" dirty="0">
              <a:latin typeface="Calibri" pitchFamily="34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tint val="80000"/>
                <a:satMod val="250000"/>
                <a:alpha val="59000"/>
              </a:schemeClr>
            </a:gs>
            <a:gs pos="60000">
              <a:schemeClr val="bg2">
                <a:shade val="38000"/>
                <a:satMod val="175000"/>
              </a:schemeClr>
            </a:gs>
            <a:gs pos="0">
              <a:schemeClr val="bg2">
                <a:shade val="30000"/>
                <a:satMod val="17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752600"/>
            <a:ext cx="8153400" cy="4876800"/>
          </a:xfrm>
        </p:spPr>
        <p:txBody>
          <a:bodyPr>
            <a:normAutofit/>
          </a:bodyPr>
          <a:lstStyle/>
          <a:p>
            <a:pPr>
              <a:buClrTx/>
              <a:buFont typeface="Arial" pitchFamily="34" charset="0"/>
              <a:buChar char="•"/>
            </a:pPr>
            <a:r>
              <a:rPr lang="en-US" sz="2600" dirty="0" smtClean="0"/>
              <a:t>In this project I have tried to analyze the distribution of schools in Bangalore. It will help us to identify the areas where the infrastructure, in terms of school, needs to be developed.</a:t>
            </a:r>
          </a:p>
          <a:p>
            <a:pPr>
              <a:buClrTx/>
              <a:buNone/>
            </a:pPr>
            <a:endParaRPr lang="en-US" sz="2600" dirty="0" smtClean="0">
              <a:latin typeface="Calibri" pitchFamily="34" charset="0"/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US" sz="2600" dirty="0" smtClean="0"/>
              <a:t>It is essential for every child to have quality education. Bangalore is one the IT-hub of India, which means more and more people are migrating to Bangalore to have a better job opportunity. An influx in migration will in turn lead people to search for a neighborhood which have good schooling access.</a:t>
            </a:r>
          </a:p>
          <a:p>
            <a:pPr>
              <a:buClrTx/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tint val="80000"/>
                <a:satMod val="250000"/>
                <a:alpha val="59000"/>
              </a:schemeClr>
            </a:gs>
            <a:gs pos="60000">
              <a:schemeClr val="bg2">
                <a:shade val="38000"/>
                <a:satMod val="175000"/>
              </a:schemeClr>
            </a:gs>
            <a:gs pos="0">
              <a:schemeClr val="bg2">
                <a:shade val="30000"/>
                <a:satMod val="17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 smtClean="0"/>
              <a:t>We would like to look at how schools are clustered in the neighborhood of Bangalore .</a:t>
            </a:r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r>
              <a:rPr lang="en-US" dirty="0" smtClean="0"/>
              <a:t>Long term aspect of the project demonstrates that of identifying those regions  which lacks infrastructure in terms of schools .</a:t>
            </a:r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r>
              <a:rPr lang="en-US" dirty="0" smtClean="0"/>
              <a:t>While, in the short run we would like to know if a family reallocates to Bangalore then what are the likely neighborhoods with most number </a:t>
            </a:r>
            <a:r>
              <a:rPr lang="en-US" smtClean="0"/>
              <a:t>of </a:t>
            </a:r>
            <a:r>
              <a:rPr lang="en-US" smtClean="0"/>
              <a:t>schools.</a:t>
            </a:r>
            <a:endParaRPr lang="en-US" dirty="0" smtClean="0"/>
          </a:p>
          <a:p>
            <a:pPr>
              <a:buClrTx/>
              <a:buNone/>
            </a:pPr>
            <a:endParaRPr lang="en-US" dirty="0" smtClean="0"/>
          </a:p>
          <a:p>
            <a:pPr>
              <a:buNone/>
            </a:pPr>
            <a:endParaRPr lang="en-US" i="1" dirty="0" smtClean="0"/>
          </a:p>
          <a:p>
            <a:pPr>
              <a:buClrTx/>
              <a:buNone/>
            </a:pPr>
            <a:endParaRPr lang="en-US" dirty="0" smtClean="0"/>
          </a:p>
          <a:p>
            <a:pPr>
              <a:buClrTx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tint val="80000"/>
                <a:satMod val="250000"/>
                <a:alpha val="59000"/>
              </a:schemeClr>
            </a:gs>
            <a:gs pos="60000">
              <a:schemeClr val="bg2">
                <a:shade val="38000"/>
                <a:satMod val="175000"/>
              </a:schemeClr>
            </a:gs>
            <a:gs pos="0">
              <a:schemeClr val="bg2">
                <a:shade val="30000"/>
                <a:satMod val="17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486400"/>
          </a:xfrm>
        </p:spPr>
        <p:txBody>
          <a:bodyPr>
            <a:normAutofit fontScale="92500" lnSpcReduction="20000"/>
          </a:bodyPr>
          <a:lstStyle/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Using Bangalore’s Neighborhood Wikipedia page I have scraped data for different localities of Bangalore via beautifulsoup4 package. </a:t>
            </a:r>
          </a:p>
          <a:p>
            <a:pPr>
              <a:buClrTx/>
              <a:buFont typeface="Arial" pitchFamily="34" charset="0"/>
              <a:buChar char="•"/>
            </a:pPr>
            <a:endParaRPr lang="en-US" dirty="0" smtClean="0"/>
          </a:p>
          <a:p>
            <a:pPr>
              <a:buClrTx/>
            </a:pPr>
            <a:r>
              <a:rPr lang="en-US" dirty="0" smtClean="0"/>
              <a:t>Next, by using </a:t>
            </a:r>
            <a:r>
              <a:rPr lang="en-US" dirty="0" err="1" smtClean="0"/>
              <a:t>geocoder</a:t>
            </a:r>
            <a:r>
              <a:rPr lang="en-US" dirty="0" smtClean="0"/>
              <a:t> I have obtained the Latitudes and Longitudes of these neighborhoods. </a:t>
            </a:r>
          </a:p>
          <a:p>
            <a:pPr>
              <a:buClrTx/>
              <a:buNone/>
            </a:pPr>
            <a:endParaRPr lang="en-US" dirty="0" smtClean="0"/>
          </a:p>
          <a:p>
            <a:pPr>
              <a:buClrTx/>
            </a:pPr>
            <a:r>
              <a:rPr lang="en-US" dirty="0" smtClean="0">
                <a:latin typeface="Calibri" pitchFamily="34" charset="0"/>
              </a:rPr>
              <a:t>Lastly, </a:t>
            </a:r>
            <a:r>
              <a:rPr lang="en-US" dirty="0" err="1" smtClean="0"/>
              <a:t>FourSquare</a:t>
            </a:r>
            <a:r>
              <a:rPr lang="en-US" dirty="0" smtClean="0"/>
              <a:t> API has been used to obtain the location of various schools in each neighborhood setting the limit to 100 for each neighborhood and a radius of 1km. </a:t>
            </a:r>
          </a:p>
          <a:p>
            <a:pPr>
              <a:buClrTx/>
            </a:pPr>
            <a:endParaRPr lang="en-US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en-US" i="1" dirty="0" smtClean="0"/>
              <a:t>Data Link:</a:t>
            </a:r>
          </a:p>
          <a:p>
            <a:pPr>
              <a:buClrTx/>
              <a:buNone/>
            </a:pPr>
            <a:r>
              <a:rPr lang="en-US" dirty="0" smtClean="0"/>
              <a:t>"https://en.wikipedia.org/wiki/Category:Neighbourhoods_in_Bangalore" </a:t>
            </a:r>
          </a:p>
          <a:p>
            <a:pPr>
              <a:buNone/>
            </a:pPr>
            <a:endParaRPr lang="en-US" dirty="0" smtClean="0"/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endParaRPr lang="en-US" sz="2600" i="1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tint val="80000"/>
                <a:satMod val="250000"/>
                <a:alpha val="59000"/>
              </a:schemeClr>
            </a:gs>
            <a:gs pos="60000">
              <a:schemeClr val="bg2">
                <a:shade val="38000"/>
                <a:satMod val="175000"/>
              </a:schemeClr>
            </a:gs>
            <a:gs pos="0">
              <a:schemeClr val="bg2">
                <a:shade val="30000"/>
                <a:satMod val="17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62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PREPROCESSING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800600"/>
          </a:xfrm>
        </p:spPr>
        <p:txBody>
          <a:bodyPr>
            <a:noAutofit/>
          </a:bodyPr>
          <a:lstStyle/>
          <a:p>
            <a:pPr algn="just">
              <a:buClrTx/>
              <a:buFont typeface="Arial" pitchFamily="34" charset="0"/>
              <a:buChar char="•"/>
            </a:pPr>
            <a:r>
              <a:rPr lang="en-US" sz="2600" dirty="0" smtClean="0">
                <a:latin typeface="Calibri" pitchFamily="34" charset="0"/>
              </a:rPr>
              <a:t>U</a:t>
            </a:r>
            <a:r>
              <a:rPr lang="en-US" sz="2600" dirty="0" smtClean="0"/>
              <a:t>nwanted entries such as ‘driving schools’, ‘schools of music’, ’schools of engineering’ etc. were removed .</a:t>
            </a:r>
          </a:p>
          <a:p>
            <a:pPr algn="just">
              <a:buClrTx/>
              <a:buNone/>
            </a:pPr>
            <a:endParaRPr lang="en-US" sz="2600" dirty="0" smtClean="0"/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2600" dirty="0" smtClean="0"/>
              <a:t>Duplicate data because was dropped out because a school was within 1000 meters distance from each neighborhood may appear twice with the same latitude and longitude. </a:t>
            </a:r>
          </a:p>
          <a:p>
            <a:pPr algn="just">
              <a:buClrTx/>
              <a:buNone/>
            </a:pPr>
            <a:endParaRPr lang="en-US" sz="2600" dirty="0" smtClean="0">
              <a:latin typeface="Calibri" pitchFamily="34" charset="0"/>
            </a:endParaRP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2600" dirty="0" smtClean="0"/>
              <a:t>Several schools whose category were mismatched ,are grouped into four broad spectrums as -high schools, primary or play schools, student centers or not mentioned category. </a:t>
            </a:r>
          </a:p>
          <a:p>
            <a:pPr algn="just">
              <a:buClrTx/>
              <a:buNone/>
            </a:pPr>
            <a:endParaRPr lang="en-US" sz="2400" dirty="0" smtClean="0">
              <a:latin typeface="Calibri" pitchFamily="34" charset="0"/>
            </a:endParaRPr>
          </a:p>
          <a:p>
            <a:pPr algn="just">
              <a:buClrTx/>
              <a:buNone/>
            </a:pPr>
            <a:endParaRPr lang="en-US" sz="2400" dirty="0" smtClean="0">
              <a:latin typeface="Calibri" pitchFamily="34" charset="0"/>
            </a:endParaRPr>
          </a:p>
          <a:p>
            <a:pPr algn="just">
              <a:buClrTx/>
              <a:buNone/>
            </a:pPr>
            <a:r>
              <a:rPr lang="en-US" sz="2400" dirty="0" smtClean="0">
                <a:latin typeface="Calibri" pitchFamily="34" charset="0"/>
              </a:rPr>
              <a:t>   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tint val="80000"/>
                <a:satMod val="250000"/>
                <a:alpha val="59000"/>
              </a:schemeClr>
            </a:gs>
            <a:gs pos="60000">
              <a:schemeClr val="bg2">
                <a:shade val="38000"/>
                <a:satMod val="175000"/>
              </a:schemeClr>
            </a:gs>
            <a:gs pos="0">
              <a:schemeClr val="bg2">
                <a:shade val="30000"/>
                <a:satMod val="17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85800" y="533400"/>
            <a:ext cx="7315200" cy="533400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First 10 elements of the processed </a:t>
            </a:r>
            <a:r>
              <a:rPr lang="en-US" sz="2800" dirty="0" err="1" smtClean="0">
                <a:solidFill>
                  <a:schemeClr val="tx1"/>
                </a:solidFill>
              </a:rPr>
              <a:t>DataFrame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idx="2"/>
          </p:nvPr>
        </p:nvSpPr>
        <p:spPr>
          <a:xfrm>
            <a:off x="304800" y="4953000"/>
            <a:ext cx="8488680" cy="1645920"/>
          </a:xfrm>
        </p:spPr>
        <p:txBody>
          <a:bodyPr>
            <a:noAutofit/>
          </a:bodyPr>
          <a:lstStyle/>
          <a:p>
            <a:r>
              <a:rPr lang="en-US" sz="2600" dirty="0" smtClean="0"/>
              <a:t>Each row corresponds to a particular school and its information, i.e. neighborhood it belongs to, its category, name of the school and its location. There are a total of 389 entries in the </a:t>
            </a:r>
            <a:r>
              <a:rPr lang="en-US" sz="2600" dirty="0" err="1" smtClean="0"/>
              <a:t>DataFrame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pic>
        <p:nvPicPr>
          <p:cNvPr id="15" name="Content Placeholder 14" descr="Bangalore-School1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371600"/>
            <a:ext cx="8382000" cy="3505200"/>
          </a:xfr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tint val="80000"/>
                <a:satMod val="250000"/>
                <a:alpha val="58000"/>
              </a:schemeClr>
            </a:gs>
            <a:gs pos="60000">
              <a:schemeClr val="bg2">
                <a:shade val="38000"/>
                <a:satMod val="175000"/>
              </a:schemeClr>
            </a:gs>
            <a:gs pos="0">
              <a:schemeClr val="bg2">
                <a:shade val="30000"/>
                <a:satMod val="17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LIBRARIES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90600"/>
            <a:ext cx="8991600" cy="5867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2200" b="1" i="1" dirty="0" smtClean="0"/>
              <a:t>Pandas</a:t>
            </a:r>
            <a:r>
              <a:rPr lang="en-US" sz="2200" b="1" i="1" dirty="0" smtClean="0"/>
              <a:t>: </a:t>
            </a:r>
            <a:r>
              <a:rPr lang="en-US" sz="2200" dirty="0" smtClean="0"/>
              <a:t>For creating and manipulating </a:t>
            </a:r>
            <a:r>
              <a:rPr lang="en-US" sz="2200" dirty="0" err="1" smtClean="0"/>
              <a:t>dataframes</a:t>
            </a:r>
            <a:r>
              <a:rPr lang="en-US" sz="2200" dirty="0" smtClean="0"/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2200" b="1" i="1" dirty="0" smtClean="0"/>
              <a:t>Folium</a:t>
            </a:r>
            <a:r>
              <a:rPr lang="en-US" sz="2200" b="1" i="1" dirty="0" smtClean="0"/>
              <a:t>: </a:t>
            </a:r>
            <a:r>
              <a:rPr lang="en-US" sz="2200" dirty="0" smtClean="0"/>
              <a:t>Python visualization library would be used to visualize the neighborhoods cluster distribution of using interactive leaflet </a:t>
            </a:r>
            <a:r>
              <a:rPr lang="en-US" sz="2200" dirty="0" smtClean="0"/>
              <a:t>map.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2200" b="1" i="1" dirty="0" err="1" smtClean="0"/>
              <a:t>Scikit</a:t>
            </a:r>
            <a:r>
              <a:rPr lang="en-US" sz="2200" b="1" i="1" dirty="0" smtClean="0"/>
              <a:t>-Learn</a:t>
            </a:r>
            <a:r>
              <a:rPr lang="en-US" sz="2200" b="1" i="1" dirty="0" smtClean="0"/>
              <a:t>: </a:t>
            </a:r>
            <a:r>
              <a:rPr lang="en-US" sz="2200" dirty="0" smtClean="0"/>
              <a:t>For importing k-means clustering</a:t>
            </a:r>
            <a:r>
              <a:rPr lang="en-US" sz="2200" b="1" i="1" dirty="0" smtClean="0"/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b="1" i="1" dirty="0" smtClean="0"/>
              <a:t>JSON: </a:t>
            </a:r>
            <a:r>
              <a:rPr lang="en-US" sz="2200" dirty="0" smtClean="0"/>
              <a:t>Library to handle JSON files.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b="1" i="1" dirty="0" smtClean="0"/>
              <a:t>XML: </a:t>
            </a:r>
            <a:r>
              <a:rPr lang="en-US" sz="2200" dirty="0" smtClean="0"/>
              <a:t>To separate data from presentation and XML stores data in plain text format.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2200" b="1" i="1" dirty="0" err="1" smtClean="0"/>
              <a:t>Geocoder</a:t>
            </a:r>
            <a:r>
              <a:rPr lang="en-US" sz="2200" b="1" i="1" dirty="0" smtClean="0"/>
              <a:t>: </a:t>
            </a:r>
            <a:r>
              <a:rPr lang="en-US" sz="2200" dirty="0" smtClean="0"/>
              <a:t>To retrieve Location Data.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b="1" i="1" dirty="0" smtClean="0"/>
              <a:t>Beautiful-Soup and Requests: </a:t>
            </a:r>
            <a:r>
              <a:rPr lang="en-US" sz="2200" dirty="0" smtClean="0"/>
              <a:t>To scrap and library to handle http requests.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b="1" i="1" dirty="0" err="1" smtClean="0"/>
              <a:t>Matplotlib</a:t>
            </a:r>
            <a:r>
              <a:rPr lang="en-US" sz="2200" b="1" i="1" dirty="0" smtClean="0"/>
              <a:t>: </a:t>
            </a:r>
            <a:r>
              <a:rPr lang="en-US" sz="2200" dirty="0" smtClean="0"/>
              <a:t>Python Plotting Module. </a:t>
            </a:r>
          </a:p>
          <a:p>
            <a:pPr>
              <a:lnSpc>
                <a:spcPct val="150000"/>
              </a:lnSpc>
              <a:buNone/>
            </a:pPr>
            <a:endParaRPr lang="en-US" sz="200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tint val="80000"/>
                <a:satMod val="250000"/>
                <a:alpha val="59000"/>
              </a:schemeClr>
            </a:gs>
            <a:gs pos="60000">
              <a:schemeClr val="bg2">
                <a:shade val="38000"/>
                <a:satMod val="175000"/>
              </a:schemeClr>
            </a:gs>
            <a:gs pos="0">
              <a:schemeClr val="bg2">
                <a:shade val="30000"/>
                <a:satMod val="17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600" dirty="0" smtClean="0"/>
              <a:t>Followed by data pre-processing ,</a:t>
            </a:r>
            <a:r>
              <a:rPr lang="en-US" sz="2600" dirty="0" smtClean="0"/>
              <a:t> </a:t>
            </a:r>
            <a:r>
              <a:rPr lang="en-US" sz="2600" dirty="0" smtClean="0"/>
              <a:t>schools are explored </a:t>
            </a:r>
            <a:r>
              <a:rPr lang="en-US" sz="2600" dirty="0" smtClean="0"/>
              <a:t>within a radius of 1km for each neighborhood with a limit set to 100. </a:t>
            </a:r>
            <a:endParaRPr lang="en-US" sz="2600" dirty="0" smtClean="0"/>
          </a:p>
          <a:p>
            <a:pPr>
              <a:buClr>
                <a:schemeClr val="tx1"/>
              </a:buClr>
              <a:buNone/>
            </a:pPr>
            <a:endParaRPr lang="en-US" sz="2600" dirty="0" smtClean="0"/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600" dirty="0" smtClean="0"/>
              <a:t>Next, we analyze the data by exploring the various categories to which the schools belong</a:t>
            </a:r>
            <a:r>
              <a:rPr lang="en-US" sz="2600" dirty="0" smtClean="0"/>
              <a:t>.</a:t>
            </a:r>
          </a:p>
          <a:p>
            <a:pPr>
              <a:buClr>
                <a:schemeClr val="tx1"/>
              </a:buClr>
              <a:buNone/>
            </a:pPr>
            <a:endParaRPr lang="en-US" sz="2600" dirty="0" smtClean="0"/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600" dirty="0" smtClean="0"/>
              <a:t>For </a:t>
            </a:r>
            <a:r>
              <a:rPr lang="en-US" sz="2600" dirty="0" smtClean="0"/>
              <a:t>those neighborhoods where there are no schools we find the distance to the closest school by incrementing the radius by 100 meters in each iteration until a school is found using Folium. </a:t>
            </a:r>
            <a:endParaRPr lang="en-US" sz="260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1409</TotalTime>
  <Words>1138</Words>
  <Application>Microsoft Office PowerPoint</Application>
  <PresentationFormat>On-screen Show (4:3)</PresentationFormat>
  <Paragraphs>93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Urban</vt:lpstr>
      <vt:lpstr>Capstone Project – The Battle of Neighborhoods </vt:lpstr>
      <vt:lpstr>TITLE: ANALYSIS OF SCHOOLS IN BANGALORE  </vt:lpstr>
      <vt:lpstr>INTRODUCTION</vt:lpstr>
      <vt:lpstr>BACKGROUND</vt:lpstr>
      <vt:lpstr>DATA</vt:lpstr>
      <vt:lpstr>DATA PREPROCESSING</vt:lpstr>
      <vt:lpstr>First 10 elements of the processed DataFrame</vt:lpstr>
      <vt:lpstr>LIBRARIES </vt:lpstr>
      <vt:lpstr>METHODOLOGY</vt:lpstr>
      <vt:lpstr>Slide 10</vt:lpstr>
      <vt:lpstr>EXPLORATORY DATA ANALYSIS</vt:lpstr>
      <vt:lpstr>Slide 12</vt:lpstr>
      <vt:lpstr>Slide 13</vt:lpstr>
      <vt:lpstr>CLUSTER ANALYSIS</vt:lpstr>
      <vt:lpstr>First five elements showing the nearest distance</vt:lpstr>
      <vt:lpstr>Number of schools within 1km radius under each cluster</vt:lpstr>
      <vt:lpstr>Distribution of schools in different clusters</vt:lpstr>
      <vt:lpstr>RESULT </vt:lpstr>
      <vt:lpstr>Slide 19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POOR AND THE HEALTH SERVICES IN INDIA</dc:title>
  <dc:creator>Siddhartha</dc:creator>
  <cp:lastModifiedBy>Sohom</cp:lastModifiedBy>
  <cp:revision>44</cp:revision>
  <dcterms:created xsi:type="dcterms:W3CDTF">2018-10-28T13:12:44Z</dcterms:created>
  <dcterms:modified xsi:type="dcterms:W3CDTF">2020-08-31T05:29:44Z</dcterms:modified>
</cp:coreProperties>
</file>