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9" r:id="rId3"/>
    <p:sldId id="291" r:id="rId4"/>
    <p:sldId id="267" r:id="rId5"/>
    <p:sldId id="293" r:id="rId6"/>
    <p:sldId id="294" r:id="rId7"/>
    <p:sldId id="29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FBEAF"/>
    <a:srgbClr val="FF3300"/>
    <a:srgbClr val="76DBAB"/>
    <a:srgbClr val="028090"/>
    <a:srgbClr val="02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5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b0da56bb78_1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b0da56bb78_1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b0da56bb78_1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b0da56bb78_1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0da56bb78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0da56bb78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941ce02eb3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941ce02eb3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0c546247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0c546247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Case Study: </a:t>
            </a:r>
            <a:br>
              <a:rPr lang="en-GB" sz="3200" dirty="0"/>
            </a:br>
            <a:r>
              <a:rPr lang="en-GB" sz="3200" dirty="0"/>
              <a:t>Amazon US product fit analysis</a:t>
            </a:r>
            <a:endParaRPr sz="32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 Sneha Chogale</a:t>
            </a:r>
          </a:p>
        </p:txBody>
      </p:sp>
      <p:grpSp>
        <p:nvGrpSpPr>
          <p:cNvPr id="59" name="Google Shape;59;p15"/>
          <p:cNvGrpSpPr/>
          <p:nvPr/>
        </p:nvGrpSpPr>
        <p:grpSpPr>
          <a:xfrm>
            <a:off x="457200" y="682538"/>
            <a:ext cx="3413031" cy="3778428"/>
            <a:chOff x="457200" y="682538"/>
            <a:chExt cx="3413031" cy="3778428"/>
          </a:xfrm>
        </p:grpSpPr>
        <p:grpSp>
          <p:nvGrpSpPr>
            <p:cNvPr id="60" name="Google Shape;60;p15"/>
            <p:cNvGrpSpPr/>
            <p:nvPr/>
          </p:nvGrpSpPr>
          <p:grpSpPr>
            <a:xfrm>
              <a:off x="2716343" y="1450280"/>
              <a:ext cx="1153888" cy="1144902"/>
              <a:chOff x="2716344" y="1450280"/>
              <a:chExt cx="1153888" cy="1144902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avLst/>
                <a:gdLst/>
                <a:ahLst/>
                <a:cxnLst/>
                <a:rect l="l" t="t" r="r" b="b"/>
                <a:pathLst>
                  <a:path w="36250" h="36217" extrusionOk="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15"/>
            <p:cNvSpPr/>
            <p:nvPr/>
          </p:nvSpPr>
          <p:spPr>
            <a:xfrm>
              <a:off x="2565312" y="682538"/>
              <a:ext cx="171937" cy="199824"/>
            </a:xfrm>
            <a:custGeom>
              <a:avLst/>
              <a:gdLst/>
              <a:ahLst/>
              <a:cxnLst/>
              <a:rect l="l" t="t" r="r" b="b"/>
              <a:pathLst>
                <a:path w="6406" h="7445" extrusionOk="0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503981" y="2498304"/>
              <a:ext cx="100838" cy="77433"/>
            </a:xfrm>
            <a:custGeom>
              <a:avLst/>
              <a:gdLst/>
              <a:ahLst/>
              <a:cxnLst/>
              <a:rect l="l" t="t" r="r" b="b"/>
              <a:pathLst>
                <a:path w="3757" h="2885" extrusionOk="0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983247" y="1864307"/>
              <a:ext cx="624647" cy="657070"/>
            </a:xfrm>
            <a:custGeom>
              <a:avLst/>
              <a:gdLst/>
              <a:ahLst/>
              <a:cxnLst/>
              <a:rect l="l" t="t" r="r" b="b"/>
              <a:pathLst>
                <a:path w="23273" h="24481" extrusionOk="0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57200" y="1565211"/>
              <a:ext cx="1017075" cy="382524"/>
            </a:xfrm>
            <a:custGeom>
              <a:avLst/>
              <a:gdLst/>
              <a:ahLst/>
              <a:cxnLst/>
              <a:rect l="l" t="t" r="r" b="b"/>
              <a:pathLst>
                <a:path w="37894" h="14252" extrusionOk="0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61140" y="2433739"/>
              <a:ext cx="873964" cy="329434"/>
            </a:xfrm>
            <a:custGeom>
              <a:avLst/>
              <a:gdLst/>
              <a:ahLst/>
              <a:cxnLst/>
              <a:rect l="l" t="t" r="r" b="b"/>
              <a:pathLst>
                <a:path w="32562" h="12274" extrusionOk="0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650638" y="729964"/>
              <a:ext cx="1017048" cy="382524"/>
            </a:xfrm>
            <a:custGeom>
              <a:avLst/>
              <a:gdLst/>
              <a:ahLst/>
              <a:cxnLst/>
              <a:rect l="l" t="t" r="r" b="b"/>
              <a:pathLst>
                <a:path w="37893" h="14252" extrusionOk="0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15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08" extrusionOk="0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31" extrusionOk="0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10161" extrusionOk="0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64" extrusionOk="0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40" extrusionOk="0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64" extrusionOk="0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0161" extrusionOk="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31" extrusionOk="0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avLst/>
                <a:gdLst/>
                <a:ahLst/>
                <a:cxnLst/>
                <a:rect l="l" t="t" r="r" b="b"/>
                <a:pathLst>
                  <a:path w="45505" h="45506" extrusionOk="0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15"/>
            <p:cNvSpPr/>
            <p:nvPr/>
          </p:nvSpPr>
          <p:spPr>
            <a:xfrm>
              <a:off x="2584932" y="2838170"/>
              <a:ext cx="835261" cy="835261"/>
            </a:xfrm>
            <a:custGeom>
              <a:avLst/>
              <a:gdLst/>
              <a:ahLst/>
              <a:cxnLst/>
              <a:rect l="l" t="t" r="r" b="b"/>
              <a:pathLst>
                <a:path w="31120" h="31120" extrusionOk="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1369860" y="3316090"/>
              <a:ext cx="1144881" cy="1144875"/>
              <a:chOff x="1369860" y="3316090"/>
              <a:chExt cx="1144881" cy="114487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6" extrusionOk="0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5" extrusionOk="0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avLst/>
                <a:gdLst/>
                <a:ahLst/>
                <a:cxnLst/>
                <a:rect l="l" t="t" r="r" b="b"/>
                <a:pathLst>
                  <a:path w="36217" h="36250" extrusionOk="0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15"/>
            <p:cNvSpPr/>
            <p:nvPr/>
          </p:nvSpPr>
          <p:spPr>
            <a:xfrm>
              <a:off x="1609278" y="3555507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238014" y="1925843"/>
              <a:ext cx="122948" cy="188718"/>
            </a:xfrm>
            <a:custGeom>
              <a:avLst/>
              <a:gdLst/>
              <a:ahLst/>
              <a:cxnLst/>
              <a:rect l="l" t="t" r="r" b="b"/>
              <a:pathLst>
                <a:path w="5266" h="8083" extrusionOk="0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956647" y="1690609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642615" y="2859750"/>
              <a:ext cx="911772" cy="911793"/>
              <a:chOff x="642615" y="2859750"/>
              <a:chExt cx="911772" cy="911793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6439" extrusionOk="0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6439" extrusionOk="0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avLst/>
                <a:gdLst/>
                <a:ahLst/>
                <a:cxnLst/>
                <a:rect l="l" t="t" r="r" b="b"/>
                <a:pathLst>
                  <a:path w="28874" h="28840" extrusionOk="0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15"/>
            <p:cNvSpPr/>
            <p:nvPr/>
          </p:nvSpPr>
          <p:spPr>
            <a:xfrm>
              <a:off x="833424" y="3051471"/>
              <a:ext cx="530144" cy="529258"/>
            </a:xfrm>
            <a:custGeom>
              <a:avLst/>
              <a:gdLst/>
              <a:ahLst/>
              <a:cxnLst/>
              <a:rect l="l" t="t" r="r" b="b"/>
              <a:pathLst>
                <a:path w="19752" h="19719" extrusionOk="0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77540" y="3030777"/>
              <a:ext cx="450053" cy="450026"/>
            </a:xfrm>
            <a:custGeom>
              <a:avLst/>
              <a:gdLst/>
              <a:ahLst/>
              <a:cxnLst/>
              <a:rect l="l" t="t" r="r" b="b"/>
              <a:pathLst>
                <a:path w="16768" h="16767" fill="none" extrusionOk="0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w="62875" cap="flat" cmpd="sng">
              <a:solidFill>
                <a:schemeClr val="accent5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02544" y="3132475"/>
              <a:ext cx="76548" cy="199824"/>
            </a:xfrm>
            <a:custGeom>
              <a:avLst/>
              <a:gdLst/>
              <a:ahLst/>
              <a:cxnLst/>
              <a:rect l="l" t="t" r="r" b="b"/>
              <a:pathLst>
                <a:path w="2852" h="7445" fill="none" extrusionOk="0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w="20950" cap="rnd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828887" y="3716603"/>
              <a:ext cx="222343" cy="279941"/>
            </a:xfrm>
            <a:custGeom>
              <a:avLst/>
              <a:gdLst/>
              <a:ahLst/>
              <a:cxnLst/>
              <a:rect l="l" t="t" r="r" b="b"/>
              <a:pathLst>
                <a:path w="8284" h="10430" extrusionOk="0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879294" y="3986617"/>
              <a:ext cx="127812" cy="22546"/>
            </a:xfrm>
            <a:custGeom>
              <a:avLst/>
              <a:gdLst/>
              <a:ahLst/>
              <a:cxnLst/>
              <a:rect l="l" t="t" r="r" b="b"/>
              <a:pathLst>
                <a:path w="4762" h="840" extrusionOk="0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79294" y="4009136"/>
              <a:ext cx="127812" cy="21606"/>
            </a:xfrm>
            <a:custGeom>
              <a:avLst/>
              <a:gdLst/>
              <a:ahLst/>
              <a:cxnLst/>
              <a:rect l="l" t="t" r="r" b="b"/>
              <a:pathLst>
                <a:path w="4762" h="805" extrusionOk="0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879294" y="4030716"/>
              <a:ext cx="127812" cy="21633"/>
            </a:xfrm>
            <a:custGeom>
              <a:avLst/>
              <a:gdLst/>
              <a:ahLst/>
              <a:cxnLst/>
              <a:rect l="l" t="t" r="r" b="b"/>
              <a:pathLst>
                <a:path w="4762" h="806" extrusionOk="0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900873" y="3823723"/>
              <a:ext cx="78346" cy="45011"/>
            </a:xfrm>
            <a:custGeom>
              <a:avLst/>
              <a:gdLst/>
              <a:ahLst/>
              <a:cxnLst/>
              <a:rect l="l" t="t" r="r" b="b"/>
              <a:pathLst>
                <a:path w="2919" h="1677" fill="none" extrusionOk="0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flat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10478" y="1869715"/>
              <a:ext cx="165630" cy="318644"/>
            </a:xfrm>
            <a:custGeom>
              <a:avLst/>
              <a:gdLst/>
              <a:ahLst/>
              <a:cxnLst/>
              <a:rect l="l" t="t" r="r" b="b"/>
              <a:pathLst>
                <a:path w="6171" h="11872" extrusionOk="0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011619" y="3275588"/>
              <a:ext cx="32450" cy="110715"/>
            </a:xfrm>
            <a:custGeom>
              <a:avLst/>
              <a:gdLst/>
              <a:ahLst/>
              <a:cxnLst/>
              <a:rect l="l" t="t" r="r" b="b"/>
              <a:pathLst>
                <a:path w="1209" h="4125" extrusionOk="0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71929" y="3323284"/>
              <a:ext cx="32423" cy="63020"/>
            </a:xfrm>
            <a:custGeom>
              <a:avLst/>
              <a:gdLst/>
              <a:ahLst/>
              <a:cxnLst/>
              <a:rect l="l" t="t" r="r" b="b"/>
              <a:pathLst>
                <a:path w="1208" h="2348" extrusionOk="0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132240" y="3204488"/>
              <a:ext cx="32423" cy="181814"/>
            </a:xfrm>
            <a:custGeom>
              <a:avLst/>
              <a:gdLst/>
              <a:ahLst/>
              <a:cxnLst/>
              <a:rect l="l" t="t" r="r" b="b"/>
              <a:pathLst>
                <a:path w="1208" h="6774" extrusionOk="0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95875" y="2551864"/>
              <a:ext cx="344733" cy="122417"/>
            </a:xfrm>
            <a:custGeom>
              <a:avLst/>
              <a:gdLst/>
              <a:ahLst/>
              <a:cxnLst/>
              <a:rect l="l" t="t" r="r" b="b"/>
              <a:pathLst>
                <a:path w="12844" h="4561" extrusionOk="0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03981" y="2612174"/>
              <a:ext cx="343847" cy="88223"/>
            </a:xfrm>
            <a:custGeom>
              <a:avLst/>
              <a:gdLst/>
              <a:ahLst/>
              <a:cxnLst/>
              <a:rect l="l" t="t" r="r" b="b"/>
              <a:pathLst>
                <a:path w="12811" h="3287" extrusionOk="0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57687" y="3084780"/>
              <a:ext cx="90934" cy="107118"/>
            </a:xfrm>
            <a:custGeom>
              <a:avLst/>
              <a:gdLst/>
              <a:ahLst/>
              <a:cxnLst/>
              <a:rect l="l" t="t" r="r" b="b"/>
              <a:pathLst>
                <a:path w="3388" h="3991" extrusionOk="0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7974" y="3158564"/>
              <a:ext cx="340251" cy="146734"/>
            </a:xfrm>
            <a:custGeom>
              <a:avLst/>
              <a:gdLst/>
              <a:ahLst/>
              <a:cxnLst/>
              <a:rect l="l" t="t" r="r" b="b"/>
              <a:pathLst>
                <a:path w="12677" h="5467" extrusionOk="0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824378" y="3255780"/>
              <a:ext cx="351040" cy="54029"/>
            </a:xfrm>
            <a:custGeom>
              <a:avLst/>
              <a:gdLst/>
              <a:ahLst/>
              <a:cxnLst/>
              <a:rect l="l" t="t" r="r" b="b"/>
              <a:pathLst>
                <a:path w="13079" h="2013" extrusionOk="0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80279" y="1856214"/>
              <a:ext cx="243949" cy="1252864"/>
            </a:xfrm>
            <a:custGeom>
              <a:avLst/>
              <a:gdLst/>
              <a:ahLst/>
              <a:cxnLst/>
              <a:rect l="l" t="t" r="r" b="b"/>
              <a:pathLst>
                <a:path w="9089" h="46679" extrusionOk="0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69389" y="1216259"/>
              <a:ext cx="119733" cy="114338"/>
            </a:xfrm>
            <a:custGeom>
              <a:avLst/>
              <a:gdLst/>
              <a:ahLst/>
              <a:cxnLst/>
              <a:rect l="l" t="t" r="r" b="b"/>
              <a:pathLst>
                <a:path w="4461" h="4260" extrusionOk="0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05582" y="1294579"/>
              <a:ext cx="407726" cy="670544"/>
            </a:xfrm>
            <a:custGeom>
              <a:avLst/>
              <a:gdLst/>
              <a:ahLst/>
              <a:cxnLst/>
              <a:rect l="l" t="t" r="r" b="b"/>
              <a:pathLst>
                <a:path w="15191" h="24983" extrusionOk="0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863082" y="1300887"/>
              <a:ext cx="174648" cy="337540"/>
            </a:xfrm>
            <a:custGeom>
              <a:avLst/>
              <a:gdLst/>
              <a:ahLst/>
              <a:cxnLst/>
              <a:rect l="l" t="t" r="r" b="b"/>
              <a:pathLst>
                <a:path w="6507" h="12576" extrusionOk="0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937779" y="1313475"/>
              <a:ext cx="99952" cy="324952"/>
            </a:xfrm>
            <a:custGeom>
              <a:avLst/>
              <a:gdLst/>
              <a:ahLst/>
              <a:cxnLst/>
              <a:rect l="l" t="t" r="r" b="b"/>
              <a:pathLst>
                <a:path w="3724" h="12107" extrusionOk="0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860371" y="1291868"/>
              <a:ext cx="97241" cy="73837"/>
            </a:xfrm>
            <a:custGeom>
              <a:avLst/>
              <a:gdLst/>
              <a:ahLst/>
              <a:cxnLst/>
              <a:rect l="l" t="t" r="r" b="b"/>
              <a:pathLst>
                <a:path w="3623" h="2751" extrusionOk="0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957588" y="1277482"/>
              <a:ext cx="47722" cy="63020"/>
            </a:xfrm>
            <a:custGeom>
              <a:avLst/>
              <a:gdLst/>
              <a:ahLst/>
              <a:cxnLst/>
              <a:rect l="l" t="t" r="r" b="b"/>
              <a:pathLst>
                <a:path w="1778" h="2348" extrusionOk="0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796491" y="1594306"/>
              <a:ext cx="52231" cy="369023"/>
            </a:xfrm>
            <a:custGeom>
              <a:avLst/>
              <a:gdLst/>
              <a:ahLst/>
              <a:cxnLst/>
              <a:rect l="l" t="t" r="r" b="b"/>
              <a:pathLst>
                <a:path w="1946" h="13749" extrusionOk="0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1188" y="1226163"/>
              <a:ext cx="94530" cy="55827"/>
            </a:xfrm>
            <a:custGeom>
              <a:avLst/>
              <a:gdLst/>
              <a:ahLst/>
              <a:cxnLst/>
              <a:rect l="l" t="t" r="r" b="b"/>
              <a:pathLst>
                <a:path w="3522" h="2080" extrusionOk="0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782990" y="976869"/>
              <a:ext cx="228623" cy="288933"/>
            </a:xfrm>
            <a:custGeom>
              <a:avLst/>
              <a:gdLst/>
              <a:ahLst/>
              <a:cxnLst/>
              <a:rect l="l" t="t" r="r" b="b"/>
              <a:pathLst>
                <a:path w="8518" h="10765" extrusionOk="0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968377" y="1087559"/>
              <a:ext cx="43239" cy="67529"/>
            </a:xfrm>
            <a:custGeom>
              <a:avLst/>
              <a:gdLst/>
              <a:ahLst/>
              <a:cxnLst/>
              <a:rect l="l" t="t" r="r" b="b"/>
              <a:pathLst>
                <a:path w="1611" h="2516" extrusionOk="0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682177" y="1475483"/>
              <a:ext cx="203420" cy="740757"/>
            </a:xfrm>
            <a:custGeom>
              <a:avLst/>
              <a:gdLst/>
              <a:ahLst/>
              <a:cxnLst/>
              <a:rect l="l" t="t" r="r" b="b"/>
              <a:pathLst>
                <a:path w="7579" h="27599" extrusionOk="0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928788" y="1093867"/>
              <a:ext cx="17124" cy="19835"/>
            </a:xfrm>
            <a:custGeom>
              <a:avLst/>
              <a:gdLst/>
              <a:ahLst/>
              <a:cxnLst/>
              <a:rect l="l" t="t" r="r" b="b"/>
              <a:pathLst>
                <a:path w="638" h="739" extrusionOk="0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83875" y="1722093"/>
              <a:ext cx="274546" cy="414061"/>
            </a:xfrm>
            <a:custGeom>
              <a:avLst/>
              <a:gdLst/>
              <a:ahLst/>
              <a:cxnLst/>
              <a:rect l="l" t="t" r="r" b="b"/>
              <a:pathLst>
                <a:path w="10229" h="15427" extrusionOk="0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07082" y="1647396"/>
              <a:ext cx="119733" cy="296126"/>
            </a:xfrm>
            <a:custGeom>
              <a:avLst/>
              <a:gdLst/>
              <a:ahLst/>
              <a:cxnLst/>
              <a:rect l="l" t="t" r="r" b="b"/>
              <a:pathLst>
                <a:path w="4461" h="11033" extrusionOk="0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014302" y="834642"/>
              <a:ext cx="611147" cy="649850"/>
            </a:xfrm>
            <a:custGeom>
              <a:avLst/>
              <a:gdLst/>
              <a:ahLst/>
              <a:cxnLst/>
              <a:rect l="l" t="t" r="r" b="b"/>
              <a:pathLst>
                <a:path w="22770" h="24212" extrusionOk="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756874" y="969649"/>
              <a:ext cx="206131" cy="262844"/>
            </a:xfrm>
            <a:custGeom>
              <a:avLst/>
              <a:gdLst/>
              <a:ahLst/>
              <a:cxnLst/>
              <a:rect l="l" t="t" r="r" b="b"/>
              <a:pathLst>
                <a:path w="7680" h="9793" extrusionOk="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14573" y="2233322"/>
              <a:ext cx="209728" cy="87337"/>
            </a:xfrm>
            <a:custGeom>
              <a:avLst/>
              <a:gdLst/>
              <a:ahLst/>
              <a:cxnLst/>
              <a:rect l="l" t="t" r="r" b="b"/>
              <a:pathLst>
                <a:path w="7814" h="3254" fill="none" extrusionOk="0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w="31850" cap="flat" cmpd="sng">
              <a:solidFill>
                <a:srgbClr val="56331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583162" y="2272026"/>
              <a:ext cx="517556" cy="382551"/>
            </a:xfrm>
            <a:custGeom>
              <a:avLst/>
              <a:gdLst/>
              <a:ahLst/>
              <a:cxnLst/>
              <a:rect l="l" t="t" r="r" b="b"/>
              <a:pathLst>
                <a:path w="19283" h="14253" extrusionOk="0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751479" y="2191022"/>
              <a:ext cx="123330" cy="106233"/>
            </a:xfrm>
            <a:custGeom>
              <a:avLst/>
              <a:gdLst/>
              <a:ahLst/>
              <a:cxnLst/>
              <a:rect l="l" t="t" r="r" b="b"/>
              <a:pathLst>
                <a:path w="4595" h="3958" extrusionOk="0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583162" y="2355741"/>
              <a:ext cx="63047" cy="165630"/>
            </a:xfrm>
            <a:custGeom>
              <a:avLst/>
              <a:gdLst/>
              <a:ahLst/>
              <a:cxnLst/>
              <a:rect l="l" t="t" r="r" b="b"/>
              <a:pathLst>
                <a:path w="2349" h="6171" fill="none" extrusionOk="0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97575" y="2282843"/>
              <a:ext cx="475229" cy="246633"/>
            </a:xfrm>
            <a:custGeom>
              <a:avLst/>
              <a:gdLst/>
              <a:ahLst/>
              <a:cxnLst/>
              <a:rect l="l" t="t" r="r" b="b"/>
              <a:pathLst>
                <a:path w="17706" h="9189" extrusionOk="0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803684" y="2491634"/>
              <a:ext cx="37818" cy="49547"/>
            </a:xfrm>
            <a:custGeom>
              <a:avLst/>
              <a:gdLst/>
              <a:ahLst/>
              <a:cxnLst/>
              <a:rect l="l" t="t" r="r" b="b"/>
              <a:pathLst>
                <a:path w="1409" h="1846" extrusionOk="0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66BA1F-222C-5A05-7D7F-F8D9C02042B2}"/>
              </a:ext>
            </a:extLst>
          </p:cNvPr>
          <p:cNvSpPr txBox="1"/>
          <p:nvPr/>
        </p:nvSpPr>
        <p:spPr>
          <a:xfrm>
            <a:off x="7685690" y="4753128"/>
            <a:ext cx="16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June 24,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 of Case Study</a:t>
            </a:r>
            <a:endParaRPr dirty="0"/>
          </a:p>
        </p:txBody>
      </p:sp>
      <p:grpSp>
        <p:nvGrpSpPr>
          <p:cNvPr id="1327" name="Google Shape;1327;p38"/>
          <p:cNvGrpSpPr/>
          <p:nvPr/>
        </p:nvGrpSpPr>
        <p:grpSpPr>
          <a:xfrm>
            <a:off x="1584775" y="1386937"/>
            <a:ext cx="1709700" cy="2798926"/>
            <a:chOff x="876150" y="2440924"/>
            <a:chExt cx="1709700" cy="2798926"/>
          </a:xfrm>
        </p:grpSpPr>
        <p:sp>
          <p:nvSpPr>
            <p:cNvPr id="1328" name="Google Shape;1328;p38"/>
            <p:cNvSpPr/>
            <p:nvPr/>
          </p:nvSpPr>
          <p:spPr>
            <a:xfrm>
              <a:off x="876150" y="4613450"/>
              <a:ext cx="1709700" cy="6264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876150" y="2440924"/>
              <a:ext cx="1375200" cy="1511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Determine a top-selling item in the "Home and Kitchen" category that could be introduced to the US market</a:t>
              </a:r>
            </a:p>
          </p:txBody>
        </p:sp>
      </p:grpSp>
      <p:grpSp>
        <p:nvGrpSpPr>
          <p:cNvPr id="1330" name="Google Shape;1330;p38"/>
          <p:cNvGrpSpPr/>
          <p:nvPr/>
        </p:nvGrpSpPr>
        <p:grpSpPr>
          <a:xfrm>
            <a:off x="3078388" y="1386937"/>
            <a:ext cx="1709700" cy="2798926"/>
            <a:chOff x="2367313" y="2440924"/>
            <a:chExt cx="1709700" cy="2798926"/>
          </a:xfrm>
        </p:grpSpPr>
        <p:sp>
          <p:nvSpPr>
            <p:cNvPr id="1331" name="Google Shape;1331;p38"/>
            <p:cNvSpPr/>
            <p:nvPr/>
          </p:nvSpPr>
          <p:spPr>
            <a:xfrm>
              <a:off x="2367313" y="4613450"/>
              <a:ext cx="1709700" cy="6264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Findings</a:t>
              </a:r>
              <a:endParaRPr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2397085" y="2440924"/>
              <a:ext cx="1375200" cy="1511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Search for product listings with a lot of sales and good customer reviews. </a:t>
              </a:r>
            </a:p>
          </p:txBody>
        </p:sp>
      </p:grpSp>
      <p:grpSp>
        <p:nvGrpSpPr>
          <p:cNvPr id="1333" name="Google Shape;1333;p38"/>
          <p:cNvGrpSpPr/>
          <p:nvPr/>
        </p:nvGrpSpPr>
        <p:grpSpPr>
          <a:xfrm>
            <a:off x="4565864" y="1386937"/>
            <a:ext cx="1709700" cy="2798926"/>
            <a:chOff x="3901914" y="2026074"/>
            <a:chExt cx="1709700" cy="2798926"/>
          </a:xfrm>
        </p:grpSpPr>
        <p:sp>
          <p:nvSpPr>
            <p:cNvPr id="1334" name="Google Shape;1334;p38"/>
            <p:cNvSpPr/>
            <p:nvPr/>
          </p:nvSpPr>
          <p:spPr>
            <a:xfrm>
              <a:off x="3901914" y="4198600"/>
              <a:ext cx="1709700" cy="6264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Analysis</a:t>
              </a:r>
              <a:endParaRPr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3920450" y="2026074"/>
              <a:ext cx="1375200" cy="151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Examine the market in the US for similar or equivalent products.</a:t>
              </a:r>
            </a:p>
          </p:txBody>
        </p:sp>
      </p:grpSp>
      <p:grpSp>
        <p:nvGrpSpPr>
          <p:cNvPr id="1336" name="Google Shape;1336;p38"/>
          <p:cNvGrpSpPr/>
          <p:nvPr/>
        </p:nvGrpSpPr>
        <p:grpSpPr>
          <a:xfrm>
            <a:off x="6059477" y="1386937"/>
            <a:ext cx="1709700" cy="2798926"/>
            <a:chOff x="5441437" y="2440924"/>
            <a:chExt cx="1709700" cy="2798926"/>
          </a:xfrm>
        </p:grpSpPr>
        <p:sp>
          <p:nvSpPr>
            <p:cNvPr id="1337" name="Google Shape;1337;p38"/>
            <p:cNvSpPr/>
            <p:nvPr/>
          </p:nvSpPr>
          <p:spPr>
            <a:xfrm>
              <a:off x="5441437" y="4613450"/>
              <a:ext cx="1709700" cy="6264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Execution</a:t>
              </a:r>
              <a:endParaRPr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5442600" y="2440924"/>
              <a:ext cx="1375200" cy="151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List the top 10 items in the US's Home and Kitchen Category on Amazon.com along with their prices, variations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A23B94-0362-2A82-0F47-063DCFB08C6B}"/>
              </a:ext>
            </a:extLst>
          </p:cNvPr>
          <p:cNvCxnSpPr>
            <a:cxnSpLocks/>
          </p:cNvCxnSpPr>
          <p:nvPr/>
        </p:nvCxnSpPr>
        <p:spPr>
          <a:xfrm>
            <a:off x="1584775" y="3130163"/>
            <a:ext cx="6072331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493;p22">
            <a:extLst>
              <a:ext uri="{FF2B5EF4-FFF2-40B4-BE49-F238E27FC236}">
                <a16:creationId xmlns:a16="http://schemas.microsoft.com/office/drawing/2014/main" id="{C378DBC9-459A-78E9-70CA-8059B76B5CD5}"/>
              </a:ext>
            </a:extLst>
          </p:cNvPr>
          <p:cNvSpPr/>
          <p:nvPr/>
        </p:nvSpPr>
        <p:spPr>
          <a:xfrm rot="16200000">
            <a:off x="257755" y="1862437"/>
            <a:ext cx="1485000" cy="53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</a:t>
            </a:r>
            <a:endParaRPr dirty="0"/>
          </a:p>
        </p:txBody>
      </p:sp>
      <p:sp>
        <p:nvSpPr>
          <p:cNvPr id="8" name="Google Shape;493;p22">
            <a:extLst>
              <a:ext uri="{FF2B5EF4-FFF2-40B4-BE49-F238E27FC236}">
                <a16:creationId xmlns:a16="http://schemas.microsoft.com/office/drawing/2014/main" id="{8B552375-79F8-9D3A-0938-8EEB56CDD795}"/>
              </a:ext>
            </a:extLst>
          </p:cNvPr>
          <p:cNvSpPr/>
          <p:nvPr/>
        </p:nvSpPr>
        <p:spPr>
          <a:xfrm rot="16200000">
            <a:off x="257754" y="3661320"/>
            <a:ext cx="1485000" cy="53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8"/>
          <p:cNvSpPr txBox="1">
            <a:spLocks noGrp="1"/>
          </p:cNvSpPr>
          <p:nvPr>
            <p:ph type="title"/>
          </p:nvPr>
        </p:nvSpPr>
        <p:spPr>
          <a:xfrm>
            <a:off x="457200" y="43425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Details</a:t>
            </a:r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546DE8-C3B9-EBDC-8045-05CDBF27D15F}"/>
              </a:ext>
            </a:extLst>
          </p:cNvPr>
          <p:cNvGrpSpPr/>
          <p:nvPr/>
        </p:nvGrpSpPr>
        <p:grpSpPr>
          <a:xfrm>
            <a:off x="7312828" y="2070593"/>
            <a:ext cx="1687500" cy="1621655"/>
            <a:chOff x="7096523" y="1641223"/>
            <a:chExt cx="1687500" cy="1621655"/>
          </a:xfrm>
        </p:grpSpPr>
        <p:grpSp>
          <p:nvGrpSpPr>
            <p:cNvPr id="2" name="Google Shape;936;p32">
              <a:extLst>
                <a:ext uri="{FF2B5EF4-FFF2-40B4-BE49-F238E27FC236}">
                  <a16:creationId xmlns:a16="http://schemas.microsoft.com/office/drawing/2014/main" id="{4836311B-AA13-5EDE-9EDF-21E5353793F7}"/>
                </a:ext>
              </a:extLst>
            </p:cNvPr>
            <p:cNvGrpSpPr/>
            <p:nvPr/>
          </p:nvGrpSpPr>
          <p:grpSpPr>
            <a:xfrm>
              <a:off x="7096523" y="1641223"/>
              <a:ext cx="1687500" cy="549644"/>
              <a:chOff x="2747172" y="1974007"/>
              <a:chExt cx="1687500" cy="549644"/>
            </a:xfrm>
          </p:grpSpPr>
          <p:sp>
            <p:nvSpPr>
              <p:cNvPr id="9" name="Google Shape;940;p32">
                <a:extLst>
                  <a:ext uri="{FF2B5EF4-FFF2-40B4-BE49-F238E27FC236}">
                    <a16:creationId xmlns:a16="http://schemas.microsoft.com/office/drawing/2014/main" id="{9F003199-05D7-35EA-0C62-18328231298B}"/>
                  </a:ext>
                </a:extLst>
              </p:cNvPr>
              <p:cNvSpPr/>
              <p:nvPr/>
            </p:nvSpPr>
            <p:spPr>
              <a:xfrm>
                <a:off x="3505658" y="2519568"/>
                <a:ext cx="2741" cy="4083"/>
              </a:xfrm>
              <a:custGeom>
                <a:avLst/>
                <a:gdLst/>
                <a:ahLst/>
                <a:cxnLst/>
                <a:rect l="l" t="t" r="r" b="b"/>
                <a:pathLst>
                  <a:path w="47" h="70" extrusionOk="0">
                    <a:moveTo>
                      <a:pt x="1" y="69"/>
                    </a:moveTo>
                    <a:cubicBezTo>
                      <a:pt x="1" y="47"/>
                      <a:pt x="24" y="24"/>
                      <a:pt x="47" y="1"/>
                    </a:cubicBezTo>
                    <a:cubicBezTo>
                      <a:pt x="24" y="24"/>
                      <a:pt x="1" y="47"/>
                      <a:pt x="1" y="69"/>
                    </a:cubicBezTo>
                    <a:close/>
                    <a:moveTo>
                      <a:pt x="47" y="1"/>
                    </a:move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48;p32">
                <a:extLst>
                  <a:ext uri="{FF2B5EF4-FFF2-40B4-BE49-F238E27FC236}">
                    <a16:creationId xmlns:a16="http://schemas.microsoft.com/office/drawing/2014/main" id="{FFD533A1-E8AC-5588-44E5-0CF17068EDFE}"/>
                  </a:ext>
                </a:extLst>
              </p:cNvPr>
              <p:cNvSpPr txBox="1"/>
              <p:nvPr/>
            </p:nvSpPr>
            <p:spPr>
              <a:xfrm>
                <a:off x="2747172" y="1974007"/>
                <a:ext cx="1687500" cy="23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Structured Data* </a:t>
                </a:r>
                <a:endParaRPr sz="18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D72D28-382A-9426-74C0-BD3048A9FA90}"/>
                </a:ext>
              </a:extLst>
            </p:cNvPr>
            <p:cNvGrpSpPr/>
            <p:nvPr/>
          </p:nvGrpSpPr>
          <p:grpSpPr>
            <a:xfrm>
              <a:off x="7402391" y="2221433"/>
              <a:ext cx="1201366" cy="1041445"/>
              <a:chOff x="4873876" y="1870609"/>
              <a:chExt cx="1201366" cy="1041445"/>
            </a:xfrm>
          </p:grpSpPr>
          <p:sp>
            <p:nvSpPr>
              <p:cNvPr id="20" name="Google Shape;183;p16">
                <a:extLst>
                  <a:ext uri="{FF2B5EF4-FFF2-40B4-BE49-F238E27FC236}">
                    <a16:creationId xmlns:a16="http://schemas.microsoft.com/office/drawing/2014/main" id="{DB7D1D61-BD92-6616-1C16-0BA37E559A28}"/>
                  </a:ext>
                </a:extLst>
              </p:cNvPr>
              <p:cNvSpPr/>
              <p:nvPr/>
            </p:nvSpPr>
            <p:spPr>
              <a:xfrm>
                <a:off x="4873876" y="1870609"/>
                <a:ext cx="1201366" cy="1041445"/>
              </a:xfrm>
              <a:custGeom>
                <a:avLst/>
                <a:gdLst/>
                <a:ahLst/>
                <a:cxnLst/>
                <a:rect l="l" t="t" r="r" b="b"/>
                <a:pathLst>
                  <a:path w="18025" h="15625" extrusionOk="0">
                    <a:moveTo>
                      <a:pt x="4499" y="1"/>
                    </a:moveTo>
                    <a:lnTo>
                      <a:pt x="0" y="7813"/>
                    </a:lnTo>
                    <a:lnTo>
                      <a:pt x="4499" y="15624"/>
                    </a:lnTo>
                    <a:lnTo>
                      <a:pt x="13526" y="15624"/>
                    </a:lnTo>
                    <a:lnTo>
                      <a:pt x="18025" y="7813"/>
                    </a:lnTo>
                    <a:lnTo>
                      <a:pt x="135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C18A53F4-AE00-920B-26F7-EB010D77DE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837186"/>
                  </p:ext>
                </p:extLst>
              </p:nvPr>
            </p:nvGraphicFramePr>
            <p:xfrm>
              <a:off x="5115707" y="2100052"/>
              <a:ext cx="769924" cy="6670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Worksheet" showAsIcon="1" r:id="rId3" imgW="914282" imgH="792515" progId="Excel.Sheet.12">
                      <p:embed/>
                    </p:oleObj>
                  </mc:Choice>
                  <mc:Fallback>
                    <p:oleObj name="Worksheet" showAsIcon="1" r:id="rId3" imgW="914282" imgH="792515" progId="Excel.Shee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115707" y="2100052"/>
                            <a:ext cx="769924" cy="6670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4C46F2-A1ED-0DDF-ED66-4A5DF0D7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54626"/>
              </p:ext>
            </p:extLst>
          </p:nvPr>
        </p:nvGraphicFramePr>
        <p:xfrm>
          <a:off x="143671" y="1097495"/>
          <a:ext cx="7158188" cy="3807692"/>
        </p:xfrm>
        <a:graphic>
          <a:graphicData uri="http://schemas.openxmlformats.org/drawingml/2006/table">
            <a:tbl>
              <a:tblPr/>
              <a:tblGrid>
                <a:gridCol w="720829">
                  <a:extLst>
                    <a:ext uri="{9D8B030D-6E8A-4147-A177-3AD203B41FA5}">
                      <a16:colId xmlns:a16="http://schemas.microsoft.com/office/drawing/2014/main" val="1745724060"/>
                    </a:ext>
                  </a:extLst>
                </a:gridCol>
                <a:gridCol w="1548062">
                  <a:extLst>
                    <a:ext uri="{9D8B030D-6E8A-4147-A177-3AD203B41FA5}">
                      <a16:colId xmlns:a16="http://schemas.microsoft.com/office/drawing/2014/main" val="4236882250"/>
                    </a:ext>
                  </a:extLst>
                </a:gridCol>
                <a:gridCol w="1024525">
                  <a:extLst>
                    <a:ext uri="{9D8B030D-6E8A-4147-A177-3AD203B41FA5}">
                      <a16:colId xmlns:a16="http://schemas.microsoft.com/office/drawing/2014/main" val="2380359946"/>
                    </a:ext>
                  </a:extLst>
                </a:gridCol>
                <a:gridCol w="871853">
                  <a:extLst>
                    <a:ext uri="{9D8B030D-6E8A-4147-A177-3AD203B41FA5}">
                      <a16:colId xmlns:a16="http://schemas.microsoft.com/office/drawing/2014/main" val="616685656"/>
                    </a:ext>
                  </a:extLst>
                </a:gridCol>
                <a:gridCol w="1096543">
                  <a:extLst>
                    <a:ext uri="{9D8B030D-6E8A-4147-A177-3AD203B41FA5}">
                      <a16:colId xmlns:a16="http://schemas.microsoft.com/office/drawing/2014/main" val="576143426"/>
                    </a:ext>
                  </a:extLst>
                </a:gridCol>
                <a:gridCol w="1019141">
                  <a:extLst>
                    <a:ext uri="{9D8B030D-6E8A-4147-A177-3AD203B41FA5}">
                      <a16:colId xmlns:a16="http://schemas.microsoft.com/office/drawing/2014/main" val="2094455206"/>
                    </a:ext>
                  </a:extLst>
                </a:gridCol>
                <a:gridCol w="877235">
                  <a:extLst>
                    <a:ext uri="{9D8B030D-6E8A-4147-A177-3AD203B41FA5}">
                      <a16:colId xmlns:a16="http://schemas.microsoft.com/office/drawing/2014/main" val="4204585292"/>
                    </a:ext>
                  </a:extLst>
                </a:gridCol>
              </a:tblGrid>
              <a:tr h="2603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Sr. No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8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8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50554"/>
                  </a:ext>
                </a:extLst>
              </a:tr>
              <a:tr h="4721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Product Name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8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Brand Name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8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Selling Price (In INR)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8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Product Name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Brand Name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Fira Sans" panose="020B0503050000020004" pitchFamily="34" charset="0"/>
                        </a:rPr>
                        <a:t>Selling Price(In USD)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94908"/>
                  </a:ext>
                </a:extLst>
              </a:tr>
              <a:tr h="405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Oxo-Biodegradable Garbage Bags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Amzon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339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Queen Size Sheet Set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CGK Unlimited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30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15510"/>
                  </a:ext>
                </a:extLst>
              </a:tr>
              <a:tr h="29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Mini Handy and Compact Chopper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Pigeon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199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Indoor Plug-In Fly Trap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Safer 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18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171299"/>
                  </a:ext>
                </a:extLst>
              </a:tr>
              <a:tr h="538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Digital Weighing Scale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BeatXP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249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Bedsure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 Satin Pillowcase for Hair and Skin Queen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Bedsure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6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16306"/>
                  </a:ext>
                </a:extLst>
              </a:tr>
              <a:tr h="405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4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Hanging, Waterproof Screws Wall Hook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Jialto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218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Indoor Decorative Pillows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Utopia Bedding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16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24723"/>
                  </a:ext>
                </a:extLst>
              </a:tr>
              <a:tr h="29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Electric Kettle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Pigeon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500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Queen Bed Sheets Set 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Utopia Bedding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22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700672"/>
                  </a:ext>
                </a:extLst>
              </a:tr>
              <a:tr h="29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6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Tray/Kitchen Organizer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Spenfrone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99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Vacuum Storage Bags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Cozy Essential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20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76782"/>
                  </a:ext>
                </a:extLst>
              </a:tr>
              <a:tr h="14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7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Lunch Box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Oliveware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949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Liquid Ant Killer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Terro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14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67652"/>
                  </a:ext>
                </a:extLst>
              </a:tr>
              <a:tr h="290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8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Room Freshener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Godrej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126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Water Bottle Travel Mug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Simple modern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30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606366"/>
                  </a:ext>
                </a:extLst>
              </a:tr>
              <a:tr h="14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Sleeping Pillow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Wakefit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758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Bed Sheet Set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Amzon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 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23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69775"/>
                  </a:ext>
                </a:extLst>
              </a:tr>
              <a:tr h="272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10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Drying Clothes Steel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LiMETRO STEEL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1799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Toilet Paper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Charmin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</a:rPr>
                        <a:t>55</a:t>
                      </a:r>
                    </a:p>
                  </a:txBody>
                  <a:tcPr marL="5187" marR="5187" marT="51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022432"/>
                  </a:ext>
                </a:extLst>
              </a:tr>
            </a:tbl>
          </a:graphicData>
        </a:graphic>
      </p:graphicFrame>
      <p:sp>
        <p:nvSpPr>
          <p:cNvPr id="1326" name="TextBox 1325">
            <a:extLst>
              <a:ext uri="{FF2B5EF4-FFF2-40B4-BE49-F238E27FC236}">
                <a16:creationId xmlns:a16="http://schemas.microsoft.com/office/drawing/2014/main" id="{DBD4BE07-177C-66DD-13F8-8F385DD8BB06}"/>
              </a:ext>
            </a:extLst>
          </p:cNvPr>
          <p:cNvSpPr txBox="1"/>
          <p:nvPr/>
        </p:nvSpPr>
        <p:spPr>
          <a:xfrm>
            <a:off x="7545787" y="3692248"/>
            <a:ext cx="1765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Fira Sans" panose="020B0503050000020004" pitchFamily="34" charset="0"/>
              </a:rPr>
              <a:t>*Open Excel for detail data</a:t>
            </a:r>
          </a:p>
        </p:txBody>
      </p:sp>
      <p:sp>
        <p:nvSpPr>
          <p:cNvPr id="1339" name="TextBox 1338">
            <a:extLst>
              <a:ext uri="{FF2B5EF4-FFF2-40B4-BE49-F238E27FC236}">
                <a16:creationId xmlns:a16="http://schemas.microsoft.com/office/drawing/2014/main" id="{C7356171-9570-2D7E-89F7-C35BC7B9BEDD}"/>
              </a:ext>
            </a:extLst>
          </p:cNvPr>
          <p:cNvSpPr txBox="1"/>
          <p:nvPr/>
        </p:nvSpPr>
        <p:spPr>
          <a:xfrm>
            <a:off x="7804205" y="4943445"/>
            <a:ext cx="1765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latin typeface="Fira Sans" panose="020B0503050000020004" pitchFamily="34" charset="0"/>
              </a:rPr>
              <a:t>Source: Amazon IN/US</a:t>
            </a:r>
          </a:p>
        </p:txBody>
      </p:sp>
    </p:spTree>
    <p:extLst>
      <p:ext uri="{BB962C8B-B14F-4D97-AF65-F5344CB8AC3E}">
        <p14:creationId xmlns:p14="http://schemas.microsoft.com/office/powerpoint/2010/main" val="266322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Identification</a:t>
            </a:r>
            <a:endParaRPr dirty="0"/>
          </a:p>
        </p:txBody>
      </p:sp>
      <p:grpSp>
        <p:nvGrpSpPr>
          <p:cNvPr id="689" name="Google Shape;689;p26"/>
          <p:cNvGrpSpPr/>
          <p:nvPr/>
        </p:nvGrpSpPr>
        <p:grpSpPr>
          <a:xfrm>
            <a:off x="4854507" y="1321599"/>
            <a:ext cx="1830789" cy="2767091"/>
            <a:chOff x="5440162" y="1407471"/>
            <a:chExt cx="1830789" cy="2767091"/>
          </a:xfrm>
        </p:grpSpPr>
        <p:sp>
          <p:nvSpPr>
            <p:cNvPr id="690" name="Google Shape;690;p26"/>
            <p:cNvSpPr/>
            <p:nvPr/>
          </p:nvSpPr>
          <p:spPr>
            <a:xfrm>
              <a:off x="6559703" y="1407471"/>
              <a:ext cx="152812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440162" y="2045142"/>
              <a:ext cx="163334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537935" y="1496097"/>
              <a:ext cx="1733016" cy="1773032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40162" y="1407472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Digital Weighing Scale</a:t>
              </a: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5579476" y="2383153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8" name="Google Shape;698;p26"/>
            <p:cNvSpPr txBox="1"/>
            <p:nvPr/>
          </p:nvSpPr>
          <p:spPr>
            <a:xfrm>
              <a:off x="5593705" y="2230167"/>
              <a:ext cx="1505973" cy="792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2 year warranty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A wide LCD screen display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Light weight   </a:t>
              </a:r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110138" y="3863651"/>
              <a:ext cx="300058" cy="310911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26"/>
          <p:cNvGrpSpPr/>
          <p:nvPr/>
        </p:nvGrpSpPr>
        <p:grpSpPr>
          <a:xfrm>
            <a:off x="362654" y="1321599"/>
            <a:ext cx="1831906" cy="2567845"/>
            <a:chOff x="2119896" y="1712272"/>
            <a:chExt cx="1831906" cy="2567845"/>
          </a:xfrm>
        </p:grpSpPr>
        <p:sp>
          <p:nvSpPr>
            <p:cNvPr id="702" name="Google Shape;702;p26"/>
            <p:cNvSpPr/>
            <p:nvPr/>
          </p:nvSpPr>
          <p:spPr>
            <a:xfrm>
              <a:off x="2119906" y="2349943"/>
              <a:ext cx="163305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3244243" y="1712272"/>
              <a:ext cx="153154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217984" y="1800897"/>
              <a:ext cx="1733818" cy="177824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119896" y="1712272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Garbage Bags</a:t>
              </a: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2259485" y="2687947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0" name="Google Shape;710;p26"/>
            <p:cNvSpPr txBox="1"/>
            <p:nvPr/>
          </p:nvSpPr>
          <p:spPr>
            <a:xfrm>
              <a:off x="2127195" y="2586697"/>
              <a:ext cx="1692317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Biodegradable Garbage disposal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Detachable tie-tape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Cheapest price </a:t>
              </a: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954576" y="4122462"/>
              <a:ext cx="18778" cy="49610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011694" y="4143487"/>
              <a:ext cx="38368" cy="38339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3067081" y="4259711"/>
              <a:ext cx="38395" cy="20406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805380" y="4259711"/>
              <a:ext cx="38395" cy="19507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879545" y="4143487"/>
              <a:ext cx="38395" cy="38339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2822427" y="4181629"/>
              <a:ext cx="40099" cy="29204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3047491" y="4181966"/>
              <a:ext cx="40072" cy="30131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2605974" y="1321599"/>
            <a:ext cx="1835894" cy="2867368"/>
            <a:chOff x="3777477" y="1559871"/>
            <a:chExt cx="1835894" cy="2867368"/>
          </a:xfrm>
        </p:grpSpPr>
        <p:sp>
          <p:nvSpPr>
            <p:cNvPr id="720" name="Google Shape;720;p26"/>
            <p:cNvSpPr/>
            <p:nvPr/>
          </p:nvSpPr>
          <p:spPr>
            <a:xfrm>
              <a:off x="4119004" y="4257665"/>
              <a:ext cx="173514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4917136" y="4257665"/>
              <a:ext cx="173856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4901853" y="1559871"/>
              <a:ext cx="152812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3777477" y="2197542"/>
              <a:ext cx="162992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3880355" y="1653713"/>
              <a:ext cx="1733016" cy="1773032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3777477" y="1559871"/>
              <a:ext cx="1151635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Mini Chopper</a:t>
              </a:r>
            </a:p>
          </p:txBody>
        </p:sp>
        <p:sp>
          <p:nvSpPr>
            <p:cNvPr id="727" name="Google Shape;727;p26"/>
            <p:cNvSpPr txBox="1"/>
            <p:nvPr/>
          </p:nvSpPr>
          <p:spPr>
            <a:xfrm>
              <a:off x="3922013" y="2535559"/>
              <a:ext cx="1408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8" name="Google Shape;728;p26"/>
            <p:cNvSpPr txBox="1"/>
            <p:nvPr/>
          </p:nvSpPr>
          <p:spPr>
            <a:xfrm>
              <a:off x="3922012" y="2243022"/>
              <a:ext cx="1691355" cy="1046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Quality of material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Easy to use &amp; clean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No electricity required</a:t>
              </a: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4497596" y="4243800"/>
              <a:ext cx="18341" cy="19077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4505554" y="4004225"/>
              <a:ext cx="107467" cy="56388"/>
            </a:xfrm>
            <a:custGeom>
              <a:avLst/>
              <a:gdLst/>
              <a:ahLst/>
              <a:cxnLst/>
              <a:rect l="l" t="t" r="r" b="b"/>
              <a:pathLst>
                <a:path w="4254" h="2143" extrusionOk="0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4692597" y="4078005"/>
              <a:ext cx="52546" cy="3649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4696564" y="4252904"/>
              <a:ext cx="43805" cy="45626"/>
            </a:xfrm>
            <a:custGeom>
              <a:avLst/>
              <a:gdLst/>
              <a:ahLst/>
              <a:cxnLst/>
              <a:rect l="l" t="t" r="r" b="b"/>
              <a:pathLst>
                <a:path w="1734" h="1734" extrusionOk="0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26"/>
          <p:cNvGrpSpPr/>
          <p:nvPr/>
        </p:nvGrpSpPr>
        <p:grpSpPr>
          <a:xfrm>
            <a:off x="7106302" y="1321600"/>
            <a:ext cx="1830790" cy="1861658"/>
            <a:chOff x="7097719" y="1255071"/>
            <a:chExt cx="1830790" cy="2721525"/>
          </a:xfrm>
        </p:grpSpPr>
        <p:sp>
          <p:nvSpPr>
            <p:cNvPr id="736" name="Google Shape;736;p26"/>
            <p:cNvSpPr/>
            <p:nvPr/>
          </p:nvSpPr>
          <p:spPr>
            <a:xfrm>
              <a:off x="8212978" y="1255071"/>
              <a:ext cx="152812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7097719" y="1892742"/>
              <a:ext cx="163334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7195493" y="1343697"/>
              <a:ext cx="1733016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7097719" y="1255072"/>
              <a:ext cx="1151635" cy="99868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Adjustable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Sleeping Pillow</a:t>
              </a:r>
            </a:p>
          </p:txBody>
        </p:sp>
        <p:sp>
          <p:nvSpPr>
            <p:cNvPr id="744" name="Google Shape;744;p26"/>
            <p:cNvSpPr txBox="1"/>
            <p:nvPr/>
          </p:nvSpPr>
          <p:spPr>
            <a:xfrm>
              <a:off x="7237034" y="2396129"/>
              <a:ext cx="1691475" cy="1443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Fluffy and medium firm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Machine wash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</a:rPr>
                <a:t>3 Months manufacturer warranty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D54E347-5A3F-776B-31CB-DEB239CB2F25}"/>
              </a:ext>
            </a:extLst>
          </p:cNvPr>
          <p:cNvSpPr/>
          <p:nvPr/>
        </p:nvSpPr>
        <p:spPr>
          <a:xfrm>
            <a:off x="457200" y="3383059"/>
            <a:ext cx="1737360" cy="1017767"/>
          </a:xfrm>
          <a:prstGeom prst="rect">
            <a:avLst/>
          </a:prstGeom>
          <a:solidFill>
            <a:srgbClr val="FFBE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</a:rPr>
              <a:t>Black bag which is not preferable in US market as they use white, green odor control bags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41A45-51C6-FF24-D4E6-52B165E7A657}"/>
              </a:ext>
            </a:extLst>
          </p:cNvPr>
          <p:cNvSpPr/>
          <p:nvPr/>
        </p:nvSpPr>
        <p:spPr>
          <a:xfrm>
            <a:off x="2708178" y="3442694"/>
            <a:ext cx="1737360" cy="898497"/>
          </a:xfrm>
          <a:prstGeom prst="rect">
            <a:avLst/>
          </a:prstGeom>
          <a:solidFill>
            <a:srgbClr val="FFBE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Already enhanced products available in market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00BB4-3301-812C-29E2-E62456DF0E43}"/>
              </a:ext>
            </a:extLst>
          </p:cNvPr>
          <p:cNvSpPr/>
          <p:nvPr/>
        </p:nvSpPr>
        <p:spPr>
          <a:xfrm>
            <a:off x="4959156" y="3442694"/>
            <a:ext cx="1737360" cy="898497"/>
          </a:xfrm>
          <a:prstGeom prst="rect">
            <a:avLst/>
          </a:prstGeom>
          <a:solidFill>
            <a:srgbClr val="FFBE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Already enhanced products available in market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87C6E-6EF7-D5E2-4D2E-6A503DC93FDE}"/>
              </a:ext>
            </a:extLst>
          </p:cNvPr>
          <p:cNvSpPr/>
          <p:nvPr/>
        </p:nvSpPr>
        <p:spPr>
          <a:xfrm>
            <a:off x="7210135" y="3442694"/>
            <a:ext cx="1737360" cy="898497"/>
          </a:xfrm>
          <a:prstGeom prst="rect">
            <a:avLst/>
          </a:prstGeom>
          <a:solidFill>
            <a:srgbClr val="FFBE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Heavily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F111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E9D6C-8DF0-BEDE-4736-DF164975BF41}"/>
              </a:ext>
            </a:extLst>
          </p:cNvPr>
          <p:cNvSpPr/>
          <p:nvPr/>
        </p:nvSpPr>
        <p:spPr>
          <a:xfrm>
            <a:off x="7966781" y="4882102"/>
            <a:ext cx="835313" cy="159026"/>
          </a:xfrm>
          <a:prstGeom prst="rect">
            <a:avLst/>
          </a:prstGeom>
          <a:solidFill>
            <a:srgbClr val="FFBE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0F111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Disadvantage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03A0F-4543-8A5D-827A-59B6DD493830}"/>
              </a:ext>
            </a:extLst>
          </p:cNvPr>
          <p:cNvSpPr/>
          <p:nvPr/>
        </p:nvSpPr>
        <p:spPr>
          <a:xfrm>
            <a:off x="7106302" y="4883428"/>
            <a:ext cx="835313" cy="1590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0F111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 Market for Adjustable Pillows</a:t>
            </a:r>
            <a:endParaRPr dirty="0"/>
          </a:p>
        </p:txBody>
      </p:sp>
      <p:sp>
        <p:nvSpPr>
          <p:cNvPr id="1403" name="Google Shape;1403;p40"/>
          <p:cNvSpPr/>
          <p:nvPr/>
        </p:nvSpPr>
        <p:spPr>
          <a:xfrm>
            <a:off x="1779678" y="1014221"/>
            <a:ext cx="35979" cy="31263"/>
          </a:xfrm>
          <a:custGeom>
            <a:avLst/>
            <a:gdLst/>
            <a:ahLst/>
            <a:cxnLst/>
            <a:rect l="l" t="t" r="r" b="b"/>
            <a:pathLst>
              <a:path w="1686" h="1465" extrusionOk="0">
                <a:moveTo>
                  <a:pt x="1685" y="0"/>
                </a:moveTo>
                <a:lnTo>
                  <a:pt x="1" y="1465"/>
                </a:lnTo>
                <a:lnTo>
                  <a:pt x="1685" y="1465"/>
                </a:lnTo>
                <a:lnTo>
                  <a:pt x="16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40"/>
          <p:cNvSpPr/>
          <p:nvPr/>
        </p:nvSpPr>
        <p:spPr>
          <a:xfrm>
            <a:off x="7296458" y="1946535"/>
            <a:ext cx="36278" cy="30964"/>
          </a:xfrm>
          <a:custGeom>
            <a:avLst/>
            <a:gdLst/>
            <a:ahLst/>
            <a:cxnLst/>
            <a:rect l="l" t="t" r="r" b="b"/>
            <a:pathLst>
              <a:path w="1700" h="1451" extrusionOk="0">
                <a:moveTo>
                  <a:pt x="1" y="1"/>
                </a:moveTo>
                <a:lnTo>
                  <a:pt x="1" y="1451"/>
                </a:lnTo>
                <a:lnTo>
                  <a:pt x="1700" y="1451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40"/>
          <p:cNvSpPr/>
          <p:nvPr/>
        </p:nvSpPr>
        <p:spPr>
          <a:xfrm>
            <a:off x="1773745" y="2878251"/>
            <a:ext cx="36278" cy="31263"/>
          </a:xfrm>
          <a:custGeom>
            <a:avLst/>
            <a:gdLst/>
            <a:ahLst/>
            <a:cxnLst/>
            <a:rect l="l" t="t" r="r" b="b"/>
            <a:pathLst>
              <a:path w="1700" h="1465" extrusionOk="0">
                <a:moveTo>
                  <a:pt x="1699" y="0"/>
                </a:moveTo>
                <a:lnTo>
                  <a:pt x="0" y="1465"/>
                </a:lnTo>
                <a:lnTo>
                  <a:pt x="1699" y="1465"/>
                </a:lnTo>
                <a:lnTo>
                  <a:pt x="16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40"/>
          <p:cNvSpPr/>
          <p:nvPr/>
        </p:nvSpPr>
        <p:spPr>
          <a:xfrm>
            <a:off x="7303351" y="3810885"/>
            <a:ext cx="36278" cy="31284"/>
          </a:xfrm>
          <a:custGeom>
            <a:avLst/>
            <a:gdLst/>
            <a:ahLst/>
            <a:cxnLst/>
            <a:rect l="l" t="t" r="r" b="b"/>
            <a:pathLst>
              <a:path w="1700" h="1466" extrusionOk="0">
                <a:moveTo>
                  <a:pt x="0" y="1"/>
                </a:moveTo>
                <a:lnTo>
                  <a:pt x="0" y="1465"/>
                </a:lnTo>
                <a:lnTo>
                  <a:pt x="1699" y="1465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40"/>
          <p:cNvGrpSpPr/>
          <p:nvPr/>
        </p:nvGrpSpPr>
        <p:grpSpPr>
          <a:xfrm>
            <a:off x="1609802" y="3751505"/>
            <a:ext cx="6012908" cy="873233"/>
            <a:chOff x="1605601" y="3751185"/>
            <a:chExt cx="6012908" cy="873233"/>
          </a:xfrm>
        </p:grpSpPr>
        <p:sp>
          <p:nvSpPr>
            <p:cNvPr id="1408" name="Google Shape;1408;p40"/>
            <p:cNvSpPr/>
            <p:nvPr/>
          </p:nvSpPr>
          <p:spPr>
            <a:xfrm>
              <a:off x="1605601" y="3842149"/>
              <a:ext cx="6012908" cy="719798"/>
            </a:xfrm>
            <a:custGeom>
              <a:avLst/>
              <a:gdLst/>
              <a:ahLst/>
              <a:cxnLst/>
              <a:rect l="l" t="t" r="r" b="b"/>
              <a:pathLst>
                <a:path w="281767" h="33730" extrusionOk="0">
                  <a:moveTo>
                    <a:pt x="3779" y="0"/>
                  </a:moveTo>
                  <a:cubicBezTo>
                    <a:pt x="1684" y="0"/>
                    <a:pt x="0" y="1684"/>
                    <a:pt x="0" y="3779"/>
                  </a:cubicBezTo>
                  <a:lnTo>
                    <a:pt x="0" y="29950"/>
                  </a:lnTo>
                  <a:cubicBezTo>
                    <a:pt x="0" y="32030"/>
                    <a:pt x="1684" y="33729"/>
                    <a:pt x="3779" y="33729"/>
                  </a:cubicBezTo>
                  <a:lnTo>
                    <a:pt x="274415" y="33729"/>
                  </a:lnTo>
                  <a:cubicBezTo>
                    <a:pt x="276509" y="33729"/>
                    <a:pt x="278193" y="32030"/>
                    <a:pt x="278193" y="29950"/>
                  </a:cubicBezTo>
                  <a:lnTo>
                    <a:pt x="278193" y="19288"/>
                  </a:lnTo>
                  <a:lnTo>
                    <a:pt x="281151" y="17502"/>
                  </a:lnTo>
                  <a:cubicBezTo>
                    <a:pt x="281767" y="17136"/>
                    <a:pt x="281737" y="16257"/>
                    <a:pt x="281122" y="15920"/>
                  </a:cubicBezTo>
                  <a:lnTo>
                    <a:pt x="278193" y="14324"/>
                  </a:lnTo>
                  <a:lnTo>
                    <a:pt x="278193" y="3779"/>
                  </a:lnTo>
                  <a:cubicBezTo>
                    <a:pt x="278193" y="1684"/>
                    <a:pt x="276509" y="0"/>
                    <a:pt x="274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6623356" y="3751185"/>
              <a:ext cx="760430" cy="873233"/>
            </a:xfrm>
            <a:custGeom>
              <a:avLst/>
              <a:gdLst/>
              <a:ahLst/>
              <a:cxnLst/>
              <a:rect l="l" t="t" r="r" b="b"/>
              <a:pathLst>
                <a:path w="35634" h="40920" extrusionOk="0">
                  <a:moveTo>
                    <a:pt x="0" y="0"/>
                  </a:moveTo>
                  <a:lnTo>
                    <a:pt x="0" y="40920"/>
                  </a:lnTo>
                  <a:lnTo>
                    <a:pt x="17824" y="38987"/>
                  </a:lnTo>
                  <a:lnTo>
                    <a:pt x="35633" y="40920"/>
                  </a:lnTo>
                  <a:lnTo>
                    <a:pt x="35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6912593" y="4077686"/>
              <a:ext cx="24595" cy="2459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 txBox="1"/>
            <p:nvPr/>
          </p:nvSpPr>
          <p:spPr>
            <a:xfrm flipH="1">
              <a:off x="2220075" y="3978098"/>
              <a:ext cx="421614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chemeClr val="lt1"/>
                  </a:solidFill>
                  <a:latin typeface="Fira Sans"/>
                </a:rPr>
                <a:t>Online retailers' category will progress rate through 2033</a:t>
              </a:r>
            </a:p>
          </p:txBody>
        </p:sp>
      </p:grpSp>
      <p:grpSp>
        <p:nvGrpSpPr>
          <p:cNvPr id="1416" name="Google Shape;1416;p40"/>
          <p:cNvGrpSpPr/>
          <p:nvPr/>
        </p:nvGrpSpPr>
        <p:grpSpPr>
          <a:xfrm>
            <a:off x="1518153" y="2878251"/>
            <a:ext cx="6016045" cy="1042869"/>
            <a:chOff x="1525275" y="2877931"/>
            <a:chExt cx="6016045" cy="1042869"/>
          </a:xfrm>
        </p:grpSpPr>
        <p:sp>
          <p:nvSpPr>
            <p:cNvPr id="1417" name="Google Shape;1417;p40"/>
            <p:cNvSpPr/>
            <p:nvPr/>
          </p:nvSpPr>
          <p:spPr>
            <a:xfrm>
              <a:off x="1525275" y="2910134"/>
              <a:ext cx="6016045" cy="719478"/>
            </a:xfrm>
            <a:custGeom>
              <a:avLst/>
              <a:gdLst/>
              <a:ahLst/>
              <a:cxnLst/>
              <a:rect l="l" t="t" r="r" b="b"/>
              <a:pathLst>
                <a:path w="281914" h="33715" extrusionOk="0">
                  <a:moveTo>
                    <a:pt x="7338" y="0"/>
                  </a:moveTo>
                  <a:cubicBezTo>
                    <a:pt x="5258" y="0"/>
                    <a:pt x="3574" y="1684"/>
                    <a:pt x="3574" y="3764"/>
                  </a:cubicBezTo>
                  <a:lnTo>
                    <a:pt x="3574" y="14323"/>
                  </a:lnTo>
                  <a:lnTo>
                    <a:pt x="645" y="15905"/>
                  </a:lnTo>
                  <a:cubicBezTo>
                    <a:pt x="44" y="16242"/>
                    <a:pt x="0" y="17121"/>
                    <a:pt x="615" y="17487"/>
                  </a:cubicBezTo>
                  <a:lnTo>
                    <a:pt x="3574" y="19274"/>
                  </a:lnTo>
                  <a:lnTo>
                    <a:pt x="3574" y="29936"/>
                  </a:lnTo>
                  <a:cubicBezTo>
                    <a:pt x="3574" y="32030"/>
                    <a:pt x="5258" y="33714"/>
                    <a:pt x="7338" y="33714"/>
                  </a:cubicBezTo>
                  <a:lnTo>
                    <a:pt x="278149" y="33714"/>
                  </a:lnTo>
                  <a:cubicBezTo>
                    <a:pt x="280229" y="33714"/>
                    <a:pt x="281913" y="32030"/>
                    <a:pt x="281913" y="29936"/>
                  </a:cubicBezTo>
                  <a:lnTo>
                    <a:pt x="281913" y="3764"/>
                  </a:lnTo>
                  <a:cubicBezTo>
                    <a:pt x="281913" y="1684"/>
                    <a:pt x="280229" y="0"/>
                    <a:pt x="278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1805490" y="2877931"/>
              <a:ext cx="760728" cy="873254"/>
            </a:xfrm>
            <a:custGeom>
              <a:avLst/>
              <a:gdLst/>
              <a:ahLst/>
              <a:cxnLst/>
              <a:rect l="l" t="t" r="r" b="b"/>
              <a:pathLst>
                <a:path w="35648" h="40921" extrusionOk="0">
                  <a:moveTo>
                    <a:pt x="0" y="1"/>
                  </a:moveTo>
                  <a:lnTo>
                    <a:pt x="0" y="40920"/>
                  </a:lnTo>
                  <a:lnTo>
                    <a:pt x="17824" y="38987"/>
                  </a:lnTo>
                  <a:lnTo>
                    <a:pt x="35648" y="40920"/>
                  </a:lnTo>
                  <a:lnTo>
                    <a:pt x="35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lt1"/>
                  </a:solidFill>
                  <a:latin typeface="Fira Sans"/>
                </a:rPr>
                <a:t>78.5%</a:t>
              </a:r>
              <a:endParaRPr lang="en-US" dirty="0"/>
            </a:p>
          </p:txBody>
        </p:sp>
        <p:sp>
          <p:nvSpPr>
            <p:cNvPr id="1422" name="Google Shape;1422;p40"/>
            <p:cNvSpPr txBox="1"/>
            <p:nvPr/>
          </p:nvSpPr>
          <p:spPr>
            <a:xfrm>
              <a:off x="3268917" y="3083401"/>
              <a:ext cx="4041555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Fira Sans"/>
                </a:rPr>
                <a:t>Market share for residential segment is likely in 2023</a:t>
              </a:r>
              <a:endParaRPr lang="en-US" sz="1200" dirty="0">
                <a:solidFill>
                  <a:schemeClr val="lt1"/>
                </a:solidFill>
                <a:latin typeface="Fira Sans"/>
                <a:sym typeface="Fira Sans"/>
              </a:endParaRPr>
            </a:p>
          </p:txBody>
        </p:sp>
        <p:sp>
          <p:nvSpPr>
            <p:cNvPr id="1424" name="Google Shape;1424;p40"/>
            <p:cNvSpPr/>
            <p:nvPr/>
          </p:nvSpPr>
          <p:spPr>
            <a:xfrm rot="10800000">
              <a:off x="5037550" y="3518200"/>
              <a:ext cx="1498500" cy="402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40"/>
          <p:cNvGrpSpPr/>
          <p:nvPr/>
        </p:nvGrpSpPr>
        <p:grpSpPr>
          <a:xfrm>
            <a:off x="1609802" y="1946236"/>
            <a:ext cx="6004478" cy="1101050"/>
            <a:chOff x="1609802" y="1946236"/>
            <a:chExt cx="6004478" cy="1101050"/>
          </a:xfrm>
        </p:grpSpPr>
        <p:sp>
          <p:nvSpPr>
            <p:cNvPr id="1426" name="Google Shape;1426;p40"/>
            <p:cNvSpPr/>
            <p:nvPr/>
          </p:nvSpPr>
          <p:spPr>
            <a:xfrm>
              <a:off x="1609802" y="1977799"/>
              <a:ext cx="6004478" cy="719478"/>
            </a:xfrm>
            <a:custGeom>
              <a:avLst/>
              <a:gdLst/>
              <a:ahLst/>
              <a:cxnLst/>
              <a:rect l="l" t="t" r="r" b="b"/>
              <a:pathLst>
                <a:path w="281372" h="33715" extrusionOk="0">
                  <a:moveTo>
                    <a:pt x="3765" y="0"/>
                  </a:moveTo>
                  <a:cubicBezTo>
                    <a:pt x="1685" y="0"/>
                    <a:pt x="1" y="1685"/>
                    <a:pt x="1" y="3779"/>
                  </a:cubicBezTo>
                  <a:lnTo>
                    <a:pt x="1" y="29951"/>
                  </a:lnTo>
                  <a:cubicBezTo>
                    <a:pt x="1" y="32030"/>
                    <a:pt x="1685" y="33714"/>
                    <a:pt x="3765" y="33714"/>
                  </a:cubicBezTo>
                  <a:lnTo>
                    <a:pt x="274049" y="33714"/>
                  </a:lnTo>
                  <a:cubicBezTo>
                    <a:pt x="276129" y="33714"/>
                    <a:pt x="277813" y="32030"/>
                    <a:pt x="277813" y="29951"/>
                  </a:cubicBezTo>
                  <a:lnTo>
                    <a:pt x="277813" y="19289"/>
                  </a:lnTo>
                  <a:lnTo>
                    <a:pt x="280771" y="17502"/>
                  </a:lnTo>
                  <a:cubicBezTo>
                    <a:pt x="281372" y="17136"/>
                    <a:pt x="281342" y="16257"/>
                    <a:pt x="280742" y="15920"/>
                  </a:cubicBezTo>
                  <a:lnTo>
                    <a:pt x="277813" y="14338"/>
                  </a:lnTo>
                  <a:lnTo>
                    <a:pt x="277813" y="3779"/>
                  </a:lnTo>
                  <a:cubicBezTo>
                    <a:pt x="277813" y="1685"/>
                    <a:pt x="276129" y="0"/>
                    <a:pt x="274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6536044" y="1946236"/>
              <a:ext cx="760408" cy="873233"/>
            </a:xfrm>
            <a:custGeom>
              <a:avLst/>
              <a:gdLst/>
              <a:ahLst/>
              <a:cxnLst/>
              <a:rect l="l" t="t" r="r" b="b"/>
              <a:pathLst>
                <a:path w="35633" h="40920" extrusionOk="0">
                  <a:moveTo>
                    <a:pt x="0" y="0"/>
                  </a:moveTo>
                  <a:lnTo>
                    <a:pt x="0" y="40920"/>
                  </a:lnTo>
                  <a:lnTo>
                    <a:pt x="17824" y="38987"/>
                  </a:lnTo>
                  <a:lnTo>
                    <a:pt x="35633" y="40920"/>
                  </a:lnTo>
                  <a:lnTo>
                    <a:pt x="35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lt1"/>
                  </a:solidFill>
                  <a:latin typeface="Fira Sans"/>
                </a:rPr>
                <a:t>$ 1.3 billion</a:t>
              </a:r>
              <a:endParaRPr lang="en-US" dirty="0"/>
            </a:p>
          </p:txBody>
        </p:sp>
        <p:sp>
          <p:nvSpPr>
            <p:cNvPr id="1433" name="Google Shape;1433;p40"/>
            <p:cNvSpPr txBox="1"/>
            <p:nvPr/>
          </p:nvSpPr>
          <p:spPr>
            <a:xfrm flipH="1">
              <a:off x="2441050" y="2102011"/>
              <a:ext cx="3263798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Fira Sans"/>
                </a:rPr>
                <a:t>USA Bed Pillow forecasting Market Valuation</a:t>
              </a:r>
              <a:endParaRPr lang="en-US" sz="1200" dirty="0">
                <a:solidFill>
                  <a:schemeClr val="lt1"/>
                </a:solidFill>
                <a:latin typeface="Fira Sans"/>
                <a:sym typeface="Fira Sans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 rot="10800000">
              <a:off x="2576050" y="2644686"/>
              <a:ext cx="1498500" cy="4026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40"/>
          <p:cNvGrpSpPr/>
          <p:nvPr/>
        </p:nvGrpSpPr>
        <p:grpSpPr>
          <a:xfrm>
            <a:off x="1530887" y="1013900"/>
            <a:ext cx="6004478" cy="1146938"/>
            <a:chOff x="1530887" y="1013900"/>
            <a:chExt cx="6004478" cy="1146938"/>
          </a:xfrm>
        </p:grpSpPr>
        <p:sp>
          <p:nvSpPr>
            <p:cNvPr id="1437" name="Google Shape;1437;p40"/>
            <p:cNvSpPr/>
            <p:nvPr/>
          </p:nvSpPr>
          <p:spPr>
            <a:xfrm>
              <a:off x="1530887" y="1045783"/>
              <a:ext cx="6004478" cy="719158"/>
            </a:xfrm>
            <a:custGeom>
              <a:avLst/>
              <a:gdLst/>
              <a:ahLst/>
              <a:cxnLst/>
              <a:rect l="l" t="t" r="r" b="b"/>
              <a:pathLst>
                <a:path w="281372" h="33700" extrusionOk="0">
                  <a:moveTo>
                    <a:pt x="7338" y="0"/>
                  </a:moveTo>
                  <a:cubicBezTo>
                    <a:pt x="5259" y="0"/>
                    <a:pt x="3574" y="1684"/>
                    <a:pt x="3574" y="3764"/>
                  </a:cubicBezTo>
                  <a:lnTo>
                    <a:pt x="3574" y="14324"/>
                  </a:lnTo>
                  <a:lnTo>
                    <a:pt x="645" y="15905"/>
                  </a:lnTo>
                  <a:cubicBezTo>
                    <a:pt x="45" y="16242"/>
                    <a:pt x="1" y="17121"/>
                    <a:pt x="616" y="17487"/>
                  </a:cubicBezTo>
                  <a:lnTo>
                    <a:pt x="3574" y="19274"/>
                  </a:lnTo>
                  <a:lnTo>
                    <a:pt x="3574" y="29936"/>
                  </a:lnTo>
                  <a:cubicBezTo>
                    <a:pt x="3574" y="32030"/>
                    <a:pt x="5259" y="33700"/>
                    <a:pt x="7338" y="33700"/>
                  </a:cubicBezTo>
                  <a:lnTo>
                    <a:pt x="277608" y="33700"/>
                  </a:lnTo>
                  <a:cubicBezTo>
                    <a:pt x="279702" y="33700"/>
                    <a:pt x="281372" y="32030"/>
                    <a:pt x="281372" y="29936"/>
                  </a:cubicBezTo>
                  <a:lnTo>
                    <a:pt x="281372" y="3764"/>
                  </a:lnTo>
                  <a:cubicBezTo>
                    <a:pt x="281372" y="1684"/>
                    <a:pt x="279702" y="0"/>
                    <a:pt x="27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1815637" y="1013900"/>
              <a:ext cx="760408" cy="873553"/>
            </a:xfrm>
            <a:custGeom>
              <a:avLst/>
              <a:gdLst/>
              <a:ahLst/>
              <a:cxnLst/>
              <a:rect l="l" t="t" r="r" b="b"/>
              <a:pathLst>
                <a:path w="35633" h="40935" extrusionOk="0">
                  <a:moveTo>
                    <a:pt x="0" y="0"/>
                  </a:moveTo>
                  <a:lnTo>
                    <a:pt x="0" y="40935"/>
                  </a:lnTo>
                  <a:lnTo>
                    <a:pt x="17824" y="38987"/>
                  </a:lnTo>
                  <a:lnTo>
                    <a:pt x="35633" y="40935"/>
                  </a:lnTo>
                  <a:lnTo>
                    <a:pt x="356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 txBox="1"/>
            <p:nvPr/>
          </p:nvSpPr>
          <p:spPr>
            <a:xfrm>
              <a:off x="3325299" y="1167563"/>
              <a:ext cx="3779263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l"/>
              <a:r>
                <a:rPr lang="en-US" sz="1200" dirty="0">
                  <a:solidFill>
                    <a:schemeClr val="lt1"/>
                  </a:solidFill>
                  <a:latin typeface="Fira Sans"/>
                </a:rPr>
                <a:t>Average price of 2 sleeping pillows</a:t>
              </a:r>
            </a:p>
          </p:txBody>
        </p:sp>
        <p:sp>
          <p:nvSpPr>
            <p:cNvPr id="1445" name="Google Shape;1445;p40"/>
            <p:cNvSpPr/>
            <p:nvPr/>
          </p:nvSpPr>
          <p:spPr>
            <a:xfrm rot="10800000">
              <a:off x="5037550" y="1758238"/>
              <a:ext cx="1498500" cy="402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59C5C8-A087-F1A7-2ADB-C05D010A5683}"/>
              </a:ext>
            </a:extLst>
          </p:cNvPr>
          <p:cNvSpPr txBox="1"/>
          <p:nvPr/>
        </p:nvSpPr>
        <p:spPr>
          <a:xfrm>
            <a:off x="1931102" y="1235457"/>
            <a:ext cx="63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$ 70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90E60-7401-6D50-4388-0B9BFA1D618E}"/>
              </a:ext>
            </a:extLst>
          </p:cNvPr>
          <p:cNvSpPr txBox="1"/>
          <p:nvPr/>
        </p:nvSpPr>
        <p:spPr>
          <a:xfrm>
            <a:off x="6651359" y="3878568"/>
            <a:ext cx="760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Fira Sans"/>
              </a:rPr>
              <a:t>7.8% </a:t>
            </a:r>
          </a:p>
          <a:p>
            <a:pPr algn="ctr"/>
            <a:r>
              <a:rPr lang="en-US" sz="1400" dirty="0">
                <a:solidFill>
                  <a:schemeClr val="lt1"/>
                </a:solidFill>
                <a:latin typeface="Fira Sans"/>
              </a:rPr>
              <a:t>CAGR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327DA-C3CA-053D-015A-E0E49A886093}"/>
              </a:ext>
            </a:extLst>
          </p:cNvPr>
          <p:cNvSpPr txBox="1"/>
          <p:nvPr/>
        </p:nvSpPr>
        <p:spPr>
          <a:xfrm>
            <a:off x="7825863" y="4928056"/>
            <a:ext cx="14215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/>
                </a:solidFill>
                <a:latin typeface="Fira Sans"/>
              </a:rPr>
              <a:t>Reference: Sales channel</a:t>
            </a:r>
            <a:endParaRPr lang="en-US" sz="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/>
          <p:nvPr/>
        </p:nvSpPr>
        <p:spPr>
          <a:xfrm>
            <a:off x="3276930" y="1748432"/>
            <a:ext cx="2716037" cy="2713568"/>
          </a:xfrm>
          <a:custGeom>
            <a:avLst/>
            <a:gdLst/>
            <a:ahLst/>
            <a:cxnLst/>
            <a:rect l="l" t="t" r="r" b="b"/>
            <a:pathLst>
              <a:path w="34105" h="34074" extrusionOk="0">
                <a:moveTo>
                  <a:pt x="17052" y="3283"/>
                </a:moveTo>
                <a:cubicBezTo>
                  <a:pt x="24651" y="3283"/>
                  <a:pt x="30821" y="9453"/>
                  <a:pt x="30821" y="17052"/>
                </a:cubicBezTo>
                <a:cubicBezTo>
                  <a:pt x="30821" y="24621"/>
                  <a:pt x="24651" y="30791"/>
                  <a:pt x="17052" y="30791"/>
                </a:cubicBezTo>
                <a:cubicBezTo>
                  <a:pt x="9453" y="30791"/>
                  <a:pt x="3283" y="24621"/>
                  <a:pt x="3283" y="17052"/>
                </a:cubicBezTo>
                <a:cubicBezTo>
                  <a:pt x="3283" y="9453"/>
                  <a:pt x="9453" y="3283"/>
                  <a:pt x="17052" y="3283"/>
                </a:cubicBezTo>
                <a:close/>
                <a:moveTo>
                  <a:pt x="17052" y="0"/>
                </a:moveTo>
                <a:cubicBezTo>
                  <a:pt x="7630" y="0"/>
                  <a:pt x="0" y="7630"/>
                  <a:pt x="0" y="17052"/>
                </a:cubicBezTo>
                <a:cubicBezTo>
                  <a:pt x="0" y="26445"/>
                  <a:pt x="7630" y="34074"/>
                  <a:pt x="17052" y="34074"/>
                </a:cubicBezTo>
                <a:cubicBezTo>
                  <a:pt x="26475" y="34074"/>
                  <a:pt x="34104" y="26445"/>
                  <a:pt x="34104" y="17052"/>
                </a:cubicBezTo>
                <a:cubicBezTo>
                  <a:pt x="34104" y="7630"/>
                  <a:pt x="26475" y="0"/>
                  <a:pt x="1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470638" y="1748432"/>
            <a:ext cx="2215037" cy="539863"/>
          </a:xfrm>
          <a:custGeom>
            <a:avLst/>
            <a:gdLst/>
            <a:ahLst/>
            <a:cxnLst/>
            <a:rect l="l" t="t" r="r" b="b"/>
            <a:pathLst>
              <a:path w="27814" h="6779" extrusionOk="0">
                <a:moveTo>
                  <a:pt x="24561" y="0"/>
                </a:moveTo>
                <a:lnTo>
                  <a:pt x="24561" y="1641"/>
                </a:lnTo>
                <a:lnTo>
                  <a:pt x="6931" y="1641"/>
                </a:lnTo>
                <a:cubicBezTo>
                  <a:pt x="4469" y="1641"/>
                  <a:pt x="2129" y="2158"/>
                  <a:pt x="1" y="3100"/>
                </a:cubicBezTo>
                <a:lnTo>
                  <a:pt x="1" y="6778"/>
                </a:lnTo>
                <a:cubicBezTo>
                  <a:pt x="2037" y="5593"/>
                  <a:pt x="4408" y="4924"/>
                  <a:pt x="6931" y="4924"/>
                </a:cubicBezTo>
                <a:lnTo>
                  <a:pt x="7478" y="4924"/>
                </a:lnTo>
                <a:cubicBezTo>
                  <a:pt x="7630" y="4924"/>
                  <a:pt x="7752" y="4924"/>
                  <a:pt x="7904" y="4955"/>
                </a:cubicBezTo>
                <a:lnTo>
                  <a:pt x="7904" y="4924"/>
                </a:lnTo>
                <a:lnTo>
                  <a:pt x="24561" y="4924"/>
                </a:lnTo>
                <a:lnTo>
                  <a:pt x="24561" y="6535"/>
                </a:lnTo>
                <a:lnTo>
                  <a:pt x="27813" y="3283"/>
                </a:lnTo>
                <a:lnTo>
                  <a:pt x="245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6629313" y="1808930"/>
            <a:ext cx="2514687" cy="2556611"/>
            <a:chOff x="6799500" y="1081725"/>
            <a:chExt cx="2514687" cy="2463548"/>
          </a:xfrm>
        </p:grpSpPr>
        <p:sp>
          <p:nvSpPr>
            <p:cNvPr id="570" name="Google Shape;570;p25"/>
            <p:cNvSpPr txBox="1"/>
            <p:nvPr/>
          </p:nvSpPr>
          <p:spPr>
            <a:xfrm>
              <a:off x="6831304" y="1843731"/>
              <a:ext cx="2482883" cy="1701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 by everyone- No customisation required</a:t>
              </a:r>
              <a:b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endPara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From Kids to Adults to Senior</a:t>
              </a:r>
              <a:b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endPara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 while sleeping or as your back support</a:t>
              </a:r>
            </a:p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Carry everywhere </a:t>
              </a:r>
            </a:p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17145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Hotels – No more complaints from customer on pillow heights</a:t>
              </a:r>
              <a:b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71" name="Google Shape;571;p25"/>
            <p:cNvSpPr txBox="1"/>
            <p:nvPr/>
          </p:nvSpPr>
          <p:spPr>
            <a:xfrm>
              <a:off x="6799500" y="1081725"/>
              <a:ext cx="18873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rPr>
                <a:t>USP’s</a:t>
              </a:r>
              <a:endParaRPr sz="1800" b="1" dirty="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72" name="Google Shape;572;p25"/>
          <p:cNvSpPr/>
          <p:nvPr/>
        </p:nvSpPr>
        <p:spPr>
          <a:xfrm>
            <a:off x="3538297" y="2009881"/>
            <a:ext cx="2193217" cy="2190748"/>
          </a:xfrm>
          <a:custGeom>
            <a:avLst/>
            <a:gdLst/>
            <a:ahLst/>
            <a:cxnLst/>
            <a:rect l="l" t="t" r="r" b="b"/>
            <a:pathLst>
              <a:path w="27540" h="27509" extrusionOk="0">
                <a:moveTo>
                  <a:pt x="13770" y="3252"/>
                </a:moveTo>
                <a:cubicBezTo>
                  <a:pt x="19545" y="3252"/>
                  <a:pt x="24257" y="7964"/>
                  <a:pt x="24257" y="13769"/>
                </a:cubicBezTo>
                <a:cubicBezTo>
                  <a:pt x="24257" y="19544"/>
                  <a:pt x="19545" y="24256"/>
                  <a:pt x="13770" y="24256"/>
                </a:cubicBezTo>
                <a:cubicBezTo>
                  <a:pt x="7995" y="24256"/>
                  <a:pt x="3284" y="19544"/>
                  <a:pt x="3284" y="13769"/>
                </a:cubicBezTo>
                <a:cubicBezTo>
                  <a:pt x="3284" y="7964"/>
                  <a:pt x="7995" y="3252"/>
                  <a:pt x="13770" y="3252"/>
                </a:cubicBezTo>
                <a:close/>
                <a:moveTo>
                  <a:pt x="13770" y="0"/>
                </a:moveTo>
                <a:cubicBezTo>
                  <a:pt x="6171" y="0"/>
                  <a:pt x="1" y="6170"/>
                  <a:pt x="1" y="13769"/>
                </a:cubicBezTo>
                <a:cubicBezTo>
                  <a:pt x="1" y="21338"/>
                  <a:pt x="6171" y="27508"/>
                  <a:pt x="13770" y="27508"/>
                </a:cubicBezTo>
                <a:cubicBezTo>
                  <a:pt x="21369" y="27508"/>
                  <a:pt x="27539" y="21338"/>
                  <a:pt x="27539" y="13769"/>
                </a:cubicBezTo>
                <a:cubicBezTo>
                  <a:pt x="27539" y="6170"/>
                  <a:pt x="21369" y="0"/>
                  <a:pt x="137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3799743" y="2268861"/>
            <a:ext cx="1670317" cy="1672706"/>
          </a:xfrm>
          <a:custGeom>
            <a:avLst/>
            <a:gdLst/>
            <a:ahLst/>
            <a:cxnLst/>
            <a:rect l="l" t="t" r="r" b="b"/>
            <a:pathLst>
              <a:path w="20974" h="21004" extrusionOk="0">
                <a:moveTo>
                  <a:pt x="10487" y="3283"/>
                </a:moveTo>
                <a:cubicBezTo>
                  <a:pt x="14469" y="3283"/>
                  <a:pt x="17691" y="6536"/>
                  <a:pt x="17691" y="10517"/>
                </a:cubicBezTo>
                <a:cubicBezTo>
                  <a:pt x="17691" y="14469"/>
                  <a:pt x="14469" y="17721"/>
                  <a:pt x="10487" y="17721"/>
                </a:cubicBezTo>
                <a:cubicBezTo>
                  <a:pt x="6505" y="17721"/>
                  <a:pt x="3283" y="14469"/>
                  <a:pt x="3283" y="10517"/>
                </a:cubicBezTo>
                <a:cubicBezTo>
                  <a:pt x="3283" y="6536"/>
                  <a:pt x="6505" y="3283"/>
                  <a:pt x="10487" y="3283"/>
                </a:cubicBezTo>
                <a:close/>
                <a:moveTo>
                  <a:pt x="10487" y="0"/>
                </a:moveTo>
                <a:cubicBezTo>
                  <a:pt x="4712" y="0"/>
                  <a:pt x="1" y="4712"/>
                  <a:pt x="1" y="10517"/>
                </a:cubicBezTo>
                <a:cubicBezTo>
                  <a:pt x="1" y="16292"/>
                  <a:pt x="4712" y="21004"/>
                  <a:pt x="10487" y="21004"/>
                </a:cubicBezTo>
                <a:cubicBezTo>
                  <a:pt x="16262" y="21004"/>
                  <a:pt x="20974" y="16292"/>
                  <a:pt x="20974" y="10517"/>
                </a:cubicBezTo>
                <a:cubicBezTo>
                  <a:pt x="20974" y="4712"/>
                  <a:pt x="16262" y="0"/>
                  <a:pt x="104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262682" y="3222375"/>
            <a:ext cx="1769625" cy="520511"/>
          </a:xfrm>
          <a:custGeom>
            <a:avLst/>
            <a:gdLst/>
            <a:ahLst/>
            <a:cxnLst/>
            <a:rect l="l" t="t" r="r" b="b"/>
            <a:pathLst>
              <a:path w="22221" h="6536" extrusionOk="0">
                <a:moveTo>
                  <a:pt x="3284" y="1"/>
                </a:moveTo>
                <a:lnTo>
                  <a:pt x="1" y="3283"/>
                </a:lnTo>
                <a:lnTo>
                  <a:pt x="3284" y="6536"/>
                </a:lnTo>
                <a:lnTo>
                  <a:pt x="3284" y="4925"/>
                </a:lnTo>
                <a:lnTo>
                  <a:pt x="22220" y="4925"/>
                </a:lnTo>
                <a:lnTo>
                  <a:pt x="22220" y="1642"/>
                </a:lnTo>
                <a:lnTo>
                  <a:pt x="3284" y="1642"/>
                </a:lnTo>
                <a:lnTo>
                  <a:pt x="32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>
            <a:off x="501274" y="3066371"/>
            <a:ext cx="1887300" cy="918525"/>
            <a:chOff x="457200" y="3626825"/>
            <a:chExt cx="1887300" cy="918525"/>
          </a:xfrm>
        </p:grpSpPr>
        <p:sp>
          <p:nvSpPr>
            <p:cNvPr id="580" name="Google Shape;580;p25"/>
            <p:cNvSpPr txBox="1"/>
            <p:nvPr/>
          </p:nvSpPr>
          <p:spPr>
            <a:xfrm>
              <a:off x="457200" y="3925850"/>
              <a:ext cx="1887300" cy="6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Hotel &amp; catering</a:t>
              </a:r>
            </a:p>
            <a:p>
              <a:pPr marL="17145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Family</a:t>
              </a:r>
            </a:p>
            <a:p>
              <a:pPr marL="17145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Travelllers</a:t>
              </a:r>
            </a:p>
          </p:txBody>
        </p:sp>
        <p:sp>
          <p:nvSpPr>
            <p:cNvPr id="581" name="Google Shape;581;p25"/>
            <p:cNvSpPr txBox="1"/>
            <p:nvPr/>
          </p:nvSpPr>
          <p:spPr>
            <a:xfrm>
              <a:off x="457200" y="3626825"/>
              <a:ext cx="18873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Target Audience</a:t>
              </a:r>
              <a:endParaRPr sz="18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82" name="Google Shape;582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Positioning of the Product</a:t>
            </a:r>
            <a:endParaRPr dirty="0"/>
          </a:p>
        </p:txBody>
      </p:sp>
      <p:sp>
        <p:nvSpPr>
          <p:cNvPr id="583" name="Google Shape;583;p25"/>
          <p:cNvSpPr/>
          <p:nvPr/>
        </p:nvSpPr>
        <p:spPr>
          <a:xfrm>
            <a:off x="4659099" y="2009881"/>
            <a:ext cx="19432" cy="80"/>
          </a:xfrm>
          <a:custGeom>
            <a:avLst/>
            <a:gdLst/>
            <a:ahLst/>
            <a:cxnLst/>
            <a:rect l="l" t="t" r="r" b="b"/>
            <a:pathLst>
              <a:path w="244" h="1" extrusionOk="0">
                <a:moveTo>
                  <a:pt x="243" y="0"/>
                </a:moveTo>
                <a:cubicBezTo>
                  <a:pt x="152" y="0"/>
                  <a:pt x="91" y="0"/>
                  <a:pt x="0" y="0"/>
                </a:cubicBezTo>
                <a:cubicBezTo>
                  <a:pt x="91" y="0"/>
                  <a:pt x="152" y="0"/>
                  <a:pt x="243" y="0"/>
                </a:cubicBezTo>
                <a:close/>
              </a:path>
            </a:pathLst>
          </a:custGeom>
          <a:solidFill>
            <a:srgbClr val="8E8E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4061189" y="2530310"/>
            <a:ext cx="1147417" cy="1149886"/>
          </a:xfrm>
          <a:custGeom>
            <a:avLst/>
            <a:gdLst/>
            <a:ahLst/>
            <a:cxnLst/>
            <a:rect l="l" t="t" r="r" b="b"/>
            <a:pathLst>
              <a:path w="14408" h="14439" extrusionOk="0">
                <a:moveTo>
                  <a:pt x="7204" y="3283"/>
                </a:moveTo>
                <a:cubicBezTo>
                  <a:pt x="9362" y="3283"/>
                  <a:pt x="11156" y="5046"/>
                  <a:pt x="11156" y="7234"/>
                </a:cubicBezTo>
                <a:cubicBezTo>
                  <a:pt x="11156" y="9392"/>
                  <a:pt x="9362" y="11155"/>
                  <a:pt x="7204" y="11155"/>
                </a:cubicBezTo>
                <a:cubicBezTo>
                  <a:pt x="5046" y="11155"/>
                  <a:pt x="3253" y="9392"/>
                  <a:pt x="3253" y="7234"/>
                </a:cubicBezTo>
                <a:cubicBezTo>
                  <a:pt x="3253" y="5046"/>
                  <a:pt x="5046" y="3283"/>
                  <a:pt x="7204" y="3283"/>
                </a:cubicBezTo>
                <a:close/>
                <a:moveTo>
                  <a:pt x="7204" y="0"/>
                </a:moveTo>
                <a:cubicBezTo>
                  <a:pt x="3222" y="0"/>
                  <a:pt x="0" y="3253"/>
                  <a:pt x="0" y="7234"/>
                </a:cubicBezTo>
                <a:cubicBezTo>
                  <a:pt x="0" y="11186"/>
                  <a:pt x="3222" y="14438"/>
                  <a:pt x="7204" y="14438"/>
                </a:cubicBezTo>
                <a:cubicBezTo>
                  <a:pt x="11186" y="14438"/>
                  <a:pt x="14408" y="11186"/>
                  <a:pt x="14408" y="7234"/>
                </a:cubicBezTo>
                <a:cubicBezTo>
                  <a:pt x="14408" y="3253"/>
                  <a:pt x="11186" y="0"/>
                  <a:pt x="72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2553055" y="1614750"/>
            <a:ext cx="1474249" cy="1600077"/>
          </a:xfrm>
          <a:custGeom>
            <a:avLst/>
            <a:gdLst/>
            <a:ahLst/>
            <a:cxnLst/>
            <a:rect l="l" t="t" r="r" b="b"/>
            <a:pathLst>
              <a:path w="18512" h="20092" extrusionOk="0">
                <a:moveTo>
                  <a:pt x="3253" y="0"/>
                </a:moveTo>
                <a:lnTo>
                  <a:pt x="1" y="3253"/>
                </a:lnTo>
                <a:lnTo>
                  <a:pt x="3253" y="6535"/>
                </a:lnTo>
                <a:lnTo>
                  <a:pt x="3253" y="5015"/>
                </a:lnTo>
                <a:lnTo>
                  <a:pt x="11946" y="5015"/>
                </a:lnTo>
                <a:cubicBezTo>
                  <a:pt x="13770" y="5015"/>
                  <a:pt x="15259" y="6505"/>
                  <a:pt x="15259" y="8298"/>
                </a:cubicBezTo>
                <a:lnTo>
                  <a:pt x="15259" y="20092"/>
                </a:lnTo>
                <a:lnTo>
                  <a:pt x="18512" y="20092"/>
                </a:lnTo>
                <a:lnTo>
                  <a:pt x="18512" y="8055"/>
                </a:lnTo>
                <a:cubicBezTo>
                  <a:pt x="18512" y="4560"/>
                  <a:pt x="15685" y="1733"/>
                  <a:pt x="12189" y="1733"/>
                </a:cubicBezTo>
                <a:lnTo>
                  <a:pt x="3253" y="1733"/>
                </a:lnTo>
                <a:lnTo>
                  <a:pt x="3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5"/>
          <p:cNvGrpSpPr/>
          <p:nvPr/>
        </p:nvGrpSpPr>
        <p:grpSpPr>
          <a:xfrm>
            <a:off x="809889" y="1613507"/>
            <a:ext cx="1915481" cy="746748"/>
            <a:chOff x="500213" y="1758971"/>
            <a:chExt cx="1915481" cy="746748"/>
          </a:xfrm>
        </p:grpSpPr>
        <p:sp>
          <p:nvSpPr>
            <p:cNvPr id="588" name="Google Shape;588;p25"/>
            <p:cNvSpPr txBox="1"/>
            <p:nvPr/>
          </p:nvSpPr>
          <p:spPr>
            <a:xfrm>
              <a:off x="528394" y="1886219"/>
              <a:ext cx="1887300" cy="6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$20-25</a:t>
              </a:r>
              <a:endParaRPr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89" name="Google Shape;589;p25"/>
            <p:cNvSpPr txBox="1"/>
            <p:nvPr/>
          </p:nvSpPr>
          <p:spPr>
            <a:xfrm>
              <a:off x="500213" y="1758971"/>
              <a:ext cx="18873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Price</a:t>
              </a:r>
              <a:endParaRPr sz="1800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260C7D1-97E2-C64A-DBE4-44893E91C1F4}"/>
              </a:ext>
            </a:extLst>
          </p:cNvPr>
          <p:cNvSpPr/>
          <p:nvPr/>
        </p:nvSpPr>
        <p:spPr>
          <a:xfrm>
            <a:off x="3264956" y="1704521"/>
            <a:ext cx="2743913" cy="276543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2C55-F6FC-395A-5340-0F2B5C56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10" y="2416593"/>
            <a:ext cx="3596539" cy="10379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3" name="Google Shape;59;p15">
            <a:extLst>
              <a:ext uri="{FF2B5EF4-FFF2-40B4-BE49-F238E27FC236}">
                <a16:creationId xmlns:a16="http://schemas.microsoft.com/office/drawing/2014/main" id="{706DB7F0-5F2F-0871-9574-E9A4E6F7B878}"/>
              </a:ext>
            </a:extLst>
          </p:cNvPr>
          <p:cNvGrpSpPr/>
          <p:nvPr/>
        </p:nvGrpSpPr>
        <p:grpSpPr>
          <a:xfrm flipH="1">
            <a:off x="4572000" y="806106"/>
            <a:ext cx="3413031" cy="3778427"/>
            <a:chOff x="457200" y="682538"/>
            <a:chExt cx="3413031" cy="3778427"/>
          </a:xfrm>
        </p:grpSpPr>
        <p:grpSp>
          <p:nvGrpSpPr>
            <p:cNvPr id="4" name="Google Shape;60;p15">
              <a:extLst>
                <a:ext uri="{FF2B5EF4-FFF2-40B4-BE49-F238E27FC236}">
                  <a16:creationId xmlns:a16="http://schemas.microsoft.com/office/drawing/2014/main" id="{32D21620-00E8-621B-A740-4AA4ECA5AEB7}"/>
                </a:ext>
              </a:extLst>
            </p:cNvPr>
            <p:cNvGrpSpPr/>
            <p:nvPr/>
          </p:nvGrpSpPr>
          <p:grpSpPr>
            <a:xfrm>
              <a:off x="2716343" y="1450280"/>
              <a:ext cx="1153888" cy="1144902"/>
              <a:chOff x="2716344" y="1450280"/>
              <a:chExt cx="1153888" cy="1144902"/>
            </a:xfrm>
          </p:grpSpPr>
          <p:sp>
            <p:nvSpPr>
              <p:cNvPr id="85" name="Google Shape;61;p15">
                <a:extLst>
                  <a:ext uri="{FF2B5EF4-FFF2-40B4-BE49-F238E27FC236}">
                    <a16:creationId xmlns:a16="http://schemas.microsoft.com/office/drawing/2014/main" id="{F0946576-7E2F-C379-C7C0-14FA12F55100}"/>
                  </a:ext>
                </a:extLst>
              </p:cNvPr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2;p15">
                <a:extLst>
                  <a:ext uri="{FF2B5EF4-FFF2-40B4-BE49-F238E27FC236}">
                    <a16:creationId xmlns:a16="http://schemas.microsoft.com/office/drawing/2014/main" id="{234A1F50-29C9-566C-B943-F280EEE20FB5}"/>
                  </a:ext>
                </a:extLst>
              </p:cNvPr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3;p15">
                <a:extLst>
                  <a:ext uri="{FF2B5EF4-FFF2-40B4-BE49-F238E27FC236}">
                    <a16:creationId xmlns:a16="http://schemas.microsoft.com/office/drawing/2014/main" id="{7E7B783C-9776-C78C-A159-402F68327B1B}"/>
                  </a:ext>
                </a:extLst>
              </p:cNvPr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4;p15">
                <a:extLst>
                  <a:ext uri="{FF2B5EF4-FFF2-40B4-BE49-F238E27FC236}">
                    <a16:creationId xmlns:a16="http://schemas.microsoft.com/office/drawing/2014/main" id="{CD62F5FB-10EF-B68E-63F5-7CF7B63FF97B}"/>
                  </a:ext>
                </a:extLst>
              </p:cNvPr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5;p15">
                <a:extLst>
                  <a:ext uri="{FF2B5EF4-FFF2-40B4-BE49-F238E27FC236}">
                    <a16:creationId xmlns:a16="http://schemas.microsoft.com/office/drawing/2014/main" id="{34203806-DD31-6063-1C06-3ED601E3798D}"/>
                  </a:ext>
                </a:extLst>
              </p:cNvPr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6;p15">
                <a:extLst>
                  <a:ext uri="{FF2B5EF4-FFF2-40B4-BE49-F238E27FC236}">
                    <a16:creationId xmlns:a16="http://schemas.microsoft.com/office/drawing/2014/main" id="{82D6AF0E-14DA-E64C-A475-03BB2F7D03AC}"/>
                  </a:ext>
                </a:extLst>
              </p:cNvPr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;p15">
                <a:extLst>
                  <a:ext uri="{FF2B5EF4-FFF2-40B4-BE49-F238E27FC236}">
                    <a16:creationId xmlns:a16="http://schemas.microsoft.com/office/drawing/2014/main" id="{594850E8-0549-C326-080C-D08610A18261}"/>
                  </a:ext>
                </a:extLst>
              </p:cNvPr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8;p15">
                <a:extLst>
                  <a:ext uri="{FF2B5EF4-FFF2-40B4-BE49-F238E27FC236}">
                    <a16:creationId xmlns:a16="http://schemas.microsoft.com/office/drawing/2014/main" id="{2D106F16-26DA-BA90-492C-4A2122C84780}"/>
                  </a:ext>
                </a:extLst>
              </p:cNvPr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avLst/>
                <a:gdLst/>
                <a:ahLst/>
                <a:cxnLst/>
                <a:rect l="l" t="t" r="r" b="b"/>
                <a:pathLst>
                  <a:path w="36250" h="36217" extrusionOk="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9;p15">
                <a:extLst>
                  <a:ext uri="{FF2B5EF4-FFF2-40B4-BE49-F238E27FC236}">
                    <a16:creationId xmlns:a16="http://schemas.microsoft.com/office/drawing/2014/main" id="{64000762-E3B6-852B-7A03-740106267EE3}"/>
                  </a:ext>
                </a:extLst>
              </p:cNvPr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70;p15">
              <a:extLst>
                <a:ext uri="{FF2B5EF4-FFF2-40B4-BE49-F238E27FC236}">
                  <a16:creationId xmlns:a16="http://schemas.microsoft.com/office/drawing/2014/main" id="{5099BD4B-3CF0-02FE-0ECD-6CFA2E5A1AED}"/>
                </a:ext>
              </a:extLst>
            </p:cNvPr>
            <p:cNvSpPr/>
            <p:nvPr/>
          </p:nvSpPr>
          <p:spPr>
            <a:xfrm>
              <a:off x="2565312" y="682538"/>
              <a:ext cx="171937" cy="199824"/>
            </a:xfrm>
            <a:custGeom>
              <a:avLst/>
              <a:gdLst/>
              <a:ahLst/>
              <a:cxnLst/>
              <a:rect l="l" t="t" r="r" b="b"/>
              <a:pathLst>
                <a:path w="6406" h="7445" extrusionOk="0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;p15">
              <a:extLst>
                <a:ext uri="{FF2B5EF4-FFF2-40B4-BE49-F238E27FC236}">
                  <a16:creationId xmlns:a16="http://schemas.microsoft.com/office/drawing/2014/main" id="{9167A42C-0611-9967-6385-7E0D32663999}"/>
                </a:ext>
              </a:extLst>
            </p:cNvPr>
            <p:cNvSpPr/>
            <p:nvPr/>
          </p:nvSpPr>
          <p:spPr>
            <a:xfrm>
              <a:off x="2503981" y="2498304"/>
              <a:ext cx="100838" cy="77433"/>
            </a:xfrm>
            <a:custGeom>
              <a:avLst/>
              <a:gdLst/>
              <a:ahLst/>
              <a:cxnLst/>
              <a:rect l="l" t="t" r="r" b="b"/>
              <a:pathLst>
                <a:path w="3757" h="2885" extrusionOk="0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;p15">
              <a:extLst>
                <a:ext uri="{FF2B5EF4-FFF2-40B4-BE49-F238E27FC236}">
                  <a16:creationId xmlns:a16="http://schemas.microsoft.com/office/drawing/2014/main" id="{988ECFD7-9023-9DE7-A054-82F5AD5796D7}"/>
                </a:ext>
              </a:extLst>
            </p:cNvPr>
            <p:cNvSpPr/>
            <p:nvPr/>
          </p:nvSpPr>
          <p:spPr>
            <a:xfrm>
              <a:off x="1983247" y="1864307"/>
              <a:ext cx="624647" cy="657070"/>
            </a:xfrm>
            <a:custGeom>
              <a:avLst/>
              <a:gdLst/>
              <a:ahLst/>
              <a:cxnLst/>
              <a:rect l="l" t="t" r="r" b="b"/>
              <a:pathLst>
                <a:path w="23273" h="24481" extrusionOk="0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;p15">
              <a:extLst>
                <a:ext uri="{FF2B5EF4-FFF2-40B4-BE49-F238E27FC236}">
                  <a16:creationId xmlns:a16="http://schemas.microsoft.com/office/drawing/2014/main" id="{0DC3E637-227D-8EF4-FE4C-9F7BDBD5D78E}"/>
                </a:ext>
              </a:extLst>
            </p:cNvPr>
            <p:cNvSpPr/>
            <p:nvPr/>
          </p:nvSpPr>
          <p:spPr>
            <a:xfrm>
              <a:off x="457200" y="1565211"/>
              <a:ext cx="1017075" cy="382524"/>
            </a:xfrm>
            <a:custGeom>
              <a:avLst/>
              <a:gdLst/>
              <a:ahLst/>
              <a:cxnLst/>
              <a:rect l="l" t="t" r="r" b="b"/>
              <a:pathLst>
                <a:path w="37894" h="14252" extrusionOk="0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;p15">
              <a:extLst>
                <a:ext uri="{FF2B5EF4-FFF2-40B4-BE49-F238E27FC236}">
                  <a16:creationId xmlns:a16="http://schemas.microsoft.com/office/drawing/2014/main" id="{16689DB6-66C6-CB19-EE17-47CBC1715BB2}"/>
                </a:ext>
              </a:extLst>
            </p:cNvPr>
            <p:cNvSpPr/>
            <p:nvPr/>
          </p:nvSpPr>
          <p:spPr>
            <a:xfrm>
              <a:off x="1061140" y="2433739"/>
              <a:ext cx="873964" cy="329434"/>
            </a:xfrm>
            <a:custGeom>
              <a:avLst/>
              <a:gdLst/>
              <a:ahLst/>
              <a:cxnLst/>
              <a:rect l="l" t="t" r="r" b="b"/>
              <a:pathLst>
                <a:path w="32562" h="12274" extrusionOk="0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;p15">
              <a:extLst>
                <a:ext uri="{FF2B5EF4-FFF2-40B4-BE49-F238E27FC236}">
                  <a16:creationId xmlns:a16="http://schemas.microsoft.com/office/drawing/2014/main" id="{43517E25-4777-7EC6-B03F-D829ADCA6494}"/>
                </a:ext>
              </a:extLst>
            </p:cNvPr>
            <p:cNvSpPr/>
            <p:nvPr/>
          </p:nvSpPr>
          <p:spPr>
            <a:xfrm>
              <a:off x="2650638" y="729964"/>
              <a:ext cx="1017048" cy="382524"/>
            </a:xfrm>
            <a:custGeom>
              <a:avLst/>
              <a:gdLst/>
              <a:ahLst/>
              <a:cxnLst/>
              <a:rect l="l" t="t" r="r" b="b"/>
              <a:pathLst>
                <a:path w="37893" h="14252" extrusionOk="0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76;p15">
              <a:extLst>
                <a:ext uri="{FF2B5EF4-FFF2-40B4-BE49-F238E27FC236}">
                  <a16:creationId xmlns:a16="http://schemas.microsoft.com/office/drawing/2014/main" id="{C9E3CD26-43BD-C0A9-530E-3F6B53EA2D39}"/>
                </a:ext>
              </a:extLst>
            </p:cNvPr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6" name="Google Shape;77;p15">
                <a:extLst>
                  <a:ext uri="{FF2B5EF4-FFF2-40B4-BE49-F238E27FC236}">
                    <a16:creationId xmlns:a16="http://schemas.microsoft.com/office/drawing/2014/main" id="{D5AB81A8-F276-048E-F68A-79DA41829ED3}"/>
                  </a:ext>
                </a:extLst>
              </p:cNvPr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08" extrusionOk="0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8;p15">
                <a:extLst>
                  <a:ext uri="{FF2B5EF4-FFF2-40B4-BE49-F238E27FC236}">
                    <a16:creationId xmlns:a16="http://schemas.microsoft.com/office/drawing/2014/main" id="{CBAFAE61-D50C-36A3-170F-46361AF5EA9E}"/>
                  </a:ext>
                </a:extLst>
              </p:cNvPr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31" extrusionOk="0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9;p15">
                <a:extLst>
                  <a:ext uri="{FF2B5EF4-FFF2-40B4-BE49-F238E27FC236}">
                    <a16:creationId xmlns:a16="http://schemas.microsoft.com/office/drawing/2014/main" id="{BC8B141A-8005-3FCF-64A9-D59BEA9C5723}"/>
                  </a:ext>
                </a:extLst>
              </p:cNvPr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10161" extrusionOk="0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0;p15">
                <a:extLst>
                  <a:ext uri="{FF2B5EF4-FFF2-40B4-BE49-F238E27FC236}">
                    <a16:creationId xmlns:a16="http://schemas.microsoft.com/office/drawing/2014/main" id="{DCFE8CD4-89F7-AD15-4D34-A3A3F8157012}"/>
                  </a:ext>
                </a:extLst>
              </p:cNvPr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64" extrusionOk="0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1;p15">
                <a:extLst>
                  <a:ext uri="{FF2B5EF4-FFF2-40B4-BE49-F238E27FC236}">
                    <a16:creationId xmlns:a16="http://schemas.microsoft.com/office/drawing/2014/main" id="{18D162B9-D32F-4739-B3CA-399BBBC7F200}"/>
                  </a:ext>
                </a:extLst>
              </p:cNvPr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40" extrusionOk="0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2;p15">
                <a:extLst>
                  <a:ext uri="{FF2B5EF4-FFF2-40B4-BE49-F238E27FC236}">
                    <a16:creationId xmlns:a16="http://schemas.microsoft.com/office/drawing/2014/main" id="{5DA98BF3-F5C1-79A9-1A7D-3F56460F91FE}"/>
                  </a:ext>
                </a:extLst>
              </p:cNvPr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64" extrusionOk="0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3;p15">
                <a:extLst>
                  <a:ext uri="{FF2B5EF4-FFF2-40B4-BE49-F238E27FC236}">
                    <a16:creationId xmlns:a16="http://schemas.microsoft.com/office/drawing/2014/main" id="{76C8230C-62EE-233A-0102-466AB02BDD4B}"/>
                  </a:ext>
                </a:extLst>
              </p:cNvPr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0161" extrusionOk="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4;p15">
                <a:extLst>
                  <a:ext uri="{FF2B5EF4-FFF2-40B4-BE49-F238E27FC236}">
                    <a16:creationId xmlns:a16="http://schemas.microsoft.com/office/drawing/2014/main" id="{80D7D365-E71C-C802-6E80-C7571D7EB0E6}"/>
                  </a:ext>
                </a:extLst>
              </p:cNvPr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31" extrusionOk="0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5;p15">
                <a:extLst>
                  <a:ext uri="{FF2B5EF4-FFF2-40B4-BE49-F238E27FC236}">
                    <a16:creationId xmlns:a16="http://schemas.microsoft.com/office/drawing/2014/main" id="{90C33876-7B19-7DF9-2850-89B576BF663C}"/>
                  </a:ext>
                </a:extLst>
              </p:cNvPr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avLst/>
                <a:gdLst/>
                <a:ahLst/>
                <a:cxnLst/>
                <a:rect l="l" t="t" r="r" b="b"/>
                <a:pathLst>
                  <a:path w="45505" h="45506" extrusionOk="0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86;p15">
              <a:extLst>
                <a:ext uri="{FF2B5EF4-FFF2-40B4-BE49-F238E27FC236}">
                  <a16:creationId xmlns:a16="http://schemas.microsoft.com/office/drawing/2014/main" id="{E09B14D5-EE1C-15BB-2059-0614094A2CEF}"/>
                </a:ext>
              </a:extLst>
            </p:cNvPr>
            <p:cNvSpPr/>
            <p:nvPr/>
          </p:nvSpPr>
          <p:spPr>
            <a:xfrm>
              <a:off x="2584932" y="2838170"/>
              <a:ext cx="835261" cy="835261"/>
            </a:xfrm>
            <a:custGeom>
              <a:avLst/>
              <a:gdLst/>
              <a:ahLst/>
              <a:cxnLst/>
              <a:rect l="l" t="t" r="r" b="b"/>
              <a:pathLst>
                <a:path w="31120" h="31120" extrusionOk="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87;p15">
              <a:extLst>
                <a:ext uri="{FF2B5EF4-FFF2-40B4-BE49-F238E27FC236}">
                  <a16:creationId xmlns:a16="http://schemas.microsoft.com/office/drawing/2014/main" id="{4F53760D-EA5E-2467-3916-0FBD406FB812}"/>
                </a:ext>
              </a:extLst>
            </p:cNvPr>
            <p:cNvGrpSpPr/>
            <p:nvPr/>
          </p:nvGrpSpPr>
          <p:grpSpPr>
            <a:xfrm>
              <a:off x="1369860" y="3316090"/>
              <a:ext cx="1144881" cy="1144875"/>
              <a:chOff x="1369860" y="3316090"/>
              <a:chExt cx="1144881" cy="1144875"/>
            </a:xfrm>
          </p:grpSpPr>
          <p:sp>
            <p:nvSpPr>
              <p:cNvPr id="67" name="Google Shape;88;p15">
                <a:extLst>
                  <a:ext uri="{FF2B5EF4-FFF2-40B4-BE49-F238E27FC236}">
                    <a16:creationId xmlns:a16="http://schemas.microsoft.com/office/drawing/2014/main" id="{F1454BAF-8C0F-5921-7DB7-0846C40207EE}"/>
                  </a:ext>
                </a:extLst>
              </p:cNvPr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6" extrusionOk="0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9;p15">
                <a:extLst>
                  <a:ext uri="{FF2B5EF4-FFF2-40B4-BE49-F238E27FC236}">
                    <a16:creationId xmlns:a16="http://schemas.microsoft.com/office/drawing/2014/main" id="{01DB0EF2-0EB8-BA60-615A-B45A797ED28A}"/>
                  </a:ext>
                </a:extLst>
              </p:cNvPr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90;p15">
                <a:extLst>
                  <a:ext uri="{FF2B5EF4-FFF2-40B4-BE49-F238E27FC236}">
                    <a16:creationId xmlns:a16="http://schemas.microsoft.com/office/drawing/2014/main" id="{C9A3884E-BB02-0579-F6B8-BC10AD2C517C}"/>
                  </a:ext>
                </a:extLst>
              </p:cNvPr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91;p15">
                <a:extLst>
                  <a:ext uri="{FF2B5EF4-FFF2-40B4-BE49-F238E27FC236}">
                    <a16:creationId xmlns:a16="http://schemas.microsoft.com/office/drawing/2014/main" id="{CF6B33B0-1375-6CAB-9795-0B85BF5A232C}"/>
                  </a:ext>
                </a:extLst>
              </p:cNvPr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92;p15">
                <a:extLst>
                  <a:ext uri="{FF2B5EF4-FFF2-40B4-BE49-F238E27FC236}">
                    <a16:creationId xmlns:a16="http://schemas.microsoft.com/office/drawing/2014/main" id="{022235C7-2275-994A-2CA1-04F913B77FAB}"/>
                  </a:ext>
                </a:extLst>
              </p:cNvPr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5" extrusionOk="0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93;p15">
                <a:extLst>
                  <a:ext uri="{FF2B5EF4-FFF2-40B4-BE49-F238E27FC236}">
                    <a16:creationId xmlns:a16="http://schemas.microsoft.com/office/drawing/2014/main" id="{58ACFC24-6B12-31FA-DD2A-BA79F163B496}"/>
                  </a:ext>
                </a:extLst>
              </p:cNvPr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94;p15">
                <a:extLst>
                  <a:ext uri="{FF2B5EF4-FFF2-40B4-BE49-F238E27FC236}">
                    <a16:creationId xmlns:a16="http://schemas.microsoft.com/office/drawing/2014/main" id="{FE638081-20FF-E10C-96ED-C27107359F01}"/>
                  </a:ext>
                </a:extLst>
              </p:cNvPr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95;p15">
                <a:extLst>
                  <a:ext uri="{FF2B5EF4-FFF2-40B4-BE49-F238E27FC236}">
                    <a16:creationId xmlns:a16="http://schemas.microsoft.com/office/drawing/2014/main" id="{DE768EB6-23C1-3E2A-1761-959F16A9F9F5}"/>
                  </a:ext>
                </a:extLst>
              </p:cNvPr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96;p15">
                <a:extLst>
                  <a:ext uri="{FF2B5EF4-FFF2-40B4-BE49-F238E27FC236}">
                    <a16:creationId xmlns:a16="http://schemas.microsoft.com/office/drawing/2014/main" id="{AC1FA544-AD17-39AF-BA3A-2BD7954A286D}"/>
                  </a:ext>
                </a:extLst>
              </p:cNvPr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avLst/>
                <a:gdLst/>
                <a:ahLst/>
                <a:cxnLst/>
                <a:rect l="l" t="t" r="r" b="b"/>
                <a:pathLst>
                  <a:path w="36217" h="36250" extrusionOk="0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97;p15">
              <a:extLst>
                <a:ext uri="{FF2B5EF4-FFF2-40B4-BE49-F238E27FC236}">
                  <a16:creationId xmlns:a16="http://schemas.microsoft.com/office/drawing/2014/main" id="{17C89603-F697-F121-4EEA-88C3C20B0C78}"/>
                </a:ext>
              </a:extLst>
            </p:cNvPr>
            <p:cNvSpPr/>
            <p:nvPr/>
          </p:nvSpPr>
          <p:spPr>
            <a:xfrm>
              <a:off x="1609278" y="3555507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;p15">
              <a:extLst>
                <a:ext uri="{FF2B5EF4-FFF2-40B4-BE49-F238E27FC236}">
                  <a16:creationId xmlns:a16="http://schemas.microsoft.com/office/drawing/2014/main" id="{82B3D902-8E65-46BE-7ECD-730CF2A8DCD7}"/>
                </a:ext>
              </a:extLst>
            </p:cNvPr>
            <p:cNvSpPr/>
            <p:nvPr/>
          </p:nvSpPr>
          <p:spPr>
            <a:xfrm>
              <a:off x="3238014" y="1925843"/>
              <a:ext cx="122948" cy="188718"/>
            </a:xfrm>
            <a:custGeom>
              <a:avLst/>
              <a:gdLst/>
              <a:ahLst/>
              <a:cxnLst/>
              <a:rect l="l" t="t" r="r" b="b"/>
              <a:pathLst>
                <a:path w="5266" h="8083" extrusionOk="0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;p15">
              <a:extLst>
                <a:ext uri="{FF2B5EF4-FFF2-40B4-BE49-F238E27FC236}">
                  <a16:creationId xmlns:a16="http://schemas.microsoft.com/office/drawing/2014/main" id="{A25F4F44-1AA7-482A-FF0B-E8F0E5BA444D}"/>
                </a:ext>
              </a:extLst>
            </p:cNvPr>
            <p:cNvSpPr/>
            <p:nvPr/>
          </p:nvSpPr>
          <p:spPr>
            <a:xfrm>
              <a:off x="2956647" y="1690609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00;p15">
              <a:extLst>
                <a:ext uri="{FF2B5EF4-FFF2-40B4-BE49-F238E27FC236}">
                  <a16:creationId xmlns:a16="http://schemas.microsoft.com/office/drawing/2014/main" id="{E0686104-A8E5-D8BB-A4DC-CA04E627E182}"/>
                </a:ext>
              </a:extLst>
            </p:cNvPr>
            <p:cNvGrpSpPr/>
            <p:nvPr/>
          </p:nvGrpSpPr>
          <p:grpSpPr>
            <a:xfrm>
              <a:off x="642615" y="2859750"/>
              <a:ext cx="911772" cy="911793"/>
              <a:chOff x="642615" y="2859750"/>
              <a:chExt cx="911772" cy="911793"/>
            </a:xfrm>
          </p:grpSpPr>
          <p:sp>
            <p:nvSpPr>
              <p:cNvPr id="58" name="Google Shape;101;p15">
                <a:extLst>
                  <a:ext uri="{FF2B5EF4-FFF2-40B4-BE49-F238E27FC236}">
                    <a16:creationId xmlns:a16="http://schemas.microsoft.com/office/drawing/2014/main" id="{875008A2-1C29-55BA-30F0-1CCC9F1F50BB}"/>
                  </a:ext>
                </a:extLst>
              </p:cNvPr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2;p15">
                <a:extLst>
                  <a:ext uri="{FF2B5EF4-FFF2-40B4-BE49-F238E27FC236}">
                    <a16:creationId xmlns:a16="http://schemas.microsoft.com/office/drawing/2014/main" id="{63883472-FEAF-B547-E639-CEDF184320DD}"/>
                  </a:ext>
                </a:extLst>
              </p:cNvPr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3;p15">
                <a:extLst>
                  <a:ext uri="{FF2B5EF4-FFF2-40B4-BE49-F238E27FC236}">
                    <a16:creationId xmlns:a16="http://schemas.microsoft.com/office/drawing/2014/main" id="{0914CF60-D30A-3E61-9199-43F29F94C61B}"/>
                  </a:ext>
                </a:extLst>
              </p:cNvPr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6439" extrusionOk="0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4;p15">
                <a:extLst>
                  <a:ext uri="{FF2B5EF4-FFF2-40B4-BE49-F238E27FC236}">
                    <a16:creationId xmlns:a16="http://schemas.microsoft.com/office/drawing/2014/main" id="{FE4B6FAF-A22D-CD46-5BC6-0EDF976459A9}"/>
                  </a:ext>
                </a:extLst>
              </p:cNvPr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5;p15">
                <a:extLst>
                  <a:ext uri="{FF2B5EF4-FFF2-40B4-BE49-F238E27FC236}">
                    <a16:creationId xmlns:a16="http://schemas.microsoft.com/office/drawing/2014/main" id="{235BFBDC-DEE5-22CA-6E11-E63D0C7C8FA6}"/>
                  </a:ext>
                </a:extLst>
              </p:cNvPr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6;p15">
                <a:extLst>
                  <a:ext uri="{FF2B5EF4-FFF2-40B4-BE49-F238E27FC236}">
                    <a16:creationId xmlns:a16="http://schemas.microsoft.com/office/drawing/2014/main" id="{87F891E7-A7C2-910A-F6A5-EDA1A9574055}"/>
                  </a:ext>
                </a:extLst>
              </p:cNvPr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7;p15">
                <a:extLst>
                  <a:ext uri="{FF2B5EF4-FFF2-40B4-BE49-F238E27FC236}">
                    <a16:creationId xmlns:a16="http://schemas.microsoft.com/office/drawing/2014/main" id="{76D5A5C3-2617-25D4-120D-56F3A8F1F095}"/>
                  </a:ext>
                </a:extLst>
              </p:cNvPr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6439" extrusionOk="0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8;p15">
                <a:extLst>
                  <a:ext uri="{FF2B5EF4-FFF2-40B4-BE49-F238E27FC236}">
                    <a16:creationId xmlns:a16="http://schemas.microsoft.com/office/drawing/2014/main" id="{198AF156-E44D-C122-0DAC-2BAB7F2D4F63}"/>
                  </a:ext>
                </a:extLst>
              </p:cNvPr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9;p15">
                <a:extLst>
                  <a:ext uri="{FF2B5EF4-FFF2-40B4-BE49-F238E27FC236}">
                    <a16:creationId xmlns:a16="http://schemas.microsoft.com/office/drawing/2014/main" id="{521A8C0F-A4FB-4F79-0BCD-4E807CBC96F1}"/>
                  </a:ext>
                </a:extLst>
              </p:cNvPr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avLst/>
                <a:gdLst/>
                <a:ahLst/>
                <a:cxnLst/>
                <a:rect l="l" t="t" r="r" b="b"/>
                <a:pathLst>
                  <a:path w="28874" h="28840" extrusionOk="0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10;p15">
              <a:extLst>
                <a:ext uri="{FF2B5EF4-FFF2-40B4-BE49-F238E27FC236}">
                  <a16:creationId xmlns:a16="http://schemas.microsoft.com/office/drawing/2014/main" id="{95036EFB-12F8-6AC0-863F-E0DE0ED17F25}"/>
                </a:ext>
              </a:extLst>
            </p:cNvPr>
            <p:cNvSpPr/>
            <p:nvPr/>
          </p:nvSpPr>
          <p:spPr>
            <a:xfrm>
              <a:off x="833424" y="3051471"/>
              <a:ext cx="530144" cy="529258"/>
            </a:xfrm>
            <a:custGeom>
              <a:avLst/>
              <a:gdLst/>
              <a:ahLst/>
              <a:cxnLst/>
              <a:rect l="l" t="t" r="r" b="b"/>
              <a:pathLst>
                <a:path w="19752" h="19719" extrusionOk="0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;p15">
              <a:extLst>
                <a:ext uri="{FF2B5EF4-FFF2-40B4-BE49-F238E27FC236}">
                  <a16:creationId xmlns:a16="http://schemas.microsoft.com/office/drawing/2014/main" id="{B2F1A0B1-5BC4-D703-11D3-B4C546DA30A9}"/>
                </a:ext>
              </a:extLst>
            </p:cNvPr>
            <p:cNvSpPr/>
            <p:nvPr/>
          </p:nvSpPr>
          <p:spPr>
            <a:xfrm>
              <a:off x="2777540" y="3030777"/>
              <a:ext cx="450053" cy="450026"/>
            </a:xfrm>
            <a:custGeom>
              <a:avLst/>
              <a:gdLst/>
              <a:ahLst/>
              <a:cxnLst/>
              <a:rect l="l" t="t" r="r" b="b"/>
              <a:pathLst>
                <a:path w="16768" h="16767" fill="none" extrusionOk="0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w="62875" cap="flat" cmpd="sng">
              <a:solidFill>
                <a:schemeClr val="accent5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;p15">
              <a:extLst>
                <a:ext uri="{FF2B5EF4-FFF2-40B4-BE49-F238E27FC236}">
                  <a16:creationId xmlns:a16="http://schemas.microsoft.com/office/drawing/2014/main" id="{4192B9E0-2BB9-93C3-4944-8EF989CBA791}"/>
                </a:ext>
              </a:extLst>
            </p:cNvPr>
            <p:cNvSpPr/>
            <p:nvPr/>
          </p:nvSpPr>
          <p:spPr>
            <a:xfrm>
              <a:off x="3002544" y="3132475"/>
              <a:ext cx="76548" cy="199824"/>
            </a:xfrm>
            <a:custGeom>
              <a:avLst/>
              <a:gdLst/>
              <a:ahLst/>
              <a:cxnLst/>
              <a:rect l="l" t="t" r="r" b="b"/>
              <a:pathLst>
                <a:path w="2852" h="7445" fill="none" extrusionOk="0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w="20950" cap="rnd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;p15">
              <a:extLst>
                <a:ext uri="{FF2B5EF4-FFF2-40B4-BE49-F238E27FC236}">
                  <a16:creationId xmlns:a16="http://schemas.microsoft.com/office/drawing/2014/main" id="{DD486918-7D52-E59D-A5F4-734E9942064A}"/>
                </a:ext>
              </a:extLst>
            </p:cNvPr>
            <p:cNvSpPr/>
            <p:nvPr/>
          </p:nvSpPr>
          <p:spPr>
            <a:xfrm>
              <a:off x="1828887" y="3716603"/>
              <a:ext cx="222343" cy="279941"/>
            </a:xfrm>
            <a:custGeom>
              <a:avLst/>
              <a:gdLst/>
              <a:ahLst/>
              <a:cxnLst/>
              <a:rect l="l" t="t" r="r" b="b"/>
              <a:pathLst>
                <a:path w="8284" h="10430" extrusionOk="0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;p15">
              <a:extLst>
                <a:ext uri="{FF2B5EF4-FFF2-40B4-BE49-F238E27FC236}">
                  <a16:creationId xmlns:a16="http://schemas.microsoft.com/office/drawing/2014/main" id="{59E123FB-D8AF-196E-E287-79A214C1475E}"/>
                </a:ext>
              </a:extLst>
            </p:cNvPr>
            <p:cNvSpPr/>
            <p:nvPr/>
          </p:nvSpPr>
          <p:spPr>
            <a:xfrm>
              <a:off x="1879294" y="3986617"/>
              <a:ext cx="127812" cy="22546"/>
            </a:xfrm>
            <a:custGeom>
              <a:avLst/>
              <a:gdLst/>
              <a:ahLst/>
              <a:cxnLst/>
              <a:rect l="l" t="t" r="r" b="b"/>
              <a:pathLst>
                <a:path w="4762" h="840" extrusionOk="0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;p15">
              <a:extLst>
                <a:ext uri="{FF2B5EF4-FFF2-40B4-BE49-F238E27FC236}">
                  <a16:creationId xmlns:a16="http://schemas.microsoft.com/office/drawing/2014/main" id="{E3ECEB13-4A33-65A2-3FFF-9C96E541B19C}"/>
                </a:ext>
              </a:extLst>
            </p:cNvPr>
            <p:cNvSpPr/>
            <p:nvPr/>
          </p:nvSpPr>
          <p:spPr>
            <a:xfrm>
              <a:off x="1879294" y="4009136"/>
              <a:ext cx="127812" cy="21606"/>
            </a:xfrm>
            <a:custGeom>
              <a:avLst/>
              <a:gdLst/>
              <a:ahLst/>
              <a:cxnLst/>
              <a:rect l="l" t="t" r="r" b="b"/>
              <a:pathLst>
                <a:path w="4762" h="805" extrusionOk="0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;p15">
              <a:extLst>
                <a:ext uri="{FF2B5EF4-FFF2-40B4-BE49-F238E27FC236}">
                  <a16:creationId xmlns:a16="http://schemas.microsoft.com/office/drawing/2014/main" id="{7287F901-B077-0D4C-04B0-B9364F7FCE9C}"/>
                </a:ext>
              </a:extLst>
            </p:cNvPr>
            <p:cNvSpPr/>
            <p:nvPr/>
          </p:nvSpPr>
          <p:spPr>
            <a:xfrm>
              <a:off x="1879294" y="4030716"/>
              <a:ext cx="127812" cy="21633"/>
            </a:xfrm>
            <a:custGeom>
              <a:avLst/>
              <a:gdLst/>
              <a:ahLst/>
              <a:cxnLst/>
              <a:rect l="l" t="t" r="r" b="b"/>
              <a:pathLst>
                <a:path w="4762" h="806" extrusionOk="0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7;p15">
              <a:extLst>
                <a:ext uri="{FF2B5EF4-FFF2-40B4-BE49-F238E27FC236}">
                  <a16:creationId xmlns:a16="http://schemas.microsoft.com/office/drawing/2014/main" id="{8A26613E-D40A-9CD0-508A-D33E6B9B8AFE}"/>
                </a:ext>
              </a:extLst>
            </p:cNvPr>
            <p:cNvSpPr/>
            <p:nvPr/>
          </p:nvSpPr>
          <p:spPr>
            <a:xfrm>
              <a:off x="1900873" y="3823723"/>
              <a:ext cx="78346" cy="45011"/>
            </a:xfrm>
            <a:custGeom>
              <a:avLst/>
              <a:gdLst/>
              <a:ahLst/>
              <a:cxnLst/>
              <a:rect l="l" t="t" r="r" b="b"/>
              <a:pathLst>
                <a:path w="2919" h="1677" fill="none" extrusionOk="0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flat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;p15">
              <a:extLst>
                <a:ext uri="{FF2B5EF4-FFF2-40B4-BE49-F238E27FC236}">
                  <a16:creationId xmlns:a16="http://schemas.microsoft.com/office/drawing/2014/main" id="{7919DC15-161F-3D9E-CC08-6AB9EE209DE0}"/>
                </a:ext>
              </a:extLst>
            </p:cNvPr>
            <p:cNvSpPr/>
            <p:nvPr/>
          </p:nvSpPr>
          <p:spPr>
            <a:xfrm flipH="1">
              <a:off x="3210478" y="1869715"/>
              <a:ext cx="165630" cy="318644"/>
            </a:xfrm>
            <a:custGeom>
              <a:avLst/>
              <a:gdLst/>
              <a:ahLst/>
              <a:cxnLst/>
              <a:rect l="l" t="t" r="r" b="b"/>
              <a:pathLst>
                <a:path w="6171" h="11872" extrusionOk="0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19;p15">
              <a:extLst>
                <a:ext uri="{FF2B5EF4-FFF2-40B4-BE49-F238E27FC236}">
                  <a16:creationId xmlns:a16="http://schemas.microsoft.com/office/drawing/2014/main" id="{67256325-7EFC-4537-F52C-A4AD33A50CE8}"/>
                </a:ext>
              </a:extLst>
            </p:cNvPr>
            <p:cNvSpPr/>
            <p:nvPr/>
          </p:nvSpPr>
          <p:spPr>
            <a:xfrm>
              <a:off x="1011619" y="3275588"/>
              <a:ext cx="32450" cy="110715"/>
            </a:xfrm>
            <a:custGeom>
              <a:avLst/>
              <a:gdLst/>
              <a:ahLst/>
              <a:cxnLst/>
              <a:rect l="l" t="t" r="r" b="b"/>
              <a:pathLst>
                <a:path w="1209" h="4125" extrusionOk="0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0;p15">
              <a:extLst>
                <a:ext uri="{FF2B5EF4-FFF2-40B4-BE49-F238E27FC236}">
                  <a16:creationId xmlns:a16="http://schemas.microsoft.com/office/drawing/2014/main" id="{7A7888C7-3A25-CE79-ED5C-02EAC661FEC4}"/>
                </a:ext>
              </a:extLst>
            </p:cNvPr>
            <p:cNvSpPr/>
            <p:nvPr/>
          </p:nvSpPr>
          <p:spPr>
            <a:xfrm>
              <a:off x="1071929" y="3323284"/>
              <a:ext cx="75620" cy="58916"/>
            </a:xfrm>
            <a:custGeom>
              <a:avLst/>
              <a:gdLst/>
              <a:ahLst/>
              <a:cxnLst/>
              <a:rect l="l" t="t" r="r" b="b"/>
              <a:pathLst>
                <a:path w="1208" h="2348" extrusionOk="0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;p15">
              <a:extLst>
                <a:ext uri="{FF2B5EF4-FFF2-40B4-BE49-F238E27FC236}">
                  <a16:creationId xmlns:a16="http://schemas.microsoft.com/office/drawing/2014/main" id="{D7207D56-0763-B5BE-ACFB-B8C7B4C6C335}"/>
                </a:ext>
              </a:extLst>
            </p:cNvPr>
            <p:cNvSpPr/>
            <p:nvPr/>
          </p:nvSpPr>
          <p:spPr>
            <a:xfrm>
              <a:off x="951336" y="3200386"/>
              <a:ext cx="32423" cy="181814"/>
            </a:xfrm>
            <a:custGeom>
              <a:avLst/>
              <a:gdLst/>
              <a:ahLst/>
              <a:cxnLst/>
              <a:rect l="l" t="t" r="r" b="b"/>
              <a:pathLst>
                <a:path w="1208" h="6774" extrusionOk="0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22;p15">
              <a:extLst>
                <a:ext uri="{FF2B5EF4-FFF2-40B4-BE49-F238E27FC236}">
                  <a16:creationId xmlns:a16="http://schemas.microsoft.com/office/drawing/2014/main" id="{BEA89305-C06E-DFDA-5F57-4C57355E3B48}"/>
                </a:ext>
              </a:extLst>
            </p:cNvPr>
            <p:cNvSpPr/>
            <p:nvPr/>
          </p:nvSpPr>
          <p:spPr>
            <a:xfrm>
              <a:off x="2495875" y="2551864"/>
              <a:ext cx="344733" cy="122417"/>
            </a:xfrm>
            <a:custGeom>
              <a:avLst/>
              <a:gdLst/>
              <a:ahLst/>
              <a:cxnLst/>
              <a:rect l="l" t="t" r="r" b="b"/>
              <a:pathLst>
                <a:path w="12844" h="4561" extrusionOk="0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;p15">
              <a:extLst>
                <a:ext uri="{FF2B5EF4-FFF2-40B4-BE49-F238E27FC236}">
                  <a16:creationId xmlns:a16="http://schemas.microsoft.com/office/drawing/2014/main" id="{85F7FBA9-7259-5EDB-6EA3-8AD4BF5596FC}"/>
                </a:ext>
              </a:extLst>
            </p:cNvPr>
            <p:cNvSpPr/>
            <p:nvPr/>
          </p:nvSpPr>
          <p:spPr>
            <a:xfrm>
              <a:off x="2503981" y="2612174"/>
              <a:ext cx="343847" cy="88223"/>
            </a:xfrm>
            <a:custGeom>
              <a:avLst/>
              <a:gdLst/>
              <a:ahLst/>
              <a:cxnLst/>
              <a:rect l="l" t="t" r="r" b="b"/>
              <a:pathLst>
                <a:path w="12811" h="3287" extrusionOk="0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4;p15">
              <a:extLst>
                <a:ext uri="{FF2B5EF4-FFF2-40B4-BE49-F238E27FC236}">
                  <a16:creationId xmlns:a16="http://schemas.microsoft.com/office/drawing/2014/main" id="{E55C1BCB-05D2-E9FF-7BC3-855B939F623C}"/>
                </a:ext>
              </a:extLst>
            </p:cNvPr>
            <p:cNvSpPr/>
            <p:nvPr/>
          </p:nvSpPr>
          <p:spPr>
            <a:xfrm>
              <a:off x="1857687" y="3084780"/>
              <a:ext cx="90934" cy="107118"/>
            </a:xfrm>
            <a:custGeom>
              <a:avLst/>
              <a:gdLst/>
              <a:ahLst/>
              <a:cxnLst/>
              <a:rect l="l" t="t" r="r" b="b"/>
              <a:pathLst>
                <a:path w="3388" h="3991" extrusionOk="0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5;p15">
              <a:extLst>
                <a:ext uri="{FF2B5EF4-FFF2-40B4-BE49-F238E27FC236}">
                  <a16:creationId xmlns:a16="http://schemas.microsoft.com/office/drawing/2014/main" id="{0FD7E8B1-9067-1082-EDAF-021271E072E7}"/>
                </a:ext>
              </a:extLst>
            </p:cNvPr>
            <p:cNvSpPr/>
            <p:nvPr/>
          </p:nvSpPr>
          <p:spPr>
            <a:xfrm>
              <a:off x="1827974" y="3158564"/>
              <a:ext cx="340251" cy="146734"/>
            </a:xfrm>
            <a:custGeom>
              <a:avLst/>
              <a:gdLst/>
              <a:ahLst/>
              <a:cxnLst/>
              <a:rect l="l" t="t" r="r" b="b"/>
              <a:pathLst>
                <a:path w="12677" h="5467" extrusionOk="0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;p15">
              <a:extLst>
                <a:ext uri="{FF2B5EF4-FFF2-40B4-BE49-F238E27FC236}">
                  <a16:creationId xmlns:a16="http://schemas.microsoft.com/office/drawing/2014/main" id="{C3493038-02F7-7749-9B44-6198EF5A78CA}"/>
                </a:ext>
              </a:extLst>
            </p:cNvPr>
            <p:cNvSpPr/>
            <p:nvPr/>
          </p:nvSpPr>
          <p:spPr>
            <a:xfrm>
              <a:off x="1824378" y="3255780"/>
              <a:ext cx="351040" cy="54029"/>
            </a:xfrm>
            <a:custGeom>
              <a:avLst/>
              <a:gdLst/>
              <a:ahLst/>
              <a:cxnLst/>
              <a:rect l="l" t="t" r="r" b="b"/>
              <a:pathLst>
                <a:path w="13079" h="2013" extrusionOk="0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;p15">
              <a:extLst>
                <a:ext uri="{FF2B5EF4-FFF2-40B4-BE49-F238E27FC236}">
                  <a16:creationId xmlns:a16="http://schemas.microsoft.com/office/drawing/2014/main" id="{1D401A9B-F6D6-48F1-0343-CBCC178FD859}"/>
                </a:ext>
              </a:extLst>
            </p:cNvPr>
            <p:cNvSpPr/>
            <p:nvPr/>
          </p:nvSpPr>
          <p:spPr>
            <a:xfrm>
              <a:off x="1780279" y="1856214"/>
              <a:ext cx="243949" cy="1252864"/>
            </a:xfrm>
            <a:custGeom>
              <a:avLst/>
              <a:gdLst/>
              <a:ahLst/>
              <a:cxnLst/>
              <a:rect l="l" t="t" r="r" b="b"/>
              <a:pathLst>
                <a:path w="9089" h="46679" extrusionOk="0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8;p15">
              <a:extLst>
                <a:ext uri="{FF2B5EF4-FFF2-40B4-BE49-F238E27FC236}">
                  <a16:creationId xmlns:a16="http://schemas.microsoft.com/office/drawing/2014/main" id="{6715229D-43C6-4839-5EAB-C5E4084828D9}"/>
                </a:ext>
              </a:extLst>
            </p:cNvPr>
            <p:cNvSpPr/>
            <p:nvPr/>
          </p:nvSpPr>
          <p:spPr>
            <a:xfrm>
              <a:off x="1869389" y="1216259"/>
              <a:ext cx="119733" cy="114338"/>
            </a:xfrm>
            <a:custGeom>
              <a:avLst/>
              <a:gdLst/>
              <a:ahLst/>
              <a:cxnLst/>
              <a:rect l="l" t="t" r="r" b="b"/>
              <a:pathLst>
                <a:path w="4461" h="4260" extrusionOk="0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;p15">
              <a:extLst>
                <a:ext uri="{FF2B5EF4-FFF2-40B4-BE49-F238E27FC236}">
                  <a16:creationId xmlns:a16="http://schemas.microsoft.com/office/drawing/2014/main" id="{F32D87FC-84BE-B326-07F6-C32079BA7F41}"/>
                </a:ext>
              </a:extLst>
            </p:cNvPr>
            <p:cNvSpPr/>
            <p:nvPr/>
          </p:nvSpPr>
          <p:spPr>
            <a:xfrm>
              <a:off x="1705582" y="1294579"/>
              <a:ext cx="407726" cy="670544"/>
            </a:xfrm>
            <a:custGeom>
              <a:avLst/>
              <a:gdLst/>
              <a:ahLst/>
              <a:cxnLst/>
              <a:rect l="l" t="t" r="r" b="b"/>
              <a:pathLst>
                <a:path w="15191" h="24983" extrusionOk="0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;p15">
              <a:extLst>
                <a:ext uri="{FF2B5EF4-FFF2-40B4-BE49-F238E27FC236}">
                  <a16:creationId xmlns:a16="http://schemas.microsoft.com/office/drawing/2014/main" id="{F311D40C-B6A7-846C-4103-B32227E98F22}"/>
                </a:ext>
              </a:extLst>
            </p:cNvPr>
            <p:cNvSpPr/>
            <p:nvPr/>
          </p:nvSpPr>
          <p:spPr>
            <a:xfrm>
              <a:off x="1863082" y="1300887"/>
              <a:ext cx="174648" cy="337540"/>
            </a:xfrm>
            <a:custGeom>
              <a:avLst/>
              <a:gdLst/>
              <a:ahLst/>
              <a:cxnLst/>
              <a:rect l="l" t="t" r="r" b="b"/>
              <a:pathLst>
                <a:path w="6507" h="12576" extrusionOk="0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;p15">
              <a:extLst>
                <a:ext uri="{FF2B5EF4-FFF2-40B4-BE49-F238E27FC236}">
                  <a16:creationId xmlns:a16="http://schemas.microsoft.com/office/drawing/2014/main" id="{35897116-575E-0F27-F2B5-065671446E7F}"/>
                </a:ext>
              </a:extLst>
            </p:cNvPr>
            <p:cNvSpPr/>
            <p:nvPr/>
          </p:nvSpPr>
          <p:spPr>
            <a:xfrm>
              <a:off x="1937779" y="1313475"/>
              <a:ext cx="99952" cy="324952"/>
            </a:xfrm>
            <a:custGeom>
              <a:avLst/>
              <a:gdLst/>
              <a:ahLst/>
              <a:cxnLst/>
              <a:rect l="l" t="t" r="r" b="b"/>
              <a:pathLst>
                <a:path w="3724" h="12107" extrusionOk="0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;p15">
              <a:extLst>
                <a:ext uri="{FF2B5EF4-FFF2-40B4-BE49-F238E27FC236}">
                  <a16:creationId xmlns:a16="http://schemas.microsoft.com/office/drawing/2014/main" id="{552C7B21-D64C-76F4-F202-4D2CDC1CE7C1}"/>
                </a:ext>
              </a:extLst>
            </p:cNvPr>
            <p:cNvSpPr/>
            <p:nvPr/>
          </p:nvSpPr>
          <p:spPr>
            <a:xfrm>
              <a:off x="1860371" y="1291868"/>
              <a:ext cx="97241" cy="73837"/>
            </a:xfrm>
            <a:custGeom>
              <a:avLst/>
              <a:gdLst/>
              <a:ahLst/>
              <a:cxnLst/>
              <a:rect l="l" t="t" r="r" b="b"/>
              <a:pathLst>
                <a:path w="3623" h="2751" extrusionOk="0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;p15">
              <a:extLst>
                <a:ext uri="{FF2B5EF4-FFF2-40B4-BE49-F238E27FC236}">
                  <a16:creationId xmlns:a16="http://schemas.microsoft.com/office/drawing/2014/main" id="{86E4FE54-BA2F-4741-09AA-99302FCD860A}"/>
                </a:ext>
              </a:extLst>
            </p:cNvPr>
            <p:cNvSpPr/>
            <p:nvPr/>
          </p:nvSpPr>
          <p:spPr>
            <a:xfrm>
              <a:off x="1957588" y="1277482"/>
              <a:ext cx="47722" cy="63020"/>
            </a:xfrm>
            <a:custGeom>
              <a:avLst/>
              <a:gdLst/>
              <a:ahLst/>
              <a:cxnLst/>
              <a:rect l="l" t="t" r="r" b="b"/>
              <a:pathLst>
                <a:path w="1778" h="2348" extrusionOk="0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4;p15">
              <a:extLst>
                <a:ext uri="{FF2B5EF4-FFF2-40B4-BE49-F238E27FC236}">
                  <a16:creationId xmlns:a16="http://schemas.microsoft.com/office/drawing/2014/main" id="{8A14E5E8-1CC0-9BBC-0F00-43562DE9EAAE}"/>
                </a:ext>
              </a:extLst>
            </p:cNvPr>
            <p:cNvSpPr/>
            <p:nvPr/>
          </p:nvSpPr>
          <p:spPr>
            <a:xfrm>
              <a:off x="1796491" y="1594306"/>
              <a:ext cx="52231" cy="369023"/>
            </a:xfrm>
            <a:custGeom>
              <a:avLst/>
              <a:gdLst/>
              <a:ahLst/>
              <a:cxnLst/>
              <a:rect l="l" t="t" r="r" b="b"/>
              <a:pathLst>
                <a:path w="1946" h="13749" extrusionOk="0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;p15">
              <a:extLst>
                <a:ext uri="{FF2B5EF4-FFF2-40B4-BE49-F238E27FC236}">
                  <a16:creationId xmlns:a16="http://schemas.microsoft.com/office/drawing/2014/main" id="{B7FA9C21-3522-8DCC-C941-B77ED51DB624}"/>
                </a:ext>
              </a:extLst>
            </p:cNvPr>
            <p:cNvSpPr/>
            <p:nvPr/>
          </p:nvSpPr>
          <p:spPr>
            <a:xfrm>
              <a:off x="1871188" y="1226163"/>
              <a:ext cx="94530" cy="55827"/>
            </a:xfrm>
            <a:custGeom>
              <a:avLst/>
              <a:gdLst/>
              <a:ahLst/>
              <a:cxnLst/>
              <a:rect l="l" t="t" r="r" b="b"/>
              <a:pathLst>
                <a:path w="3522" h="2080" extrusionOk="0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6;p15">
              <a:extLst>
                <a:ext uri="{FF2B5EF4-FFF2-40B4-BE49-F238E27FC236}">
                  <a16:creationId xmlns:a16="http://schemas.microsoft.com/office/drawing/2014/main" id="{4B6427B4-BF38-A53F-F3AF-3E6C692379F7}"/>
                </a:ext>
              </a:extLst>
            </p:cNvPr>
            <p:cNvSpPr/>
            <p:nvPr/>
          </p:nvSpPr>
          <p:spPr>
            <a:xfrm>
              <a:off x="1782990" y="976869"/>
              <a:ext cx="228623" cy="288933"/>
            </a:xfrm>
            <a:custGeom>
              <a:avLst/>
              <a:gdLst/>
              <a:ahLst/>
              <a:cxnLst/>
              <a:rect l="l" t="t" r="r" b="b"/>
              <a:pathLst>
                <a:path w="8518" h="10765" extrusionOk="0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7;p15">
              <a:extLst>
                <a:ext uri="{FF2B5EF4-FFF2-40B4-BE49-F238E27FC236}">
                  <a16:creationId xmlns:a16="http://schemas.microsoft.com/office/drawing/2014/main" id="{276101B0-8E13-0690-4F15-D0370D5BF73E}"/>
                </a:ext>
              </a:extLst>
            </p:cNvPr>
            <p:cNvSpPr/>
            <p:nvPr/>
          </p:nvSpPr>
          <p:spPr>
            <a:xfrm>
              <a:off x="1968377" y="1087559"/>
              <a:ext cx="43239" cy="67529"/>
            </a:xfrm>
            <a:custGeom>
              <a:avLst/>
              <a:gdLst/>
              <a:ahLst/>
              <a:cxnLst/>
              <a:rect l="l" t="t" r="r" b="b"/>
              <a:pathLst>
                <a:path w="1611" h="2516" extrusionOk="0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8;p15">
              <a:extLst>
                <a:ext uri="{FF2B5EF4-FFF2-40B4-BE49-F238E27FC236}">
                  <a16:creationId xmlns:a16="http://schemas.microsoft.com/office/drawing/2014/main" id="{8BDF29B5-2C87-91C4-4E29-3E594CCA9825}"/>
                </a:ext>
              </a:extLst>
            </p:cNvPr>
            <p:cNvSpPr/>
            <p:nvPr/>
          </p:nvSpPr>
          <p:spPr>
            <a:xfrm>
              <a:off x="1682177" y="1475483"/>
              <a:ext cx="203420" cy="740757"/>
            </a:xfrm>
            <a:custGeom>
              <a:avLst/>
              <a:gdLst/>
              <a:ahLst/>
              <a:cxnLst/>
              <a:rect l="l" t="t" r="r" b="b"/>
              <a:pathLst>
                <a:path w="7579" h="27599" extrusionOk="0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9;p15">
              <a:extLst>
                <a:ext uri="{FF2B5EF4-FFF2-40B4-BE49-F238E27FC236}">
                  <a16:creationId xmlns:a16="http://schemas.microsoft.com/office/drawing/2014/main" id="{5FFB77CA-B5E7-81AF-9E8E-825473AA5E3B}"/>
                </a:ext>
              </a:extLst>
            </p:cNvPr>
            <p:cNvSpPr/>
            <p:nvPr/>
          </p:nvSpPr>
          <p:spPr>
            <a:xfrm>
              <a:off x="1928788" y="1093867"/>
              <a:ext cx="17124" cy="19835"/>
            </a:xfrm>
            <a:custGeom>
              <a:avLst/>
              <a:gdLst/>
              <a:ahLst/>
              <a:cxnLst/>
              <a:rect l="l" t="t" r="r" b="b"/>
              <a:pathLst>
                <a:path w="638" h="739" extrusionOk="0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;p15">
              <a:extLst>
                <a:ext uri="{FF2B5EF4-FFF2-40B4-BE49-F238E27FC236}">
                  <a16:creationId xmlns:a16="http://schemas.microsoft.com/office/drawing/2014/main" id="{B29A3EED-2717-B357-F0CC-4F7896EDC1DE}"/>
                </a:ext>
              </a:extLst>
            </p:cNvPr>
            <p:cNvSpPr/>
            <p:nvPr/>
          </p:nvSpPr>
          <p:spPr>
            <a:xfrm>
              <a:off x="1783875" y="1722093"/>
              <a:ext cx="274546" cy="414061"/>
            </a:xfrm>
            <a:custGeom>
              <a:avLst/>
              <a:gdLst/>
              <a:ahLst/>
              <a:cxnLst/>
              <a:rect l="l" t="t" r="r" b="b"/>
              <a:pathLst>
                <a:path w="10229" h="15427" extrusionOk="0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1;p15">
              <a:extLst>
                <a:ext uri="{FF2B5EF4-FFF2-40B4-BE49-F238E27FC236}">
                  <a16:creationId xmlns:a16="http://schemas.microsoft.com/office/drawing/2014/main" id="{2D51915B-4548-8EF4-5849-D907AFB8162B}"/>
                </a:ext>
              </a:extLst>
            </p:cNvPr>
            <p:cNvSpPr/>
            <p:nvPr/>
          </p:nvSpPr>
          <p:spPr>
            <a:xfrm>
              <a:off x="2007082" y="1647396"/>
              <a:ext cx="119733" cy="296126"/>
            </a:xfrm>
            <a:custGeom>
              <a:avLst/>
              <a:gdLst/>
              <a:ahLst/>
              <a:cxnLst/>
              <a:rect l="l" t="t" r="r" b="b"/>
              <a:pathLst>
                <a:path w="4461" h="11033" extrusionOk="0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;p15">
              <a:extLst>
                <a:ext uri="{FF2B5EF4-FFF2-40B4-BE49-F238E27FC236}">
                  <a16:creationId xmlns:a16="http://schemas.microsoft.com/office/drawing/2014/main" id="{56779AE8-0328-EB59-7E5E-9A5DF0B2085F}"/>
                </a:ext>
              </a:extLst>
            </p:cNvPr>
            <p:cNvSpPr/>
            <p:nvPr/>
          </p:nvSpPr>
          <p:spPr>
            <a:xfrm>
              <a:off x="2014302" y="834642"/>
              <a:ext cx="611147" cy="649850"/>
            </a:xfrm>
            <a:custGeom>
              <a:avLst/>
              <a:gdLst/>
              <a:ahLst/>
              <a:cxnLst/>
              <a:rect l="l" t="t" r="r" b="b"/>
              <a:pathLst>
                <a:path w="22770" h="24212" extrusionOk="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;p15">
              <a:extLst>
                <a:ext uri="{FF2B5EF4-FFF2-40B4-BE49-F238E27FC236}">
                  <a16:creationId xmlns:a16="http://schemas.microsoft.com/office/drawing/2014/main" id="{74D1A8D9-F380-FB8A-3F85-EA89CF66F90F}"/>
                </a:ext>
              </a:extLst>
            </p:cNvPr>
            <p:cNvSpPr/>
            <p:nvPr/>
          </p:nvSpPr>
          <p:spPr>
            <a:xfrm>
              <a:off x="1756874" y="969649"/>
              <a:ext cx="206131" cy="262844"/>
            </a:xfrm>
            <a:custGeom>
              <a:avLst/>
              <a:gdLst/>
              <a:ahLst/>
              <a:cxnLst/>
              <a:rect l="l" t="t" r="r" b="b"/>
              <a:pathLst>
                <a:path w="7680" h="9793" extrusionOk="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4;p15">
              <a:extLst>
                <a:ext uri="{FF2B5EF4-FFF2-40B4-BE49-F238E27FC236}">
                  <a16:creationId xmlns:a16="http://schemas.microsoft.com/office/drawing/2014/main" id="{6D304DAF-5517-60D5-96A0-530270C5E81E}"/>
                </a:ext>
              </a:extLst>
            </p:cNvPr>
            <p:cNvSpPr/>
            <p:nvPr/>
          </p:nvSpPr>
          <p:spPr>
            <a:xfrm>
              <a:off x="1714573" y="2233322"/>
              <a:ext cx="209728" cy="87337"/>
            </a:xfrm>
            <a:custGeom>
              <a:avLst/>
              <a:gdLst/>
              <a:ahLst/>
              <a:cxnLst/>
              <a:rect l="l" t="t" r="r" b="b"/>
              <a:pathLst>
                <a:path w="7814" h="3254" fill="none" extrusionOk="0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w="31850" cap="flat" cmpd="sng">
              <a:solidFill>
                <a:srgbClr val="56331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5;p15">
              <a:extLst>
                <a:ext uri="{FF2B5EF4-FFF2-40B4-BE49-F238E27FC236}">
                  <a16:creationId xmlns:a16="http://schemas.microsoft.com/office/drawing/2014/main" id="{2693A4BA-0B46-1217-ABF5-BC35406332CD}"/>
                </a:ext>
              </a:extLst>
            </p:cNvPr>
            <p:cNvSpPr/>
            <p:nvPr/>
          </p:nvSpPr>
          <p:spPr>
            <a:xfrm>
              <a:off x="1583162" y="2272026"/>
              <a:ext cx="517556" cy="382551"/>
            </a:xfrm>
            <a:custGeom>
              <a:avLst/>
              <a:gdLst/>
              <a:ahLst/>
              <a:cxnLst/>
              <a:rect l="l" t="t" r="r" b="b"/>
              <a:pathLst>
                <a:path w="19283" h="14253" extrusionOk="0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6;p15">
              <a:extLst>
                <a:ext uri="{FF2B5EF4-FFF2-40B4-BE49-F238E27FC236}">
                  <a16:creationId xmlns:a16="http://schemas.microsoft.com/office/drawing/2014/main" id="{30A41C2B-0DCB-9757-62EB-E946DAB90851}"/>
                </a:ext>
              </a:extLst>
            </p:cNvPr>
            <p:cNvSpPr/>
            <p:nvPr/>
          </p:nvSpPr>
          <p:spPr>
            <a:xfrm>
              <a:off x="1751479" y="2191022"/>
              <a:ext cx="123330" cy="106233"/>
            </a:xfrm>
            <a:custGeom>
              <a:avLst/>
              <a:gdLst/>
              <a:ahLst/>
              <a:cxnLst/>
              <a:rect l="l" t="t" r="r" b="b"/>
              <a:pathLst>
                <a:path w="4595" h="3958" extrusionOk="0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7;p15">
              <a:extLst>
                <a:ext uri="{FF2B5EF4-FFF2-40B4-BE49-F238E27FC236}">
                  <a16:creationId xmlns:a16="http://schemas.microsoft.com/office/drawing/2014/main" id="{2CBA5B1F-45F2-2A82-CB3A-A9756CF697BB}"/>
                </a:ext>
              </a:extLst>
            </p:cNvPr>
            <p:cNvSpPr/>
            <p:nvPr/>
          </p:nvSpPr>
          <p:spPr>
            <a:xfrm>
              <a:off x="1583162" y="2355741"/>
              <a:ext cx="63047" cy="165630"/>
            </a:xfrm>
            <a:custGeom>
              <a:avLst/>
              <a:gdLst/>
              <a:ahLst/>
              <a:cxnLst/>
              <a:rect l="l" t="t" r="r" b="b"/>
              <a:pathLst>
                <a:path w="2349" h="6171" fill="none" extrusionOk="0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8;p15">
              <a:extLst>
                <a:ext uri="{FF2B5EF4-FFF2-40B4-BE49-F238E27FC236}">
                  <a16:creationId xmlns:a16="http://schemas.microsoft.com/office/drawing/2014/main" id="{40B411BD-5CE1-9FF7-51DD-07B24A4E4316}"/>
                </a:ext>
              </a:extLst>
            </p:cNvPr>
            <p:cNvSpPr/>
            <p:nvPr/>
          </p:nvSpPr>
          <p:spPr>
            <a:xfrm>
              <a:off x="1597575" y="2282843"/>
              <a:ext cx="475229" cy="246633"/>
            </a:xfrm>
            <a:custGeom>
              <a:avLst/>
              <a:gdLst/>
              <a:ahLst/>
              <a:cxnLst/>
              <a:rect l="l" t="t" r="r" b="b"/>
              <a:pathLst>
                <a:path w="17706" h="9189" extrusionOk="0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9;p15">
              <a:extLst>
                <a:ext uri="{FF2B5EF4-FFF2-40B4-BE49-F238E27FC236}">
                  <a16:creationId xmlns:a16="http://schemas.microsoft.com/office/drawing/2014/main" id="{C4E1291D-0657-53AD-C920-296B54CCDDCF}"/>
                </a:ext>
              </a:extLst>
            </p:cNvPr>
            <p:cNvSpPr/>
            <p:nvPr/>
          </p:nvSpPr>
          <p:spPr>
            <a:xfrm>
              <a:off x="1803684" y="2491634"/>
              <a:ext cx="37818" cy="49547"/>
            </a:xfrm>
            <a:custGeom>
              <a:avLst/>
              <a:gdLst/>
              <a:ahLst/>
              <a:cxnLst/>
              <a:rect l="l" t="t" r="r" b="b"/>
              <a:pathLst>
                <a:path w="1409" h="1846" extrusionOk="0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8412269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447</Words>
  <Application>Microsoft Office PowerPoint</Application>
  <PresentationFormat>On-screen Show (16:9)</PresentationFormat>
  <Paragraphs>148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Fira Sans</vt:lpstr>
      <vt:lpstr>Fira Sans Extra Condensed</vt:lpstr>
      <vt:lpstr>Fira Sans Extra Condensed Medium</vt:lpstr>
      <vt:lpstr>Fira Sans Extra Condensed SemiBold</vt:lpstr>
      <vt:lpstr>Roboto</vt:lpstr>
      <vt:lpstr>Business Strategies and Frameworks</vt:lpstr>
      <vt:lpstr>Microsoft Excel Worksheet</vt:lpstr>
      <vt:lpstr>Case Study:  Amazon US product fit analysis</vt:lpstr>
      <vt:lpstr>Overview of Case Study</vt:lpstr>
      <vt:lpstr>Data Details</vt:lpstr>
      <vt:lpstr>Product Identification</vt:lpstr>
      <vt:lpstr>US Market for Adjustable Pillows</vt:lpstr>
      <vt:lpstr>Positioning of the Product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 Amazon US product fit analysis</dc:title>
  <dc:creator>Sneha Chogale</dc:creator>
  <cp:lastModifiedBy>Sneha Chogale</cp:lastModifiedBy>
  <cp:revision>4</cp:revision>
  <dcterms:modified xsi:type="dcterms:W3CDTF">2023-06-24T18:46:32Z</dcterms:modified>
</cp:coreProperties>
</file>