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735" r:id="rId3"/>
    <p:sldId id="748" r:id="rId4"/>
    <p:sldId id="772" r:id="rId5"/>
    <p:sldId id="767" r:id="rId6"/>
    <p:sldId id="768" r:id="rId7"/>
    <p:sldId id="791" r:id="rId8"/>
    <p:sldId id="786" r:id="rId9"/>
    <p:sldId id="787" r:id="rId10"/>
    <p:sldId id="788" r:id="rId11"/>
    <p:sldId id="792" r:id="rId12"/>
    <p:sldId id="773" r:id="rId13"/>
    <p:sldId id="776" r:id="rId14"/>
    <p:sldId id="749" r:id="rId15"/>
    <p:sldId id="752" r:id="rId16"/>
    <p:sldId id="793" r:id="rId17"/>
    <p:sldId id="774" r:id="rId18"/>
    <p:sldId id="750" r:id="rId19"/>
    <p:sldId id="782" r:id="rId20"/>
    <p:sldId id="775" r:id="rId21"/>
    <p:sldId id="777" r:id="rId22"/>
    <p:sldId id="794" r:id="rId23"/>
    <p:sldId id="778" r:id="rId24"/>
    <p:sldId id="779" r:id="rId25"/>
    <p:sldId id="795" r:id="rId26"/>
    <p:sldId id="784" r:id="rId27"/>
    <p:sldId id="780" r:id="rId28"/>
    <p:sldId id="796" r:id="rId29"/>
    <p:sldId id="789" r:id="rId30"/>
    <p:sldId id="753" r:id="rId31"/>
    <p:sldId id="756" r:id="rId32"/>
    <p:sldId id="790" r:id="rId33"/>
    <p:sldId id="797" r:id="rId34"/>
    <p:sldId id="798" r:id="rId35"/>
    <p:sldId id="800" r:id="rId36"/>
    <p:sldId id="754" r:id="rId37"/>
    <p:sldId id="801" r:id="rId38"/>
    <p:sldId id="802" r:id="rId39"/>
    <p:sldId id="803" r:id="rId40"/>
    <p:sldId id="638" r:id="rId41"/>
  </p:sldIdLst>
  <p:sldSz cx="9144000" cy="6858000" type="screen4x3"/>
  <p:notesSz cx="7099300" cy="102346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2C2C2"/>
    <a:srgbClr val="CC0000"/>
    <a:srgbClr val="00CC00"/>
    <a:srgbClr val="0033CC"/>
    <a:srgbClr val="00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90358" autoAdjust="0"/>
  </p:normalViewPr>
  <p:slideViewPr>
    <p:cSldViewPr>
      <p:cViewPr varScale="1">
        <p:scale>
          <a:sx n="90" d="100"/>
          <a:sy n="90" d="100"/>
        </p:scale>
        <p:origin x="9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AE543A-4969-4156-905E-D2F5CC0B76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B0F1F7-A23F-40A2-8B8F-FD49AB4E4FBD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1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6513"/>
            <a:ext cx="4572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88100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3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5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86FF-A69D-4350-9132-08BE344D25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1B54E-209D-4129-B69A-161345AF8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3400">
                <a:latin typeface="Calibri" pitchFamily="34" charset="0"/>
                <a:cs typeface="Calibri" pitchFamily="34" charset="0"/>
              </a:defRPr>
            </a:lvl1pPr>
            <a:lvl2pPr>
              <a:defRPr sz="3000">
                <a:latin typeface="Calibri" pitchFamily="34" charset="0"/>
                <a:cs typeface="Calibri" pitchFamily="34" charset="0"/>
              </a:defRPr>
            </a:lvl2pPr>
            <a:lvl3pPr>
              <a:defRPr sz="27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2CF4-AC61-4B2E-9145-F58016178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7724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D2A9-0F2C-45BF-B707-052E019C4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C8D9F-BA5E-45B5-9E56-0CAF663B0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6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016A8-A769-4C98-8786-DD7821E8E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8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BD101-D877-40BB-96F7-76B626325D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6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E3DD0-B9B1-4EB4-BB10-F56175971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1855-44F3-46C0-B34B-57B0644768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55DB5-FD00-40A2-AD8C-ED94934F1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8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6B81E0A2-7DA5-4211-856D-7F19F8F0A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anose="05000000000000000000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pdKxK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mqKzg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aVKRP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rYKqE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xPzQZ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LOrXW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xPzQ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0/pen/xPzQY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web-components/customelements" TargetMode="External"/><Relationship Id="rId2" Type="http://schemas.openxmlformats.org/officeDocument/2006/relationships/hyperlink" Target="http://singlepageapp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fundamentals/web-components/shadowd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696200" cy="1143000"/>
          </a:xfrm>
        </p:spPr>
        <p:txBody>
          <a:bodyPr/>
          <a:lstStyle/>
          <a:p>
            <a:r>
              <a:rPr lang="en-US" altLang="en-US" sz="6000"/>
              <a:t>Vue.js Framework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467600" cy="3352800"/>
          </a:xfrm>
        </p:spPr>
        <p:txBody>
          <a:bodyPr/>
          <a:lstStyle/>
          <a:p>
            <a:pPr eaLnBrk="1" hangingPunct="1"/>
            <a:r>
              <a:rPr lang="en-US" sz="3200" dirty="0"/>
              <a:t>Web Programming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Spring </a:t>
            </a:r>
            <a:r>
              <a:rPr lang="en-US" sz="2800" dirty="0"/>
              <a:t>2020</a:t>
            </a:r>
            <a:endParaRPr lang="en-US" altLang="en-US" sz="28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200" dirty="0" err="1"/>
              <a:t>Pooya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Parsa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Professor: Bahador Bakhshi</a:t>
            </a:r>
          </a:p>
          <a:p>
            <a:pPr eaLnBrk="1" hangingPunct="1"/>
            <a:r>
              <a:rPr lang="en-US" altLang="en-US" sz="2200"/>
              <a:t>CE Department</a:t>
            </a:r>
            <a:r>
              <a:rPr lang="en-US" altLang="en-US" sz="2200" dirty="0"/>
              <a:t>, Amirkabir University of Technology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 		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Vue Lifecycle Diagram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E6C82D-839B-4B50-A6D3-18A30078DA45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536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1" b="8305"/>
          <a:stretch>
            <a:fillRect/>
          </a:stretch>
        </p:blipFill>
        <p:spPr bwMode="auto">
          <a:xfrm>
            <a:off x="2514600" y="1219200"/>
            <a:ext cx="41148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>
                <a:solidFill>
                  <a:schemeClr val="bg2"/>
                </a:solidFill>
              </a:rPr>
              <a:t>The Vue instance</a:t>
            </a:r>
          </a:p>
          <a:p>
            <a:r>
              <a:rPr lang="en-US" altLang="en-US"/>
              <a:t>Declarative Rendering</a:t>
            </a:r>
          </a:p>
          <a:p>
            <a:r>
              <a:rPr lang="en-US" altLang="en-US">
                <a:solidFill>
                  <a:srgbClr val="C2C2C2"/>
                </a:solidFill>
              </a:rPr>
              <a:t>Event Listeners &amp; Input handling</a:t>
            </a:r>
          </a:p>
          <a:p>
            <a:r>
              <a:rPr lang="en-US" altLang="en-US">
                <a:solidFill>
                  <a:srgbClr val="C2C2C2"/>
                </a:solidFill>
              </a:rPr>
              <a:t>v-if and v-for Directives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5FD4F0-E14B-417C-96E9-7C46C71B057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Declarative Rendering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E642AB-1AC8-476C-92A0-6DE0D16C390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>
          <a:xfrm>
            <a:off x="1905000" y="1866900"/>
            <a:ext cx="5029200" cy="3124200"/>
          </a:xfrm>
          <a:prstGeom prst="leftArrow">
            <a:avLst/>
          </a:prstGeom>
          <a:solidFill>
            <a:srgbClr val="0070C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Render template with data</a:t>
            </a:r>
          </a:p>
        </p:txBody>
      </p:sp>
    </p:spTree>
  </p:cSld>
  <p:clrMapOvr>
    <a:masterClrMapping/>
  </p:clrMapOvr>
  <p:transition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Bindings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E8D416-83B5-4E71-B38C-CC73B83B868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3429000"/>
            <a:ext cx="2857500" cy="914400"/>
          </a:xfrm>
          <a:prstGeom prst="rect">
            <a:avLst/>
          </a:prstGeom>
          <a:noFill/>
          <a:ln w="635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Bindings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E75C68-0A45-4FB5-8F3F-04BEB70C04D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295400"/>
            <a:ext cx="457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{{ message }}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message: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'Hello World!'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4953000" y="5791200"/>
            <a:ext cx="371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https://codepen.io/pi0/pen/pdKxKZ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 attributes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89280F-A506-4A76-A87C-D4281CFAD82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1295400"/>
            <a:ext cx="815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  &lt;img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: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src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"imageSrc"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 /&gt;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imageSrc: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'https://lorempixel.com/300/150'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 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4810125" y="5830888"/>
            <a:ext cx="3800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https://codepen.io/pi0/pen/mqKzgm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>
                <a:solidFill>
                  <a:schemeClr val="bg2"/>
                </a:solidFill>
              </a:rPr>
              <a:t>The Vue instance</a:t>
            </a:r>
          </a:p>
          <a:p>
            <a:r>
              <a:rPr lang="en-US" altLang="en-US">
                <a:solidFill>
                  <a:schemeClr val="bg2"/>
                </a:solidFill>
              </a:rPr>
              <a:t>Declarative Rendering</a:t>
            </a:r>
          </a:p>
          <a:p>
            <a:r>
              <a:rPr lang="en-US" altLang="en-US"/>
              <a:t>Event Listeners &amp; Input handling</a:t>
            </a:r>
          </a:p>
          <a:p>
            <a:r>
              <a:rPr lang="en-US" altLang="en-US">
                <a:solidFill>
                  <a:srgbClr val="C2C2C2"/>
                </a:solidFill>
              </a:rPr>
              <a:t>v-if and v-for Directives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0BAD8-28E0-4BD0-B120-2D65273202B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 Listeners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950B47-3DEB-49FC-B21F-93827E32BB1F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2667000"/>
            <a:ext cx="2857500" cy="914400"/>
          </a:xfrm>
          <a:prstGeom prst="rect">
            <a:avLst/>
          </a:prstGeom>
          <a:noFill/>
          <a:ln w="635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 Listeners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04B483-88FD-4D9F-BB67-077EA70BD9C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04800" y="1209675"/>
            <a:ext cx="8686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  &lt;button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@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click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"clicked"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Click Me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&lt;/button&gt;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04800" y="2427288"/>
            <a:ext cx="4572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methods: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795E26"/>
                </a:solidFill>
                <a:latin typeface="Menlo"/>
              </a:rPr>
              <a:t>  clicked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() {</a:t>
            </a:r>
          </a:p>
          <a:p>
            <a:pPr eaLnBrk="1" hangingPunct="1"/>
            <a:r>
              <a:rPr lang="en-US" altLang="en-US">
                <a:solidFill>
                  <a:srgbClr val="795E26"/>
                </a:solidFill>
                <a:latin typeface="Menlo"/>
              </a:rPr>
              <a:t>    alert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"HEEY!"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)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  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4987925" y="5797550"/>
            <a:ext cx="3775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https://codepen.io/pi0/pen/aVKRPo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using listeners in HTML?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All Vue handler functions and expressions are </a:t>
            </a:r>
            <a:r>
              <a:rPr lang="en-US" altLang="en-US" sz="2800" b="1"/>
              <a:t>strictly</a:t>
            </a:r>
            <a:r>
              <a:rPr lang="en-US" altLang="en-US" sz="2800"/>
              <a:t> bound to the ViewModel.</a:t>
            </a:r>
          </a:p>
          <a:p>
            <a:r>
              <a:rPr lang="en-US" altLang="en-US" sz="2800"/>
              <a:t>It’s easier to </a:t>
            </a:r>
            <a:r>
              <a:rPr lang="en-US" altLang="en-US" sz="2800" b="1"/>
              <a:t>locate the handler </a:t>
            </a:r>
            <a:r>
              <a:rPr lang="en-US" altLang="en-US" sz="2800"/>
              <a:t>function implementations within your JS code.</a:t>
            </a:r>
          </a:p>
          <a:p>
            <a:r>
              <a:rPr lang="en-US" altLang="en-US" sz="2800"/>
              <a:t>ViewModel code can be </a:t>
            </a:r>
            <a:r>
              <a:rPr lang="en-US" altLang="en-US" sz="2800" b="1"/>
              <a:t>pure logic</a:t>
            </a:r>
            <a:r>
              <a:rPr lang="en-US" altLang="en-US" sz="2800"/>
              <a:t> and </a:t>
            </a:r>
            <a:r>
              <a:rPr lang="en-US" altLang="en-US" sz="2800" b="1"/>
              <a:t>DOM-free</a:t>
            </a:r>
            <a:r>
              <a:rPr lang="en-US" altLang="en-US" sz="2800"/>
              <a:t>. This makes it easier to test.</a:t>
            </a:r>
          </a:p>
          <a:p>
            <a:r>
              <a:rPr lang="en-US" altLang="en-US" sz="2800"/>
              <a:t>When a ViewModel is destroyed, all event listeners are </a:t>
            </a:r>
            <a:r>
              <a:rPr lang="en-US" altLang="en-US" sz="2800" b="1"/>
              <a:t>automatically removed</a:t>
            </a:r>
            <a:r>
              <a:rPr lang="en-US" altLang="en-US" sz="2800"/>
              <a:t>. You don’t need to worry about cleaning it up.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8BA06E-BEA2-41CC-8E88-2B2BBC358F2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Introduction to Vue.js</a:t>
            </a:r>
          </a:p>
          <a:p>
            <a:r>
              <a:rPr lang="en-US" altLang="en-US">
                <a:solidFill>
                  <a:srgbClr val="C2C2C2"/>
                </a:solidFill>
              </a:rPr>
              <a:t>The Vue instance</a:t>
            </a:r>
          </a:p>
          <a:p>
            <a:r>
              <a:rPr lang="en-US" altLang="en-US">
                <a:solidFill>
                  <a:srgbClr val="C2C2C2"/>
                </a:solidFill>
              </a:rPr>
              <a:t>Declarative Rendering</a:t>
            </a:r>
          </a:p>
          <a:p>
            <a:r>
              <a:rPr lang="en-US" altLang="en-US">
                <a:solidFill>
                  <a:srgbClr val="C2C2C2"/>
                </a:solidFill>
              </a:rPr>
              <a:t>Event Listeners &amp; Input handling</a:t>
            </a:r>
          </a:p>
          <a:p>
            <a:r>
              <a:rPr lang="en-US" altLang="en-US">
                <a:solidFill>
                  <a:srgbClr val="C2C2C2"/>
                </a:solidFill>
              </a:rPr>
              <a:t>v-if and v-for Directives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304C35-1F40-4703-9BDF-D3056A830D1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User Input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D7D47A-B521-45D2-ACD8-9C2B0A80B1D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5913" y="1089025"/>
            <a:ext cx="6858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Your name: 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@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"onInput"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&gt;&lt;/input&gt;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Welcome {{ name }}!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15913" y="25908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name: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’Guest User'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methods: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795E26"/>
                </a:solidFill>
                <a:latin typeface="Menlo"/>
              </a:rPr>
              <a:t>  onInput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) {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    this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name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target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value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  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295400"/>
            <a:ext cx="2438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4267200"/>
            <a:ext cx="4735513" cy="137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51425" y="5861050"/>
            <a:ext cx="371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https://codepen.io/pi0/pen/rYKqEE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69925" y="1274763"/>
            <a:ext cx="77120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Your name: 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v-model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"name"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&gt;&lt;/input&gt;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Welcome {{ name }}!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name: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'Guest User'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User Input (v-model)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5F36B3-D838-4368-BE87-D6E2A7C7D335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48000" y="1524000"/>
            <a:ext cx="2438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00600" y="5830888"/>
            <a:ext cx="3736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https://codepen.io/pi0/pen/xPzQZZ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>
                <a:solidFill>
                  <a:schemeClr val="bg2"/>
                </a:solidFill>
              </a:rPr>
              <a:t>The Vue instance</a:t>
            </a:r>
          </a:p>
          <a:p>
            <a:r>
              <a:rPr lang="en-US" altLang="en-US">
                <a:solidFill>
                  <a:schemeClr val="bg2"/>
                </a:solidFill>
              </a:rPr>
              <a:t>Declarative Rendering</a:t>
            </a:r>
          </a:p>
          <a:p>
            <a:r>
              <a:rPr lang="en-US" altLang="en-US">
                <a:solidFill>
                  <a:schemeClr val="bg2"/>
                </a:solidFill>
              </a:rPr>
              <a:t>Event Listeners &amp; Input handling</a:t>
            </a:r>
          </a:p>
          <a:p>
            <a:r>
              <a:rPr lang="en-US" altLang="en-US"/>
              <a:t>v-if and v-for Directives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7A4359-11D1-4FAE-B01F-623CBCCBBC3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Conditional Rendering</a:t>
            </a:r>
            <a:br>
              <a:rPr lang="en-US" altLang="en-US" b="1"/>
            </a:br>
            <a:br>
              <a:rPr lang="en-US" altLang="en-US"/>
            </a:br>
            <a:r>
              <a:rPr lang="en-US" altLang="en-US"/>
              <a:t>Conditional rendering (v-if)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A0ABC6-8DF3-4A0C-9204-31AE7B872AA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00038" y="1135063"/>
            <a:ext cx="85391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type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"checkbox"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"accept"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v-model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"accepted"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&lt;label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"accept"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I accept terms of use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&lt;/label&gt;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&lt;p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v-if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"!accepted"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Please accept terms!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&lt;/p&gt;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&lt;p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v-else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Thank you!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&lt;/p&gt;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accepted: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false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575" y="2133600"/>
            <a:ext cx="2841625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648200" y="5772150"/>
            <a:ext cx="376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https://codepen.io/pi0/pen/LOrXWx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rendering (v-for)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8B8941-2571-4397-AFF4-B5212CF418ED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300038" y="1219200"/>
            <a:ext cx="8462962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 sz="1600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 sz="1600">
                <a:solidFill>
                  <a:srgbClr val="800000"/>
                </a:solidFill>
                <a:latin typeface="Menlo"/>
              </a:rPr>
              <a:t>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&lt;ul&gt;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 &lt;li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Menlo"/>
              </a:rPr>
              <a:t>v-for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 sz="1600">
                <a:solidFill>
                  <a:srgbClr val="0000FF"/>
                </a:solidFill>
                <a:latin typeface="Menlo"/>
              </a:rPr>
              <a:t>"course in courses"</a:t>
            </a:r>
            <a:r>
              <a:rPr lang="en-US" altLang="en-US" sz="1600">
                <a:solidFill>
                  <a:srgbClr val="800000"/>
                </a:solidFill>
                <a:latin typeface="Menlo"/>
              </a:rPr>
              <a:t>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 &lt;input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Menlo"/>
              </a:rPr>
              <a:t>type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 sz="1600">
                <a:solidFill>
                  <a:srgbClr val="0000FF"/>
                </a:solidFill>
                <a:latin typeface="Menlo"/>
              </a:rPr>
              <a:t>"checkbox"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Menlo"/>
              </a:rPr>
              <a:t>v-model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 sz="1600">
                <a:solidFill>
                  <a:srgbClr val="0000FF"/>
                </a:solidFill>
                <a:latin typeface="Menlo"/>
              </a:rPr>
              <a:t>"selectedCourses"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:</a:t>
            </a:r>
            <a:r>
              <a:rPr lang="en-US" altLang="en-US" sz="1600">
                <a:solidFill>
                  <a:srgbClr val="FF0000"/>
                </a:solidFill>
                <a:latin typeface="Menlo"/>
              </a:rPr>
              <a:t>value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 sz="1600">
                <a:solidFill>
                  <a:srgbClr val="0000FF"/>
                </a:solidFill>
                <a:latin typeface="Menlo"/>
              </a:rPr>
              <a:t>"course"</a:t>
            </a:r>
            <a:r>
              <a:rPr lang="en-US" altLang="en-US" sz="1600">
                <a:solidFill>
                  <a:srgbClr val="800000"/>
                </a:solidFill>
                <a:latin typeface="Menlo"/>
              </a:rPr>
              <a:t> /&gt;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{{ course }}</a:t>
            </a: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&lt;/li&gt;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&lt;/ul&gt;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Menlo"/>
              </a:rPr>
              <a:t>{{ selectedCourses }}</a:t>
            </a: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&lt;/div&gt;</a:t>
            </a:r>
          </a:p>
          <a:p>
            <a:pPr eaLnBrk="1" hangingPunct="1"/>
            <a:br>
              <a:rPr lang="en-US" altLang="en-US" sz="1600">
                <a:solidFill>
                  <a:srgbClr val="000000"/>
                </a:solidFill>
                <a:latin typeface="Menlo"/>
              </a:rPr>
            </a:br>
            <a:r>
              <a:rPr lang="en-US" altLang="en-US" sz="1600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 sz="1600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600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 sz="1600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 sz="1600">
                <a:solidFill>
                  <a:srgbClr val="001080"/>
                </a:solidFill>
                <a:latin typeface="Menlo"/>
              </a:rPr>
              <a:t>  selectedCourses: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[],</a:t>
            </a:r>
          </a:p>
          <a:p>
            <a:pPr eaLnBrk="1" hangingPunct="1"/>
            <a:r>
              <a:rPr lang="en-US" altLang="en-US" sz="1600">
                <a:solidFill>
                  <a:srgbClr val="001080"/>
                </a:solidFill>
                <a:latin typeface="Menlo"/>
              </a:rPr>
              <a:t>  courses: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 [</a:t>
            </a:r>
            <a:r>
              <a:rPr lang="en-US" altLang="en-US" sz="1600">
                <a:solidFill>
                  <a:srgbClr val="A31515"/>
                </a:solidFill>
                <a:latin typeface="Menlo"/>
              </a:rPr>
              <a:t>'IE'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1600">
                <a:solidFill>
                  <a:srgbClr val="A31515"/>
                </a:solidFill>
                <a:latin typeface="Menlo"/>
              </a:rPr>
              <a:t>'ML'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1600">
                <a:solidFill>
                  <a:srgbClr val="A31515"/>
                </a:solidFill>
                <a:latin typeface="Menlo"/>
              </a:rPr>
              <a:t>'BP'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sz="1600">
                <a:solidFill>
                  <a:srgbClr val="A31515"/>
                </a:solidFill>
                <a:latin typeface="Menlo"/>
              </a:rPr>
              <a:t>'AP'</a:t>
            </a:r>
            <a:r>
              <a:rPr lang="en-US" altLang="en-US" sz="1600">
                <a:solidFill>
                  <a:srgbClr val="000000"/>
                </a:solidFill>
                <a:latin typeface="Menlo"/>
              </a:rPr>
              <a:t>]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 sz="1600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 sz="1600">
              <a:solidFill>
                <a:srgbClr val="000000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3505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026025" y="5857875"/>
            <a:ext cx="373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https://codepen.io/pi0/pen/xPzQLE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>
                <a:solidFill>
                  <a:schemeClr val="bg2"/>
                </a:solidFill>
              </a:rPr>
              <a:t>The Vue instance</a:t>
            </a:r>
          </a:p>
          <a:p>
            <a:r>
              <a:rPr lang="en-US" altLang="en-US">
                <a:solidFill>
                  <a:schemeClr val="bg2"/>
                </a:solidFill>
              </a:rPr>
              <a:t>Declarative Rendering</a:t>
            </a:r>
          </a:p>
          <a:p>
            <a:r>
              <a:rPr lang="en-US" altLang="en-US">
                <a:solidFill>
                  <a:schemeClr val="bg2"/>
                </a:solidFill>
              </a:rPr>
              <a:t>Event Listeners &amp; Input handling</a:t>
            </a:r>
          </a:p>
          <a:p>
            <a:r>
              <a:rPr lang="en-US" altLang="en-US">
                <a:solidFill>
                  <a:schemeClr val="bg2"/>
                </a:solidFill>
              </a:rPr>
              <a:t>v-if and v-for Directives</a:t>
            </a:r>
          </a:p>
          <a:p>
            <a:r>
              <a:rPr lang="en-US" altLang="en-US"/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970D72-B9BE-4194-A171-2184980AF8C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Computed props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Putting too much logic in your templates can make them bloated and hard to maintain and not declarative.</a:t>
            </a:r>
          </a:p>
          <a:p>
            <a:r>
              <a:rPr lang="en-US" altLang="en-US"/>
              <a:t>Computed props are being </a:t>
            </a:r>
            <a:r>
              <a:rPr lang="en-US" altLang="en-US" b="1"/>
              <a:t>cached</a:t>
            </a:r>
            <a:r>
              <a:rPr lang="en-US" altLang="en-US"/>
              <a:t>.</a:t>
            </a:r>
          </a:p>
          <a:p>
            <a:r>
              <a:rPr lang="en-US" altLang="en-US"/>
              <a:t>Dependencies will be </a:t>
            </a:r>
            <a:r>
              <a:rPr lang="en-US" altLang="en-US" b="1"/>
              <a:t>auto tracked.</a:t>
            </a:r>
          </a:p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2B4B69-9361-4520-BA8C-E9F7DDD17BD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Computed props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FCF4F5-6C4B-40C2-95AA-A9EB1FFEDDA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4876800" y="5830888"/>
            <a:ext cx="3775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2"/>
              </a:rPr>
              <a:t>https://codepen.io/pi0/pen/xPzQYR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28600" y="1244600"/>
            <a:ext cx="9601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&lt;div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id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"app"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v-model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"a"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&lt;input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enlo"/>
              </a:rPr>
              <a:t>v-model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=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"b"</a:t>
            </a:r>
            <a:r>
              <a:rPr lang="en-US" altLang="en-US">
                <a:solidFill>
                  <a:srgbClr val="800000"/>
                </a:solidFill>
                <a:latin typeface="Menlo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= {{ result }}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&lt;/div&gt;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br>
              <a:rPr lang="en-US" altLang="en-US">
                <a:solidFill>
                  <a:srgbClr val="000000"/>
                </a:solidFill>
                <a:latin typeface="Menlo"/>
              </a:rPr>
            </a:br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el: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A31515"/>
                </a:solidFill>
                <a:latin typeface="Menlo"/>
              </a:rPr>
              <a:t>'#app'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data: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a: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09885A"/>
                </a:solidFill>
                <a:latin typeface="Menlo"/>
              </a:rPr>
              <a:t>10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  b: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09885A"/>
                </a:solidFill>
                <a:latin typeface="Menlo"/>
              </a:rPr>
              <a:t>10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},</a:t>
            </a:r>
          </a:p>
          <a:p>
            <a:pPr eaLnBrk="1" hangingPunct="1"/>
            <a:r>
              <a:rPr lang="en-US" altLang="en-US">
                <a:solidFill>
                  <a:srgbClr val="001080"/>
                </a:solidFill>
                <a:latin typeface="Menlo"/>
              </a:rPr>
              <a:t>computed: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{</a:t>
            </a:r>
          </a:p>
          <a:p>
            <a:pPr eaLnBrk="1" hangingPunct="1"/>
            <a:r>
              <a:rPr lang="en-US" altLang="en-US">
                <a:solidFill>
                  <a:srgbClr val="795E26"/>
                </a:solidFill>
                <a:latin typeface="Menlo"/>
              </a:rPr>
              <a:t>  result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() {</a:t>
            </a:r>
          </a:p>
          <a:p>
            <a:pPr eaLnBrk="1" hangingPunct="1"/>
            <a:r>
              <a:rPr lang="en-US" altLang="en-US">
                <a:solidFill>
                  <a:srgbClr val="AF00DB"/>
                </a:solidFill>
                <a:latin typeface="Menlo"/>
              </a:rPr>
              <a:t>    return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* 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this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b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  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>
                <a:solidFill>
                  <a:schemeClr val="bg2"/>
                </a:solidFill>
              </a:rPr>
              <a:t>The Vue instance</a:t>
            </a:r>
          </a:p>
          <a:p>
            <a:r>
              <a:rPr lang="en-US" altLang="en-US">
                <a:solidFill>
                  <a:schemeClr val="bg2"/>
                </a:solidFill>
              </a:rPr>
              <a:t>Declarative Rendering</a:t>
            </a:r>
          </a:p>
          <a:p>
            <a:r>
              <a:rPr lang="en-US" altLang="en-US">
                <a:solidFill>
                  <a:schemeClr val="bg2"/>
                </a:solidFill>
              </a:rPr>
              <a:t>Event Listeners &amp; Input handling</a:t>
            </a:r>
          </a:p>
          <a:p>
            <a:r>
              <a:rPr lang="en-US" altLang="en-US">
                <a:solidFill>
                  <a:schemeClr val="bg2"/>
                </a:solidFill>
              </a:rPr>
              <a:t>v-if and v-for Directives</a:t>
            </a:r>
          </a:p>
          <a:p>
            <a:r>
              <a:rPr lang="en-US" altLang="en-US">
                <a:solidFill>
                  <a:schemeClr val="bg2"/>
                </a:solidFill>
              </a:rPr>
              <a:t>Computed Props</a:t>
            </a:r>
          </a:p>
          <a:p>
            <a:r>
              <a:rPr lang="en-US" altLang="en-US"/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D408D1-CBDA-4FC0-AE13-026EA84FCA1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Vue Components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Vue, a component is essentially a Vue instance with pre-defined options.</a:t>
            </a:r>
          </a:p>
          <a:p>
            <a:r>
              <a:rPr lang="en-US" altLang="en-US"/>
              <a:t>They help you extend basic HTML elements to encapsulate reusable code.</a:t>
            </a:r>
          </a:p>
          <a:p>
            <a:r>
              <a:rPr lang="en-US" altLang="en-US"/>
              <a:t>Components are one of the most powerful features of Vue.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611367-2EB9-45CF-BAD0-7A83BC0CA01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Vue.js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 </a:t>
            </a:r>
            <a:r>
              <a:rPr lang="en-US" altLang="en-US" b="1"/>
              <a:t>progressive framework</a:t>
            </a:r>
            <a:r>
              <a:rPr lang="en-US" altLang="en-US"/>
              <a:t> for building user interfaces. </a:t>
            </a:r>
          </a:p>
          <a:p>
            <a:r>
              <a:rPr lang="en-US" altLang="en-US"/>
              <a:t>Created by evan you when he was working at Google Creative Labs in 2013.</a:t>
            </a:r>
          </a:p>
          <a:p>
            <a:r>
              <a:rPr lang="en-US" altLang="en-US"/>
              <a:t>Pronounced /vjuː/, like </a:t>
            </a:r>
            <a:r>
              <a:rPr lang="en-US" altLang="en-US" b="1"/>
              <a:t>view!</a:t>
            </a: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FA7D9C-2797-48DA-9AEA-F18920D7BC2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1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505200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Composing with Components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Component are an abstraction that allows us to build large-scale applications composed of small, self-contained, and often reusable components.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E07EF3-DD46-4E05-8953-9C53D5437312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6450"/>
            <a:ext cx="76962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 for large scale apps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CD9522-595A-490D-A7AF-EE44B6DD7215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(imaginary) example of what an app’s template might look like with components:</a:t>
            </a:r>
          </a:p>
        </p:txBody>
      </p:sp>
      <p:pic>
        <p:nvPicPr>
          <p:cNvPr id="3686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95600"/>
            <a:ext cx="7886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Composing Components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/>
              <a:t>Components are meant to be used together, most commonly in parent-child relationships.</a:t>
            </a:r>
          </a:p>
          <a:p>
            <a:r>
              <a:rPr lang="en-US" altLang="en-US" sz="3000"/>
              <a:t>In Vue, the parent-child component relationship can be summarized as </a:t>
            </a:r>
            <a:r>
              <a:rPr lang="en-US" altLang="en-US" sz="3000" b="1"/>
              <a:t>props down, events up</a:t>
            </a:r>
            <a:r>
              <a:rPr lang="en-US" altLang="en-US" sz="3000"/>
              <a:t>. </a:t>
            </a:r>
          </a:p>
          <a:p>
            <a:r>
              <a:rPr lang="en-US" altLang="en-US" sz="3000"/>
              <a:t>This prevents child components from accidentally mutating the parent’s state, which can make your app’s data flow harder to understand.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4F27A4-783D-43A3-ACD5-0BDF02653FF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438400"/>
            <a:ext cx="4194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One-Way Data Flow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1676400"/>
          </a:xfrm>
        </p:spPr>
        <p:txBody>
          <a:bodyPr/>
          <a:lstStyle/>
          <a:p>
            <a:r>
              <a:rPr lang="en-US" altLang="en-US"/>
              <a:t>Parent passes data down to the child via </a:t>
            </a:r>
            <a:r>
              <a:rPr lang="en-US" altLang="en-US" b="1"/>
              <a:t>props</a:t>
            </a:r>
            <a:r>
              <a:rPr lang="en-US" altLang="en-US"/>
              <a:t>, and the child sends messages to the parent via </a:t>
            </a:r>
            <a:r>
              <a:rPr lang="en-US" altLang="en-US" b="1"/>
              <a:t>events.</a:t>
            </a:r>
          </a:p>
          <a:p>
            <a:endParaRPr lang="en-US" altLang="en-US"/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D82723-B9FC-4FCB-BE17-11EC3C79CFC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8"/>
          <a:stretch>
            <a:fillRect/>
          </a:stretch>
        </p:blipFill>
        <p:spPr bwMode="auto">
          <a:xfrm>
            <a:off x="7086600" y="1143000"/>
            <a:ext cx="18780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Props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r>
              <a:rPr lang="en-US" altLang="en-US"/>
              <a:t>Every component instance has its own </a:t>
            </a:r>
            <a:r>
              <a:rPr lang="en-US" altLang="en-US" b="1"/>
              <a:t>isolated scope.</a:t>
            </a:r>
          </a:p>
          <a:p>
            <a:r>
              <a:rPr lang="en-US" altLang="en-US"/>
              <a:t>Data can be </a:t>
            </a:r>
            <a:r>
              <a:rPr lang="en-US" altLang="en-US" b="1"/>
              <a:t>passed down </a:t>
            </a:r>
            <a:r>
              <a:rPr lang="en-US" altLang="en-US"/>
              <a:t>to child components using </a:t>
            </a:r>
            <a:r>
              <a:rPr lang="en-US" altLang="en-US" b="1"/>
              <a:t>props</a:t>
            </a:r>
            <a:r>
              <a:rPr lang="en-US" altLang="en-US"/>
              <a:t>.</a:t>
            </a:r>
          </a:p>
          <a:p>
            <a:r>
              <a:rPr lang="en-US" altLang="en-US"/>
              <a:t>A prop is a custom attribute for passing information from parent components.</a:t>
            </a:r>
          </a:p>
          <a:p>
            <a:endParaRPr lang="en-US" altLang="en-US"/>
          </a:p>
        </p:txBody>
      </p:sp>
      <p:sp>
        <p:nvSpPr>
          <p:cNvPr id="399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A16432-B379-46A0-91FE-F0FED13A0B13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994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953000"/>
            <a:ext cx="7797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r="33336"/>
          <a:stretch>
            <a:fillRect/>
          </a:stretch>
        </p:blipFill>
        <p:spPr bwMode="auto">
          <a:xfrm>
            <a:off x="7162800" y="2057400"/>
            <a:ext cx="1600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Every </a:t>
            </a:r>
            <a:r>
              <a:rPr lang="en-US" dirty="0" err="1"/>
              <a:t>Vue</a:t>
            </a:r>
            <a:r>
              <a:rPr lang="en-US" dirty="0"/>
              <a:t> instance implements an </a:t>
            </a:r>
            <a:r>
              <a:rPr lang="en-US" b="1" dirty="0"/>
              <a:t>events interface</a:t>
            </a:r>
            <a:r>
              <a:rPr lang="en-US" dirty="0"/>
              <a:t>, which means it can:</a:t>
            </a:r>
          </a:p>
          <a:p>
            <a:pPr marL="695325" lvl="2" indent="-342900">
              <a:spcBef>
                <a:spcPts val="1200"/>
              </a:spcBef>
              <a:buClr>
                <a:srgbClr val="003399"/>
              </a:buClr>
              <a:buSzTx/>
              <a:defRPr/>
            </a:pPr>
            <a:r>
              <a:rPr lang="en-US" dirty="0"/>
              <a:t>Trigger an event using </a:t>
            </a:r>
            <a:r>
              <a:rPr lang="en-US" dirty="0">
                <a:solidFill>
                  <a:srgbClr val="FF0000"/>
                </a:solidFill>
              </a:rPr>
              <a:t>$emit(</a:t>
            </a:r>
            <a:r>
              <a:rPr lang="en-US" dirty="0" err="1">
                <a:solidFill>
                  <a:srgbClr val="6600CC"/>
                </a:solidFill>
              </a:rPr>
              <a:t>eventName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Listen to an event using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$on(</a:t>
            </a:r>
            <a:r>
              <a:rPr lang="en-US" dirty="0" err="1">
                <a:solidFill>
                  <a:srgbClr val="6600CC"/>
                </a:solidFill>
              </a:rPr>
              <a:t>eventName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2">
              <a:defRPr/>
            </a:pPr>
            <a:r>
              <a:rPr lang="en-US" dirty="0" err="1">
                <a:solidFill>
                  <a:srgbClr val="FF0000"/>
                </a:solidFill>
              </a:rPr>
              <a:t>v-on:</a:t>
            </a:r>
            <a:r>
              <a:rPr lang="en-US" dirty="0" err="1">
                <a:solidFill>
                  <a:srgbClr val="6600CC"/>
                </a:solidFill>
              </a:rPr>
              <a:t>eventName</a:t>
            </a:r>
            <a:r>
              <a:rPr lang="en-US" dirty="0"/>
              <a:t> 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6600CC"/>
                </a:solidFill>
              </a:rPr>
              <a:t>eventName</a:t>
            </a:r>
            <a:endParaRPr lang="en-US" dirty="0">
              <a:solidFill>
                <a:srgbClr val="6600CC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4E9AF4-BB39-489F-B2E6-3D26024277B5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4096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794250"/>
            <a:ext cx="62293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Declare a component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In Vue, a component is essentially a Vue instance with pre-defined options: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CA848E-57A6-4ECF-9094-34AB5FF3FC5E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209800"/>
            <a:ext cx="7861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713163"/>
            <a:ext cx="7924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Declare a component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r>
              <a:rPr lang="en-US" altLang="en-US" sz="2500"/>
              <a:t>In more complex projects or when your frontend is entirely driven by JavaScript, these disadvantages become apparent:</a:t>
            </a:r>
          </a:p>
          <a:p>
            <a:r>
              <a:rPr lang="en-US" altLang="en-US" sz="2500" b="1"/>
              <a:t>Global definitions</a:t>
            </a:r>
            <a:endParaRPr lang="en-US" altLang="en-US" sz="2500"/>
          </a:p>
          <a:p>
            <a:pPr lvl="1"/>
            <a:r>
              <a:rPr lang="en-US" altLang="en-US" sz="2500"/>
              <a:t>Force unique names for every component</a:t>
            </a:r>
          </a:p>
          <a:p>
            <a:r>
              <a:rPr lang="en-US" altLang="en-US" sz="2500" b="1"/>
              <a:t>String templates</a:t>
            </a:r>
            <a:endParaRPr lang="en-US" altLang="en-US" sz="2500"/>
          </a:p>
          <a:p>
            <a:pPr lvl="1"/>
            <a:r>
              <a:rPr lang="en-US" altLang="en-US" sz="2500"/>
              <a:t>Lack syntax highlighting and require ugly slashes for multiline HTML</a:t>
            </a:r>
          </a:p>
          <a:p>
            <a:r>
              <a:rPr lang="en-US" altLang="en-US" sz="2500" b="1"/>
              <a:t>No CSS support</a:t>
            </a:r>
            <a:endParaRPr lang="en-US" altLang="en-US" sz="2500"/>
          </a:p>
          <a:p>
            <a:pPr lvl="1"/>
            <a:r>
              <a:rPr lang="en-US" altLang="en-US" sz="2500"/>
              <a:t>While HTML and JavaScript are modularized into components, CSS is conspicuously left out</a:t>
            </a:r>
          </a:p>
          <a:p>
            <a:endParaRPr lang="en-US" altLang="en-US" sz="250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A613C2-F2A4-4176-9C73-AFB422D572E8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File Components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r>
              <a:rPr lang="en-US" altLang="en-US" sz="2800"/>
              <a:t> In modern UI development, we have found that instead of dividing the codebase into three huge layers (HTML/CSS/JS) that interweave with one another, it makes much more sense to divide them into </a:t>
            </a:r>
            <a:r>
              <a:rPr lang="en-US" altLang="en-US" sz="2800">
                <a:solidFill>
                  <a:srgbClr val="6600CC"/>
                </a:solidFill>
              </a:rPr>
              <a:t>loosely-coupled components </a:t>
            </a:r>
            <a:r>
              <a:rPr lang="en-US" altLang="en-US" sz="2800"/>
              <a:t>and </a:t>
            </a:r>
            <a:r>
              <a:rPr lang="en-US" altLang="en-US" sz="2800">
                <a:solidFill>
                  <a:srgbClr val="6600CC"/>
                </a:solidFill>
              </a:rPr>
              <a:t>compose them.</a:t>
            </a:r>
          </a:p>
          <a:p>
            <a:r>
              <a:rPr lang="en-US" altLang="en-US" sz="2500"/>
              <a:t>This is possible using </a:t>
            </a:r>
            <a:r>
              <a:rPr lang="en-US" altLang="en-US" sz="2800" b="1"/>
              <a:t>single-file components</a:t>
            </a:r>
            <a:r>
              <a:rPr lang="en-US" altLang="en-US" sz="2800"/>
              <a:t> with a </a:t>
            </a:r>
            <a:r>
              <a:rPr lang="en-US" altLang="en-US" sz="2800">
                <a:solidFill>
                  <a:srgbClr val="6600CC"/>
                </a:solidFill>
              </a:rPr>
              <a:t>.vue</a:t>
            </a:r>
            <a:r>
              <a:rPr lang="en-US" altLang="en-US" sz="2800"/>
              <a:t> extension.</a:t>
            </a:r>
            <a:endParaRPr lang="en-US" altLang="en-US" sz="250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7101C0-A398-4B42-AFDA-2F862695159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File Components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CBF53A-6E7C-43B3-9610-96DA46CBE666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990600"/>
            <a:ext cx="53371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MVVM Architecture Pattern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8DC6D6-4419-4077-A5CA-C7FE9EFEC359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altLang="en-US" sz="2800">
                <a:hlinkClick r:id="rId2"/>
              </a:rPr>
              <a:t>http://singlepageappbook.com</a:t>
            </a:r>
            <a:r>
              <a:rPr lang="en-US" altLang="en-US" sz="2800"/>
              <a:t> (</a:t>
            </a:r>
            <a:r>
              <a:rPr lang="is-IS" altLang="en-US" sz="2800"/>
              <a:t>2013 - </a:t>
            </a:r>
            <a:r>
              <a:rPr lang="en-US" altLang="en-US" sz="2800"/>
              <a:t>Mikito Takada)</a:t>
            </a:r>
          </a:p>
          <a:p>
            <a:r>
              <a:rPr lang="en-US" altLang="en-US" sz="2800"/>
              <a:t>The Majesty of Vue.js 2 (2017- Alex Kyriakidis, Kostas Maniatis and Evan You)</a:t>
            </a:r>
          </a:p>
          <a:p>
            <a:r>
              <a:rPr lang="en-US" altLang="en-US" sz="2800">
                <a:hlinkClick r:id="rId3"/>
              </a:rPr>
              <a:t>https://developers.google.com/web/fundamentals/web-components/customelements</a:t>
            </a:r>
            <a:endParaRPr lang="en-US" altLang="en-US" sz="2800"/>
          </a:p>
          <a:p>
            <a:r>
              <a:rPr lang="en-US" altLang="en-US" sz="2800">
                <a:hlinkClick r:id="rId4"/>
              </a:rPr>
              <a:t>https://developers.google.com/web/fundamentals/web-components/shadowdom</a:t>
            </a:r>
            <a:endParaRPr lang="en-US" altLang="en-US" sz="2800"/>
          </a:p>
          <a:p>
            <a:endParaRPr lang="en-US" altLang="en-US" sz="280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BB005E-DBC0-46DD-BFBA-6F8AACB8F40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Reactivity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05CD26-5318-4DD5-931D-20DAC176DB5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95400"/>
            <a:ext cx="7162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DOM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092F95-5DFC-4CFC-B03D-01CF2FBCBCA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71600"/>
            <a:ext cx="82454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Introduction to Vue.js</a:t>
            </a:r>
          </a:p>
          <a:p>
            <a:r>
              <a:rPr lang="en-US" altLang="en-US"/>
              <a:t>The Vue instance</a:t>
            </a:r>
          </a:p>
          <a:p>
            <a:r>
              <a:rPr lang="en-US" altLang="en-US">
                <a:solidFill>
                  <a:srgbClr val="C2C2C2"/>
                </a:solidFill>
              </a:rPr>
              <a:t>Declarative Rendering</a:t>
            </a:r>
          </a:p>
          <a:p>
            <a:r>
              <a:rPr lang="en-US" altLang="en-US">
                <a:solidFill>
                  <a:srgbClr val="C2C2C2"/>
                </a:solidFill>
              </a:rPr>
              <a:t>Event Listeners &amp; Input handling</a:t>
            </a:r>
          </a:p>
          <a:p>
            <a:r>
              <a:rPr lang="en-US" altLang="en-US">
                <a:solidFill>
                  <a:srgbClr val="C2C2C2"/>
                </a:solidFill>
              </a:rPr>
              <a:t>v-if and v-for Directives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Computed Props</a:t>
            </a:r>
          </a:p>
          <a:p>
            <a:r>
              <a:rPr lang="en-US" altLang="en-US">
                <a:solidFill>
                  <a:srgbClr val="C2C2C2"/>
                </a:solidFill>
              </a:rPr>
              <a:t>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0BFCC5-D707-40FD-A1F1-CD121263D09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Vue Instance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1219200"/>
          </a:xfrm>
        </p:spPr>
        <p:txBody>
          <a:bodyPr/>
          <a:lstStyle/>
          <a:p>
            <a:r>
              <a:rPr lang="en-US" altLang="en-US" sz="2500"/>
              <a:t>Every Vue application starts by creating a new </a:t>
            </a:r>
            <a:r>
              <a:rPr lang="en-US" altLang="en-US" sz="2500" b="1"/>
              <a:t>Vue instance</a:t>
            </a:r>
            <a:r>
              <a:rPr lang="en-US" altLang="en-US" sz="2500"/>
              <a:t> with the Vue function: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6454AA-F1EE-4995-AC6A-7267F452327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5800" y="2174875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Menlo"/>
              </a:rPr>
              <a:t>var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001080"/>
                </a:solidFill>
                <a:latin typeface="Menlo"/>
              </a:rPr>
              <a:t>vm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= </a:t>
            </a:r>
            <a:r>
              <a:rPr lang="en-US" altLang="en-US">
                <a:solidFill>
                  <a:srgbClr val="0000FF"/>
                </a:solidFill>
                <a:latin typeface="Menlo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>
                <a:solidFill>
                  <a:srgbClr val="267F99"/>
                </a:solidFill>
                <a:latin typeface="Menlo"/>
              </a:rPr>
              <a:t>Vue</a:t>
            </a:r>
            <a:r>
              <a:rPr lang="en-US" altLang="en-US">
                <a:solidFill>
                  <a:srgbClr val="000000"/>
                </a:solidFill>
                <a:latin typeface="Menlo"/>
              </a:rPr>
              <a:t>({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  <a:latin typeface="Menlo"/>
              </a:rPr>
              <a:t>  // options</a:t>
            </a:r>
            <a:endParaRPr lang="en-US" altLang="en-US">
              <a:solidFill>
                <a:srgbClr val="000000"/>
              </a:solidFill>
              <a:latin typeface="Menlo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Menlo"/>
              </a:rPr>
              <a:t>})</a:t>
            </a:r>
          </a:p>
          <a:p>
            <a:pPr eaLnBrk="1" hangingPunct="1"/>
            <a:r>
              <a:rPr lang="en-US" altLang="en-US">
                <a:solidFill>
                  <a:srgbClr val="800000"/>
                </a:solidFill>
                <a:latin typeface="Menlo"/>
              </a:rPr>
              <a:t>&lt;/script&gt;</a:t>
            </a:r>
            <a:endParaRPr lang="en-US" altLang="en-US">
              <a:solidFill>
                <a:srgbClr val="000000"/>
              </a:solidFill>
              <a:latin typeface="Menlo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810000"/>
            <a:ext cx="83820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Ø"/>
              <a:defRPr sz="3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5000"/>
              <a:buFont typeface="Wingdings" pitchFamily="2" charset="2"/>
              <a:buChar char="Ø"/>
              <a:defRPr sz="27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500" dirty="0"/>
              <a:t>As a convention, we often use the variable </a:t>
            </a:r>
            <a:r>
              <a:rPr lang="en-US" sz="2500" dirty="0" err="1">
                <a:solidFill>
                  <a:srgbClr val="CC0000"/>
                </a:solidFill>
              </a:rPr>
              <a:t>vm</a:t>
            </a:r>
            <a:r>
              <a:rPr lang="en-US" sz="2500" dirty="0"/>
              <a:t> (short for </a:t>
            </a:r>
            <a:r>
              <a:rPr lang="en-US" sz="2500" dirty="0" err="1">
                <a:solidFill>
                  <a:srgbClr val="CC0000"/>
                </a:solidFill>
              </a:rPr>
              <a:t>ViewModel</a:t>
            </a:r>
            <a:r>
              <a:rPr lang="en-US" sz="2500" dirty="0"/>
              <a:t>) to refer to our </a:t>
            </a:r>
            <a:r>
              <a:rPr lang="en-US" sz="2500" dirty="0" err="1"/>
              <a:t>Vue</a:t>
            </a:r>
            <a:r>
              <a:rPr lang="en-US" sz="2500" dirty="0"/>
              <a:t> instance.</a:t>
            </a:r>
          </a:p>
          <a:p>
            <a:pPr>
              <a:defRPr/>
            </a:pPr>
            <a:r>
              <a:rPr lang="en-US" sz="2500" dirty="0"/>
              <a:t>A </a:t>
            </a:r>
            <a:r>
              <a:rPr lang="en-US" sz="2500" dirty="0" err="1"/>
              <a:t>Vue</a:t>
            </a:r>
            <a:r>
              <a:rPr lang="en-US" sz="2500" dirty="0"/>
              <a:t> application consists of a </a:t>
            </a:r>
            <a:r>
              <a:rPr lang="en-US" sz="2500" b="1" dirty="0"/>
              <a:t>root </a:t>
            </a:r>
            <a:r>
              <a:rPr lang="en-US" sz="2500" b="1" dirty="0" err="1"/>
              <a:t>Vue</a:t>
            </a:r>
            <a:r>
              <a:rPr lang="en-US" sz="2500" b="1" dirty="0"/>
              <a:t> instance</a:t>
            </a:r>
            <a:r>
              <a:rPr lang="en-US" sz="2500" dirty="0"/>
              <a:t> created with new </a:t>
            </a:r>
            <a:r>
              <a:rPr lang="en-US" sz="2500" dirty="0" err="1"/>
              <a:t>Vue</a:t>
            </a:r>
            <a:r>
              <a:rPr lang="en-US" sz="2500" dirty="0"/>
              <a:t>, optionally organized into a tree of nested, reusable components.</a:t>
            </a:r>
            <a:endParaRPr lang="en-US" sz="2500" kern="0" dirty="0"/>
          </a:p>
          <a:p>
            <a:pPr>
              <a:defRPr/>
            </a:pPr>
            <a:endParaRPr lang="en-US" sz="2500" kern="0" dirty="0"/>
          </a:p>
        </p:txBody>
      </p:sp>
    </p:spTree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Vue Lifecycle Diagram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F634EC-7D95-45B8-BC66-000E98FE067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6" t="-4443" r="916" b="51111"/>
          <a:stretch>
            <a:fillRect/>
          </a:stretch>
        </p:blipFill>
        <p:spPr bwMode="auto">
          <a:xfrm>
            <a:off x="2438400" y="685800"/>
            <a:ext cx="40624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b9834bc4ec06a71d0582be485dfc79297f90e"/>
  <p:tag name="ISPRING_RESOURCE_PATHS_HASH_PRESENTER" val="a9ae2a61266f69ae22ba5d1f9f647eabe7522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38998</TotalTime>
  <Words>1532</Words>
  <Application>Microsoft Office PowerPoint</Application>
  <PresentationFormat>On-screen Show (4:3)</PresentationFormat>
  <Paragraphs>319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Menlo</vt:lpstr>
      <vt:lpstr>Wingdings</vt:lpstr>
      <vt:lpstr>Edge</vt:lpstr>
      <vt:lpstr>Vue.js Framework</vt:lpstr>
      <vt:lpstr>Outline</vt:lpstr>
      <vt:lpstr>What is Vue.js</vt:lpstr>
      <vt:lpstr>MVVM Architecture Pattern</vt:lpstr>
      <vt:lpstr>Reactivity</vt:lpstr>
      <vt:lpstr>Virtual DOM</vt:lpstr>
      <vt:lpstr>Outline</vt:lpstr>
      <vt:lpstr>The Vue Instance</vt:lpstr>
      <vt:lpstr>Vue Lifecycle Diagram</vt:lpstr>
      <vt:lpstr>Vue Lifecycle Diagram</vt:lpstr>
      <vt:lpstr>Outline</vt:lpstr>
      <vt:lpstr>Declarative Rendering</vt:lpstr>
      <vt:lpstr>Data Bindings</vt:lpstr>
      <vt:lpstr>Data Bindings</vt:lpstr>
      <vt:lpstr>Binding attributes</vt:lpstr>
      <vt:lpstr>Outline</vt:lpstr>
      <vt:lpstr>DOM Listeners</vt:lpstr>
      <vt:lpstr>DOM Listeners</vt:lpstr>
      <vt:lpstr>Why using listeners in HTML?</vt:lpstr>
      <vt:lpstr>Handling User Input</vt:lpstr>
      <vt:lpstr>Handling User Input (v-model)</vt:lpstr>
      <vt:lpstr>Outline</vt:lpstr>
      <vt:lpstr>Conditional Rendering  Conditional rendering (v-if)</vt:lpstr>
      <vt:lpstr>List rendering (v-for)</vt:lpstr>
      <vt:lpstr>Outline</vt:lpstr>
      <vt:lpstr>Computed props</vt:lpstr>
      <vt:lpstr>Computed props</vt:lpstr>
      <vt:lpstr>Outline</vt:lpstr>
      <vt:lpstr>Vue Components</vt:lpstr>
      <vt:lpstr>Composing with Components</vt:lpstr>
      <vt:lpstr>Components for large scale apps</vt:lpstr>
      <vt:lpstr>Composing Components</vt:lpstr>
      <vt:lpstr>One-Way Data Flow</vt:lpstr>
      <vt:lpstr>Component Props</vt:lpstr>
      <vt:lpstr>Custom Events</vt:lpstr>
      <vt:lpstr>Declare a component</vt:lpstr>
      <vt:lpstr>Declare a component</vt:lpstr>
      <vt:lpstr>Single File Components</vt:lpstr>
      <vt:lpstr>Single File Components</vt:lpstr>
      <vt:lpstr>References 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jQuery</dc:title>
  <dc:subject>Internet Engineering</dc:subject>
  <dc:creator>Bahador Bakhshi</dc:creator>
  <cp:lastModifiedBy>Bahador</cp:lastModifiedBy>
  <cp:revision>2886</cp:revision>
  <dcterms:created xsi:type="dcterms:W3CDTF">2007-10-07T13:27:00Z</dcterms:created>
  <dcterms:modified xsi:type="dcterms:W3CDTF">2020-04-12T15:36:33Z</dcterms:modified>
</cp:coreProperties>
</file>