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4"/>
  </p:notesMasterIdLst>
  <p:sldIdLst>
    <p:sldId id="256" r:id="rId2"/>
    <p:sldId id="279" r:id="rId3"/>
    <p:sldId id="278" r:id="rId4"/>
    <p:sldId id="294" r:id="rId5"/>
    <p:sldId id="280" r:id="rId6"/>
    <p:sldId id="297" r:id="rId7"/>
    <p:sldId id="296" r:id="rId8"/>
    <p:sldId id="299" r:id="rId9"/>
    <p:sldId id="304" r:id="rId10"/>
    <p:sldId id="305" r:id="rId11"/>
    <p:sldId id="319" r:id="rId12"/>
    <p:sldId id="300" r:id="rId13"/>
    <p:sldId id="301" r:id="rId14"/>
    <p:sldId id="302" r:id="rId15"/>
    <p:sldId id="303" r:id="rId16"/>
    <p:sldId id="306" r:id="rId17"/>
    <p:sldId id="308" r:id="rId18"/>
    <p:sldId id="309" r:id="rId19"/>
    <p:sldId id="310" r:id="rId20"/>
    <p:sldId id="311" r:id="rId21"/>
    <p:sldId id="312" r:id="rId22"/>
    <p:sldId id="313" r:id="rId23"/>
    <p:sldId id="316" r:id="rId24"/>
    <p:sldId id="317" r:id="rId25"/>
    <p:sldId id="315" r:id="rId26"/>
    <p:sldId id="314" r:id="rId27"/>
    <p:sldId id="318" r:id="rId28"/>
    <p:sldId id="320" r:id="rId29"/>
    <p:sldId id="321" r:id="rId30"/>
    <p:sldId id="323" r:id="rId31"/>
    <p:sldId id="295" r:id="rId32"/>
    <p:sldId id="30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1" autoAdjust="0"/>
    <p:restoredTop sz="94660"/>
  </p:normalViewPr>
  <p:slideViewPr>
    <p:cSldViewPr>
      <p:cViewPr varScale="1">
        <p:scale>
          <a:sx n="129" d="100"/>
          <a:sy n="129" d="100"/>
        </p:scale>
        <p:origin x="1146"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C25EA1-B200-4006-8AAF-C5E10E865C8E}" type="datetimeFigureOut">
              <a:rPr lang="en-US" smtClean="0"/>
              <a:t>11/22/2016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A5E5F5-5A19-44B7-9ABA-6D86CB189C15}" type="slidenum">
              <a:rPr lang="en-US" smtClean="0"/>
              <a:t>‹#›</a:t>
            </a:fld>
            <a:endParaRPr lang="en-US"/>
          </a:p>
        </p:txBody>
      </p:sp>
    </p:spTree>
    <p:extLst>
      <p:ext uri="{BB962C8B-B14F-4D97-AF65-F5344CB8AC3E}">
        <p14:creationId xmlns:p14="http://schemas.microsoft.com/office/powerpoint/2010/main" val="2011833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1CCE47F6-70C8-4961-B661-C7FDD2CA0109}" type="datetime1">
              <a:rPr lang="en-US" smtClean="0"/>
              <a:t>11/22/2016</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60217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3A8AE8-E5BC-45B9-845B-72A120431F0F}" type="datetime1">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059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9BF895-E210-4F76-A79F-B9DE74E68F7D}" type="datetime1">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6499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ACF533-BCDF-4ECE-8989-88F9F43E21D9}" type="datetime1">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B6F15528-21DE-4FAA-801E-634DDDAF4B2B}" type="slidenum">
              <a:rPr lang="en-US" smtClean="0"/>
              <a:pPr/>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14685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A8FD23-A3D6-426D-AB3C-2D55FD7209E3}" type="datetime1">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5126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B98B80D-1D98-4FAE-95C3-1066B79BA43E}" type="datetime1">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9235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5D7730D-DE76-46DC-BB6E-5D071A8D5628}" type="datetime1">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2313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75D0C-D09C-4624-B9FF-BE81E57B744E}" type="datetime1">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97975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35A62EE6-498A-4A1D-A9E3-FB7854ED6C91}" type="datetime1">
              <a:rPr lang="en-US" smtClean="0"/>
              <a:t>11/22/2016</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54280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07DF3-E092-4072-A081-9089FBB60814}" type="datetime1">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36576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65810" y="5936188"/>
            <a:ext cx="2057400" cy="365125"/>
          </a:xfrm>
        </p:spPr>
        <p:txBody>
          <a:bodyPr/>
          <a:lstStyle/>
          <a:p>
            <a:fld id="{444B6569-D23D-42F2-8EDB-30CDDDCAD221}" type="datetime1">
              <a:rPr lang="en-US" smtClean="0"/>
              <a:t>11/22/2016</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18821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32F422-2A93-46B6-ACFF-FED83704DF87}" type="datetime1">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08439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7DFBA1-56EF-4C01-AB14-2B635DE0FA85}" type="datetime1">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14385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188660-58D6-4FA9-A83A-75BE1E6FBFED}" type="datetime1">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50536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DD9B628-D6B4-4084-BF14-F52566CE1B18}" type="datetime1">
              <a:rPr lang="en-US" smtClean="0"/>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27060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15A3E4-D831-4360-8F86-F6C1B476C64E}" type="datetime1">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72925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49ECD6-2350-4FA7-B885-394CE4AF14B2}" type="datetime1">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20149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39A75A-BF45-4CA6-BC12-A7D1956072A4}" type="datetime1">
              <a:rPr lang="en-US" smtClean="0"/>
              <a:t>11/22/2016</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5230139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aosabook.org/en/nosql.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blog.mongodb.org/post/87200945828/6-rules-of-thumb-for-mongodb-schema-design-part-1" TargetMode="External"/><Relationship Id="rId2" Type="http://schemas.openxmlformats.org/officeDocument/2006/relationships/hyperlink" Target="http://www.aosabook.org/en/nosql.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3600" dirty="0" smtClean="0"/>
              <a:t>Introduction</a:t>
            </a:r>
            <a:br>
              <a:rPr lang="en-US" sz="3600" dirty="0" smtClean="0"/>
            </a:br>
            <a:r>
              <a:rPr lang="en-US" sz="3600" dirty="0" smtClean="0"/>
              <a:t>to NoSQL</a:t>
            </a:r>
            <a:br>
              <a:rPr lang="en-US" sz="3600" dirty="0" smtClean="0"/>
            </a:br>
            <a:r>
              <a:rPr lang="en-US" sz="3600" dirty="0" smtClean="0"/>
              <a:t>and MongoDB</a:t>
            </a:r>
            <a:endParaRPr lang="en-US" sz="3600" dirty="0"/>
          </a:p>
        </p:txBody>
      </p:sp>
      <p:sp>
        <p:nvSpPr>
          <p:cNvPr id="6" name="Subtitle 2"/>
          <p:cNvSpPr txBox="1">
            <a:spLocks/>
          </p:cNvSpPr>
          <p:nvPr/>
        </p:nvSpPr>
        <p:spPr>
          <a:xfrm>
            <a:off x="490825" y="4648200"/>
            <a:ext cx="6108101" cy="1117687"/>
          </a:xfrm>
          <a:prstGeom prst="rect">
            <a:avLst/>
          </a:prstGeom>
        </p:spPr>
        <p:txBody>
          <a:bodyPr vert="horz" lIns="91440" tIns="45720" rIns="91440" bIns="45720" rtlCol="0">
            <a:normAutofit lnSpcReduction="10000"/>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Principles of Database Design</a:t>
            </a:r>
          </a:p>
          <a:p>
            <a:r>
              <a:rPr lang="en-US" dirty="0" smtClean="0"/>
              <a:t>Ehsan </a:t>
            </a:r>
            <a:r>
              <a:rPr lang="en-US" dirty="0" err="1" smtClean="0"/>
              <a:t>Edalat</a:t>
            </a:r>
            <a:r>
              <a:rPr lang="en-US" dirty="0" smtClean="0"/>
              <a:t> </a:t>
            </a:r>
          </a:p>
          <a:p>
            <a:r>
              <a:rPr lang="en-US" dirty="0" smtClean="0"/>
              <a:t>Parham Alvani </a:t>
            </a:r>
          </a:p>
          <a:p>
            <a:endParaRPr lang="en-US" dirty="0"/>
          </a:p>
        </p:txBody>
      </p:sp>
      <p:pic>
        <p:nvPicPr>
          <p:cNvPr id="1026" name="Picture 2" descr="https://www.freebsdnews.com/wp-content/uploads/mongod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8685" y="2590799"/>
            <a:ext cx="1315797" cy="154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49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 Sets</a:t>
            </a:r>
            <a:endParaRPr lang="en-US" dirty="0"/>
          </a:p>
        </p:txBody>
      </p:sp>
      <p:sp>
        <p:nvSpPr>
          <p:cNvPr id="3" name="Content Placeholder 2"/>
          <p:cNvSpPr>
            <a:spLocks noGrp="1"/>
          </p:cNvSpPr>
          <p:nvPr>
            <p:ph idx="1"/>
          </p:nvPr>
        </p:nvSpPr>
        <p:spPr/>
        <p:txBody>
          <a:bodyPr>
            <a:normAutofit/>
          </a:bodyPr>
          <a:lstStyle/>
          <a:p>
            <a:r>
              <a:rPr lang="en-US" dirty="0" smtClean="0"/>
              <a:t>Redundancy and Failover</a:t>
            </a:r>
          </a:p>
          <a:p>
            <a:r>
              <a:rPr lang="en-US" dirty="0" smtClean="0"/>
              <a:t>Zero downtime for updates and maintenance</a:t>
            </a:r>
          </a:p>
          <a:p>
            <a:r>
              <a:rPr lang="en-US" dirty="0" smtClean="0"/>
              <a:t>Master-slave replication</a:t>
            </a:r>
          </a:p>
          <a:p>
            <a:pPr lvl="1"/>
            <a:r>
              <a:rPr lang="en-US" dirty="0" smtClean="0"/>
              <a:t>Strong Consistency</a:t>
            </a:r>
          </a:p>
          <a:p>
            <a:pPr lvl="2"/>
            <a:r>
              <a:rPr lang="en-US" dirty="0"/>
              <a:t>The protocol is said to support strong consistency </a:t>
            </a:r>
            <a:r>
              <a:rPr lang="en-US" dirty="0" smtClean="0"/>
              <a:t>if: </a:t>
            </a:r>
            <a:r>
              <a:rPr lang="en-US" dirty="0" smtClean="0">
                <a:solidFill>
                  <a:srgbClr val="92D050"/>
                </a:solidFill>
              </a:rPr>
              <a:t>All </a:t>
            </a:r>
            <a:r>
              <a:rPr lang="en-US" dirty="0">
                <a:solidFill>
                  <a:srgbClr val="92D050"/>
                </a:solidFill>
              </a:rPr>
              <a:t>accesses</a:t>
            </a:r>
            <a:r>
              <a:rPr lang="en-US" dirty="0"/>
              <a:t> are seen by </a:t>
            </a:r>
            <a:r>
              <a:rPr lang="en-US" dirty="0">
                <a:solidFill>
                  <a:srgbClr val="FFC000"/>
                </a:solidFill>
              </a:rPr>
              <a:t>all parallel processes</a:t>
            </a:r>
            <a:r>
              <a:rPr lang="en-US" dirty="0"/>
              <a:t> (or nodes, processors, etc.) in the same order (sequentially</a:t>
            </a:r>
            <a:r>
              <a:rPr lang="en-US" dirty="0" smtClean="0"/>
              <a:t>)</a:t>
            </a:r>
          </a:p>
          <a:p>
            <a:pPr lvl="1"/>
            <a:r>
              <a:rPr lang="en-US" dirty="0" smtClean="0"/>
              <a:t>Delayed Consistency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8057421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 to NoSQL</a:t>
            </a:r>
          </a:p>
          <a:p>
            <a:pPr lvl="1"/>
            <a:r>
              <a:rPr lang="en-US" dirty="0"/>
              <a:t>Architecture</a:t>
            </a:r>
          </a:p>
          <a:p>
            <a:pPr lvl="1"/>
            <a:r>
              <a:rPr lang="en-US" dirty="0"/>
              <a:t>NoSQL Assumptions and CAP Theorem</a:t>
            </a:r>
          </a:p>
          <a:p>
            <a:pPr lvl="1"/>
            <a:r>
              <a:rPr lang="en-US" dirty="0"/>
              <a:t>Strengths and weaknesses of NoSQL</a:t>
            </a:r>
          </a:p>
          <a:p>
            <a:r>
              <a:rPr lang="en-US" dirty="0">
                <a:solidFill>
                  <a:srgbClr val="92D050"/>
                </a:solidFill>
              </a:rPr>
              <a:t>MongoDB</a:t>
            </a:r>
          </a:p>
          <a:p>
            <a:pPr lvl="1"/>
            <a:r>
              <a:rPr lang="en-US" dirty="0"/>
              <a:t>Functionality</a:t>
            </a:r>
          </a:p>
          <a:p>
            <a:pPr lvl="1"/>
            <a:r>
              <a:rPr lang="en-US" dirty="0"/>
              <a:t>Examples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7239817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MongoDB</a:t>
            </a:r>
            <a:endParaRPr lang="en-US" dirty="0"/>
          </a:p>
        </p:txBody>
      </p:sp>
      <p:sp>
        <p:nvSpPr>
          <p:cNvPr id="3" name="Content Placeholder 2"/>
          <p:cNvSpPr>
            <a:spLocks noGrp="1"/>
          </p:cNvSpPr>
          <p:nvPr>
            <p:ph idx="1"/>
          </p:nvPr>
        </p:nvSpPr>
        <p:spPr/>
        <p:txBody>
          <a:bodyPr/>
          <a:lstStyle/>
          <a:p>
            <a:r>
              <a:rPr lang="en-US" dirty="0" smtClean="0"/>
              <a:t>Developed by 10gen</a:t>
            </a:r>
          </a:p>
          <a:p>
            <a:pPr lvl="1"/>
            <a:r>
              <a:rPr lang="en-US" dirty="0" smtClean="0"/>
              <a:t>Founded in 2007</a:t>
            </a:r>
          </a:p>
          <a:p>
            <a:r>
              <a:rPr lang="en-US" dirty="0" smtClean="0"/>
              <a:t>A document-oriented, NoSQL database</a:t>
            </a:r>
          </a:p>
          <a:p>
            <a:pPr lvl="1"/>
            <a:r>
              <a:rPr lang="en-US" dirty="0" smtClean="0"/>
              <a:t>Hash-based, schema-less database</a:t>
            </a:r>
          </a:p>
          <a:p>
            <a:pPr lvl="2"/>
            <a:r>
              <a:rPr lang="en-US" dirty="0" smtClean="0"/>
              <a:t>No Data Definition Language</a:t>
            </a:r>
          </a:p>
          <a:p>
            <a:pPr lvl="2"/>
            <a:r>
              <a:rPr lang="en-US" dirty="0" smtClean="0"/>
              <a:t>In practice, this means you can store hashes with any keys and values that you choose</a:t>
            </a:r>
          </a:p>
          <a:p>
            <a:pPr lvl="3"/>
            <a:r>
              <a:rPr lang="en-US" dirty="0" smtClean="0"/>
              <a:t>Keys are a basic data type but in reality stored as strings</a:t>
            </a:r>
          </a:p>
          <a:p>
            <a:pPr lvl="3"/>
            <a:r>
              <a:rPr lang="en-US" dirty="0" smtClean="0"/>
              <a:t>Document Identifiers (_id) will be created for each document, field name reserved by system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108659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MongoDB</a:t>
            </a:r>
            <a:endParaRPr lang="en-US" dirty="0"/>
          </a:p>
        </p:txBody>
      </p:sp>
      <p:sp>
        <p:nvSpPr>
          <p:cNvPr id="3" name="Content Placeholder 2"/>
          <p:cNvSpPr>
            <a:spLocks noGrp="1"/>
          </p:cNvSpPr>
          <p:nvPr>
            <p:ph idx="1"/>
          </p:nvPr>
        </p:nvSpPr>
        <p:spPr/>
        <p:txBody>
          <a:bodyPr/>
          <a:lstStyle/>
          <a:p>
            <a:pPr lvl="2"/>
            <a:r>
              <a:rPr lang="en-US" dirty="0" smtClean="0">
                <a:solidFill>
                  <a:srgbClr val="FFC000"/>
                </a:solidFill>
              </a:rPr>
              <a:t>Application</a:t>
            </a:r>
            <a:r>
              <a:rPr lang="en-US" dirty="0" smtClean="0"/>
              <a:t> </a:t>
            </a:r>
            <a:r>
              <a:rPr lang="en-US" dirty="0" smtClean="0">
                <a:solidFill>
                  <a:srgbClr val="00B0F0"/>
                </a:solidFill>
              </a:rPr>
              <a:t>tracks</a:t>
            </a:r>
            <a:r>
              <a:rPr lang="en-US" dirty="0" smtClean="0"/>
              <a:t> the </a:t>
            </a:r>
            <a:r>
              <a:rPr lang="en-US" dirty="0" smtClean="0">
                <a:solidFill>
                  <a:srgbClr val="92D050"/>
                </a:solidFill>
              </a:rPr>
              <a:t>schema</a:t>
            </a:r>
            <a:r>
              <a:rPr lang="en-US" dirty="0" smtClean="0"/>
              <a:t> and </a:t>
            </a:r>
            <a:r>
              <a:rPr lang="en-US" dirty="0" smtClean="0">
                <a:solidFill>
                  <a:srgbClr val="92D050"/>
                </a:solidFill>
              </a:rPr>
              <a:t>mapping</a:t>
            </a:r>
          </a:p>
          <a:p>
            <a:pPr lvl="2"/>
            <a:r>
              <a:rPr lang="en-US" dirty="0" smtClean="0"/>
              <a:t>Uses BSON format</a:t>
            </a:r>
          </a:p>
          <a:p>
            <a:pPr lvl="3"/>
            <a:r>
              <a:rPr lang="en-US" dirty="0" smtClean="0"/>
              <a:t>Based on JSON – B stands for Binary</a:t>
            </a:r>
          </a:p>
          <a:p>
            <a:r>
              <a:rPr lang="en-US" dirty="0" smtClean="0"/>
              <a:t>Written in C++</a:t>
            </a:r>
          </a:p>
          <a:p>
            <a:r>
              <a:rPr lang="en-US" dirty="0" smtClean="0"/>
              <a:t>Supports APIs (drivers) in many computer languages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714733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of MongoDB</a:t>
            </a:r>
            <a:endParaRPr lang="en-US" dirty="0"/>
          </a:p>
        </p:txBody>
      </p:sp>
      <p:sp>
        <p:nvSpPr>
          <p:cNvPr id="3" name="Content Placeholder 2"/>
          <p:cNvSpPr>
            <a:spLocks noGrp="1"/>
          </p:cNvSpPr>
          <p:nvPr>
            <p:ph idx="1"/>
          </p:nvPr>
        </p:nvSpPr>
        <p:spPr/>
        <p:txBody>
          <a:bodyPr>
            <a:normAutofit lnSpcReduction="10000"/>
          </a:bodyPr>
          <a:lstStyle/>
          <a:p>
            <a:r>
              <a:rPr lang="en-US" dirty="0" smtClean="0"/>
              <a:t>Dynamic schema</a:t>
            </a:r>
          </a:p>
          <a:p>
            <a:pPr lvl="1"/>
            <a:r>
              <a:rPr lang="en-US" dirty="0" smtClean="0"/>
              <a:t>No DDL</a:t>
            </a:r>
          </a:p>
          <a:p>
            <a:r>
              <a:rPr lang="en-US" dirty="0" smtClean="0"/>
              <a:t>Document-based database</a:t>
            </a:r>
          </a:p>
          <a:p>
            <a:r>
              <a:rPr lang="en-US" dirty="0" smtClean="0"/>
              <a:t>Secondary indexes</a:t>
            </a:r>
          </a:p>
          <a:p>
            <a:r>
              <a:rPr lang="en-US" dirty="0" smtClean="0"/>
              <a:t>Query language via an API</a:t>
            </a:r>
          </a:p>
          <a:p>
            <a:r>
              <a:rPr lang="en-US" dirty="0" smtClean="0"/>
              <a:t>Atomic writes and fully-consistent reads</a:t>
            </a:r>
          </a:p>
          <a:p>
            <a:pPr lvl="1"/>
            <a:r>
              <a:rPr lang="en-US" dirty="0" smtClean="0"/>
              <a:t>If system configured that way</a:t>
            </a:r>
          </a:p>
          <a:p>
            <a:r>
              <a:rPr lang="en-US" dirty="0" smtClean="0"/>
              <a:t>Master-slave replication with automated failover (replica sets)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3639935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of MongoDB</a:t>
            </a:r>
          </a:p>
        </p:txBody>
      </p:sp>
      <p:sp>
        <p:nvSpPr>
          <p:cNvPr id="3" name="Content Placeholder 2"/>
          <p:cNvSpPr>
            <a:spLocks noGrp="1"/>
          </p:cNvSpPr>
          <p:nvPr>
            <p:ph idx="1"/>
          </p:nvPr>
        </p:nvSpPr>
        <p:spPr/>
        <p:txBody>
          <a:bodyPr/>
          <a:lstStyle/>
          <a:p>
            <a:r>
              <a:rPr lang="en-US" dirty="0" smtClean="0"/>
              <a:t>Built-in horizontal scaling via automated range-based partitioning of data (</a:t>
            </a:r>
            <a:r>
              <a:rPr lang="en-US" dirty="0" err="1" smtClean="0"/>
              <a:t>sharding</a:t>
            </a:r>
            <a:r>
              <a:rPr lang="en-US" dirty="0" smtClean="0"/>
              <a:t>)</a:t>
            </a:r>
          </a:p>
          <a:p>
            <a:r>
              <a:rPr lang="en-US" dirty="0" smtClean="0"/>
              <a:t>No joins nor transactions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997500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MongoDB</a:t>
            </a:r>
            <a:endParaRPr lang="en-US" dirty="0"/>
          </a:p>
        </p:txBody>
      </p:sp>
      <p:sp>
        <p:nvSpPr>
          <p:cNvPr id="3" name="Content Placeholder 2"/>
          <p:cNvSpPr>
            <a:spLocks noGrp="1"/>
          </p:cNvSpPr>
          <p:nvPr>
            <p:ph idx="1"/>
          </p:nvPr>
        </p:nvSpPr>
        <p:spPr/>
        <p:txBody>
          <a:bodyPr/>
          <a:lstStyle/>
          <a:p>
            <a:r>
              <a:rPr lang="en-US" dirty="0" smtClean="0"/>
              <a:t>Simple queries</a:t>
            </a:r>
          </a:p>
          <a:p>
            <a:r>
              <a:rPr lang="en-US" dirty="0" smtClean="0"/>
              <a:t>Functionality provided applicable to most web applications</a:t>
            </a:r>
          </a:p>
          <a:p>
            <a:r>
              <a:rPr lang="en-US" dirty="0" smtClean="0"/>
              <a:t>Easy and fast integration of data</a:t>
            </a:r>
          </a:p>
          <a:p>
            <a:pPr lvl="1"/>
            <a:r>
              <a:rPr lang="en-US" dirty="0" smtClean="0"/>
              <a:t>No ERD diagram</a:t>
            </a:r>
          </a:p>
          <a:p>
            <a:r>
              <a:rPr lang="en-US" dirty="0" smtClean="0"/>
              <a:t>Not well suited for heavy and complex transaction systems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102844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Hierarchical Objects</a:t>
            </a:r>
            <a:endParaRPr lang="en-US" dirty="0"/>
          </a:p>
        </p:txBody>
      </p:sp>
      <p:sp>
        <p:nvSpPr>
          <p:cNvPr id="3" name="Content Placeholder 2"/>
          <p:cNvSpPr>
            <a:spLocks noGrp="1"/>
          </p:cNvSpPr>
          <p:nvPr>
            <p:ph idx="1"/>
          </p:nvPr>
        </p:nvSpPr>
        <p:spPr/>
        <p:txBody>
          <a:bodyPr/>
          <a:lstStyle/>
          <a:p>
            <a:r>
              <a:rPr lang="en-US" dirty="0" smtClean="0"/>
              <a:t> A MongoDB instance may have zero or more </a:t>
            </a:r>
            <a:r>
              <a:rPr lang="en-US" b="1" dirty="0" smtClean="0">
                <a:solidFill>
                  <a:srgbClr val="FFC000"/>
                </a:solidFill>
              </a:rPr>
              <a:t>databases</a:t>
            </a:r>
          </a:p>
          <a:p>
            <a:r>
              <a:rPr lang="en-US" dirty="0" smtClean="0"/>
              <a:t>A </a:t>
            </a:r>
            <a:r>
              <a:rPr lang="en-US" b="1" dirty="0" smtClean="0">
                <a:solidFill>
                  <a:srgbClr val="FFC000"/>
                </a:solidFill>
              </a:rPr>
              <a:t>database</a:t>
            </a:r>
            <a:r>
              <a:rPr lang="en-US" dirty="0" smtClean="0"/>
              <a:t> may have zero or more </a:t>
            </a:r>
            <a:r>
              <a:rPr lang="en-US" b="1" dirty="0" smtClean="0">
                <a:solidFill>
                  <a:srgbClr val="92D050"/>
                </a:solidFill>
              </a:rPr>
              <a:t>collections</a:t>
            </a:r>
          </a:p>
          <a:p>
            <a:r>
              <a:rPr lang="en-US" dirty="0" smtClean="0"/>
              <a:t>A </a:t>
            </a:r>
            <a:r>
              <a:rPr lang="en-US" b="1" dirty="0" smtClean="0">
                <a:solidFill>
                  <a:srgbClr val="92D050"/>
                </a:solidFill>
              </a:rPr>
              <a:t>collection</a:t>
            </a:r>
            <a:r>
              <a:rPr lang="en-US" dirty="0" smtClean="0"/>
              <a:t> may have zero or more </a:t>
            </a:r>
            <a:r>
              <a:rPr lang="en-US" b="1" dirty="0" smtClean="0">
                <a:solidFill>
                  <a:srgbClr val="00B0F0"/>
                </a:solidFill>
              </a:rPr>
              <a:t>documents</a:t>
            </a:r>
          </a:p>
          <a:p>
            <a:r>
              <a:rPr lang="en-US" dirty="0" smtClean="0"/>
              <a:t>A </a:t>
            </a:r>
            <a:r>
              <a:rPr lang="en-US" b="1" dirty="0" smtClean="0">
                <a:solidFill>
                  <a:srgbClr val="00B0F0"/>
                </a:solidFill>
              </a:rPr>
              <a:t>document</a:t>
            </a:r>
            <a:r>
              <a:rPr lang="en-US" dirty="0" smtClean="0"/>
              <a:t> may have one or more </a:t>
            </a:r>
            <a:r>
              <a:rPr lang="en-US" b="1" dirty="0" smtClean="0">
                <a:solidFill>
                  <a:srgbClr val="7030A0"/>
                </a:solidFill>
              </a:rPr>
              <a:t>fields</a:t>
            </a:r>
          </a:p>
          <a:p>
            <a:r>
              <a:rPr lang="en-US" dirty="0" smtClean="0"/>
              <a:t>MongoDB </a:t>
            </a:r>
            <a:r>
              <a:rPr lang="en-US" b="1" dirty="0" smtClean="0">
                <a:solidFill>
                  <a:schemeClr val="accent3">
                    <a:lumMod val="60000"/>
                    <a:lumOff val="40000"/>
                  </a:schemeClr>
                </a:solidFill>
              </a:rPr>
              <a:t>indexes</a:t>
            </a:r>
            <a:r>
              <a:rPr lang="en-US" dirty="0" smtClean="0"/>
              <a:t> function much like their RDBMS counterparts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0787945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 Concepts to NoSQL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81533024"/>
              </p:ext>
            </p:extLst>
          </p:nvPr>
        </p:nvGraphicFramePr>
        <p:xfrm>
          <a:off x="533400" y="2336800"/>
          <a:ext cx="6888162" cy="2966720"/>
        </p:xfrm>
        <a:graphic>
          <a:graphicData uri="http://schemas.openxmlformats.org/drawingml/2006/table">
            <a:tbl>
              <a:tblPr firstRow="1" bandRow="1">
                <a:tableStyleId>{5C22544A-7EE6-4342-B048-85BDC9FD1C3A}</a:tableStyleId>
              </a:tblPr>
              <a:tblGrid>
                <a:gridCol w="2296054">
                  <a:extLst>
                    <a:ext uri="{9D8B030D-6E8A-4147-A177-3AD203B41FA5}">
                      <a16:colId xmlns:a16="http://schemas.microsoft.com/office/drawing/2014/main" val="1549649120"/>
                    </a:ext>
                  </a:extLst>
                </a:gridCol>
                <a:gridCol w="2296054">
                  <a:extLst>
                    <a:ext uri="{9D8B030D-6E8A-4147-A177-3AD203B41FA5}">
                      <a16:colId xmlns:a16="http://schemas.microsoft.com/office/drawing/2014/main" val="3743098586"/>
                    </a:ext>
                  </a:extLst>
                </a:gridCol>
                <a:gridCol w="2296054">
                  <a:extLst>
                    <a:ext uri="{9D8B030D-6E8A-4147-A177-3AD203B41FA5}">
                      <a16:colId xmlns:a16="http://schemas.microsoft.com/office/drawing/2014/main" val="3253488560"/>
                    </a:ext>
                  </a:extLst>
                </a:gridCol>
              </a:tblGrid>
              <a:tr h="370840">
                <a:tc>
                  <a:txBody>
                    <a:bodyPr/>
                    <a:lstStyle/>
                    <a:p>
                      <a:r>
                        <a:rPr lang="en-US" dirty="0" smtClean="0"/>
                        <a:t>RDBMS</a:t>
                      </a:r>
                      <a:endParaRPr lang="en-US" dirty="0"/>
                    </a:p>
                  </a:txBody>
                  <a:tcPr/>
                </a:tc>
                <a:tc>
                  <a:txBody>
                    <a:bodyPr/>
                    <a:lstStyle/>
                    <a:p>
                      <a:endParaRPr lang="en-US"/>
                    </a:p>
                  </a:txBody>
                  <a:tcPr/>
                </a:tc>
                <a:tc>
                  <a:txBody>
                    <a:bodyPr/>
                    <a:lstStyle/>
                    <a:p>
                      <a:r>
                        <a:rPr lang="en-US" dirty="0" smtClean="0"/>
                        <a:t>MongoDB</a:t>
                      </a:r>
                      <a:endParaRPr lang="en-US" dirty="0"/>
                    </a:p>
                  </a:txBody>
                  <a:tcPr/>
                </a:tc>
                <a:extLst>
                  <a:ext uri="{0D108BD9-81ED-4DB2-BD59-A6C34878D82A}">
                    <a16:rowId xmlns:a16="http://schemas.microsoft.com/office/drawing/2014/main" val="4270060840"/>
                  </a:ext>
                </a:extLst>
              </a:tr>
              <a:tr h="370840">
                <a:tc>
                  <a:txBody>
                    <a:bodyPr/>
                    <a:lstStyle/>
                    <a:p>
                      <a:r>
                        <a:rPr lang="en-US" dirty="0" smtClean="0"/>
                        <a:t>Database</a:t>
                      </a:r>
                      <a:endParaRPr lang="en-US" dirty="0"/>
                    </a:p>
                  </a:txBody>
                  <a:tcPr/>
                </a:tc>
                <a:tc>
                  <a:txBody>
                    <a:bodyPr/>
                    <a:lstStyle/>
                    <a:p>
                      <a:endParaRPr lang="en-US" dirty="0"/>
                    </a:p>
                  </a:txBody>
                  <a:tcPr/>
                </a:tc>
                <a:tc>
                  <a:txBody>
                    <a:bodyPr/>
                    <a:lstStyle/>
                    <a:p>
                      <a:r>
                        <a:rPr lang="en-US" dirty="0" smtClean="0"/>
                        <a:t>Database</a:t>
                      </a:r>
                      <a:endParaRPr lang="en-US" dirty="0"/>
                    </a:p>
                  </a:txBody>
                  <a:tcPr/>
                </a:tc>
                <a:extLst>
                  <a:ext uri="{0D108BD9-81ED-4DB2-BD59-A6C34878D82A}">
                    <a16:rowId xmlns:a16="http://schemas.microsoft.com/office/drawing/2014/main" val="2501252946"/>
                  </a:ext>
                </a:extLst>
              </a:tr>
              <a:tr h="370840">
                <a:tc>
                  <a:txBody>
                    <a:bodyPr/>
                    <a:lstStyle/>
                    <a:p>
                      <a:r>
                        <a:rPr lang="en-US" dirty="0" smtClean="0"/>
                        <a:t>Table, View</a:t>
                      </a:r>
                      <a:endParaRPr lang="en-US" dirty="0"/>
                    </a:p>
                  </a:txBody>
                  <a:tcPr/>
                </a:tc>
                <a:tc>
                  <a:txBody>
                    <a:bodyPr/>
                    <a:lstStyle/>
                    <a:p>
                      <a:endParaRPr lang="en-US" dirty="0"/>
                    </a:p>
                  </a:txBody>
                  <a:tcPr/>
                </a:tc>
                <a:tc>
                  <a:txBody>
                    <a:bodyPr/>
                    <a:lstStyle/>
                    <a:p>
                      <a:r>
                        <a:rPr lang="en-US" dirty="0" smtClean="0"/>
                        <a:t>Collection</a:t>
                      </a:r>
                      <a:endParaRPr lang="en-US" dirty="0"/>
                    </a:p>
                  </a:txBody>
                  <a:tcPr/>
                </a:tc>
                <a:extLst>
                  <a:ext uri="{0D108BD9-81ED-4DB2-BD59-A6C34878D82A}">
                    <a16:rowId xmlns:a16="http://schemas.microsoft.com/office/drawing/2014/main" val="1687694042"/>
                  </a:ext>
                </a:extLst>
              </a:tr>
              <a:tr h="370840">
                <a:tc>
                  <a:txBody>
                    <a:bodyPr/>
                    <a:lstStyle/>
                    <a:p>
                      <a:r>
                        <a:rPr lang="en-US" dirty="0" smtClean="0"/>
                        <a:t>Row</a:t>
                      </a:r>
                      <a:endParaRPr lang="en-US" dirty="0"/>
                    </a:p>
                  </a:txBody>
                  <a:tcPr/>
                </a:tc>
                <a:tc>
                  <a:txBody>
                    <a:bodyPr/>
                    <a:lstStyle/>
                    <a:p>
                      <a:endParaRPr lang="en-US" dirty="0"/>
                    </a:p>
                  </a:txBody>
                  <a:tcPr/>
                </a:tc>
                <a:tc>
                  <a:txBody>
                    <a:bodyPr/>
                    <a:lstStyle/>
                    <a:p>
                      <a:r>
                        <a:rPr lang="en-US" dirty="0" smtClean="0"/>
                        <a:t>Document (BSON)</a:t>
                      </a:r>
                      <a:endParaRPr lang="en-US" dirty="0"/>
                    </a:p>
                  </a:txBody>
                  <a:tcPr/>
                </a:tc>
                <a:extLst>
                  <a:ext uri="{0D108BD9-81ED-4DB2-BD59-A6C34878D82A}">
                    <a16:rowId xmlns:a16="http://schemas.microsoft.com/office/drawing/2014/main" val="1871942786"/>
                  </a:ext>
                </a:extLst>
              </a:tr>
              <a:tr h="370840">
                <a:tc>
                  <a:txBody>
                    <a:bodyPr/>
                    <a:lstStyle/>
                    <a:p>
                      <a:r>
                        <a:rPr lang="en-US" dirty="0" smtClean="0"/>
                        <a:t>Column</a:t>
                      </a:r>
                      <a:endParaRPr lang="en-US" dirty="0"/>
                    </a:p>
                  </a:txBody>
                  <a:tcPr/>
                </a:tc>
                <a:tc>
                  <a:txBody>
                    <a:bodyPr/>
                    <a:lstStyle/>
                    <a:p>
                      <a:endParaRPr lang="en-US" dirty="0"/>
                    </a:p>
                  </a:txBody>
                  <a:tcPr/>
                </a:tc>
                <a:tc>
                  <a:txBody>
                    <a:bodyPr/>
                    <a:lstStyle/>
                    <a:p>
                      <a:r>
                        <a:rPr lang="en-US" dirty="0" smtClean="0"/>
                        <a:t>Field</a:t>
                      </a:r>
                      <a:endParaRPr lang="en-US" dirty="0"/>
                    </a:p>
                  </a:txBody>
                  <a:tcPr/>
                </a:tc>
                <a:extLst>
                  <a:ext uri="{0D108BD9-81ED-4DB2-BD59-A6C34878D82A}">
                    <a16:rowId xmlns:a16="http://schemas.microsoft.com/office/drawing/2014/main" val="1392044597"/>
                  </a:ext>
                </a:extLst>
              </a:tr>
              <a:tr h="370840">
                <a:tc>
                  <a:txBody>
                    <a:bodyPr/>
                    <a:lstStyle/>
                    <a:p>
                      <a:r>
                        <a:rPr lang="en-US" dirty="0" smtClean="0"/>
                        <a:t>Index</a:t>
                      </a:r>
                      <a:endParaRPr lang="en-US" dirty="0"/>
                    </a:p>
                  </a:txBody>
                  <a:tcPr/>
                </a:tc>
                <a:tc>
                  <a:txBody>
                    <a:bodyPr/>
                    <a:lstStyle/>
                    <a:p>
                      <a:endParaRPr lang="en-US" dirty="0"/>
                    </a:p>
                  </a:txBody>
                  <a:tcPr/>
                </a:tc>
                <a:tc>
                  <a:txBody>
                    <a:bodyPr/>
                    <a:lstStyle/>
                    <a:p>
                      <a:r>
                        <a:rPr lang="en-US" dirty="0" smtClean="0"/>
                        <a:t>Index</a:t>
                      </a:r>
                      <a:endParaRPr lang="en-US" dirty="0"/>
                    </a:p>
                  </a:txBody>
                  <a:tcPr/>
                </a:tc>
                <a:extLst>
                  <a:ext uri="{0D108BD9-81ED-4DB2-BD59-A6C34878D82A}">
                    <a16:rowId xmlns:a16="http://schemas.microsoft.com/office/drawing/2014/main" val="2159660386"/>
                  </a:ext>
                </a:extLst>
              </a:tr>
              <a:tr h="370840">
                <a:tc>
                  <a:txBody>
                    <a:bodyPr/>
                    <a:lstStyle/>
                    <a:p>
                      <a:r>
                        <a:rPr lang="en-US" dirty="0" smtClean="0"/>
                        <a:t>Join</a:t>
                      </a:r>
                      <a:endParaRPr lang="en-US" dirty="0"/>
                    </a:p>
                  </a:txBody>
                  <a:tcPr/>
                </a:tc>
                <a:tc>
                  <a:txBody>
                    <a:bodyPr/>
                    <a:lstStyle/>
                    <a:p>
                      <a:endParaRPr lang="en-US"/>
                    </a:p>
                  </a:txBody>
                  <a:tcPr/>
                </a:tc>
                <a:tc>
                  <a:txBody>
                    <a:bodyPr/>
                    <a:lstStyle/>
                    <a:p>
                      <a:r>
                        <a:rPr lang="en-US" sz="1600" dirty="0" smtClean="0"/>
                        <a:t>Embedded</a:t>
                      </a:r>
                      <a:r>
                        <a:rPr lang="en-US" sz="1600" baseline="0" dirty="0" smtClean="0"/>
                        <a:t> Document</a:t>
                      </a:r>
                      <a:endParaRPr lang="en-US" sz="1600" dirty="0"/>
                    </a:p>
                  </a:txBody>
                  <a:tcPr/>
                </a:tc>
                <a:extLst>
                  <a:ext uri="{0D108BD9-81ED-4DB2-BD59-A6C34878D82A}">
                    <a16:rowId xmlns:a16="http://schemas.microsoft.com/office/drawing/2014/main" val="3528385750"/>
                  </a:ext>
                </a:extLst>
              </a:tr>
              <a:tr h="370840">
                <a:tc>
                  <a:txBody>
                    <a:bodyPr/>
                    <a:lstStyle/>
                    <a:p>
                      <a:r>
                        <a:rPr lang="en-US" dirty="0" smtClean="0"/>
                        <a:t>Foreign Key</a:t>
                      </a:r>
                      <a:endParaRPr lang="en-US" dirty="0"/>
                    </a:p>
                  </a:txBody>
                  <a:tcPr/>
                </a:tc>
                <a:tc>
                  <a:txBody>
                    <a:bodyPr/>
                    <a:lstStyle/>
                    <a:p>
                      <a:endParaRPr lang="en-US"/>
                    </a:p>
                  </a:txBody>
                  <a:tcPr/>
                </a:tc>
                <a:tc>
                  <a:txBody>
                    <a:bodyPr/>
                    <a:lstStyle/>
                    <a:p>
                      <a:r>
                        <a:rPr lang="en-US" dirty="0" smtClean="0"/>
                        <a:t>Reference</a:t>
                      </a:r>
                      <a:endParaRPr lang="en-US" dirty="0"/>
                    </a:p>
                  </a:txBody>
                  <a:tcPr/>
                </a:tc>
                <a:extLst>
                  <a:ext uri="{0D108BD9-81ED-4DB2-BD59-A6C34878D82A}">
                    <a16:rowId xmlns:a16="http://schemas.microsoft.com/office/drawing/2014/main" val="2614683047"/>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Right Arrow 5"/>
          <p:cNvSpPr/>
          <p:nvPr/>
        </p:nvSpPr>
        <p:spPr>
          <a:xfrm>
            <a:off x="3710781" y="27432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710781" y="31496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710781" y="35560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710781" y="3880834"/>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710781" y="4233036"/>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725862" y="4603304"/>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725862" y="5009704"/>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104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Processes and configuration</a:t>
            </a:r>
            <a:endParaRPr lang="en-US" dirty="0"/>
          </a:p>
        </p:txBody>
      </p:sp>
      <p:sp>
        <p:nvSpPr>
          <p:cNvPr id="3" name="Content Placeholder 2"/>
          <p:cNvSpPr>
            <a:spLocks noGrp="1"/>
          </p:cNvSpPr>
          <p:nvPr>
            <p:ph idx="1"/>
          </p:nvPr>
        </p:nvSpPr>
        <p:spPr/>
        <p:txBody>
          <a:bodyPr/>
          <a:lstStyle/>
          <a:p>
            <a:r>
              <a:rPr lang="en-US" dirty="0" err="1" smtClean="0"/>
              <a:t>Mongod</a:t>
            </a:r>
            <a:r>
              <a:rPr lang="en-US" dirty="0" smtClean="0"/>
              <a:t> – Database instance</a:t>
            </a:r>
          </a:p>
          <a:p>
            <a:r>
              <a:rPr lang="en-US" dirty="0" smtClean="0"/>
              <a:t>Mongos – </a:t>
            </a:r>
            <a:r>
              <a:rPr lang="en-US" dirty="0" err="1" smtClean="0"/>
              <a:t>Sharding</a:t>
            </a:r>
            <a:r>
              <a:rPr lang="en-US" dirty="0" smtClean="0"/>
              <a:t> </a:t>
            </a:r>
            <a:r>
              <a:rPr lang="en-US" dirty="0" err="1" smtClean="0"/>
              <a:t>proceses</a:t>
            </a:r>
            <a:endParaRPr lang="en-US" dirty="0" smtClean="0"/>
          </a:p>
          <a:p>
            <a:pPr lvl="1"/>
            <a:r>
              <a:rPr lang="en-US" dirty="0" smtClean="0"/>
              <a:t>Analogous to a database router</a:t>
            </a:r>
          </a:p>
          <a:p>
            <a:pPr lvl="1"/>
            <a:r>
              <a:rPr lang="en-US" dirty="0" smtClean="0"/>
              <a:t>Process all requests</a:t>
            </a:r>
          </a:p>
          <a:p>
            <a:pPr lvl="1"/>
            <a:r>
              <a:rPr lang="en-US" dirty="0" smtClean="0"/>
              <a:t>Decides how many and which </a:t>
            </a:r>
            <a:r>
              <a:rPr lang="en-US" dirty="0" err="1" smtClean="0"/>
              <a:t>mongods</a:t>
            </a:r>
            <a:r>
              <a:rPr lang="en-US" dirty="0" smtClean="0"/>
              <a:t> should receive the query</a:t>
            </a:r>
          </a:p>
          <a:p>
            <a:pPr lvl="1"/>
            <a:r>
              <a:rPr lang="en-US" dirty="0" smtClean="0"/>
              <a:t>Mongos collects the results, and sends it back to the client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9638687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rgbClr val="FFC000"/>
                </a:solidFill>
              </a:rPr>
              <a:t>Introduction to NoSQL</a:t>
            </a:r>
          </a:p>
          <a:p>
            <a:pPr lvl="1"/>
            <a:r>
              <a:rPr lang="en-US" dirty="0" smtClean="0"/>
              <a:t>Architecture</a:t>
            </a:r>
          </a:p>
          <a:p>
            <a:pPr lvl="1"/>
            <a:r>
              <a:rPr lang="en-US" dirty="0" smtClean="0"/>
              <a:t>NoSQL Assumptions and CAP Theorem</a:t>
            </a:r>
          </a:p>
          <a:p>
            <a:pPr lvl="1"/>
            <a:r>
              <a:rPr lang="en-US" dirty="0" smtClean="0"/>
              <a:t>Strengths and weaknesses of NoSQL</a:t>
            </a:r>
          </a:p>
          <a:p>
            <a:r>
              <a:rPr lang="en-US" dirty="0" smtClean="0"/>
              <a:t>MongoDB</a:t>
            </a:r>
          </a:p>
          <a:p>
            <a:pPr lvl="1"/>
            <a:r>
              <a:rPr lang="en-US" dirty="0" smtClean="0"/>
              <a:t>Functionality</a:t>
            </a:r>
          </a:p>
          <a:p>
            <a:pPr lvl="1"/>
            <a:r>
              <a:rPr lang="en-US" dirty="0" smtClean="0"/>
              <a:t>Examples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3007271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Processes and configuration</a:t>
            </a:r>
          </a:p>
        </p:txBody>
      </p:sp>
      <p:sp>
        <p:nvSpPr>
          <p:cNvPr id="3" name="Content Placeholder 2"/>
          <p:cNvSpPr>
            <a:spLocks noGrp="1"/>
          </p:cNvSpPr>
          <p:nvPr>
            <p:ph idx="1"/>
          </p:nvPr>
        </p:nvSpPr>
        <p:spPr/>
        <p:txBody>
          <a:bodyPr/>
          <a:lstStyle/>
          <a:p>
            <a:r>
              <a:rPr lang="en-US" dirty="0" smtClean="0"/>
              <a:t>Mongo – an interactive shell (a client)</a:t>
            </a:r>
          </a:p>
          <a:p>
            <a:pPr lvl="1"/>
            <a:r>
              <a:rPr lang="en-US" dirty="0" smtClean="0"/>
              <a:t>Fully functional JavaScript environment for use with a MongoDB</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970671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Free</a:t>
            </a:r>
            <a:endParaRPr lang="en-US" dirty="0"/>
          </a:p>
        </p:txBody>
      </p:sp>
      <p:sp>
        <p:nvSpPr>
          <p:cNvPr id="3" name="Content Placeholder 2"/>
          <p:cNvSpPr>
            <a:spLocks noGrp="1"/>
          </p:cNvSpPr>
          <p:nvPr>
            <p:ph idx="1"/>
          </p:nvPr>
        </p:nvSpPr>
        <p:spPr/>
        <p:txBody>
          <a:bodyPr/>
          <a:lstStyle/>
          <a:p>
            <a:r>
              <a:rPr lang="en-US" dirty="0" smtClean="0"/>
              <a:t>MongoDB does not need any pre-defined data schema</a:t>
            </a:r>
          </a:p>
          <a:p>
            <a:r>
              <a:rPr lang="en-US" dirty="0" smtClean="0"/>
              <a:t>Every document in a collection could have different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772774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Free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3" name="Content Placeholder 2"/>
          <p:cNvSpPr>
            <a:spLocks noGrp="1"/>
          </p:cNvSpPr>
          <p:nvPr>
            <p:ph idx="1"/>
          </p:nvPr>
        </p:nvSpPr>
        <p:spPr/>
        <p:txBody>
          <a:bodyPr>
            <a:normAutofit fontScale="92500" lnSpcReduction="20000"/>
          </a:bodyPr>
          <a:lstStyle/>
          <a:p>
            <a:r>
              <a:rPr lang="en-US" dirty="0"/>
              <a:t>MongoDB is a </a:t>
            </a:r>
            <a:r>
              <a:rPr lang="en-US" dirty="0">
                <a:solidFill>
                  <a:srgbClr val="FFFF00"/>
                </a:solidFill>
              </a:rPr>
              <a:t>JSON-style</a:t>
            </a:r>
            <a:r>
              <a:rPr lang="en-US" dirty="0"/>
              <a:t> data store</a:t>
            </a:r>
            <a:r>
              <a:rPr lang="en-US" dirty="0" smtClean="0"/>
              <a:t>.</a:t>
            </a:r>
          </a:p>
          <a:p>
            <a:r>
              <a:rPr lang="en-US" dirty="0" smtClean="0"/>
              <a:t>The </a:t>
            </a:r>
            <a:r>
              <a:rPr lang="en-US" dirty="0"/>
              <a:t>documents stored in the database can have </a:t>
            </a:r>
            <a:r>
              <a:rPr lang="en-US" dirty="0">
                <a:solidFill>
                  <a:srgbClr val="00B0F0"/>
                </a:solidFill>
              </a:rPr>
              <a:t>varying sets of fields</a:t>
            </a:r>
            <a:r>
              <a:rPr lang="en-US" dirty="0"/>
              <a:t>, with </a:t>
            </a:r>
            <a:r>
              <a:rPr lang="en-US" dirty="0">
                <a:solidFill>
                  <a:schemeClr val="accent5">
                    <a:lumMod val="75000"/>
                  </a:schemeClr>
                </a:solidFill>
              </a:rPr>
              <a:t>different types for each </a:t>
            </a:r>
            <a:r>
              <a:rPr lang="en-US" dirty="0" smtClean="0">
                <a:solidFill>
                  <a:schemeClr val="accent5">
                    <a:lumMod val="75000"/>
                  </a:schemeClr>
                </a:solidFill>
              </a:rPr>
              <a:t>field</a:t>
            </a:r>
            <a:r>
              <a:rPr lang="en-US" dirty="0" smtClean="0"/>
              <a:t>.</a:t>
            </a:r>
          </a:p>
          <a:p>
            <a:r>
              <a:rPr lang="en-US" dirty="0" smtClean="0"/>
              <a:t>One </a:t>
            </a:r>
            <a:r>
              <a:rPr lang="en-US" dirty="0"/>
              <a:t>could have the following objects in a </a:t>
            </a:r>
            <a:r>
              <a:rPr lang="en-US" dirty="0">
                <a:solidFill>
                  <a:srgbClr val="92D050"/>
                </a:solidFill>
              </a:rPr>
              <a:t>single collection</a:t>
            </a:r>
            <a:r>
              <a:rPr lang="en-US" dirty="0" smtClean="0"/>
              <a:t>:</a:t>
            </a:r>
            <a:endParaRPr lang="en-US" dirty="0"/>
          </a:p>
          <a:p>
            <a:pPr lvl="1"/>
            <a:r>
              <a:rPr lang="en-US" dirty="0">
                <a:latin typeface="Courier New" panose="02070309020205020404" pitchFamily="49" charset="0"/>
                <a:cs typeface="Courier New" panose="02070309020205020404" pitchFamily="49" charset="0"/>
              </a:rPr>
              <a:t>{ name : “Joe”, x : 3.3, y : [1,2,3] }</a:t>
            </a:r>
          </a:p>
          <a:p>
            <a:endParaRPr lang="en-US" dirty="0"/>
          </a:p>
          <a:p>
            <a:pPr lvl="1"/>
            <a:r>
              <a:rPr lang="en-US" dirty="0">
                <a:latin typeface="Courier New" panose="02070309020205020404" pitchFamily="49" charset="0"/>
                <a:cs typeface="Courier New" panose="02070309020205020404" pitchFamily="49" charset="0"/>
              </a:rPr>
              <a:t>{ name : “Kate”, x :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p>
          <a:p>
            <a:endParaRPr lang="en-US" dirty="0"/>
          </a:p>
          <a:p>
            <a:pPr lvl="1"/>
            <a:r>
              <a:rPr lang="en-US" dirty="0">
                <a:latin typeface="Courier New" panose="02070309020205020404" pitchFamily="49" charset="0"/>
                <a:cs typeface="Courier New" panose="02070309020205020404" pitchFamily="49" charset="0"/>
              </a:rPr>
              <a:t>{ q : 456 }</a:t>
            </a:r>
          </a:p>
        </p:txBody>
      </p:sp>
    </p:spTree>
    <p:extLst>
      <p:ext uri="{BB962C8B-B14F-4D97-AF65-F5344CB8AC3E}">
        <p14:creationId xmlns:p14="http://schemas.microsoft.com/office/powerpoint/2010/main" val="350635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Format</a:t>
            </a:r>
            <a:endParaRPr lang="en-US" dirty="0"/>
          </a:p>
        </p:txBody>
      </p:sp>
      <p:sp>
        <p:nvSpPr>
          <p:cNvPr id="3" name="Content Placeholder 2"/>
          <p:cNvSpPr>
            <a:spLocks noGrp="1"/>
          </p:cNvSpPr>
          <p:nvPr>
            <p:ph idx="1"/>
          </p:nvPr>
        </p:nvSpPr>
        <p:spPr/>
        <p:txBody>
          <a:bodyPr/>
          <a:lstStyle/>
          <a:p>
            <a:r>
              <a:rPr lang="en-US" dirty="0" smtClean="0"/>
              <a:t>Data is name/value pairs</a:t>
            </a:r>
          </a:p>
          <a:p>
            <a:r>
              <a:rPr lang="en-US" dirty="0" smtClean="0"/>
              <a:t>A name/value pair consists of a field name followed by colon, followed by a value:</a:t>
            </a:r>
          </a:p>
          <a:p>
            <a:pPr lvl="1"/>
            <a:r>
              <a:rPr lang="en-US" dirty="0" smtClean="0"/>
              <a:t>Example: </a:t>
            </a:r>
            <a:r>
              <a:rPr lang="en-US" dirty="0" smtClean="0">
                <a:latin typeface="Courier New" panose="02070309020205020404" pitchFamily="49" charset="0"/>
                <a:cs typeface="Courier New" panose="02070309020205020404" pitchFamily="49" charset="0"/>
              </a:rPr>
              <a:t>“name”: “R2-D2”</a:t>
            </a:r>
          </a:p>
          <a:p>
            <a:r>
              <a:rPr lang="en-US" dirty="0" smtClean="0"/>
              <a:t>Data is separated by commas</a:t>
            </a:r>
            <a:endParaRPr lang="en-US" dirty="0"/>
          </a:p>
          <a:p>
            <a:pPr lvl="1"/>
            <a:r>
              <a:rPr lang="en-US" dirty="0" smtClean="0"/>
              <a:t>Example: </a:t>
            </a:r>
            <a:r>
              <a:rPr lang="en-US" dirty="0" smtClean="0">
                <a:latin typeface="Courier New" panose="02070309020205020404" pitchFamily="49" charset="0"/>
                <a:cs typeface="Courier New" panose="02070309020205020404" pitchFamily="49" charset="0"/>
              </a:rPr>
              <a:t>“name”: “R2-D2”, “race”: “Droid”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4831498"/>
            <a:ext cx="1295400" cy="1727201"/>
          </a:xfrm>
          <a:prstGeom prst="rect">
            <a:avLst/>
          </a:prstGeom>
        </p:spPr>
      </p:pic>
    </p:spTree>
    <p:extLst>
      <p:ext uri="{BB962C8B-B14F-4D97-AF65-F5344CB8AC3E}">
        <p14:creationId xmlns:p14="http://schemas.microsoft.com/office/powerpoint/2010/main" val="34071107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Format</a:t>
            </a:r>
            <a:endParaRPr lang="en-US" dirty="0"/>
          </a:p>
        </p:txBody>
      </p:sp>
      <p:sp>
        <p:nvSpPr>
          <p:cNvPr id="3" name="Content Placeholder 2"/>
          <p:cNvSpPr>
            <a:spLocks noGrp="1"/>
          </p:cNvSpPr>
          <p:nvPr>
            <p:ph idx="1"/>
          </p:nvPr>
        </p:nvSpPr>
        <p:spPr/>
        <p:txBody>
          <a:bodyPr/>
          <a:lstStyle/>
          <a:p>
            <a:r>
              <a:rPr lang="en-US" dirty="0" smtClean="0"/>
              <a:t>Curly braces hold objects</a:t>
            </a:r>
          </a:p>
          <a:p>
            <a:pPr lvl="1"/>
            <a:r>
              <a:rPr lang="en-US" dirty="0" smtClean="0"/>
              <a:t>Example: </a:t>
            </a:r>
            <a:r>
              <a:rPr lang="en-US" dirty="0" smtClean="0">
                <a:latin typeface="Courier New" panose="02070309020205020404" pitchFamily="49" charset="0"/>
                <a:cs typeface="Courier New" panose="02070309020205020404" pitchFamily="49" charset="0"/>
              </a:rPr>
              <a:t>{“name”: “R2-D2”, “race”: “Droid”, “affiliation”: “rebels”}</a:t>
            </a:r>
          </a:p>
          <a:p>
            <a:r>
              <a:rPr lang="en-US" dirty="0" smtClean="0"/>
              <a:t>An array is stored is brackets []</a:t>
            </a:r>
          </a:p>
          <a:p>
            <a:pPr lvl="1"/>
            <a:r>
              <a:rPr lang="en-US" dirty="0" smtClean="0">
                <a:cs typeface="Courier New" panose="02070309020205020404" pitchFamily="49" charset="0"/>
              </a:rPr>
              <a:t>Example: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name”: “R2-D2”, race : “Droid”, affiliation</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rebels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name”: “Yoda”, affiliation: “rebels</a:t>
            </a:r>
            <a:r>
              <a:rPr lang="en-US" dirty="0" smtClean="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4831498"/>
            <a:ext cx="1295400" cy="1727201"/>
          </a:xfrm>
          <a:prstGeom prst="rect">
            <a:avLst/>
          </a:prstGeom>
        </p:spPr>
      </p:pic>
    </p:spTree>
    <p:extLst>
      <p:ext uri="{BB962C8B-B14F-4D97-AF65-F5344CB8AC3E}">
        <p14:creationId xmlns:p14="http://schemas.microsoft.com/office/powerpoint/2010/main" val="30456239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Mongoose, The ODM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286000"/>
            <a:ext cx="2349621" cy="1270065"/>
          </a:xfrm>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906" y="3657600"/>
            <a:ext cx="4419600" cy="2946400"/>
          </a:xfrm>
          <a:prstGeom prst="rect">
            <a:avLst/>
          </a:prstGeom>
        </p:spPr>
      </p:pic>
    </p:spTree>
    <p:extLst>
      <p:ext uri="{BB962C8B-B14F-4D97-AF65-F5344CB8AC3E}">
        <p14:creationId xmlns:p14="http://schemas.microsoft.com/office/powerpoint/2010/main" val="29899871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Mongoose, The ODM</a:t>
            </a:r>
            <a:endParaRPr lang="en-US" dirty="0"/>
          </a:p>
        </p:txBody>
      </p:sp>
      <p:sp>
        <p:nvSpPr>
          <p:cNvPr id="3" name="Content Placeholder 2"/>
          <p:cNvSpPr>
            <a:spLocks noGrp="1"/>
          </p:cNvSpPr>
          <p:nvPr>
            <p:ph idx="1"/>
          </p:nvPr>
        </p:nvSpPr>
        <p:spPr/>
        <p:txBody>
          <a:bodyPr/>
          <a:lstStyle/>
          <a:p>
            <a:r>
              <a:rPr lang="en-US" dirty="0"/>
              <a:t>Mongoose provides a straight-forward, </a:t>
            </a:r>
            <a:r>
              <a:rPr lang="en-US" dirty="0">
                <a:solidFill>
                  <a:srgbClr val="92D050"/>
                </a:solidFill>
              </a:rPr>
              <a:t>schema-based solution</a:t>
            </a:r>
            <a:r>
              <a:rPr lang="en-US" dirty="0"/>
              <a:t> to model your application data</a:t>
            </a:r>
            <a:r>
              <a:rPr lang="en-US" dirty="0" smtClean="0"/>
              <a:t>.</a:t>
            </a:r>
          </a:p>
          <a:p>
            <a:r>
              <a:rPr lang="en-US" dirty="0" smtClean="0"/>
              <a:t>It </a:t>
            </a:r>
            <a:r>
              <a:rPr lang="en-US" dirty="0"/>
              <a:t>includes built-in type casting, validation, query building, business logic hooks and more, out of the box.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4288420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Create</a:t>
            </a:r>
          </a:p>
          <a:p>
            <a:pPr lvl="1"/>
            <a:r>
              <a:rPr lang="en-US" dirty="0" err="1" smtClean="0"/>
              <a:t>db.collection.insert</a:t>
            </a:r>
            <a:r>
              <a:rPr lang="en-US" dirty="0"/>
              <a:t>( &lt;document&gt; )</a:t>
            </a:r>
          </a:p>
          <a:p>
            <a:pPr lvl="1"/>
            <a:r>
              <a:rPr lang="en-US" dirty="0" err="1" smtClean="0"/>
              <a:t>db.collection.save</a:t>
            </a:r>
            <a:r>
              <a:rPr lang="en-US" dirty="0"/>
              <a:t>( &lt;document&gt; )</a:t>
            </a:r>
          </a:p>
          <a:p>
            <a:pPr lvl="1"/>
            <a:r>
              <a:rPr lang="en-US" dirty="0" err="1" smtClean="0"/>
              <a:t>db.collection.update</a:t>
            </a:r>
            <a:r>
              <a:rPr lang="en-US" dirty="0"/>
              <a:t>( &lt;query&gt;, &lt;update&gt;, { </a:t>
            </a:r>
            <a:r>
              <a:rPr lang="en-US" dirty="0" err="1"/>
              <a:t>upsert</a:t>
            </a:r>
            <a:r>
              <a:rPr lang="en-US" dirty="0"/>
              <a:t>: true } ) </a:t>
            </a:r>
          </a:p>
          <a:p>
            <a:r>
              <a:rPr lang="en-US" dirty="0" smtClean="0"/>
              <a:t>Read</a:t>
            </a:r>
            <a:endParaRPr lang="en-US" dirty="0"/>
          </a:p>
          <a:p>
            <a:pPr lvl="1"/>
            <a:r>
              <a:rPr lang="en-US" dirty="0" err="1" smtClean="0"/>
              <a:t>db.collection.find</a:t>
            </a:r>
            <a:r>
              <a:rPr lang="en-US" dirty="0"/>
              <a:t>( &lt;query&gt;, &lt;projection&gt; )</a:t>
            </a:r>
          </a:p>
          <a:p>
            <a:pPr lvl="1"/>
            <a:r>
              <a:rPr lang="en-US" dirty="0" err="1" smtClean="0"/>
              <a:t>db.collection.findOne</a:t>
            </a:r>
            <a:r>
              <a:rPr lang="en-US" dirty="0"/>
              <a:t>( &lt;query&gt;, &lt;projection&gt; ) </a:t>
            </a:r>
          </a:p>
          <a:p>
            <a:r>
              <a:rPr lang="en-US" dirty="0" smtClean="0"/>
              <a:t>Update</a:t>
            </a:r>
            <a:endParaRPr lang="en-US" dirty="0"/>
          </a:p>
          <a:p>
            <a:pPr lvl="1"/>
            <a:r>
              <a:rPr lang="en-US" dirty="0" err="1" smtClean="0"/>
              <a:t>db.collection.update</a:t>
            </a:r>
            <a:r>
              <a:rPr lang="en-US" dirty="0"/>
              <a:t>( &lt;query&gt;, &lt;update&gt;, &lt;options&gt; ) </a:t>
            </a:r>
          </a:p>
          <a:p>
            <a:r>
              <a:rPr lang="en-US" dirty="0" smtClean="0"/>
              <a:t>Delete</a:t>
            </a:r>
            <a:endParaRPr lang="en-US" dirty="0"/>
          </a:p>
          <a:p>
            <a:pPr lvl="1"/>
            <a:r>
              <a:rPr lang="en-US" dirty="0" err="1" smtClean="0"/>
              <a:t>db.collection.remove</a:t>
            </a:r>
            <a:r>
              <a:rPr lang="en-US" dirty="0"/>
              <a:t>( &lt;query&gt;, &lt;</a:t>
            </a:r>
            <a:r>
              <a:rPr lang="en-US" dirty="0" err="1"/>
              <a:t>justOne</a:t>
            </a:r>
            <a:r>
              <a:rPr lang="en-US" dirty="0"/>
              <a:t>&gt;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9112190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MongoDB in </a:t>
            </a:r>
            <a:r>
              <a:rPr lang="en-US" dirty="0" err="1" smtClean="0"/>
              <a:t>IoT</a:t>
            </a:r>
            <a:r>
              <a:rPr lang="en-US" dirty="0" smtClean="0"/>
              <a:t> ?</a:t>
            </a:r>
            <a:endParaRPr lang="en-US" dirty="0"/>
          </a:p>
        </p:txBody>
      </p:sp>
      <p:sp>
        <p:nvSpPr>
          <p:cNvPr id="3" name="Content Placeholder 2"/>
          <p:cNvSpPr>
            <a:spLocks noGrp="1"/>
          </p:cNvSpPr>
          <p:nvPr>
            <p:ph idx="1"/>
          </p:nvPr>
        </p:nvSpPr>
        <p:spPr/>
        <p:txBody>
          <a:bodyPr/>
          <a:lstStyle/>
          <a:p>
            <a:r>
              <a:rPr lang="en-US" dirty="0" smtClean="0"/>
              <a:t>Diversity of devices and data</a:t>
            </a:r>
          </a:p>
          <a:p>
            <a:pPr lvl="1"/>
            <a:r>
              <a:rPr lang="en-US" dirty="0" smtClean="0"/>
              <a:t>Data generated from an exponentially growing number of diverse sensors, applications, and things will be accompanied by a growing diversity in the </a:t>
            </a:r>
            <a:r>
              <a:rPr lang="en-US" dirty="0" smtClean="0">
                <a:solidFill>
                  <a:srgbClr val="FFC000"/>
                </a:solidFill>
              </a:rPr>
              <a:t>structure</a:t>
            </a:r>
            <a:r>
              <a:rPr lang="en-US" dirty="0" smtClean="0"/>
              <a:t> and </a:t>
            </a:r>
            <a:r>
              <a:rPr lang="en-US" dirty="0" smtClean="0">
                <a:solidFill>
                  <a:srgbClr val="92D050"/>
                </a:solidFill>
              </a:rPr>
              <a:t>scale</a:t>
            </a:r>
            <a:r>
              <a:rPr lang="en-US" dirty="0" smtClean="0"/>
              <a:t> of that data</a:t>
            </a:r>
          </a:p>
          <a:p>
            <a:r>
              <a:rPr lang="en-US" dirty="0" smtClean="0"/>
              <a:t>Flexible and agile systems</a:t>
            </a:r>
          </a:p>
          <a:p>
            <a:pPr lvl="1"/>
            <a:r>
              <a:rPr lang="en-US" dirty="0" smtClean="0"/>
              <a:t>As the Internet of Things becomes a more open system where new sensors, devices and applications and things are added the supporting databases and applications will need to remain flexible and agile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699085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MongoDB in </a:t>
            </a:r>
            <a:r>
              <a:rPr lang="en-US" dirty="0" err="1"/>
              <a:t>IoT</a:t>
            </a:r>
            <a:r>
              <a:rPr lang="en-US" dirty="0"/>
              <a:t> ?</a:t>
            </a:r>
          </a:p>
        </p:txBody>
      </p:sp>
      <p:sp>
        <p:nvSpPr>
          <p:cNvPr id="3" name="Content Placeholder 2"/>
          <p:cNvSpPr>
            <a:spLocks noGrp="1"/>
          </p:cNvSpPr>
          <p:nvPr>
            <p:ph idx="1"/>
          </p:nvPr>
        </p:nvSpPr>
        <p:spPr/>
        <p:txBody>
          <a:bodyPr/>
          <a:lstStyle/>
          <a:p>
            <a:r>
              <a:rPr lang="en-US" dirty="0" smtClean="0"/>
              <a:t>Sophisticated analytics</a:t>
            </a:r>
          </a:p>
          <a:p>
            <a:pPr lvl="1"/>
            <a:r>
              <a:rPr lang="en-US" dirty="0" smtClean="0"/>
              <a:t>Where simple </a:t>
            </a:r>
            <a:r>
              <a:rPr lang="en-US" dirty="0" smtClean="0">
                <a:solidFill>
                  <a:srgbClr val="FFC000"/>
                </a:solidFill>
              </a:rPr>
              <a:t>alerts</a:t>
            </a:r>
            <a:r>
              <a:rPr lang="en-US" dirty="0" smtClean="0"/>
              <a:t> and </a:t>
            </a:r>
            <a:r>
              <a:rPr lang="en-US" dirty="0" smtClean="0">
                <a:solidFill>
                  <a:srgbClr val="92D050"/>
                </a:solidFill>
              </a:rPr>
              <a:t>notifications</a:t>
            </a:r>
            <a:r>
              <a:rPr lang="en-US" dirty="0" smtClean="0"/>
              <a:t> were the backbone of M2M systems, analytics becomes the cornerstone of Internet of Things, requiring enhanced and multiple analytical approaches to address the requirements of the applications.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0930296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 of NoSQL</a:t>
            </a:r>
            <a:endParaRPr lang="en-US" dirty="0"/>
          </a:p>
        </p:txBody>
      </p:sp>
      <p:sp>
        <p:nvSpPr>
          <p:cNvPr id="3" name="Content Placeholder 2"/>
          <p:cNvSpPr>
            <a:spLocks noGrp="1"/>
          </p:cNvSpPr>
          <p:nvPr>
            <p:ph idx="1"/>
          </p:nvPr>
        </p:nvSpPr>
        <p:spPr/>
        <p:txBody>
          <a:bodyPr/>
          <a:lstStyle/>
          <a:p>
            <a:r>
              <a:rPr lang="en-US" dirty="0" smtClean="0"/>
              <a:t>Key-Value</a:t>
            </a:r>
          </a:p>
          <a:p>
            <a:endParaRPr lang="en-US" dirty="0" smtClean="0"/>
          </a:p>
          <a:p>
            <a:r>
              <a:rPr lang="en-US" dirty="0" smtClean="0"/>
              <a:t>Graph Database</a:t>
            </a:r>
          </a:p>
          <a:p>
            <a:endParaRPr lang="en-US" dirty="0" smtClean="0"/>
          </a:p>
          <a:p>
            <a:r>
              <a:rPr lang="en-US" dirty="0" smtClean="0"/>
              <a:t>Document Oriented</a:t>
            </a:r>
          </a:p>
          <a:p>
            <a:endParaRPr lang="en-US" dirty="0" smtClean="0"/>
          </a:p>
          <a:p>
            <a:r>
              <a:rPr lang="en-US" dirty="0" smtClean="0"/>
              <a:t>Column Family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2286000"/>
            <a:ext cx="1634116" cy="54501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209800"/>
            <a:ext cx="1727691" cy="54501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3130447"/>
            <a:ext cx="1699634" cy="679854"/>
          </a:xfrm>
          <a:prstGeom prst="rect">
            <a:avLst/>
          </a:prstGeom>
        </p:spPr>
      </p:pic>
      <p:pic>
        <p:nvPicPr>
          <p:cNvPr id="10" name="Picture 2" descr="https://www.freebsdnews.com/wp-content/uploads/mongod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4800" y="3886501"/>
            <a:ext cx="808715" cy="9477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6307" y="3856317"/>
            <a:ext cx="1133475" cy="978368"/>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6600" y="4973209"/>
            <a:ext cx="1088751" cy="727484"/>
          </a:xfrm>
          <a:prstGeom prst="rect">
            <a:avLst/>
          </a:prstGeom>
        </p:spPr>
      </p:pic>
    </p:spTree>
    <p:extLst>
      <p:ext uri="{BB962C8B-B14F-4D97-AF65-F5344CB8AC3E}">
        <p14:creationId xmlns:p14="http://schemas.microsoft.com/office/powerpoint/2010/main" val="21579810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a:t>
            </a:r>
            <a:r>
              <a:rPr lang="en-US" dirty="0" err="1"/>
              <a:t>IoT</a:t>
            </a:r>
            <a:r>
              <a:rPr lang="en-US" dirty="0"/>
              <a:t> Platforms</a:t>
            </a:r>
          </a:p>
        </p:txBody>
      </p:sp>
      <p:sp>
        <p:nvSpPr>
          <p:cNvPr id="3" name="Content Placeholder 2"/>
          <p:cNvSpPr>
            <a:spLocks noGrp="1"/>
          </p:cNvSpPr>
          <p:nvPr>
            <p:ph idx="1"/>
          </p:nvPr>
        </p:nvSpPr>
        <p:spPr/>
        <p:txBody>
          <a:bodyPr/>
          <a:lstStyle/>
          <a:p>
            <a:r>
              <a:rPr lang="en-US" dirty="0" err="1" smtClean="0"/>
              <a:t>Kaa</a:t>
            </a:r>
            <a:endParaRPr lang="en-US" dirty="0"/>
          </a:p>
          <a:p>
            <a:pPr lvl="1"/>
            <a:r>
              <a:rPr lang="en-US" dirty="0" err="1" smtClean="0"/>
              <a:t>Mongodb</a:t>
            </a:r>
            <a:endParaRPr lang="en-US" dirty="0"/>
          </a:p>
          <a:p>
            <a:pPr lvl="1"/>
            <a:r>
              <a:rPr lang="en-US" dirty="0" smtClean="0"/>
              <a:t>Apache Cassandra</a:t>
            </a:r>
          </a:p>
          <a:p>
            <a:pPr lvl="1"/>
            <a:r>
              <a:rPr lang="en-US" dirty="0" smtClean="0"/>
              <a:t>MySQL</a:t>
            </a:r>
          </a:p>
          <a:p>
            <a:pPr lvl="1"/>
            <a:r>
              <a:rPr lang="en-US" dirty="0" smtClean="0"/>
              <a:t>…</a:t>
            </a:r>
          </a:p>
          <a:p>
            <a:r>
              <a:rPr lang="en-US" dirty="0" smtClean="0"/>
              <a:t>I1820</a:t>
            </a:r>
          </a:p>
          <a:p>
            <a:pPr lvl="1"/>
            <a:r>
              <a:rPr lang="en-US" dirty="0" err="1" smtClean="0"/>
              <a:t>InfluxDB</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5" name="Picture 4" descr="I1820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3886200"/>
            <a:ext cx="2348230" cy="1565910"/>
          </a:xfrm>
          <a:prstGeom prst="rect">
            <a:avLst/>
          </a:prstGeom>
          <a:noFill/>
          <a:ln>
            <a:noFill/>
          </a:ln>
        </p:spPr>
      </p:pic>
      <p:pic>
        <p:nvPicPr>
          <p:cNvPr id="2050" name="Picture 2" descr="69846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097" y="2479520"/>
            <a:ext cx="14382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3730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endParaRPr lang="en-US" dirty="0">
              <a:hlinkClick r:id="rId2"/>
            </a:endParaRPr>
          </a:p>
          <a:p>
            <a:r>
              <a:rPr lang="en-US" dirty="0"/>
              <a:t>The NoSQL </a:t>
            </a:r>
            <a:r>
              <a:rPr lang="en-US" dirty="0" smtClean="0"/>
              <a:t>Ecosystem</a:t>
            </a:r>
          </a:p>
          <a:p>
            <a:pPr marL="685800" lvl="2">
              <a:spcBef>
                <a:spcPts val="1000"/>
              </a:spcBef>
            </a:pPr>
            <a:r>
              <a:rPr lang="en-US" dirty="0"/>
              <a:t>Adam </a:t>
            </a:r>
            <a:r>
              <a:rPr lang="en-US" dirty="0" smtClean="0"/>
              <a:t>Marcus</a:t>
            </a:r>
            <a:endParaRPr lang="en-US" dirty="0" smtClean="0">
              <a:hlinkClick r:id="rId2"/>
            </a:endParaRPr>
          </a:p>
          <a:p>
            <a:pPr lvl="1"/>
            <a:r>
              <a:rPr lang="en-US" dirty="0" smtClean="0">
                <a:hlinkClick r:id="rId2"/>
              </a:rPr>
              <a:t>http</a:t>
            </a:r>
            <a:r>
              <a:rPr lang="en-US" dirty="0">
                <a:hlinkClick r:id="rId2"/>
              </a:rPr>
              <a:t>://</a:t>
            </a:r>
            <a:r>
              <a:rPr lang="en-US" dirty="0" smtClean="0">
                <a:hlinkClick r:id="rId2"/>
              </a:rPr>
              <a:t>www.aosabook.org/en/nosql.html</a:t>
            </a:r>
            <a:endParaRPr lang="en-US" dirty="0" smtClean="0"/>
          </a:p>
          <a:p>
            <a:r>
              <a:rPr lang="en-US" dirty="0"/>
              <a:t>Introduction to </a:t>
            </a:r>
            <a:r>
              <a:rPr lang="en-US" dirty="0" smtClean="0"/>
              <a:t>NoSQL and MongoDB</a:t>
            </a:r>
            <a:endParaRPr lang="en-US" dirty="0"/>
          </a:p>
          <a:p>
            <a:pPr lvl="1"/>
            <a:r>
              <a:rPr lang="en-US" dirty="0" smtClean="0"/>
              <a:t>Kathleen </a:t>
            </a:r>
            <a:r>
              <a:rPr lang="en-US" dirty="0"/>
              <a:t>Durant</a:t>
            </a:r>
          </a:p>
          <a:p>
            <a:pPr lvl="1"/>
            <a:r>
              <a:rPr lang="en-US" dirty="0"/>
              <a:t>Lesson 20 CS </a:t>
            </a:r>
            <a:r>
              <a:rPr lang="en-US" dirty="0" smtClean="0"/>
              <a:t>3200</a:t>
            </a:r>
          </a:p>
          <a:p>
            <a:pPr lvl="1"/>
            <a:r>
              <a:rPr lang="en-US" dirty="0" smtClean="0"/>
              <a:t>Northeastern University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7729393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endParaRPr lang="en-US" dirty="0">
              <a:hlinkClick r:id="rId2"/>
            </a:endParaRPr>
          </a:p>
          <a:p>
            <a:r>
              <a:rPr lang="en-US" dirty="0"/>
              <a:t>6 Rules of Thumb for MongoDB Schema </a:t>
            </a:r>
            <a:r>
              <a:rPr lang="en-US" dirty="0" smtClean="0"/>
              <a:t>Design</a:t>
            </a:r>
          </a:p>
          <a:p>
            <a:pPr lvl="1"/>
            <a:r>
              <a:rPr lang="en-US" dirty="0" smtClean="0"/>
              <a:t>William Zola</a:t>
            </a:r>
          </a:p>
          <a:p>
            <a:pPr lvl="1"/>
            <a:r>
              <a:rPr lang="en-US" dirty="0">
                <a:hlinkClick r:id="rId3"/>
              </a:rPr>
              <a:t>http://</a:t>
            </a:r>
            <a:r>
              <a:rPr lang="en-US" dirty="0" smtClean="0">
                <a:hlinkClick r:id="rId3"/>
              </a:rPr>
              <a:t>blog.mongodb.org/post/87200945828/6-rules-of-thumb-for-mongodb-schema-design-part-1</a:t>
            </a:r>
            <a:endParaRPr lang="en-US" dirty="0"/>
          </a:p>
          <a:p>
            <a:r>
              <a:rPr lang="en-US" dirty="0"/>
              <a:t>NoSQL Databases </a:t>
            </a:r>
            <a:r>
              <a:rPr lang="en-US" dirty="0" smtClean="0"/>
              <a:t>and MongoDB</a:t>
            </a:r>
          </a:p>
          <a:p>
            <a:pPr lvl="1"/>
            <a:r>
              <a:rPr lang="en-US" dirty="0" smtClean="0"/>
              <a:t>Pooria </a:t>
            </a:r>
            <a:r>
              <a:rPr lang="en-US" dirty="0" err="1" smtClean="0"/>
              <a:t>Azimi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246972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a:t>
            </a:r>
            <a:r>
              <a:rPr lang="en-US" dirty="0" smtClean="0"/>
              <a:t>Architecture [Data Model]</a:t>
            </a:r>
            <a:endParaRPr lang="en-US" dirty="0"/>
          </a:p>
        </p:txBody>
      </p:sp>
      <p:sp>
        <p:nvSpPr>
          <p:cNvPr id="3" name="Content Placeholder 2"/>
          <p:cNvSpPr>
            <a:spLocks noGrp="1"/>
          </p:cNvSpPr>
          <p:nvPr>
            <p:ph idx="1"/>
          </p:nvPr>
        </p:nvSpPr>
        <p:spPr/>
        <p:txBody>
          <a:bodyPr/>
          <a:lstStyle/>
          <a:p>
            <a:r>
              <a:rPr lang="en-US" i="1" dirty="0">
                <a:solidFill>
                  <a:srgbClr val="92D050"/>
                </a:solidFill>
              </a:rPr>
              <a:t>Data and query model</a:t>
            </a:r>
            <a:r>
              <a:rPr lang="en-US" dirty="0"/>
              <a:t>: Is your data represented as rows, objects, data structures, or documents? Can you ask the database to calculate aggregates over multiple records</a:t>
            </a:r>
            <a:r>
              <a:rPr lang="en-US" dirty="0" smtClean="0"/>
              <a:t>?</a:t>
            </a:r>
          </a:p>
          <a:p>
            <a:r>
              <a:rPr lang="en-US" dirty="0" smtClean="0"/>
              <a:t>It’s </a:t>
            </a:r>
            <a:r>
              <a:rPr lang="en-US" dirty="0"/>
              <a:t>hard to model data into proper relations, and </a:t>
            </a:r>
            <a:r>
              <a:rPr lang="en-US" dirty="0" smtClean="0"/>
              <a:t>most applications </a:t>
            </a:r>
            <a:r>
              <a:rPr lang="en-US" dirty="0"/>
              <a:t>are not as relational as we hope.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3938675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a:t>
            </a:r>
            <a:r>
              <a:rPr lang="en-US" dirty="0" smtClean="0"/>
              <a:t>Architecture [Scalability]</a:t>
            </a:r>
            <a:endParaRPr lang="en-US" dirty="0"/>
          </a:p>
        </p:txBody>
      </p:sp>
      <p:sp>
        <p:nvSpPr>
          <p:cNvPr id="3" name="Content Placeholder 2"/>
          <p:cNvSpPr>
            <a:spLocks noGrp="1"/>
          </p:cNvSpPr>
          <p:nvPr>
            <p:ph idx="1"/>
          </p:nvPr>
        </p:nvSpPr>
        <p:spPr/>
        <p:txBody>
          <a:bodyPr/>
          <a:lstStyle/>
          <a:p>
            <a:r>
              <a:rPr lang="en-US" i="1" dirty="0">
                <a:solidFill>
                  <a:srgbClr val="92D050"/>
                </a:solidFill>
              </a:rPr>
              <a:t>Scalability</a:t>
            </a:r>
            <a:r>
              <a:rPr lang="en-US" dirty="0"/>
              <a:t>: Does your data fit on a single server? Do the amount of reads and writes require multiple disks to handle the workload</a:t>
            </a:r>
            <a:r>
              <a:rPr lang="en-US" dirty="0" smtClean="0"/>
              <a:t>?</a:t>
            </a:r>
          </a:p>
          <a:p>
            <a:r>
              <a:rPr lang="en-US" dirty="0" smtClean="0"/>
              <a:t>RDBMSs </a:t>
            </a:r>
            <a:r>
              <a:rPr lang="en-US" dirty="0"/>
              <a:t>not very good at </a:t>
            </a:r>
            <a:r>
              <a:rPr lang="en-US" dirty="0">
                <a:solidFill>
                  <a:srgbClr val="92D050"/>
                </a:solidFill>
              </a:rPr>
              <a:t>scaling</a:t>
            </a:r>
            <a:r>
              <a:rPr lang="en-US" dirty="0"/>
              <a:t>, and their </a:t>
            </a:r>
            <a:r>
              <a:rPr lang="en-US" dirty="0" smtClean="0"/>
              <a:t>distributed applications </a:t>
            </a:r>
            <a:r>
              <a:rPr lang="en-US" dirty="0"/>
              <a:t>introduce signiﬁcant delay and </a:t>
            </a:r>
            <a:r>
              <a:rPr lang="en-US" dirty="0" smtClean="0"/>
              <a:t>network trafﬁc</a:t>
            </a:r>
            <a:r>
              <a:rPr lang="en-US" dirty="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920342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a:t>
            </a:r>
            <a:r>
              <a:rPr lang="en-US" dirty="0" smtClean="0"/>
              <a:t>Architecture [Transactions</a:t>
            </a:r>
            <a:r>
              <a:rPr lang="en-US" dirty="0" smtClean="0"/>
              <a:t>]</a:t>
            </a:r>
            <a:endParaRPr lang="en-US" dirty="0"/>
          </a:p>
        </p:txBody>
      </p:sp>
      <p:sp>
        <p:nvSpPr>
          <p:cNvPr id="3" name="Content Placeholder 2"/>
          <p:cNvSpPr>
            <a:spLocks noGrp="1"/>
          </p:cNvSpPr>
          <p:nvPr>
            <p:ph idx="1"/>
          </p:nvPr>
        </p:nvSpPr>
        <p:spPr/>
        <p:txBody>
          <a:bodyPr/>
          <a:lstStyle/>
          <a:p>
            <a:r>
              <a:rPr lang="en-US" i="1" dirty="0">
                <a:solidFill>
                  <a:srgbClr val="92D050"/>
                </a:solidFill>
              </a:rPr>
              <a:t>Transactional semantics</a:t>
            </a:r>
            <a:r>
              <a:rPr lang="en-US" i="1" dirty="0"/>
              <a:t>: When you run a series of operations, some databases allow you to wrap them in a transaction, which provides some subset of ACID (Atomicity, Consistency, Isolation, and Durability) guarantees on the transaction and all others currently running. Does your business logic require these guarantees, which often come with performance tradeoffs?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1699854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 of NoSQL</a:t>
            </a:r>
          </a:p>
        </p:txBody>
      </p:sp>
      <p:sp>
        <p:nvSpPr>
          <p:cNvPr id="3" name="Content Placeholder 2"/>
          <p:cNvSpPr>
            <a:spLocks noGrp="1"/>
          </p:cNvSpPr>
          <p:nvPr>
            <p:ph idx="1"/>
          </p:nvPr>
        </p:nvSpPr>
        <p:spPr/>
        <p:txBody>
          <a:bodyPr/>
          <a:lstStyle/>
          <a:p>
            <a:r>
              <a:rPr lang="en-US" dirty="0" smtClean="0"/>
              <a:t>What the CAP theorem really says:</a:t>
            </a:r>
          </a:p>
          <a:p>
            <a:pPr lvl="1"/>
            <a:r>
              <a:rPr lang="en-US" dirty="0" smtClean="0"/>
              <a:t>If you cannot limit the number of faults and requests can be directed to any server and you insist on serving every request you receive then you possibly be consistent</a:t>
            </a:r>
          </a:p>
          <a:p>
            <a:r>
              <a:rPr lang="en-US" dirty="0" smtClean="0"/>
              <a:t>How it is interpreted</a:t>
            </a:r>
          </a:p>
          <a:p>
            <a:pPr lvl="1"/>
            <a:r>
              <a:rPr lang="en-US" dirty="0" smtClean="0"/>
              <a:t>You must always give something up:</a:t>
            </a:r>
          </a:p>
          <a:p>
            <a:pPr lvl="2"/>
            <a:r>
              <a:rPr lang="en-US" dirty="0" smtClean="0"/>
              <a:t>Consistency</a:t>
            </a:r>
          </a:p>
          <a:p>
            <a:pPr lvl="2"/>
            <a:r>
              <a:rPr lang="en-US" dirty="0" smtClean="0"/>
              <a:t>Availability</a:t>
            </a:r>
          </a:p>
          <a:p>
            <a:pPr lvl="2"/>
            <a:r>
              <a:rPr lang="en-US" dirty="0" smtClean="0"/>
              <a:t>Tolerance to failure and reconfiguration</a:t>
            </a:r>
            <a:endParaRPr lang="en-US" dirty="0"/>
          </a:p>
          <a:p>
            <a:pPr marL="914400" lvl="2"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5198463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546697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r>
              <a:rPr lang="en-US" dirty="0" smtClean="0"/>
              <a:t> of data</a:t>
            </a:r>
            <a:endParaRPr lang="en-US" dirty="0"/>
          </a:p>
        </p:txBody>
      </p:sp>
      <p:sp>
        <p:nvSpPr>
          <p:cNvPr id="3" name="Content Placeholder 2"/>
          <p:cNvSpPr>
            <a:spLocks noGrp="1"/>
          </p:cNvSpPr>
          <p:nvPr>
            <p:ph idx="1"/>
          </p:nvPr>
        </p:nvSpPr>
        <p:spPr/>
        <p:txBody>
          <a:bodyPr/>
          <a:lstStyle/>
          <a:p>
            <a:r>
              <a:rPr lang="en-US" dirty="0" smtClean="0"/>
              <a:t>Distributes a single logical database system across a cluster of machines</a:t>
            </a:r>
          </a:p>
          <a:p>
            <a:r>
              <a:rPr lang="en-US" dirty="0" smtClean="0"/>
              <a:t>Uses range-based partitioning to distribute documents based on specific shard key</a:t>
            </a:r>
          </a:p>
          <a:p>
            <a:r>
              <a:rPr lang="en-US" dirty="0" smtClean="0"/>
              <a:t>Automatically balances the data associated with each shard</a:t>
            </a:r>
          </a:p>
          <a:p>
            <a:r>
              <a:rPr lang="en-US" dirty="0" smtClean="0"/>
              <a:t>Can be turned on and off per collection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3276314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1382</TotalTime>
  <Words>1225</Words>
  <Application>Microsoft Office PowerPoint</Application>
  <PresentationFormat>On-screen Show (4:3)</PresentationFormat>
  <Paragraphs>224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Courier New</vt:lpstr>
      <vt:lpstr>Trebuchet MS</vt:lpstr>
      <vt:lpstr>Berlin</vt:lpstr>
      <vt:lpstr>Introduction to NoSQL and MongoDB</vt:lpstr>
      <vt:lpstr>Outline</vt:lpstr>
      <vt:lpstr>Taxonomy of NoSQL</vt:lpstr>
      <vt:lpstr>NoSQL Architecture [Data Model]</vt:lpstr>
      <vt:lpstr>NoSQL Architecture [Scalability]</vt:lpstr>
      <vt:lpstr>NoSQL Architecture [Transactions]</vt:lpstr>
      <vt:lpstr>CAP Theorem of NoSQL</vt:lpstr>
      <vt:lpstr>PowerPoint Presentation</vt:lpstr>
      <vt:lpstr>Sharding of data</vt:lpstr>
      <vt:lpstr>Replica Sets</vt:lpstr>
      <vt:lpstr>Outline</vt:lpstr>
      <vt:lpstr>What is MongoDB</vt:lpstr>
      <vt:lpstr>What is MongoDB</vt:lpstr>
      <vt:lpstr>Functionality of MongoDB</vt:lpstr>
      <vt:lpstr>Functionality of MongoDB</vt:lpstr>
      <vt:lpstr>Why use MongoDB</vt:lpstr>
      <vt:lpstr>MongoDB: Hierarchical Objects</vt:lpstr>
      <vt:lpstr>RDB Concepts to NoSQL</vt:lpstr>
      <vt:lpstr>MongoDB Processes and configuration</vt:lpstr>
      <vt:lpstr>MongoDB Processes and configuration</vt:lpstr>
      <vt:lpstr>Schema Free</vt:lpstr>
      <vt:lpstr>Schema Free</vt:lpstr>
      <vt:lpstr>JSON Format</vt:lpstr>
      <vt:lpstr>JSON Format</vt:lpstr>
      <vt:lpstr>Mongoose, The ODM</vt:lpstr>
      <vt:lpstr>Mongoose, The ODM</vt:lpstr>
      <vt:lpstr>CRUD Operations</vt:lpstr>
      <vt:lpstr>Why use MongoDB in IoT ?</vt:lpstr>
      <vt:lpstr>Why use MongoDB in IoT ?</vt:lpstr>
      <vt:lpstr>NoSQL IoT Platforms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Ehsan</dc:creator>
  <cp:lastModifiedBy>Parham Alvani</cp:lastModifiedBy>
  <cp:revision>418</cp:revision>
  <dcterms:created xsi:type="dcterms:W3CDTF">2006-08-16T00:00:00Z</dcterms:created>
  <dcterms:modified xsi:type="dcterms:W3CDTF">2016-11-22T16:26:42Z</dcterms:modified>
</cp:coreProperties>
</file>