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70" r:id="rId4"/>
    <p:sldId id="309" r:id="rId5"/>
    <p:sldId id="271" r:id="rId6"/>
    <p:sldId id="272" r:id="rId7"/>
    <p:sldId id="273" r:id="rId8"/>
    <p:sldId id="276" r:id="rId9"/>
    <p:sldId id="274" r:id="rId10"/>
    <p:sldId id="275" r:id="rId11"/>
    <p:sldId id="277" r:id="rId12"/>
    <p:sldId id="266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308" r:id="rId21"/>
    <p:sldId id="288" r:id="rId22"/>
    <p:sldId id="289" r:id="rId23"/>
    <p:sldId id="290" r:id="rId24"/>
    <p:sldId id="296" r:id="rId25"/>
    <p:sldId id="293" r:id="rId26"/>
    <p:sldId id="291" r:id="rId27"/>
    <p:sldId id="294" r:id="rId28"/>
    <p:sldId id="295" r:id="rId29"/>
    <p:sldId id="281" r:id="rId30"/>
    <p:sldId id="307" r:id="rId31"/>
    <p:sldId id="297" r:id="rId32"/>
    <p:sldId id="298" r:id="rId33"/>
    <p:sldId id="262" r:id="rId34"/>
    <p:sldId id="300" r:id="rId35"/>
    <p:sldId id="302" r:id="rId36"/>
    <p:sldId id="304" r:id="rId37"/>
    <p:sldId id="305" r:id="rId38"/>
    <p:sldId id="306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4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030" autoAdjust="0"/>
  </p:normalViewPr>
  <p:slideViewPr>
    <p:cSldViewPr>
      <p:cViewPr varScale="1">
        <p:scale>
          <a:sx n="79" d="100"/>
          <a:sy n="79" d="100"/>
        </p:scale>
        <p:origin x="850" y="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5/25/2021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دخیره استیت مثلا نگه داشتن حالت دارک مود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Pure function =&gt; complexity</a:t>
            </a:r>
          </a:p>
          <a:p>
            <a:endParaRPr lang="en-US" dirty="0"/>
          </a:p>
          <a:p>
            <a:r>
              <a:rPr lang="en-US" dirty="0"/>
              <a:t>Action creator 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Store</a:t>
            </a:r>
            <a:endParaRPr lang="fa-IR" dirty="0"/>
          </a:p>
          <a:p>
            <a:r>
              <a:rPr lang="fa-IR" dirty="0"/>
              <a:t>پیچیده برای تازه کار 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9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با ریداکس اکشن کریتور و ردیوسر رو باید خودمون بسازیم</a:t>
            </a:r>
          </a:p>
          <a:p>
            <a:r>
              <a:rPr lang="fa-IR" dirty="0"/>
              <a:t>ولی تول کیت میاد یه اسلایس میسازه که در واقع این دوتارو بهم چسبونده و حجم و پیچیدگی کد رو کم میکنه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8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fa-IR" dirty="0"/>
          </a:p>
          <a:p>
            <a:pPr algn="l" rtl="0"/>
            <a:endParaRPr lang="fa-IR" dirty="0"/>
          </a:p>
          <a:p>
            <a:pPr algn="l" rtl="0"/>
            <a:r>
              <a:rPr lang="fa-IR" dirty="0"/>
              <a:t>فقط خروجی رو لازم دارن و نیاز نیست که بدونه تابع چیکار میکنه</a:t>
            </a:r>
          </a:p>
          <a:p>
            <a:pPr algn="l" rtl="0"/>
            <a:r>
              <a:rPr lang="fa-IR" dirty="0"/>
              <a:t>و میاد و فقط از اون بخش استفاده میکنه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5/25/2021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introduction/eco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redux" TargetMode="External"/><Relationship Id="rId4" Type="http://schemas.openxmlformats.org/officeDocument/2006/relationships/hyperlink" Target="https://www.npmjs.com/package/rea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3429000"/>
            <a:ext cx="9144000" cy="121920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A38B7-F51B-4A23-B464-5E1D2E08D3DA}"/>
              </a:ext>
            </a:extLst>
          </p:cNvPr>
          <p:cNvSpPr txBox="1"/>
          <p:nvPr/>
        </p:nvSpPr>
        <p:spPr>
          <a:xfrm>
            <a:off x="1166142" y="4876800"/>
            <a:ext cx="9856540" cy="170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fa-IR" sz="2400" dirty="0">
                <a:latin typeface="IRANSans" panose="02040503050201020203" pitchFamily="18" charset="-78"/>
                <a:cs typeface="IRANSans" panose="02040503050201020203" pitchFamily="18" charset="-78"/>
              </a:rPr>
              <a:t>سید احسان سجادی – کیان جلیلیان</a:t>
            </a:r>
          </a:p>
          <a:p>
            <a:pPr algn="ctr" rtl="1">
              <a:lnSpc>
                <a:spcPct val="90000"/>
              </a:lnSpc>
            </a:pPr>
            <a:endParaRPr lang="fa-IR" sz="24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>
              <a:lnSpc>
                <a:spcPct val="90000"/>
              </a:lnSpc>
            </a:pPr>
            <a:r>
              <a:rPr lang="fa-IR" sz="2400" dirty="0">
                <a:latin typeface="IRANSans" panose="02040503050201020203" pitchFamily="18" charset="-78"/>
                <a:cs typeface="IRANSans" panose="02040503050201020203" pitchFamily="18" charset="-78"/>
              </a:rPr>
              <a:t>استاد پرهام الوانی</a:t>
            </a:r>
          </a:p>
          <a:p>
            <a:pPr algn="ctr" rtl="1">
              <a:lnSpc>
                <a:spcPct val="90000"/>
              </a:lnSpc>
            </a:pPr>
            <a:endParaRPr lang="fa-IR" sz="24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>
              <a:lnSpc>
                <a:spcPct val="90000"/>
              </a:lnSpc>
            </a:pPr>
            <a:r>
              <a:rPr lang="fa-IR" sz="2000" dirty="0">
                <a:latin typeface="IRANSans" panose="02040503050201020203" pitchFamily="18" charset="-78"/>
                <a:cs typeface="IRANSans" panose="02040503050201020203" pitchFamily="18" charset="-78"/>
              </a:rPr>
              <a:t>خرداد 1400</a:t>
            </a:r>
            <a:endParaRPr lang="en-US" sz="20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026" name="Picture 2" descr="Redux logo">
            <a:extLst>
              <a:ext uri="{FF2B5EF4-FFF2-40B4-BE49-F238E27FC236}">
                <a16:creationId xmlns:a16="http://schemas.microsoft.com/office/drawing/2014/main" id="{5D63F8ED-8D8E-4640-B72F-4868E9A8D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7"/>
          <a:stretch/>
        </p:blipFill>
        <p:spPr bwMode="auto">
          <a:xfrm>
            <a:off x="3960812" y="929430"/>
            <a:ext cx="3898899" cy="257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4460-0B45-435E-99DF-4081AC18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چه زمانی از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استفاده نکنیم؟</a:t>
            </a:r>
            <a:endParaRPr lang="en-US" dirty="0">
              <a:solidFill>
                <a:srgbClr val="7649B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C21D-BD1F-44D3-98A2-93A357B8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اگر برنامه ما کوچک است، اطلاعاتش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static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ساده‌ای دارد و از بخش های زیادی تشکیل نشده‌است، نیازی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نداریم.</a:t>
            </a:r>
          </a:p>
          <a:p>
            <a:pPr algn="r" rtl="1"/>
            <a:endParaRPr lang="fa-IR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همچنین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نباید برای حل مشکل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prop drilling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شود و ابزار های ساده‌تری برای این منظور وجود دارند.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09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_20210517_201414">
            <a:extLst>
              <a:ext uri="{FF2B5EF4-FFF2-40B4-BE49-F238E27FC236}">
                <a16:creationId xmlns:a16="http://schemas.microsoft.com/office/drawing/2014/main" id="{87640690-DEB4-4F31-B5DF-6BA87AD30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1751" r="1381" b="182"/>
          <a:stretch/>
        </p:blipFill>
        <p:spPr bwMode="auto">
          <a:xfrm>
            <a:off x="16907" y="1600200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creenshot_20210517_200519">
            <a:extLst>
              <a:ext uri="{FF2B5EF4-FFF2-40B4-BE49-F238E27FC236}">
                <a16:creationId xmlns:a16="http://schemas.microsoft.com/office/drawing/2014/main" id="{75C71E67-F0E5-4E84-A990-8B9619E6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60" y="2303586"/>
            <a:ext cx="511376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0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eenshot_20210517_200755">
            <a:extLst>
              <a:ext uri="{FF2B5EF4-FFF2-40B4-BE49-F238E27FC236}">
                <a16:creationId xmlns:a16="http://schemas.microsoft.com/office/drawing/2014/main" id="{9BE83871-54DE-4192-9C86-4C209107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828800"/>
            <a:ext cx="4800600" cy="41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7BD7D8-333D-4908-8361-E995F06A4EB4}"/>
              </a:ext>
            </a:extLst>
          </p:cNvPr>
          <p:cNvSpPr txBox="1"/>
          <p:nvPr/>
        </p:nvSpPr>
        <p:spPr>
          <a:xfrm>
            <a:off x="7923212" y="3084703"/>
            <a:ext cx="3810000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90000"/>
              </a:lnSpc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اگر استیت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counter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 یک کامپوننت نیاز باشد، فقط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نیاز داریم ولی اگر این شمارنده در چند قسمت مختلف وجود داشته باشد، چکار باید کرد؟ مثلا برنامه مقابل را در نظر بگیرید :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>
              <a:lnSpc>
                <a:spcPct val="90000"/>
              </a:lnSpc>
            </a:pPr>
            <a:endParaRPr lang="en-US" sz="24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9978-5A0D-4555-88F2-A78B583B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اگر شمارنده ما در هرکدام از بخش های مشخص‌شده مورد نیاز باشد، می‌توانیم دو کار بکنیم:</a:t>
            </a:r>
          </a:p>
          <a:p>
            <a:pPr marL="0" indent="0" algn="r" rtl="1">
              <a:buNone/>
            </a:pP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457200" lvl="0" indent="-457200" algn="r" rtl="1">
              <a:buFont typeface="+mj-lt"/>
              <a:buAutoNum type="arabicPeriod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در یک کامپوننت سطح بالاتر این استیت شمارنده را ذخیره کنیم و مقدارش را به کامپوننت‌های سطح پایین تر به عنوان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prop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بفرستیم. </a:t>
            </a:r>
          </a:p>
          <a:p>
            <a:pPr marL="457200" lvl="0" indent="-457200" algn="r" rtl="1">
              <a:buFont typeface="+mj-lt"/>
              <a:buAutoNum type="arabicPeriod"/>
            </a:pP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457200" lvl="0" indent="-457200" algn="r" rtl="1">
              <a:buFont typeface="+mj-lt"/>
              <a:buAutoNum type="arabicPeriod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اطلاعاتی که در چندین مکان مختلف استفاده شده‌است را از کامپوننت‌ها خارج کنیم و در یکجای دیگر (مثلا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) ذخیره کنیم.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85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EAEB7-186A-4EF9-A11B-3A628DC6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4212" y="2057400"/>
            <a:ext cx="3352800" cy="2743200"/>
          </a:xfrm>
        </p:spPr>
        <p:txBody>
          <a:bodyPr>
            <a:normAutofit/>
          </a:bodyPr>
          <a:lstStyle/>
          <a:p>
            <a:pPr algn="ctr" rtl="1"/>
            <a:r>
              <a:rPr lang="fa-IR" sz="2000" dirty="0">
                <a:latin typeface="IRANSans" panose="02040503050201020203" pitchFamily="18" charset="-78"/>
                <a:cs typeface="IRANSans" panose="02040503050201020203" pitchFamily="18" charset="-78"/>
              </a:rPr>
              <a:t>مشکل روش اول این است که اگر تعداد کامپوننت‌ها زیاد شود، </a:t>
            </a:r>
            <a:r>
              <a:rPr lang="en-US" sz="2000" dirty="0">
                <a:latin typeface="IRANSans" panose="02040503050201020203" pitchFamily="18" charset="-78"/>
                <a:cs typeface="IRANSans" panose="02040503050201020203" pitchFamily="18" charset="-78"/>
              </a:rPr>
              <a:t>prop drilling</a:t>
            </a:r>
            <a:r>
              <a:rPr lang="fa-IR" sz="2000" dirty="0">
                <a:latin typeface="IRANSans" panose="02040503050201020203" pitchFamily="18" charset="-78"/>
                <a:cs typeface="IRANSans" panose="02040503050201020203" pitchFamily="18" charset="-78"/>
              </a:rPr>
              <a:t> رخ می‌دهد. </a:t>
            </a:r>
            <a:endParaRPr lang="en-US" sz="20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/>
            <a:endParaRPr lang="en-US" sz="20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123" name="Picture 3" descr="images">
            <a:extLst>
              <a:ext uri="{FF2B5EF4-FFF2-40B4-BE49-F238E27FC236}">
                <a16:creationId xmlns:a16="http://schemas.microsoft.com/office/drawing/2014/main" id="{052DE46A-E1D8-4FC3-BC44-3C9D57D5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981200"/>
            <a:ext cx="5029200" cy="387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5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0F7C-70CB-47B1-A3C6-04ECB189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context</a:t>
            </a:r>
            <a:endParaRPr lang="en-US" b="1" dirty="0">
              <a:solidFill>
                <a:srgbClr val="7649B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2103-E481-42E5-A804-EFEF5D45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با استفاده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context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می‌توان این مشکل را حل کرد. با استفاده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context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اطلاعات را در بالاترین کامپوننت تعریف می‌کنیم و در همه کامپوننت‌های زیرمجموعه آن می‌توانیم به آن دسترسی داشته باشیم.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11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E9E1-3169-4B9B-B133-87271B0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B7A0-F021-47CA-8E90-E1BB7396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راه حل دوم این است که یک محل خاص (</a:t>
            </a:r>
            <a:r>
              <a:rPr lang="en-US" dirty="0"/>
              <a:t>store</a:t>
            </a:r>
            <a:r>
              <a:rPr lang="fa-IR" dirty="0"/>
              <a:t>) برای ذخیره همه اطلاعات مشترک داشته باشیم که خارج از درخت کامپوننت‌ها است و از همه کامپوننت ها می‌توان آنرا صدا کرد و به مقادیرش دسترسی داشت. همچنین از همه کامپوننت ها می‌توان </a:t>
            </a:r>
            <a:r>
              <a:rPr lang="en-US" dirty="0"/>
              <a:t>action</a:t>
            </a:r>
            <a:r>
              <a:rPr lang="fa-IR" dirty="0"/>
              <a:t> هایش را صدا زد.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49BE-8659-4D8A-BA87-37F32E95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Actions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A688-3E20-4069-A894-654BCE4F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64" y="1828800"/>
            <a:ext cx="9144000" cy="4267200"/>
          </a:xfrm>
        </p:spPr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اکشن یا عملیات یک شی جاوااسکریپتی است که یک فیلد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type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دارد. این فیلد نوع عملیات را نشان می‌دهد. این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type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معمولا یک استرینگ مانند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"domain/eventName"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است. کلمه اول دسته‌بندی عملیات را نشان می‌دهد. کلمه دوم عمل دقیقی که صدا شده‌است را نشان می‌دهد. 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یک اکشن معمولا این شکلی است: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6146" name="Picture 2" descr="screenshot_20210518_140238">
            <a:extLst>
              <a:ext uri="{FF2B5EF4-FFF2-40B4-BE49-F238E27FC236}">
                <a16:creationId xmlns:a16="http://schemas.microsoft.com/office/drawing/2014/main" id="{EF0201B3-65C6-49EE-ADB9-7744E7D17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t="4762" r="614" b="4762"/>
          <a:stretch/>
        </p:blipFill>
        <p:spPr bwMode="auto">
          <a:xfrm>
            <a:off x="1141411" y="4572000"/>
            <a:ext cx="990600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4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10B0-7A44-41A8-A9E6-9BB3F263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Action Creators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9602-5F46-40A2-9F36-253A381B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سازنده اکشن تابعی است که اکشن میسازد و آنرا بر میگرداند. معمولا برای صدا زدن یک اکشن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 Creators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میشود تا اکشن هارا دستی نسازیم. 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7171" name="Picture 3" descr="screenshot_20210518_140609">
            <a:extLst>
              <a:ext uri="{FF2B5EF4-FFF2-40B4-BE49-F238E27FC236}">
                <a16:creationId xmlns:a16="http://schemas.microsoft.com/office/drawing/2014/main" id="{A86824F9-C286-4FE7-82D8-97F615DE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4" y="3657600"/>
            <a:ext cx="10680936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2C5C-F117-471D-97C5-9D6CF7C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Reducers</a:t>
            </a:r>
            <a:endParaRPr lang="en-US" dirty="0">
              <a:solidFill>
                <a:srgbClr val="7649B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7807-2ECF-43C3-BF61-40B5C9B4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یک تابع است که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فعلی را به همراه اکشن می‌گیرد و بر اساس اکشن، در صورت نیاز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تغییر می‌دهد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 را بر‌می‌گرداند. می‌توان گفت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همان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event listener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است.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pure function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هستند. یعنی باید قوانین زیر را رعایت کنند: 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 باید فقط بر حسب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قبلی و اکشنی که دریافت شده‎‌است تولید شود. یعنی مثلا نباید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api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درخواستی بدهیم و براساس اطلاعات آن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 را بسازیم یا نباید از اعداد رندم استفاده کرد. به طور خلاصه،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 اکشن یکسان باید همیشه خروجی یکسان به ما بدهند.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نباید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فعلی را تغییر دهند.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 ریداکس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immutable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هست و نباید به هیچ وجه تغییر کند. باید ابتدا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فعلی کپی بگیریم، بعد شی جدید را تغییر دهیم و آنرا به عنوان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 برگردانیم.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6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ریداکس (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) چیست؟</a:t>
            </a:r>
            <a:endParaRPr lang="en-US" b="1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یک کتابخانه مدیریت اطلاعات (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 management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) برای برنامه‌های جاوااسکریپتی است. چون فقط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مدیریت می‌کند و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برنامه کاری ندارد، میتوان از آن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react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Vue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Angular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 حتی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vanilla js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کرد. در برنامه ها، معمولا با ایجاد تغییر در یک قسمت خاص، قسمت های دیگر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هم باید تغییر کنند یا بخاطر دریافت اطلاعات جدید در پشت صحنه، باید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 چندین بخش مختلف تغییر کند. در این برنامه‌ها مخصوصا اگر برنامه پیچیده شود، ردیابی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 دلیل تغییرات رخ داده سخت می‌شود. ریداکس به ما کمک می‌کند که به راحتی روند برنامه را بفهمیم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مدیریت کنیم. هر تغییر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با صدا زدن یکسری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که خودمان تعریفشان می‌کنیم انجام میشود.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_20210518_141430">
            <a:extLst>
              <a:ext uri="{FF2B5EF4-FFF2-40B4-BE49-F238E27FC236}">
                <a16:creationId xmlns:a16="http://schemas.microsoft.com/office/drawing/2014/main" id="{12F6911F-8907-499D-A79C-7458B74F1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24" y="1131163"/>
            <a:ext cx="9628775" cy="459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2EDF-12B8-433A-8194-FEA5AA8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EB0F-CCB8-4F0F-B2CB-194FC04E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 در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 وجود دارد و ذخیره می‌شود.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 متد های کاربردی زیادی دارد. برای مثال با متد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getState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 می‌توان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 فعلی برنامه را دید.</a:t>
            </a:r>
            <a:endParaRPr lang="en-US" sz="23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sz="23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0242" name="Picture 2" descr="screenshot_20210518_142002">
            <a:extLst>
              <a:ext uri="{FF2B5EF4-FFF2-40B4-BE49-F238E27FC236}">
                <a16:creationId xmlns:a16="http://schemas.microsoft.com/office/drawing/2014/main" id="{D343C30B-9118-4C20-A1A6-8ECD811F0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t="2444" r="849"/>
          <a:stretch/>
        </p:blipFill>
        <p:spPr bwMode="auto">
          <a:xfrm>
            <a:off x="989011" y="4038600"/>
            <a:ext cx="10210801" cy="215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93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AA3B-43CE-420D-8AB9-3E6C2264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31DC-7730-486A-8DA8-E38FD492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انبار (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) یک متد به نام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dispatch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دارد. تنها راه تغییر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 یک انبار، صدا زدن متد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dispatch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 که به آن به عنوان آرگومان، شی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می‌دهیم. پس از صدا زده‌ شدن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dispatch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در داخل انبار،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صدا زده می‌شود و تغییرات لازم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صورت می‌گیرد و می‌توان با صدا زدن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getState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 را دریافت کرد. مثال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:</a:t>
            </a:r>
          </a:p>
        </p:txBody>
      </p:sp>
      <p:pic>
        <p:nvPicPr>
          <p:cNvPr id="11266" name="Picture 2" descr="screenshot_20210518_183737">
            <a:extLst>
              <a:ext uri="{FF2B5EF4-FFF2-40B4-BE49-F238E27FC236}">
                <a16:creationId xmlns:a16="http://schemas.microsoft.com/office/drawing/2014/main" id="{C05D0700-32CC-4AB7-9802-7A940997B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6754" r="610" b="9911"/>
          <a:stretch/>
        </p:blipFill>
        <p:spPr bwMode="auto">
          <a:xfrm>
            <a:off x="653732" y="4572000"/>
            <a:ext cx="1088136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creenshot_20210518_183828">
            <a:extLst>
              <a:ext uri="{FF2B5EF4-FFF2-40B4-BE49-F238E27FC236}">
                <a16:creationId xmlns:a16="http://schemas.microsoft.com/office/drawing/2014/main" id="{C8BBEC48-990E-4576-8764-BA5EA6FEA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t="2132" r="521"/>
          <a:stretch/>
        </p:blipFill>
        <p:spPr bwMode="auto">
          <a:xfrm>
            <a:off x="763480" y="1981200"/>
            <a:ext cx="10664932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F639-03F0-49EF-98F3-B9AEE58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Selectors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2917-B144-45C9-9E82-C1DD940F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سلکتورها توابعی هستند که تکه خاصی از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 را به ما می‌دهند.</a:t>
            </a:r>
            <a:endParaRPr lang="en-US" sz="23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سلکتور ها زمانی که انبار ما بزرگ می‌شود و از بخش های مختلفی مانند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Authentication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shopping cart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en-US" sz="2300" dirty="0">
                <a:latin typeface="IRANSans" panose="02040503050201020203" pitchFamily="18" charset="-78"/>
                <a:cs typeface="IRANSans" panose="02040503050201020203" pitchFamily="18" charset="-78"/>
              </a:rPr>
              <a:t>theme</a:t>
            </a:r>
            <a:r>
              <a:rPr lang="fa-IR" sz="2300" dirty="0">
                <a:latin typeface="IRANSans" panose="02040503050201020203" pitchFamily="18" charset="-78"/>
                <a:cs typeface="IRANSans" panose="02040503050201020203" pitchFamily="18" charset="-78"/>
              </a:rPr>
              <a:t> و ... تشکیل شده است،کمک زیادی به ما می‌کنند.</a:t>
            </a:r>
            <a:endParaRPr lang="en-US" sz="23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sz="23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3314" name="Picture 2" descr="screenshot_20210518_184015">
            <a:extLst>
              <a:ext uri="{FF2B5EF4-FFF2-40B4-BE49-F238E27FC236}">
                <a16:creationId xmlns:a16="http://schemas.microsoft.com/office/drawing/2014/main" id="{388BA5D5-4BD5-4BFB-800E-3A35187A2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2925" r="1287"/>
          <a:stretch/>
        </p:blipFill>
        <p:spPr bwMode="auto">
          <a:xfrm>
            <a:off x="692712" y="4038600"/>
            <a:ext cx="10803399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8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A180-E3A6-4869-939B-9683B4C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12DF-03F4-42F6-AABA-7FD603CB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828800"/>
            <a:ext cx="9144000" cy="4267200"/>
          </a:xfrm>
        </p:spPr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یک تکه (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slice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) مجموعه‌ای از منطق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است که برای یک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feature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خاص از انبار تعریف می‌شود (مثلا تکه مربوط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authentication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یا تکه مربوط به سبد خرید)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نامش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slice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یا تکه است زیرا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مارا به چند تکه تقسیم می‌کند. مثلا اگر وبلاگی داشته‌باشیم، مثال: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4338" name="Picture 2" descr="screenshot_20210518_223315">
            <a:extLst>
              <a:ext uri="{FF2B5EF4-FFF2-40B4-BE49-F238E27FC236}">
                <a16:creationId xmlns:a16="http://schemas.microsoft.com/office/drawing/2014/main" id="{E4AD8B21-EC9E-4FC1-BD83-A15CB1757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t="545"/>
          <a:stretch/>
        </p:blipFill>
        <p:spPr bwMode="auto">
          <a:xfrm>
            <a:off x="1751012" y="3886200"/>
            <a:ext cx="876299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043D-AAA4-47D6-8468-7BA4574E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6" y="457200"/>
            <a:ext cx="9143998" cy="1020762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جریان داده‌ها در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b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084C-3432-4C36-9D72-C0C3E0B8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جریان داده یک طرفه دارد. یعنی به طور دقیق می‌توان گفت :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وضعیت برنامه را در یک زمان خاص نشان می‌دهد.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ظاهر یا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برنامه بر اساس این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رندر می‌شود.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وقتی که اتفاقی می‌افتد، مثلا دکمه‌ای زده میشود،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براساس آن عمل آپدیت می‌شود.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ظاهر یا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برنامه براساس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 آپدیت می‌شود.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19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A9A-E075-4E65-BA59-B88B3ED6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533400"/>
            <a:ext cx="9143998" cy="1020762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راه‌اندازی اولیه</a:t>
            </a:r>
            <a:b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5-E512-4045-BF30-C92CAAE9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با استفاده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ریشه، انبار را می‌سازیم.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انبار به طور اتوماتیک،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صدا می‎زند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initial 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مساوی  مقداری که خودمان مشخص کرده‌ایم، می‌گذارد.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زمانی که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UI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می‌خواهد برای بار اول رندر ‌شود،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دسترسی پیدا می‌کند و از مقادیر آن استفاده می‌کند. سپس به مقادیری که بهشان وابسته است،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subscribe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(مشترک شدن) می‌کند تا از تغییرات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باخبر شود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2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24D7-71DA-4079-A96B-B80153B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بروزرسانی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17CC-4683-44EC-8868-602A8052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r" rtl="1"/>
            <a:r>
              <a:rPr lang="fa-IR" dirty="0"/>
              <a:t>اتفاقی در برنامه می‌افتد (مثلا بر روی دکمه‌ای زده می‌شود، یا نوتیفیکیشن از طرف </a:t>
            </a:r>
            <a:r>
              <a:rPr lang="en-US" dirty="0"/>
              <a:t>backend</a:t>
            </a:r>
            <a:r>
              <a:rPr lang="fa-IR" dirty="0"/>
              <a:t> فرستاده می‌شود</a:t>
            </a:r>
            <a:r>
              <a:rPr lang="en-US" dirty="0"/>
              <a:t>.</a:t>
            </a:r>
            <a:r>
              <a:rPr lang="fa-IR" dirty="0"/>
              <a:t>)</a:t>
            </a:r>
            <a:endParaRPr lang="en-US" dirty="0"/>
          </a:p>
          <a:p>
            <a:pPr lvl="0" algn="r" rtl="1"/>
            <a:r>
              <a:rPr lang="fa-IR" dirty="0"/>
              <a:t>کدی در برنامه، برحسب اتفاقی که افتاده‌است، یک عملیات (</a:t>
            </a:r>
            <a:r>
              <a:rPr lang="en-US" dirty="0"/>
              <a:t>action</a:t>
            </a:r>
            <a:r>
              <a:rPr lang="fa-IR" dirty="0"/>
              <a:t>) را </a:t>
            </a:r>
            <a:r>
              <a:rPr lang="en-US" dirty="0"/>
              <a:t>dispatch</a:t>
            </a:r>
            <a:r>
              <a:rPr lang="fa-IR" dirty="0"/>
              <a:t> می‌کند.</a:t>
            </a:r>
            <a:endParaRPr lang="en-US" dirty="0"/>
          </a:p>
          <a:p>
            <a:pPr lvl="0" algn="r" rtl="1"/>
            <a:r>
              <a:rPr lang="fa-IR" dirty="0"/>
              <a:t>انبار، </a:t>
            </a:r>
            <a:r>
              <a:rPr lang="en-US" dirty="0"/>
              <a:t>Reducer</a:t>
            </a:r>
            <a:r>
              <a:rPr lang="fa-IR" dirty="0"/>
              <a:t> را صدا می‌زند و به آن </a:t>
            </a:r>
            <a:r>
              <a:rPr lang="en-US" dirty="0"/>
              <a:t>action</a:t>
            </a:r>
            <a:r>
              <a:rPr lang="fa-IR" dirty="0"/>
              <a:t> و </a:t>
            </a:r>
            <a:r>
              <a:rPr lang="en-US" dirty="0"/>
              <a:t>state</a:t>
            </a:r>
            <a:r>
              <a:rPr lang="fa-IR" dirty="0"/>
              <a:t> فعلی را می‌دهد. </a:t>
            </a:r>
            <a:r>
              <a:rPr lang="en-US" dirty="0"/>
              <a:t>Reducer</a:t>
            </a:r>
            <a:r>
              <a:rPr lang="fa-IR" dirty="0"/>
              <a:t> با توجه به دو ورودیش، </a:t>
            </a:r>
            <a:r>
              <a:rPr lang="en-US" dirty="0"/>
              <a:t>state</a:t>
            </a:r>
            <a:r>
              <a:rPr lang="fa-IR" dirty="0"/>
              <a:t> جدید را می‌سازد و برمی‌گرداند و </a:t>
            </a:r>
            <a:r>
              <a:rPr lang="en-US" dirty="0"/>
              <a:t>state</a:t>
            </a:r>
            <a:r>
              <a:rPr lang="fa-IR" dirty="0"/>
              <a:t> انبار، تغییر می‌کند.</a:t>
            </a:r>
            <a:endParaRPr lang="en-US" dirty="0"/>
          </a:p>
          <a:p>
            <a:pPr lvl="0" algn="r" rtl="1"/>
            <a:r>
              <a:rPr lang="fa-IR" dirty="0"/>
              <a:t>انبار به همه </a:t>
            </a:r>
            <a:r>
              <a:rPr lang="en-US" dirty="0"/>
              <a:t>subscriber</a:t>
            </a:r>
            <a:r>
              <a:rPr lang="fa-IR" dirty="0"/>
              <a:t> ها  اطلاع می‌دهد که انبار تغییر کرده‌است.</a:t>
            </a:r>
            <a:endParaRPr lang="en-US" dirty="0"/>
          </a:p>
          <a:p>
            <a:pPr lvl="0" algn="r" rtl="1"/>
            <a:r>
              <a:rPr lang="fa-IR" dirty="0"/>
              <a:t>هر بخش از </a:t>
            </a:r>
            <a:r>
              <a:rPr lang="en-US" dirty="0"/>
              <a:t>UI</a:t>
            </a:r>
            <a:r>
              <a:rPr lang="fa-IR" dirty="0"/>
              <a:t> که به اطلاعات انبار وابسته است، بررسی می‌کند که بخشی که برایش مهم است تغییر کرده‌است یا خیر.</a:t>
            </a:r>
            <a:endParaRPr lang="en-US" dirty="0"/>
          </a:p>
          <a:p>
            <a:pPr lvl="0" algn="r" rtl="1"/>
            <a:r>
              <a:rPr lang="fa-IR" dirty="0"/>
              <a:t>هر بخشی از </a:t>
            </a:r>
            <a:r>
              <a:rPr lang="en-US" dirty="0"/>
              <a:t>UI</a:t>
            </a:r>
            <a:r>
              <a:rPr lang="fa-IR" dirty="0"/>
              <a:t> که اطلاعاتش تغییر کرده‌است، </a:t>
            </a:r>
            <a:r>
              <a:rPr lang="en-US" dirty="0"/>
              <a:t>rerender</a:t>
            </a:r>
            <a:r>
              <a:rPr lang="fa-IR" dirty="0"/>
              <a:t> می‌شود.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505-28EB-43BB-831B-06E20220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 Data Flow</a:t>
            </a:r>
          </a:p>
        </p:txBody>
      </p:sp>
      <p:pic>
        <p:nvPicPr>
          <p:cNvPr id="5" name="ReduxDataFlowDiagram-49fa8c3968371d9ef6f2a1486bd40a26.gif">
            <a:hlinkClick r:id="" action="ppaction://media"/>
            <a:extLst>
              <a:ext uri="{FF2B5EF4-FFF2-40B4-BE49-F238E27FC236}">
                <a16:creationId xmlns:a16="http://schemas.microsoft.com/office/drawing/2014/main" id="{93611A04-C45C-4729-AC40-6CF296501E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7212" y="1905000"/>
            <a:ext cx="5486400" cy="4114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496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7D47-CDB5-4A2A-8DE6-C115CD74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کتابخانه مشابه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E79D-A606-4657-A98C-13BA8D7F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algn="r" rtl="1"/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Flux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توسط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facebook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برای حل مشکلات گفته شده ساخته شد.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flux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الهام گرفت و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flux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به دلیل سادگی  و ظرافتش محبوب تر شد.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mobX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هم یکی دیگر از کتابخانه های محبوب است.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F2F708E0-3B22-453D-9A95-45B7E06A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365635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ct_flux.png">
            <a:extLst>
              <a:ext uri="{FF2B5EF4-FFF2-40B4-BE49-F238E27FC236}">
                <a16:creationId xmlns:a16="http://schemas.microsoft.com/office/drawing/2014/main" id="{F02D3148-4162-4224-A549-E68754F8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453" y="3766456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1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1A5A-7B98-417E-A9AB-E02D9BAE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مرور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ED56-D6CF-414D-AEE1-5E168B32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r" rtl="1">
              <a:buFont typeface="+mj-lt"/>
              <a:buAutoNum type="arabicPeriod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باید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 فقط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قبلی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وابسته باشد.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457200" lvl="0" indent="-457200" algn="r" rtl="1">
              <a:buFont typeface="+mj-lt"/>
              <a:buAutoNum type="arabicPeriod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نباید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فعلی را تغییر دهند و باید حتما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جدیدی بسازند.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457200" lvl="0" indent="-457200" algn="r" rtl="1">
              <a:buFont typeface="+mj-lt"/>
              <a:buAutoNum type="arabicPeriod"/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نباید منطق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async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داشته باشیم و همچنین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side effect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هم مجاز نیستند.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marL="457200" indent="-457200" algn="r">
              <a:buFont typeface="+mj-lt"/>
              <a:buAutoNum type="arabicPeriod"/>
            </a:pP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98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4031-6392-4103-A10C-C337FBD0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Immer</a:t>
            </a:r>
            <a:endParaRPr lang="en-US" b="1" dirty="0">
              <a:solidFill>
                <a:srgbClr val="7649B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EFB6-EB87-4AC7-900E-DC182AE6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یکی از مزایای اصلی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 toolkit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این است که می‌توان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تغییر داد یا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mutate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کرد. این کتابخانه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Immer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می‌کند.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Immer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از نوعی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proxy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می‌کند و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اصلی محافظت می‌کند. تغییراتی که در کد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داده می‌شود را ذخیره می‌کند و در نهایت، کپی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می‌سازد و تغییراتی که ذخیره کرده‌است را می‌دهد و به ما بر‌می‌گرداند. پس می‌توانیم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هایی که در 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createSlice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 یا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createReducer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می‌سازیم، کد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mutable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بنویسیم.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برای اینکه کاربرد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Immer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بهتر متوجه شوید، این مثال را ببینید.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93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creenshot_20210519_143528">
            <a:extLst>
              <a:ext uri="{FF2B5EF4-FFF2-40B4-BE49-F238E27FC236}">
                <a16:creationId xmlns:a16="http://schemas.microsoft.com/office/drawing/2014/main" id="{5603DFD7-C424-42E8-9500-9A39E5BCE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 bwMode="auto">
          <a:xfrm>
            <a:off x="689282" y="5296428"/>
            <a:ext cx="9067800" cy="110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screenshot_20210519_143403">
            <a:extLst>
              <a:ext uri="{FF2B5EF4-FFF2-40B4-BE49-F238E27FC236}">
                <a16:creationId xmlns:a16="http://schemas.microsoft.com/office/drawing/2014/main" id="{2CCA7DFC-DC27-41B8-8ADF-41AC1081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57200"/>
            <a:ext cx="9067800" cy="43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6C915-ACB1-4ABB-A0E7-58C261CCDC6C}"/>
              </a:ext>
            </a:extLst>
          </p:cNvPr>
          <p:cNvSpPr txBox="1"/>
          <p:nvPr/>
        </p:nvSpPr>
        <p:spPr>
          <a:xfrm>
            <a:off x="9922799" y="2397494"/>
            <a:ext cx="1905000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90000"/>
              </a:lnSpc>
            </a:pPr>
            <a:r>
              <a:rPr lang="fa-IR" sz="2400" dirty="0">
                <a:latin typeface="IRANSans" panose="02040503050201020203" pitchFamily="18" charset="-78"/>
                <a:cs typeface="IRANSans" panose="02040503050201020203" pitchFamily="18" charset="-78"/>
              </a:rPr>
              <a:t>بدون </a:t>
            </a:r>
            <a:r>
              <a:rPr lang="en-US" sz="2400" dirty="0">
                <a:latin typeface="IRANSans" panose="02040503050201020203" pitchFamily="18" charset="-78"/>
                <a:cs typeface="IRANSans" panose="02040503050201020203" pitchFamily="18" charset="-78"/>
              </a:rPr>
              <a:t>Immer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250A-56E2-4EFF-8851-0334D1401D43}"/>
              </a:ext>
            </a:extLst>
          </p:cNvPr>
          <p:cNvSpPr txBox="1"/>
          <p:nvPr/>
        </p:nvSpPr>
        <p:spPr>
          <a:xfrm>
            <a:off x="10142205" y="5631631"/>
            <a:ext cx="1466187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90000"/>
              </a:lnSpc>
            </a:pPr>
            <a:r>
              <a:rPr lang="fa-IR" sz="2400" dirty="0">
                <a:latin typeface="IRANSans" panose="02040503050201020203" pitchFamily="18" charset="-78"/>
                <a:cs typeface="IRANSans" panose="02040503050201020203" pitchFamily="18" charset="-78"/>
              </a:rPr>
              <a:t>با </a:t>
            </a:r>
            <a:r>
              <a:rPr lang="en-US" sz="2400" dirty="0">
                <a:latin typeface="IRANSans" panose="02040503050201020203" pitchFamily="18" charset="-78"/>
                <a:cs typeface="IRANSans" panose="02040503050201020203" pitchFamily="18" charset="-78"/>
              </a:rPr>
              <a:t>Immer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3F04-772B-4851-8065-654930AD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Middleware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D081B-191C-4DF1-A2A8-F6ACA33D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0812" y="1371600"/>
            <a:ext cx="4267200" cy="4781550"/>
          </a:xfrm>
        </p:spPr>
        <p:txBody>
          <a:bodyPr>
            <a:normAutofit/>
          </a:bodyPr>
          <a:lstStyle/>
          <a:p>
            <a:pPr algn="r" rtl="1"/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قبلا گفتیم که پس از ارسال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، این شی به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مربوطه داده می‌شود و در صورت نیاز،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جدیدی تولید می‌شود. می‌توان بر سر راه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middleware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قرار داد.</a:t>
            </a:r>
          </a:p>
          <a:p>
            <a:pPr algn="r" rtl="1"/>
            <a:endParaRPr lang="fa-IR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با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middleware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ها می‌توان کارهای زیادی کرد. مثلا عملیات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async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انجام داد یا از همه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ها لاگ گرفت و ... . ظاهر برنامه اگر </a:t>
            </a:r>
            <a:r>
              <a:rPr lang="en-US" sz="2200" dirty="0">
                <a:latin typeface="IRANSans" panose="02040503050201020203" pitchFamily="18" charset="-78"/>
                <a:cs typeface="IRANSans" panose="02040503050201020203" pitchFamily="18" charset="-78"/>
              </a:rPr>
              <a:t>middleware</a:t>
            </a:r>
            <a:r>
              <a:rPr lang="fa-IR" sz="2200" dirty="0">
                <a:latin typeface="IRANSans" panose="02040503050201020203" pitchFamily="18" charset="-78"/>
                <a:cs typeface="IRANSans" panose="02040503050201020203" pitchFamily="18" charset="-78"/>
              </a:rPr>
              <a:t> به آن اضافه‌شود:</a:t>
            </a:r>
            <a:endParaRPr lang="en-US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sz="2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10" name="ReduxAsyncDataFlowDiagram_d97ff38a0f4da0f327163170ccc13e80_gif">
            <a:hlinkClick r:id="" action="ppaction://media"/>
            <a:extLst>
              <a:ext uri="{FF2B5EF4-FFF2-40B4-BE49-F238E27FC236}">
                <a16:creationId xmlns:a16="http://schemas.microsoft.com/office/drawing/2014/main" id="{1F6BF777-8610-441E-9904-58811F0E3A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89112" y="1828800"/>
            <a:ext cx="5562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7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033-C539-4861-ABF0-32940FD9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مثالی از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middle ware </a:t>
            </a:r>
          </a:p>
        </p:txBody>
      </p:sp>
      <p:pic>
        <p:nvPicPr>
          <p:cNvPr id="7" name="Picture 6" descr="C:\Users\Kian Jalilian\AppData\Local\Microsoft\Windows\INetCache\Content.Word\screenshot_20210523_140544.png">
            <a:extLst>
              <a:ext uri="{FF2B5EF4-FFF2-40B4-BE49-F238E27FC236}">
                <a16:creationId xmlns:a16="http://schemas.microsoft.com/office/drawing/2014/main" id="{DEF4F281-D2FA-4D4F-B22F-1CED565189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286000"/>
            <a:ext cx="6705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8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3A18-B471-423F-BFB2-6B3A76DC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اضافه‌کردن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middleware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به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</a:p>
        </p:txBody>
      </p:sp>
      <p:pic>
        <p:nvPicPr>
          <p:cNvPr id="20482" name="Picture 2" descr="screenshot_20210523_204223">
            <a:extLst>
              <a:ext uri="{FF2B5EF4-FFF2-40B4-BE49-F238E27FC236}">
                <a16:creationId xmlns:a16="http://schemas.microsoft.com/office/drawing/2014/main" id="{6E1EF9D5-DC1D-4BB5-A351-9DAF6D1E0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"/>
          <a:stretch/>
        </p:blipFill>
        <p:spPr bwMode="auto">
          <a:xfrm>
            <a:off x="912812" y="2743200"/>
            <a:ext cx="101346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3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F25C-FC39-4E81-852A-84057866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کتابخانه‌های کاربردی در استفاده از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EA01-839D-4EE2-ABC2-958268D6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fontScale="92500" lnSpcReduction="20000"/>
          </a:bodyPr>
          <a:lstStyle/>
          <a:p>
            <a:pPr lvl="0" algn="r" rtl="1"/>
            <a:r>
              <a:rPr lang="en-US" dirty="0">
                <a:solidFill>
                  <a:srgbClr val="92D05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Redux-thunk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: با استفاده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redux-thunk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می‌توانید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 creator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هایی بسازید که بجای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function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برمی‌گردانند. کاربرد های زیادی دارد مثلا می‌توان از این کتابخانه برای پیاده‌سازی منطق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async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کرد.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en-US" dirty="0">
                <a:solidFill>
                  <a:srgbClr val="92D05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Redux-saga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: با استفاده از این کتابخانه میتوان منطق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Async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پیچیده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side effect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هارا مدیریت کرد.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en-US" dirty="0">
                <a:solidFill>
                  <a:srgbClr val="92D05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Redux-persist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: اطلاعات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به طور دائم ذخیره نمی‌شوند. یعنی مثلا در وبسایتی که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شده‌است، اگر صفحه را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refresh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کنیم یا ببندیم و دوباره باز کنیم، اطلاعات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پاک می‌شود. با استفاده از این کتابخانه می‌توان اطلاعات را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Storage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مربوطه به پلتفرم ذخیره کرد. مثلا در وبسایت ها می‌توان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local storage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 در برنامه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react native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Async Storage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اطلاعات را ذخیره کرد. استفاده از این کتابخانه بسیار راحت است. این کتابخانه بر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ما تاثیر می‌گذارد و به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middleware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وابسته نیست. توجه کنید که نیاز نیست همه اطلاعات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حتما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storage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ذخیره شوند و می‌توان مشخص کرد که اطلاعات هر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reducer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چگونه مدیریت شود.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94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B542-1683-420A-A8E7-001732AE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برای مشاهده موارد بیشتر می‌توانید به </a:t>
            </a:r>
            <a:r>
              <a:rPr lang="en-US" u="sng" dirty="0">
                <a:latin typeface="IRANSans" panose="02040503050201020203" pitchFamily="18" charset="-78"/>
                <a:cs typeface="IRANSans" panose="02040503050201020203" pitchFamily="18" charset="-78"/>
                <a:hlinkClick r:id="rId2"/>
              </a:rPr>
              <a:t>https://redux.js.org/introduction/ecosystem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مراجعه کنید.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42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B182D-A35F-4EA6-BCF6-B1B174B3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138039"/>
            <a:ext cx="3505200" cy="1557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AABBA-3BC4-4415-84E1-DD4B9BDF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138039"/>
            <a:ext cx="3505200" cy="1588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954F8-5E47-4A08-A2E2-3F28CA4B94EB}"/>
              </a:ext>
            </a:extLst>
          </p:cNvPr>
          <p:cNvSpPr txBox="1"/>
          <p:nvPr/>
        </p:nvSpPr>
        <p:spPr>
          <a:xfrm>
            <a:off x="6551612" y="4145872"/>
            <a:ext cx="426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4"/>
              </a:rPr>
              <a:t>https://www.npmjs.com/package/react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A5E64-15A9-4365-BAF7-762ED211CC27}"/>
              </a:ext>
            </a:extLst>
          </p:cNvPr>
          <p:cNvSpPr txBox="1"/>
          <p:nvPr/>
        </p:nvSpPr>
        <p:spPr>
          <a:xfrm>
            <a:off x="1402456" y="4148831"/>
            <a:ext cx="4114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5"/>
              </a:rPr>
              <a:t>https://www.npmjs.com/package/redux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29B-61EB-4760-AF07-1649588F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چکار میکند؟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C5-407D-4F76-84D1-E03998A9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57400"/>
            <a:ext cx="9144000" cy="4267200"/>
          </a:xfrm>
        </p:spPr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به جای اینکه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را در جاهای مختلف برنامه ذخیره کنیم، در یک محل به نام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همه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ذخیره میشوند. به نوعی میتوان گفت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یک دیتابیس برای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front end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است. ذخیره شدن همه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در یک محل باعث میشود که با تغییر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فقط نیاز باشد یکجا را بروزرسانی کنیم و همه بخش های وابسته هم اطلاعاتشان را از این بخش میگیرند. همچنین به دلیل معماری که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دارد، میتوان به راحتی فهمید که هر تغییر در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کجا، چه زمانی و چرا رخ داده است.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51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6470-03EB-4B02-8618-4DE5D64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مزایای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: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939B-0155-4245-BDA4-9AC42776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ذخیره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در یک محل (باعث میشود به راحتی وضعیت فیلتر، سرچ و ... را ذخیره کنیم.)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پیشبینی راحت وضعیت بعد هر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توانایی استفاده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 devTools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(قابلیت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debug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همه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action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 و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time travel debugging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)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با استفاده از کتابخانه های کمکی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میتوان به راحتی اطلاعات را برای استفاده های بعدی برنامه ذخیره کرد.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انجام عملیات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undo/redo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بسیار راحت است.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43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73A9-FD49-4208-A64E-708E624E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85800"/>
            <a:ext cx="9143998" cy="1020762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بدی های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:</a:t>
            </a:r>
            <a:b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62F-C8B6-4257-8E6D-26F19601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کد را پیچیده می‌کند. (چون بر پایه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functional programming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نوشته شده است)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پرگویی یا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verbosity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( با استفاده از کتابخانه هایی مثل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 toolkit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این مشکل تا حد زیادی حل میشود.)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11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B1E1-F6F4-4D67-856B-406A145F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6" y="304800"/>
            <a:ext cx="9143998" cy="1020762"/>
          </a:xfrm>
        </p:spPr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توضیحات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 toolkit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: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EAF3-0BB6-4DB2-995C-62CD008F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ساختن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store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، نوشتن کد های مورد نیاز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و انجام یکسری کارهای کاربردی با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سخت و وقت‌گیر است. از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 toolkit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استفاده می‌کنیم که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wrapper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دور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است و کار با آنرا برای ما آسان می‌کند. این کتابخانه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best practice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های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دارد، نوشتن کد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را آسان می‌کند، از اشتباهات افراد تازه‌کار جلوگیری می‌کند.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80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29E6-30BA-45C4-8061-0F384EB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چه زمانی از </a:t>
            </a:r>
            <a:r>
              <a:rPr lang="en-US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redux</a:t>
            </a:r>
            <a:r>
              <a:rPr lang="fa-IR" b="1" dirty="0">
                <a:solidFill>
                  <a:srgbClr val="7649BB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استفاده کنیم؟</a:t>
            </a:r>
            <a:endParaRPr lang="en-US" dirty="0">
              <a:solidFill>
                <a:srgbClr val="7649BB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0AB8-3AD1-4904-BF3D-1CF121D9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حالت (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) های برنامه ما زیاد تغییر میکند و این تغییرات در جاهای مختلفی از برنامه تاثیرگذارند. 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منطق بروزرسانی 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state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 پیچیده است و میخواهیم فقط یکبار آنرا پیاده‌سازی کنیم.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lvl="0" algn="r" rtl="1"/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مقدار کد بسیار زیاد است و چندین نفر روی پروژه کار میکنند.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r" rtl="1"/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21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469</TotalTime>
  <Words>2053</Words>
  <Application>Microsoft Office PowerPoint</Application>
  <PresentationFormat>Custom</PresentationFormat>
  <Paragraphs>119</Paragraphs>
  <Slides>38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Consolas</vt:lpstr>
      <vt:lpstr>Corbel</vt:lpstr>
      <vt:lpstr>IRANSans</vt:lpstr>
      <vt:lpstr>Tahoma</vt:lpstr>
      <vt:lpstr>Chalkboard 16x9</vt:lpstr>
      <vt:lpstr>Redux</vt:lpstr>
      <vt:lpstr>ریداکس (redux) چیست؟</vt:lpstr>
      <vt:lpstr>کتابخانه مشابه redux</vt:lpstr>
      <vt:lpstr>PowerPoint Presentation</vt:lpstr>
      <vt:lpstr>Redux چکار میکند؟</vt:lpstr>
      <vt:lpstr>مزایای redux:</vt:lpstr>
      <vt:lpstr>بدی های redux: </vt:lpstr>
      <vt:lpstr>توضیحات redux toolkit:</vt:lpstr>
      <vt:lpstr>چه زمانی از redux استفاده کنیم؟</vt:lpstr>
      <vt:lpstr>چه زمانی از redux استفاده نکنیم؟</vt:lpstr>
      <vt:lpstr>PowerPoint Presentation</vt:lpstr>
      <vt:lpstr>PowerPoint Presentation</vt:lpstr>
      <vt:lpstr>PowerPoint Presentation</vt:lpstr>
      <vt:lpstr>PowerPoint Presentation</vt:lpstr>
      <vt:lpstr>context</vt:lpstr>
      <vt:lpstr>Redux</vt:lpstr>
      <vt:lpstr>Actions</vt:lpstr>
      <vt:lpstr>Action Creators</vt:lpstr>
      <vt:lpstr>Reducers</vt:lpstr>
      <vt:lpstr>PowerPoint Presentation</vt:lpstr>
      <vt:lpstr>Store</vt:lpstr>
      <vt:lpstr>Dispatch</vt:lpstr>
      <vt:lpstr>PowerPoint Presentation</vt:lpstr>
      <vt:lpstr>Selectors</vt:lpstr>
      <vt:lpstr>Slice</vt:lpstr>
      <vt:lpstr>جریان داده‌ها در redux </vt:lpstr>
      <vt:lpstr>راه‌اندازی اولیه </vt:lpstr>
      <vt:lpstr>بروزرسانی</vt:lpstr>
      <vt:lpstr>Redux Data Flow</vt:lpstr>
      <vt:lpstr>PowerPoint Presentation</vt:lpstr>
      <vt:lpstr>مرور Reducer</vt:lpstr>
      <vt:lpstr>Immer</vt:lpstr>
      <vt:lpstr>PowerPoint Presentation</vt:lpstr>
      <vt:lpstr>Middleware </vt:lpstr>
      <vt:lpstr>مثالی ازmiddle ware </vt:lpstr>
      <vt:lpstr>اضافه‌کردن middleware به Store</vt:lpstr>
      <vt:lpstr>کتابخانه‌های کاربردی در استفاده از Redux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SeyedEhsan Sajadi</dc:creator>
  <cp:lastModifiedBy>SeyedEhsan Sajadi</cp:lastModifiedBy>
  <cp:revision>49</cp:revision>
  <dcterms:created xsi:type="dcterms:W3CDTF">2021-05-24T17:41:51Z</dcterms:created>
  <dcterms:modified xsi:type="dcterms:W3CDTF">2021-05-25T08:43:40Z</dcterms:modified>
</cp:coreProperties>
</file>