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7"/>
  </p:notesMasterIdLst>
  <p:sldIdLst>
    <p:sldId id="256" r:id="rId3"/>
    <p:sldId id="376" r:id="rId4"/>
    <p:sldId id="379" r:id="rId5"/>
    <p:sldId id="380" r:id="rId6"/>
    <p:sldId id="382" r:id="rId7"/>
    <p:sldId id="381" r:id="rId8"/>
    <p:sldId id="385" r:id="rId9"/>
    <p:sldId id="383" r:id="rId10"/>
    <p:sldId id="386" r:id="rId11"/>
    <p:sldId id="387" r:id="rId12"/>
    <p:sldId id="388" r:id="rId13"/>
    <p:sldId id="378" r:id="rId14"/>
    <p:sldId id="389" r:id="rId15"/>
    <p:sldId id="39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CC6600"/>
    <a:srgbClr val="669900"/>
    <a:srgbClr val="CCFFCC"/>
    <a:srgbClr val="990000"/>
    <a:srgbClr val="66FF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 autoAdjust="0"/>
    <p:restoredTop sz="90493" autoAdjust="0"/>
  </p:normalViewPr>
  <p:slideViewPr>
    <p:cSldViewPr>
      <p:cViewPr varScale="1">
        <p:scale>
          <a:sx n="84" d="100"/>
          <a:sy n="84" d="100"/>
        </p:scale>
        <p:origin x="96" y="61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46C6C6-4C66-4472-B3B6-56C6A1DB8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CDEF911-E97D-4E55-A3EF-2405669D3EE2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419977-4A33-422F-9847-98A7854C2011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045E82C-782A-494E-9060-1EF34FA7B4B5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EB5D8D3-F7AB-4E76-BA05-82A96624A85B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7F44B8E-A18B-43EE-88E7-7C42BCA4A760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7BBB20F-D569-4A05-A84D-9863E921C3E7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5FEF77B-31B6-45F8-96EB-5E1B385DF2D4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6946070-A4D7-43DE-A9B2-EDD0EF0D5C77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F7E7DD5-E1EB-4C70-A06D-A6F04DA948F8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20C185-01F1-4D25-9879-0EA61360D23C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63E118-1C75-4FDB-BADE-D14BAE2680D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D3C65E-9384-45B1-8176-68EEC358FDE8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F31FE41-1681-4725-A7D9-A6A2497C1750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5CBFCD5-BCC5-4EFA-B0BD-5C5FD8FCC95E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44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403D5-B5B9-4CB4-BA95-7BED80A9F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4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D51B1-9F7F-4A2C-A16F-ACD0FA6EE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03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13BE6-6F76-467B-B1B4-3EB0899045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4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4B750-6395-42A6-B3A6-284994ED9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1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DB0EE-6F36-4ED2-B443-035534D35E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0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2DD2B-359F-47DB-B3ED-11414D397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46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68DB1-4A5F-4284-8743-CC5915DC17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133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91E9D-154E-424B-AA6F-5373D393D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021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579BE-8BD2-4210-AC59-50022A6FF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735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CF848-2129-4250-86C9-11C353FDC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9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3200"/>
            </a:lvl3pPr>
            <a:lvl4pPr algn="r" rtl="1">
              <a:defRPr sz="2000"/>
            </a:lvl4pPr>
            <a:lvl5pPr algn="r" rtl="1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1A27A-AA02-4A37-B9F9-68E0F1F8E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280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EB0B2-1670-46D3-840B-6E1FF5972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340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BA8B8-3E78-4034-A211-6CD1A48DDD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065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DF319-00E2-476E-8CC9-BD0E63349C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3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C89B7-C78A-4935-92D5-3B09FE8F3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1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B978F-6F4D-4C49-B03D-5F8A900481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70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B8D4-2D06-47EA-888B-C77FA92FD8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7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CA27-6863-4E76-AEA1-B6911B203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5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E3E1-5149-4540-9BCD-DEB0313AF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30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A0138-5FE4-4065-9106-35A85E12C3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67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5AF6-F636-462B-B4EB-6D2FB8A55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2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3D5DC49-4DC8-4183-BCB1-05D5DBAC0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48A79C4-169C-4FB4-8F0D-4FCD8E7ED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چرخة طراحی با </a:t>
            </a:r>
            <a:r>
              <a:rPr lang="en-US" altLang="en-US" smtClean="0"/>
              <a:t>PLD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429250" y="1000125"/>
            <a:ext cx="3357563" cy="2000250"/>
          </a:xfrm>
        </p:spPr>
        <p:txBody>
          <a:bodyPr/>
          <a:lstStyle/>
          <a:p>
            <a:r>
              <a:rPr lang="fa-IR" altLang="en-US" smtClean="0"/>
              <a:t>مسیریابی (</a:t>
            </a:r>
            <a:r>
              <a:rPr lang="en-US" altLang="en-US" sz="2800" smtClean="0"/>
              <a:t>routing</a:t>
            </a:r>
            <a:r>
              <a:rPr lang="fa-IR" altLang="en-US" smtClean="0"/>
              <a:t>):</a:t>
            </a:r>
          </a:p>
          <a:p>
            <a:pPr lvl="1"/>
            <a:r>
              <a:rPr lang="fa-IR" altLang="en-US" smtClean="0"/>
              <a:t>خروجی مسیریابی: </a:t>
            </a:r>
            <a:r>
              <a:rPr lang="en-US" altLang="en-US" smtClean="0"/>
              <a:t>bitstream</a:t>
            </a:r>
            <a:endParaRPr lang="fa-IR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A0A8D12-D826-43FC-B717-21624BD7FDD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71563"/>
            <a:ext cx="533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429250" y="1000125"/>
            <a:ext cx="3357563" cy="2000250"/>
          </a:xfrm>
        </p:spPr>
        <p:txBody>
          <a:bodyPr/>
          <a:lstStyle/>
          <a:p>
            <a:r>
              <a:rPr lang="fa-IR" altLang="en-US" sz="2800" smtClean="0"/>
              <a:t>چرخة طراحی:</a:t>
            </a:r>
          </a:p>
          <a:p>
            <a:pPr lvl="1"/>
            <a:r>
              <a:rPr lang="fa-IR" altLang="en-US" sz="2400" smtClean="0"/>
              <a:t>نیاز به تکرار زیاد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878BC10-5EE9-4745-8FD3-2C1B946E1B6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023938" y="2857500"/>
            <a:ext cx="4191000" cy="990600"/>
            <a:chOff x="96" y="2544"/>
            <a:chExt cx="2640" cy="624"/>
          </a:xfrm>
        </p:grpSpPr>
        <p:grpSp>
          <p:nvGrpSpPr>
            <p:cNvPr id="25623" name="Group 20"/>
            <p:cNvGrpSpPr>
              <a:grpSpLocks/>
            </p:cNvGrpSpPr>
            <p:nvPr/>
          </p:nvGrpSpPr>
          <p:grpSpPr bwMode="auto">
            <a:xfrm>
              <a:off x="96" y="2640"/>
              <a:ext cx="2528" cy="519"/>
              <a:chOff x="96" y="2640"/>
              <a:chExt cx="2528" cy="519"/>
            </a:xfrm>
          </p:grpSpPr>
          <p:sp>
            <p:nvSpPr>
              <p:cNvPr id="25625" name="Text Box 11"/>
              <p:cNvSpPr txBox="1">
                <a:spLocks noChangeArrowheads="1"/>
              </p:cNvSpPr>
              <p:nvPr/>
            </p:nvSpPr>
            <p:spPr bwMode="auto">
              <a:xfrm>
                <a:off x="1296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2400" b="1">
                    <a:solidFill>
                      <a:srgbClr val="FF5050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fa-IR" altLang="en-US" sz="1800" b="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کامپايل</a:t>
                </a:r>
                <a:endParaRPr lang="en-US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25626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2400" b="1">
                    <a:solidFill>
                      <a:srgbClr val="FF5050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fa-IR" altLang="en-US" sz="1800" b="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اجرا</a:t>
                </a:r>
                <a:endParaRPr lang="en-US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25627" name="Text Box 13"/>
              <p:cNvSpPr txBox="1">
                <a:spLocks noChangeArrowheads="1"/>
              </p:cNvSpPr>
              <p:nvPr/>
            </p:nvSpPr>
            <p:spPr bwMode="auto">
              <a:xfrm>
                <a:off x="96" y="2640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2400" b="1">
                    <a:solidFill>
                      <a:srgbClr val="FF5050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fa-IR" altLang="en-US" sz="1800" b="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برنامه نويسي</a:t>
                </a:r>
                <a:endParaRPr lang="en-US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25628" name="Text Box 14"/>
              <p:cNvSpPr txBox="1">
                <a:spLocks noChangeArrowheads="1"/>
              </p:cNvSpPr>
              <p:nvPr/>
            </p:nvSpPr>
            <p:spPr bwMode="auto">
              <a:xfrm>
                <a:off x="1584" y="292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2400" b="1">
                    <a:solidFill>
                      <a:srgbClr val="FF5050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fa-IR" altLang="en-US" sz="1800" b="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ويرايش</a:t>
                </a:r>
                <a:endParaRPr lang="en-US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25629" name="Line 15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16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Freeform 18"/>
              <p:cNvSpPr>
                <a:spLocks/>
              </p:cNvSpPr>
              <p:nvPr/>
            </p:nvSpPr>
            <p:spPr bwMode="auto">
              <a:xfrm>
                <a:off x="2160" y="2784"/>
                <a:ext cx="464" cy="288"/>
              </a:xfrm>
              <a:custGeom>
                <a:avLst/>
                <a:gdLst>
                  <a:gd name="T0" fmla="*/ 192 w 464"/>
                  <a:gd name="T1" fmla="*/ 0 h 288"/>
                  <a:gd name="T2" fmla="*/ 432 w 464"/>
                  <a:gd name="T3" fmla="*/ 192 h 288"/>
                  <a:gd name="T4" fmla="*/ 0 w 464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464"/>
                  <a:gd name="T10" fmla="*/ 0 h 288"/>
                  <a:gd name="T11" fmla="*/ 464 w 46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4" h="288">
                    <a:moveTo>
                      <a:pt x="192" y="0"/>
                    </a:moveTo>
                    <a:cubicBezTo>
                      <a:pt x="328" y="72"/>
                      <a:pt x="464" y="144"/>
                      <a:pt x="432" y="192"/>
                    </a:cubicBezTo>
                    <a:cubicBezTo>
                      <a:pt x="400" y="240"/>
                      <a:pt x="72" y="272"/>
                      <a:pt x="0" y="28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Freeform 19"/>
              <p:cNvSpPr>
                <a:spLocks/>
              </p:cNvSpPr>
              <p:nvPr/>
            </p:nvSpPr>
            <p:spPr bwMode="auto">
              <a:xfrm>
                <a:off x="1200" y="2832"/>
                <a:ext cx="480" cy="240"/>
              </a:xfrm>
              <a:custGeom>
                <a:avLst/>
                <a:gdLst>
                  <a:gd name="T0" fmla="*/ 480 w 480"/>
                  <a:gd name="T1" fmla="*/ 240 h 240"/>
                  <a:gd name="T2" fmla="*/ 48 w 480"/>
                  <a:gd name="T3" fmla="*/ 192 h 240"/>
                  <a:gd name="T4" fmla="*/ 192 w 48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240"/>
                  <a:gd name="T11" fmla="*/ 480 w 48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240">
                    <a:moveTo>
                      <a:pt x="480" y="240"/>
                    </a:moveTo>
                    <a:cubicBezTo>
                      <a:pt x="288" y="236"/>
                      <a:pt x="96" y="232"/>
                      <a:pt x="48" y="192"/>
                    </a:cubicBezTo>
                    <a:cubicBezTo>
                      <a:pt x="0" y="152"/>
                      <a:pt x="96" y="76"/>
                      <a:pt x="19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4" name="Rectangle 36"/>
            <p:cNvSpPr>
              <a:spLocks noChangeArrowheads="1"/>
            </p:cNvSpPr>
            <p:nvPr/>
          </p:nvSpPr>
          <p:spPr bwMode="auto">
            <a:xfrm>
              <a:off x="336" y="2544"/>
              <a:ext cx="2400" cy="62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947738" y="4572000"/>
            <a:ext cx="7696200" cy="1143000"/>
            <a:chOff x="96" y="3360"/>
            <a:chExt cx="4848" cy="720"/>
          </a:xfrm>
        </p:grpSpPr>
        <p:sp>
          <p:nvSpPr>
            <p:cNvPr id="25607" name="Text Box 21"/>
            <p:cNvSpPr txBox="1">
              <a:spLocks noChangeArrowheads="1"/>
            </p:cNvSpPr>
            <p:nvPr/>
          </p:nvSpPr>
          <p:spPr bwMode="auto">
            <a:xfrm>
              <a:off x="1296" y="3369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fa-IR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کامپايل</a:t>
              </a:r>
              <a:endParaRPr lang="en-US" altLang="en-US" sz="1800" b="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5608" name="Text Box 22"/>
            <p:cNvSpPr txBox="1">
              <a:spLocks noChangeArrowheads="1"/>
            </p:cNvSpPr>
            <p:nvPr/>
          </p:nvSpPr>
          <p:spPr bwMode="auto">
            <a:xfrm>
              <a:off x="1872" y="3369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fa-IR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شبيه سازي</a:t>
              </a:r>
              <a:endParaRPr lang="en-US" altLang="en-US" sz="1800" b="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5609" name="Text Box 23"/>
            <p:cNvSpPr txBox="1">
              <a:spLocks noChangeArrowheads="1"/>
            </p:cNvSpPr>
            <p:nvPr/>
          </p:nvSpPr>
          <p:spPr bwMode="auto">
            <a:xfrm>
              <a:off x="96" y="3369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fa-IR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ورود طرح</a:t>
              </a:r>
              <a:endParaRPr lang="en-US" altLang="en-US" sz="1800" b="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5610" name="Text Box 24"/>
            <p:cNvSpPr txBox="1">
              <a:spLocks noChangeArrowheads="1"/>
            </p:cNvSpPr>
            <p:nvPr/>
          </p:nvSpPr>
          <p:spPr bwMode="auto">
            <a:xfrm>
              <a:off x="1680" y="3705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fa-IR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ويرايش</a:t>
              </a:r>
              <a:endParaRPr lang="en-US" altLang="en-US" sz="1800" b="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5611" name="Line 25"/>
            <p:cNvSpPr>
              <a:spLocks noChangeShapeType="1"/>
            </p:cNvSpPr>
            <p:nvPr/>
          </p:nvSpPr>
          <p:spPr bwMode="auto">
            <a:xfrm>
              <a:off x="1056" y="34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26"/>
            <p:cNvSpPr>
              <a:spLocks noChangeShapeType="1"/>
            </p:cNvSpPr>
            <p:nvPr/>
          </p:nvSpPr>
          <p:spPr bwMode="auto">
            <a:xfrm>
              <a:off x="1824" y="34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Freeform 27"/>
            <p:cNvSpPr>
              <a:spLocks/>
            </p:cNvSpPr>
            <p:nvPr/>
          </p:nvSpPr>
          <p:spPr bwMode="auto">
            <a:xfrm>
              <a:off x="2220" y="3513"/>
              <a:ext cx="898" cy="279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192 h 279"/>
                <a:gd name="T4" fmla="*/ 0 w 898"/>
                <a:gd name="T5" fmla="*/ 279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Freeform 28"/>
            <p:cNvSpPr>
              <a:spLocks/>
            </p:cNvSpPr>
            <p:nvPr/>
          </p:nvSpPr>
          <p:spPr bwMode="auto">
            <a:xfrm>
              <a:off x="1200" y="3561"/>
              <a:ext cx="480" cy="240"/>
            </a:xfrm>
            <a:custGeom>
              <a:avLst/>
              <a:gdLst>
                <a:gd name="T0" fmla="*/ 480 w 480"/>
                <a:gd name="T1" fmla="*/ 240 h 240"/>
                <a:gd name="T2" fmla="*/ 48 w 480"/>
                <a:gd name="T3" fmla="*/ 192 h 240"/>
                <a:gd name="T4" fmla="*/ 192 w 480"/>
                <a:gd name="T5" fmla="*/ 0 h 240"/>
                <a:gd name="T6" fmla="*/ 0 60000 65536"/>
                <a:gd name="T7" fmla="*/ 0 60000 65536"/>
                <a:gd name="T8" fmla="*/ 0 60000 65536"/>
                <a:gd name="T9" fmla="*/ 0 w 480"/>
                <a:gd name="T10" fmla="*/ 0 h 240"/>
                <a:gd name="T11" fmla="*/ 480 w 4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40">
                  <a:moveTo>
                    <a:pt x="480" y="240"/>
                  </a:moveTo>
                  <a:cubicBezTo>
                    <a:pt x="288" y="236"/>
                    <a:pt x="96" y="232"/>
                    <a:pt x="48" y="192"/>
                  </a:cubicBezTo>
                  <a:cubicBezTo>
                    <a:pt x="0" y="152"/>
                    <a:pt x="96" y="76"/>
                    <a:pt x="1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29"/>
            <p:cNvSpPr>
              <a:spLocks noChangeShapeType="1"/>
            </p:cNvSpPr>
            <p:nvPr/>
          </p:nvSpPr>
          <p:spPr bwMode="auto">
            <a:xfrm>
              <a:off x="2880" y="35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Text Box 30"/>
            <p:cNvSpPr txBox="1">
              <a:spLocks noChangeArrowheads="1"/>
            </p:cNvSpPr>
            <p:nvPr/>
          </p:nvSpPr>
          <p:spPr bwMode="auto">
            <a:xfrm>
              <a:off x="3072" y="3369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fa-IR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سنتز</a:t>
              </a:r>
              <a:endParaRPr lang="en-US" altLang="en-US" sz="1800" b="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5617" name="Text Box 31"/>
            <p:cNvSpPr txBox="1">
              <a:spLocks noChangeArrowheads="1"/>
            </p:cNvSpPr>
            <p:nvPr/>
          </p:nvSpPr>
          <p:spPr bwMode="auto">
            <a:xfrm>
              <a:off x="3552" y="3369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fa-IR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شبيه سازي</a:t>
              </a:r>
              <a:endParaRPr lang="en-US" altLang="en-US" sz="1800" b="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5618" name="Line 32"/>
            <p:cNvSpPr>
              <a:spLocks noChangeShapeType="1"/>
            </p:cNvSpPr>
            <p:nvPr/>
          </p:nvSpPr>
          <p:spPr bwMode="auto">
            <a:xfrm>
              <a:off x="3552" y="35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Freeform 33"/>
            <p:cNvSpPr>
              <a:spLocks/>
            </p:cNvSpPr>
            <p:nvPr/>
          </p:nvSpPr>
          <p:spPr bwMode="auto">
            <a:xfrm>
              <a:off x="3984" y="3504"/>
              <a:ext cx="898" cy="432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1102 h 279"/>
                <a:gd name="T4" fmla="*/ 0 w 898"/>
                <a:gd name="T5" fmla="*/ 1604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Text Box 34"/>
            <p:cNvSpPr txBox="1">
              <a:spLocks noChangeArrowheads="1"/>
            </p:cNvSpPr>
            <p:nvPr/>
          </p:nvSpPr>
          <p:spPr bwMode="auto">
            <a:xfrm>
              <a:off x="3456" y="3801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fa-IR" altLang="en-US" sz="1800" b="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ويرايش</a:t>
              </a:r>
              <a:endParaRPr lang="en-US" altLang="en-US" sz="1800" b="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5621" name="Freeform 35"/>
            <p:cNvSpPr>
              <a:spLocks/>
            </p:cNvSpPr>
            <p:nvPr/>
          </p:nvSpPr>
          <p:spPr bwMode="auto">
            <a:xfrm>
              <a:off x="536" y="3600"/>
              <a:ext cx="2920" cy="392"/>
            </a:xfrm>
            <a:custGeom>
              <a:avLst/>
              <a:gdLst>
                <a:gd name="T0" fmla="*/ 2920 w 2920"/>
                <a:gd name="T1" fmla="*/ 336 h 392"/>
                <a:gd name="T2" fmla="*/ 376 w 2920"/>
                <a:gd name="T3" fmla="*/ 336 h 392"/>
                <a:gd name="T4" fmla="*/ 664 w 2920"/>
                <a:gd name="T5" fmla="*/ 0 h 392"/>
                <a:gd name="T6" fmla="*/ 0 60000 65536"/>
                <a:gd name="T7" fmla="*/ 0 60000 65536"/>
                <a:gd name="T8" fmla="*/ 0 60000 65536"/>
                <a:gd name="T9" fmla="*/ 0 w 2920"/>
                <a:gd name="T10" fmla="*/ 0 h 392"/>
                <a:gd name="T11" fmla="*/ 2920 w 292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0" h="392">
                  <a:moveTo>
                    <a:pt x="2920" y="336"/>
                  </a:moveTo>
                  <a:cubicBezTo>
                    <a:pt x="1836" y="364"/>
                    <a:pt x="752" y="392"/>
                    <a:pt x="376" y="336"/>
                  </a:cubicBezTo>
                  <a:cubicBezTo>
                    <a:pt x="0" y="280"/>
                    <a:pt x="332" y="140"/>
                    <a:pt x="66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Rectangle 37"/>
            <p:cNvSpPr>
              <a:spLocks noChangeArrowheads="1"/>
            </p:cNvSpPr>
            <p:nvPr/>
          </p:nvSpPr>
          <p:spPr bwMode="auto">
            <a:xfrm>
              <a:off x="384" y="3360"/>
              <a:ext cx="4560" cy="7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Productivity Gap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14313" y="4508500"/>
            <a:ext cx="8243887" cy="1795463"/>
          </a:xfrm>
        </p:spPr>
        <p:txBody>
          <a:bodyPr/>
          <a:lstStyle/>
          <a:p>
            <a:r>
              <a:rPr lang="fa-IR" altLang="en-US" sz="2800" smtClean="0"/>
              <a:t>تکنولوژی ساخت:</a:t>
            </a:r>
          </a:p>
          <a:p>
            <a:pPr lvl="1"/>
            <a:r>
              <a:rPr lang="fa-IR" altLang="en-US" sz="2400" smtClean="0"/>
              <a:t>قانون مور: هر 18 تا 24 ماه: مقدار سخت‌افزار در واحد سطح: دو برابر</a:t>
            </a:r>
          </a:p>
          <a:p>
            <a:r>
              <a:rPr lang="fa-IR" altLang="en-US" sz="2800" smtClean="0"/>
              <a:t>توانایی طراحان:</a:t>
            </a:r>
          </a:p>
          <a:p>
            <a:pPr lvl="1"/>
            <a:r>
              <a:rPr lang="fa-IR" altLang="en-US" sz="2400" smtClean="0"/>
              <a:t>سرعت پیشرفت کمتر</a:t>
            </a:r>
            <a:endParaRPr lang="en-US" altLang="en-US" sz="240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ECB0BEE-D3F6-4472-B548-59343F69544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7653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36625"/>
            <a:ext cx="74993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5650" y="5589588"/>
            <a:ext cx="41036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altLang="en-US" b="1">
                <a:cs typeface="B Mitra" panose="00000400000000000000" pitchFamily="2" charset="-78"/>
              </a:rPr>
              <a:t>محورهای عمودی: لگاریتمی</a:t>
            </a:r>
            <a:endParaRPr lang="en-US" altLang="en-US" b="1">
              <a:cs typeface="B Mitra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altLang="en-US" b="1">
              <a:cs typeface="B Mitra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Productivity Gap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602163" y="3500438"/>
            <a:ext cx="4287837" cy="2239962"/>
          </a:xfrm>
        </p:spPr>
        <p:txBody>
          <a:bodyPr/>
          <a:lstStyle/>
          <a:p>
            <a:r>
              <a:rPr lang="fa-IR" altLang="en-US" sz="2800" smtClean="0"/>
              <a:t>اوایل دهة 1980:</a:t>
            </a:r>
          </a:p>
          <a:p>
            <a:pPr lvl="1"/>
            <a:r>
              <a:rPr lang="fa-IR" altLang="en-US" sz="2400" smtClean="0"/>
              <a:t>10،000 ترانزیستور</a:t>
            </a:r>
          </a:p>
          <a:p>
            <a:pPr lvl="1"/>
            <a:r>
              <a:rPr lang="fa-IR" altLang="en-US" sz="2400" smtClean="0"/>
              <a:t>100 نفر-ماه</a:t>
            </a:r>
          </a:p>
          <a:p>
            <a:pPr lvl="1"/>
            <a:r>
              <a:rPr lang="fa-IR" altLang="en-US" sz="2400" smtClean="0"/>
              <a:t>بهره‌وری: 100 ترانزیستور بر نفر-ماه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EDE1863-E6EC-4E54-BA9E-7C99556E195F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9701" name="Picture 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71563"/>
            <a:ext cx="5224463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0825" y="3500438"/>
            <a:ext cx="4321175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32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altLang="en-US" sz="2800" kern="0" dirty="0" smtClean="0"/>
              <a:t>اکنون:</a:t>
            </a:r>
          </a:p>
          <a:p>
            <a:pPr lvl="1">
              <a:defRPr/>
            </a:pPr>
            <a:r>
              <a:rPr lang="fa-IR" altLang="en-US" sz="2400" kern="0" dirty="0" smtClean="0"/>
              <a:t>3 میلیارد ترانزیستور</a:t>
            </a:r>
          </a:p>
          <a:p>
            <a:pPr lvl="1">
              <a:defRPr/>
            </a:pPr>
            <a:r>
              <a:rPr lang="fa-IR" altLang="en-US" sz="2400" kern="0" dirty="0" smtClean="0"/>
              <a:t>1500 نفر برای 40 ماه</a:t>
            </a:r>
          </a:p>
          <a:p>
            <a:pPr lvl="1">
              <a:defRPr/>
            </a:pPr>
            <a:r>
              <a:rPr lang="fa-IR" altLang="en-US" sz="2400" kern="0" dirty="0" smtClean="0"/>
              <a:t>بهره‌وری: 50،000</a:t>
            </a:r>
            <a:r>
              <a:rPr lang="fa-IR" altLang="en-US" sz="2400" kern="0" dirty="0"/>
              <a:t> </a:t>
            </a:r>
            <a:r>
              <a:rPr lang="fa-IR" altLang="en-US" sz="2400" kern="0" dirty="0" smtClean="0"/>
              <a:t>ترانزیستور بر نفر-ماه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27088" y="5589588"/>
            <a:ext cx="63373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altLang="en-US" b="1">
                <a:cs typeface="B Mitra" panose="00000400000000000000" pitchFamily="2" charset="-78"/>
              </a:rPr>
              <a:t>پیچیدگی تراشه: 300،000 برابر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altLang="en-US" b="1">
                <a:cs typeface="B Mitra" panose="00000400000000000000" pitchFamily="2" charset="-78"/>
              </a:rPr>
              <a:t>بهره‌وری: 500 برابر</a:t>
            </a:r>
            <a:endParaRPr lang="en-US" altLang="en-US" b="1">
              <a:cs typeface="B Mitra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altLang="en-US" b="1">
              <a:cs typeface="B Mitra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Productivity Gap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95288" y="1346200"/>
            <a:ext cx="8243887" cy="1795463"/>
          </a:xfrm>
        </p:spPr>
        <p:txBody>
          <a:bodyPr/>
          <a:lstStyle/>
          <a:p>
            <a:r>
              <a:rPr lang="fa-IR" altLang="en-US" sz="2800" smtClean="0"/>
              <a:t>منحنی واقعی‌تر: زیگزاگ</a:t>
            </a:r>
            <a:endParaRPr lang="en-US" altLang="en-US" sz="240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32ADD86-24EC-4F9D-9FB4-823F278B3A0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1749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809875"/>
            <a:ext cx="74993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071938" y="1000125"/>
            <a:ext cx="4500562" cy="5214938"/>
          </a:xfrm>
        </p:spPr>
        <p:txBody>
          <a:bodyPr/>
          <a:lstStyle/>
          <a:p>
            <a:pPr lvl="1"/>
            <a:r>
              <a:rPr lang="fa-IR" altLang="en-US" smtClean="0"/>
              <a:t>ورود طرح (</a:t>
            </a:r>
            <a:r>
              <a:rPr lang="en-US" altLang="en-US" smtClean="0"/>
              <a:t>design entry</a:t>
            </a:r>
            <a:r>
              <a:rPr lang="fa-IR" altLang="en-US" smtClean="0"/>
              <a:t>) یا توصیف آن (</a:t>
            </a:r>
            <a:r>
              <a:rPr lang="en-US" altLang="en-US" smtClean="0"/>
              <a:t>description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 جدول درستی</a:t>
            </a:r>
          </a:p>
          <a:p>
            <a:pPr lvl="2"/>
            <a:r>
              <a:rPr lang="fa-IR" altLang="en-US" smtClean="0"/>
              <a:t> شماتیک</a:t>
            </a:r>
          </a:p>
          <a:p>
            <a:pPr lvl="2"/>
            <a:r>
              <a:rPr lang="fa-IR" altLang="en-US" smtClean="0"/>
              <a:t> شکل موج</a:t>
            </a:r>
          </a:p>
          <a:p>
            <a:pPr lvl="2"/>
            <a:r>
              <a:rPr lang="fa-IR" altLang="en-US" smtClean="0"/>
              <a:t> دیاگرام حالت</a:t>
            </a:r>
          </a:p>
          <a:p>
            <a:pPr lvl="2"/>
            <a:r>
              <a:rPr lang="fa-IR" altLang="en-US" smtClean="0"/>
              <a:t> زبان توصیف سخت‌افزار</a:t>
            </a:r>
          </a:p>
          <a:p>
            <a:pPr lvl="3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289629A-1ABF-47E9-9207-E4EA91339C5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85813" y="1214438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>
              <a:defRPr/>
            </a:pPr>
            <a:endParaRPr lang="en-US">
              <a:cs typeface="Arial" charset="0"/>
            </a:endParaRP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1000125" y="1357313"/>
            <a:ext cx="1428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Design Entry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85813" y="2714625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>
              <a:defRPr/>
            </a:pPr>
            <a:endParaRPr lang="en-US">
              <a:cs typeface="Arial" charset="0"/>
            </a:endParaRPr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1000125" y="2857500"/>
            <a:ext cx="1428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Synthesis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85813" y="4214813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>
              <a:defRPr/>
            </a:pPr>
            <a:endParaRPr lang="en-US">
              <a:cs typeface="Arial" charset="0"/>
            </a:endParaRP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1000125" y="4357688"/>
            <a:ext cx="1428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Place &amp; Route</a:t>
            </a:r>
          </a:p>
        </p:txBody>
      </p:sp>
      <p:cxnSp>
        <p:nvCxnSpPr>
          <p:cNvPr id="7179" name="Straight Arrow Connector 12"/>
          <p:cNvCxnSpPr>
            <a:cxnSpLocks noChangeShapeType="1"/>
            <a:stCxn id="6" idx="2"/>
            <a:endCxn id="8" idx="0"/>
          </p:cNvCxnSpPr>
          <p:nvPr/>
        </p:nvCxnSpPr>
        <p:spPr bwMode="auto">
          <a:xfrm rot="5400000">
            <a:off x="1500188" y="2463800"/>
            <a:ext cx="500062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13"/>
          <p:cNvCxnSpPr>
            <a:cxnSpLocks noChangeShapeType="1"/>
          </p:cNvCxnSpPr>
          <p:nvPr/>
        </p:nvCxnSpPr>
        <p:spPr bwMode="auto">
          <a:xfrm rot="5400000">
            <a:off x="1535112" y="3963988"/>
            <a:ext cx="50006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14"/>
          <p:cNvCxnSpPr>
            <a:cxnSpLocks noChangeShapeType="1"/>
          </p:cNvCxnSpPr>
          <p:nvPr/>
        </p:nvCxnSpPr>
        <p:spPr bwMode="auto">
          <a:xfrm rot="5400000">
            <a:off x="1536701" y="5464175"/>
            <a:ext cx="5000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TextBox 15"/>
          <p:cNvSpPr txBox="1">
            <a:spLocks noChangeArrowheads="1"/>
          </p:cNvSpPr>
          <p:nvPr/>
        </p:nvSpPr>
        <p:spPr bwMode="auto">
          <a:xfrm>
            <a:off x="500063" y="5548313"/>
            <a:ext cx="264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Configuration Bitstream</a:t>
            </a:r>
          </a:p>
        </p:txBody>
      </p:sp>
      <p:sp>
        <p:nvSpPr>
          <p:cNvPr id="7183" name="Rounded Rectangle 16"/>
          <p:cNvSpPr>
            <a:spLocks noChangeArrowheads="1"/>
          </p:cNvSpPr>
          <p:nvPr/>
        </p:nvSpPr>
        <p:spPr bwMode="auto">
          <a:xfrm>
            <a:off x="3071813" y="2214563"/>
            <a:ext cx="1428750" cy="5000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84" name="TextBox 17"/>
          <p:cNvSpPr txBox="1">
            <a:spLocks noChangeArrowheads="1"/>
          </p:cNvSpPr>
          <p:nvPr/>
        </p:nvSpPr>
        <p:spPr bwMode="auto">
          <a:xfrm>
            <a:off x="3000375" y="2357438"/>
            <a:ext cx="157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Simulation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7185" name="Straight Arrow Connector 18"/>
          <p:cNvCxnSpPr>
            <a:cxnSpLocks noChangeShapeType="1"/>
            <a:endCxn id="7183" idx="1"/>
          </p:cNvCxnSpPr>
          <p:nvPr/>
        </p:nvCxnSpPr>
        <p:spPr bwMode="auto">
          <a:xfrm>
            <a:off x="1765300" y="2463800"/>
            <a:ext cx="1306513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6" name="Rounded Rectangle 24"/>
          <p:cNvSpPr>
            <a:spLocks noChangeArrowheads="1"/>
          </p:cNvSpPr>
          <p:nvPr/>
        </p:nvSpPr>
        <p:spPr bwMode="auto">
          <a:xfrm>
            <a:off x="3108325" y="3714750"/>
            <a:ext cx="1428750" cy="5000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87" name="TextBox 25"/>
          <p:cNvSpPr txBox="1">
            <a:spLocks noChangeArrowheads="1"/>
          </p:cNvSpPr>
          <p:nvPr/>
        </p:nvSpPr>
        <p:spPr bwMode="auto">
          <a:xfrm>
            <a:off x="3036888" y="3786188"/>
            <a:ext cx="157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Simulation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7188" name="Straight Arrow Connector 26"/>
          <p:cNvCxnSpPr>
            <a:cxnSpLocks noChangeShapeType="1"/>
            <a:endCxn id="7186" idx="1"/>
          </p:cNvCxnSpPr>
          <p:nvPr/>
        </p:nvCxnSpPr>
        <p:spPr bwMode="auto">
          <a:xfrm>
            <a:off x="1790700" y="3962400"/>
            <a:ext cx="1317625" cy="3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Rounded Rectangle 28"/>
          <p:cNvSpPr>
            <a:spLocks noChangeArrowheads="1"/>
          </p:cNvSpPr>
          <p:nvPr/>
        </p:nvSpPr>
        <p:spPr bwMode="auto">
          <a:xfrm>
            <a:off x="3108325" y="5214938"/>
            <a:ext cx="1428750" cy="5000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90" name="TextBox 29"/>
          <p:cNvSpPr txBox="1">
            <a:spLocks noChangeArrowheads="1"/>
          </p:cNvSpPr>
          <p:nvPr/>
        </p:nvSpPr>
        <p:spPr bwMode="auto">
          <a:xfrm>
            <a:off x="3036888" y="52863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Simulation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7191" name="Straight Arrow Connector 30"/>
          <p:cNvCxnSpPr>
            <a:cxnSpLocks noChangeShapeType="1"/>
            <a:endCxn id="7189" idx="1"/>
          </p:cNvCxnSpPr>
          <p:nvPr/>
        </p:nvCxnSpPr>
        <p:spPr bwMode="auto">
          <a:xfrm>
            <a:off x="1803400" y="5461000"/>
            <a:ext cx="1304925" cy="476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071938" y="1000125"/>
            <a:ext cx="4500562" cy="5214938"/>
          </a:xfrm>
        </p:spPr>
        <p:txBody>
          <a:bodyPr/>
          <a:lstStyle/>
          <a:p>
            <a:pPr lvl="1"/>
            <a:endParaRPr lang="fa-IR" altLang="en-US" dirty="0" smtClean="0"/>
          </a:p>
          <a:p>
            <a:r>
              <a:rPr lang="fa-IR" altLang="en-US" dirty="0" smtClean="0"/>
              <a:t> زبان توصیف سخت‌افزار</a:t>
            </a:r>
          </a:p>
          <a:p>
            <a:pPr lvl="1"/>
            <a:r>
              <a:rPr lang="fa-IR" altLang="en-US" dirty="0" smtClean="0"/>
              <a:t> پردازش آسان</a:t>
            </a:r>
          </a:p>
          <a:p>
            <a:pPr lvl="1"/>
            <a:r>
              <a:rPr lang="fa-IR" altLang="en-US" dirty="0" smtClean="0"/>
              <a:t> استاندارد</a:t>
            </a:r>
          </a:p>
          <a:p>
            <a:pPr lvl="1"/>
            <a:endParaRPr lang="en-US" altLang="en-US" dirty="0" smtClean="0"/>
          </a:p>
          <a:p>
            <a:pPr lvl="2"/>
            <a:r>
              <a:rPr lang="en-US" altLang="en-US" sz="2800" dirty="0" smtClean="0"/>
              <a:t>VHDL</a:t>
            </a:r>
          </a:p>
          <a:p>
            <a:pPr lvl="2"/>
            <a:r>
              <a:rPr lang="en-US" altLang="en-US" sz="2800" dirty="0" smtClean="0"/>
              <a:t>Verilog</a:t>
            </a:r>
          </a:p>
          <a:p>
            <a:pPr lvl="2"/>
            <a:r>
              <a:rPr lang="en-US" altLang="en-US" sz="2800" dirty="0" err="1" smtClean="0"/>
              <a:t>SystemC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AHDL</a:t>
            </a:r>
            <a:endParaRPr lang="fa-IR" altLang="en-US" sz="2800" dirty="0" smtClean="0"/>
          </a:p>
          <a:p>
            <a:pPr lvl="2"/>
            <a:r>
              <a:rPr lang="fa-IR" altLang="en-US" sz="3400" dirty="0" smtClean="0"/>
              <a:t>...</a:t>
            </a:r>
            <a:endParaRPr lang="en-US" altLang="en-US" sz="3400" dirty="0" smtClean="0"/>
          </a:p>
          <a:p>
            <a:pPr lvl="1"/>
            <a:endParaRPr lang="fa-IR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2F72DB9-F06C-486D-8E91-BFFA9DD1F48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681876" y="1000125"/>
            <a:ext cx="3783905" cy="526297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process(CUR, D, P)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case CUR is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START =&gt;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(D, P) = “00” then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 &lt;= START;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elsif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(D, P) = “01” then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 &lt;= FULL;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elsif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(D, P) = “10” then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 &lt;= P200;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P200 =&gt;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(D, P) = “00” then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 &lt;= P200;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elsif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(D, P) = “01” then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 &lt;= FULL;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elsif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(D, P) = “10” then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 &lt;= P400;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P400 =&gt;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(D, P) = “00” then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 &lt;= P400;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else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 &lt;= FULL;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FULL =&gt;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 &lt;= START;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  <a:endParaRPr lang="en-US" altLang="en-US" sz="4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286250" y="1000125"/>
            <a:ext cx="4500563" cy="5214938"/>
          </a:xfrm>
        </p:spPr>
        <p:txBody>
          <a:bodyPr/>
          <a:lstStyle/>
          <a:p>
            <a:r>
              <a:rPr lang="fa-IR" altLang="en-US" smtClean="0"/>
              <a:t>سنتز:</a:t>
            </a:r>
          </a:p>
          <a:p>
            <a:pPr lvl="1"/>
            <a:r>
              <a:rPr lang="fa-IR" altLang="en-US" smtClean="0"/>
              <a:t>تولید مدار</a:t>
            </a:r>
          </a:p>
          <a:p>
            <a:pPr lvl="2"/>
            <a:r>
              <a:rPr lang="fa-IR" altLang="en-US" smtClean="0"/>
              <a:t> </a:t>
            </a:r>
            <a:r>
              <a:rPr lang="fa-IR" altLang="en-US" sz="2800" smtClean="0"/>
              <a:t>فلیپ فلاپ‌ها + معادلات بولین مدارهای ترکیبی</a:t>
            </a:r>
            <a:endParaRPr lang="fa-IR" altLang="en-US" smtClean="0"/>
          </a:p>
          <a:p>
            <a:pPr lvl="1"/>
            <a:r>
              <a:rPr lang="fa-IR" altLang="en-US" smtClean="0"/>
              <a:t>نگاشت فناوری </a:t>
            </a:r>
            <a:r>
              <a:rPr lang="fa-IR" altLang="en-US" sz="2400" smtClean="0"/>
              <a:t>(</a:t>
            </a:r>
            <a:r>
              <a:rPr lang="en-US" altLang="en-US" sz="2400" smtClean="0"/>
              <a:t>technology mapping</a:t>
            </a:r>
            <a:r>
              <a:rPr lang="fa-IR" altLang="en-US" sz="2400" smtClean="0"/>
              <a:t>)</a:t>
            </a:r>
            <a:endParaRPr lang="fa-IR" altLang="en-US" smtClean="0"/>
          </a:p>
          <a:p>
            <a:pPr lvl="2"/>
            <a:r>
              <a:rPr lang="fa-IR" altLang="en-US" sz="2800" smtClean="0"/>
              <a:t> </a:t>
            </a:r>
          </a:p>
          <a:p>
            <a:pPr lvl="1"/>
            <a:r>
              <a:rPr lang="fa-IR" altLang="en-US" smtClean="0"/>
              <a:t>بهینه‌سازی مدار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7CD9E7C-0AC3-46A9-84F2-6E705ECDDC3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2060848"/>
            <a:ext cx="3623945" cy="259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57625" y="1000125"/>
            <a:ext cx="4929188" cy="5214938"/>
          </a:xfrm>
        </p:spPr>
        <p:txBody>
          <a:bodyPr/>
          <a:lstStyle/>
          <a:p>
            <a:r>
              <a:rPr lang="fa-IR" altLang="en-US" smtClean="0"/>
              <a:t>سنتز:</a:t>
            </a:r>
          </a:p>
          <a:p>
            <a:pPr lvl="1"/>
            <a:r>
              <a:rPr lang="fa-IR" altLang="en-US" smtClean="0"/>
              <a:t>تولید مدار</a:t>
            </a:r>
          </a:p>
          <a:p>
            <a:pPr lvl="2"/>
            <a:r>
              <a:rPr lang="fa-IR" altLang="en-US" smtClean="0"/>
              <a:t> </a:t>
            </a:r>
            <a:r>
              <a:rPr lang="fa-IR" altLang="en-US" sz="2800" smtClean="0"/>
              <a:t>فلیپ فلاپ‌ها + معادلات بولین مدارهای ترکیبی</a:t>
            </a:r>
            <a:endParaRPr lang="fa-IR" altLang="en-US" smtClean="0"/>
          </a:p>
          <a:p>
            <a:pPr lvl="1"/>
            <a:r>
              <a:rPr lang="fa-IR" altLang="en-US" smtClean="0"/>
              <a:t>نگاشت فناوری </a:t>
            </a:r>
            <a:r>
              <a:rPr lang="fa-IR" altLang="en-US" sz="2400" smtClean="0"/>
              <a:t>(</a:t>
            </a:r>
            <a:r>
              <a:rPr lang="en-US" altLang="en-US" sz="2400" smtClean="0"/>
              <a:t>technology mapping</a:t>
            </a:r>
            <a:r>
              <a:rPr lang="fa-IR" altLang="en-US" sz="2400" smtClean="0"/>
              <a:t>)</a:t>
            </a:r>
            <a:endParaRPr lang="fa-IR" altLang="en-US" smtClean="0"/>
          </a:p>
          <a:p>
            <a:pPr lvl="2"/>
            <a:r>
              <a:rPr lang="fa-IR" altLang="en-US" sz="2800" smtClean="0"/>
              <a:t> تبدیل معادلات بولین به منابع سخت‌افزاری موجود در تکنولوژی</a:t>
            </a:r>
          </a:p>
          <a:p>
            <a:pPr lvl="1"/>
            <a:r>
              <a:rPr lang="fa-IR" altLang="en-US" smtClean="0"/>
              <a:t>بهینه‌سازی مدار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2642B7B-916D-4E0E-8A71-C6D3AA2FA80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13317" name="Group 23"/>
          <p:cNvGrpSpPr>
            <a:grpSpLocks/>
          </p:cNvGrpSpPr>
          <p:nvPr/>
        </p:nvGrpSpPr>
        <p:grpSpPr bwMode="auto">
          <a:xfrm>
            <a:off x="357188" y="571500"/>
            <a:ext cx="3071812" cy="4143375"/>
            <a:chOff x="320674" y="601678"/>
            <a:chExt cx="4108450" cy="5026619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607309" y="601678"/>
              <a:ext cx="1927893" cy="9995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>
                <a:defRPr/>
              </a:pPr>
              <a:endParaRPr lang="en-US" sz="1800">
                <a:cs typeface="Arial" charset="0"/>
              </a:endParaRPr>
            </a:p>
          </p:txBody>
        </p:sp>
        <p:sp>
          <p:nvSpPr>
            <p:cNvPr id="13319" name="TextBox 6"/>
            <p:cNvSpPr txBox="1">
              <a:spLocks noChangeArrowheads="1"/>
            </p:cNvSpPr>
            <p:nvPr/>
          </p:nvSpPr>
          <p:spPr bwMode="auto">
            <a:xfrm>
              <a:off x="820736" y="744553"/>
              <a:ext cx="1428750" cy="765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Design Entry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07309" y="2101961"/>
              <a:ext cx="1927893" cy="9995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>
                <a:defRPr/>
              </a:pPr>
              <a:endParaRPr lang="en-US" sz="1800">
                <a:cs typeface="Arial" charset="0"/>
              </a:endParaRPr>
            </a:p>
          </p:txBody>
        </p:sp>
        <p:sp>
          <p:nvSpPr>
            <p:cNvPr id="13321" name="TextBox 8"/>
            <p:cNvSpPr txBox="1">
              <a:spLocks noChangeArrowheads="1"/>
            </p:cNvSpPr>
            <p:nvPr/>
          </p:nvSpPr>
          <p:spPr bwMode="auto">
            <a:xfrm>
              <a:off x="820736" y="2244740"/>
              <a:ext cx="1428750" cy="437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Synthesis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07309" y="3602242"/>
              <a:ext cx="1927893" cy="9995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>
                <a:defRPr/>
              </a:pPr>
              <a:endParaRPr lang="en-US" sz="1800">
                <a:cs typeface="Arial" charset="0"/>
              </a:endParaRPr>
            </a:p>
          </p:txBody>
        </p:sp>
        <p:sp>
          <p:nvSpPr>
            <p:cNvPr id="13323" name="TextBox 10"/>
            <p:cNvSpPr txBox="1">
              <a:spLocks noChangeArrowheads="1"/>
            </p:cNvSpPr>
            <p:nvPr/>
          </p:nvSpPr>
          <p:spPr bwMode="auto">
            <a:xfrm>
              <a:off x="820736" y="3744928"/>
              <a:ext cx="1428750" cy="765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Place &amp; Route</a:t>
              </a:r>
            </a:p>
          </p:txBody>
        </p:sp>
        <p:cxnSp>
          <p:nvCxnSpPr>
            <p:cNvPr id="13324" name="Straight Arrow Connector 12"/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5400000">
              <a:off x="1320799" y="1851040"/>
              <a:ext cx="500062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1355723" y="3351228"/>
              <a:ext cx="500063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Straight Arrow Connector 14"/>
            <p:cNvCxnSpPr>
              <a:cxnSpLocks noChangeShapeType="1"/>
            </p:cNvCxnSpPr>
            <p:nvPr/>
          </p:nvCxnSpPr>
          <p:spPr bwMode="auto">
            <a:xfrm rot="5400000">
              <a:off x="1357312" y="4851415"/>
              <a:ext cx="500062" cy="15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7" name="TextBox 15"/>
            <p:cNvSpPr txBox="1">
              <a:spLocks noChangeArrowheads="1"/>
            </p:cNvSpPr>
            <p:nvPr/>
          </p:nvSpPr>
          <p:spPr bwMode="auto">
            <a:xfrm>
              <a:off x="320674" y="4935553"/>
              <a:ext cx="2643187" cy="69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Configuration Bitstream</a:t>
              </a:r>
            </a:p>
          </p:txBody>
        </p:sp>
        <p:sp>
          <p:nvSpPr>
            <p:cNvPr id="13328" name="Rounded Rectangle 16"/>
            <p:cNvSpPr>
              <a:spLocks noChangeArrowheads="1"/>
            </p:cNvSpPr>
            <p:nvPr/>
          </p:nvSpPr>
          <p:spPr bwMode="auto">
            <a:xfrm>
              <a:off x="2892424" y="1601803"/>
              <a:ext cx="1428750" cy="50006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defTabSz="1019175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329" name="TextBox 17"/>
            <p:cNvSpPr txBox="1">
              <a:spLocks noChangeArrowheads="1"/>
            </p:cNvSpPr>
            <p:nvPr/>
          </p:nvSpPr>
          <p:spPr bwMode="auto">
            <a:xfrm>
              <a:off x="2820986" y="1744678"/>
              <a:ext cx="1571625" cy="364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Simulation</a:t>
              </a: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3330" name="Straight Arrow Connector 18"/>
            <p:cNvCxnSpPr>
              <a:cxnSpLocks noChangeShapeType="1"/>
              <a:endCxn id="13328" idx="1"/>
            </p:cNvCxnSpPr>
            <p:nvPr/>
          </p:nvCxnSpPr>
          <p:spPr bwMode="auto">
            <a:xfrm>
              <a:off x="1585911" y="1851040"/>
              <a:ext cx="1306513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1" name="Rounded Rectangle 24"/>
            <p:cNvSpPr>
              <a:spLocks noChangeArrowheads="1"/>
            </p:cNvSpPr>
            <p:nvPr/>
          </p:nvSpPr>
          <p:spPr bwMode="auto">
            <a:xfrm>
              <a:off x="2928936" y="3101990"/>
              <a:ext cx="1428750" cy="50006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defTabSz="1019175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332" name="TextBox 25"/>
            <p:cNvSpPr txBox="1">
              <a:spLocks noChangeArrowheads="1"/>
            </p:cNvSpPr>
            <p:nvPr/>
          </p:nvSpPr>
          <p:spPr bwMode="auto">
            <a:xfrm>
              <a:off x="2857499" y="3173428"/>
              <a:ext cx="1571625" cy="364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Simulation</a:t>
              </a: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3333" name="Straight Arrow Connector 26"/>
            <p:cNvCxnSpPr>
              <a:cxnSpLocks noChangeShapeType="1"/>
              <a:endCxn id="13331" idx="1"/>
            </p:cNvCxnSpPr>
            <p:nvPr/>
          </p:nvCxnSpPr>
          <p:spPr bwMode="auto">
            <a:xfrm>
              <a:off x="1611311" y="3349640"/>
              <a:ext cx="1317625" cy="3175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Rounded Rectangle 28"/>
            <p:cNvSpPr>
              <a:spLocks noChangeArrowheads="1"/>
            </p:cNvSpPr>
            <p:nvPr/>
          </p:nvSpPr>
          <p:spPr bwMode="auto">
            <a:xfrm>
              <a:off x="2928936" y="4602178"/>
              <a:ext cx="1428750" cy="50006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defTabSz="1019175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335" name="TextBox 29"/>
            <p:cNvSpPr txBox="1">
              <a:spLocks noChangeArrowheads="1"/>
            </p:cNvSpPr>
            <p:nvPr/>
          </p:nvSpPr>
          <p:spPr bwMode="auto">
            <a:xfrm>
              <a:off x="2857499" y="4673616"/>
              <a:ext cx="1571625" cy="364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Simulation</a:t>
              </a: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3336" name="Straight Arrow Connector 30"/>
            <p:cNvCxnSpPr>
              <a:cxnSpLocks noChangeShapeType="1"/>
              <a:endCxn id="13334" idx="1"/>
            </p:cNvCxnSpPr>
            <p:nvPr/>
          </p:nvCxnSpPr>
          <p:spPr bwMode="auto">
            <a:xfrm>
              <a:off x="1624011" y="4848240"/>
              <a:ext cx="1304925" cy="476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324600"/>
            <a:ext cx="533400" cy="4572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DAE8886-2069-4B38-81CA-A75D9F575B1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سنتز و نگاشت فناوری</a:t>
            </a:r>
            <a:endParaRPr lang="en-US" altLang="en-US" smtClean="0"/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500962"/>
            <a:ext cx="7959986" cy="312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7315200" y="41148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28750" y="4786313"/>
            <a:ext cx="7358063" cy="1428750"/>
          </a:xfrm>
          <a:prstGeom prst="rect">
            <a:avLst/>
          </a:prstGeom>
        </p:spPr>
        <p:txBody>
          <a:bodyPr/>
          <a:lstStyle/>
          <a:p>
            <a:pPr marL="342900" indent="-342900" algn="r" rtl="1">
              <a:spcBef>
                <a:spcPct val="20000"/>
              </a:spcBef>
              <a:buFontTx/>
              <a:buChar char="•"/>
              <a:defRPr/>
            </a:pPr>
            <a:r>
              <a:rPr lang="fa-IR" sz="2400" b="1" kern="0" dirty="0">
                <a:solidFill>
                  <a:srgbClr val="FF5050"/>
                </a:solidFill>
                <a:latin typeface="+mn-lt"/>
                <a:cs typeface="B Mitra" pitchFamily="2" charset="-78"/>
              </a:rPr>
              <a:t>خروجی سنتز:</a:t>
            </a:r>
          </a:p>
          <a:p>
            <a:pPr marL="895350" lvl="1" indent="-43815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2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نت لیست مدار بر حسب اجزای موجود در تراشه</a:t>
            </a:r>
          </a:p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fa-IR" sz="2400" kern="0" dirty="0">
                <a:latin typeface="+mn-lt"/>
                <a:cs typeface="B Mitra" pitchFamily="2" charset="-78"/>
              </a:rPr>
              <a:t> چه اجزایی و نحوة اتصال آنها (به هم و به پورت‌ها)</a:t>
            </a:r>
            <a:endParaRPr lang="fa-IR" sz="2200" kern="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E2066A-BD13-424C-B683-367986A3E5A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7411" name="Picture 220" descr="exampl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2" y="1181680"/>
            <a:ext cx="7598742" cy="48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221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fa-IR" altLang="en-US" smtClean="0"/>
              <a:t>خروجی ابزار سنتز</a:t>
            </a:r>
            <a:endParaRPr lang="de-DE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57625" y="1000125"/>
            <a:ext cx="4929188" cy="5214938"/>
          </a:xfrm>
        </p:spPr>
        <p:txBody>
          <a:bodyPr/>
          <a:lstStyle/>
          <a:p>
            <a:r>
              <a:rPr lang="fa-IR" altLang="en-US" smtClean="0"/>
              <a:t>جایابی </a:t>
            </a:r>
            <a:r>
              <a:rPr lang="en-US" altLang="en-US" smtClean="0"/>
              <a:t>(</a:t>
            </a:r>
            <a:r>
              <a:rPr lang="en-US" altLang="en-US" sz="2800" smtClean="0"/>
              <a:t>placement</a:t>
            </a:r>
            <a:r>
              <a:rPr lang="en-US" altLang="en-US" smtClean="0"/>
              <a:t>)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اختصاص محل به اجزای مدار</a:t>
            </a:r>
          </a:p>
          <a:p>
            <a:pPr lvl="2"/>
            <a:r>
              <a:rPr lang="fa-IR" altLang="en-US" sz="2800" smtClean="0"/>
              <a:t> تخصیص بلوک‌های منطقی به اجزای مدار</a:t>
            </a:r>
          </a:p>
          <a:p>
            <a:pPr lvl="2"/>
            <a:r>
              <a:rPr lang="fa-IR" altLang="en-US" sz="2800" smtClean="0"/>
              <a:t> تلاش برای چیدمان بهینه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192EBCC-D633-43E6-BC5D-7F052F50850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19461" name="Group 23"/>
          <p:cNvGrpSpPr>
            <a:grpSpLocks/>
          </p:cNvGrpSpPr>
          <p:nvPr/>
        </p:nvGrpSpPr>
        <p:grpSpPr bwMode="auto">
          <a:xfrm>
            <a:off x="357188" y="571500"/>
            <a:ext cx="3071812" cy="4143375"/>
            <a:chOff x="320674" y="601678"/>
            <a:chExt cx="4108450" cy="5026619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607309" y="601678"/>
              <a:ext cx="1927893" cy="9995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>
                <a:defRPr/>
              </a:pPr>
              <a:endParaRPr lang="en-US" sz="1800">
                <a:cs typeface="Arial" charset="0"/>
              </a:endParaRPr>
            </a:p>
          </p:txBody>
        </p:sp>
        <p:sp>
          <p:nvSpPr>
            <p:cNvPr id="19464" name="TextBox 6"/>
            <p:cNvSpPr txBox="1">
              <a:spLocks noChangeArrowheads="1"/>
            </p:cNvSpPr>
            <p:nvPr/>
          </p:nvSpPr>
          <p:spPr bwMode="auto">
            <a:xfrm>
              <a:off x="820736" y="744553"/>
              <a:ext cx="1428750" cy="765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Design Entry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07309" y="2101961"/>
              <a:ext cx="1927893" cy="9995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>
                <a:defRPr/>
              </a:pPr>
              <a:endParaRPr lang="en-US" sz="1800">
                <a:cs typeface="Arial" charset="0"/>
              </a:endParaRPr>
            </a:p>
          </p:txBody>
        </p:sp>
        <p:sp>
          <p:nvSpPr>
            <p:cNvPr id="19466" name="TextBox 8"/>
            <p:cNvSpPr txBox="1">
              <a:spLocks noChangeArrowheads="1"/>
            </p:cNvSpPr>
            <p:nvPr/>
          </p:nvSpPr>
          <p:spPr bwMode="auto">
            <a:xfrm>
              <a:off x="820736" y="2244740"/>
              <a:ext cx="1428750" cy="437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Synthesis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07309" y="3602242"/>
              <a:ext cx="1927893" cy="9995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>
                <a:defRPr/>
              </a:pPr>
              <a:endParaRPr lang="en-US" sz="1800">
                <a:cs typeface="Arial" charset="0"/>
              </a:endParaRPr>
            </a:p>
          </p:txBody>
        </p:sp>
        <p:sp>
          <p:nvSpPr>
            <p:cNvPr id="19468" name="TextBox 10"/>
            <p:cNvSpPr txBox="1">
              <a:spLocks noChangeArrowheads="1"/>
            </p:cNvSpPr>
            <p:nvPr/>
          </p:nvSpPr>
          <p:spPr bwMode="auto">
            <a:xfrm>
              <a:off x="820736" y="3744928"/>
              <a:ext cx="1428750" cy="765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Place &amp; Route</a:t>
              </a:r>
            </a:p>
          </p:txBody>
        </p:sp>
        <p:cxnSp>
          <p:nvCxnSpPr>
            <p:cNvPr id="19469" name="Straight Arrow Connector 12"/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5400000">
              <a:off x="1320799" y="1851040"/>
              <a:ext cx="500062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1355723" y="3351228"/>
              <a:ext cx="500063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Straight Arrow Connector 14"/>
            <p:cNvCxnSpPr>
              <a:cxnSpLocks noChangeShapeType="1"/>
            </p:cNvCxnSpPr>
            <p:nvPr/>
          </p:nvCxnSpPr>
          <p:spPr bwMode="auto">
            <a:xfrm rot="5400000">
              <a:off x="1357312" y="4851415"/>
              <a:ext cx="500062" cy="15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2" name="TextBox 15"/>
            <p:cNvSpPr txBox="1">
              <a:spLocks noChangeArrowheads="1"/>
            </p:cNvSpPr>
            <p:nvPr/>
          </p:nvSpPr>
          <p:spPr bwMode="auto">
            <a:xfrm>
              <a:off x="320674" y="4935553"/>
              <a:ext cx="2643187" cy="69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Configuration Bitstream</a:t>
              </a:r>
            </a:p>
          </p:txBody>
        </p:sp>
        <p:sp>
          <p:nvSpPr>
            <p:cNvPr id="19473" name="Rounded Rectangle 16"/>
            <p:cNvSpPr>
              <a:spLocks noChangeArrowheads="1"/>
            </p:cNvSpPr>
            <p:nvPr/>
          </p:nvSpPr>
          <p:spPr bwMode="auto">
            <a:xfrm>
              <a:off x="2892424" y="1601803"/>
              <a:ext cx="1428750" cy="50006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defTabSz="1019175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474" name="TextBox 17"/>
            <p:cNvSpPr txBox="1">
              <a:spLocks noChangeArrowheads="1"/>
            </p:cNvSpPr>
            <p:nvPr/>
          </p:nvSpPr>
          <p:spPr bwMode="auto">
            <a:xfrm>
              <a:off x="2820986" y="1744678"/>
              <a:ext cx="1571625" cy="364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Simulation</a:t>
              </a: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9475" name="Straight Arrow Connector 18"/>
            <p:cNvCxnSpPr>
              <a:cxnSpLocks noChangeShapeType="1"/>
              <a:endCxn id="19473" idx="1"/>
            </p:cNvCxnSpPr>
            <p:nvPr/>
          </p:nvCxnSpPr>
          <p:spPr bwMode="auto">
            <a:xfrm>
              <a:off x="1585911" y="1851040"/>
              <a:ext cx="1306513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6" name="Rounded Rectangle 24"/>
            <p:cNvSpPr>
              <a:spLocks noChangeArrowheads="1"/>
            </p:cNvSpPr>
            <p:nvPr/>
          </p:nvSpPr>
          <p:spPr bwMode="auto">
            <a:xfrm>
              <a:off x="2928936" y="3101990"/>
              <a:ext cx="1428750" cy="50006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defTabSz="1019175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477" name="TextBox 25"/>
            <p:cNvSpPr txBox="1">
              <a:spLocks noChangeArrowheads="1"/>
            </p:cNvSpPr>
            <p:nvPr/>
          </p:nvSpPr>
          <p:spPr bwMode="auto">
            <a:xfrm>
              <a:off x="2857499" y="3173428"/>
              <a:ext cx="1571625" cy="364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Simulation</a:t>
              </a: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9478" name="Straight Arrow Connector 26"/>
            <p:cNvCxnSpPr>
              <a:cxnSpLocks noChangeShapeType="1"/>
              <a:endCxn id="19476" idx="1"/>
            </p:cNvCxnSpPr>
            <p:nvPr/>
          </p:nvCxnSpPr>
          <p:spPr bwMode="auto">
            <a:xfrm>
              <a:off x="1611311" y="3349640"/>
              <a:ext cx="1317625" cy="3175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9" name="Rounded Rectangle 28"/>
            <p:cNvSpPr>
              <a:spLocks noChangeArrowheads="1"/>
            </p:cNvSpPr>
            <p:nvPr/>
          </p:nvSpPr>
          <p:spPr bwMode="auto">
            <a:xfrm>
              <a:off x="2928936" y="4602178"/>
              <a:ext cx="1428750" cy="50006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defTabSz="1019175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480" name="TextBox 29"/>
            <p:cNvSpPr txBox="1">
              <a:spLocks noChangeArrowheads="1"/>
            </p:cNvSpPr>
            <p:nvPr/>
          </p:nvSpPr>
          <p:spPr bwMode="auto">
            <a:xfrm>
              <a:off x="2857499" y="4673616"/>
              <a:ext cx="1571625" cy="364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Simulation</a:t>
              </a: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9481" name="Straight Arrow Connector 30"/>
            <p:cNvCxnSpPr>
              <a:cxnSpLocks noChangeShapeType="1"/>
              <a:endCxn id="19479" idx="1"/>
            </p:cNvCxnSpPr>
            <p:nvPr/>
          </p:nvCxnSpPr>
          <p:spPr bwMode="auto">
            <a:xfrm>
              <a:off x="1624011" y="4848240"/>
              <a:ext cx="1304925" cy="476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5" r="39342" b="10426"/>
          <a:stretch>
            <a:fillRect/>
          </a:stretch>
        </p:blipFill>
        <p:spPr bwMode="auto">
          <a:xfrm>
            <a:off x="3629112" y="3579255"/>
            <a:ext cx="4775205" cy="263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285875" y="1000125"/>
            <a:ext cx="7500938" cy="2000250"/>
          </a:xfrm>
        </p:spPr>
        <p:txBody>
          <a:bodyPr/>
          <a:lstStyle/>
          <a:p>
            <a:r>
              <a:rPr lang="fa-IR" altLang="en-US" smtClean="0"/>
              <a:t>مسیریابی (</a:t>
            </a:r>
            <a:r>
              <a:rPr lang="en-US" altLang="en-US" sz="2800" smtClean="0"/>
              <a:t>routing</a:t>
            </a:r>
            <a:r>
              <a:rPr lang="fa-IR" altLang="en-US" smtClean="0"/>
              <a:t>):</a:t>
            </a:r>
          </a:p>
          <a:p>
            <a:pPr lvl="1"/>
            <a:r>
              <a:rPr lang="fa-IR" altLang="en-US" smtClean="0"/>
              <a:t>تعیین مسیر برای اتصالات</a:t>
            </a:r>
          </a:p>
          <a:p>
            <a:pPr lvl="2"/>
            <a:r>
              <a:rPr lang="fa-IR" altLang="en-US" sz="2800" smtClean="0"/>
              <a:t> تعیین قطع یا وصل بودن سوییچ‌ها</a:t>
            </a:r>
          </a:p>
          <a:p>
            <a:pPr lvl="2"/>
            <a:r>
              <a:rPr lang="fa-IR" altLang="en-US" sz="2800" smtClean="0"/>
              <a:t> تلاش برای تکمیل مسیریابی همة اتصالات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4D6E965-4C62-4BDD-B4DF-CAF08CAD380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3276708"/>
            <a:ext cx="7095132" cy="278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18925</TotalTime>
  <Words>533</Words>
  <Application>Microsoft Office PowerPoint</Application>
  <PresentationFormat>On-screen Show (4:3)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Times New Roman</vt:lpstr>
      <vt:lpstr>Arial</vt:lpstr>
      <vt:lpstr>B Titr</vt:lpstr>
      <vt:lpstr>B Mitra</vt:lpstr>
      <vt:lpstr>Wingdings</vt:lpstr>
      <vt:lpstr>Courier New</vt:lpstr>
      <vt:lpstr>Calibri</vt:lpstr>
      <vt:lpstr>B Nazanin</vt:lpstr>
      <vt:lpstr>1_presentation_template</vt:lpstr>
      <vt:lpstr>Custom Design</vt:lpstr>
      <vt:lpstr>چرخة طراحی با PLD</vt:lpstr>
      <vt:lpstr>چرخة طراحی</vt:lpstr>
      <vt:lpstr>چرخة طراحی</vt:lpstr>
      <vt:lpstr>چرخة طراحی</vt:lpstr>
      <vt:lpstr>چرخة طراحی</vt:lpstr>
      <vt:lpstr>سنتز و نگاشت فناوری</vt:lpstr>
      <vt:lpstr>خروجی ابزار سنتز</vt:lpstr>
      <vt:lpstr>چرخة طراحی</vt:lpstr>
      <vt:lpstr>چرخة طراحی</vt:lpstr>
      <vt:lpstr>چرخة طراحی</vt:lpstr>
      <vt:lpstr>چرخة طراحی</vt:lpstr>
      <vt:lpstr>Productivity Gap</vt:lpstr>
      <vt:lpstr>Productivity Gap</vt:lpstr>
      <vt:lpstr>Productivity Gap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Windows User</cp:lastModifiedBy>
  <cp:revision>623</cp:revision>
  <dcterms:created xsi:type="dcterms:W3CDTF">1601-01-01T00:00:00Z</dcterms:created>
  <dcterms:modified xsi:type="dcterms:W3CDTF">2016-02-07T11:20:25Z</dcterms:modified>
</cp:coreProperties>
</file>