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30"/>
  </p:notesMasterIdLst>
  <p:sldIdLst>
    <p:sldId id="256" r:id="rId3"/>
    <p:sldId id="376" r:id="rId4"/>
    <p:sldId id="414" r:id="rId5"/>
    <p:sldId id="415" r:id="rId6"/>
    <p:sldId id="416" r:id="rId7"/>
    <p:sldId id="417" r:id="rId8"/>
    <p:sldId id="413" r:id="rId9"/>
    <p:sldId id="420" r:id="rId10"/>
    <p:sldId id="419" r:id="rId11"/>
    <p:sldId id="421" r:id="rId12"/>
    <p:sldId id="422" r:id="rId13"/>
    <p:sldId id="423" r:id="rId14"/>
    <p:sldId id="424" r:id="rId15"/>
    <p:sldId id="426" r:id="rId16"/>
    <p:sldId id="425" r:id="rId17"/>
    <p:sldId id="427" r:id="rId18"/>
    <p:sldId id="418" r:id="rId19"/>
    <p:sldId id="429" r:id="rId20"/>
    <p:sldId id="430" r:id="rId21"/>
    <p:sldId id="431" r:id="rId22"/>
    <p:sldId id="432" r:id="rId23"/>
    <p:sldId id="433" r:id="rId24"/>
    <p:sldId id="434" r:id="rId25"/>
    <p:sldId id="435" r:id="rId26"/>
    <p:sldId id="436" r:id="rId27"/>
    <p:sldId id="438" r:id="rId28"/>
    <p:sldId id="439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  <a:srgbClr val="0033CC"/>
    <a:srgbClr val="CC6600"/>
    <a:srgbClr val="669900"/>
    <a:srgbClr val="CCFFCC"/>
    <a:srgbClr val="990000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 autoAdjust="0"/>
    <p:restoredTop sz="90493" autoAdjust="0"/>
  </p:normalViewPr>
  <p:slideViewPr>
    <p:cSldViewPr>
      <p:cViewPr varScale="1">
        <p:scale>
          <a:sx n="84" d="100"/>
          <a:sy n="84" d="100"/>
        </p:scale>
        <p:origin x="96" y="618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7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0A2C5C3-228E-4BDD-B127-345704F4F6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318EE2C-C2DF-4B38-8E3E-CC090D087C3E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  <p:sp>
        <p:nvSpPr>
          <p:cNvPr id="61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FCC776D-C0D3-4153-8B67-8A7C11F0D592}" type="slidenum">
              <a:rPr lang="en-US" altLang="en-US" sz="1200" smtClean="0"/>
              <a:pPr/>
              <a:t>2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F3469E8-E843-4241-AB02-AAF374EBC68E}" type="slidenum">
              <a:rPr lang="en-US" altLang="en-US" sz="1200" smtClean="0"/>
              <a:pPr/>
              <a:t>3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FC29CF0-1ACE-4C56-AD11-8F8C86055F9B}" type="slidenum">
              <a:rPr lang="en-US" altLang="en-US" sz="1200" smtClean="0"/>
              <a:pPr/>
              <a:t>4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9AA7B93-A673-4D29-AA2E-40ACB7CFCC3A}" type="slidenum">
              <a:rPr lang="en-US" altLang="en-US" sz="1200" smtClean="0"/>
              <a:pPr/>
              <a:t>5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D1B3723-084C-408F-8745-AE9664D300F6}" type="slidenum">
              <a:rPr lang="en-US" altLang="en-US" sz="1200" smtClean="0"/>
              <a:pPr/>
              <a:t>6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7208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06FA4-6E0A-4BC9-BECC-49A5DDD189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134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11141-0959-427E-89D3-A5C2486458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5600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0964FE-BFAF-4492-A770-5DE2DA8BED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3331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AA76E-CBF9-4B08-90A8-EE8F1D888C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9234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F06CD-A13B-42F2-A6C0-A9E9CA035E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721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B71CC-0E1E-402A-BB42-18AAFC2930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099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4A24F-FFBE-456F-A9EA-946EAD0FCF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3919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91247-0B96-44B0-A2A6-DEDE69265C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45843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51EC95-61EC-4B9D-9010-21B9F705A5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11139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F10D3-0E51-4616-9CE9-B1569F1B85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677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 sz="3200"/>
            </a:lvl1pPr>
            <a:lvl2pPr marL="990600" indent="-533400" algn="r" rtl="1">
              <a:buFont typeface="Wingdings" pitchFamily="2" charset="2"/>
              <a:buChar char="q"/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C9BB9-FE04-4385-8B85-3CD240AAE1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54975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887085-A93C-4720-BA74-101C103DDF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2785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CBB4A-31F4-4CD5-8B94-623903E25F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96253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00925-8B5E-449C-AB49-FB9F0F6D77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387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D0EEE-A7B9-4702-8DD5-CBC6A1A2A1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124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53EF2D-CA0E-4547-BC1E-E8F319DC60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409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93A30-604A-4288-8242-9FCDF92877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686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BB4DF-D382-48DC-B66E-AC608CBF41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228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355E5-D237-4EA9-B64D-B0099A7ABF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017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25C10-9D9F-483B-96BB-237F8A9602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20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60CE6-3645-4D8E-8483-16FBFE52D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206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6C185B6-7B12-4C78-BC72-5332AEB787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7" r:id="rId1"/>
    <p:sldLayoutId id="2147484666" r:id="rId2"/>
    <p:sldLayoutId id="2147484667" r:id="rId3"/>
    <p:sldLayoutId id="2147484668" r:id="rId4"/>
    <p:sldLayoutId id="2147484669" r:id="rId5"/>
    <p:sldLayoutId id="2147484670" r:id="rId6"/>
    <p:sldLayoutId id="2147484671" r:id="rId7"/>
    <p:sldLayoutId id="2147484672" r:id="rId8"/>
    <p:sldLayoutId id="2147484673" r:id="rId9"/>
    <p:sldLayoutId id="2147484674" r:id="rId10"/>
    <p:sldLayoutId id="2147484675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B Titr" pitchFamily="2" charset="-7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5050"/>
          </a:solidFill>
          <a:latin typeface="+mn-lt"/>
          <a:ea typeface="+mn-ea"/>
          <a:cs typeface="B Mitra" pitchFamily="2" charset="-78"/>
        </a:defRPr>
      </a:lvl1pPr>
      <a:lvl2pPr marL="895350" indent="-43815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200">
          <a:solidFill>
            <a:srgbClr val="0000FF"/>
          </a:solidFill>
          <a:latin typeface="+mn-lt"/>
          <a:cs typeface="B Mitra" pitchFamily="2" charset="-78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400">
          <a:solidFill>
            <a:schemeClr val="tx1"/>
          </a:solidFill>
          <a:latin typeface="+mn-lt"/>
          <a:cs typeface="B Mitra" pitchFamily="2" charset="-78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B Mitra" pitchFamily="2" charset="-78"/>
        </a:defRPr>
      </a:lvl4pPr>
      <a:lvl5pPr marL="2057400" indent="-2317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200">
          <a:solidFill>
            <a:schemeClr val="tx1"/>
          </a:solidFill>
          <a:latin typeface="+mn-lt"/>
          <a:cs typeface="B Mitra" pitchFamily="2" charset="-78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6F95AD9-B2CB-41C4-A808-CB7B966A15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6" r:id="rId1"/>
    <p:sldLayoutId id="2147484677" r:id="rId2"/>
    <p:sldLayoutId id="2147484678" r:id="rId3"/>
    <p:sldLayoutId id="2147484679" r:id="rId4"/>
    <p:sldLayoutId id="2147484680" r:id="rId5"/>
    <p:sldLayoutId id="2147484681" r:id="rId6"/>
    <p:sldLayoutId id="2147484682" r:id="rId7"/>
    <p:sldLayoutId id="2147484683" r:id="rId8"/>
    <p:sldLayoutId id="2147484684" r:id="rId9"/>
    <p:sldLayoutId id="2147484685" r:id="rId10"/>
    <p:sldLayoutId id="214748468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rtl="1" eaLnBrk="1" hangingPunct="1"/>
            <a:r>
              <a:rPr lang="fa-IR" altLang="en-US" smtClean="0"/>
              <a:t>انواع داده</a:t>
            </a:r>
            <a:endParaRPr lang="en-US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en-US" smtClean="0"/>
              <a:t>Data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نوع دادة </a:t>
            </a:r>
            <a:r>
              <a:rPr lang="en-US" altLang="en-US" smtClean="0"/>
              <a:t>std_logic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85800" y="908050"/>
            <a:ext cx="7772400" cy="2952750"/>
          </a:xfrm>
        </p:spPr>
        <p:txBody>
          <a:bodyPr/>
          <a:lstStyle/>
          <a:p>
            <a:r>
              <a:rPr lang="fa-IR" altLang="en-US" smtClean="0"/>
              <a:t>دو درایور همزمان برای یک سیگنال:</a:t>
            </a:r>
          </a:p>
          <a:p>
            <a:pPr lvl="1"/>
            <a:r>
              <a:rPr lang="fa-IR" altLang="en-US" smtClean="0"/>
              <a:t>غیرمجاز در حالت معمول</a:t>
            </a:r>
          </a:p>
          <a:p>
            <a:pPr lvl="2"/>
            <a:r>
              <a:rPr lang="fa-IR" altLang="en-US" smtClean="0"/>
              <a:t>در دو بدنة همروند</a:t>
            </a:r>
            <a:endParaRPr lang="en-US" altLang="en-US" smtClean="0"/>
          </a:p>
          <a:p>
            <a:pPr lvl="2"/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0D94077-8DB5-4879-99FD-9DE057026BCE}" type="slidenum">
              <a:rPr lang="en-US" altLang="en-US" sz="1300" smtClean="0">
                <a:latin typeface="Arial" panose="020B0604020202020204" pitchFamily="34" charset="0"/>
              </a:rPr>
              <a:pPr/>
              <a:t>10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611188" y="2420938"/>
            <a:ext cx="6985000" cy="40322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 ARCH2 ⋯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signal S1 : std_ulogic;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process (...) 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S1 &lt;= A;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end process;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process (...) 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S1 &lt;= B;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end process;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architecture ARCH2;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نوع دادة </a:t>
            </a:r>
            <a:r>
              <a:rPr lang="en-US" altLang="en-US" smtClean="0"/>
              <a:t>std_logic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85800" y="908050"/>
            <a:ext cx="7772400" cy="2952750"/>
          </a:xfrm>
        </p:spPr>
        <p:txBody>
          <a:bodyPr/>
          <a:lstStyle/>
          <a:p>
            <a:r>
              <a:rPr lang="fa-IR" altLang="en-US" smtClean="0"/>
              <a:t>دو درایور همزمان برای یک سیگنال:</a:t>
            </a:r>
          </a:p>
          <a:p>
            <a:pPr lvl="1"/>
            <a:r>
              <a:rPr lang="fa-IR" altLang="en-US" smtClean="0"/>
              <a:t>گاهی لازم است:</a:t>
            </a:r>
          </a:p>
          <a:p>
            <a:pPr lvl="2"/>
            <a:r>
              <a:rPr lang="fa-IR" altLang="en-US" smtClean="0"/>
              <a:t> گذرگاه مشترک</a:t>
            </a:r>
          </a:p>
          <a:p>
            <a:pPr lvl="2"/>
            <a:r>
              <a:rPr lang="fa-IR" altLang="en-US" smtClean="0"/>
              <a:t> دو پودمان که در هر لحظه یک حتماً </a:t>
            </a:r>
            <a:r>
              <a:rPr lang="en-US" altLang="en-US" smtClean="0"/>
              <a:t>Hi-Z</a:t>
            </a:r>
            <a:r>
              <a:rPr lang="fa-IR" altLang="en-US" smtClean="0"/>
              <a:t> است</a:t>
            </a:r>
          </a:p>
          <a:p>
            <a:pPr lvl="2"/>
            <a:r>
              <a:rPr lang="fa-IR" altLang="en-US" smtClean="0"/>
              <a:t> مدارهای </a:t>
            </a:r>
            <a:r>
              <a:rPr lang="en-US" altLang="en-US" smtClean="0"/>
              <a:t>open-drain</a:t>
            </a:r>
          </a:p>
          <a:p>
            <a:pPr lvl="3"/>
            <a:r>
              <a:rPr lang="en-US" altLang="en-US" smtClean="0"/>
              <a:t>wired-AND</a:t>
            </a:r>
            <a:r>
              <a:rPr lang="fa-IR" altLang="en-US" smtClean="0"/>
              <a:t> یا </a:t>
            </a:r>
            <a:r>
              <a:rPr lang="en-US" altLang="en-US" smtClean="0"/>
              <a:t>wired-OR</a:t>
            </a:r>
          </a:p>
          <a:p>
            <a:pPr lvl="1"/>
            <a:r>
              <a:rPr lang="en-US" altLang="en-US" smtClean="0"/>
              <a:t>Resolved data types</a:t>
            </a:r>
          </a:p>
          <a:p>
            <a:r>
              <a:rPr lang="en-US" altLang="en-US" smtClean="0"/>
              <a:t>std_logic</a:t>
            </a:r>
            <a:r>
              <a:rPr lang="fa-IR" altLang="en-US" smtClean="0"/>
              <a:t>:</a:t>
            </a:r>
          </a:p>
          <a:p>
            <a:pPr lvl="1"/>
            <a:r>
              <a:rPr lang="en-US" altLang="en-US" smtClean="0"/>
              <a:t>Subtype</a:t>
            </a:r>
            <a:r>
              <a:rPr lang="fa-IR" altLang="en-US" smtClean="0"/>
              <a:t>ی از </a:t>
            </a:r>
            <a:r>
              <a:rPr lang="en-US" altLang="en-US" smtClean="0"/>
              <a:t>std_ulogic</a:t>
            </a:r>
          </a:p>
          <a:p>
            <a:pPr lvl="1"/>
            <a:r>
              <a:rPr lang="fa-IR" altLang="en-US" smtClean="0"/>
              <a:t>همان 9 مقدار</a:t>
            </a:r>
          </a:p>
          <a:p>
            <a:pPr lvl="1"/>
            <a:endParaRPr lang="en-US" altLang="en-US" smtClean="0"/>
          </a:p>
          <a:p>
            <a:pPr lvl="2"/>
            <a:endParaRPr lang="en-US" alt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B3DA8B6-3DD3-450B-918C-4A8533D2C283}" type="slidenum">
              <a:rPr lang="en-US" altLang="en-US" sz="1300" smtClean="0">
                <a:latin typeface="Arial" panose="020B0604020202020204" pitchFamily="34" charset="0"/>
              </a:rPr>
              <a:pPr/>
              <a:t>11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نوع دادة </a:t>
            </a:r>
            <a:r>
              <a:rPr lang="en-US" altLang="en-US" smtClean="0"/>
              <a:t>std_logic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85800" y="981075"/>
            <a:ext cx="7772400" cy="2952750"/>
          </a:xfrm>
        </p:spPr>
        <p:txBody>
          <a:bodyPr/>
          <a:lstStyle/>
          <a:p>
            <a:r>
              <a:rPr lang="fa-IR" altLang="en-US" smtClean="0"/>
              <a:t>نحوة </a:t>
            </a:r>
            <a:r>
              <a:rPr lang="en-US" altLang="en-US" smtClean="0"/>
              <a:t>resolve</a:t>
            </a:r>
            <a:r>
              <a:rPr lang="fa-IR" altLang="en-US" smtClean="0"/>
              <a:t>کردن:</a:t>
            </a:r>
          </a:p>
          <a:p>
            <a:pPr lvl="1"/>
            <a:r>
              <a:rPr lang="fa-IR" altLang="en-US" smtClean="0"/>
              <a:t>متقارن </a:t>
            </a:r>
            <a:r>
              <a:rPr lang="fa-IR" altLang="en-US" smtClean="0">
                <a:sym typeface="Wingdings" panose="05000000000000000000" pitchFamily="2" charset="2"/>
              </a:rPr>
              <a:t> خاصیت جابجایی</a:t>
            </a:r>
            <a:endParaRPr lang="fa-IR" altLang="en-US" smtClean="0"/>
          </a:p>
          <a:p>
            <a:pPr lvl="1"/>
            <a:endParaRPr lang="en-US" altLang="en-US" smtClean="0"/>
          </a:p>
          <a:p>
            <a:pPr lvl="2"/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ABED7E1-E900-48F3-9C79-888CC7BECBB4}" type="slidenum">
              <a:rPr lang="en-US" altLang="en-US" sz="1300" smtClean="0">
                <a:latin typeface="Arial" panose="020B0604020202020204" pitchFamily="34" charset="0"/>
              </a:rPr>
              <a:pPr/>
              <a:t>12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71550" y="2217738"/>
          <a:ext cx="7270750" cy="2724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7075">
                  <a:extLst>
                    <a:ext uri="{9D8B030D-6E8A-4147-A177-3AD203B41FA5}">
                      <a16:colId xmlns:a16="http://schemas.microsoft.com/office/drawing/2014/main" val="3141688729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1600808269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518244206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3388923549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3391374985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1752301947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3238157493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3580919647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3125907362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1940183699"/>
                    </a:ext>
                  </a:extLst>
                </a:gridCol>
              </a:tblGrid>
              <a:tr h="2724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Z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val="4287054727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val="355859914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val="264454131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val="319245344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val="403702848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Z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Z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val="1458762957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val="1487857798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val="1919576779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W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val="105290801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val="383314667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4572000" y="2217738"/>
            <a:ext cx="792163" cy="279558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3132138" y="3284538"/>
            <a:ext cx="792162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1692275" y="2506663"/>
            <a:ext cx="719138" cy="24352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2411413" y="2492375"/>
            <a:ext cx="720725" cy="24352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7524750" y="2492375"/>
            <a:ext cx="719138" cy="24352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661" name="Rectangle 2"/>
          <p:cNvSpPr>
            <a:spLocks noChangeArrowheads="1"/>
          </p:cNvSpPr>
          <p:nvPr/>
        </p:nvSpPr>
        <p:spPr bwMode="auto">
          <a:xfrm>
            <a:off x="611188" y="5373688"/>
            <a:ext cx="4465637" cy="584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library IEEE;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use IEEE.std_logic_1164.all;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نوع دادة </a:t>
            </a:r>
            <a:r>
              <a:rPr lang="en-US" altLang="en-US" smtClean="0"/>
              <a:t>std_logic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85800" y="1268413"/>
            <a:ext cx="7772400" cy="2952750"/>
          </a:xfrm>
        </p:spPr>
        <p:txBody>
          <a:bodyPr/>
          <a:lstStyle/>
          <a:p>
            <a:r>
              <a:rPr lang="en-US" altLang="en-US" smtClean="0"/>
              <a:t>std_logic_vector</a:t>
            </a:r>
            <a:r>
              <a:rPr lang="fa-IR" altLang="en-US" smtClean="0"/>
              <a:t> و </a:t>
            </a:r>
            <a:r>
              <a:rPr lang="en-US" altLang="en-US" smtClean="0"/>
              <a:t>std_ulogic_vector</a:t>
            </a:r>
          </a:p>
          <a:p>
            <a:pPr lvl="1"/>
            <a:r>
              <a:rPr lang="fa-IR" altLang="en-US" smtClean="0"/>
              <a:t>همة عملگرهای </a:t>
            </a:r>
            <a:r>
              <a:rPr lang="en-US" altLang="en-US" smtClean="0"/>
              <a:t>bit_vector</a:t>
            </a:r>
            <a:r>
              <a:rPr lang="fa-IR" altLang="en-US" smtClean="0"/>
              <a:t> در پکیج تعریف شده</a:t>
            </a:r>
            <a:endParaRPr lang="en-US" altLang="en-US" smtClean="0"/>
          </a:p>
          <a:p>
            <a:pPr lvl="1"/>
            <a:r>
              <a:rPr lang="fa-IR" altLang="en-US" smtClean="0"/>
              <a:t>توابع تبدیل </a:t>
            </a:r>
            <a:r>
              <a:rPr lang="en-US" altLang="en-US" smtClean="0"/>
              <a:t>bit</a:t>
            </a:r>
            <a:r>
              <a:rPr lang="fa-IR" altLang="en-US" smtClean="0"/>
              <a:t> به </a:t>
            </a:r>
            <a:r>
              <a:rPr lang="en-US" altLang="en-US" smtClean="0"/>
              <a:t>std_(u)logic</a:t>
            </a:r>
            <a:r>
              <a:rPr lang="fa-IR" altLang="en-US" smtClean="0"/>
              <a:t> و بالعکس</a:t>
            </a:r>
          </a:p>
          <a:p>
            <a:pPr lvl="1"/>
            <a:r>
              <a:rPr lang="fa-IR" altLang="en-US" smtClean="0"/>
              <a:t>توابع تبدیل بردارهای آنها به هم</a:t>
            </a:r>
          </a:p>
          <a:p>
            <a:pPr lvl="1"/>
            <a:endParaRPr lang="en-US" altLang="en-US" smtClean="0"/>
          </a:p>
          <a:p>
            <a:pPr lvl="2"/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FAA9927-01C7-4E4E-A7A5-11C36198F5DC}" type="slidenum">
              <a:rPr lang="en-US" altLang="en-US" sz="1300" smtClean="0">
                <a:latin typeface="Arial" panose="020B0604020202020204" pitchFamily="34" charset="0"/>
              </a:rPr>
              <a:pPr/>
              <a:t>13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نوع دادة </a:t>
            </a:r>
            <a:r>
              <a:rPr lang="en-US" altLang="en-US" smtClean="0"/>
              <a:t>std_logic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85800" y="1268413"/>
            <a:ext cx="7772400" cy="2952750"/>
          </a:xfrm>
        </p:spPr>
        <p:txBody>
          <a:bodyPr/>
          <a:lstStyle/>
          <a:p>
            <a:r>
              <a:rPr lang="fa-IR" altLang="en-US" smtClean="0"/>
              <a:t>عملگر </a:t>
            </a:r>
            <a:r>
              <a:rPr lang="en-US" altLang="en-US" smtClean="0"/>
              <a:t>AND</a:t>
            </a:r>
          </a:p>
          <a:p>
            <a:pPr lvl="1"/>
            <a:endParaRPr lang="en-US" altLang="en-US" smtClean="0"/>
          </a:p>
          <a:p>
            <a:pPr lvl="2"/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C283A2B-4A84-4DCA-81F7-BE9CBDC01DCB}" type="slidenum">
              <a:rPr lang="en-US" altLang="en-US" sz="1300" smtClean="0">
                <a:latin typeface="Arial" panose="020B0604020202020204" pitchFamily="34" charset="0"/>
              </a:rPr>
              <a:pPr/>
              <a:t>14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9538" y="2060575"/>
          <a:ext cx="7224710" cy="2482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2471">
                  <a:extLst>
                    <a:ext uri="{9D8B030D-6E8A-4147-A177-3AD203B41FA5}">
                      <a16:colId xmlns:a16="http://schemas.microsoft.com/office/drawing/2014/main" val="157494767"/>
                    </a:ext>
                  </a:extLst>
                </a:gridCol>
                <a:gridCol w="722471">
                  <a:extLst>
                    <a:ext uri="{9D8B030D-6E8A-4147-A177-3AD203B41FA5}">
                      <a16:colId xmlns:a16="http://schemas.microsoft.com/office/drawing/2014/main" val="2097731128"/>
                    </a:ext>
                  </a:extLst>
                </a:gridCol>
                <a:gridCol w="722471">
                  <a:extLst>
                    <a:ext uri="{9D8B030D-6E8A-4147-A177-3AD203B41FA5}">
                      <a16:colId xmlns:a16="http://schemas.microsoft.com/office/drawing/2014/main" val="3833150969"/>
                    </a:ext>
                  </a:extLst>
                </a:gridCol>
                <a:gridCol w="722471">
                  <a:extLst>
                    <a:ext uri="{9D8B030D-6E8A-4147-A177-3AD203B41FA5}">
                      <a16:colId xmlns:a16="http://schemas.microsoft.com/office/drawing/2014/main" val="3796901331"/>
                    </a:ext>
                  </a:extLst>
                </a:gridCol>
                <a:gridCol w="722471">
                  <a:extLst>
                    <a:ext uri="{9D8B030D-6E8A-4147-A177-3AD203B41FA5}">
                      <a16:colId xmlns:a16="http://schemas.microsoft.com/office/drawing/2014/main" val="3704284824"/>
                    </a:ext>
                  </a:extLst>
                </a:gridCol>
                <a:gridCol w="722471">
                  <a:extLst>
                    <a:ext uri="{9D8B030D-6E8A-4147-A177-3AD203B41FA5}">
                      <a16:colId xmlns:a16="http://schemas.microsoft.com/office/drawing/2014/main" val="3284636117"/>
                    </a:ext>
                  </a:extLst>
                </a:gridCol>
                <a:gridCol w="722471">
                  <a:extLst>
                    <a:ext uri="{9D8B030D-6E8A-4147-A177-3AD203B41FA5}">
                      <a16:colId xmlns:a16="http://schemas.microsoft.com/office/drawing/2014/main" val="3731058833"/>
                    </a:ext>
                  </a:extLst>
                </a:gridCol>
                <a:gridCol w="722471">
                  <a:extLst>
                    <a:ext uri="{9D8B030D-6E8A-4147-A177-3AD203B41FA5}">
                      <a16:colId xmlns:a16="http://schemas.microsoft.com/office/drawing/2014/main" val="3525500675"/>
                    </a:ext>
                  </a:extLst>
                </a:gridCol>
                <a:gridCol w="722471">
                  <a:extLst>
                    <a:ext uri="{9D8B030D-6E8A-4147-A177-3AD203B41FA5}">
                      <a16:colId xmlns:a16="http://schemas.microsoft.com/office/drawing/2014/main" val="992831433"/>
                    </a:ext>
                  </a:extLst>
                </a:gridCol>
                <a:gridCol w="722471">
                  <a:extLst>
                    <a:ext uri="{9D8B030D-6E8A-4147-A177-3AD203B41FA5}">
                      <a16:colId xmlns:a16="http://schemas.microsoft.com/office/drawing/2014/main" val="4254450587"/>
                    </a:ext>
                  </a:extLst>
                </a:gridCol>
              </a:tblGrid>
              <a:tr h="2482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AND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Z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val="3730133653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'U'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'U'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'0'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'U'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'U'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'U'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'0'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'U'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'U'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val="1073229043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'U'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'X'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'0'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'X'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'X'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'X'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'0'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'X'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'X'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val="244262463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'0'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'0'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'0'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'0'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'0'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'0'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'0'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'0'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'0'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val="938277401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'U'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'X'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'0'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'1'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'X'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'X'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'0'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'1'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'X'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val="3991767136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Z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'U'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'X'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'0'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'X'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'X'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'X'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'0'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'X'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'X'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val="2653205154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'U'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'X'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'0'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'X'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'X'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'X'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'0'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'X'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'X'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val="2792496247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'0'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'0'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'0'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'0'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'0'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'0'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'0'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'0'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'0'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val="1503223299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'U'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'X'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'0'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'1'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'X'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'X'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'0'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'1'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'X'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val="300403099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'U'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'X'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'0'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'X'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'X'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'X'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'0'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'X'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'X'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val="1587753203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3563938" y="2001838"/>
            <a:ext cx="720725" cy="254158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4284663" y="1989138"/>
            <a:ext cx="719137" cy="254158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4284663" y="3284538"/>
            <a:ext cx="719137" cy="124618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نوع دادة </a:t>
            </a:r>
            <a:r>
              <a:rPr lang="en-US" altLang="en-US" smtClean="0"/>
              <a:t>std_logic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213"/>
            <a:ext cx="7772400" cy="295275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std_ulogic</a:t>
            </a:r>
            <a:r>
              <a:rPr lang="fa-IR" dirty="0" smtClean="0"/>
              <a:t> و </a:t>
            </a:r>
            <a:r>
              <a:rPr lang="en-US" dirty="0" err="1" smtClean="0"/>
              <a:t>std_logic</a:t>
            </a:r>
            <a:endParaRPr lang="en-US" dirty="0" smtClean="0"/>
          </a:p>
          <a:p>
            <a:pPr lvl="1">
              <a:defRPr/>
            </a:pPr>
            <a:r>
              <a:rPr lang="fa-IR" dirty="0" smtClean="0"/>
              <a:t>ترجیح </a:t>
            </a:r>
            <a:r>
              <a:rPr lang="en-US" dirty="0" err="1" smtClean="0"/>
              <a:t>std_logic</a:t>
            </a:r>
            <a:r>
              <a:rPr lang="fa-IR" dirty="0"/>
              <a:t> </a:t>
            </a:r>
            <a:r>
              <a:rPr lang="fa-IR" dirty="0" smtClean="0"/>
              <a:t>مگر آنکه:</a:t>
            </a:r>
          </a:p>
          <a:p>
            <a:pPr lvl="3">
              <a:defRPr/>
            </a:pPr>
            <a:r>
              <a:rPr lang="fa-IR" dirty="0" smtClean="0"/>
              <a:t>سرعت شبیه‌سازی مهم باشد</a:t>
            </a:r>
          </a:p>
          <a:p>
            <a:pPr lvl="3">
              <a:defRPr/>
            </a:pPr>
            <a:r>
              <a:rPr lang="fa-IR" dirty="0" smtClean="0"/>
              <a:t>بخواهیم عمداً چنددرایوری را گزارش دهد.</a:t>
            </a:r>
          </a:p>
          <a:p>
            <a:pPr lvl="3">
              <a:defRPr/>
            </a:pPr>
            <a:endParaRPr lang="en-US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fa-IR" dirty="0" smtClean="0"/>
          </a:p>
          <a:p>
            <a:pPr lvl="1">
              <a:defRPr/>
            </a:pPr>
            <a:endParaRPr lang="en-US" dirty="0" smtClean="0"/>
          </a:p>
          <a:p>
            <a:pPr lvl="2">
              <a:defRPr/>
            </a:pPr>
            <a:endParaRPr lang="en-US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BE5A281-DC7B-4DFD-9C56-8AE136E6A379}" type="slidenum">
              <a:rPr lang="en-US" altLang="en-US" sz="1300" smtClean="0">
                <a:latin typeface="Arial" panose="020B0604020202020204" pitchFamily="34" charset="0"/>
              </a:rPr>
              <a:pPr/>
              <a:t>15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نوع دادة </a:t>
            </a:r>
            <a:r>
              <a:rPr lang="en-US" altLang="en-US" smtClean="0"/>
              <a:t>std_logic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213"/>
            <a:ext cx="7772400" cy="2952750"/>
          </a:xfrm>
        </p:spPr>
        <p:txBody>
          <a:bodyPr/>
          <a:lstStyle/>
          <a:p>
            <a:pPr>
              <a:defRPr/>
            </a:pPr>
            <a:r>
              <a:rPr lang="fa-IR" dirty="0" smtClean="0"/>
              <a:t>زیرنوع‌های </a:t>
            </a:r>
            <a:r>
              <a:rPr lang="en-US" dirty="0" err="1" smtClean="0"/>
              <a:t>std_logic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X01</a:t>
            </a:r>
          </a:p>
          <a:p>
            <a:pPr lvl="1">
              <a:defRPr/>
            </a:pPr>
            <a:r>
              <a:rPr lang="en-US" dirty="0" smtClean="0"/>
              <a:t>X01Z</a:t>
            </a:r>
          </a:p>
          <a:p>
            <a:pPr lvl="1">
              <a:defRPr/>
            </a:pPr>
            <a:r>
              <a:rPr lang="en-US" dirty="0" smtClean="0"/>
              <a:t>UX01</a:t>
            </a:r>
          </a:p>
          <a:p>
            <a:pPr lvl="1">
              <a:defRPr/>
            </a:pPr>
            <a:r>
              <a:rPr lang="en-US" dirty="0" smtClean="0"/>
              <a:t>UX01Z</a:t>
            </a:r>
            <a:endParaRPr lang="fa-IR" dirty="0" smtClean="0"/>
          </a:p>
          <a:p>
            <a:pPr lvl="3">
              <a:defRPr/>
            </a:pPr>
            <a:endParaRPr lang="en-US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fa-IR" dirty="0" smtClean="0"/>
          </a:p>
          <a:p>
            <a:pPr lvl="1">
              <a:defRPr/>
            </a:pPr>
            <a:endParaRPr lang="en-US" dirty="0" smtClean="0"/>
          </a:p>
          <a:p>
            <a:pPr lvl="2">
              <a:defRPr/>
            </a:pPr>
            <a:endParaRPr 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5B5473F-AB50-49DA-8E1C-62C5FB5B8F01}" type="slidenum">
              <a:rPr lang="en-US" altLang="en-US" sz="1300" smtClean="0">
                <a:latin typeface="Arial" panose="020B0604020202020204" pitchFamily="34" charset="0"/>
              </a:rPr>
              <a:pPr/>
              <a:t>16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altLang="en-US" smtClean="0"/>
              <a:t>signed</a:t>
            </a:r>
            <a:r>
              <a:rPr lang="fa-IR" altLang="en-US" smtClean="0"/>
              <a:t>  و </a:t>
            </a:r>
            <a:r>
              <a:rPr lang="en-US" altLang="en-US" smtClean="0"/>
              <a:t>unsigned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85800" y="1157288"/>
            <a:ext cx="7772400" cy="4648200"/>
          </a:xfrm>
        </p:spPr>
        <p:txBody>
          <a:bodyPr/>
          <a:lstStyle/>
          <a:p>
            <a:r>
              <a:rPr lang="fa-IR" altLang="en-US" sz="2800" smtClean="0"/>
              <a:t>کارهای محاسباتی (جمع، مقایسه)</a:t>
            </a:r>
            <a:endParaRPr lang="en-US" altLang="en-US" sz="2800" smtClean="0"/>
          </a:p>
          <a:p>
            <a:pPr lvl="1"/>
            <a:r>
              <a:rPr lang="fa-IR" altLang="en-US" sz="2400" smtClean="0"/>
              <a:t>با </a:t>
            </a:r>
            <a:r>
              <a:rPr lang="en-US" altLang="en-US" sz="2400" smtClean="0"/>
              <a:t>bit_vector</a:t>
            </a:r>
            <a:r>
              <a:rPr lang="fa-IR" altLang="en-US" sz="2400" smtClean="0"/>
              <a:t> و </a:t>
            </a:r>
            <a:r>
              <a:rPr lang="en-US" altLang="en-US" sz="2400" smtClean="0"/>
              <a:t>std_logic_vector</a:t>
            </a:r>
            <a:r>
              <a:rPr lang="fa-IR" altLang="en-US" sz="2400" smtClean="0"/>
              <a:t> غیرمجاز</a:t>
            </a:r>
          </a:p>
          <a:p>
            <a:r>
              <a:rPr lang="fa-IR" altLang="en-US" sz="2800" smtClean="0"/>
              <a:t>کارهای رشته‌بیتی (شیفت، </a:t>
            </a:r>
            <a:r>
              <a:rPr lang="en-US" altLang="en-US" sz="2800" smtClean="0"/>
              <a:t>AND</a:t>
            </a:r>
            <a:r>
              <a:rPr lang="fa-IR" altLang="en-US" sz="2800" smtClean="0"/>
              <a:t>)</a:t>
            </a:r>
          </a:p>
          <a:p>
            <a:pPr lvl="1"/>
            <a:r>
              <a:rPr lang="fa-IR" altLang="en-US" sz="2400" smtClean="0"/>
              <a:t>با </a:t>
            </a:r>
            <a:r>
              <a:rPr lang="en-US" altLang="en-US" sz="2400" smtClean="0"/>
              <a:t>integer</a:t>
            </a:r>
            <a:r>
              <a:rPr lang="fa-IR" altLang="en-US" sz="2400" smtClean="0"/>
              <a:t> غیرمجاز</a:t>
            </a:r>
          </a:p>
          <a:p>
            <a:r>
              <a:rPr lang="en-US" altLang="en-US" sz="2800" smtClean="0"/>
              <a:t>signed</a:t>
            </a:r>
            <a:r>
              <a:rPr lang="fa-IR" altLang="en-US" sz="2800" smtClean="0"/>
              <a:t> و </a:t>
            </a:r>
            <a:r>
              <a:rPr lang="en-US" altLang="en-US" sz="2800" smtClean="0"/>
              <a:t>unsigned</a:t>
            </a:r>
          </a:p>
          <a:p>
            <a:pPr lvl="1"/>
            <a:r>
              <a:rPr lang="fa-IR" altLang="en-US" sz="2400" smtClean="0"/>
              <a:t>پکیج </a:t>
            </a:r>
            <a:r>
              <a:rPr lang="en-US" altLang="en-US" sz="2400" smtClean="0"/>
              <a:t>numeric_bit</a:t>
            </a:r>
          </a:p>
          <a:p>
            <a:pPr lvl="1"/>
            <a:r>
              <a:rPr lang="fa-IR" altLang="en-US" sz="2400" smtClean="0"/>
              <a:t>پکیج </a:t>
            </a:r>
            <a:r>
              <a:rPr lang="en-US" altLang="en-US" sz="2400" smtClean="0"/>
              <a:t>numeric_std</a:t>
            </a:r>
          </a:p>
          <a:p>
            <a:r>
              <a:rPr lang="fa-IR" altLang="en-US" sz="2800" smtClean="0"/>
              <a:t>توابع تبدیل:</a:t>
            </a:r>
          </a:p>
          <a:p>
            <a:pPr lvl="1"/>
            <a:r>
              <a:rPr lang="en-US" altLang="en-US" sz="2400" smtClean="0"/>
              <a:t>to_integer</a:t>
            </a:r>
          </a:p>
          <a:p>
            <a:pPr lvl="1"/>
            <a:r>
              <a:rPr lang="en-US" altLang="en-US" sz="2400" smtClean="0"/>
              <a:t>to_signed</a:t>
            </a:r>
            <a:r>
              <a:rPr lang="fa-IR" altLang="en-US" sz="2400" smtClean="0"/>
              <a:t> و </a:t>
            </a:r>
            <a:r>
              <a:rPr lang="en-US" altLang="en-US" sz="2400" smtClean="0"/>
              <a:t>to_unsigned</a:t>
            </a:r>
          </a:p>
          <a:p>
            <a:pPr lvl="1"/>
            <a:endParaRPr lang="fa-IR" altLang="en-US" sz="2400" smtClean="0"/>
          </a:p>
          <a:p>
            <a:pPr lvl="1"/>
            <a:endParaRPr lang="en-US" altLang="en-US" sz="2400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CC643A3-A0CF-4068-B1F1-E8BAF8676779}" type="slidenum">
              <a:rPr lang="en-US" altLang="en-US" sz="1300" smtClean="0">
                <a:latin typeface="Arial" panose="020B0604020202020204" pitchFamily="34" charset="0"/>
              </a:rPr>
              <a:pPr/>
              <a:t>17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altLang="en-US" smtClean="0"/>
              <a:t>signed</a:t>
            </a:r>
            <a:r>
              <a:rPr lang="fa-IR" altLang="en-US" smtClean="0"/>
              <a:t>  و </a:t>
            </a:r>
            <a:r>
              <a:rPr lang="en-US" altLang="en-US" smtClean="0"/>
              <a:t>unsigned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CF7B451-F127-4831-8F7A-6BEBE5FDEC3D}" type="slidenum">
              <a:rPr lang="en-US" altLang="en-US" sz="1300" smtClean="0">
                <a:latin typeface="Arial" panose="020B0604020202020204" pitchFamily="34" charset="0"/>
              </a:rPr>
              <a:pPr/>
              <a:t>18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611188" y="1905000"/>
            <a:ext cx="6985000" cy="304641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library IEEE;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use IEEE.std_logic_1164.all;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use IEEE.numeric_std.all;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signal S1, S2, S3: </a:t>
            </a: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signed</a:t>
            </a: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   S3 &lt;= </a:t>
            </a: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S1 + S2</a:t>
            </a: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   if (</a:t>
            </a: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S1 &lt; S2</a:t>
            </a: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then ⋯ 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   S3 &lt;= S1 </a:t>
            </a: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rol</a:t>
            </a: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5;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 	⋮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altLang="en-US" smtClean="0"/>
              <a:t>std_logic_(un)signed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685800" y="1196975"/>
            <a:ext cx="7772400" cy="4648200"/>
          </a:xfrm>
        </p:spPr>
        <p:txBody>
          <a:bodyPr/>
          <a:lstStyle/>
          <a:p>
            <a:r>
              <a:rPr lang="fa-IR" altLang="en-US" smtClean="0"/>
              <a:t>دو پکیج دیگر:</a:t>
            </a:r>
          </a:p>
          <a:p>
            <a:pPr lvl="1"/>
            <a:r>
              <a:rPr lang="en-US" altLang="en-US" smtClean="0"/>
              <a:t>std_logic_signed</a:t>
            </a:r>
            <a:endParaRPr lang="fa-IR" altLang="en-US" smtClean="0"/>
          </a:p>
          <a:p>
            <a:pPr lvl="1"/>
            <a:r>
              <a:rPr lang="en-US" altLang="en-US" smtClean="0"/>
              <a:t>std_logic_unsigned</a:t>
            </a:r>
            <a:endParaRPr lang="fa-IR" altLang="en-US" smtClean="0"/>
          </a:p>
          <a:p>
            <a:pPr lvl="2"/>
            <a:r>
              <a:rPr lang="fa-IR" altLang="en-US" smtClean="0"/>
              <a:t>عملگرهای ریاضی روی </a:t>
            </a:r>
            <a:r>
              <a:rPr lang="en-US" altLang="en-US" smtClean="0"/>
              <a:t>std_logic</a:t>
            </a:r>
            <a:r>
              <a:rPr lang="fa-IR" altLang="en-US" smtClean="0"/>
              <a:t> تعریف شده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FB75C92-DA86-4902-9694-487685E76449}" type="slidenum">
              <a:rPr lang="en-US" altLang="en-US" sz="1300" smtClean="0">
                <a:latin typeface="Arial" panose="020B0604020202020204" pitchFamily="34" charset="0"/>
              </a:rPr>
              <a:pPr/>
              <a:t>19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29701" name="Rectangle 2"/>
          <p:cNvSpPr>
            <a:spLocks noChangeArrowheads="1"/>
          </p:cNvSpPr>
          <p:nvPr/>
        </p:nvSpPr>
        <p:spPr bwMode="auto">
          <a:xfrm>
            <a:off x="611188" y="3848100"/>
            <a:ext cx="6985000" cy="23082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library IEEE;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use IEEE.std_logic_1164.all;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use IEEE.std_logic_signed.all;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signal S1, S2, S3: </a:t>
            </a: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std_logic_vector</a:t>
            </a: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(31 downto 0);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   S3 &lt;= </a:t>
            </a: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S1 * S2</a:t>
            </a: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    ⋮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انواع داده</a:t>
            </a:r>
            <a:endParaRPr lang="en-US" alt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39750" y="1000125"/>
            <a:ext cx="8032750" cy="5214938"/>
          </a:xfrm>
        </p:spPr>
        <p:txBody>
          <a:bodyPr/>
          <a:lstStyle/>
          <a:p>
            <a:pPr>
              <a:defRPr/>
            </a:pPr>
            <a:r>
              <a:rPr lang="fa-IR" altLang="en-US" dirty="0"/>
              <a:t>انواع داده در پکیج </a:t>
            </a:r>
            <a:r>
              <a:rPr lang="en-US" altLang="en-US" dirty="0"/>
              <a:t>standard:</a:t>
            </a:r>
            <a:r>
              <a:rPr lang="fa-IR" altLang="en-US" dirty="0" smtClean="0"/>
              <a:t>:</a:t>
            </a:r>
          </a:p>
          <a:p>
            <a:pPr lvl="1">
              <a:defRPr/>
            </a:pPr>
            <a:r>
              <a:rPr lang="en-US" altLang="en-US" dirty="0" smtClean="0"/>
              <a:t>bit</a:t>
            </a:r>
            <a:r>
              <a:rPr lang="fa-IR" altLang="en-US" dirty="0" smtClean="0"/>
              <a:t> و </a:t>
            </a:r>
            <a:r>
              <a:rPr lang="en-US" altLang="en-US" dirty="0" err="1" smtClean="0"/>
              <a:t>bit_vector</a:t>
            </a:r>
            <a:r>
              <a:rPr lang="fa-IR" altLang="en-US" dirty="0" smtClean="0"/>
              <a:t>:</a:t>
            </a:r>
            <a:endParaRPr lang="en-US" altLang="en-US" dirty="0" smtClean="0"/>
          </a:p>
          <a:p>
            <a:pPr lvl="1">
              <a:defRPr/>
            </a:pPr>
            <a:r>
              <a:rPr lang="en-US" altLang="en-US" dirty="0" smtClean="0"/>
              <a:t>integer</a:t>
            </a:r>
            <a:r>
              <a:rPr lang="fa-IR" altLang="en-US" dirty="0" smtClean="0"/>
              <a:t>:</a:t>
            </a:r>
          </a:p>
          <a:p>
            <a:pPr lvl="2">
              <a:defRPr/>
            </a:pPr>
            <a:r>
              <a:rPr lang="fa-IR" altLang="en-US" dirty="0" smtClean="0"/>
              <a:t> برای کارهای محاسباتی صحیح</a:t>
            </a:r>
          </a:p>
          <a:p>
            <a:pPr lvl="1">
              <a:defRPr/>
            </a:pPr>
            <a:endParaRPr lang="en-US" altLang="en-US" dirty="0" smtClean="0"/>
          </a:p>
          <a:p>
            <a:pPr lvl="1">
              <a:defRPr/>
            </a:pPr>
            <a:r>
              <a:rPr lang="en-US" altLang="en-US" dirty="0" err="1" smtClean="0"/>
              <a:t>boolean</a:t>
            </a:r>
            <a:r>
              <a:rPr lang="fa-IR" altLang="en-US" dirty="0" smtClean="0"/>
              <a:t>:</a:t>
            </a:r>
          </a:p>
          <a:p>
            <a:pPr lvl="2">
              <a:defRPr/>
            </a:pPr>
            <a:r>
              <a:rPr lang="fa-IR" altLang="en-US" dirty="0"/>
              <a:t> </a:t>
            </a:r>
            <a:r>
              <a:rPr lang="fa-IR" altLang="en-US" dirty="0" smtClean="0"/>
              <a:t>برای کارهای منطقی و شرط‌ها(مانند گزاره‌های منطقی، مقایسه) 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fa-IR" altLang="en-US" dirty="0" smtClean="0"/>
          </a:p>
          <a:p>
            <a:pPr lvl="3">
              <a:defRPr/>
            </a:pPr>
            <a:endParaRPr lang="fa-IR" altLang="en-US" dirty="0" smtClean="0"/>
          </a:p>
          <a:p>
            <a:pPr lvl="2">
              <a:defRPr/>
            </a:pPr>
            <a:endParaRPr lang="en-US" alt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CEEDCC8-4332-482B-897B-9D64E4890A5C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468313" y="3141663"/>
            <a:ext cx="6551612" cy="33813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type integer is range -2147483647 to 2147483647;</a:t>
            </a:r>
          </a:p>
        </p:txBody>
      </p:sp>
      <p:sp>
        <p:nvSpPr>
          <p:cNvPr id="7174" name="Rectangle 2"/>
          <p:cNvSpPr>
            <a:spLocks noChangeArrowheads="1"/>
          </p:cNvSpPr>
          <p:nvPr/>
        </p:nvSpPr>
        <p:spPr bwMode="auto">
          <a:xfrm>
            <a:off x="468313" y="5178425"/>
            <a:ext cx="4032250" cy="33813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type boolean is (false, true);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92150" y="536575"/>
            <a:ext cx="7773988" cy="444500"/>
          </a:xfrm>
        </p:spPr>
        <p:txBody>
          <a:bodyPr/>
          <a:lstStyle/>
          <a:p>
            <a:pPr rtl="1"/>
            <a:r>
              <a:rPr lang="fa-IR" altLang="en-US" smtClean="0"/>
              <a:t>آرایه‌ها</a:t>
            </a:r>
            <a:endParaRPr lang="en-US" altLang="en-US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85800" y="1071563"/>
            <a:ext cx="7772400" cy="762000"/>
          </a:xfrm>
        </p:spPr>
        <p:txBody>
          <a:bodyPr/>
          <a:lstStyle/>
          <a:p>
            <a:r>
              <a:rPr lang="fa-IR" altLang="en-US" smtClean="0"/>
              <a:t>تعریف نوع آرایه:</a:t>
            </a:r>
          </a:p>
          <a:p>
            <a:pPr lvl="1"/>
            <a:endParaRPr lang="fa-IR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3888" y="6262688"/>
            <a:ext cx="554037" cy="33496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690B87D-9C0C-43F7-A012-F76D3FE4DEAE}" type="slidenum">
              <a:rPr lang="en-US" altLang="en-US" sz="1300" smtClean="0">
                <a:latin typeface="Arial" panose="020B0604020202020204" pitchFamily="34" charset="0"/>
              </a:rPr>
              <a:pPr/>
              <a:t>20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30725" name="Rectangle 2"/>
          <p:cNvSpPr>
            <a:spLocks noChangeArrowheads="1"/>
          </p:cNvSpPr>
          <p:nvPr/>
        </p:nvSpPr>
        <p:spPr bwMode="auto">
          <a:xfrm>
            <a:off x="611188" y="1833563"/>
            <a:ext cx="6985000" cy="830262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type ARR_T is array (31 downto 0) of integer;</a:t>
            </a:r>
            <a:endParaRPr lang="fa-IR" altLang="en-US" sz="1600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signal SA : ARR_T;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4213" y="2828925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>
              <a:defRPr/>
            </a:pPr>
            <a:r>
              <a:rPr lang="fa-IR" kern="0" dirty="0" smtClean="0"/>
              <a:t>اندیس غیر صحیح (شمارشی)</a:t>
            </a:r>
          </a:p>
          <a:p>
            <a:pPr lvl="1">
              <a:defRPr/>
            </a:pPr>
            <a:endParaRPr lang="fa-IR" kern="0" dirty="0" smtClean="0"/>
          </a:p>
        </p:txBody>
      </p:sp>
      <p:sp>
        <p:nvSpPr>
          <p:cNvPr id="30727" name="Rectangle 2"/>
          <p:cNvSpPr>
            <a:spLocks noChangeArrowheads="1"/>
          </p:cNvSpPr>
          <p:nvPr/>
        </p:nvSpPr>
        <p:spPr bwMode="auto">
          <a:xfrm>
            <a:off x="692150" y="3352800"/>
            <a:ext cx="6904038" cy="304641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type BCD_COUNT is (thousand, hundred, ten, one);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type BCD_ARR is array(BCD_COUNT) of integer range 0 to 4;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signal S_BCD_A : BCD_ARR := (7,5,4,2);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S_BCD_A(thousand) &lt;= 9;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S_BCD_A(hundred to one) &lt;= (2,3,8);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⋯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92150" y="536575"/>
            <a:ext cx="7773988" cy="444500"/>
          </a:xfrm>
        </p:spPr>
        <p:txBody>
          <a:bodyPr/>
          <a:lstStyle/>
          <a:p>
            <a:pPr rtl="1"/>
            <a:r>
              <a:rPr lang="fa-IR" altLang="en-US" smtClean="0"/>
              <a:t>آرایه‌ها</a:t>
            </a:r>
            <a:endParaRPr lang="en-US" altLang="en-US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685800" y="1071563"/>
            <a:ext cx="7772400" cy="762000"/>
          </a:xfrm>
        </p:spPr>
        <p:txBody>
          <a:bodyPr/>
          <a:lstStyle/>
          <a:p>
            <a:r>
              <a:rPr lang="fa-IR" altLang="en-US" smtClean="0"/>
              <a:t>آرایه چندبعدی:</a:t>
            </a:r>
          </a:p>
          <a:p>
            <a:pPr lvl="1"/>
            <a:r>
              <a:rPr lang="fa-IR" altLang="en-US" smtClean="0"/>
              <a:t>راه اول</a:t>
            </a:r>
          </a:p>
          <a:p>
            <a:pPr lvl="1"/>
            <a:endParaRPr lang="fa-IR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3888" y="6262688"/>
            <a:ext cx="554037" cy="33496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EFEEFEB-9484-44B3-8D52-9C94F265E8F8}" type="slidenum">
              <a:rPr lang="en-US" altLang="en-US" sz="1300" smtClean="0">
                <a:latin typeface="Arial" panose="020B0604020202020204" pitchFamily="34" charset="0"/>
              </a:rPr>
              <a:pPr/>
              <a:t>21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31749" name="Rectangle 2"/>
          <p:cNvSpPr>
            <a:spLocks noChangeArrowheads="1"/>
          </p:cNvSpPr>
          <p:nvPr/>
        </p:nvSpPr>
        <p:spPr bwMode="auto">
          <a:xfrm>
            <a:off x="611188" y="2093913"/>
            <a:ext cx="6985000" cy="830262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type </a:t>
            </a: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ROW_BYTE</a:t>
            </a: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is array (7 downto 0) of bit;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type RAM100 is array (1 to 100) of </a:t>
            </a: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ROW_BYTE</a:t>
            </a: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signal RAM_SIG : RAM100;</a:t>
            </a:r>
          </a:p>
        </p:txBody>
      </p:sp>
      <p:pic>
        <p:nvPicPr>
          <p:cNvPr id="31750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51" t="24802" r="29750" b="8960"/>
          <a:stretch>
            <a:fillRect/>
          </a:stretch>
        </p:blipFill>
        <p:spPr bwMode="auto">
          <a:xfrm>
            <a:off x="2470150" y="2997200"/>
            <a:ext cx="3757613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692150" y="536575"/>
            <a:ext cx="7773988" cy="444500"/>
          </a:xfrm>
        </p:spPr>
        <p:txBody>
          <a:bodyPr/>
          <a:lstStyle/>
          <a:p>
            <a:pPr rtl="1"/>
            <a:r>
              <a:rPr lang="fa-IR" altLang="en-US" smtClean="0"/>
              <a:t>آرایه‌ها</a:t>
            </a:r>
            <a:endParaRPr lang="en-US" altLang="en-US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685800" y="1071563"/>
            <a:ext cx="7772400" cy="762000"/>
          </a:xfrm>
        </p:spPr>
        <p:txBody>
          <a:bodyPr/>
          <a:lstStyle/>
          <a:p>
            <a:r>
              <a:rPr lang="fa-IR" altLang="en-US" smtClean="0"/>
              <a:t>آرایه چندبعدی:</a:t>
            </a:r>
          </a:p>
          <a:p>
            <a:pPr lvl="1"/>
            <a:r>
              <a:rPr lang="fa-IR" altLang="en-US" smtClean="0"/>
              <a:t>راه دوم</a:t>
            </a:r>
          </a:p>
          <a:p>
            <a:pPr lvl="1"/>
            <a:endParaRPr lang="fa-IR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3888" y="6262688"/>
            <a:ext cx="554037" cy="33496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3EAE08B-B5BC-485F-BD55-849F77AAF199}" type="slidenum">
              <a:rPr lang="en-US" altLang="en-US" sz="1300" smtClean="0">
                <a:latin typeface="Arial" panose="020B0604020202020204" pitchFamily="34" charset="0"/>
              </a:rPr>
              <a:pPr/>
              <a:t>22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32773" name="Rectangle 2"/>
          <p:cNvSpPr>
            <a:spLocks noChangeArrowheads="1"/>
          </p:cNvSpPr>
          <p:nvPr/>
        </p:nvSpPr>
        <p:spPr bwMode="auto">
          <a:xfrm>
            <a:off x="682625" y="2195513"/>
            <a:ext cx="6985000" cy="58578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type RAM100_2D is array (1 to 100)(7 downto 0) of bit;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signal RAM_SIG2D : RAM100_2D;</a:t>
            </a:r>
          </a:p>
        </p:txBody>
      </p:sp>
      <p:pic>
        <p:nvPicPr>
          <p:cNvPr id="3277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1" t="14000" r="27501" b="9682"/>
          <a:stretch>
            <a:fillRect/>
          </a:stretch>
        </p:blipFill>
        <p:spPr bwMode="auto">
          <a:xfrm>
            <a:off x="2063750" y="2924175"/>
            <a:ext cx="337185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92150" y="536575"/>
            <a:ext cx="7773988" cy="444500"/>
          </a:xfrm>
        </p:spPr>
        <p:txBody>
          <a:bodyPr/>
          <a:lstStyle/>
          <a:p>
            <a:pPr rtl="1"/>
            <a:r>
              <a:rPr lang="fa-IR" altLang="en-US" smtClean="0"/>
              <a:t>آرایه‌ها</a:t>
            </a:r>
            <a:endParaRPr lang="en-US" altLang="en-US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685800" y="1071563"/>
            <a:ext cx="7772400" cy="762000"/>
          </a:xfrm>
        </p:spPr>
        <p:txBody>
          <a:bodyPr/>
          <a:lstStyle/>
          <a:p>
            <a:r>
              <a:rPr lang="fa-IR" altLang="en-US" smtClean="0"/>
              <a:t>آرایه چندبعدی:</a:t>
            </a:r>
          </a:p>
          <a:p>
            <a:pPr lvl="1"/>
            <a:r>
              <a:rPr lang="fa-IR" altLang="en-US" smtClean="0"/>
              <a:t>دسترسی به یک سطر و عنصر در حالت اول</a:t>
            </a:r>
          </a:p>
          <a:p>
            <a:pPr lvl="1"/>
            <a:endParaRPr lang="fa-IR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3888" y="6262688"/>
            <a:ext cx="554037" cy="33496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F77F124-5D6B-4DD3-80D2-585527B64597}" type="slidenum">
              <a:rPr lang="en-US" altLang="en-US" sz="1300" smtClean="0">
                <a:latin typeface="Arial" panose="020B0604020202020204" pitchFamily="34" charset="0"/>
              </a:rPr>
              <a:pPr/>
              <a:t>23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33797" name="Rectangle 2"/>
          <p:cNvSpPr>
            <a:spLocks noChangeArrowheads="1"/>
          </p:cNvSpPr>
          <p:nvPr/>
        </p:nvSpPr>
        <p:spPr bwMode="auto">
          <a:xfrm>
            <a:off x="611188" y="2217738"/>
            <a:ext cx="6985000" cy="584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RAM_SIG(2) &lt;= (’1’, ’1’, ’0’, ’1’, ’0’, ’0’, ’1’, ’1’);</a:t>
            </a:r>
            <a:endParaRPr lang="fa-IR" altLang="en-US" sz="1600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RAM_SIG(2)(5) &lt;= ‘0’;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4213" y="3027363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>
              <a:defRPr/>
            </a:pPr>
            <a:r>
              <a:rPr lang="fa-IR" kern="0" dirty="0" smtClean="0"/>
              <a:t>دسترسی به یک سطر و عنصر در حالت دوم</a:t>
            </a:r>
          </a:p>
        </p:txBody>
      </p:sp>
      <p:sp>
        <p:nvSpPr>
          <p:cNvPr id="33799" name="Rectangle 2"/>
          <p:cNvSpPr>
            <a:spLocks noChangeArrowheads="1"/>
          </p:cNvSpPr>
          <p:nvPr/>
        </p:nvSpPr>
        <p:spPr bwMode="auto">
          <a:xfrm>
            <a:off x="611188" y="4140200"/>
            <a:ext cx="6985000" cy="584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RAM_SIG(2) &lt;= (’1’, ’1’, ’0’, ’1’, ’0’, ’0’, ’1’, ’1’);</a:t>
            </a:r>
            <a:endParaRPr lang="fa-IR" altLang="en-US" sz="1600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RAM_SIG2D(2,5) &lt;= ‘0’;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84213" y="5259388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fa-IR" kern="0" dirty="0" smtClean="0"/>
              <a:t>سنتزکننده:</a:t>
            </a:r>
          </a:p>
          <a:p>
            <a:pPr lvl="1">
              <a:defRPr/>
            </a:pPr>
            <a:r>
              <a:rPr lang="fa-IR" kern="0" dirty="0" smtClean="0"/>
              <a:t>معمولاً تا دو بعدی را می‌پذیرند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692150" y="536575"/>
            <a:ext cx="7773988" cy="444500"/>
          </a:xfrm>
        </p:spPr>
        <p:txBody>
          <a:bodyPr/>
          <a:lstStyle/>
          <a:p>
            <a:pPr rtl="1"/>
            <a:r>
              <a:rPr lang="fa-IR" altLang="en-US" smtClean="0"/>
              <a:t>آرایه‌ها</a:t>
            </a:r>
            <a:endParaRPr lang="en-US" altLang="en-US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85800" y="1071563"/>
            <a:ext cx="7772400" cy="762000"/>
          </a:xfrm>
        </p:spPr>
        <p:txBody>
          <a:bodyPr/>
          <a:lstStyle/>
          <a:p>
            <a:r>
              <a:rPr lang="en-US" altLang="en-US" smtClean="0"/>
              <a:t>Array aggregation</a:t>
            </a:r>
            <a:r>
              <a:rPr lang="fa-IR" altLang="en-US" smtClean="0"/>
              <a:t>:</a:t>
            </a:r>
          </a:p>
          <a:p>
            <a:pPr lvl="1"/>
            <a:endParaRPr lang="fa-IR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3888" y="6262688"/>
            <a:ext cx="554037" cy="33496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19CBBFA-DE69-4BA8-BBD6-70C1D97F6B08}" type="slidenum">
              <a:rPr lang="en-US" altLang="en-US" sz="1300" smtClean="0">
                <a:latin typeface="Arial" panose="020B0604020202020204" pitchFamily="34" charset="0"/>
              </a:rPr>
              <a:pPr/>
              <a:t>24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34821" name="Rectangle 2"/>
          <p:cNvSpPr>
            <a:spLocks noChangeArrowheads="1"/>
          </p:cNvSpPr>
          <p:nvPr/>
        </p:nvSpPr>
        <p:spPr bwMode="auto">
          <a:xfrm>
            <a:off x="755650" y="4941888"/>
            <a:ext cx="5256213" cy="33813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S_ARR1 &lt;= (others =&gt; ‘0’);</a:t>
            </a:r>
          </a:p>
        </p:txBody>
      </p:sp>
      <p:sp>
        <p:nvSpPr>
          <p:cNvPr id="34822" name="Rectangle 2"/>
          <p:cNvSpPr>
            <a:spLocks noChangeArrowheads="1"/>
          </p:cNvSpPr>
          <p:nvPr/>
        </p:nvSpPr>
        <p:spPr bwMode="auto">
          <a:xfrm>
            <a:off x="763588" y="1984375"/>
            <a:ext cx="7993062" cy="25542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signal S1, S2, S3, S4 : bit;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signal S_ARR1 : bit_vector(3 downto 0);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(S1, S2, S3, S4) &lt;= S_ARR1;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S_ARR1 &lt;= (S1, S2, S3, S4);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(S1, S2, S3, S4) &lt;= “1001”;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S_ARR1 &lt;= (3 =&gt; ‘1’, 2 downto 1 =&gt; ‘0’, others =&gt; ‘1’);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⋯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92150" y="536575"/>
            <a:ext cx="7773988" cy="444500"/>
          </a:xfrm>
        </p:spPr>
        <p:txBody>
          <a:bodyPr/>
          <a:lstStyle/>
          <a:p>
            <a:pPr rtl="1"/>
            <a:r>
              <a:rPr lang="fa-IR" altLang="en-US" smtClean="0"/>
              <a:t>رکوردها</a:t>
            </a:r>
            <a:endParaRPr lang="en-US" altLang="en-US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760413" y="981075"/>
            <a:ext cx="7772400" cy="762000"/>
          </a:xfrm>
        </p:spPr>
        <p:txBody>
          <a:bodyPr/>
          <a:lstStyle/>
          <a:p>
            <a:r>
              <a:rPr lang="fa-IR" altLang="en-US" smtClean="0"/>
              <a:t>تعریف و استفاده از نوع رکورد:</a:t>
            </a:r>
          </a:p>
          <a:p>
            <a:pPr lvl="1"/>
            <a:endParaRPr lang="fa-IR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3888" y="6262688"/>
            <a:ext cx="554037" cy="33496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C771902-CCD2-4E03-87E0-D4F6AC8526C1}" type="slidenum">
              <a:rPr lang="en-US" altLang="en-US" sz="1300" smtClean="0">
                <a:latin typeface="Arial" panose="020B0604020202020204" pitchFamily="34" charset="0"/>
              </a:rPr>
              <a:pPr/>
              <a:t>25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763588" y="1538288"/>
            <a:ext cx="7993062" cy="477043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type OP_CODE is (LOAD, STORE, ADD, CONVERT, SUBTRACT, JUMP);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type REGISTER is range 0 to 7;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type ADDRESS is bit_vector(6 downto 0);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type INSTRUCTION is record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OC : OP_CODE;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REG1 : REGISTER;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REG2 : REGISTER;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ADDR : ADDRESS;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record;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type INST_ARR is array (0 to 1023) of INSTRUCTION;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signal INST_MEMORY : INST_ARR;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INST_MEMORY(1).OC &lt;= ADD;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INST_MEMORY(1).REG1 &lt;= 0 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INST_MEMORY(1).REG2 &lt;= 1 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INST_MEMORY(1).ADDR &lt;= “1100000”;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692150" y="536575"/>
            <a:ext cx="7773988" cy="444500"/>
          </a:xfrm>
        </p:spPr>
        <p:txBody>
          <a:bodyPr/>
          <a:lstStyle/>
          <a:p>
            <a:pPr rtl="1"/>
            <a:r>
              <a:rPr lang="fa-IR" altLang="en-US" smtClean="0"/>
              <a:t>رکوردها</a:t>
            </a:r>
            <a:endParaRPr lang="en-US" altLang="en-US" smtClean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684213" y="1071563"/>
            <a:ext cx="7772400" cy="762000"/>
          </a:xfrm>
        </p:spPr>
        <p:txBody>
          <a:bodyPr/>
          <a:lstStyle/>
          <a:p>
            <a:r>
              <a:rPr lang="fa-IR" altLang="en-US" smtClean="0"/>
              <a:t>تعریف نوع رکورد:</a:t>
            </a:r>
          </a:p>
          <a:p>
            <a:pPr lvl="1"/>
            <a:endParaRPr lang="fa-IR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3888" y="6262688"/>
            <a:ext cx="554037" cy="33496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A351452-FFC7-4AAD-90DD-CFD2F4777DDF}" type="slidenum">
              <a:rPr lang="en-US" altLang="en-US" sz="1300" smtClean="0">
                <a:latin typeface="Arial" panose="020B0604020202020204" pitchFamily="34" charset="0"/>
              </a:rPr>
              <a:pPr/>
              <a:t>26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  <p:pic>
        <p:nvPicPr>
          <p:cNvPr id="36869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0" t="19760" r="11301" b="10400"/>
          <a:stretch>
            <a:fillRect/>
          </a:stretch>
        </p:blipFill>
        <p:spPr bwMode="auto">
          <a:xfrm>
            <a:off x="2268538" y="1658938"/>
            <a:ext cx="5975350" cy="452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692150" y="536575"/>
            <a:ext cx="7773988" cy="444500"/>
          </a:xfrm>
        </p:spPr>
        <p:txBody>
          <a:bodyPr/>
          <a:lstStyle/>
          <a:p>
            <a:pPr rtl="1"/>
            <a:r>
              <a:rPr lang="fa-IR" altLang="en-US" smtClean="0"/>
              <a:t>رکوردها</a:t>
            </a:r>
            <a:endParaRPr lang="en-US" altLang="en-US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760413" y="1298575"/>
            <a:ext cx="7772400" cy="762000"/>
          </a:xfrm>
        </p:spPr>
        <p:txBody>
          <a:bodyPr/>
          <a:lstStyle/>
          <a:p>
            <a:r>
              <a:rPr lang="en-US" altLang="en-US" smtClean="0"/>
              <a:t>Record aggregation</a:t>
            </a:r>
            <a:r>
              <a:rPr lang="fa-IR" altLang="en-US" smtClean="0"/>
              <a:t>:</a:t>
            </a:r>
            <a:endParaRPr lang="en-US" altLang="en-US" smtClean="0"/>
          </a:p>
          <a:p>
            <a:pPr lvl="1"/>
            <a:r>
              <a:rPr lang="en-US" altLang="en-US" smtClean="0"/>
              <a:t>Positional association</a:t>
            </a:r>
          </a:p>
          <a:p>
            <a:pPr lvl="1"/>
            <a:r>
              <a:rPr lang="en-US" altLang="en-US" smtClean="0"/>
              <a:t>Named association</a:t>
            </a:r>
            <a:endParaRPr lang="fa-IR" altLang="en-US" smtClean="0"/>
          </a:p>
          <a:p>
            <a:pPr lvl="1"/>
            <a:endParaRPr lang="fa-IR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3888" y="6262688"/>
            <a:ext cx="554037" cy="33496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2B994F3-7DBD-4191-B4C5-87E7FC70D4A1}" type="slidenum">
              <a:rPr lang="en-US" altLang="en-US" sz="1300" smtClean="0">
                <a:latin typeface="Arial" panose="020B0604020202020204" pitchFamily="34" charset="0"/>
              </a:rPr>
              <a:pPr/>
              <a:t>27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37893" name="Rectangle 2"/>
          <p:cNvSpPr>
            <a:spLocks noChangeArrowheads="1"/>
          </p:cNvSpPr>
          <p:nvPr/>
        </p:nvSpPr>
        <p:spPr bwMode="auto">
          <a:xfrm>
            <a:off x="763588" y="3386138"/>
            <a:ext cx="7993062" cy="10763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INST_MEMORY(1) &lt;= (ADD, 0, 1, “1100000”);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INST_MEMORY(1) &lt;= (REG1 =&gt; 0, REG2 =&gt; 1, ADDR =&gt; ((6 downto 5) =&gt; ‘1’, others =&gt; ‘0’), OC =&gt; ADD);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انواع داده</a:t>
            </a:r>
            <a:endParaRPr lang="en-US" alt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39750" y="1000125"/>
            <a:ext cx="8032750" cy="5214938"/>
          </a:xfrm>
        </p:spPr>
        <p:txBody>
          <a:bodyPr/>
          <a:lstStyle/>
          <a:p>
            <a:pPr lvl="1"/>
            <a:r>
              <a:rPr lang="en-US" altLang="en-US" smtClean="0"/>
              <a:t>character</a:t>
            </a:r>
            <a:r>
              <a:rPr lang="fa-IR" altLang="en-US" smtClean="0"/>
              <a:t>: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string</a:t>
            </a:r>
            <a:r>
              <a:rPr lang="fa-IR" altLang="en-US" smtClean="0"/>
              <a:t>:</a:t>
            </a:r>
            <a:endParaRPr lang="en-US" altLang="en-US" smtClean="0"/>
          </a:p>
          <a:p>
            <a:pPr lvl="1"/>
            <a:endParaRPr lang="en-US" altLang="en-US" smtClean="0"/>
          </a:p>
          <a:p>
            <a:pPr lvl="2"/>
            <a:r>
              <a:rPr lang="fa-IR" altLang="en-US" smtClean="0"/>
              <a:t>در میان دو گیومه:     </a:t>
            </a:r>
            <a:r>
              <a:rPr lang="en-US" altLang="en-US" smtClean="0"/>
              <a:t>“myFile.txt”</a:t>
            </a:r>
            <a:endParaRPr lang="fa-IR" altLang="en-US" smtClean="0"/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real</a:t>
            </a:r>
            <a:r>
              <a:rPr lang="fa-IR" altLang="en-US" smtClean="0"/>
              <a:t>:</a:t>
            </a:r>
          </a:p>
          <a:p>
            <a:pPr lvl="2"/>
            <a:r>
              <a:rPr lang="fa-IR" altLang="en-US" smtClean="0"/>
              <a:t> برای کارهای محاسباتی با اعداد حقیقی</a:t>
            </a:r>
          </a:p>
          <a:p>
            <a:pPr lvl="1"/>
            <a:endParaRPr lang="fa-IR" altLang="en-US" smtClean="0"/>
          </a:p>
          <a:p>
            <a:pPr lvl="2"/>
            <a:endParaRPr lang="en-US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0866AD67-788C-4517-ADDF-130F98899687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431800" y="1528763"/>
            <a:ext cx="6553200" cy="13239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type CHARACTER is (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NUL, ..., CR, ..., ESC, ...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 ', '!', '"', '#', '$', '%', '&amp;', ...,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'0', '1', '2', ...,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'A', 'B', 'C', );</a:t>
            </a:r>
          </a:p>
        </p:txBody>
      </p:sp>
      <p:sp>
        <p:nvSpPr>
          <p:cNvPr id="9222" name="Rectangle 2"/>
          <p:cNvSpPr>
            <a:spLocks noChangeArrowheads="1"/>
          </p:cNvSpPr>
          <p:nvPr/>
        </p:nvSpPr>
        <p:spPr bwMode="auto">
          <a:xfrm>
            <a:off x="395288" y="3667125"/>
            <a:ext cx="7416800" cy="33813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type STRING is array (POSITIVE range &lt;&gt;) of CHARACTER;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انواع داده</a:t>
            </a:r>
            <a:endParaRPr lang="en-US" alt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39750" y="692150"/>
            <a:ext cx="8032750" cy="5214938"/>
          </a:xfrm>
        </p:spPr>
        <p:txBody>
          <a:bodyPr/>
          <a:lstStyle/>
          <a:p>
            <a:pPr lvl="1">
              <a:defRPr/>
            </a:pPr>
            <a:r>
              <a:rPr lang="en-US" altLang="en-US" dirty="0" smtClean="0"/>
              <a:t>time</a:t>
            </a:r>
            <a:r>
              <a:rPr lang="fa-IR" altLang="en-US" dirty="0" smtClean="0"/>
              <a:t>:</a:t>
            </a:r>
          </a:p>
          <a:p>
            <a:pPr lvl="2">
              <a:defRPr/>
            </a:pPr>
            <a:r>
              <a:rPr lang="fa-IR" altLang="en-US" dirty="0"/>
              <a:t> </a:t>
            </a:r>
            <a:r>
              <a:rPr lang="fa-IR" altLang="en-US" dirty="0" smtClean="0"/>
              <a:t>برای توصیف تأخیر اجزای مدار، تولید شکل موج</a:t>
            </a:r>
            <a:endParaRPr lang="en-US" altLang="en-US" dirty="0" smtClean="0"/>
          </a:p>
          <a:p>
            <a:pPr lvl="2">
              <a:defRPr/>
            </a:pPr>
            <a:r>
              <a:rPr lang="fa-IR" altLang="en-US" dirty="0" smtClean="0"/>
              <a:t>دقت شبیه‌سازی: </a:t>
            </a:r>
            <a:r>
              <a:rPr lang="en-US" altLang="en-US" dirty="0" smtClean="0"/>
              <a:t>fs</a:t>
            </a:r>
            <a:r>
              <a:rPr lang="fa-IR" altLang="en-US" dirty="0" smtClean="0"/>
              <a:t> </a:t>
            </a:r>
            <a:endParaRPr lang="en-US" altLang="en-US" dirty="0" smtClean="0"/>
          </a:p>
          <a:p>
            <a:pPr lvl="2">
              <a:defRPr/>
            </a:pPr>
            <a:r>
              <a:rPr lang="fa-IR" altLang="en-US" dirty="0" smtClean="0"/>
              <a:t>تقسیم دو </a:t>
            </a:r>
            <a:r>
              <a:rPr lang="en-US" altLang="en-US" dirty="0" smtClean="0"/>
              <a:t>time</a:t>
            </a:r>
          </a:p>
          <a:p>
            <a:pPr lvl="2">
              <a:defRPr/>
            </a:pPr>
            <a:r>
              <a:rPr lang="fa-IR" altLang="en-US" dirty="0" smtClean="0"/>
              <a:t>جمع و تفریق دو </a:t>
            </a:r>
            <a:r>
              <a:rPr lang="en-US" altLang="en-US" dirty="0" smtClean="0"/>
              <a:t>time</a:t>
            </a:r>
            <a:endParaRPr lang="fa-IR" altLang="en-US" dirty="0" smtClean="0"/>
          </a:p>
          <a:p>
            <a:pPr lvl="2">
              <a:defRPr/>
            </a:pPr>
            <a:r>
              <a:rPr lang="fa-IR" altLang="en-US" dirty="0" smtClean="0"/>
              <a:t>ضرب دو </a:t>
            </a:r>
            <a:r>
              <a:rPr lang="en-US" altLang="en-US" dirty="0" smtClean="0"/>
              <a:t>time</a:t>
            </a:r>
            <a:endParaRPr lang="fa-IR" altLang="en-US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fa-IR" altLang="en-US" dirty="0" smtClean="0"/>
          </a:p>
          <a:p>
            <a:pPr lvl="3">
              <a:defRPr/>
            </a:pPr>
            <a:endParaRPr lang="fa-IR" altLang="en-US" dirty="0" smtClean="0"/>
          </a:p>
          <a:p>
            <a:pPr lvl="2">
              <a:defRPr/>
            </a:pPr>
            <a:endParaRPr lang="en-US" altLang="en-US" dirty="0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739B9C2-65B2-4113-8D55-99DC065721C7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611188" y="1844675"/>
            <a:ext cx="4032250" cy="304641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type TIME is range implementation_defined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units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fs; -- femtosecond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ps = 1000 fs; -- picosecond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ns = 1000 ps; -- nanosecond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us = 1000 ns; -- microsecond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ms = 1000 us; -- millisecond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sec = 1000 ms; -- second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min = 60 sec; -- minute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hr = 60 min; -- hour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units;</a:t>
            </a:r>
          </a:p>
        </p:txBody>
      </p:sp>
      <p:sp>
        <p:nvSpPr>
          <p:cNvPr id="11270" name="Rectangle 2"/>
          <p:cNvSpPr>
            <a:spLocks noChangeArrowheads="1"/>
          </p:cNvSpPr>
          <p:nvPr/>
        </p:nvSpPr>
        <p:spPr bwMode="auto">
          <a:xfrm>
            <a:off x="4716463" y="4437063"/>
            <a:ext cx="4081462" cy="18161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variable T1, T2: time := 10 ns;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...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wait for T1;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...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wait for T1 * 1.2;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...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 T2/T1 &gt; 2 then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انواع داده</a:t>
            </a:r>
            <a:endParaRPr lang="en-US" alt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116013" y="981075"/>
            <a:ext cx="7527925" cy="5214938"/>
          </a:xfrm>
        </p:spPr>
        <p:txBody>
          <a:bodyPr/>
          <a:lstStyle/>
          <a:p>
            <a:pPr lvl="1">
              <a:defRPr/>
            </a:pPr>
            <a:r>
              <a:rPr lang="fa-IR" altLang="en-US" dirty="0" smtClean="0"/>
              <a:t>بررسی نوع (</a:t>
            </a:r>
            <a:r>
              <a:rPr lang="en-US" altLang="en-US" dirty="0" smtClean="0"/>
              <a:t>type checking</a:t>
            </a:r>
            <a:r>
              <a:rPr lang="fa-IR" altLang="en-US" dirty="0" smtClean="0"/>
              <a:t>):</a:t>
            </a:r>
          </a:p>
          <a:p>
            <a:pPr lvl="2">
              <a:defRPr/>
            </a:pPr>
            <a:r>
              <a:rPr lang="fa-IR" altLang="en-US" dirty="0"/>
              <a:t> </a:t>
            </a:r>
            <a:r>
              <a:rPr lang="fa-IR" altLang="en-US" dirty="0" smtClean="0"/>
              <a:t>زبان</a:t>
            </a:r>
            <a:r>
              <a:rPr lang="fa-IR" altLang="en-US" dirty="0"/>
              <a:t> </a:t>
            </a:r>
            <a:r>
              <a:rPr lang="en-US" altLang="en-US" dirty="0" smtClean="0"/>
              <a:t>VHDL</a:t>
            </a:r>
            <a:r>
              <a:rPr lang="fa-IR" altLang="en-US" dirty="0" smtClean="0"/>
              <a:t>: بررسی دقیق هماهنگی نوع داده‌ها</a:t>
            </a:r>
          </a:p>
          <a:p>
            <a:pPr lvl="3">
              <a:defRPr/>
            </a:pPr>
            <a:r>
              <a:rPr lang="fa-IR" altLang="en-US" dirty="0" smtClean="0">
                <a:sym typeface="Wingdings" panose="05000000000000000000" pitchFamily="2" charset="2"/>
              </a:rPr>
              <a:t> پیغام خطا</a:t>
            </a:r>
            <a:endParaRPr lang="en-US" altLang="en-US" dirty="0" smtClean="0">
              <a:sym typeface="Wingdings" panose="05000000000000000000" pitchFamily="2" charset="2"/>
            </a:endParaRPr>
          </a:p>
          <a:p>
            <a:pPr lvl="3">
              <a:defRPr/>
            </a:pPr>
            <a:r>
              <a:rPr lang="fa-IR" altLang="en-US" dirty="0" smtClean="0">
                <a:sym typeface="Wingdings" panose="05000000000000000000" pitchFamily="2" charset="2"/>
              </a:rPr>
              <a:t>تبدیل نوع (</a:t>
            </a:r>
            <a:r>
              <a:rPr lang="en-US" altLang="en-US" dirty="0" smtClean="0">
                <a:sym typeface="Wingdings" panose="05000000000000000000" pitchFamily="2" charset="2"/>
              </a:rPr>
              <a:t>casting</a:t>
            </a:r>
            <a:r>
              <a:rPr lang="fa-IR" altLang="en-US" dirty="0" smtClean="0">
                <a:sym typeface="Wingdings" panose="05000000000000000000" pitchFamily="2" charset="2"/>
              </a:rPr>
              <a:t>) برای انواع با رابطة نزدیک</a:t>
            </a:r>
          </a:p>
          <a:p>
            <a:pPr lvl="3">
              <a:defRPr/>
            </a:pPr>
            <a:endParaRPr lang="fa-IR" altLang="en-US" dirty="0">
              <a:sym typeface="Wingdings" panose="05000000000000000000" pitchFamily="2" charset="2"/>
            </a:endParaRPr>
          </a:p>
          <a:p>
            <a:pPr lvl="3">
              <a:defRPr/>
            </a:pPr>
            <a:endParaRPr lang="fa-IR" altLang="en-US" dirty="0" smtClean="0">
              <a:sym typeface="Wingdings" panose="05000000000000000000" pitchFamily="2" charset="2"/>
            </a:endParaRPr>
          </a:p>
          <a:p>
            <a:pPr lvl="3">
              <a:defRPr/>
            </a:pPr>
            <a:endParaRPr lang="fa-IR" altLang="en-US" dirty="0">
              <a:sym typeface="Wingdings" panose="05000000000000000000" pitchFamily="2" charset="2"/>
            </a:endParaRPr>
          </a:p>
          <a:p>
            <a:pPr lvl="3">
              <a:defRPr/>
            </a:pPr>
            <a:endParaRPr lang="fa-IR" altLang="en-US" dirty="0" smtClean="0">
              <a:sym typeface="Wingdings" panose="05000000000000000000" pitchFamily="2" charset="2"/>
            </a:endParaRPr>
          </a:p>
          <a:p>
            <a:pPr lvl="3">
              <a:defRPr/>
            </a:pPr>
            <a:r>
              <a:rPr lang="en-US" altLang="en-US" dirty="0" smtClean="0">
                <a:sym typeface="Wingdings" panose="05000000000000000000" pitchFamily="2" charset="2"/>
              </a:rPr>
              <a:t>real</a:t>
            </a:r>
            <a:r>
              <a:rPr lang="fa-IR" altLang="en-US" dirty="0" smtClean="0">
                <a:sym typeface="Wingdings" panose="05000000000000000000" pitchFamily="2" charset="2"/>
              </a:rPr>
              <a:t> و </a:t>
            </a:r>
            <a:r>
              <a:rPr lang="en-US" altLang="en-US" dirty="0" smtClean="0">
                <a:sym typeface="Wingdings" panose="05000000000000000000" pitchFamily="2" charset="2"/>
              </a:rPr>
              <a:t>integer</a:t>
            </a:r>
          </a:p>
          <a:p>
            <a:pPr lvl="3">
              <a:defRPr/>
            </a:pPr>
            <a:r>
              <a:rPr lang="fa-IR" dirty="0" smtClean="0"/>
              <a:t>دو </a:t>
            </a:r>
            <a:r>
              <a:rPr lang="fa-IR" dirty="0"/>
              <a:t>نوع آرایه که محتوای آن‌ها از یک نوعند و تعداد عناصر و </a:t>
            </a:r>
            <a:r>
              <a:rPr lang="fa-IR" dirty="0" smtClean="0"/>
              <a:t>محدود‌ة ‌اندیس </a:t>
            </a:r>
            <a:r>
              <a:rPr lang="fa-IR" dirty="0"/>
              <a:t>آن‌ها یکسان است</a:t>
            </a:r>
            <a:r>
              <a:rPr lang="fa-IR" dirty="0" smtClean="0"/>
              <a:t>.</a:t>
            </a:r>
          </a:p>
          <a:p>
            <a:pPr lvl="2">
              <a:defRPr/>
            </a:pPr>
            <a:endParaRPr lang="fa-IR" altLang="en-US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fa-IR" altLang="en-US" dirty="0" smtClean="0"/>
          </a:p>
          <a:p>
            <a:pPr lvl="3">
              <a:defRPr/>
            </a:pPr>
            <a:endParaRPr lang="fa-IR" altLang="en-US" dirty="0" smtClean="0"/>
          </a:p>
          <a:p>
            <a:pPr lvl="1">
              <a:defRPr/>
            </a:pPr>
            <a:endParaRPr lang="en-US" altLang="en-US" dirty="0" smtClean="0"/>
          </a:p>
          <a:p>
            <a:pPr lvl="2">
              <a:defRPr/>
            </a:pPr>
            <a:endParaRPr lang="en-US" alt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6A50FDD-CD41-4D5C-BBFF-84ACC794E3F8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3317" name="Rectangle 2"/>
          <p:cNvSpPr>
            <a:spLocks noChangeArrowheads="1"/>
          </p:cNvSpPr>
          <p:nvPr/>
        </p:nvSpPr>
        <p:spPr bwMode="auto">
          <a:xfrm>
            <a:off x="611188" y="2828925"/>
            <a:ext cx="4032250" cy="107791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signal S1: integer;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variable v1: real;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v1 := (real) s1;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انواع داده</a:t>
            </a:r>
            <a:endParaRPr lang="en-US" alt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116013" y="981075"/>
            <a:ext cx="7527925" cy="5214938"/>
          </a:xfrm>
        </p:spPr>
        <p:txBody>
          <a:bodyPr/>
          <a:lstStyle/>
          <a:p>
            <a:pPr lvl="1"/>
            <a:r>
              <a:rPr lang="fa-IR" altLang="en-US" smtClean="0"/>
              <a:t>انواع تعریف شده توسط کاربر: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r>
              <a:rPr lang="fa-IR" altLang="en-US" smtClean="0"/>
              <a:t>تعریف زیرنوع (</a:t>
            </a:r>
            <a:r>
              <a:rPr lang="en-US" altLang="en-US" smtClean="0"/>
              <a:t>subtype</a:t>
            </a:r>
            <a:r>
              <a:rPr lang="fa-IR" altLang="en-US" smtClean="0"/>
              <a:t>):</a:t>
            </a:r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2"/>
            <a:r>
              <a:rPr lang="fa-IR" altLang="en-US" smtClean="0"/>
              <a:t>سازگار با نوع پایه‌شان</a:t>
            </a:r>
          </a:p>
          <a:p>
            <a:pPr lvl="2"/>
            <a:endParaRPr lang="en-US" alt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B7D0AA32-DED6-47FE-BA5C-D99B4C98ACC1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5365" name="Rectangle 2"/>
          <p:cNvSpPr>
            <a:spLocks noChangeArrowheads="1"/>
          </p:cNvSpPr>
          <p:nvPr/>
        </p:nvSpPr>
        <p:spPr bwMode="auto">
          <a:xfrm>
            <a:off x="611188" y="4724400"/>
            <a:ext cx="6985000" cy="5857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subtype MY_BYTE is bit_vector (31 downto 0);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subtype positive is integer range 0 to integer’high;</a:t>
            </a:r>
          </a:p>
        </p:txBody>
      </p:sp>
      <p:sp>
        <p:nvSpPr>
          <p:cNvPr id="15366" name="Rectangle 2"/>
          <p:cNvSpPr>
            <a:spLocks noChangeArrowheads="1"/>
          </p:cNvSpPr>
          <p:nvPr/>
        </p:nvSpPr>
        <p:spPr bwMode="auto">
          <a:xfrm>
            <a:off x="611188" y="2238375"/>
            <a:ext cx="7921625" cy="83026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type OPCODE is (STA, LDA, ADD, SUB, AND, NOP, JMP, JSR);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type MODE is range 0 to 3;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type ADDRESS is bit_vector (10 downto 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نوع دادة </a:t>
            </a:r>
            <a:r>
              <a:rPr lang="en-US" altLang="en-US" smtClean="0"/>
              <a:t>std_ulogic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85800" y="908050"/>
            <a:ext cx="7772400" cy="2952750"/>
          </a:xfrm>
        </p:spPr>
        <p:txBody>
          <a:bodyPr/>
          <a:lstStyle/>
          <a:p>
            <a:r>
              <a:rPr lang="en-US" altLang="en-US" smtClean="0"/>
              <a:t>bit</a:t>
            </a:r>
            <a:r>
              <a:rPr lang="fa-IR" altLang="en-US" smtClean="0"/>
              <a:t>:</a:t>
            </a:r>
          </a:p>
          <a:p>
            <a:pPr lvl="1"/>
            <a:r>
              <a:rPr lang="fa-IR" altLang="en-US" smtClean="0"/>
              <a:t>2 مقدار</a:t>
            </a:r>
          </a:p>
          <a:p>
            <a:r>
              <a:rPr lang="en-US" altLang="en-US" smtClean="0"/>
              <a:t>std_ulogic</a:t>
            </a:r>
            <a:r>
              <a:rPr lang="fa-IR" altLang="en-US" smtClean="0"/>
              <a:t>:</a:t>
            </a:r>
          </a:p>
          <a:p>
            <a:pPr lvl="1"/>
            <a:r>
              <a:rPr lang="fa-IR" altLang="en-US" smtClean="0"/>
              <a:t>9 مقدار</a:t>
            </a:r>
            <a:endParaRPr lang="en-US" altLang="en-US" smtClean="0"/>
          </a:p>
          <a:p>
            <a:pPr lvl="1"/>
            <a:r>
              <a:rPr lang="fa-IR" altLang="en-US" smtClean="0"/>
              <a:t>در پکیج </a:t>
            </a:r>
            <a:r>
              <a:rPr lang="en-US" altLang="en-US" smtClean="0"/>
              <a:t>std_logic_1164</a:t>
            </a:r>
            <a:endParaRPr lang="fa-IR" altLang="en-US" smtClean="0"/>
          </a:p>
          <a:p>
            <a:pPr lvl="2"/>
            <a:endParaRPr lang="en-US" alt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06C948C-D347-4F99-AEB2-A790FC5E74BE}" type="slidenum">
              <a:rPr lang="en-US" altLang="en-US" sz="1300" smtClean="0">
                <a:latin typeface="Arial" panose="020B0604020202020204" pitchFamily="34" charset="0"/>
              </a:rPr>
              <a:pPr/>
              <a:t>7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17413" name="Rectangle 2"/>
          <p:cNvSpPr>
            <a:spLocks noChangeArrowheads="1"/>
          </p:cNvSpPr>
          <p:nvPr/>
        </p:nvSpPr>
        <p:spPr bwMode="auto">
          <a:xfrm>
            <a:off x="899592" y="3587333"/>
            <a:ext cx="6985000" cy="280076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type   </a:t>
            </a:r>
            <a:r>
              <a:rPr lang="en-US" altLang="en-US" sz="1600" dirty="0" err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std_ulogic</a:t>
            </a: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 is (</a:t>
            </a:r>
            <a:b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         ’U’,     -- uninitialized</a:t>
            </a:r>
            <a:b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         ’X’,     -- Forcing  Unknown</a:t>
            </a:r>
            <a:b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         ’0’,     -- Forcing  0</a:t>
            </a:r>
            <a:b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         ’1’,     -- Forcing  1</a:t>
            </a:r>
            <a:b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         ’Z’,     -- High Impedance</a:t>
            </a:r>
            <a:b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         ’W’,    -- Weak Unknown</a:t>
            </a:r>
            <a:b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         ’L’,     -- Weak 0 </a:t>
            </a:r>
            <a:b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         ’H’,     -- Weak 1</a:t>
            </a:r>
            <a:b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         ’-’,      -- don’t </a:t>
            </a:r>
            <a:r>
              <a:rPr lang="en-US" altLang="en-US" sz="1600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care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  <a:endParaRPr lang="en-US" altLang="en-US" sz="1600" dirty="0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نوع دادة </a:t>
            </a:r>
            <a:r>
              <a:rPr lang="en-US" altLang="en-US" smtClean="0"/>
              <a:t>std_logic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85800" y="908050"/>
            <a:ext cx="7772400" cy="2952750"/>
          </a:xfrm>
        </p:spPr>
        <p:txBody>
          <a:bodyPr/>
          <a:lstStyle/>
          <a:p>
            <a:r>
              <a:rPr lang="fa-IR" altLang="en-US" smtClean="0"/>
              <a:t>دو درایور همزمان برای یک سیگنال:</a:t>
            </a:r>
          </a:p>
          <a:p>
            <a:pPr lvl="1"/>
            <a:r>
              <a:rPr lang="fa-IR" altLang="en-US" smtClean="0"/>
              <a:t>غیرمجاز در حالت معمول</a:t>
            </a:r>
          </a:p>
          <a:p>
            <a:pPr lvl="2"/>
            <a:r>
              <a:rPr lang="fa-IR" altLang="en-US" smtClean="0"/>
              <a:t>در یک بدنة همروند</a:t>
            </a:r>
          </a:p>
          <a:p>
            <a:pPr lvl="2"/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390FDF2-178C-4F82-BE54-7F1A16CF6E7F}" type="slidenum">
              <a:rPr lang="en-US" altLang="en-US" sz="1300" smtClean="0">
                <a:latin typeface="Arial" panose="020B0604020202020204" pitchFamily="34" charset="0"/>
              </a:rPr>
              <a:pPr/>
              <a:t>8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18437" name="Rectangle 2"/>
          <p:cNvSpPr>
            <a:spLocks noChangeArrowheads="1"/>
          </p:cNvSpPr>
          <p:nvPr/>
        </p:nvSpPr>
        <p:spPr bwMode="auto">
          <a:xfrm>
            <a:off x="611188" y="2997200"/>
            <a:ext cx="6985000" cy="23082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 ARCH1 ⋯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signal S1 : std_logic;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S1 &lt;= ’0’;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S1 &lt;= ’1’; --Wrong! More than one driver for S1!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architecture ARCH1;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نوع دادة </a:t>
            </a:r>
            <a:r>
              <a:rPr lang="en-US" altLang="en-US" smtClean="0"/>
              <a:t>std_logic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85800" y="908050"/>
            <a:ext cx="7772400" cy="2952750"/>
          </a:xfrm>
        </p:spPr>
        <p:txBody>
          <a:bodyPr/>
          <a:lstStyle/>
          <a:p>
            <a:r>
              <a:rPr lang="fa-IR" altLang="en-US" smtClean="0"/>
              <a:t>دو درایور همزمان برای یک سیگنال:</a:t>
            </a:r>
          </a:p>
          <a:p>
            <a:pPr lvl="1"/>
            <a:r>
              <a:rPr lang="fa-IR" altLang="en-US" smtClean="0"/>
              <a:t>غیرمجاز در حالت معمول</a:t>
            </a:r>
          </a:p>
          <a:p>
            <a:pPr lvl="2"/>
            <a:r>
              <a:rPr lang="fa-IR" altLang="en-US" smtClean="0"/>
              <a:t>در دو بدنة همروند</a:t>
            </a:r>
            <a:endParaRPr lang="en-US" altLang="en-US" smtClean="0"/>
          </a:p>
          <a:p>
            <a:pPr lvl="2"/>
            <a:endParaRPr lang="en-US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422CA2A-8258-49FE-AE60-640C60233528}" type="slidenum">
              <a:rPr lang="en-US" altLang="en-US" sz="1300" smtClean="0">
                <a:latin typeface="Arial" panose="020B0604020202020204" pitchFamily="34" charset="0"/>
              </a:rPr>
              <a:pPr/>
              <a:t>9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611188" y="2746375"/>
            <a:ext cx="6985000" cy="25542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 ARCH2 ⋯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signal S1 : std_ulogic;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AND1: ANDGATE port map(A1,B1,S1); 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AND2: ANDGATE port map(A2,B2,S1); 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architecture ARCH2;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19776</TotalTime>
  <Words>1633</Words>
  <Application>Microsoft Office PowerPoint</Application>
  <PresentationFormat>On-screen Show (4:3)</PresentationFormat>
  <Paragraphs>531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Times New Roman</vt:lpstr>
      <vt:lpstr>Arial</vt:lpstr>
      <vt:lpstr>B Titr</vt:lpstr>
      <vt:lpstr>B Mitra</vt:lpstr>
      <vt:lpstr>Wingdings</vt:lpstr>
      <vt:lpstr>Courier New</vt:lpstr>
      <vt:lpstr>Calibri</vt:lpstr>
      <vt:lpstr>1_presentation_template</vt:lpstr>
      <vt:lpstr>Custom Design</vt:lpstr>
      <vt:lpstr>انواع داده</vt:lpstr>
      <vt:lpstr>انواع داده</vt:lpstr>
      <vt:lpstr>انواع داده</vt:lpstr>
      <vt:lpstr>انواع داده</vt:lpstr>
      <vt:lpstr>انواع داده</vt:lpstr>
      <vt:lpstr>انواع داده</vt:lpstr>
      <vt:lpstr>نوع دادة std_ulogic</vt:lpstr>
      <vt:lpstr>نوع دادة std_logic</vt:lpstr>
      <vt:lpstr>نوع دادة std_logic</vt:lpstr>
      <vt:lpstr>نوع دادة std_logic</vt:lpstr>
      <vt:lpstr>نوع دادة std_logic</vt:lpstr>
      <vt:lpstr>نوع دادة std_logic</vt:lpstr>
      <vt:lpstr>نوع دادة std_logic</vt:lpstr>
      <vt:lpstr>نوع دادة std_logic</vt:lpstr>
      <vt:lpstr>نوع دادة std_logic</vt:lpstr>
      <vt:lpstr>نوع دادة std_logic</vt:lpstr>
      <vt:lpstr>signed  و unsigned</vt:lpstr>
      <vt:lpstr>signed  و unsigned</vt:lpstr>
      <vt:lpstr>std_logic_(un)signed</vt:lpstr>
      <vt:lpstr>آرایه‌ها</vt:lpstr>
      <vt:lpstr>آرایه‌ها</vt:lpstr>
      <vt:lpstr>آرایه‌ها</vt:lpstr>
      <vt:lpstr>آرایه‌ها</vt:lpstr>
      <vt:lpstr>آرایه‌ها</vt:lpstr>
      <vt:lpstr>رکوردها</vt:lpstr>
      <vt:lpstr>رکوردها</vt:lpstr>
      <vt:lpstr>رکوردها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szamani</dc:creator>
  <cp:lastModifiedBy>Windows User</cp:lastModifiedBy>
  <cp:revision>740</cp:revision>
  <dcterms:created xsi:type="dcterms:W3CDTF">1601-01-01T00:00:00Z</dcterms:created>
  <dcterms:modified xsi:type="dcterms:W3CDTF">2016-02-16T13:06:05Z</dcterms:modified>
</cp:coreProperties>
</file>