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35"/>
  </p:notesMasterIdLst>
  <p:sldIdLst>
    <p:sldId id="256" r:id="rId3"/>
    <p:sldId id="376" r:id="rId4"/>
    <p:sldId id="391" r:id="rId5"/>
    <p:sldId id="392" r:id="rId6"/>
    <p:sldId id="393" r:id="rId7"/>
    <p:sldId id="395" r:id="rId8"/>
    <p:sldId id="396" r:id="rId9"/>
    <p:sldId id="397" r:id="rId10"/>
    <p:sldId id="399" r:id="rId11"/>
    <p:sldId id="398" r:id="rId12"/>
    <p:sldId id="400" r:id="rId13"/>
    <p:sldId id="401" r:id="rId14"/>
    <p:sldId id="402" r:id="rId15"/>
    <p:sldId id="403" r:id="rId16"/>
    <p:sldId id="394" r:id="rId17"/>
    <p:sldId id="405" r:id="rId18"/>
    <p:sldId id="407" r:id="rId19"/>
    <p:sldId id="408" r:id="rId20"/>
    <p:sldId id="409" r:id="rId21"/>
    <p:sldId id="410" r:id="rId22"/>
    <p:sldId id="406" r:id="rId23"/>
    <p:sldId id="423" r:id="rId24"/>
    <p:sldId id="412" r:id="rId25"/>
    <p:sldId id="413" r:id="rId26"/>
    <p:sldId id="414" r:id="rId27"/>
    <p:sldId id="415" r:id="rId28"/>
    <p:sldId id="416" r:id="rId29"/>
    <p:sldId id="418" r:id="rId30"/>
    <p:sldId id="419" r:id="rId31"/>
    <p:sldId id="420" r:id="rId32"/>
    <p:sldId id="421" r:id="rId33"/>
    <p:sldId id="424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2FFF0"/>
    <a:srgbClr val="CC6600"/>
    <a:srgbClr val="0033CC"/>
    <a:srgbClr val="669900"/>
    <a:srgbClr val="CCFFCC"/>
    <a:srgbClr val="99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0493" autoAdjust="0"/>
  </p:normalViewPr>
  <p:slideViewPr>
    <p:cSldViewPr>
      <p:cViewPr varScale="1">
        <p:scale>
          <a:sx n="78" d="100"/>
          <a:sy n="78" d="100"/>
        </p:scale>
        <p:origin x="276" y="90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7582D92-EF27-4D30-A3FF-973CB6CF1A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8459862-60C3-48E0-AC79-B7765B5C1432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978AFB8-6F48-4145-8913-F8847BC7CAB0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6AF6E1-628E-44A2-A400-A769855A39B4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11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3ED06F6-0871-47C0-AB22-BE303A6AC565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780ADB1-F36C-4F7D-AB21-17F0FDF24B86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40500F7-73EC-4458-9A83-0B012323B30D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0A2162-B9CA-4014-A7B6-77459D06FD19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16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4D5D4F-661E-43B6-ABD0-760756061964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17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39237E-05C7-4D9E-86BF-12A182C54634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18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165B28-6FF0-44B2-B06C-9B668BA72F52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19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C45989-7F76-425B-BCB5-BD08AE6B7DB4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20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7BCF7C2-DAFB-4B46-987D-8630659DA5E2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56D87B-ECBE-4E68-B544-DF8C97159C0A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21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464F72-6557-4A0E-B90C-F641EDE1BE24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23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754684-2A49-41BD-8940-76102C29C4A5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24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B06437-49A4-434B-89CD-AAF62931C06B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25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FB39B4-A6D1-469A-89BA-DD85565E2BF4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26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FF4880-4818-49C4-8E2D-A4357C18D85F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27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0BB58A-55B2-4DC1-A1F6-8509A9D4FF4F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28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242BA7-32A8-45CF-95F7-B7376AFE4688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29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A5997B-105B-419A-9E59-1679DCFB0B7F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30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6065B7-5982-4F7D-AB19-FD0E0B91770C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31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7261401-6361-4550-8D6D-49E8FF0410A8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BC73C35-0594-4137-BC8B-C50E60D23F1D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0BE2422-DB2F-4F8C-B2EC-5BDCF71832A3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104EBB8-B5BE-44B9-8D89-62C00C4CC5D4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C07806B-5CB9-4769-84E5-27DB4AC2A875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7A3624F-5394-4826-9849-C350E4F335CF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253D7FC-290F-4C2E-AB4E-5DFBF98B96D9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3247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1D4B4-B03A-492C-8CF1-C4C254C642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35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952D2-AE64-4EC8-9E97-8C423F1532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83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/>
              <a:t>             </a:t>
            </a:r>
            <a:r>
              <a:rPr lang="fa-IR" sz="1400"/>
              <a:t> </a:t>
            </a:r>
            <a:endParaRPr lang="en-US" sz="140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33795-BC1E-4106-812B-738552C1A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83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11450-CBD9-46EB-9CE8-930418DA28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41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C8BD-C495-48F8-9240-028E54A705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61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DC056-F568-4235-8400-77BA0D14CF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194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12F64-EC77-4232-ACF5-A84B130CDC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546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4C6EE-E0A6-4102-9035-BB53953F77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0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C9F87-713E-4CDF-BE22-B190D241F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61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FD75D-CEFB-4DB1-A036-23D7A15D01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69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3200"/>
            </a:lvl3pPr>
            <a:lvl4pPr algn="r" rtl="1">
              <a:defRPr sz="2000"/>
            </a:lvl4pPr>
            <a:lvl5pPr algn="r" rtl="1"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03335-917E-49C6-97F9-763994C9A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950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9805C-B5DF-455B-81E3-E397F7135F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817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A75F0-3077-446A-AB29-0D4D9A55B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95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F0972-4248-4F48-A0F0-DC456E6CA3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483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25EC7-DF50-46A0-A149-32002AF80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77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2291D-197C-4702-A0D0-5471ADC62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79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92B9B-365F-4541-A013-2825028A00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63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31813-7FB1-4669-8699-9F5DA41BC1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06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19D29-F6CD-4F43-A3DF-691F4ADAD8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75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E6EE8-5C3B-4D08-81B3-34D725E2D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0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2D291-441B-4B27-8A66-B9F5D6F3B6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3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79EF-9795-4462-BF7C-A4AB3502A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98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BC42F01-666D-4724-A83F-2159F2ECC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  <p:sldLayoutId id="2147484576" r:id="rId2"/>
    <p:sldLayoutId id="2147484577" r:id="rId3"/>
    <p:sldLayoutId id="2147484578" r:id="rId4"/>
    <p:sldLayoutId id="2147484579" r:id="rId5"/>
    <p:sldLayoutId id="2147484580" r:id="rId6"/>
    <p:sldLayoutId id="2147484581" r:id="rId7"/>
    <p:sldLayoutId id="2147484582" r:id="rId8"/>
    <p:sldLayoutId id="2147484583" r:id="rId9"/>
    <p:sldLayoutId id="2147484584" r:id="rId10"/>
    <p:sldLayoutId id="2147484585" r:id="rId11"/>
    <p:sldLayoutId id="2147484598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BEEA69B-6F4D-42D6-A589-E4DE19026B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6" r:id="rId1"/>
    <p:sldLayoutId id="2147484587" r:id="rId2"/>
    <p:sldLayoutId id="2147484588" r:id="rId3"/>
    <p:sldLayoutId id="2147484589" r:id="rId4"/>
    <p:sldLayoutId id="2147484590" r:id="rId5"/>
    <p:sldLayoutId id="2147484591" r:id="rId6"/>
    <p:sldLayoutId id="2147484592" r:id="rId7"/>
    <p:sldLayoutId id="2147484593" r:id="rId8"/>
    <p:sldLayoutId id="2147484594" r:id="rId9"/>
    <p:sldLayoutId id="2147484595" r:id="rId10"/>
    <p:sldLayoutId id="214748459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fa-IR" altLang="en-US" smtClean="0"/>
              <a:t>زبان توصیف سخت‌افزار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Hardware Description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سطوح تجرید (</a:t>
            </a:r>
            <a:r>
              <a:rPr lang="en-US" altLang="en-US" smtClean="0"/>
              <a:t>Levels of Abstraction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995738" y="1000125"/>
            <a:ext cx="4937125" cy="5214938"/>
          </a:xfrm>
        </p:spPr>
        <p:txBody>
          <a:bodyPr/>
          <a:lstStyle/>
          <a:p>
            <a:r>
              <a:rPr lang="fa-IR" altLang="en-US" smtClean="0"/>
              <a:t>رفتاری:</a:t>
            </a:r>
            <a:endParaRPr lang="en-US" altLang="en-US" smtClean="0"/>
          </a:p>
          <a:p>
            <a:pPr lvl="2"/>
            <a:r>
              <a:rPr lang="fa-IR" altLang="en-US" smtClean="0"/>
              <a:t> توصیف عملکرد مطلوب (الگوریتمی)</a:t>
            </a:r>
          </a:p>
          <a:p>
            <a:pPr lvl="2"/>
            <a:r>
              <a:rPr lang="fa-IR" altLang="en-US" smtClean="0"/>
              <a:t> بدون پرداختن به مدار</a:t>
            </a:r>
          </a:p>
          <a:p>
            <a:pPr lvl="2"/>
            <a:r>
              <a:rPr lang="fa-IR" altLang="en-US" smtClean="0"/>
              <a:t> همة امکانات </a:t>
            </a:r>
            <a:r>
              <a:rPr lang="en-US" altLang="en-US" sz="2800" smtClean="0"/>
              <a:t>VHDL</a:t>
            </a:r>
            <a:endParaRPr lang="fa-IR" altLang="en-US" smtClean="0"/>
          </a:p>
          <a:p>
            <a:pPr lvl="2"/>
            <a:r>
              <a:rPr lang="fa-IR" altLang="en-US" smtClean="0"/>
              <a:t> قابل نمایش با روندنما (</a:t>
            </a:r>
            <a:r>
              <a:rPr lang="en-US" altLang="en-US" sz="2400" smtClean="0"/>
              <a:t>flow chart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1599FEA-9803-479F-BE78-5EBD9047546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4581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475" y="549275"/>
            <a:ext cx="7178675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38DE2AAB-B67A-4B06-800A-3D323CFE0BFA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سطوح تجرید</a:t>
            </a:r>
            <a:endParaRPr lang="en-US" altLang="en-US" smtClean="0"/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77963"/>
            <a:ext cx="6019800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4293096"/>
            <a:ext cx="2098576" cy="184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سطوح تجرید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995738" y="1000125"/>
            <a:ext cx="4937125" cy="5214938"/>
          </a:xfrm>
        </p:spPr>
        <p:txBody>
          <a:bodyPr/>
          <a:lstStyle/>
          <a:p>
            <a:r>
              <a:rPr lang="fa-IR" altLang="en-US" dirty="0" smtClean="0"/>
              <a:t>انتقال ثبات (</a:t>
            </a:r>
            <a:r>
              <a:rPr lang="en-US" altLang="en-US" sz="2400" dirty="0" smtClean="0"/>
              <a:t>Register-Transfer Level</a:t>
            </a:r>
            <a:r>
              <a:rPr lang="fa-IR" altLang="en-US" dirty="0" smtClean="0"/>
              <a:t>) </a:t>
            </a:r>
            <a:r>
              <a:rPr lang="en-US" altLang="en-US" sz="2400" dirty="0" smtClean="0"/>
              <a:t>RTL</a:t>
            </a:r>
            <a:r>
              <a:rPr lang="fa-IR" altLang="en-US" dirty="0" smtClean="0"/>
              <a:t>:</a:t>
            </a:r>
            <a:endParaRPr lang="en-US" altLang="en-US" dirty="0" smtClean="0"/>
          </a:p>
          <a:p>
            <a:pPr lvl="1"/>
            <a:r>
              <a:rPr lang="fa-IR" altLang="en-US" dirty="0" smtClean="0"/>
              <a:t> مسیر داده</a:t>
            </a:r>
          </a:p>
          <a:p>
            <a:pPr lvl="2"/>
            <a:r>
              <a:rPr lang="fa-IR" altLang="en-US" sz="2400" dirty="0" smtClean="0"/>
              <a:t> ثبات‌ها</a:t>
            </a:r>
          </a:p>
          <a:p>
            <a:pPr lvl="2"/>
            <a:r>
              <a:rPr lang="fa-IR" altLang="en-US" sz="2400" dirty="0" smtClean="0"/>
              <a:t> مدارهای ترکیبی</a:t>
            </a:r>
          </a:p>
          <a:p>
            <a:pPr lvl="2"/>
            <a:r>
              <a:rPr lang="fa-IR" altLang="en-US" sz="2400" dirty="0" smtClean="0"/>
              <a:t> منابع ارتباط دهنده‌ بین آنها</a:t>
            </a:r>
          </a:p>
          <a:p>
            <a:pPr lvl="3"/>
            <a:r>
              <a:rPr lang="fa-IR" altLang="en-US" dirty="0" smtClean="0"/>
              <a:t>گذرگاه</a:t>
            </a:r>
          </a:p>
          <a:p>
            <a:pPr lvl="3"/>
            <a:r>
              <a:rPr lang="fa-IR" altLang="en-US" dirty="0" smtClean="0"/>
              <a:t>مالتی‌پلکسر</a:t>
            </a:r>
          </a:p>
          <a:p>
            <a:pPr lvl="3"/>
            <a:r>
              <a:rPr lang="fa-IR" altLang="en-US" dirty="0" smtClean="0"/>
              <a:t>سیم</a:t>
            </a:r>
          </a:p>
          <a:p>
            <a:pPr lvl="3"/>
            <a:r>
              <a:rPr lang="fa-IR" altLang="en-US" dirty="0" smtClean="0"/>
              <a:t>...</a:t>
            </a:r>
          </a:p>
          <a:p>
            <a:pPr lvl="1"/>
            <a:r>
              <a:rPr lang="fa-IR" altLang="en-US" dirty="0" smtClean="0"/>
              <a:t> کنترل‌کننده (مسیر کنترل)</a:t>
            </a:r>
          </a:p>
          <a:p>
            <a:pPr lvl="2"/>
            <a:r>
              <a:rPr lang="fa-IR" altLang="en-US" sz="2400" dirty="0" smtClean="0"/>
              <a:t> ماشین حالت متناهی </a:t>
            </a:r>
            <a:r>
              <a:rPr lang="en-US" altLang="en-US" sz="2400" dirty="0" smtClean="0"/>
              <a:t>FSM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DFC30AE-0F58-4A46-ABB9-C975945904B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3689350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سطوح تجرید</a:t>
            </a:r>
            <a:endParaRPr lang="en-US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995738" y="1000125"/>
            <a:ext cx="4937125" cy="5214938"/>
          </a:xfrm>
        </p:spPr>
        <p:txBody>
          <a:bodyPr/>
          <a:lstStyle/>
          <a:p>
            <a:r>
              <a:rPr lang="fa-IR" altLang="en-US" smtClean="0"/>
              <a:t>انتقال ثبات:</a:t>
            </a:r>
            <a:endParaRPr lang="en-US" altLang="en-US" smtClean="0"/>
          </a:p>
          <a:p>
            <a:pPr marL="457200" lvl="1" indent="0"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AC7AD3F-2399-4732-B9F2-943448CFEA3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468313" y="1706563"/>
            <a:ext cx="4391025" cy="35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⋮</a:t>
            </a:r>
            <a:endParaRPr lang="en-US" altLang="en-US" sz="16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process(CLK)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(rising_edge(CLK)) then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DOUT &lt;= not(DOUT);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if;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(falling_edge(CLK)) then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if (DIN == ’0’) then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DOUT &lt;= not(DOUT);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end if;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if;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سطوح تجرید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995738" y="1000125"/>
            <a:ext cx="4937125" cy="5214938"/>
          </a:xfrm>
        </p:spPr>
        <p:txBody>
          <a:bodyPr/>
          <a:lstStyle/>
          <a:p>
            <a:pPr>
              <a:defRPr/>
            </a:pPr>
            <a:r>
              <a:rPr lang="fa-IR" altLang="en-US" dirty="0" smtClean="0"/>
              <a:t>ساختاری (</a:t>
            </a:r>
            <a:r>
              <a:rPr lang="en-US" altLang="en-US" sz="2400" dirty="0" smtClean="0"/>
              <a:t>structural</a:t>
            </a:r>
            <a:r>
              <a:rPr lang="fa-IR" altLang="en-US" dirty="0" smtClean="0"/>
              <a:t>):</a:t>
            </a:r>
          </a:p>
          <a:p>
            <a:pPr lvl="1">
              <a:defRPr/>
            </a:pPr>
            <a:endParaRPr lang="en-US" altLang="en-US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en-US" sz="2400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84105C4-532F-4044-9EC1-8C2048F5FF7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 bwMode="auto">
          <a:xfrm>
            <a:off x="996950" y="1557338"/>
            <a:ext cx="74691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1"/>
          <p:cNvSpPr>
            <a:spLocks noChangeArrowheads="1"/>
          </p:cNvSpPr>
          <p:nvPr/>
        </p:nvSpPr>
        <p:spPr bwMode="auto">
          <a:xfrm>
            <a:off x="971550" y="2060575"/>
            <a:ext cx="6840538" cy="1296988"/>
          </a:xfrm>
          <a:prstGeom prst="rect">
            <a:avLst/>
          </a:prstGeom>
          <a:noFill/>
          <a:ln w="381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8313" y="4276725"/>
            <a:ext cx="64071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FA1:FULL_ADDER port map (C0, A0, B0, S0, C1);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FA2:FULL_ADDER port map (C1, A1, B1, S1, C2);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FA3:FULL_ADDER port map (C2, A2, B2, S2, C3);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FA4:FULL_ADDER port map (C3, A3, B3, S3, C4);</a:t>
            </a:r>
          </a:p>
          <a:p>
            <a:pPr algn="l" rtl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47813" y="5930900"/>
            <a:ext cx="74564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32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>
              <a:defRPr/>
            </a:pPr>
            <a:r>
              <a:rPr lang="en-US" altLang="en-US" sz="2000" kern="0" dirty="0" smtClean="0"/>
              <a:t>FULL_ADDER</a:t>
            </a:r>
            <a:r>
              <a:rPr lang="fa-IR" altLang="en-US" sz="2000" kern="0" dirty="0" smtClean="0"/>
              <a:t> خود ممکن است از گیت‌ها تشکیل شده باشد.</a:t>
            </a:r>
            <a:endParaRPr lang="en-US" altLang="en-US" sz="2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توصیف سخت‌افزار با </a:t>
            </a:r>
            <a:r>
              <a:rPr lang="en-US" altLang="en-US" smtClean="0"/>
              <a:t>VHDL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جزئیات:</a:t>
            </a:r>
          </a:p>
          <a:p>
            <a:pPr lvl="1"/>
            <a:r>
              <a:rPr lang="en-US" altLang="en-US" smtClean="0"/>
              <a:t>Language Reference Manual</a:t>
            </a:r>
          </a:p>
          <a:p>
            <a:pPr lvl="2"/>
            <a:r>
              <a:rPr lang="fa-IR" altLang="en-US" smtClean="0"/>
              <a:t> به عنوان مرجع اصلی</a:t>
            </a:r>
            <a:endParaRPr lang="en-US" altLang="en-US" smtClean="0"/>
          </a:p>
          <a:p>
            <a:pPr lvl="2"/>
            <a:r>
              <a:rPr lang="en-US" altLang="en-US" sz="2400" smtClean="0"/>
              <a:t>1076 LRM Ieee Standard Vhdl Language Reference Manual.pdf</a:t>
            </a:r>
            <a:endParaRPr lang="fa-IR" altLang="en-US" sz="2400" smtClean="0"/>
          </a:p>
          <a:p>
            <a:pPr lvl="1" eaLnBrk="1" hangingPunct="1">
              <a:buFontTx/>
              <a:buChar char="•"/>
            </a:pPr>
            <a:r>
              <a:rPr lang="fa-IR" altLang="en-US" smtClean="0"/>
              <a:t> </a:t>
            </a:r>
            <a:r>
              <a:rPr lang="ar-SA" altLang="en-US" smtClean="0">
                <a:cs typeface="B Nazanin" panose="00000400000000000000" pitchFamily="2" charset="-78"/>
              </a:rPr>
              <a:t>زيرمجموعة قابل سنتز</a:t>
            </a:r>
            <a:r>
              <a:rPr lang="fa-IR" altLang="en-US" smtClean="0">
                <a:cs typeface="B Nazanin" panose="00000400000000000000" pitchFamily="2" charset="-78"/>
              </a:rPr>
              <a:t>: استاندارد</a:t>
            </a:r>
            <a:r>
              <a:rPr lang="ar-SA" altLang="en-US" smtClean="0">
                <a:cs typeface="B Nazanin" panose="00000400000000000000" pitchFamily="2" charset="-78"/>
              </a:rPr>
              <a:t> </a:t>
            </a:r>
            <a:r>
              <a:rPr lang="en-US" altLang="en-US" smtClean="0">
                <a:cs typeface="B Nazanin" panose="00000400000000000000" pitchFamily="2" charset="-78"/>
              </a:rPr>
              <a:t>1076.6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VHDL-AMS 1076.1</a:t>
            </a:r>
          </a:p>
          <a:p>
            <a:pPr lvl="2" eaLnBrk="1" hangingPunct="1">
              <a:buFontTx/>
              <a:buChar char="•"/>
            </a:pPr>
            <a:r>
              <a:rPr lang="fa-IR" altLang="en-US" smtClean="0"/>
              <a:t>فقط شبیه‌سازی</a:t>
            </a:r>
          </a:p>
          <a:p>
            <a:pPr lvl="2" eaLnBrk="1" hangingPunct="1">
              <a:buFontTx/>
              <a:buChar char="•"/>
            </a:pPr>
            <a:r>
              <a:rPr lang="fa-IR" altLang="en-US" smtClean="0"/>
              <a:t>نحوة شبیه‌سازی: معادلات دیفرانسیل</a:t>
            </a:r>
          </a:p>
          <a:p>
            <a:pPr lvl="2"/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D0696D8-6DEF-42CB-A373-D0621619056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A59783A0-394F-4C0B-908F-381906CDA1F9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VHDL Structural Elements</a:t>
            </a:r>
          </a:p>
        </p:txBody>
      </p:sp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381000" y="1547813"/>
            <a:ext cx="78486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Entity: 	Interface </a:t>
            </a:r>
          </a:p>
          <a:p>
            <a:pPr algn="l" rtl="0" eaLnBrk="1" hangingPunct="1">
              <a:spcBef>
                <a:spcPct val="0"/>
              </a:spcBef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Architecture: 	Implementation, behavior</a:t>
            </a:r>
          </a:p>
          <a:p>
            <a:pPr algn="l" rtl="0" eaLnBrk="1" hangingPunct="1">
              <a:spcBef>
                <a:spcPct val="0"/>
              </a:spcBef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Configuration: Structure, hierarchy </a:t>
            </a:r>
          </a:p>
          <a:p>
            <a:pPr algn="l" rtl="0" eaLnBrk="1" hangingPunct="1">
              <a:spcBef>
                <a:spcPct val="0"/>
              </a:spcBef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Process: 	Sequential Execution</a:t>
            </a:r>
          </a:p>
          <a:p>
            <a:pPr algn="l" rtl="0" eaLnBrk="1" hangingPunct="1">
              <a:spcBef>
                <a:spcPct val="0"/>
              </a:spcBef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Package: 	Components (Modular design), Utilities (data types, 			constants, subprograms)</a:t>
            </a:r>
          </a:p>
          <a:p>
            <a:pPr algn="l" rtl="0" eaLnBrk="1" hangingPunct="1">
              <a:spcBef>
                <a:spcPct val="0"/>
              </a:spcBef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Library: 	Group of compiled units, object code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5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5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5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5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5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910393C7-39F5-4D57-930E-616287A7A618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Entity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331587" y="1600200"/>
            <a:ext cx="4191000" cy="15875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HALFADDER </a:t>
            </a:r>
            <a: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port(</a:t>
            </a:r>
            <a:b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A, B:</a:t>
            </a: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     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 CARRY: out bit);</a:t>
            </a:r>
            <a:b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HALFADDER;</a:t>
            </a:r>
            <a:b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endParaRPr lang="en-US" altLang="en-US" sz="1600" b="0" dirty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</p:txBody>
      </p:sp>
      <p:pic>
        <p:nvPicPr>
          <p:cNvPr id="537612" name="Picture 12" descr="t_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2743200"/>
            <a:ext cx="27654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3" name="Text Box 13"/>
          <p:cNvSpPr txBox="1">
            <a:spLocks noChangeArrowheads="1"/>
          </p:cNvSpPr>
          <p:nvPr/>
        </p:nvSpPr>
        <p:spPr bwMode="auto">
          <a:xfrm>
            <a:off x="4913313" y="1600200"/>
            <a:ext cx="4267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Interface description 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No behavior/implementation definition </a:t>
            </a:r>
          </a:p>
        </p:txBody>
      </p:sp>
      <p:sp>
        <p:nvSpPr>
          <p:cNvPr id="537614" name="Text Box 14"/>
          <p:cNvSpPr txBox="1">
            <a:spLocks noChangeArrowheads="1"/>
          </p:cNvSpPr>
          <p:nvPr/>
        </p:nvSpPr>
        <p:spPr bwMode="auto">
          <a:xfrm>
            <a:off x="331587" y="3550080"/>
            <a:ext cx="4332488" cy="1823136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ADDER is</a:t>
            </a:r>
            <a:b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port(</a:t>
            </a:r>
            <a:b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A, B:</a:t>
            </a: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</a:t>
            </a:r>
            <a: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in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integer range 15 to 0;</a:t>
            </a:r>
            <a:b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SUM:</a:t>
            </a: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</a:t>
            </a:r>
            <a: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   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integer range 15 to 0;</a:t>
            </a:r>
            <a:b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CARRY: </a:t>
            </a:r>
            <a:r>
              <a:rPr lang="en-US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</a:t>
            </a:r>
            <a: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 </a:t>
            </a: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bit</a:t>
            </a:r>
            <a: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);</a:t>
            </a:r>
            <a:br>
              <a:rPr lang="en-US" altLang="en-US" sz="16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 ADDER;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600" b="0" dirty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</p:txBody>
      </p:sp>
      <p:sp>
        <p:nvSpPr>
          <p:cNvPr id="537615" name="Text Box 15"/>
          <p:cNvSpPr txBox="1">
            <a:spLocks noChangeArrowheads="1"/>
          </p:cNvSpPr>
          <p:nvPr/>
        </p:nvSpPr>
        <p:spPr bwMode="auto">
          <a:xfrm>
            <a:off x="4768850" y="4419600"/>
            <a:ext cx="42672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914400" indent="-4572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Linking via port signals </a:t>
            </a:r>
          </a:p>
          <a:p>
            <a:pPr lvl="1" algn="l" rtl="0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data types </a:t>
            </a:r>
          </a:p>
          <a:p>
            <a:pPr lvl="1" algn="l" rtl="0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signal width </a:t>
            </a:r>
          </a:p>
          <a:p>
            <a:pPr lvl="1" algn="l" rtl="0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signal direction 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692275" y="3554413"/>
            <a:ext cx="2971800" cy="522287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9pPr>
          </a:lstStyle>
          <a:p>
            <a:pPr eaLnBrk="1" hangingPunct="1">
              <a:defRPr/>
            </a:pP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        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 in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 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    </a:t>
            </a:r>
            <a:r>
              <a:rPr lang="en-US" sz="1400" b="0" dirty="0" err="1" smtClean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bit_vector</a:t>
            </a: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 (3 </a:t>
            </a:r>
            <a:r>
              <a:rPr lang="en-US" sz="1400" b="0" dirty="0" err="1" smtClean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downto</a:t>
            </a: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 0);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/>
            </a:r>
            <a:br>
              <a:rPr lang="en-US" sz="1400" b="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</a:b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         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out   </a:t>
            </a:r>
            <a:r>
              <a:rPr lang="en-US" sz="1400" b="0" dirty="0" err="1" smtClean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bit_vector</a:t>
            </a: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 (3 </a:t>
            </a:r>
            <a:r>
              <a:rPr lang="en-US" sz="1400" b="0" dirty="0" err="1" smtClean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downto</a:t>
            </a: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 0);</a:t>
            </a:r>
            <a:endParaRPr lang="en-US" sz="1400" b="0" dirty="0">
              <a:solidFill>
                <a:schemeClr val="accent1">
                  <a:lumMod val="75000"/>
                </a:schemeClr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7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7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7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7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7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13" grpId="0" build="p" bldLvl="3" autoUpdateAnimBg="0"/>
      <p:bldP spid="537614" grpId="0" animBg="1" autoUpdateAnimBg="0"/>
      <p:bldP spid="537615" grpId="0" build="p" bldLvl="3" autoUpdateAnimBg="0"/>
      <p:bldP spid="1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20CFF585-FDAC-4D09-A063-7267603BD5B0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Architecture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815975" y="1412875"/>
            <a:ext cx="3810000" cy="280987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HALFADDER is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port(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A, B: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 CARRY: out bit);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 HALFADDER;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RTL 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of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HALFADDER 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&lt;= A xor B;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 &lt;= A and B;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RTL;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4625975" y="1952625"/>
            <a:ext cx="4267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868363" indent="-1905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Implementation of the design 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Always connected with a specific entity </a:t>
            </a:r>
          </a:p>
          <a:p>
            <a:pPr lvl="1" algn="l" rtl="0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one entity can have several architectures </a:t>
            </a:r>
          </a:p>
          <a:p>
            <a:pPr lvl="1" algn="l" rtl="0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entity ports are available as signals within the architecture 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Contains concurrent statements </a:t>
            </a:r>
          </a:p>
        </p:txBody>
      </p:sp>
      <p:pic>
        <p:nvPicPr>
          <p:cNvPr id="39943" name="Picture 15" descr="t_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827588"/>
            <a:ext cx="2822575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2ECBA34A-0434-4F1D-81FC-E398CB70ADE4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Architecture Structure</a:t>
            </a: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531813" y="1579563"/>
            <a:ext cx="4648200" cy="3046412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RTL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of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STRUCTURE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is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subtype DIGIT is integer range 0 to 9;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constant BASE: integer := 10;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signal DIGIT_A, DIGIT_B: DIGIT;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signal CARRY: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DIGIT;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DIGIT_A &lt;= 3;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 &lt;= DIGIT_A + DIGIT_B;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DIGIT_B &lt;= 7;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 &lt;= 0 when SUM &lt; BASE else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1;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EXAMPLE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;</a:t>
            </a:r>
            <a:endParaRPr lang="en-US" altLang="en-US" sz="1600" b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5103813" y="1517650"/>
            <a:ext cx="34290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571500" indent="-1905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15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Declarative part: 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data types 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constants 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intermediate signals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component declarations 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... </a:t>
            </a:r>
          </a:p>
          <a:p>
            <a:pPr algn="l" rtl="0" eaLnBrk="1" hangingPunct="1">
              <a:spcBef>
                <a:spcPct val="15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Statement part (after 'begin'):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signal assignments 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processes 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component instantiations </a:t>
            </a:r>
          </a:p>
          <a:p>
            <a:pPr lvl="1" algn="l" rtl="0" eaLnBrk="1" hangingPunct="1">
              <a:spcBef>
                <a:spcPct val="15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concurrent statements:</a:t>
            </a:r>
            <a:b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</a:b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order not important </a:t>
            </a:r>
          </a:p>
          <a:p>
            <a:pPr lvl="1" algn="l" rtl="0" eaLnBrk="1" hangingPunct="1">
              <a:spcBef>
                <a:spcPct val="15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  <a:sym typeface="Wingdings" panose="05000000000000000000" pitchFamily="2" charset="2"/>
              </a:rPr>
              <a:t> Simulator recalculates </a:t>
            </a: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  <a:sym typeface="Wingdings" panose="05000000000000000000" pitchFamily="2" charset="2"/>
              </a:rPr>
              <a:t>sum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  <a:sym typeface="Wingdings" panose="05000000000000000000" pitchFamily="2" charset="2"/>
              </a:rPr>
              <a:t>  any time an operand changes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539667" name="Text Box 19"/>
          <p:cNvSpPr txBox="1">
            <a:spLocks noChangeArrowheads="1"/>
          </p:cNvSpPr>
          <p:nvPr/>
        </p:nvSpPr>
        <p:spPr bwMode="auto">
          <a:xfrm>
            <a:off x="989013" y="5851525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Port is a kind of signal.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7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زبان‌ها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9750" y="1000125"/>
            <a:ext cx="8032750" cy="5214938"/>
          </a:xfrm>
        </p:spPr>
        <p:txBody>
          <a:bodyPr/>
          <a:lstStyle/>
          <a:p>
            <a:pPr lvl="1"/>
            <a:r>
              <a:rPr lang="en-US" altLang="en-US" smtClean="0"/>
              <a:t>VHDL</a:t>
            </a:r>
          </a:p>
          <a:p>
            <a:pPr lvl="2"/>
            <a:r>
              <a:rPr lang="fa-IR" altLang="en-US" smtClean="0"/>
              <a:t> یادگیری حداقل یک زبان به طور کامل</a:t>
            </a:r>
          </a:p>
          <a:p>
            <a:pPr lvl="3"/>
            <a:r>
              <a:rPr lang="fa-IR" altLang="en-US" sz="2400" smtClean="0"/>
              <a:t>یادگیری ناقص و سعی و خطا </a:t>
            </a:r>
            <a:r>
              <a:rPr lang="fa-IR" altLang="en-US" sz="2400" smtClean="0">
                <a:sym typeface="Wingdings" panose="05000000000000000000" pitchFamily="2" charset="2"/>
              </a:rPr>
              <a:t> سخت شدن توصیف و اشکال‌زدایی</a:t>
            </a:r>
            <a:endParaRPr lang="fa-IR" altLang="en-US" sz="2400" smtClean="0"/>
          </a:p>
          <a:p>
            <a:pPr lvl="2"/>
            <a:endParaRPr lang="fa-IR" altLang="en-US" smtClean="0"/>
          </a:p>
          <a:p>
            <a:pPr lvl="2"/>
            <a:r>
              <a:rPr lang="fa-IR" altLang="en-US" smtClean="0"/>
              <a:t> اصول یکسان – ساختارهای نحوی متفاوت</a:t>
            </a:r>
          </a:p>
          <a:p>
            <a:pPr lvl="2"/>
            <a:r>
              <a:rPr lang="fa-IR" altLang="en-US" smtClean="0"/>
              <a:t> </a:t>
            </a:r>
            <a:r>
              <a:rPr lang="en-US" altLang="en-US" smtClean="0"/>
              <a:t>VHSIC HDL</a:t>
            </a:r>
            <a:r>
              <a:rPr lang="fa-IR" altLang="en-US" smtClean="0"/>
              <a:t> (اوایل دهة </a:t>
            </a:r>
            <a:r>
              <a:rPr lang="en-US" altLang="en-US" smtClean="0"/>
              <a:t>1980</a:t>
            </a:r>
            <a:r>
              <a:rPr lang="fa-IR" altLang="en-US" smtClean="0"/>
              <a:t>)</a:t>
            </a:r>
          </a:p>
          <a:p>
            <a:pPr lvl="2"/>
            <a:r>
              <a:rPr lang="fa-IR" altLang="en-US" smtClean="0"/>
              <a:t> مبتنی بر زبان </a:t>
            </a:r>
            <a:r>
              <a:rPr lang="en-US" altLang="en-US" smtClean="0"/>
              <a:t>ADA</a:t>
            </a:r>
            <a:endParaRPr lang="fa-IR" altLang="en-US" smtClean="0"/>
          </a:p>
          <a:p>
            <a:pPr lvl="2"/>
            <a:endParaRPr lang="fa-IR" altLang="en-US" smtClean="0"/>
          </a:p>
          <a:p>
            <a:pPr lvl="3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C2039A7-DDF9-4BA6-B1DD-989FACA68AC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90318380-5768-4EF6-8EFD-4C29C056D042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 Port Modes</a:t>
            </a:r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4344988" y="904875"/>
            <a:ext cx="4403725" cy="541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914400" indent="-4572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1000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in: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signal values are read-only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out: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signal values are write-only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multiple drivers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buffer: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similar to out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signal values may be read, as well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only 1 driver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inout: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bidirectional port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200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Output port modes have to match.</a:t>
            </a:r>
            <a:endParaRPr lang="fa-IR" altLang="en-US" sz="2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spcBef>
                <a:spcPct val="10000"/>
              </a:spcBef>
            </a:pPr>
            <a:endParaRPr lang="en-US" altLang="en-US" sz="20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pic>
        <p:nvPicPr>
          <p:cNvPr id="44038" name="Picture 6" descr="t_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597025"/>
            <a:ext cx="3200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7" descr="t_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2816225"/>
            <a:ext cx="32766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8" descr="t_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4035425"/>
            <a:ext cx="36576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0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0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0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E7CCA1AE-50D2-4C08-8BD0-6E48BFB453FA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of VHDL Objects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-47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a-IR" altLang="en-US" sz="70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r>
              <a:rPr lang="fa-IR" altLang="en-US" sz="1800">
                <a:cs typeface="Times New Roman" panose="02020603050405020304" pitchFamily="18" charset="0"/>
              </a:rPr>
              <a:t> </a:t>
            </a:r>
            <a:endParaRPr lang="fa-IR" altLang="en-US">
              <a:cs typeface="Times New Roman" panose="02020603050405020304" pitchFamily="18" charset="0"/>
            </a:endParaRPr>
          </a:p>
        </p:txBody>
      </p:sp>
      <p:pic>
        <p:nvPicPr>
          <p:cNvPr id="46086" name="Picture 1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18607"/>
            <a:ext cx="7391400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1905000" y="3657600"/>
            <a:ext cx="2667000" cy="401638"/>
          </a:xfrm>
          <a:prstGeom prst="roundRect">
            <a:avLst/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r" rtl="1" eaLnBrk="1" hangingPunct="1">
              <a:spcBef>
                <a:spcPct val="50000"/>
              </a:spcBef>
              <a:defRPr/>
            </a:pPr>
            <a:endParaRPr lang="en-US" sz="2400" b="1">
              <a:cs typeface="Lotus" pitchFamily="2" charset="-7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953000" y="4094163"/>
            <a:ext cx="2667000" cy="401637"/>
          </a:xfrm>
          <a:prstGeom prst="roundRect">
            <a:avLst/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r" rtl="1" eaLnBrk="1" hangingPunct="1">
              <a:spcBef>
                <a:spcPct val="50000"/>
              </a:spcBef>
              <a:defRPr/>
            </a:pPr>
            <a:endParaRPr lang="en-US" sz="2400" b="1">
              <a:cs typeface="Lot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Structural Model</a:t>
            </a:r>
          </a:p>
        </p:txBody>
      </p:sp>
      <p:sp>
        <p:nvSpPr>
          <p:cNvPr id="48131" name="Content Placeholder 4"/>
          <p:cNvSpPr>
            <a:spLocks noGrp="1"/>
          </p:cNvSpPr>
          <p:nvPr>
            <p:ph idx="1"/>
          </p:nvPr>
        </p:nvSpPr>
        <p:spPr>
          <a:xfrm>
            <a:off x="492125" y="5013325"/>
            <a:ext cx="7772400" cy="1273175"/>
          </a:xfrm>
        </p:spPr>
        <p:txBody>
          <a:bodyPr/>
          <a:lstStyle/>
          <a:p>
            <a:pPr lvl="1"/>
            <a:r>
              <a:rPr lang="ar-SA" altLang="en-US" smtClean="0"/>
              <a:t>توصيف ساختاري </a:t>
            </a:r>
            <a:r>
              <a:rPr lang="en-US" altLang="en-US" smtClean="0"/>
              <a:t>functionality </a:t>
            </a:r>
            <a:r>
              <a:rPr lang="ar-SA" altLang="en-US" smtClean="0"/>
              <a:t> را صريحاٌ توصيف نمي كند بلكه فقط ليستي از اجزا و نحوة اتصال آنهاست.</a:t>
            </a:r>
            <a:endParaRPr lang="en-US" altLang="en-US" smtClean="0"/>
          </a:p>
        </p:txBody>
      </p:sp>
      <p:sp>
        <p:nvSpPr>
          <p:cNvPr id="4813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BA05BA-5AFB-4C69-9E57-DEE2707166F8}" type="slidenum">
              <a:rPr lang="en-US" altLang="en-US" sz="1300" smtClean="0">
                <a:latin typeface="Arial" panose="020B0604020202020204" pitchFamily="34" charset="0"/>
              </a:rPr>
              <a:pPr/>
              <a:t>22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pic>
        <p:nvPicPr>
          <p:cNvPr id="48133" name="Picture 3" descr="t_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268413"/>
            <a:ext cx="75469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819BE265-1982-4870-B166-9F895183D66D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Component Declaration</a:t>
            </a: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590550" y="1447800"/>
            <a:ext cx="4724400" cy="50165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FULLADDER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(A,B,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CARRY_IN: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bit);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FULLADDER;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STRUCT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of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FULLADDER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component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(A,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bit);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end</a:t>
            </a:r>
            <a:r>
              <a:rPr lang="en-US" altLang="en-US" sz="16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component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ORGATE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(A,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RES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bit);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end</a:t>
            </a:r>
            <a:r>
              <a:rPr lang="en-US" altLang="en-US" sz="16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component;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signal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W_SUM,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W_CARRY1,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W_CARRY2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.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.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.</a:t>
            </a: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742950" y="3124200"/>
            <a:ext cx="2971800" cy="1143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742950" y="4383088"/>
            <a:ext cx="2971800" cy="990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5314950" y="3067050"/>
            <a:ext cx="32004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 declarative part of architecture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Can use any name for the components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but better to use the same as entity name</a:t>
            </a:r>
          </a:p>
        </p:txBody>
      </p:sp>
      <p:pic>
        <p:nvPicPr>
          <p:cNvPr id="49161" name="Picture 6" descr="t_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05" y="4905289"/>
            <a:ext cx="2946489" cy="13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Text Box 4"/>
          <p:cNvSpPr txBox="1">
            <a:spLocks noChangeArrowheads="1"/>
          </p:cNvSpPr>
          <p:nvPr/>
        </p:nvSpPr>
        <p:spPr bwMode="auto">
          <a:xfrm>
            <a:off x="5391150" y="838200"/>
            <a:ext cx="3124200" cy="1016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HALFADDER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port(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A, B:</a:t>
            </a: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   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 CARRY: out bit);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HALFADDER;</a:t>
            </a:r>
          </a:p>
        </p:txBody>
      </p:sp>
      <p:sp>
        <p:nvSpPr>
          <p:cNvPr id="49163" name="Text Box 4"/>
          <p:cNvSpPr txBox="1">
            <a:spLocks noChangeArrowheads="1"/>
          </p:cNvSpPr>
          <p:nvPr/>
        </p:nvSpPr>
        <p:spPr bwMode="auto">
          <a:xfrm>
            <a:off x="5391150" y="1885950"/>
            <a:ext cx="3124200" cy="1016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ORGATE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port(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A, B:</a:t>
            </a: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   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RES: out bit);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ORGATE;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EE3D8F1E-B23C-4BC8-9870-52007FD98EBE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04" name="Picture 6" descr="t_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234" y="4100513"/>
            <a:ext cx="3350477" cy="15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 Instantiation</a:t>
            </a:r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374650" y="1235075"/>
            <a:ext cx="4800600" cy="4694238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STRUCT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of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FULLADDER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(A,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bit);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ORGATE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(A,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RES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bit);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signal W_SUM, W_CARRY1, W_CARRY2: bit;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MODULE1: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port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map(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A,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W_SUM,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W_CARRY1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);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MODULE2: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port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map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W_SUM,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CARRY_IN,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W_CARRY2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);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MODULE3: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ORGATE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port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map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W_CARRY2,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W_CARRY1,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STRUCT;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5099050" y="1052513"/>
            <a:ext cx="35052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914400" indent="-4572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May need many of each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Instantiation in statement part of architecture (after 'begin')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Wires signals together: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default: positional association </a:t>
            </a:r>
          </a:p>
        </p:txBody>
      </p:sp>
      <p:sp>
        <p:nvSpPr>
          <p:cNvPr id="543751" name="Line 7"/>
          <p:cNvSpPr>
            <a:spLocks noChangeShapeType="1"/>
          </p:cNvSpPr>
          <p:nvPr/>
        </p:nvSpPr>
        <p:spPr bwMode="auto">
          <a:xfrm>
            <a:off x="984250" y="2119313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3752" name="Line 8"/>
          <p:cNvSpPr>
            <a:spLocks noChangeShapeType="1"/>
          </p:cNvSpPr>
          <p:nvPr/>
        </p:nvSpPr>
        <p:spPr bwMode="auto">
          <a:xfrm>
            <a:off x="1974850" y="4100513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3753" name="Line 9"/>
          <p:cNvSpPr>
            <a:spLocks noChangeShapeType="1"/>
          </p:cNvSpPr>
          <p:nvPr/>
        </p:nvSpPr>
        <p:spPr bwMode="auto">
          <a:xfrm>
            <a:off x="1593850" y="4710113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3754" name="Line 10"/>
          <p:cNvSpPr>
            <a:spLocks noChangeShapeType="1"/>
          </p:cNvSpPr>
          <p:nvPr/>
        </p:nvSpPr>
        <p:spPr bwMode="auto">
          <a:xfrm>
            <a:off x="984250" y="1890713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3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3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3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6A232F4E-B1F2-4480-BE7D-E8989BFAB37F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Named Signal Association</a:t>
            </a: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390834" y="1099343"/>
            <a:ext cx="4303712" cy="458787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FULLADDER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(A,B,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CARRY_IN: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CARRY: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bit);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FULLADDER;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STRUCT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of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FULLADDER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(A,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bit);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. . .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signal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W_SUM,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W_CARRY1,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W_CARRY2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MODULE1: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  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map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A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=&gt;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A,</a:t>
            </a:r>
            <a:b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                    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=&gt;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W_SUM,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                    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=&gt;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B,</a:t>
            </a:r>
            <a:b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                    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=&gt;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W_CARRY1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);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. . .</a:t>
            </a:r>
            <a:b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400" b="0" dirty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STRUCT;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4800600" y="2057400"/>
            <a:ext cx="327660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571500" indent="-1905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Named association: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left side: "formals"</a:t>
            </a:r>
            <a:b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</a:b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(port names from component declaration)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right side: "actuals"</a:t>
            </a:r>
            <a:b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</a:b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(architecture signals)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Independent of order in component declaration </a:t>
            </a:r>
          </a:p>
          <a:p>
            <a:pPr algn="l" rtl="0" eaLnBrk="1" hangingPunct="1">
              <a:spcBef>
                <a:spcPct val="10000"/>
              </a:spcBef>
            </a:pPr>
            <a:endParaRPr lang="en-US" altLang="en-US" sz="18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pic>
        <p:nvPicPr>
          <p:cNvPr id="53255" name="Picture 6" descr="t_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99" y="4533373"/>
            <a:ext cx="3122601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4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4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4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2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262CC42F-09AC-455B-837A-6C107111E35C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3206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Configuration</a:t>
            </a:r>
          </a:p>
        </p:txBody>
      </p:sp>
      <p:sp>
        <p:nvSpPr>
          <p:cNvPr id="55301" name="Text Box 9"/>
          <p:cNvSpPr txBox="1">
            <a:spLocks noChangeArrowheads="1"/>
          </p:cNvSpPr>
          <p:nvPr/>
        </p:nvSpPr>
        <p:spPr bwMode="auto">
          <a:xfrm>
            <a:off x="527050" y="1149350"/>
            <a:ext cx="4419600" cy="418465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 …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 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component HALFADDER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port(A, B: 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 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 CARRY: out bit);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 HALFADDER;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signal W_SUM, W_CARRY1, W_CARRY2: bit;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·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·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·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MODULE1 : HALFADDER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 map(A, B, W_SUM, W_CARRY1);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  MODULE2: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</a:t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port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map</a:t>
            </a:r>
            <a:r>
              <a:rPr lang="en-US" altLang="en-US" sz="140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W_SUM,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CARRY_IN,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      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</a:t>
            </a:r>
            <a:r>
              <a:rPr lang="en-US" altLang="en-US" sz="14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4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W_CARRY2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);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endParaRPr lang="en-US" altLang="en-US" sz="1400" b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27050" y="5403850"/>
            <a:ext cx="8437563" cy="1049338"/>
            <a:chOff x="331" y="3744"/>
            <a:chExt cx="4901" cy="661"/>
          </a:xfrm>
        </p:grpSpPr>
        <p:grpSp>
          <p:nvGrpSpPr>
            <p:cNvPr id="55312" name="Group 18"/>
            <p:cNvGrpSpPr>
              <a:grpSpLocks/>
            </p:cNvGrpSpPr>
            <p:nvPr/>
          </p:nvGrpSpPr>
          <p:grpSpPr bwMode="auto">
            <a:xfrm>
              <a:off x="331" y="3744"/>
              <a:ext cx="4901" cy="636"/>
              <a:chOff x="427" y="3744"/>
              <a:chExt cx="4901" cy="636"/>
            </a:xfrm>
          </p:grpSpPr>
          <p:grpSp>
            <p:nvGrpSpPr>
              <p:cNvPr id="55314" name="Group 17"/>
              <p:cNvGrpSpPr>
                <a:grpSpLocks/>
              </p:cNvGrpSpPr>
              <p:nvPr/>
            </p:nvGrpSpPr>
            <p:grpSpPr bwMode="auto">
              <a:xfrm>
                <a:off x="436" y="3744"/>
                <a:ext cx="4883" cy="636"/>
                <a:chOff x="436" y="3744"/>
                <a:chExt cx="4883" cy="636"/>
              </a:xfrm>
            </p:grpSpPr>
            <p:sp>
              <p:nvSpPr>
                <p:cNvPr id="55316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" y="3952"/>
                  <a:ext cx="4883" cy="4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Helvetica" panose="020B0604020202020204" pitchFamily="34" charset="0"/>
                      <a:cs typeface="Times New Roman" panose="02020603050405020304" pitchFamily="18" charset="0"/>
                    </a:rPr>
                    <a:t>         </a:t>
                  </a:r>
                  <a:r>
                    <a:rPr lang="en-US" altLang="en-US" sz="1800">
                      <a:solidFill>
                        <a:srgbClr val="000000"/>
                      </a:solidFill>
                      <a:latin typeface="Helvetica" panose="020B0604020202020204" pitchFamily="34" charset="0"/>
                      <a:cs typeface="Times New Roman" panose="02020603050405020304" pitchFamily="18" charset="0"/>
                    </a:rPr>
                    <a:t>Entities may be instantiated directly without  preceding component declaration</a:t>
                  </a:r>
                </a:p>
              </p:txBody>
            </p:sp>
            <p:sp>
              <p:nvSpPr>
                <p:cNvPr id="55317" name="Rectangle 15"/>
                <p:cNvSpPr>
                  <a:spLocks noChangeArrowheads="1"/>
                </p:cNvSpPr>
                <p:nvPr/>
              </p:nvSpPr>
              <p:spPr bwMode="auto">
                <a:xfrm>
                  <a:off x="436" y="3744"/>
                  <a:ext cx="4883" cy="4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55315" name="Rectangle 16"/>
              <p:cNvSpPr>
                <a:spLocks noChangeArrowheads="1"/>
              </p:cNvSpPr>
              <p:nvPr/>
            </p:nvSpPr>
            <p:spPr bwMode="auto">
              <a:xfrm>
                <a:off x="427" y="3744"/>
                <a:ext cx="4901" cy="480"/>
              </a:xfrm>
              <a:prstGeom prst="rect">
                <a:avLst/>
              </a:prstGeom>
              <a:noFill/>
              <a:ln w="1428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5313" name="Text Box 20"/>
            <p:cNvSpPr txBox="1">
              <a:spLocks noChangeArrowheads="1"/>
            </p:cNvSpPr>
            <p:nvPr/>
          </p:nvSpPr>
          <p:spPr bwMode="auto">
            <a:xfrm>
              <a:off x="2064" y="4117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rPr>
                <a:t>(Not recommended)</a:t>
              </a:r>
            </a:p>
          </p:txBody>
        </p:sp>
      </p:grpSp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5364163" y="1268413"/>
            <a:ext cx="3124200" cy="1016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HALFADDER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port(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A, B:</a:t>
            </a: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   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SUM, CARRY: out bit);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HALFADDER;</a:t>
            </a:r>
          </a:p>
        </p:txBody>
      </p:sp>
      <p:sp>
        <p:nvSpPr>
          <p:cNvPr id="55304" name="Text Box 4"/>
          <p:cNvSpPr txBox="1">
            <a:spLocks noChangeArrowheads="1"/>
          </p:cNvSpPr>
          <p:nvPr/>
        </p:nvSpPr>
        <p:spPr bwMode="auto">
          <a:xfrm>
            <a:off x="5408613" y="3284538"/>
            <a:ext cx="3124200" cy="1016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ORGATE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port(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A, B:</a:t>
            </a: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       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RES: out bit);</a:t>
            </a:r>
            <a:b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ORGATE;</a:t>
            </a:r>
          </a:p>
        </p:txBody>
      </p:sp>
      <p:sp>
        <p:nvSpPr>
          <p:cNvPr id="55305" name="Text Box 4"/>
          <p:cNvSpPr txBox="1">
            <a:spLocks noChangeArrowheads="1"/>
          </p:cNvSpPr>
          <p:nvPr/>
        </p:nvSpPr>
        <p:spPr bwMode="auto">
          <a:xfrm>
            <a:off x="5364163" y="2276475"/>
            <a:ext cx="3124200" cy="83185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RTL of HALFADDER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…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RTL;</a:t>
            </a:r>
          </a:p>
        </p:txBody>
      </p:sp>
      <p:sp>
        <p:nvSpPr>
          <p:cNvPr id="55306" name="Text Box 4"/>
          <p:cNvSpPr txBox="1">
            <a:spLocks noChangeArrowheads="1"/>
          </p:cNvSpPr>
          <p:nvPr/>
        </p:nvSpPr>
        <p:spPr bwMode="auto">
          <a:xfrm>
            <a:off x="5408613" y="4292600"/>
            <a:ext cx="3124200" cy="83185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RTL of ORGATE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…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2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2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RTL;</a:t>
            </a:r>
          </a:p>
        </p:txBody>
      </p:sp>
      <p:sp>
        <p:nvSpPr>
          <p:cNvPr id="55307" name="Rectangle 16"/>
          <p:cNvSpPr>
            <a:spLocks noChangeArrowheads="1"/>
          </p:cNvSpPr>
          <p:nvPr/>
        </p:nvSpPr>
        <p:spPr bwMode="auto">
          <a:xfrm>
            <a:off x="5219700" y="700088"/>
            <a:ext cx="3673475" cy="4960937"/>
          </a:xfrm>
          <a:prstGeom prst="rect">
            <a:avLst/>
          </a:prstGeom>
          <a:solidFill>
            <a:srgbClr val="C2FFF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Library (work)</a:t>
            </a:r>
          </a:p>
        </p:txBody>
      </p:sp>
      <p:sp>
        <p:nvSpPr>
          <p:cNvPr id="55308" name="Oval 2"/>
          <p:cNvSpPr>
            <a:spLocks noChangeArrowheads="1"/>
          </p:cNvSpPr>
          <p:nvPr/>
        </p:nvSpPr>
        <p:spPr bwMode="auto">
          <a:xfrm>
            <a:off x="527050" y="3357563"/>
            <a:ext cx="3900488" cy="7921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9" name="Oval 18"/>
          <p:cNvSpPr>
            <a:spLocks noChangeArrowheads="1"/>
          </p:cNvSpPr>
          <p:nvPr/>
        </p:nvSpPr>
        <p:spPr bwMode="auto">
          <a:xfrm>
            <a:off x="539750" y="1484313"/>
            <a:ext cx="3887788" cy="12239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0" name="Oval 19"/>
          <p:cNvSpPr>
            <a:spLocks noChangeArrowheads="1"/>
          </p:cNvSpPr>
          <p:nvPr/>
        </p:nvSpPr>
        <p:spPr bwMode="auto">
          <a:xfrm>
            <a:off x="4859338" y="1149350"/>
            <a:ext cx="3370262" cy="20288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1" name="Rectangle 4"/>
          <p:cNvSpPr>
            <a:spLocks noChangeArrowheads="1"/>
          </p:cNvSpPr>
          <p:nvPr/>
        </p:nvSpPr>
        <p:spPr bwMode="auto">
          <a:xfrm>
            <a:off x="485775" y="2924175"/>
            <a:ext cx="6462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0000"/>
                </a:solidFill>
                <a:latin typeface="Helvetica" panose="020B0604020202020204" pitchFamily="34" charset="0"/>
              </a:rPr>
              <a:t>for MODULE1: HALFADDER use entity work.HALFADDER (RTL);</a:t>
            </a:r>
          </a:p>
          <a:p>
            <a:pPr eaLnBrk="1" hangingPunct="1"/>
            <a:r>
              <a:rPr lang="en-US" altLang="en-US" sz="1200">
                <a:solidFill>
                  <a:srgbClr val="0000FF"/>
                </a:solidFill>
                <a:latin typeface="Helvetica" panose="020B0604020202020204" pitchFamily="34" charset="0"/>
              </a:rPr>
              <a:t>for MODULE2: HALFADDER use entity work.HALFADDER (RTL);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2BC5B4C0-F761-42B5-AD13-2BA766A327FD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Configuration</a:t>
            </a:r>
          </a:p>
        </p:txBody>
      </p:sp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611188" y="1557338"/>
            <a:ext cx="76962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571500" indent="-1905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Selects entity/architecture pairs for instantiated components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Generates the hierarchy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Default binding rules: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selects entity with the same name as component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last compiled architecture is used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7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7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7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7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4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3659EA7E-46B7-407F-B07C-BF3EF8EBD0C0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Simple Configuration Specification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23850" y="830263"/>
            <a:ext cx="4953000" cy="4770437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9pPr>
          </a:lstStyle>
          <a:p>
            <a:pPr eaLnBrk="1" hangingPunct="1">
              <a:defRPr/>
            </a:pP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	entity FULLADDER is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port(A, B, CARRY_IN: in </a:t>
            </a:r>
            <a:r>
              <a:rPr lang="en-US" sz="1600" b="0" dirty="0">
                <a:solidFill>
                  <a:srgbClr val="0000CC"/>
                </a:solidFill>
              </a:rPr>
              <a:t>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bit;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    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SUM, CARRY:</a:t>
            </a:r>
            <a:r>
              <a:rPr lang="en-US" sz="1600" b="0" dirty="0">
                <a:solidFill>
                  <a:srgbClr val="0000CC"/>
                </a:solidFill>
              </a:rPr>
              <a:t>   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out bit);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end FULLADDER;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architecture STRUCT of FULLADDER is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component HA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port(A, B: </a:t>
            </a:r>
            <a:r>
              <a:rPr lang="en-US" sz="1600" b="0" dirty="0">
                <a:solidFill>
                  <a:srgbClr val="0000CC"/>
                </a:solidFill>
              </a:rPr>
              <a:t>            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in </a:t>
            </a:r>
            <a:r>
              <a:rPr lang="en-US" sz="1600" b="0" dirty="0">
                <a:solidFill>
                  <a:srgbClr val="0000CC"/>
                </a:solidFill>
              </a:rPr>
              <a:t>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bit;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       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SUM, CARRY: out bit);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end component;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Helvetica" pitchFamily="34" charset="0"/>
              </a:rPr>
              <a:t>for </a:t>
            </a:r>
            <a:r>
              <a:rPr lang="en-US" sz="1600" dirty="0" smtClean="0">
                <a:solidFill>
                  <a:srgbClr val="FF0000"/>
                </a:solidFill>
                <a:latin typeface="Helvetica" pitchFamily="34" charset="0"/>
              </a:rPr>
              <a:t>MODULE1:HA </a:t>
            </a:r>
            <a:endParaRPr lang="en-US" sz="1600" dirty="0">
              <a:solidFill>
                <a:srgbClr val="FF0000"/>
              </a:solidFill>
              <a:latin typeface="Helvetica" pitchFamily="34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                use entity </a:t>
            </a:r>
            <a:r>
              <a:rPr lang="en-US" sz="1600" dirty="0" err="1" smtClean="0">
                <a:solidFill>
                  <a:srgbClr val="0000CC"/>
                </a:solidFill>
                <a:latin typeface="Helvetica" pitchFamily="34" charset="0"/>
              </a:rPr>
              <a:t>work.HALFADDER</a:t>
            </a:r>
            <a:r>
              <a:rPr lang="en-US" sz="1600" dirty="0" smtClean="0">
                <a:solidFill>
                  <a:srgbClr val="0000CC"/>
                </a:solidFill>
                <a:latin typeface="Helvetica" pitchFamily="34" charset="0"/>
              </a:rPr>
              <a:t> 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Helvetica" pitchFamily="34" charset="0"/>
              </a:rPr>
              <a:t>RTL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	</a:t>
            </a:r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Helvetica" pitchFamily="34" charset="0"/>
              </a:rPr>
              <a:t>for MODULE2:HA 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                use entity </a:t>
            </a:r>
            <a:r>
              <a:rPr lang="en-US" sz="1600" dirty="0" err="1" smtClean="0">
                <a:solidFill>
                  <a:srgbClr val="0000CC"/>
                </a:solidFill>
                <a:latin typeface="Helvetica" pitchFamily="34" charset="0"/>
              </a:rPr>
              <a:t>work.HALFADDER</a:t>
            </a:r>
            <a:r>
              <a:rPr lang="en-US" sz="1600" dirty="0" smtClean="0">
                <a:solidFill>
                  <a:srgbClr val="0000CC"/>
                </a:solidFill>
                <a:latin typeface="Helvetica" pitchFamily="34" charset="0"/>
              </a:rPr>
              <a:t> 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(</a:t>
            </a:r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Helvetica" pitchFamily="34" charset="0"/>
              </a:rPr>
              <a:t>GATE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);</a:t>
            </a:r>
          </a:p>
          <a:p>
            <a:pPr eaLnBrk="1" hangingPunct="1">
              <a:defRPr/>
            </a:pPr>
            <a:r>
              <a:rPr lang="en-US" sz="1600" b="0" dirty="0">
                <a:solidFill>
                  <a:srgbClr val="0000CC"/>
                </a:solidFill>
              </a:rPr>
              <a:t>   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signal W_SUM, W_CARRY1, W_CARRY2: bit;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begin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</a:t>
            </a:r>
            <a:r>
              <a:rPr lang="en-US" sz="1600" b="0" dirty="0" smtClean="0">
                <a:solidFill>
                  <a:srgbClr val="FF0000"/>
                </a:solidFill>
                <a:latin typeface="Helvetica" pitchFamily="34" charset="0"/>
              </a:rPr>
              <a:t>MODULE1:HA</a:t>
            </a:r>
            <a:r>
              <a:rPr lang="en-US" sz="1600" b="0" dirty="0">
                <a:solidFill>
                  <a:srgbClr val="0000CC"/>
                </a:solidFill>
              </a:rPr>
              <a:t>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port map (</a:t>
            </a:r>
            <a:r>
              <a:rPr lang="en-US" sz="1600" b="0" dirty="0">
                <a:solidFill>
                  <a:srgbClr val="0000CC"/>
                </a:solidFill>
              </a:rPr>
              <a:t>…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, </a:t>
            </a:r>
            <a:r>
              <a:rPr lang="en-US" sz="1600" b="0" dirty="0">
                <a:solidFill>
                  <a:srgbClr val="0000CC"/>
                </a:solidFill>
              </a:rPr>
              <a:t>…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);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/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</a:t>
            </a:r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Helvetica" pitchFamily="34" charset="0"/>
              </a:rPr>
              <a:t>MODULE2:HA </a:t>
            </a:r>
            <a:r>
              <a:rPr lang="en-US" sz="1600" b="0" dirty="0">
                <a:solidFill>
                  <a:srgbClr val="0000CC"/>
                </a:solidFill>
              </a:rPr>
              <a:t>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port map(</a:t>
            </a:r>
            <a:r>
              <a:rPr lang="en-US" sz="1600" b="0" dirty="0">
                <a:solidFill>
                  <a:srgbClr val="0000CC"/>
                </a:solidFill>
              </a:rPr>
              <a:t>…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, </a:t>
            </a:r>
            <a:r>
              <a:rPr lang="en-US" sz="1600" b="0" dirty="0">
                <a:solidFill>
                  <a:srgbClr val="0000CC"/>
                </a:solidFill>
              </a:rPr>
              <a:t>…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);</a:t>
            </a:r>
          </a:p>
          <a:p>
            <a:pPr eaLnBrk="1" hangingPunct="1">
              <a:defRPr/>
            </a:pP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	end STRUCT;</a:t>
            </a:r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>
            <a:off x="323850" y="1820863"/>
            <a:ext cx="4953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5564188" y="1125538"/>
            <a:ext cx="2743200" cy="1465262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HALFADDER is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  port(A,B: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          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S, CY: out bit);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 A;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endParaRPr lang="en-US" altLang="en-US" sz="1600" b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</p:txBody>
      </p:sp>
      <p:sp>
        <p:nvSpPr>
          <p:cNvPr id="59400" name="Text Box 9"/>
          <p:cNvSpPr txBox="1">
            <a:spLocks noChangeArrowheads="1"/>
          </p:cNvSpPr>
          <p:nvPr/>
        </p:nvSpPr>
        <p:spPr bwMode="auto">
          <a:xfrm>
            <a:off x="5564188" y="3259138"/>
            <a:ext cx="2895600" cy="107632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 </a:t>
            </a:r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RTL of HALFADDER 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·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·</a:t>
            </a: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 b="0">
                <a:solidFill>
                  <a:srgbClr val="0000CC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·</a:t>
            </a:r>
            <a:endParaRPr lang="en-US" altLang="en-US" sz="1600" b="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 RTL;</a:t>
            </a:r>
          </a:p>
        </p:txBody>
      </p:sp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5564188" y="4664075"/>
            <a:ext cx="2895600" cy="107632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9pPr>
          </a:lstStyle>
          <a:p>
            <a:pPr eaLnBrk="1" hangingPunct="1">
              <a:defRPr/>
            </a:pP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architecture </a:t>
            </a:r>
            <a:r>
              <a:rPr lang="en-US" sz="1600" b="0" dirty="0">
                <a:solidFill>
                  <a:schemeClr val="tx2">
                    <a:lumMod val="95000"/>
                    <a:lumOff val="5000"/>
                  </a:schemeClr>
                </a:solidFill>
                <a:latin typeface="Helvetica" pitchFamily="34" charset="0"/>
              </a:rPr>
              <a:t>GATE of HALFADDER</a:t>
            </a:r>
            <a:r>
              <a:rPr lang="en-US" sz="1600" b="0" dirty="0">
                <a:solidFill>
                  <a:srgbClr val="FF0000"/>
                </a:solidFill>
                <a:latin typeface="Helvetica" pitchFamily="34" charset="0"/>
              </a:rPr>
              <a:t> 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is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·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 </a:t>
            </a:r>
            <a:r>
              <a:rPr lang="en-US" sz="1600" b="0" dirty="0">
                <a:solidFill>
                  <a:srgbClr val="0000CC"/>
                </a:solidFill>
              </a:rPr>
              <a:t>·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 </a:t>
            </a:r>
            <a:r>
              <a:rPr lang="en-US" sz="1600" b="0" dirty="0">
                <a:solidFill>
                  <a:srgbClr val="0000CC"/>
                </a:solidFill>
              </a:rPr>
              <a:t>·</a:t>
            </a:r>
            <a:endParaRPr lang="en-US" sz="1600" b="0" dirty="0">
              <a:solidFill>
                <a:srgbClr val="0000CC"/>
              </a:solidFill>
              <a:latin typeface="Helvetica" pitchFamily="34" charset="0"/>
            </a:endParaRPr>
          </a:p>
          <a:p>
            <a:pPr eaLnBrk="1" hangingPunct="1">
              <a:defRPr/>
            </a:pP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end GATE;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704850" y="2125663"/>
            <a:ext cx="3581400" cy="914400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r" rtl="1" eaLnBrk="1" hangingPunct="1">
              <a:spcBef>
                <a:spcPct val="50000"/>
              </a:spcBef>
              <a:defRPr/>
            </a:pPr>
            <a:endParaRPr lang="en-US" sz="2400" b="1">
              <a:cs typeface="Lotus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81050" y="3068638"/>
            <a:ext cx="4251325" cy="503237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r" rtl="1" eaLnBrk="1" hangingPunct="1">
              <a:spcBef>
                <a:spcPct val="50000"/>
              </a:spcBef>
              <a:defRPr/>
            </a:pPr>
            <a:endParaRPr lang="en-US" sz="2400" b="1">
              <a:cs typeface="Lotus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809625" y="4491038"/>
            <a:ext cx="3371850" cy="365125"/>
          </a:xfrm>
          <a:custGeom>
            <a:avLst/>
            <a:gdLst>
              <a:gd name="connsiteX0" fmla="*/ 0 w 4267200"/>
              <a:gd name="connsiteY0" fmla="*/ 342900 h 685800"/>
              <a:gd name="connsiteX1" fmla="*/ 342900 w 4267200"/>
              <a:gd name="connsiteY1" fmla="*/ 0 h 685800"/>
              <a:gd name="connsiteX2" fmla="*/ 3924300 w 4267200"/>
              <a:gd name="connsiteY2" fmla="*/ 0 h 685800"/>
              <a:gd name="connsiteX3" fmla="*/ 4267200 w 4267200"/>
              <a:gd name="connsiteY3" fmla="*/ 342900 h 685800"/>
              <a:gd name="connsiteX4" fmla="*/ 4267200 w 4267200"/>
              <a:gd name="connsiteY4" fmla="*/ 342900 h 685800"/>
              <a:gd name="connsiteX5" fmla="*/ 3924300 w 4267200"/>
              <a:gd name="connsiteY5" fmla="*/ 685800 h 685800"/>
              <a:gd name="connsiteX6" fmla="*/ 342900 w 4267200"/>
              <a:gd name="connsiteY6" fmla="*/ 685800 h 685800"/>
              <a:gd name="connsiteX7" fmla="*/ 0 w 4267200"/>
              <a:gd name="connsiteY7" fmla="*/ 342900 h 685800"/>
              <a:gd name="connsiteX0" fmla="*/ 0 w 4267200"/>
              <a:gd name="connsiteY0" fmla="*/ 342900 h 685800"/>
              <a:gd name="connsiteX1" fmla="*/ 342900 w 4267200"/>
              <a:gd name="connsiteY1" fmla="*/ 0 h 685800"/>
              <a:gd name="connsiteX2" fmla="*/ 1838325 w 4267200"/>
              <a:gd name="connsiteY2" fmla="*/ 0 h 685800"/>
              <a:gd name="connsiteX3" fmla="*/ 3924300 w 4267200"/>
              <a:gd name="connsiteY3" fmla="*/ 0 h 685800"/>
              <a:gd name="connsiteX4" fmla="*/ 4267200 w 4267200"/>
              <a:gd name="connsiteY4" fmla="*/ 342900 h 685800"/>
              <a:gd name="connsiteX5" fmla="*/ 4267200 w 4267200"/>
              <a:gd name="connsiteY5" fmla="*/ 342900 h 685800"/>
              <a:gd name="connsiteX6" fmla="*/ 3924300 w 4267200"/>
              <a:gd name="connsiteY6" fmla="*/ 685800 h 685800"/>
              <a:gd name="connsiteX7" fmla="*/ 342900 w 4267200"/>
              <a:gd name="connsiteY7" fmla="*/ 685800 h 685800"/>
              <a:gd name="connsiteX8" fmla="*/ 0 w 4267200"/>
              <a:gd name="connsiteY8" fmla="*/ 3429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685800">
                <a:moveTo>
                  <a:pt x="0" y="342900"/>
                </a:moveTo>
                <a:cubicBezTo>
                  <a:pt x="0" y="153522"/>
                  <a:pt x="153522" y="0"/>
                  <a:pt x="342900" y="0"/>
                </a:cubicBezTo>
                <a:lnTo>
                  <a:pt x="1838325" y="0"/>
                </a:lnTo>
                <a:lnTo>
                  <a:pt x="3924300" y="0"/>
                </a:lnTo>
                <a:cubicBezTo>
                  <a:pt x="4113678" y="0"/>
                  <a:pt x="4267200" y="153522"/>
                  <a:pt x="4267200" y="342900"/>
                </a:cubicBezTo>
                <a:lnTo>
                  <a:pt x="4267200" y="342900"/>
                </a:lnTo>
                <a:cubicBezTo>
                  <a:pt x="4267200" y="532278"/>
                  <a:pt x="4113678" y="685800"/>
                  <a:pt x="3924300" y="685800"/>
                </a:cubicBezTo>
                <a:lnTo>
                  <a:pt x="342900" y="685800"/>
                </a:lnTo>
                <a:cubicBezTo>
                  <a:pt x="153522" y="685800"/>
                  <a:pt x="0" y="532278"/>
                  <a:pt x="0" y="34290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r" rtl="1" eaLnBrk="1" hangingPunct="1">
              <a:spcBef>
                <a:spcPct val="50000"/>
              </a:spcBef>
              <a:defRPr/>
            </a:pPr>
            <a:endParaRPr lang="en-US" sz="2400" b="1">
              <a:cs typeface="Lotus" pitchFamily="2" charset="-78"/>
            </a:endParaRP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5310188" y="692696"/>
            <a:ext cx="3403600" cy="5544592"/>
          </a:xfrm>
          <a:prstGeom prst="rect">
            <a:avLst/>
          </a:prstGeom>
          <a:solidFill>
            <a:srgbClr val="C2FFF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Library (work)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31F67FB4-1F76-4AD9-97A2-2659ECCBDD96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Configuration Example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611188" y="1898650"/>
            <a:ext cx="7696200" cy="255587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Lotus" pitchFamily="2" charset="-78"/>
              </a:defRPr>
            </a:lvl9pPr>
          </a:lstStyle>
          <a:p>
            <a:pPr eaLnBrk="1" hangingPunct="1">
              <a:defRPr/>
            </a:pP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configuration CFG_FULLADDER of FULLADDER is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for STRUCT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   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 for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 </a:t>
            </a:r>
            <a:r>
              <a:rPr lang="en-US" sz="1600" b="0" dirty="0" smtClean="0">
                <a:solidFill>
                  <a:srgbClr val="0000CC"/>
                </a:solidFill>
                <a:latin typeface="Helvetica" pitchFamily="34" charset="0"/>
              </a:rPr>
              <a:t>MODULE2:HA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/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      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 use </a:t>
            </a:r>
            <a:r>
              <a:rPr lang="en-US" sz="1600" dirty="0" smtClean="0">
                <a:solidFill>
                  <a:srgbClr val="0000CC"/>
                </a:solidFill>
                <a:latin typeface="Helvetica" pitchFamily="34" charset="0"/>
              </a:rPr>
              <a:t>entity </a:t>
            </a:r>
            <a:r>
              <a:rPr lang="en-US" sz="1600" b="0" dirty="0" err="1">
                <a:solidFill>
                  <a:srgbClr val="0000CC"/>
                </a:solidFill>
                <a:latin typeface="Helvetica" pitchFamily="34" charset="0"/>
              </a:rPr>
              <a:t>work.</a:t>
            </a:r>
            <a:r>
              <a:rPr lang="en-US" sz="1600" b="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Helvetica" pitchFamily="34" charset="0"/>
              </a:rPr>
              <a:t>HALFADDER</a:t>
            </a:r>
            <a:r>
              <a:rPr lang="en-US" sz="1600" b="0" dirty="0">
                <a:solidFill>
                  <a:schemeClr val="tx2">
                    <a:lumMod val="95000"/>
                    <a:lumOff val="5000"/>
                  </a:schemeClr>
                </a:solidFill>
                <a:latin typeface="Helvetica" pitchFamily="34" charset="0"/>
              </a:rPr>
              <a:t>(GATE)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   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 end for;</a:t>
            </a:r>
            <a:br>
              <a:rPr lang="en-US" sz="160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/>
            </a:r>
            <a:br>
              <a:rPr lang="en-US" sz="160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   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 for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  <a:latin typeface="Helvetica" pitchFamily="34" charset="0"/>
              </a:rPr>
              <a:t>others</a:t>
            </a:r>
            <a:r>
              <a:rPr lang="en-US" sz="1600" b="0" dirty="0" err="1" smtClean="0">
                <a:solidFill>
                  <a:srgbClr val="0000CC"/>
                </a:solidFill>
                <a:latin typeface="Helvetica" pitchFamily="34" charset="0"/>
              </a:rPr>
              <a:t>:HA</a:t>
            </a:r>
            <a:r>
              <a:rPr lang="en-US" sz="1600" b="0" dirty="0" smtClean="0">
                <a:solidFill>
                  <a:srgbClr val="0000CC"/>
                </a:solidFill>
                <a:latin typeface="Helvetica" pitchFamily="34" charset="0"/>
              </a:rPr>
              <a:t> </a:t>
            </a:r>
            <a:r>
              <a:rPr lang="en-US" sz="1600" dirty="0" smtClean="0">
                <a:solidFill>
                  <a:srgbClr val="0000CC"/>
                </a:solidFill>
                <a:latin typeface="Helvetica" pitchFamily="34" charset="0"/>
              </a:rPr>
              <a:t>use entity </a:t>
            </a:r>
            <a:r>
              <a:rPr lang="en-US" sz="1600" b="0" dirty="0" err="1" smtClean="0">
                <a:solidFill>
                  <a:srgbClr val="0000CC"/>
                </a:solidFill>
                <a:latin typeface="Helvetica" pitchFamily="34" charset="0"/>
              </a:rPr>
              <a:t>work.</a:t>
            </a:r>
            <a:r>
              <a:rPr lang="en-US" sz="1600" dirty="0" err="1">
                <a:solidFill>
                  <a:srgbClr val="FF0000"/>
                </a:solidFill>
                <a:latin typeface="Helvetica" pitchFamily="34" charset="0"/>
              </a:rPr>
              <a:t>HALFADDER</a:t>
            </a:r>
            <a:r>
              <a:rPr lang="en-US" sz="1600" dirty="0">
                <a:solidFill>
                  <a:srgbClr val="FF0000"/>
                </a:solidFill>
                <a:latin typeface="Helvetica" pitchFamily="34" charset="0"/>
              </a:rPr>
              <a:t>(RTL)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   </a:t>
            </a:r>
            <a:r>
              <a:rPr lang="en-US" sz="1600" dirty="0">
                <a:solidFill>
                  <a:srgbClr val="0000CC"/>
                </a:solidFill>
                <a:latin typeface="Helvetica" pitchFamily="34" charset="0"/>
              </a:rPr>
              <a:t> end for;</a:t>
            </a:r>
            <a:br>
              <a:rPr lang="en-US" sz="160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</a:rPr>
              <a:t>   </a:t>
            </a: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end for;</a:t>
            </a:r>
            <a:b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itchFamily="34" charset="0"/>
              </a:rPr>
              <a:t>end CFG_FULLADDER;</a:t>
            </a:r>
          </a:p>
        </p:txBody>
      </p:sp>
      <p:sp>
        <p:nvSpPr>
          <p:cNvPr id="549899" name="Text Box 11"/>
          <p:cNvSpPr txBox="1">
            <a:spLocks noChangeArrowheads="1"/>
          </p:cNvSpPr>
          <p:nvPr/>
        </p:nvSpPr>
        <p:spPr bwMode="auto">
          <a:xfrm>
            <a:off x="1296988" y="4489450"/>
            <a:ext cx="72390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914400" indent="-45720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Entity/architecture pairs may be selected by use of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instance names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'all': all instances of the specified component </a:t>
            </a:r>
          </a:p>
          <a:p>
            <a:pPr lvl="1" algn="l" rtl="0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'others': all instances not explicitly mentioned </a:t>
            </a:r>
          </a:p>
          <a:p>
            <a:pPr algn="l" rtl="0" eaLnBrk="1" hangingPunct="1">
              <a:spcBef>
                <a:spcPct val="10000"/>
              </a:spcBef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Possible to reference an existing configuration of a submodule </a:t>
            </a:r>
          </a:p>
        </p:txBody>
      </p:sp>
      <p:sp>
        <p:nvSpPr>
          <p:cNvPr id="61447" name="Text Box 13"/>
          <p:cNvSpPr txBox="1">
            <a:spLocks noChangeArrowheads="1"/>
          </p:cNvSpPr>
          <p:nvPr/>
        </p:nvSpPr>
        <p:spPr bwMode="auto">
          <a:xfrm>
            <a:off x="611188" y="908050"/>
            <a:ext cx="6858000" cy="739775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configuration CONFNAME of ENTITYNAME is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for ARCHNAME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      for INSTANCENAME  use entity LIBNAME.ENTNAME(ARNAME);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601788" y="6056313"/>
            <a:ext cx="5105400" cy="338137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for all:FA use configuration work.CFG_FULLADDER;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9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9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9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9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9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9" grpId="0" build="p" autoUpdateAnimBg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9750" y="1527175"/>
            <a:ext cx="8032750" cy="3773488"/>
          </a:xfrm>
        </p:spPr>
        <p:txBody>
          <a:bodyPr/>
          <a:lstStyle/>
          <a:p>
            <a:r>
              <a:rPr lang="fa-IR" altLang="en-US" smtClean="0"/>
              <a:t>کاربردها:</a:t>
            </a:r>
            <a:endParaRPr lang="en-US" altLang="en-US" smtClean="0"/>
          </a:p>
          <a:p>
            <a:pPr lvl="1"/>
            <a:r>
              <a:rPr lang="fa-IR" altLang="en-US" smtClean="0"/>
              <a:t>مستندسازی:</a:t>
            </a:r>
          </a:p>
          <a:p>
            <a:pPr lvl="2"/>
            <a:r>
              <a:rPr lang="fa-IR" altLang="en-US" smtClean="0"/>
              <a:t> به جای توصیف زبان طبیعی:</a:t>
            </a:r>
          </a:p>
          <a:p>
            <a:pPr lvl="3"/>
            <a:r>
              <a:rPr lang="fa-IR" altLang="en-US" sz="2400" smtClean="0"/>
              <a:t>نادقیق (برداشت‌های مختلف)</a:t>
            </a:r>
          </a:p>
          <a:p>
            <a:pPr lvl="3"/>
            <a:r>
              <a:rPr lang="fa-IR" altLang="en-US" sz="2400" smtClean="0"/>
              <a:t>غیر قابل پردازش</a:t>
            </a:r>
          </a:p>
          <a:p>
            <a:pPr lvl="1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955AD44-CF1C-476F-BDF4-EF6BB211410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 smtClean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A225DE30-6A39-4666-9150-4F53CCB72475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910895" y="-246599"/>
            <a:ext cx="5322210" cy="705678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85925E44-930B-4A83-83AF-4BC4C550D6A1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5800" y="228600"/>
            <a:ext cx="7772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 baseline="0">
                <a:solidFill>
                  <a:schemeClr val="tx1"/>
                </a:solidFill>
                <a:latin typeface="Arial" pitchFamily="34" charset="0"/>
                <a:ea typeface="+mn-ea"/>
                <a:cs typeface="B Mitra" pitchFamily="2" charset="-7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 baseline="0">
                <a:solidFill>
                  <a:schemeClr val="tx1"/>
                </a:solidFill>
                <a:latin typeface="Arial" pitchFamily="34" charset="0"/>
                <a:cs typeface="B Mitra" pitchFamily="2" charset="-7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baseline="0">
                <a:solidFill>
                  <a:schemeClr val="tx1"/>
                </a:solidFill>
                <a:latin typeface="Arial" pitchFamily="34" charset="0"/>
                <a:cs typeface="B Mitra" pitchFamily="2" charset="-7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baseline="0">
                <a:solidFill>
                  <a:schemeClr val="tx1"/>
                </a:solidFill>
                <a:latin typeface="Arial" pitchFamily="34" charset="0"/>
                <a:cs typeface="B Mitra" pitchFamily="2" charset="-7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baseline="0">
                <a:solidFill>
                  <a:schemeClr val="tx1"/>
                </a:solidFill>
                <a:latin typeface="Arial" pitchFamily="34" charset="0"/>
                <a:cs typeface="B Mitra" pitchFamily="2" charset="-7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CONFIGURATION </a:t>
            </a:r>
            <a:r>
              <a:rPr lang="en-US" sz="1600" kern="0" dirty="0" err="1" smtClean="0">
                <a:latin typeface="Arial" charset="0"/>
              </a:rPr>
              <a:t>average_gate_delay</a:t>
            </a:r>
            <a:r>
              <a:rPr lang="en-US" sz="1600" kern="0" dirty="0" smtClean="0">
                <a:latin typeface="Arial" charset="0"/>
              </a:rPr>
              <a:t> OF </a:t>
            </a:r>
            <a:r>
              <a:rPr lang="en-US" sz="1600" kern="0" dirty="0" err="1" smtClean="0">
                <a:latin typeface="Arial" charset="0"/>
              </a:rPr>
              <a:t>d_register</a:t>
            </a:r>
            <a:r>
              <a:rPr lang="en-US" sz="1600" kern="0" dirty="0" smtClean="0">
                <a:latin typeface="Arial" charset="0"/>
              </a:rPr>
              <a:t> IS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FOR </a:t>
            </a:r>
            <a:r>
              <a:rPr lang="en-US" sz="1600" kern="0" dirty="0" err="1" smtClean="0">
                <a:latin typeface="Arial" charset="0"/>
              </a:rPr>
              <a:t>latch_based</a:t>
            </a:r>
            <a:endParaRPr lang="en-US" sz="1600" kern="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FOR </a:t>
            </a:r>
            <a:r>
              <a:rPr lang="en-US" sz="1600" kern="0" dirty="0" err="1" smtClean="0">
                <a:latin typeface="Arial" charset="0"/>
              </a:rPr>
              <a:t>dr</a:t>
            </a:r>
            <a:endParaRPr lang="en-US" sz="1600" kern="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FOR di : dl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   USE ENTITY </a:t>
            </a:r>
            <a:r>
              <a:rPr lang="en-US" sz="1600" kern="0" dirty="0" err="1" smtClean="0">
                <a:latin typeface="Arial" charset="0"/>
              </a:rPr>
              <a:t>WORK.d_latch</a:t>
            </a:r>
            <a:r>
              <a:rPr lang="en-US" sz="1600" kern="0" dirty="0" smtClean="0">
                <a:latin typeface="Arial" charset="0"/>
              </a:rPr>
              <a:t>(</a:t>
            </a:r>
            <a:r>
              <a:rPr lang="en-US" sz="1600" kern="0" dirty="0" err="1" smtClean="0">
                <a:latin typeface="Arial" charset="0"/>
              </a:rPr>
              <a:t>sr_based</a:t>
            </a:r>
            <a:r>
              <a:rPr lang="en-US" sz="1600" kern="0" dirty="0" smtClean="0">
                <a:latin typeface="Arial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   FOR </a:t>
            </a:r>
            <a:r>
              <a:rPr lang="en-US" sz="1600" kern="0" dirty="0" err="1" smtClean="0">
                <a:latin typeface="Arial" charset="0"/>
              </a:rPr>
              <a:t>sr_based</a:t>
            </a:r>
            <a:endParaRPr lang="en-US" sz="1600" kern="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      FOR c1 : </a:t>
            </a:r>
            <a:r>
              <a:rPr lang="en-US" sz="1600" kern="0" dirty="0" err="1" smtClean="0">
                <a:latin typeface="Arial" charset="0"/>
              </a:rPr>
              <a:t>sr</a:t>
            </a:r>
            <a:endParaRPr lang="en-US" sz="1600" kern="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         USE ENTITY </a:t>
            </a:r>
            <a:r>
              <a:rPr lang="en-US" sz="1600" kern="0" dirty="0" err="1" smtClean="0">
                <a:latin typeface="Arial" charset="0"/>
              </a:rPr>
              <a:t>WORK.sr_latch</a:t>
            </a:r>
            <a:r>
              <a:rPr lang="en-US" sz="1600" kern="0" dirty="0" smtClean="0">
                <a:latin typeface="Arial" charset="0"/>
              </a:rPr>
              <a:t>(</a:t>
            </a:r>
            <a:r>
              <a:rPr lang="en-US" sz="1600" kern="0" dirty="0" err="1" smtClean="0">
                <a:latin typeface="Arial" charset="0"/>
              </a:rPr>
              <a:t>gate_level</a:t>
            </a:r>
            <a:r>
              <a:rPr lang="en-US" sz="1600" kern="0" dirty="0" smtClean="0">
                <a:latin typeface="Arial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      FOR </a:t>
            </a:r>
            <a:r>
              <a:rPr lang="en-US" sz="1600" kern="0" dirty="0" err="1" smtClean="0">
                <a:latin typeface="Arial" charset="0"/>
              </a:rPr>
              <a:t>gate_level</a:t>
            </a:r>
            <a:endParaRPr lang="en-US" sz="1600" kern="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         FOR g2, g4 : n2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               USE ENTITY WORK.nand2_t(</a:t>
            </a:r>
            <a:r>
              <a:rPr lang="en-US" sz="1600" kern="0" dirty="0" err="1" smtClean="0">
                <a:latin typeface="Arial" charset="0"/>
              </a:rPr>
              <a:t>average_delay</a:t>
            </a:r>
            <a:r>
              <a:rPr lang="en-US" sz="1600" kern="0" dirty="0" smtClean="0">
                <a:latin typeface="Arial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         END FOR;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         FOR g1, g3 : n2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               USE ENTITY WORK.nand2_t(</a:t>
            </a:r>
            <a:r>
              <a:rPr lang="en-US" sz="1600" kern="0" dirty="0" err="1" smtClean="0">
                <a:latin typeface="Arial" charset="0"/>
              </a:rPr>
              <a:t>less_delay</a:t>
            </a:r>
            <a:r>
              <a:rPr lang="en-US" sz="1600" kern="0" dirty="0" smtClean="0">
                <a:latin typeface="Arial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         END FOR;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      END FOR;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   END FOR;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   FOR c2 : n1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       USE ENTITY </a:t>
            </a:r>
            <a:r>
              <a:rPr lang="en-US" sz="1600" kern="0" dirty="0" err="1" smtClean="0">
                <a:latin typeface="Arial" charset="0"/>
              </a:rPr>
              <a:t>WORK.inv_t</a:t>
            </a:r>
            <a:r>
              <a:rPr lang="en-US" sz="1600" kern="0" dirty="0" smtClean="0">
                <a:latin typeface="Arial" charset="0"/>
              </a:rPr>
              <a:t>(</a:t>
            </a:r>
            <a:r>
              <a:rPr lang="en-US" sz="1600" kern="0" dirty="0" err="1" smtClean="0">
                <a:latin typeface="Arial" charset="0"/>
              </a:rPr>
              <a:t>average_delay</a:t>
            </a:r>
            <a:r>
              <a:rPr lang="en-US" sz="1600" kern="0" dirty="0" smtClean="0">
                <a:latin typeface="Arial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    END FOR;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   END FOR;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  END FOR;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  END FOR;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  END FOR;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>
                <a:latin typeface="Arial" charset="0"/>
              </a:rPr>
              <a:t>END </a:t>
            </a:r>
            <a:r>
              <a:rPr lang="en-US" sz="1600" kern="0" dirty="0" err="1" smtClean="0">
                <a:latin typeface="Arial" charset="0"/>
              </a:rPr>
              <a:t>average_gate_delay</a:t>
            </a:r>
            <a:r>
              <a:rPr lang="en-US" sz="1600" kern="0" dirty="0" smtClean="0">
                <a:latin typeface="Arial" charset="0"/>
              </a:rPr>
              <a:t>;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838200" y="685800"/>
            <a:ext cx="6705600" cy="5486400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r" rtl="1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US" sz="2400" b="1" kern="0">
              <a:solidFill>
                <a:srgbClr val="000000"/>
              </a:solidFill>
              <a:cs typeface="Lotus" pitchFamily="2" charset="-78"/>
            </a:endParaRPr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1219200" y="1676400"/>
            <a:ext cx="5791200" cy="26860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endParaRPr lang="en-US" altLang="en-US" sz="2400" b="1">
              <a:solidFill>
                <a:srgbClr val="000000"/>
              </a:solidFill>
              <a:cs typeface="Lotus" panose="00000400000000000000" pitchFamily="2" charset="-78"/>
            </a:endParaRPr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1371600" y="2438400"/>
            <a:ext cx="4876800" cy="685800"/>
          </a:xfrm>
          <a:prstGeom prst="rect">
            <a:avLst/>
          </a:prstGeom>
          <a:noFill/>
          <a:ln w="2857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endParaRPr lang="en-US" altLang="en-US" sz="2400" b="1">
              <a:solidFill>
                <a:srgbClr val="000000"/>
              </a:solidFill>
              <a:cs typeface="Lotus" panose="00000400000000000000" pitchFamily="2" charset="-78"/>
            </a:endParaRPr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1371600" y="3200400"/>
            <a:ext cx="4876800" cy="685800"/>
          </a:xfrm>
          <a:prstGeom prst="rect">
            <a:avLst/>
          </a:prstGeom>
          <a:noFill/>
          <a:ln w="2857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endParaRPr lang="en-US" altLang="en-US" sz="2400" b="1">
              <a:solidFill>
                <a:srgbClr val="000000"/>
              </a:solidFill>
              <a:cs typeface="Lotus" panose="00000400000000000000" pitchFamily="2" charset="-78"/>
            </a:endParaRPr>
          </a:p>
        </p:txBody>
      </p:sp>
      <p:sp>
        <p:nvSpPr>
          <p:cNvPr id="65545" name="Rectangle 10"/>
          <p:cNvSpPr>
            <a:spLocks noChangeArrowheads="1"/>
          </p:cNvSpPr>
          <p:nvPr/>
        </p:nvSpPr>
        <p:spPr bwMode="auto">
          <a:xfrm>
            <a:off x="1295400" y="2209800"/>
            <a:ext cx="5105400" cy="19050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endParaRPr lang="en-US" altLang="en-US" sz="2400" b="1">
              <a:solidFill>
                <a:srgbClr val="000000"/>
              </a:solidFill>
              <a:cs typeface="Lotus" panose="00000400000000000000" pitchFamily="2" charset="-78"/>
            </a:endParaRPr>
          </a:p>
        </p:txBody>
      </p:sp>
      <p:sp>
        <p:nvSpPr>
          <p:cNvPr id="65546" name="Rectangle 11"/>
          <p:cNvSpPr>
            <a:spLocks noChangeArrowheads="1"/>
          </p:cNvSpPr>
          <p:nvPr/>
        </p:nvSpPr>
        <p:spPr bwMode="auto">
          <a:xfrm>
            <a:off x="1219200" y="4400550"/>
            <a:ext cx="5791200" cy="7048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endParaRPr lang="en-US" altLang="en-US" sz="2400" b="1">
              <a:solidFill>
                <a:srgbClr val="000000"/>
              </a:solidFill>
              <a:cs typeface="Lotus" panose="00000400000000000000" pitchFamily="2" charset="-7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Configuration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سنتز:</a:t>
            </a:r>
          </a:p>
          <a:p>
            <a:pPr lvl="1" eaLnBrk="1" hangingPunct="1"/>
            <a:r>
              <a:rPr lang="fa-IR" altLang="en-US" smtClean="0"/>
              <a:t>ابزارهای امروزی پشتیبانی می‌کنند</a:t>
            </a:r>
          </a:p>
          <a:p>
            <a:pPr lvl="1" eaLnBrk="1" hangingPunct="1"/>
            <a:r>
              <a:rPr lang="fa-IR" altLang="en-US" smtClean="0"/>
              <a:t>بعضي از ابزارهاي سنتز جملات </a:t>
            </a:r>
            <a:r>
              <a:rPr lang="en-US" altLang="en-US" sz="2400" smtClean="0"/>
              <a:t>configuration </a:t>
            </a:r>
            <a:r>
              <a:rPr lang="fa-IR" altLang="en-US" smtClean="0"/>
              <a:t> را در نظر نمي گيرند و ممکن است قوانين پيش فرض را اعمال کنند.</a:t>
            </a:r>
          </a:p>
          <a:p>
            <a:pPr lvl="2" eaLnBrk="1" hangingPunct="1"/>
            <a:r>
              <a:rPr lang="fa-IR" altLang="en-US" smtClean="0"/>
              <a:t> در این ابزارها در </a:t>
            </a:r>
            <a:r>
              <a:rPr lang="en-US" altLang="en-US" sz="2400" smtClean="0"/>
              <a:t>declaration</a:t>
            </a:r>
            <a:r>
              <a:rPr lang="fa-IR" altLang="en-US" smtClean="0"/>
              <a:t>ها:</a:t>
            </a:r>
          </a:p>
          <a:p>
            <a:pPr lvl="3" eaLnBrk="1" hangingPunct="1">
              <a:buFontTx/>
              <a:buChar char="•"/>
            </a:pPr>
            <a:r>
              <a:rPr lang="fa-IR" altLang="en-US" smtClean="0"/>
              <a:t>نام</a:t>
            </a:r>
            <a:r>
              <a:rPr lang="fa-IR" altLang="en-US" sz="1800" smtClean="0"/>
              <a:t> </a:t>
            </a:r>
            <a:r>
              <a:rPr lang="en-US" altLang="en-US" sz="1800" smtClean="0"/>
              <a:t>component</a:t>
            </a:r>
            <a:r>
              <a:rPr lang="fa-IR" altLang="en-US" smtClean="0"/>
              <a:t>ها عين نام</a:t>
            </a:r>
            <a:r>
              <a:rPr lang="fa-IR" altLang="en-US" sz="1800" smtClean="0"/>
              <a:t> </a:t>
            </a:r>
            <a:r>
              <a:rPr lang="en-US" altLang="en-US" sz="1800" smtClean="0"/>
              <a:t>entity</a:t>
            </a:r>
            <a:r>
              <a:rPr lang="fa-IR" altLang="en-US" smtClean="0"/>
              <a:t> باشد</a:t>
            </a:r>
          </a:p>
          <a:p>
            <a:pPr lvl="3" eaLnBrk="1" hangingPunct="1">
              <a:buFontTx/>
              <a:buChar char="•"/>
            </a:pPr>
            <a:r>
              <a:rPr lang="fa-IR" altLang="en-US" smtClean="0"/>
              <a:t>نام، مود و نوع </a:t>
            </a:r>
            <a:r>
              <a:rPr lang="en-US" altLang="en-US" sz="1800" smtClean="0"/>
              <a:t>port</a:t>
            </a:r>
            <a:r>
              <a:rPr lang="fa-IR" altLang="en-US" smtClean="0"/>
              <a:t>ها عين  پورت </a:t>
            </a:r>
            <a:r>
              <a:rPr lang="en-US" altLang="en-US" sz="1800" smtClean="0"/>
              <a:t>entity</a:t>
            </a:r>
            <a:r>
              <a:rPr lang="fa-IR" altLang="en-US" sz="1800" smtClean="0"/>
              <a:t> </a:t>
            </a:r>
            <a:r>
              <a:rPr lang="fa-IR" altLang="en-US" smtClean="0"/>
              <a:t>باشد</a:t>
            </a:r>
          </a:p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0FD4C1E-5C7E-47DB-9EB8-9DDE4BF3B569}" type="slidenum">
              <a:rPr lang="en-US" altLang="en-US" sz="1300" smtClean="0">
                <a:latin typeface="Arial" panose="020B0604020202020204" pitchFamily="34" charset="0"/>
              </a:rPr>
              <a:pPr/>
              <a:t>32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9750" y="1000125"/>
            <a:ext cx="8032750" cy="5214938"/>
          </a:xfrm>
        </p:spPr>
        <p:txBody>
          <a:bodyPr/>
          <a:lstStyle/>
          <a:p>
            <a:r>
              <a:rPr lang="fa-IR" altLang="en-US" smtClean="0"/>
              <a:t>کاربردها:</a:t>
            </a:r>
            <a:endParaRPr lang="en-US" altLang="en-US" smtClean="0"/>
          </a:p>
          <a:p>
            <a:pPr lvl="1"/>
            <a:r>
              <a:rPr lang="fa-IR" altLang="en-US" smtClean="0"/>
              <a:t>مدل‌سازی:</a:t>
            </a:r>
          </a:p>
          <a:p>
            <a:pPr lvl="2"/>
            <a:r>
              <a:rPr lang="fa-IR" altLang="en-US" smtClean="0"/>
              <a:t> مراحل اولیة طراحی:</a:t>
            </a:r>
          </a:p>
          <a:p>
            <a:pPr lvl="3"/>
            <a:r>
              <a:rPr lang="fa-IR" altLang="en-US" smtClean="0"/>
              <a:t>عملکرد و رفتار کلی مشخص است</a:t>
            </a:r>
          </a:p>
          <a:p>
            <a:pPr lvl="3"/>
            <a:r>
              <a:rPr lang="fa-IR" altLang="en-US" smtClean="0"/>
              <a:t>توصیف الگوریتم با دستورهای رفتاری</a:t>
            </a:r>
          </a:p>
          <a:p>
            <a:pPr lvl="3"/>
            <a:r>
              <a:rPr lang="fa-IR" altLang="en-US" smtClean="0"/>
              <a:t>کمک به فهم صورت مسأله</a:t>
            </a:r>
          </a:p>
          <a:p>
            <a:pPr lvl="3"/>
            <a:r>
              <a:rPr lang="fa-IR" altLang="en-US" smtClean="0"/>
              <a:t>جلوگیری از سرایت اشکالات به سطوح پایین طراحی</a:t>
            </a:r>
          </a:p>
          <a:p>
            <a:pPr lvl="1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FB2B4E0-9BF4-495D-B195-9F5CDA51720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292725" y="1000125"/>
            <a:ext cx="3640138" cy="5214938"/>
          </a:xfrm>
        </p:spPr>
        <p:txBody>
          <a:bodyPr/>
          <a:lstStyle/>
          <a:p>
            <a:r>
              <a:rPr lang="fa-IR" altLang="en-US" smtClean="0"/>
              <a:t>کاربردها:</a:t>
            </a:r>
            <a:endParaRPr lang="en-US" altLang="en-US" smtClean="0"/>
          </a:p>
          <a:p>
            <a:pPr lvl="1"/>
            <a:r>
              <a:rPr lang="fa-IR" altLang="en-US" smtClean="0"/>
              <a:t>مدل‌سازی:</a:t>
            </a:r>
          </a:p>
          <a:p>
            <a:pPr lvl="2"/>
            <a:r>
              <a:rPr lang="fa-IR" altLang="en-US" sz="2400" smtClean="0"/>
              <a:t>مثال: کنترل‌کنندة آسانسور</a:t>
            </a:r>
          </a:p>
          <a:p>
            <a:pPr lvl="1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F685950-ADB1-4F0A-AFF8-1C34332C426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468313" y="2060575"/>
            <a:ext cx="4824412" cy="41544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 (true)</a:t>
            </a: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(REQUEST = true)then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(REQUEST_FLOOR &gt; CURRENT_FLOOR)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MOVE_UP (CURRENT_FLOOR, ...);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MOVE_DOWN (CURRENT_FLOOR, ...);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042988" y="1000125"/>
            <a:ext cx="7889875" cy="5214938"/>
          </a:xfrm>
        </p:spPr>
        <p:txBody>
          <a:bodyPr/>
          <a:lstStyle/>
          <a:p>
            <a:r>
              <a:rPr lang="fa-IR" altLang="en-US" smtClean="0"/>
              <a:t>کاربردها:</a:t>
            </a:r>
            <a:endParaRPr lang="en-US" altLang="en-US" smtClean="0"/>
          </a:p>
          <a:p>
            <a:pPr lvl="1"/>
            <a:r>
              <a:rPr lang="fa-IR" altLang="en-US" smtClean="0"/>
              <a:t>سنتز</a:t>
            </a:r>
          </a:p>
          <a:p>
            <a:pPr lvl="2"/>
            <a:r>
              <a:rPr lang="fa-IR" altLang="en-US" sz="2800" smtClean="0"/>
              <a:t> تولید خودکار مدار از توصیف</a:t>
            </a:r>
          </a:p>
          <a:p>
            <a:pPr lvl="2"/>
            <a:r>
              <a:rPr lang="fa-IR" altLang="en-US" sz="2800" smtClean="0"/>
              <a:t> زیرمجموعة قابل سنتز</a:t>
            </a:r>
          </a:p>
          <a:p>
            <a:pPr lvl="3"/>
            <a:r>
              <a:rPr lang="fa-IR" altLang="en-US" smtClean="0"/>
              <a:t>لزوم آشنایی با این زیرمجموعه</a:t>
            </a:r>
          </a:p>
          <a:p>
            <a:pPr lvl="3"/>
            <a:r>
              <a:rPr lang="fa-IR" altLang="en-US" smtClean="0"/>
              <a:t>تفاوت ابزارها </a:t>
            </a:r>
            <a:r>
              <a:rPr lang="fa-IR" altLang="en-US" smtClean="0">
                <a:sym typeface="Wingdings" panose="05000000000000000000" pitchFamily="2" charset="2"/>
              </a:rPr>
              <a:t> </a:t>
            </a:r>
            <a:r>
              <a:rPr lang="en-US" altLang="en-US" smtClean="0">
                <a:sym typeface="Wingdings" panose="05000000000000000000" pitchFamily="2" charset="2"/>
              </a:rPr>
              <a:t>portable code</a:t>
            </a:r>
            <a:r>
              <a:rPr lang="fa-IR" altLang="en-US" smtClean="0">
                <a:sym typeface="Wingdings" panose="05000000000000000000" pitchFamily="2" charset="2"/>
              </a:rPr>
              <a:t> </a:t>
            </a:r>
          </a:p>
          <a:p>
            <a:pPr lvl="4"/>
            <a:r>
              <a:rPr lang="fa-IR" altLang="en-US" smtClean="0">
                <a:sym typeface="Wingdings" panose="05000000000000000000" pitchFamily="2" charset="2"/>
              </a:rPr>
              <a:t>کد غیر قابل سنتز برای دیگری</a:t>
            </a:r>
          </a:p>
          <a:p>
            <a:pPr lvl="4"/>
            <a:r>
              <a:rPr lang="fa-IR" altLang="en-US" smtClean="0">
                <a:sym typeface="Wingdings" panose="05000000000000000000" pitchFamily="2" charset="2"/>
              </a:rPr>
              <a:t>مدار متفاوت</a:t>
            </a:r>
          </a:p>
          <a:p>
            <a:pPr lvl="3"/>
            <a:r>
              <a:rPr lang="fa-IR" altLang="en-US" smtClean="0">
                <a:sym typeface="Wingdings" panose="05000000000000000000" pitchFamily="2" charset="2"/>
              </a:rPr>
              <a:t>کلیات یکسان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 این درس:</a:t>
            </a:r>
          </a:p>
          <a:p>
            <a:pPr lvl="3"/>
            <a:r>
              <a:rPr lang="fa-IR" altLang="en-US" smtClean="0">
                <a:sym typeface="Wingdings" panose="05000000000000000000" pitchFamily="2" charset="2"/>
              </a:rPr>
              <a:t>موارد کلی مشترک</a:t>
            </a:r>
          </a:p>
          <a:p>
            <a:pPr lvl="3"/>
            <a:r>
              <a:rPr lang="fa-IR" altLang="en-US" smtClean="0">
                <a:sym typeface="Wingdings" panose="05000000000000000000" pitchFamily="2" charset="2"/>
              </a:rPr>
              <a:t>تحوة کدنویسی مناسب</a:t>
            </a:r>
            <a:endParaRPr lang="fa-IR" altLang="en-US" smtClean="0"/>
          </a:p>
          <a:p>
            <a:pPr lvl="3"/>
            <a:endParaRPr lang="fa-IR" altLang="en-US" smtClean="0"/>
          </a:p>
          <a:p>
            <a:pPr lvl="1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4336419-CB1A-4FED-8F68-CB8A38ECAD0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000125"/>
            <a:ext cx="7889875" cy="5214938"/>
          </a:xfrm>
        </p:spPr>
        <p:txBody>
          <a:bodyPr/>
          <a:lstStyle/>
          <a:p>
            <a:r>
              <a:rPr lang="fa-IR" altLang="en-US" smtClean="0"/>
              <a:t>کاربردها:</a:t>
            </a:r>
            <a:endParaRPr lang="en-US" altLang="en-US" smtClean="0"/>
          </a:p>
          <a:p>
            <a:pPr lvl="1"/>
            <a:r>
              <a:rPr lang="fa-IR" altLang="en-US" smtClean="0"/>
              <a:t>درستی‌سنجی</a:t>
            </a:r>
          </a:p>
          <a:p>
            <a:pPr lvl="2"/>
            <a:r>
              <a:rPr lang="fa-IR" altLang="en-US" sz="2800" smtClean="0"/>
              <a:t> محیط درستی‌سنجی: </a:t>
            </a:r>
            <a:r>
              <a:rPr lang="en-US" altLang="en-US" sz="2400" smtClean="0"/>
              <a:t>testbench</a:t>
            </a:r>
            <a:endParaRPr lang="fa-IR" altLang="en-US" sz="2800" smtClean="0"/>
          </a:p>
          <a:p>
            <a:pPr lvl="3"/>
            <a:endParaRPr lang="fa-IR" altLang="en-US" smtClean="0"/>
          </a:p>
          <a:p>
            <a:pPr lvl="2"/>
            <a:r>
              <a:rPr lang="fa-IR" altLang="en-US" smtClean="0"/>
              <a:t> عناصر اصلی:</a:t>
            </a:r>
          </a:p>
          <a:p>
            <a:pPr lvl="3"/>
            <a:r>
              <a:rPr lang="fa-IR" altLang="en-US" smtClean="0"/>
              <a:t>طرح مورد آزمون</a:t>
            </a:r>
          </a:p>
          <a:p>
            <a:pPr lvl="3"/>
            <a:r>
              <a:rPr lang="fa-IR" altLang="en-US" smtClean="0"/>
              <a:t>تولید و اِعمال بردارهای ورودی</a:t>
            </a:r>
          </a:p>
          <a:p>
            <a:pPr lvl="3"/>
            <a:r>
              <a:rPr lang="fa-IR" altLang="en-US" smtClean="0"/>
              <a:t>مشاهده و تحلیل خروجی‌ها</a:t>
            </a:r>
          </a:p>
          <a:p>
            <a:pPr lvl="2"/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606837B-3EDB-4F0A-9ACF-54C16DB4A23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042988" y="1000125"/>
            <a:ext cx="7889875" cy="5214938"/>
          </a:xfrm>
        </p:spPr>
        <p:txBody>
          <a:bodyPr/>
          <a:lstStyle/>
          <a:p>
            <a:pPr>
              <a:defRPr/>
            </a:pPr>
            <a:r>
              <a:rPr lang="fa-IR" altLang="en-US" dirty="0" smtClean="0"/>
              <a:t>کاربردها:</a:t>
            </a:r>
            <a:endParaRPr lang="en-US" altLang="en-US" dirty="0" smtClean="0"/>
          </a:p>
          <a:p>
            <a:pPr lvl="1">
              <a:defRPr/>
            </a:pPr>
            <a:r>
              <a:rPr lang="fa-IR" altLang="en-US" dirty="0" smtClean="0"/>
              <a:t>درستی‌سنجی</a:t>
            </a:r>
          </a:p>
          <a:p>
            <a:pPr lvl="2">
              <a:defRPr/>
            </a:pPr>
            <a:r>
              <a:rPr lang="fa-IR" altLang="en-US" sz="2800" dirty="0" smtClean="0"/>
              <a:t> تولید بردارهای ورودی:</a:t>
            </a:r>
          </a:p>
          <a:p>
            <a:pPr marL="1828800" lvl="3" indent="-457200">
              <a:buFont typeface="+mj-lt"/>
              <a:buAutoNum type="arabicPeriod"/>
              <a:defRPr/>
            </a:pPr>
            <a:r>
              <a:rPr lang="fa-IR" altLang="en-US" dirty="0" smtClean="0"/>
              <a:t>تصادفی</a:t>
            </a:r>
          </a:p>
          <a:p>
            <a:pPr marL="1828800" lvl="3" indent="-457200">
              <a:buFont typeface="+mj-lt"/>
              <a:buAutoNum type="arabicPeriod"/>
              <a:defRPr/>
            </a:pPr>
            <a:r>
              <a:rPr lang="fa-IR" altLang="en-US" dirty="0" smtClean="0"/>
              <a:t>انتخاب هوشمندانه</a:t>
            </a:r>
          </a:p>
          <a:p>
            <a:pPr marL="1828800" lvl="3" indent="-457200">
              <a:buFont typeface="+mj-lt"/>
              <a:buAutoNum type="arabicPeriod"/>
              <a:defRPr/>
            </a:pPr>
            <a:r>
              <a:rPr lang="fa-IR" altLang="en-US" dirty="0" smtClean="0"/>
              <a:t>الگوریتم‌های تولید خودکار بردارهای آزمون (</a:t>
            </a:r>
            <a:r>
              <a:rPr lang="en-US" altLang="en-US" dirty="0" smtClean="0"/>
              <a:t>ATPG</a:t>
            </a:r>
            <a:r>
              <a:rPr lang="fa-IR" altLang="en-US" dirty="0" smtClean="0"/>
              <a:t>)</a:t>
            </a:r>
          </a:p>
          <a:p>
            <a:pPr lvl="2">
              <a:defRPr/>
            </a:pPr>
            <a:r>
              <a:rPr lang="fa-IR" altLang="en-US" sz="2800" dirty="0"/>
              <a:t> </a:t>
            </a:r>
            <a:r>
              <a:rPr lang="fa-IR" altLang="en-US" sz="2800" dirty="0" smtClean="0"/>
              <a:t>نیاز به توصیف با کد </a:t>
            </a:r>
            <a:r>
              <a:rPr lang="en-US" altLang="en-US" sz="2400" dirty="0" smtClean="0"/>
              <a:t>VHDL</a:t>
            </a:r>
          </a:p>
          <a:p>
            <a:pPr lvl="3">
              <a:defRPr/>
            </a:pPr>
            <a:r>
              <a:rPr lang="fa-IR" altLang="en-US" dirty="0"/>
              <a:t>برنامه‌نویسی </a:t>
            </a:r>
            <a:r>
              <a:rPr lang="fa-IR" altLang="en-US" dirty="0" smtClean="0"/>
              <a:t>روالی</a:t>
            </a:r>
          </a:p>
          <a:p>
            <a:pPr lvl="3">
              <a:defRPr/>
            </a:pPr>
            <a:r>
              <a:rPr lang="fa-IR" altLang="en-US" dirty="0" smtClean="0"/>
              <a:t>خواندن از فایل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lang="fa-IR" altLang="en-US" dirty="0" smtClean="0"/>
              <a:t> </a:t>
            </a:r>
            <a:endParaRPr lang="en-US" alt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F23C3BB-6F11-490F-ACFE-A9AFEC6FE63E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916112" y="825773"/>
            <a:ext cx="6881813" cy="5214938"/>
          </a:xfrm>
        </p:spPr>
        <p:txBody>
          <a:bodyPr/>
          <a:lstStyle/>
          <a:p>
            <a:pPr lvl="1"/>
            <a:r>
              <a:rPr lang="fa-IR" altLang="en-US" smtClean="0"/>
              <a:t>مثال: </a:t>
            </a:r>
            <a:endParaRPr lang="en-US" altLang="en-US" smtClean="0"/>
          </a:p>
          <a:p>
            <a:pPr lvl="2"/>
            <a:r>
              <a:rPr lang="fa-IR" altLang="en-US" sz="2800" smtClean="0"/>
              <a:t> سخت‌افزار محاسبة </a:t>
            </a:r>
            <a:r>
              <a:rPr lang="en-US" altLang="en-US" sz="2800" smtClean="0"/>
              <a:t>(x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 + y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)</a:t>
            </a:r>
            <a:r>
              <a:rPr lang="en-US" altLang="en-US" sz="2800" baseline="30000" smtClean="0"/>
              <a:t>1/2</a:t>
            </a:r>
          </a:p>
          <a:p>
            <a:pPr lvl="2"/>
            <a:r>
              <a:rPr lang="fa-IR" altLang="en-US" sz="2800" smtClean="0"/>
              <a:t> مقایسه با نتیجة رفتاری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386ABC7-AD76-4284-9A21-8B60533822E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692150" y="2556740"/>
            <a:ext cx="6328122" cy="378565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	L1 : L_MODULE(X,Y,L);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11	LL : process (⋯)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12	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13	for X in 0 to 63 loop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14		for Y in 0 to 63 loop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15		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16			L_BEHAVE := (X**2 + Y**2)**0.5;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17			if(L != L_BEHAVE)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18				ERROR_SIG &lt;= ’1’;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19			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20		end for;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21	end for;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22	end process LL;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19304</TotalTime>
  <Words>1109</Words>
  <Application>Microsoft Office PowerPoint</Application>
  <PresentationFormat>On-screen Show (4:3)</PresentationFormat>
  <Paragraphs>386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Times New Roman</vt:lpstr>
      <vt:lpstr>Arial</vt:lpstr>
      <vt:lpstr>B Titr</vt:lpstr>
      <vt:lpstr>B Mitra</vt:lpstr>
      <vt:lpstr>Wingdings</vt:lpstr>
      <vt:lpstr>Courier New</vt:lpstr>
      <vt:lpstr>Calibri</vt:lpstr>
      <vt:lpstr>Lotus</vt:lpstr>
      <vt:lpstr>B Nazanin</vt:lpstr>
      <vt:lpstr>Helvetica</vt:lpstr>
      <vt:lpstr>1_presentation_template</vt:lpstr>
      <vt:lpstr>Custom Design</vt:lpstr>
      <vt:lpstr>زبان توصیف سخت‌افزار</vt:lpstr>
      <vt:lpstr>زبان‌ها</vt:lpstr>
      <vt:lpstr>VHDL</vt:lpstr>
      <vt:lpstr>VHDL</vt:lpstr>
      <vt:lpstr>VHDL</vt:lpstr>
      <vt:lpstr>VHDL</vt:lpstr>
      <vt:lpstr>VHDL</vt:lpstr>
      <vt:lpstr>VHDL</vt:lpstr>
      <vt:lpstr>VHDL</vt:lpstr>
      <vt:lpstr>سطوح تجرید (Levels of Abstraction)</vt:lpstr>
      <vt:lpstr>سطوح تجرید</vt:lpstr>
      <vt:lpstr>سطوح تجرید</vt:lpstr>
      <vt:lpstr>سطوح تجرید</vt:lpstr>
      <vt:lpstr>سطوح تجرید</vt:lpstr>
      <vt:lpstr>توصیف سخت‌افزار با VHDL</vt:lpstr>
      <vt:lpstr>VHDL Structural Elements</vt:lpstr>
      <vt:lpstr>Entity</vt:lpstr>
      <vt:lpstr>Architecture</vt:lpstr>
      <vt:lpstr>Architecture Structure</vt:lpstr>
      <vt:lpstr>Entity Port Modes</vt:lpstr>
      <vt:lpstr>Use of VHDL Objects</vt:lpstr>
      <vt:lpstr>Structural Model</vt:lpstr>
      <vt:lpstr>Component Declaration</vt:lpstr>
      <vt:lpstr>Component Instantiation</vt:lpstr>
      <vt:lpstr>Named Signal Association</vt:lpstr>
      <vt:lpstr>Configuration</vt:lpstr>
      <vt:lpstr>Configuration</vt:lpstr>
      <vt:lpstr>Simple Configuration Specification</vt:lpstr>
      <vt:lpstr>Configuration Example</vt:lpstr>
      <vt:lpstr>PowerPoint Presentation</vt:lpstr>
      <vt:lpstr>PowerPoint Presentation</vt:lpstr>
      <vt:lpstr>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Parham Alvani</cp:lastModifiedBy>
  <cp:revision>695</cp:revision>
  <dcterms:created xsi:type="dcterms:W3CDTF">1601-01-01T00:00:00Z</dcterms:created>
  <dcterms:modified xsi:type="dcterms:W3CDTF">2016-02-09T13:54:57Z</dcterms:modified>
</cp:coreProperties>
</file>