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8"/>
  </p:notesMasterIdLst>
  <p:handoutMasterIdLst>
    <p:handoutMasterId r:id="rId39"/>
  </p:handoutMasterIdLst>
  <p:sldIdLst>
    <p:sldId id="449" r:id="rId2"/>
    <p:sldId id="464" r:id="rId3"/>
    <p:sldId id="529" r:id="rId4"/>
    <p:sldId id="520" r:id="rId5"/>
    <p:sldId id="504" r:id="rId6"/>
    <p:sldId id="528" r:id="rId7"/>
    <p:sldId id="502" r:id="rId8"/>
    <p:sldId id="505" r:id="rId9"/>
    <p:sldId id="506" r:id="rId10"/>
    <p:sldId id="503" r:id="rId11"/>
    <p:sldId id="521" r:id="rId12"/>
    <p:sldId id="522" r:id="rId13"/>
    <p:sldId id="530" r:id="rId14"/>
    <p:sldId id="531" r:id="rId15"/>
    <p:sldId id="532" r:id="rId16"/>
    <p:sldId id="478" r:id="rId17"/>
    <p:sldId id="513" r:id="rId18"/>
    <p:sldId id="514" r:id="rId19"/>
    <p:sldId id="515" r:id="rId20"/>
    <p:sldId id="523" r:id="rId21"/>
    <p:sldId id="510" r:id="rId22"/>
    <p:sldId id="512" r:id="rId23"/>
    <p:sldId id="511" r:id="rId24"/>
    <p:sldId id="516" r:id="rId25"/>
    <p:sldId id="518" r:id="rId26"/>
    <p:sldId id="517" r:id="rId27"/>
    <p:sldId id="498" r:id="rId28"/>
    <p:sldId id="499" r:id="rId29"/>
    <p:sldId id="490" r:id="rId30"/>
    <p:sldId id="497" r:id="rId31"/>
    <p:sldId id="534" r:id="rId32"/>
    <p:sldId id="533" r:id="rId33"/>
    <p:sldId id="489" r:id="rId34"/>
    <p:sldId id="535" r:id="rId35"/>
    <p:sldId id="536" r:id="rId36"/>
    <p:sldId id="527" r:id="rId3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itchFamily="2" charset="0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itchFamily="2" charset="0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itchFamily="2" charset="0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itchFamily="2" charset="0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itchFamily="2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itchFamily="2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itchFamily="2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itchFamily="2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itchFamily="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FF66"/>
    <a:srgbClr val="FFFFCC"/>
    <a:srgbClr val="33CC33"/>
    <a:srgbClr val="0000CC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37" autoAdjust="0"/>
  </p:normalViewPr>
  <p:slideViewPr>
    <p:cSldViewPr>
      <p:cViewPr varScale="1">
        <p:scale>
          <a:sx n="277" d="100"/>
          <a:sy n="277" d="100"/>
        </p:scale>
        <p:origin x="2226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cs typeface="Lotus" pitchFamily="2" charset="-7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Lotus" pitchFamily="2" charset="-7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Lotus" pitchFamily="2" charset="-7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A431E1-5404-40A4-A91D-333769E2249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cs typeface="Lotus" pitchFamily="2" charset="-7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Lotus" pitchFamily="2" charset="-7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Lotus" pitchFamily="2" charset="-7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95A99-0B7D-49E8-BB43-A4854C8D975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D04D9887-1356-4B1B-8C68-FBFFF9F1F6A5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648D947A-7C89-4B9A-B122-7A587C397DC8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1102007B-D9E4-405D-80B4-E4528899E9B8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BFB39E0B-130F-4DE7-8559-096DB39A1C33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48AC6D3B-1165-42DC-BAE8-DFA7A20BC462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6BCC3BC5-8F04-40F5-BA5B-BD1E53003F44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DCD5185D-2F2C-4656-87BB-81F902AEDC32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8ACF0F59-4462-4109-BDC0-2A3E7EA4D107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2F7761AD-F9B6-4A7E-A084-047BAB4B1B5B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10205893-063D-4DCD-8180-D1EEF74377A3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38F2F5FC-255D-4CC7-A788-9A58F251BB32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3F41A7D5-DD23-42C0-98CC-6BFDB57CDFC0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5C462F87-5F0C-4F84-9890-76244F1BDBD1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E6AFC324-ACF3-421B-B426-ED0744364FCF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92248A72-84AB-45AB-8F44-50D225CD98A4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F919076C-FA1C-4909-9B7B-854D90E50452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167115EA-1DE7-41B9-ADA4-25C872C775AA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4092C446-5E98-46EA-9E95-4DE6B031F655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CFB665D4-F52E-4000-AA1A-8DBC5B56FB8C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44317234-D038-4B7B-9A90-C6160C5FA903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68A40A54-DD33-49D3-9726-6CC44DD4ED4A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1A33D905-450A-4095-91FA-45E9BE806CDA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ED9DD947-ED4B-472E-A1D6-CFB7FCA8B6C6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DC657C90-AC13-46AE-959C-E4008B0CC782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A5F36B79-9429-4CBC-9F10-DEAADAC6B544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833A7C5E-9AF8-4ECD-9F29-150094CC03A8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F8AC1854-57AD-4DA0-8467-7C82AD21252E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312DB522-C459-42B7-9EBE-31349F335264}" type="slidenum">
              <a:rPr lang="en-US" altLang="en-US" sz="1200">
                <a:cs typeface="Arial" panose="020B0604020202020204" pitchFamily="34" charset="0"/>
              </a:rPr>
              <a:pPr eaLnBrk="1" hangingPunct="1"/>
              <a:t>34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38D4B9B5-816E-4E1D-B8CC-1277FCFFFAC3}" type="slidenum">
              <a:rPr lang="en-US" altLang="en-US" sz="1200"/>
              <a:pPr eaLnBrk="1" hangingPunct="1"/>
              <a:t>35</a:t>
            </a:fld>
            <a:endParaRPr lang="en-US" altLang="en-US" sz="1200"/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D1B5296A-1085-4CB4-A4E0-3E894C8BD0CE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2800441E-9DBA-49CB-B2EA-81281E304CC4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41600F61-F628-46BA-B282-909A5266AFC4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8C463429-E5C1-4B02-9EF5-CCEB0E7F2296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D9032125-C8D4-4930-9D93-47D74A597603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57AC96B4-BA28-4A58-B7BF-EB11DF1EF969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2CD804-F671-4FA2-A79D-E366759624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34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DB40C1-F737-40CD-BC4F-8CBDE616BC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38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E96AF0-2D45-4043-A2A7-6FF1F0B18C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35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28AA86-29A0-4C65-B311-0A5146D7AA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061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31900-ACA3-45B8-A815-F10AE2886D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58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460D2-D6AA-4ADD-8EA3-60DB6BD9F8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91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415E8-DF9F-4C7F-88E4-DB36A535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37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2BF1B2-6856-4109-8D68-14C83D0ED6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211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1F4DBF-2035-447C-90ED-127CEF80C2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74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DFDD4-6C40-45EC-8C27-BE52E3702E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53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1F352-EC33-425B-8553-3D0A9C7DC6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90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1">
              <a:defRPr sz="1600">
                <a:cs typeface="Lotus" pitchFamily="2" charset="-78"/>
              </a:defRPr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cs typeface="Times New Roman" panose="02020603050405020304" pitchFamily="18" charset="0"/>
              </a:defRPr>
            </a:lvl1pPr>
          </a:lstStyle>
          <a:p>
            <a:fld id="{417F1A29-3258-4821-83C8-68CA358D17F0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079" name="Picture 1031" descr="bambo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76"/>
          <a:stretch>
            <a:fillRect/>
          </a:stretch>
        </p:blipFill>
        <p:spPr bwMode="ltGray">
          <a:xfrm>
            <a:off x="7353300" y="0"/>
            <a:ext cx="1790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tr" pitchFamily="2" charset="-7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tr" pitchFamily="2" charset="-7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tr" pitchFamily="2" charset="-7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tr" pitchFamily="2" charset="-78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tr" pitchFamily="2" charset="-78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tr" pitchFamily="2" charset="-78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tr" pitchFamily="2" charset="-78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tr" pitchFamily="2" charset="-7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 smtClean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 smtClean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 smtClean="0">
                <a:cs typeface="B Roya" panose="00000400000000000000" pitchFamily="2" charset="-78"/>
              </a:rPr>
              <a:t> </a:t>
            </a:r>
            <a:endParaRPr lang="en-US" altLang="en-US" sz="1400" b="0" dirty="0" smtClean="0">
              <a:cs typeface="B Roya" panose="00000400000000000000" pitchFamily="2" charset="-78"/>
            </a:endParaRP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AE7AE03C-F935-45B9-9731-9AED59364760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تراشه‌هاي</a:t>
            </a:r>
            <a:r>
              <a:rPr lang="fa-IR" altLang="en-US" dirty="0" smtClean="0">
                <a:cs typeface="B Roya" panose="00000400000000000000" pitchFamily="2" charset="-78"/>
              </a:rPr>
              <a:t> </a:t>
            </a:r>
            <a:r>
              <a:rPr lang="fa-IR" altLang="en-US" dirty="0" smtClean="0">
                <a:cs typeface="B Roya" panose="00000400000000000000" pitchFamily="2" charset="-78"/>
              </a:rPr>
              <a:t>منطقي برنامه </a:t>
            </a:r>
            <a:r>
              <a:rPr lang="fa-IR" altLang="en-US" dirty="0" smtClean="0">
                <a:cs typeface="B Roya" panose="00000400000000000000" pitchFamily="2" charset="-78"/>
              </a:rPr>
              <a:t>پذير</a:t>
            </a:r>
            <a:endParaRPr lang="en-US" altLang="en-US" dirty="0" smtClean="0">
              <a:cs typeface="B Roya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53813423-3CF6-49C8-9A1A-C11E29B55A9C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10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Mixed</a:t>
            </a:r>
          </a:p>
        </p:txBody>
      </p:sp>
      <p:pic>
        <p:nvPicPr>
          <p:cNvPr id="311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5" y="1809750"/>
            <a:ext cx="371475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52575" y="2028825"/>
            <a:ext cx="5054600" cy="2362200"/>
            <a:chOff x="1586" y="1674"/>
            <a:chExt cx="3184" cy="1488"/>
          </a:xfrm>
        </p:grpSpPr>
        <p:sp>
          <p:nvSpPr>
            <p:cNvPr id="12303" name="Rectangle 5"/>
            <p:cNvSpPr>
              <a:spLocks noChangeArrowheads="1"/>
            </p:cNvSpPr>
            <p:nvPr/>
          </p:nvSpPr>
          <p:spPr bwMode="auto">
            <a:xfrm>
              <a:off x="2742" y="1680"/>
              <a:ext cx="744" cy="66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4" name="Rectangle 6"/>
            <p:cNvSpPr>
              <a:spLocks noChangeArrowheads="1"/>
            </p:cNvSpPr>
            <p:nvPr/>
          </p:nvSpPr>
          <p:spPr bwMode="auto">
            <a:xfrm>
              <a:off x="3510" y="1674"/>
              <a:ext cx="1260" cy="66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5" name="Rectangle 7"/>
            <p:cNvSpPr>
              <a:spLocks noChangeArrowheads="1"/>
            </p:cNvSpPr>
            <p:nvPr/>
          </p:nvSpPr>
          <p:spPr bwMode="auto">
            <a:xfrm>
              <a:off x="3600" y="2340"/>
              <a:ext cx="546" cy="82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6" name="Text Box 8"/>
            <p:cNvSpPr txBox="1">
              <a:spLocks noChangeArrowheads="1"/>
            </p:cNvSpPr>
            <p:nvPr/>
          </p:nvSpPr>
          <p:spPr bwMode="auto">
            <a:xfrm>
              <a:off x="1586" y="2508"/>
              <a:ext cx="8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FFFF00"/>
                  </a:solidFill>
                  <a:cs typeface="Times New Roman" panose="02020603050405020304" pitchFamily="18" charset="0"/>
                </a:rPr>
                <a:t>RAM/ROM</a:t>
              </a:r>
            </a:p>
          </p:txBody>
        </p:sp>
        <p:sp>
          <p:nvSpPr>
            <p:cNvPr id="12307" name="Line 9"/>
            <p:cNvSpPr>
              <a:spLocks noChangeShapeType="1"/>
            </p:cNvSpPr>
            <p:nvPr/>
          </p:nvSpPr>
          <p:spPr bwMode="auto">
            <a:xfrm flipV="1">
              <a:off x="2322" y="2142"/>
              <a:ext cx="408" cy="40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Line 10"/>
            <p:cNvSpPr>
              <a:spLocks noChangeShapeType="1"/>
            </p:cNvSpPr>
            <p:nvPr/>
          </p:nvSpPr>
          <p:spPr bwMode="auto">
            <a:xfrm flipV="1">
              <a:off x="2388" y="2352"/>
              <a:ext cx="1110" cy="31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Line 11"/>
            <p:cNvSpPr>
              <a:spLocks noChangeShapeType="1"/>
            </p:cNvSpPr>
            <p:nvPr/>
          </p:nvSpPr>
          <p:spPr bwMode="auto">
            <a:xfrm>
              <a:off x="2424" y="2688"/>
              <a:ext cx="1134" cy="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52400" y="3133725"/>
            <a:ext cx="4568825" cy="1257300"/>
            <a:chOff x="704" y="2370"/>
            <a:chExt cx="2878" cy="792"/>
          </a:xfrm>
        </p:grpSpPr>
        <p:sp>
          <p:nvSpPr>
            <p:cNvPr id="12300" name="Rectangle 13"/>
            <p:cNvSpPr>
              <a:spLocks noChangeArrowheads="1"/>
            </p:cNvSpPr>
            <p:nvPr/>
          </p:nvSpPr>
          <p:spPr bwMode="auto">
            <a:xfrm>
              <a:off x="2958" y="2370"/>
              <a:ext cx="624" cy="7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1" name="Text Box 14"/>
            <p:cNvSpPr txBox="1">
              <a:spLocks noChangeArrowheads="1"/>
            </p:cNvSpPr>
            <p:nvPr/>
          </p:nvSpPr>
          <p:spPr bwMode="auto">
            <a:xfrm>
              <a:off x="704" y="2916"/>
              <a:ext cx="16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FF0000"/>
                  </a:solidFill>
                  <a:cs typeface="Times New Roman" panose="02020603050405020304" pitchFamily="18" charset="0"/>
                </a:rPr>
                <a:t>Row based Control Logic</a:t>
              </a:r>
            </a:p>
          </p:txBody>
        </p:sp>
        <p:sp>
          <p:nvSpPr>
            <p:cNvPr id="12302" name="Line 15"/>
            <p:cNvSpPr>
              <a:spLocks noChangeShapeType="1"/>
            </p:cNvSpPr>
            <p:nvPr/>
          </p:nvSpPr>
          <p:spPr bwMode="auto">
            <a:xfrm flipV="1">
              <a:off x="2346" y="2958"/>
              <a:ext cx="600" cy="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95325" y="3124200"/>
            <a:ext cx="5864225" cy="1852613"/>
            <a:chOff x="1046" y="2364"/>
            <a:chExt cx="3694" cy="1167"/>
          </a:xfrm>
        </p:grpSpPr>
        <p:sp>
          <p:nvSpPr>
            <p:cNvPr id="12297" name="Rectangle 17"/>
            <p:cNvSpPr>
              <a:spLocks noChangeArrowheads="1"/>
            </p:cNvSpPr>
            <p:nvPr/>
          </p:nvSpPr>
          <p:spPr bwMode="auto">
            <a:xfrm>
              <a:off x="4164" y="2364"/>
              <a:ext cx="576" cy="792"/>
            </a:xfrm>
            <a:prstGeom prst="rect">
              <a:avLst/>
            </a:prstGeom>
            <a:noFill/>
            <a:ln w="2857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8" name="Text Box 18"/>
            <p:cNvSpPr txBox="1">
              <a:spLocks noChangeArrowheads="1"/>
            </p:cNvSpPr>
            <p:nvPr/>
          </p:nvSpPr>
          <p:spPr bwMode="auto">
            <a:xfrm>
              <a:off x="1046" y="3300"/>
              <a:ext cx="1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FF00"/>
                  </a:solidFill>
                  <a:cs typeface="Times New Roman" panose="02020603050405020304" pitchFamily="18" charset="0"/>
                </a:rPr>
                <a:t>Row based CPU</a:t>
              </a:r>
            </a:p>
          </p:txBody>
        </p:sp>
        <p:sp>
          <p:nvSpPr>
            <p:cNvPr id="12299" name="Line 19"/>
            <p:cNvSpPr>
              <a:spLocks noChangeShapeType="1"/>
            </p:cNvSpPr>
            <p:nvPr/>
          </p:nvSpPr>
          <p:spPr bwMode="auto">
            <a:xfrm flipV="1">
              <a:off x="2106" y="3156"/>
              <a:ext cx="2052" cy="27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5F05AD53-13E7-4193-8925-72C2133CD1DE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11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Uncommitted Gate Array</a:t>
            </a:r>
          </a:p>
        </p:txBody>
      </p:sp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086600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21EF1C67-3DC3-4FD5-85BE-AE62AD1B37F1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12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Committed Gate Array</a:t>
            </a:r>
          </a:p>
        </p:txBody>
      </p:sp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26670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47800"/>
            <a:ext cx="41211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032EE0BC-7D83-42A0-90EE-4FF579D63147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13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Gate Array</a:t>
            </a:r>
          </a:p>
        </p:txBody>
      </p:sp>
      <p:sp>
        <p:nvSpPr>
          <p:cNvPr id="317453" name="Text Box 13"/>
          <p:cNvSpPr txBox="1">
            <a:spLocks noChangeArrowheads="1"/>
          </p:cNvSpPr>
          <p:nvPr/>
        </p:nvSpPr>
        <p:spPr bwMode="auto">
          <a:xfrm>
            <a:off x="685800" y="2667000"/>
            <a:ext cx="71628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3200" dirty="0">
                <a:cs typeface="+mn-cs"/>
              </a:rPr>
              <a:t> </a:t>
            </a:r>
            <a:r>
              <a:rPr lang="en-US" altLang="en-US" sz="3200" dirty="0">
                <a:cs typeface="+mn-cs"/>
              </a:rPr>
              <a:t> MPL</a:t>
            </a:r>
            <a:r>
              <a:rPr lang="en-US" altLang="en-US" sz="3200" dirty="0">
                <a:solidFill>
                  <a:schemeClr val="tx2"/>
                </a:solidFill>
                <a:cs typeface="+mn-cs"/>
              </a:rPr>
              <a:t>D</a:t>
            </a:r>
            <a:r>
              <a:rPr lang="en-US" altLang="en-US" sz="3200" dirty="0">
                <a:cs typeface="+mn-cs"/>
              </a:rPr>
              <a:t> </a:t>
            </a:r>
            <a:r>
              <a:rPr lang="fa-IR" altLang="en-US" sz="3200" dirty="0">
                <a:cs typeface="+mn-cs"/>
              </a:rPr>
              <a:t> يا  </a:t>
            </a:r>
            <a:r>
              <a:rPr lang="en-US" altLang="en-US" sz="3200" dirty="0">
                <a:cs typeface="+mn-cs"/>
              </a:rPr>
              <a:t>MPGA </a:t>
            </a:r>
            <a:r>
              <a:rPr lang="fa-IR" altLang="en-US" sz="3200" dirty="0">
                <a:cs typeface="+mn-cs"/>
              </a:rPr>
              <a:t> : برنامه ريزي تراشه در زمان ساخت.</a:t>
            </a:r>
            <a:endParaRPr lang="en-US" altLang="en-US" sz="3200" dirty="0">
              <a:cs typeface="+mn-cs"/>
            </a:endParaRPr>
          </a:p>
        </p:txBody>
      </p:sp>
      <p:sp>
        <p:nvSpPr>
          <p:cNvPr id="317454" name="Text Box 14"/>
          <p:cNvSpPr txBox="1">
            <a:spLocks noChangeArrowheads="1"/>
          </p:cNvSpPr>
          <p:nvPr/>
        </p:nvSpPr>
        <p:spPr bwMode="auto">
          <a:xfrm>
            <a:off x="685800" y="3835400"/>
            <a:ext cx="71628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3200" dirty="0">
                <a:cs typeface="+mn-cs"/>
              </a:rPr>
              <a:t>FPL</a:t>
            </a:r>
            <a:r>
              <a:rPr lang="en-US" altLang="en-US" sz="3200" dirty="0">
                <a:solidFill>
                  <a:schemeClr val="tx2"/>
                </a:solidFill>
                <a:cs typeface="+mn-cs"/>
              </a:rPr>
              <a:t>D</a:t>
            </a:r>
            <a:r>
              <a:rPr lang="en-US" altLang="en-US" sz="3200" dirty="0">
                <a:cs typeface="+mn-cs"/>
              </a:rPr>
              <a:t> </a:t>
            </a:r>
            <a:r>
              <a:rPr lang="fa-IR" altLang="en-US" sz="3200" dirty="0">
                <a:cs typeface="+mn-cs"/>
              </a:rPr>
              <a:t> : برنامه ريزي تراشه به صورت الکتريکي توسط کاربر.</a:t>
            </a:r>
            <a:endParaRPr lang="en-US" altLang="en-US" sz="3200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3" grpId="0" autoUpdateAnimBg="0"/>
      <p:bldP spid="31745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Structured ASIC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7772400" cy="4114800"/>
          </a:xfrm>
        </p:spPr>
        <p:txBody>
          <a:bodyPr/>
          <a:lstStyle/>
          <a:p>
            <a:pPr algn="r" rtl="1" eaLnBrk="1" hangingPunct="1"/>
            <a:r>
              <a:rPr lang="fa-IR" altLang="en-US" sz="4400" smtClean="0"/>
              <a:t>مانند </a:t>
            </a:r>
            <a:r>
              <a:rPr lang="en-US" altLang="en-US" sz="4400" smtClean="0"/>
              <a:t>Gate Array</a:t>
            </a:r>
          </a:p>
          <a:p>
            <a:pPr algn="r" rtl="1" eaLnBrk="1" hangingPunct="1"/>
            <a:r>
              <a:rPr lang="fa-IR" altLang="en-US" sz="4400" smtClean="0"/>
              <a:t>تشابه:</a:t>
            </a:r>
          </a:p>
          <a:p>
            <a:pPr lvl="1" algn="r" rtl="1" eaLnBrk="1" hangingPunct="1"/>
            <a:r>
              <a:rPr lang="fa-IR" altLang="en-US" sz="4000" smtClean="0"/>
              <a:t> فقط لایه‌های فلز سفارشی می‌شوند</a:t>
            </a:r>
          </a:p>
          <a:p>
            <a:pPr lvl="1" algn="r" rtl="1" eaLnBrk="1" hangingPunct="1"/>
            <a:r>
              <a:rPr lang="fa-IR" altLang="en-US" sz="4000" smtClean="0"/>
              <a:t> هزینه ساخت ماسک‌ها خیلی کم</a:t>
            </a:r>
          </a:p>
          <a:p>
            <a:pPr lvl="1" algn="r" rtl="1" eaLnBrk="1" hangingPunct="1"/>
            <a:endParaRPr lang="en-US" altLang="en-US" sz="4000" smtClean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 smtClean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 smtClean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 smtClean="0">
                <a:cs typeface="B Roya" panose="00000400000000000000" pitchFamily="2" charset="-78"/>
              </a:rPr>
              <a:t> </a:t>
            </a:r>
            <a:endParaRPr lang="en-US" altLang="en-US" sz="1400" b="0" dirty="0" smtClean="0">
              <a:cs typeface="B Roya" panose="00000400000000000000" pitchFamily="2" charset="-78"/>
            </a:endParaRP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8A5E446A-4F62-43F9-B47D-AC9A99D3F334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14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Structured ASIC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7772400" cy="4114800"/>
          </a:xfrm>
        </p:spPr>
        <p:txBody>
          <a:bodyPr/>
          <a:lstStyle/>
          <a:p>
            <a:pPr algn="r" rtl="1" eaLnBrk="1" hangingPunct="1">
              <a:defRPr/>
            </a:pPr>
            <a:r>
              <a:rPr lang="fa-IR" sz="4400" dirty="0" smtClean="0"/>
              <a:t>مانند </a:t>
            </a:r>
            <a:r>
              <a:rPr lang="en-US" sz="3600" dirty="0" smtClean="0"/>
              <a:t>Gate Array</a:t>
            </a:r>
            <a:endParaRPr lang="en-US" sz="4400" dirty="0" smtClean="0"/>
          </a:p>
          <a:p>
            <a:pPr algn="r" rtl="1" eaLnBrk="1" hangingPunct="1">
              <a:defRPr/>
            </a:pPr>
            <a:r>
              <a:rPr lang="fa-IR" sz="4400" dirty="0" smtClean="0"/>
              <a:t>تفاوت:</a:t>
            </a:r>
          </a:p>
          <a:p>
            <a:pPr lvl="1" algn="r" rtl="1" eaLnBrk="1" hangingPunct="1">
              <a:defRPr/>
            </a:pPr>
            <a:r>
              <a:rPr lang="fa-IR" sz="4000" dirty="0" smtClean="0"/>
              <a:t> گیت‌های خیلی پیچیده</a:t>
            </a:r>
            <a:r>
              <a:rPr lang="fa-IR" sz="3600" dirty="0" smtClean="0">
                <a:ea typeface="+mn-ea"/>
              </a:rPr>
              <a:t>: </a:t>
            </a:r>
            <a:r>
              <a:rPr lang="en-US" sz="3600" dirty="0" smtClean="0">
                <a:ea typeface="+mn-ea"/>
              </a:rPr>
              <a:t>MUX</a:t>
            </a:r>
            <a:r>
              <a:rPr lang="fa-IR" sz="3600" dirty="0" smtClean="0">
                <a:ea typeface="+mn-ea"/>
              </a:rPr>
              <a:t>، </a:t>
            </a:r>
            <a:r>
              <a:rPr lang="en-US" sz="3600" dirty="0" smtClean="0">
                <a:ea typeface="+mn-ea"/>
              </a:rPr>
              <a:t>LUT</a:t>
            </a:r>
            <a:endParaRPr lang="fa-IR" sz="3600" dirty="0" smtClean="0">
              <a:ea typeface="+mn-ea"/>
            </a:endParaRPr>
          </a:p>
          <a:p>
            <a:pPr lvl="1" algn="r" rtl="1" eaLnBrk="1" hangingPunct="1">
              <a:defRPr/>
            </a:pPr>
            <a:r>
              <a:rPr lang="fa-IR" sz="4000" dirty="0" smtClean="0"/>
              <a:t> </a:t>
            </a:r>
            <a:r>
              <a:rPr lang="fa-IR" sz="4000" dirty="0" smtClean="0">
                <a:sym typeface="Wingdings" pitchFamily="2" charset="2"/>
              </a:rPr>
              <a:t>بیشتر </a:t>
            </a:r>
            <a:r>
              <a:rPr lang="fa-IR" sz="4000" dirty="0" smtClean="0">
                <a:sym typeface="Wingdings" pitchFamily="2" charset="2"/>
              </a:rPr>
              <a:t>لایه‌های فلز ساخته شده‌اند</a:t>
            </a:r>
          </a:p>
          <a:p>
            <a:pPr lvl="1" algn="r" rtl="1" eaLnBrk="1" hangingPunct="1">
              <a:defRPr/>
            </a:pPr>
            <a:r>
              <a:rPr lang="fa-IR" sz="4000" dirty="0" smtClean="0">
                <a:sym typeface="Wingdings" pitchFamily="2" charset="2"/>
              </a:rPr>
              <a:t>هزینه کمتر و سرعت بالاتر و توان مصرفی کمتر</a:t>
            </a:r>
            <a:endParaRPr lang="en-US" sz="3600" dirty="0" smtClean="0"/>
          </a:p>
          <a:p>
            <a:pPr lvl="1" algn="r" rtl="1" eaLnBrk="1" hangingPunct="1">
              <a:defRPr/>
            </a:pPr>
            <a:endParaRPr lang="fa-IR" sz="4000" dirty="0" smtClean="0"/>
          </a:p>
          <a:p>
            <a:pPr lvl="1" algn="r" rtl="1" eaLnBrk="1" hangingPunct="1">
              <a:defRPr/>
            </a:pPr>
            <a:endParaRPr lang="fa-IR" sz="4000" dirty="0" smtClean="0"/>
          </a:p>
          <a:p>
            <a:pPr lvl="1" algn="r" rtl="1" eaLnBrk="1" hangingPunct="1">
              <a:defRPr/>
            </a:pPr>
            <a:endParaRPr lang="en-US" sz="4000" dirty="0" smtClean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4619BF3B-9C36-4BA3-8003-47E6D9610530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15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AD87047A-1597-4659-9296-213969C752C9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16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pPr rtl="1" eaLnBrk="1" hangingPunct="1"/>
            <a:r>
              <a:rPr lang="fa-IR" altLang="en-US" smtClean="0"/>
              <a:t>مقايسه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C9468FE6-484C-4B74-B485-661B2E2CD389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17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pPr rtl="1" eaLnBrk="1" hangingPunct="1"/>
            <a:r>
              <a:rPr lang="en-US" altLang="en-US" smtClean="0"/>
              <a:t>Programmable Logic Array</a:t>
            </a:r>
            <a:br>
              <a:rPr lang="en-US" altLang="en-US" smtClean="0"/>
            </a:br>
            <a:r>
              <a:rPr lang="en-US" altLang="en-US" smtClean="0"/>
              <a:t>(PLA)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00225"/>
            <a:ext cx="398145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EA446335-F2CF-4064-BA83-F446DA2F507C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18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pPr rtl="1" eaLnBrk="1" hangingPunct="1"/>
            <a:r>
              <a:rPr lang="en-US" altLang="en-US" smtClean="0"/>
              <a:t>PLA</a:t>
            </a:r>
          </a:p>
        </p:txBody>
      </p:sp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44767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6E3AD299-47A5-4814-9A39-C4358B895DDD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19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481012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9F331355-9761-48EF-BC76-55C14E97D39D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2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rtl="1" eaLnBrk="1" hangingPunct="1"/>
            <a:r>
              <a:rPr lang="fa-IR" altLang="en-US" dirty="0" smtClean="0"/>
              <a:t>تراشه‌هاي</a:t>
            </a:r>
            <a:r>
              <a:rPr lang="fa-IR" altLang="en-US" dirty="0" smtClean="0">
                <a:cs typeface="B Roya" panose="00000400000000000000" pitchFamily="2" charset="-78"/>
              </a:rPr>
              <a:t> منطقي برنامه پذير</a:t>
            </a:r>
            <a:endParaRPr lang="en-US" altLang="en-US" dirty="0" smtClean="0"/>
          </a:p>
        </p:txBody>
      </p:sp>
      <p:sp>
        <p:nvSpPr>
          <p:cNvPr id="5125" name="Text Box 1040"/>
          <p:cNvSpPr txBox="1">
            <a:spLocks noChangeArrowheads="1"/>
          </p:cNvSpPr>
          <p:nvPr/>
        </p:nvSpPr>
        <p:spPr bwMode="auto">
          <a:xfrm>
            <a:off x="304800" y="914400"/>
            <a:ext cx="75438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dirty="0"/>
              <a:t>Text Book:</a:t>
            </a:r>
          </a:p>
          <a:p>
            <a:pPr algn="l" eaLnBrk="1" hangingPunct="1"/>
            <a:r>
              <a:rPr lang="en-US" altLang="en-US" dirty="0"/>
              <a:t>[1] Ulrich </a:t>
            </a:r>
            <a:r>
              <a:rPr lang="en-US" altLang="en-US" dirty="0" err="1"/>
              <a:t>Heinkel</a:t>
            </a:r>
            <a:r>
              <a:rPr lang="en-US" altLang="en-US" dirty="0"/>
              <a:t>, et al, “The VHDL Reference: A Practical Guide to Computer-Aided Integrated Circuit Design including VHDL-AMS,” Wiley, 2000.</a:t>
            </a:r>
          </a:p>
          <a:p>
            <a:pPr algn="l" eaLnBrk="1" hangingPunct="1"/>
            <a:endParaRPr lang="en-US" altLang="en-US" dirty="0"/>
          </a:p>
          <a:p>
            <a:pPr algn="l" eaLnBrk="1" hangingPunct="1"/>
            <a:r>
              <a:rPr lang="en-US" altLang="en-US" dirty="0"/>
              <a:t>[2] Clive </a:t>
            </a:r>
            <a:r>
              <a:rPr lang="en-US" altLang="en-US" dirty="0" err="1"/>
              <a:t>Maxfield</a:t>
            </a:r>
            <a:r>
              <a:rPr lang="en-US" altLang="en-US" dirty="0"/>
              <a:t>, “The Design Warrior’s Guide to FPGA,” Elsevier, 2004.</a:t>
            </a:r>
          </a:p>
          <a:p>
            <a:pPr algn="l" eaLnBrk="1" hangingPunct="1"/>
            <a:endParaRPr lang="en-US" altLang="en-US" dirty="0"/>
          </a:p>
          <a:p>
            <a:pPr algn="l" eaLnBrk="1" hangingPunct="1"/>
            <a:r>
              <a:rPr lang="en-US" altLang="en-US" dirty="0"/>
              <a:t>[3] Zoran </a:t>
            </a:r>
            <a:r>
              <a:rPr lang="en-US" altLang="en-US" dirty="0" err="1"/>
              <a:t>Salcic</a:t>
            </a:r>
            <a:r>
              <a:rPr lang="en-US" altLang="en-US" dirty="0"/>
              <a:t>, </a:t>
            </a:r>
            <a:r>
              <a:rPr lang="en-US" altLang="en-US" dirty="0" err="1"/>
              <a:t>Asim</a:t>
            </a:r>
            <a:r>
              <a:rPr lang="en-US" altLang="en-US" dirty="0"/>
              <a:t> </a:t>
            </a:r>
            <a:r>
              <a:rPr lang="en-US" altLang="en-US" dirty="0" err="1"/>
              <a:t>Smailagic</a:t>
            </a:r>
            <a:r>
              <a:rPr lang="en-US" altLang="en-US" dirty="0"/>
              <a:t>, “Digital Systems Design and Prototyping Using Field-Programmable Logic and Hardware Description Languages”, 2</a:t>
            </a:r>
            <a:r>
              <a:rPr lang="en-US" altLang="en-US" baseline="30000" dirty="0"/>
              <a:t>nd</a:t>
            </a:r>
            <a:r>
              <a:rPr lang="en-US" altLang="en-US" dirty="0"/>
              <a:t> Edition, 2000</a:t>
            </a:r>
          </a:p>
        </p:txBody>
      </p:sp>
      <p:sp>
        <p:nvSpPr>
          <p:cNvPr id="265235" name="Text Box 1043"/>
          <p:cNvSpPr txBox="1">
            <a:spLocks noChangeArrowheads="1"/>
          </p:cNvSpPr>
          <p:nvPr/>
        </p:nvSpPr>
        <p:spPr bwMode="auto">
          <a:xfrm>
            <a:off x="304800" y="5384800"/>
            <a:ext cx="7772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References: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	Datasheets + References given in the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3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0F0951E6-009F-4D94-824F-28F874FABE8D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20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PAL</a:t>
            </a:r>
          </a:p>
        </p:txBody>
      </p:sp>
      <p:pic>
        <p:nvPicPr>
          <p:cNvPr id="21509" name="Picture 4" descr="figure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22413"/>
            <a:ext cx="3810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1600200" y="5789613"/>
            <a:ext cx="55626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l"/>
            <a:r>
              <a:rPr lang="en-US" altLang="en-US" sz="1800" b="0" i="1">
                <a:latin typeface="Arial" panose="020B0604020202020204" pitchFamily="34" charset="0"/>
                <a:cs typeface="Arial" panose="020B0604020202020204" pitchFamily="34" charset="0"/>
              </a:rPr>
              <a:t>W = AB</a:t>
            </a:r>
            <a:r>
              <a:rPr lang="en-US" altLang="en-US" sz="1800" b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en-US" sz="1800" b="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altLang="en-US" sz="1800" b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en-US" sz="1800" b="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+ CD</a:t>
            </a:r>
          </a:p>
          <a:p>
            <a:pPr algn="l"/>
            <a:r>
              <a:rPr lang="en-US" altLang="en-US" sz="1800" b="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 = </a:t>
            </a:r>
            <a:r>
              <a:rPr lang="en-US" altLang="en-US" sz="1800" b="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1800" b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en-US" sz="1800" b="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BC</a:t>
            </a:r>
            <a:r>
              <a:rPr lang="en-US" altLang="en-US" sz="1800" b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 </a:t>
            </a:r>
            <a:r>
              <a:rPr lang="en-US" altLang="en-US" sz="1800" b="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A</a:t>
            </a:r>
            <a:r>
              <a:rPr lang="en-US" altLang="en-US" sz="1800" b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en-US" sz="1800" b="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CD + ACD</a:t>
            </a:r>
            <a:r>
              <a:rPr lang="en-US" altLang="en-US" sz="1800" b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en-US" sz="1800" b="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BCD </a:t>
            </a:r>
          </a:p>
          <a:p>
            <a:pPr algn="l"/>
            <a:r>
              <a:rPr lang="en-US" altLang="en-US" sz="1800" b="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Y = A</a:t>
            </a:r>
            <a:r>
              <a:rPr lang="en-US" altLang="en-US" sz="1800" b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en-US" sz="1800" b="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altLang="en-US" sz="1800" b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en-US" sz="1800" b="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 + ACD + A</a:t>
            </a:r>
            <a:r>
              <a:rPr lang="en-US" altLang="en-US" sz="1800" b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en-US" sz="1800" b="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BD </a:t>
            </a:r>
            <a:endParaRPr lang="en-US" altLang="en-US" sz="1800" b="0" i="1">
              <a:solidFill>
                <a:srgbClr val="CC0099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685800" y="1066800"/>
            <a:ext cx="716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 dirty="0">
                <a:cs typeface="+mn-cs"/>
              </a:rPr>
              <a:t> فقط </a:t>
            </a:r>
            <a:r>
              <a:rPr lang="en-US" altLang="en-US" sz="1800" dirty="0">
                <a:cs typeface="+mn-cs"/>
              </a:rPr>
              <a:t>AN</a:t>
            </a:r>
            <a:r>
              <a:rPr lang="en-US" altLang="en-US" sz="1800" dirty="0">
                <a:solidFill>
                  <a:schemeClr val="tx2"/>
                </a:solidFill>
                <a:cs typeface="+mn-cs"/>
              </a:rPr>
              <a:t>D Plane</a:t>
            </a:r>
            <a:r>
              <a:rPr lang="fa-IR" altLang="en-US" sz="1800" dirty="0">
                <a:solidFill>
                  <a:schemeClr val="tx2"/>
                </a:solidFill>
                <a:cs typeface="+mn-cs"/>
              </a:rPr>
              <a:t> </a:t>
            </a:r>
            <a:r>
              <a:rPr lang="en-US" altLang="en-US" sz="1800" dirty="0">
                <a:cs typeface="+mn-cs"/>
              </a:rPr>
              <a:t> </a:t>
            </a:r>
            <a:r>
              <a:rPr lang="fa-IR" altLang="en-US" sz="1800" dirty="0">
                <a:cs typeface="+mn-cs"/>
              </a:rPr>
              <a:t>قابل برنامه ريزي.</a:t>
            </a:r>
            <a:endParaRPr lang="en-US" altLang="en-US" sz="1800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62600" y="63246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CAEABEA0-ED95-4B13-92CE-81A623716883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21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Programmable Array Logic (PAL)</a:t>
            </a:r>
          </a:p>
        </p:txBody>
      </p:sp>
      <p:pic>
        <p:nvPicPr>
          <p:cNvPr id="22533" name="Picture 4" descr="pal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2676525"/>
            <a:ext cx="3076111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533400" y="3429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PAL 16R8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85800" y="1981200"/>
            <a:ext cx="7162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dirty="0">
                <a:cs typeface="+mn-cs"/>
              </a:rPr>
              <a:t> براي پياده سازي مدارهاي ترتيبي معمولا در خروجي، </a:t>
            </a:r>
            <a:r>
              <a:rPr lang="en-US" altLang="en-US" dirty="0">
                <a:cs typeface="+mn-cs"/>
              </a:rPr>
              <a:t>FF</a:t>
            </a:r>
            <a:r>
              <a:rPr lang="fa-IR" altLang="en-US" dirty="0">
                <a:cs typeface="+mn-cs"/>
              </a:rPr>
              <a:t> قرار دارد.</a:t>
            </a:r>
            <a:endParaRPr lang="en-US" altLang="en-US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05FF9C4C-E636-4856-89D9-E6663C76F52B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22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PAL 16R8</a:t>
            </a:r>
          </a:p>
        </p:txBody>
      </p:sp>
      <p:pic>
        <p:nvPicPr>
          <p:cNvPr id="23557" name="Picture 3" descr="pal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1447800"/>
            <a:ext cx="4154487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8B62B32B-9653-4874-83B5-D26AF38E9B18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23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PAL 16R8</a:t>
            </a:r>
          </a:p>
        </p:txBody>
      </p:sp>
      <p:pic>
        <p:nvPicPr>
          <p:cNvPr id="24581" name="Picture 4" descr="pal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59063"/>
            <a:ext cx="7685088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19F7FF07-34B3-439E-899C-CC80E8C897A8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24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pic>
        <p:nvPicPr>
          <p:cNvPr id="3246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4300"/>
            <a:ext cx="5243513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0CB70F0A-AB9A-4AF5-A585-105230EACCBA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25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22V10 SPLD</a:t>
            </a: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7315200" cy="114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49CA3FB7-6518-485B-85ED-E47FF51DDDFC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26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pic>
        <p:nvPicPr>
          <p:cNvPr id="27652" name="Picture 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78000"/>
            <a:ext cx="65532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26"/>
          <p:cNvSpPr>
            <a:spLocks noChangeArrowheads="1"/>
          </p:cNvSpPr>
          <p:nvPr/>
        </p:nvSpPr>
        <p:spPr bwMode="auto">
          <a:xfrm>
            <a:off x="3352800" y="1981200"/>
            <a:ext cx="2895600" cy="3733800"/>
          </a:xfrm>
          <a:prstGeom prst="rect">
            <a:avLst/>
          </a:prstGeom>
          <a:noFill/>
          <a:ln w="38100">
            <a:solidFill>
              <a:srgbClr val="99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SPLD Macrocell</a:t>
            </a:r>
          </a:p>
        </p:txBody>
      </p:sp>
      <p:sp>
        <p:nvSpPr>
          <p:cNvPr id="7" name="Trapezoid 6"/>
          <p:cNvSpPr/>
          <p:nvPr/>
        </p:nvSpPr>
        <p:spPr bwMode="auto">
          <a:xfrm rot="5400000">
            <a:off x="4686300" y="3009900"/>
            <a:ext cx="2057400" cy="914400"/>
          </a:xfrm>
          <a:prstGeom prst="trapezoid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Lotus" pitchFamily="2" charset="-78"/>
            </a:endParaRPr>
          </a:p>
        </p:txBody>
      </p:sp>
      <p:sp>
        <p:nvSpPr>
          <p:cNvPr id="8" name="Trapezoid 7"/>
          <p:cNvSpPr/>
          <p:nvPr/>
        </p:nvSpPr>
        <p:spPr bwMode="auto">
          <a:xfrm rot="16200000">
            <a:off x="3200400" y="4648200"/>
            <a:ext cx="1371600" cy="914400"/>
          </a:xfrm>
          <a:prstGeom prst="trapezoid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Lotus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483FDBC9-319A-4B40-9E7D-D4C440668DC1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27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CPLD</a:t>
            </a:r>
          </a:p>
        </p:txBody>
      </p:sp>
      <p:pic>
        <p:nvPicPr>
          <p:cNvPr id="28677" name="Picture 3" descr="CP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63" y="1828800"/>
            <a:ext cx="5043487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3124200" y="35052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Interconection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 sz="1600">
                <a:solidFill>
                  <a:srgbClr val="FF0000"/>
                </a:solidFill>
              </a:rPr>
              <a:t>Wires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0A8C1EAD-7F10-4FC2-80E5-43F758DA0930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28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fa-IR" altLang="en-US" smtClean="0"/>
              <a:t>بخشي از </a:t>
            </a:r>
            <a:r>
              <a:rPr lang="en-US" altLang="en-US" smtClean="0"/>
              <a:t>CPLD</a:t>
            </a:r>
          </a:p>
        </p:txBody>
      </p:sp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0292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F3C1E7AB-B90D-4CAC-94F5-069C1D11B62D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29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pic>
        <p:nvPicPr>
          <p:cNvPr id="30724" name="Picture 1027" descr="img0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770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1029"/>
          <p:cNvSpPr>
            <a:spLocks noChangeArrowheads="1"/>
          </p:cNvSpPr>
          <p:nvPr/>
        </p:nvSpPr>
        <p:spPr bwMode="auto">
          <a:xfrm>
            <a:off x="152400" y="533400"/>
            <a:ext cx="7391400" cy="1600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6" name="Rectangle 1030"/>
          <p:cNvSpPr>
            <a:spLocks noChangeArrowheads="1"/>
          </p:cNvSpPr>
          <p:nvPr/>
        </p:nvSpPr>
        <p:spPr bwMode="auto">
          <a:xfrm>
            <a:off x="152400" y="1981200"/>
            <a:ext cx="1828800" cy="3810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fa-IR" altLang="en-US" smtClean="0"/>
              <a:t>ساختار </a:t>
            </a:r>
            <a:r>
              <a:rPr lang="en-US" altLang="en-US" smtClean="0"/>
              <a:t>FPGA</a:t>
            </a:r>
          </a:p>
        </p:txBody>
      </p:sp>
      <p:sp>
        <p:nvSpPr>
          <p:cNvPr id="30728" name="Rectangle 1028"/>
          <p:cNvSpPr>
            <a:spLocks noChangeArrowheads="1"/>
          </p:cNvSpPr>
          <p:nvPr/>
        </p:nvSpPr>
        <p:spPr bwMode="auto">
          <a:xfrm>
            <a:off x="1143000" y="857250"/>
            <a:ext cx="850423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16858671-78B5-4DF7-9391-07987A26A634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3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614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rtl="1" eaLnBrk="1" hangingPunct="1"/>
            <a:r>
              <a:rPr lang="fa-IR" altLang="en-US" dirty="0" smtClean="0"/>
              <a:t>تراشه‌هاي</a:t>
            </a:r>
            <a:r>
              <a:rPr lang="fa-IR" altLang="en-US" dirty="0" smtClean="0">
                <a:cs typeface="B Roya" panose="00000400000000000000" pitchFamily="2" charset="-78"/>
              </a:rPr>
              <a:t> منطقي برنامه پذير</a:t>
            </a:r>
            <a:endParaRPr lang="en-US" altLang="en-US" dirty="0" smtClean="0"/>
          </a:p>
        </p:txBody>
      </p:sp>
      <p:sp>
        <p:nvSpPr>
          <p:cNvPr id="265233" name="Text Box 1041"/>
          <p:cNvSpPr txBox="1">
            <a:spLocks noChangeArrowheads="1"/>
          </p:cNvSpPr>
          <p:nvPr/>
        </p:nvSpPr>
        <p:spPr bwMode="auto">
          <a:xfrm>
            <a:off x="304800" y="1828800"/>
            <a:ext cx="77724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Marking: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	Homeworks, Quizes, Project, Midterm Exam, 				Final Exam.</a:t>
            </a:r>
          </a:p>
        </p:txBody>
      </p:sp>
      <p:sp>
        <p:nvSpPr>
          <p:cNvPr id="265234" name="Text Box 1042"/>
          <p:cNvSpPr txBox="1">
            <a:spLocks noChangeArrowheads="1"/>
          </p:cNvSpPr>
          <p:nvPr/>
        </p:nvSpPr>
        <p:spPr bwMode="auto">
          <a:xfrm>
            <a:off x="304800" y="3402013"/>
            <a:ext cx="7543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Software: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	ModelSim, EDK, Quartus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33" grpId="0" autoUpdateAnimBg="0"/>
      <p:bldP spid="26523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E5AA5933-3D81-471F-BB90-2E87FC6D45F2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30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174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fa-IR" altLang="en-US" smtClean="0"/>
              <a:t>ساختار </a:t>
            </a:r>
            <a:r>
              <a:rPr lang="en-US" altLang="en-US" smtClean="0"/>
              <a:t>FPGA</a:t>
            </a:r>
          </a:p>
        </p:txBody>
      </p:sp>
      <p:pic>
        <p:nvPicPr>
          <p:cNvPr id="31749" name="Picture 1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4733925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Logic Cell</a:t>
            </a:r>
          </a:p>
        </p:txBody>
      </p:sp>
      <p:sp>
        <p:nvSpPr>
          <p:cNvPr id="3277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14422479-B555-42DB-BAC4-E993D510F4A9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31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" y="2644402"/>
            <a:ext cx="6529388" cy="134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AB856466-B981-41B8-93F5-040A30C25899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32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LUT</a:t>
            </a:r>
          </a:p>
        </p:txBody>
      </p:sp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7988"/>
            <a:ext cx="6172200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DFCB93DA-1F07-4135-B1DE-1654CABF4FC2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33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381000" y="762000"/>
            <a:ext cx="7239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1524000" y="5486400"/>
            <a:ext cx="6400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en-US" altLang="en-US" smtClean="0"/>
              <a:t>Logic Cell</a:t>
            </a:r>
            <a:r>
              <a:rPr lang="fa-IR" altLang="en-US" smtClean="0"/>
              <a:t> نمونه</a:t>
            </a:r>
            <a:endParaRPr lang="en-US" altLang="en-US" smtClean="0"/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1143000" y="857250"/>
            <a:ext cx="850423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7638"/>
            <a:ext cx="5257800" cy="671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8600" y="1371600"/>
            <a:ext cx="1447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en-US" altLang="en-US"/>
              <a:t>Spartan Logic Cell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 defTabSz="8207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defTabSz="8207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defTabSz="8207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defTabSz="8207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defTabSz="8207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l" eaLnBrk="1" hangingPunct="1"/>
            <a:fld id="{D5096213-0A9C-45C8-A8B7-BDE1E19A3EF3}" type="slidenum">
              <a:rPr lang="en-US" altLang="en-US" sz="1400" b="0">
                <a:cs typeface="Times New Roman" panose="02020603050405020304" pitchFamily="18" charset="0"/>
              </a:rPr>
              <a:pPr algn="l" eaLnBrk="1" hangingPunct="1"/>
              <a:t>34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98500"/>
            <a:ext cx="7773988" cy="944563"/>
          </a:xfrm>
        </p:spPr>
        <p:txBody>
          <a:bodyPr/>
          <a:lstStyle/>
          <a:p>
            <a:pPr eaLnBrk="1" hangingPunct="1"/>
            <a:r>
              <a:rPr lang="en-US" altLang="en-US" smtClean="0"/>
              <a:t>Programmable Switch Matrix </a:t>
            </a:r>
            <a:br>
              <a:rPr lang="en-US" altLang="en-US" smtClean="0"/>
            </a:br>
            <a:r>
              <a:rPr lang="en-US" altLang="en-US" smtClean="0"/>
              <a:t>(PSM)</a:t>
            </a:r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46388"/>
            <a:ext cx="4724400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800600" y="2819400"/>
            <a:ext cx="2590800" cy="2490788"/>
            <a:chOff x="528" y="1632"/>
            <a:chExt cx="2496" cy="2400"/>
          </a:xfrm>
        </p:grpSpPr>
        <p:grpSp>
          <p:nvGrpSpPr>
            <p:cNvPr id="35846" name="Group 5"/>
            <p:cNvGrpSpPr>
              <a:grpSpLocks noChangeAspect="1"/>
            </p:cNvGrpSpPr>
            <p:nvPr/>
          </p:nvGrpSpPr>
          <p:grpSpPr bwMode="auto">
            <a:xfrm rot="2700000">
              <a:off x="1848" y="2184"/>
              <a:ext cx="768" cy="432"/>
              <a:chOff x="576" y="2784"/>
              <a:chExt cx="768" cy="432"/>
            </a:xfrm>
          </p:grpSpPr>
          <p:sp>
            <p:nvSpPr>
              <p:cNvPr id="35889" name="Line 6"/>
              <p:cNvSpPr>
                <a:spLocks noChangeAspect="1" noChangeShapeType="1"/>
              </p:cNvSpPr>
              <p:nvPr/>
            </p:nvSpPr>
            <p:spPr bwMode="auto">
              <a:xfrm>
                <a:off x="576" y="321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90" name="Line 7"/>
              <p:cNvSpPr>
                <a:spLocks noChangeAspect="1" noChangeShapeType="1"/>
              </p:cNvSpPr>
              <p:nvPr/>
            </p:nvSpPr>
            <p:spPr bwMode="auto">
              <a:xfrm flipV="1">
                <a:off x="86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91" name="Line 8"/>
              <p:cNvSpPr>
                <a:spLocks noChangeAspect="1" noChangeShapeType="1"/>
              </p:cNvSpPr>
              <p:nvPr/>
            </p:nvSpPr>
            <p:spPr bwMode="auto">
              <a:xfrm>
                <a:off x="864" y="302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92" name="Line 9"/>
              <p:cNvSpPr>
                <a:spLocks noChangeAspect="1" noChangeShapeType="1"/>
              </p:cNvSpPr>
              <p:nvPr/>
            </p:nvSpPr>
            <p:spPr bwMode="auto">
              <a:xfrm>
                <a:off x="110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93" name="Line 10"/>
              <p:cNvSpPr>
                <a:spLocks noChangeAspect="1" noChangeShapeType="1"/>
              </p:cNvSpPr>
              <p:nvPr/>
            </p:nvSpPr>
            <p:spPr bwMode="auto">
              <a:xfrm>
                <a:off x="1104" y="321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94" name="Line 11"/>
              <p:cNvSpPr>
                <a:spLocks noChangeAspect="1" noChangeShapeType="1"/>
              </p:cNvSpPr>
              <p:nvPr/>
            </p:nvSpPr>
            <p:spPr bwMode="auto">
              <a:xfrm>
                <a:off x="864" y="297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95" name="Line 12"/>
              <p:cNvSpPr>
                <a:spLocks noChangeAspect="1" noChangeShapeType="1"/>
              </p:cNvSpPr>
              <p:nvPr/>
            </p:nvSpPr>
            <p:spPr bwMode="auto">
              <a:xfrm flipV="1">
                <a:off x="972" y="278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5847" name="Group 13"/>
            <p:cNvGrpSpPr>
              <a:grpSpLocks noChangeAspect="1"/>
            </p:cNvGrpSpPr>
            <p:nvPr/>
          </p:nvGrpSpPr>
          <p:grpSpPr bwMode="auto">
            <a:xfrm rot="8100000">
              <a:off x="1824" y="3024"/>
              <a:ext cx="768" cy="432"/>
              <a:chOff x="576" y="2784"/>
              <a:chExt cx="768" cy="432"/>
            </a:xfrm>
          </p:grpSpPr>
          <p:sp>
            <p:nvSpPr>
              <p:cNvPr id="35882" name="Line 14"/>
              <p:cNvSpPr>
                <a:spLocks noChangeAspect="1" noChangeShapeType="1"/>
              </p:cNvSpPr>
              <p:nvPr/>
            </p:nvSpPr>
            <p:spPr bwMode="auto">
              <a:xfrm>
                <a:off x="576" y="321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83" name="Line 15"/>
              <p:cNvSpPr>
                <a:spLocks noChangeAspect="1" noChangeShapeType="1"/>
              </p:cNvSpPr>
              <p:nvPr/>
            </p:nvSpPr>
            <p:spPr bwMode="auto">
              <a:xfrm flipV="1">
                <a:off x="86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84" name="Line 16"/>
              <p:cNvSpPr>
                <a:spLocks noChangeAspect="1" noChangeShapeType="1"/>
              </p:cNvSpPr>
              <p:nvPr/>
            </p:nvSpPr>
            <p:spPr bwMode="auto">
              <a:xfrm>
                <a:off x="864" y="302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85" name="Line 17"/>
              <p:cNvSpPr>
                <a:spLocks noChangeAspect="1" noChangeShapeType="1"/>
              </p:cNvSpPr>
              <p:nvPr/>
            </p:nvSpPr>
            <p:spPr bwMode="auto">
              <a:xfrm>
                <a:off x="110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86" name="Line 18"/>
              <p:cNvSpPr>
                <a:spLocks noChangeAspect="1" noChangeShapeType="1"/>
              </p:cNvSpPr>
              <p:nvPr/>
            </p:nvSpPr>
            <p:spPr bwMode="auto">
              <a:xfrm>
                <a:off x="1104" y="321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87" name="Line 19"/>
              <p:cNvSpPr>
                <a:spLocks noChangeAspect="1" noChangeShapeType="1"/>
              </p:cNvSpPr>
              <p:nvPr/>
            </p:nvSpPr>
            <p:spPr bwMode="auto">
              <a:xfrm>
                <a:off x="864" y="297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88" name="Line 20"/>
              <p:cNvSpPr>
                <a:spLocks noChangeAspect="1" noChangeShapeType="1"/>
              </p:cNvSpPr>
              <p:nvPr/>
            </p:nvSpPr>
            <p:spPr bwMode="auto">
              <a:xfrm flipV="1">
                <a:off x="972" y="278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5848" name="Group 21"/>
            <p:cNvGrpSpPr>
              <a:grpSpLocks noChangeAspect="1"/>
            </p:cNvGrpSpPr>
            <p:nvPr/>
          </p:nvGrpSpPr>
          <p:grpSpPr bwMode="auto">
            <a:xfrm rot="-2700000">
              <a:off x="1008" y="2160"/>
              <a:ext cx="768" cy="432"/>
              <a:chOff x="576" y="2784"/>
              <a:chExt cx="768" cy="432"/>
            </a:xfrm>
          </p:grpSpPr>
          <p:sp>
            <p:nvSpPr>
              <p:cNvPr id="35875" name="Line 22"/>
              <p:cNvSpPr>
                <a:spLocks noChangeAspect="1" noChangeShapeType="1"/>
              </p:cNvSpPr>
              <p:nvPr/>
            </p:nvSpPr>
            <p:spPr bwMode="auto">
              <a:xfrm>
                <a:off x="576" y="321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76" name="Line 23"/>
              <p:cNvSpPr>
                <a:spLocks noChangeAspect="1" noChangeShapeType="1"/>
              </p:cNvSpPr>
              <p:nvPr/>
            </p:nvSpPr>
            <p:spPr bwMode="auto">
              <a:xfrm flipV="1">
                <a:off x="86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77" name="Line 24"/>
              <p:cNvSpPr>
                <a:spLocks noChangeAspect="1" noChangeShapeType="1"/>
              </p:cNvSpPr>
              <p:nvPr/>
            </p:nvSpPr>
            <p:spPr bwMode="auto">
              <a:xfrm>
                <a:off x="864" y="302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78" name="Line 25"/>
              <p:cNvSpPr>
                <a:spLocks noChangeAspect="1" noChangeShapeType="1"/>
              </p:cNvSpPr>
              <p:nvPr/>
            </p:nvSpPr>
            <p:spPr bwMode="auto">
              <a:xfrm>
                <a:off x="110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79" name="Line 26"/>
              <p:cNvSpPr>
                <a:spLocks noChangeAspect="1" noChangeShapeType="1"/>
              </p:cNvSpPr>
              <p:nvPr/>
            </p:nvSpPr>
            <p:spPr bwMode="auto">
              <a:xfrm>
                <a:off x="1104" y="321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80" name="Line 27"/>
              <p:cNvSpPr>
                <a:spLocks noChangeAspect="1" noChangeShapeType="1"/>
              </p:cNvSpPr>
              <p:nvPr/>
            </p:nvSpPr>
            <p:spPr bwMode="auto">
              <a:xfrm>
                <a:off x="864" y="297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81" name="Line 28"/>
              <p:cNvSpPr>
                <a:spLocks noChangeAspect="1" noChangeShapeType="1"/>
              </p:cNvSpPr>
              <p:nvPr/>
            </p:nvSpPr>
            <p:spPr bwMode="auto">
              <a:xfrm flipV="1">
                <a:off x="972" y="278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5849" name="Group 29"/>
            <p:cNvGrpSpPr>
              <a:grpSpLocks noChangeAspect="1"/>
            </p:cNvGrpSpPr>
            <p:nvPr/>
          </p:nvGrpSpPr>
          <p:grpSpPr bwMode="auto">
            <a:xfrm rot="-8100000">
              <a:off x="984" y="3000"/>
              <a:ext cx="768" cy="432"/>
              <a:chOff x="576" y="2784"/>
              <a:chExt cx="768" cy="432"/>
            </a:xfrm>
          </p:grpSpPr>
          <p:sp>
            <p:nvSpPr>
              <p:cNvPr id="35868" name="Line 30"/>
              <p:cNvSpPr>
                <a:spLocks noChangeAspect="1" noChangeShapeType="1"/>
              </p:cNvSpPr>
              <p:nvPr/>
            </p:nvSpPr>
            <p:spPr bwMode="auto">
              <a:xfrm>
                <a:off x="576" y="321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69" name="Line 31"/>
              <p:cNvSpPr>
                <a:spLocks noChangeAspect="1" noChangeShapeType="1"/>
              </p:cNvSpPr>
              <p:nvPr/>
            </p:nvSpPr>
            <p:spPr bwMode="auto">
              <a:xfrm flipV="1">
                <a:off x="86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70" name="Line 32"/>
              <p:cNvSpPr>
                <a:spLocks noChangeAspect="1" noChangeShapeType="1"/>
              </p:cNvSpPr>
              <p:nvPr/>
            </p:nvSpPr>
            <p:spPr bwMode="auto">
              <a:xfrm>
                <a:off x="864" y="302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71" name="Line 33"/>
              <p:cNvSpPr>
                <a:spLocks noChangeAspect="1" noChangeShapeType="1"/>
              </p:cNvSpPr>
              <p:nvPr/>
            </p:nvSpPr>
            <p:spPr bwMode="auto">
              <a:xfrm>
                <a:off x="110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72" name="Line 34"/>
              <p:cNvSpPr>
                <a:spLocks noChangeAspect="1" noChangeShapeType="1"/>
              </p:cNvSpPr>
              <p:nvPr/>
            </p:nvSpPr>
            <p:spPr bwMode="auto">
              <a:xfrm>
                <a:off x="1104" y="321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73" name="Line 35"/>
              <p:cNvSpPr>
                <a:spLocks noChangeAspect="1" noChangeShapeType="1"/>
              </p:cNvSpPr>
              <p:nvPr/>
            </p:nvSpPr>
            <p:spPr bwMode="auto">
              <a:xfrm>
                <a:off x="864" y="297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74" name="Line 36"/>
              <p:cNvSpPr>
                <a:spLocks noChangeAspect="1" noChangeShapeType="1"/>
              </p:cNvSpPr>
              <p:nvPr/>
            </p:nvSpPr>
            <p:spPr bwMode="auto">
              <a:xfrm flipV="1">
                <a:off x="972" y="278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5850" name="Line 37"/>
            <p:cNvSpPr>
              <a:spLocks noChangeAspect="1" noChangeShapeType="1"/>
            </p:cNvSpPr>
            <p:nvPr/>
          </p:nvSpPr>
          <p:spPr bwMode="auto">
            <a:xfrm>
              <a:off x="1296" y="2832"/>
              <a:ext cx="18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851" name="Line 38"/>
            <p:cNvSpPr>
              <a:spLocks noChangeAspect="1" noChangeShapeType="1"/>
            </p:cNvSpPr>
            <p:nvPr/>
          </p:nvSpPr>
          <p:spPr bwMode="auto">
            <a:xfrm flipV="1">
              <a:off x="1476" y="2725"/>
              <a:ext cx="0" cy="10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852" name="Line 39"/>
            <p:cNvSpPr>
              <a:spLocks noChangeAspect="1" noChangeShapeType="1"/>
            </p:cNvSpPr>
            <p:nvPr/>
          </p:nvSpPr>
          <p:spPr bwMode="auto">
            <a:xfrm>
              <a:off x="1476" y="2725"/>
              <a:ext cx="15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853" name="Line 40"/>
            <p:cNvSpPr>
              <a:spLocks noChangeAspect="1" noChangeShapeType="1"/>
            </p:cNvSpPr>
            <p:nvPr/>
          </p:nvSpPr>
          <p:spPr bwMode="auto">
            <a:xfrm>
              <a:off x="1626" y="2725"/>
              <a:ext cx="0" cy="10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854" name="Line 41"/>
            <p:cNvSpPr>
              <a:spLocks noChangeAspect="1" noChangeShapeType="1"/>
            </p:cNvSpPr>
            <p:nvPr/>
          </p:nvSpPr>
          <p:spPr bwMode="auto">
            <a:xfrm>
              <a:off x="1626" y="2832"/>
              <a:ext cx="678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855" name="Line 42"/>
            <p:cNvSpPr>
              <a:spLocks noChangeAspect="1" noChangeShapeType="1"/>
            </p:cNvSpPr>
            <p:nvPr/>
          </p:nvSpPr>
          <p:spPr bwMode="auto">
            <a:xfrm>
              <a:off x="1476" y="2699"/>
              <a:ext cx="15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856" name="Line 43"/>
            <p:cNvSpPr>
              <a:spLocks noChangeAspect="1" noChangeShapeType="1"/>
            </p:cNvSpPr>
            <p:nvPr/>
          </p:nvSpPr>
          <p:spPr bwMode="auto">
            <a:xfrm flipV="1">
              <a:off x="1544" y="2592"/>
              <a:ext cx="0" cy="10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857" name="Line 44"/>
            <p:cNvSpPr>
              <a:spLocks noChangeAspect="1" noChangeShapeType="1"/>
            </p:cNvSpPr>
            <p:nvPr/>
          </p:nvSpPr>
          <p:spPr bwMode="auto">
            <a:xfrm rot="5400000">
              <a:off x="1679" y="2401"/>
              <a:ext cx="292" cy="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858" name="Line 45"/>
            <p:cNvSpPr>
              <a:spLocks noChangeAspect="1" noChangeShapeType="1"/>
            </p:cNvSpPr>
            <p:nvPr/>
          </p:nvSpPr>
          <p:spPr bwMode="auto">
            <a:xfrm rot="5400000" flipV="1">
              <a:off x="1878" y="2494"/>
              <a:ext cx="0" cy="10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859" name="Line 46"/>
            <p:cNvSpPr>
              <a:spLocks noChangeAspect="1" noChangeShapeType="1"/>
            </p:cNvSpPr>
            <p:nvPr/>
          </p:nvSpPr>
          <p:spPr bwMode="auto">
            <a:xfrm rot="5400000">
              <a:off x="1839" y="2640"/>
              <a:ext cx="18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860" name="Line 47"/>
            <p:cNvSpPr>
              <a:spLocks noChangeAspect="1" noChangeShapeType="1"/>
            </p:cNvSpPr>
            <p:nvPr/>
          </p:nvSpPr>
          <p:spPr bwMode="auto">
            <a:xfrm rot="5400000">
              <a:off x="1878" y="2677"/>
              <a:ext cx="0" cy="10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861" name="Line 48"/>
            <p:cNvSpPr>
              <a:spLocks noChangeAspect="1" noChangeShapeType="1"/>
            </p:cNvSpPr>
            <p:nvPr/>
          </p:nvSpPr>
          <p:spPr bwMode="auto">
            <a:xfrm rot="16200000" flipH="1">
              <a:off x="1509" y="3046"/>
              <a:ext cx="629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862" name="Line 49"/>
            <p:cNvSpPr>
              <a:spLocks noChangeAspect="1" noChangeShapeType="1"/>
            </p:cNvSpPr>
            <p:nvPr/>
          </p:nvSpPr>
          <p:spPr bwMode="auto">
            <a:xfrm rot="5400000">
              <a:off x="1865" y="2640"/>
              <a:ext cx="18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863" name="Line 50"/>
            <p:cNvSpPr>
              <a:spLocks noChangeAspect="1" noChangeShapeType="1"/>
            </p:cNvSpPr>
            <p:nvPr/>
          </p:nvSpPr>
          <p:spPr bwMode="auto">
            <a:xfrm rot="-5400000">
              <a:off x="2007" y="2572"/>
              <a:ext cx="8" cy="10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864" name="Line 51"/>
            <p:cNvSpPr>
              <a:spLocks noChangeAspect="1" noChangeShapeType="1"/>
            </p:cNvSpPr>
            <p:nvPr/>
          </p:nvSpPr>
          <p:spPr bwMode="auto">
            <a:xfrm flipV="1">
              <a:off x="1824" y="1632"/>
              <a:ext cx="0" cy="62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865" name="Line 52"/>
            <p:cNvSpPr>
              <a:spLocks noChangeAspect="1" noChangeShapeType="1"/>
            </p:cNvSpPr>
            <p:nvPr/>
          </p:nvSpPr>
          <p:spPr bwMode="auto">
            <a:xfrm flipV="1">
              <a:off x="1824" y="3360"/>
              <a:ext cx="0" cy="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866" name="Line 53"/>
            <p:cNvSpPr>
              <a:spLocks noChangeAspect="1" noChangeShapeType="1"/>
            </p:cNvSpPr>
            <p:nvPr/>
          </p:nvSpPr>
          <p:spPr bwMode="auto">
            <a:xfrm flipV="1">
              <a:off x="2352" y="2784"/>
              <a:ext cx="67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867" name="Line 54"/>
            <p:cNvSpPr>
              <a:spLocks noChangeAspect="1" noChangeShapeType="1"/>
            </p:cNvSpPr>
            <p:nvPr/>
          </p:nvSpPr>
          <p:spPr bwMode="auto">
            <a:xfrm flipH="1" flipV="1">
              <a:off x="528" y="2784"/>
              <a:ext cx="72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3C85F168-7DE8-4F42-BA7C-2F216F9CB947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35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6867" name="Rectangle 3" descr="Dotted grid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92137"/>
          </a:xfrm>
        </p:spPr>
        <p:txBody>
          <a:bodyPr/>
          <a:lstStyle/>
          <a:p>
            <a:pPr eaLnBrk="1" hangingPunct="1"/>
            <a:r>
              <a:rPr lang="en-US" altLang="en-US" sz="5400" smtClean="0"/>
              <a:t>SRAM-Based FPGA</a:t>
            </a:r>
          </a:p>
        </p:txBody>
      </p:sp>
      <p:pic>
        <p:nvPicPr>
          <p:cNvPr id="36868" name="Picture 4" descr="High Speed Application board with adc, dac and large virtex FPG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1416050"/>
            <a:ext cx="38195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0850" y="1103313"/>
            <a:ext cx="7596188" cy="3209925"/>
            <a:chOff x="284" y="579"/>
            <a:chExt cx="4785" cy="2022"/>
          </a:xfrm>
        </p:grpSpPr>
        <p:sp>
          <p:nvSpPr>
            <p:cNvPr id="36923" name="Line 7"/>
            <p:cNvSpPr>
              <a:spLocks noChangeShapeType="1"/>
            </p:cNvSpPr>
            <p:nvPr/>
          </p:nvSpPr>
          <p:spPr bwMode="auto">
            <a:xfrm flipH="1" flipV="1">
              <a:off x="2274" y="1131"/>
              <a:ext cx="2019" cy="70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4" name="Freeform 8"/>
            <p:cNvSpPr>
              <a:spLocks/>
            </p:cNvSpPr>
            <p:nvPr/>
          </p:nvSpPr>
          <p:spPr bwMode="auto">
            <a:xfrm>
              <a:off x="2277" y="579"/>
              <a:ext cx="2790" cy="2022"/>
            </a:xfrm>
            <a:custGeom>
              <a:avLst/>
              <a:gdLst>
                <a:gd name="T0" fmla="*/ 2781 w 2790"/>
                <a:gd name="T1" fmla="*/ 1266 h 2022"/>
                <a:gd name="T2" fmla="*/ 0 w 2790"/>
                <a:gd name="T3" fmla="*/ 0 h 2022"/>
                <a:gd name="T4" fmla="*/ 3 w 2790"/>
                <a:gd name="T5" fmla="*/ 1668 h 2022"/>
                <a:gd name="T6" fmla="*/ 2790 w 2790"/>
                <a:gd name="T7" fmla="*/ 2022 h 2022"/>
                <a:gd name="T8" fmla="*/ 2781 w 2790"/>
                <a:gd name="T9" fmla="*/ 1266 h 20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90"/>
                <a:gd name="T16" fmla="*/ 0 h 2022"/>
                <a:gd name="T17" fmla="*/ 2790 w 2790"/>
                <a:gd name="T18" fmla="*/ 2022 h 20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90" h="2022">
                  <a:moveTo>
                    <a:pt x="2781" y="1266"/>
                  </a:moveTo>
                  <a:lnTo>
                    <a:pt x="0" y="0"/>
                  </a:lnTo>
                  <a:lnTo>
                    <a:pt x="3" y="1668"/>
                  </a:lnTo>
                  <a:lnTo>
                    <a:pt x="2790" y="2022"/>
                  </a:lnTo>
                  <a:lnTo>
                    <a:pt x="2781" y="1266"/>
                  </a:lnTo>
                  <a:close/>
                </a:path>
              </a:pathLst>
            </a:custGeom>
            <a:solidFill>
              <a:srgbClr val="777777">
                <a:alpha val="45882"/>
              </a:srgbClr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25" name="Freeform 9"/>
            <p:cNvSpPr>
              <a:spLocks/>
            </p:cNvSpPr>
            <p:nvPr/>
          </p:nvSpPr>
          <p:spPr bwMode="auto">
            <a:xfrm>
              <a:off x="711" y="2241"/>
              <a:ext cx="4358" cy="359"/>
            </a:xfrm>
            <a:custGeom>
              <a:avLst/>
              <a:gdLst>
                <a:gd name="T0" fmla="*/ 4358 w 4358"/>
                <a:gd name="T1" fmla="*/ 359 h 359"/>
                <a:gd name="T2" fmla="*/ 1568 w 4358"/>
                <a:gd name="T3" fmla="*/ 8 h 359"/>
                <a:gd name="T4" fmla="*/ 0 w 4358"/>
                <a:gd name="T5" fmla="*/ 0 h 359"/>
                <a:gd name="T6" fmla="*/ 3593 w 4358"/>
                <a:gd name="T7" fmla="*/ 359 h 359"/>
                <a:gd name="T8" fmla="*/ 4358 w 4358"/>
                <a:gd name="T9" fmla="*/ 359 h 3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58"/>
                <a:gd name="T16" fmla="*/ 0 h 359"/>
                <a:gd name="T17" fmla="*/ 4358 w 4358"/>
                <a:gd name="T18" fmla="*/ 359 h 3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58" h="359">
                  <a:moveTo>
                    <a:pt x="4358" y="359"/>
                  </a:moveTo>
                  <a:lnTo>
                    <a:pt x="1568" y="8"/>
                  </a:lnTo>
                  <a:lnTo>
                    <a:pt x="0" y="0"/>
                  </a:lnTo>
                  <a:lnTo>
                    <a:pt x="3593" y="359"/>
                  </a:lnTo>
                  <a:lnTo>
                    <a:pt x="4358" y="359"/>
                  </a:lnTo>
                  <a:close/>
                </a:path>
              </a:pathLst>
            </a:custGeom>
            <a:solidFill>
              <a:srgbClr val="777777">
                <a:alpha val="45882"/>
              </a:srgbClr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6926" name="Group 10"/>
            <p:cNvGrpSpPr>
              <a:grpSpLocks/>
            </p:cNvGrpSpPr>
            <p:nvPr/>
          </p:nvGrpSpPr>
          <p:grpSpPr bwMode="auto">
            <a:xfrm>
              <a:off x="284" y="581"/>
              <a:ext cx="2468" cy="1660"/>
              <a:chOff x="319" y="736"/>
              <a:chExt cx="2468" cy="1660"/>
            </a:xfrm>
          </p:grpSpPr>
          <p:sp>
            <p:nvSpPr>
              <p:cNvPr id="36927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749" y="738"/>
                <a:ext cx="1568" cy="1658"/>
              </a:xfrm>
              <a:prstGeom prst="rect">
                <a:avLst/>
              </a:prstGeom>
              <a:solidFill>
                <a:srgbClr val="DDDDDD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6928" name="Group 12"/>
              <p:cNvGrpSpPr>
                <a:grpSpLocks/>
              </p:cNvGrpSpPr>
              <p:nvPr/>
            </p:nvGrpSpPr>
            <p:grpSpPr bwMode="auto">
              <a:xfrm>
                <a:off x="1016" y="1026"/>
                <a:ext cx="1039" cy="1096"/>
                <a:chOff x="1016" y="1026"/>
                <a:chExt cx="1039" cy="1096"/>
              </a:xfrm>
            </p:grpSpPr>
            <p:sp>
              <p:nvSpPr>
                <p:cNvPr id="37023" name="Rectangle 13"/>
                <p:cNvSpPr>
                  <a:spLocks noChangeAspect="1" noChangeArrowheads="1"/>
                </p:cNvSpPr>
                <p:nvPr/>
              </p:nvSpPr>
              <p:spPr bwMode="auto">
                <a:xfrm>
                  <a:off x="1016" y="1026"/>
                  <a:ext cx="164" cy="174"/>
                </a:xfrm>
                <a:prstGeom prst="rect">
                  <a:avLst/>
                </a:prstGeom>
                <a:solidFill>
                  <a:srgbClr val="66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7024" name="Rectangle 14"/>
                <p:cNvSpPr>
                  <a:spLocks noChangeAspect="1" noChangeArrowheads="1"/>
                </p:cNvSpPr>
                <p:nvPr/>
              </p:nvSpPr>
              <p:spPr bwMode="auto">
                <a:xfrm>
                  <a:off x="1454" y="1026"/>
                  <a:ext cx="163" cy="174"/>
                </a:xfrm>
                <a:prstGeom prst="rect">
                  <a:avLst/>
                </a:prstGeom>
                <a:solidFill>
                  <a:srgbClr val="66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9pPr>
                </a:lstStyle>
                <a:p>
                  <a:pPr eaLnBrk="1" hangingPunct="1"/>
                  <a:endParaRPr lang="en-US" altLang="en-US" sz="1600">
                    <a:latin typeface="Lucida Sans Unicode" panose="020B0602030504020204" pitchFamily="34" charset="0"/>
                  </a:endParaRPr>
                </a:p>
              </p:txBody>
            </p:sp>
            <p:sp>
              <p:nvSpPr>
                <p:cNvPr id="37025" name="Rectangle 15"/>
                <p:cNvSpPr>
                  <a:spLocks noChangeAspect="1" noChangeArrowheads="1"/>
                </p:cNvSpPr>
                <p:nvPr/>
              </p:nvSpPr>
              <p:spPr bwMode="auto">
                <a:xfrm>
                  <a:off x="1891" y="1026"/>
                  <a:ext cx="164" cy="174"/>
                </a:xfrm>
                <a:prstGeom prst="rect">
                  <a:avLst/>
                </a:prstGeom>
                <a:solidFill>
                  <a:srgbClr val="66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7026" name="Rectangle 16"/>
                <p:cNvSpPr>
                  <a:spLocks noChangeAspect="1" noChangeArrowheads="1"/>
                </p:cNvSpPr>
                <p:nvPr/>
              </p:nvSpPr>
              <p:spPr bwMode="auto">
                <a:xfrm>
                  <a:off x="1016" y="1488"/>
                  <a:ext cx="164" cy="173"/>
                </a:xfrm>
                <a:prstGeom prst="rect">
                  <a:avLst/>
                </a:prstGeom>
                <a:solidFill>
                  <a:srgbClr val="66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7027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1454" y="1488"/>
                  <a:ext cx="163" cy="173"/>
                </a:xfrm>
                <a:prstGeom prst="rect">
                  <a:avLst/>
                </a:prstGeom>
                <a:solidFill>
                  <a:srgbClr val="66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7028" name="Rectangle 18"/>
                <p:cNvSpPr>
                  <a:spLocks noChangeAspect="1" noChangeArrowheads="1"/>
                </p:cNvSpPr>
                <p:nvPr/>
              </p:nvSpPr>
              <p:spPr bwMode="auto">
                <a:xfrm>
                  <a:off x="1891" y="1488"/>
                  <a:ext cx="164" cy="173"/>
                </a:xfrm>
                <a:prstGeom prst="rect">
                  <a:avLst/>
                </a:prstGeom>
                <a:solidFill>
                  <a:srgbClr val="66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7029" name="Rectangle 19"/>
                <p:cNvSpPr>
                  <a:spLocks noChangeAspect="1" noChangeArrowheads="1"/>
                </p:cNvSpPr>
                <p:nvPr/>
              </p:nvSpPr>
              <p:spPr bwMode="auto">
                <a:xfrm>
                  <a:off x="1016" y="1950"/>
                  <a:ext cx="164" cy="172"/>
                </a:xfrm>
                <a:prstGeom prst="rect">
                  <a:avLst/>
                </a:prstGeom>
                <a:solidFill>
                  <a:srgbClr val="66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7030" name="Rectangle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454" y="1950"/>
                  <a:ext cx="163" cy="172"/>
                </a:xfrm>
                <a:prstGeom prst="rect">
                  <a:avLst/>
                </a:prstGeom>
                <a:solidFill>
                  <a:srgbClr val="66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7031" name="Rectangle 21"/>
                <p:cNvSpPr>
                  <a:spLocks noChangeAspect="1" noChangeArrowheads="1"/>
                </p:cNvSpPr>
                <p:nvPr/>
              </p:nvSpPr>
              <p:spPr bwMode="auto">
                <a:xfrm>
                  <a:off x="1891" y="1950"/>
                  <a:ext cx="164" cy="172"/>
                </a:xfrm>
                <a:prstGeom prst="rect">
                  <a:avLst/>
                </a:prstGeom>
                <a:solidFill>
                  <a:srgbClr val="66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96630" name="Rectangle 22"/>
              <p:cNvSpPr>
                <a:spLocks noChangeArrowheads="1"/>
              </p:cNvSpPr>
              <p:nvPr/>
            </p:nvSpPr>
            <p:spPr bwMode="auto">
              <a:xfrm>
                <a:off x="2440" y="803"/>
                <a:ext cx="347" cy="15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 lIns="0" tIns="0" rIns="0" bIns="0" anchor="ctr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itchFamily="34" charset="0"/>
                    <a:cs typeface="Lotus" pitchFamily="2" charset="-78"/>
                  </a:rPr>
                  <a:t>Programmable</a:t>
                </a:r>
                <a:br>
                  <a:rPr lang="en-US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itchFamily="34" charset="0"/>
                    <a:cs typeface="Lotus" pitchFamily="2" charset="-78"/>
                  </a:rPr>
                </a:br>
                <a:r>
                  <a:rPr lang="en-US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itchFamily="34" charset="0"/>
                    <a:cs typeface="Lotus" pitchFamily="2" charset="-78"/>
                  </a:rPr>
                  <a:t>Lookup Tables (LUTs)</a:t>
                </a:r>
              </a:p>
            </p:txBody>
          </p:sp>
          <p:sp>
            <p:nvSpPr>
              <p:cNvPr id="196631" name="Rectangle 23"/>
              <p:cNvSpPr>
                <a:spLocks noChangeArrowheads="1"/>
              </p:cNvSpPr>
              <p:nvPr/>
            </p:nvSpPr>
            <p:spPr bwMode="auto">
              <a:xfrm>
                <a:off x="319" y="951"/>
                <a:ext cx="346" cy="1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 lIns="0" tIns="0" rIns="0" bIns="0" anchor="ctr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>
                    <a:solidFill>
                      <a:srgbClr val="CC0066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itchFamily="34" charset="0"/>
                    <a:cs typeface="Lotus" pitchFamily="2" charset="-78"/>
                  </a:rPr>
                  <a:t>Programmable</a:t>
                </a:r>
                <a:br>
                  <a:rPr lang="en-US">
                    <a:solidFill>
                      <a:srgbClr val="CC0066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itchFamily="34" charset="0"/>
                    <a:cs typeface="Lotus" pitchFamily="2" charset="-78"/>
                  </a:rPr>
                </a:br>
                <a:r>
                  <a:rPr lang="en-US">
                    <a:solidFill>
                      <a:srgbClr val="CC0066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itchFamily="34" charset="0"/>
                    <a:cs typeface="Lotus" pitchFamily="2" charset="-78"/>
                  </a:rPr>
                  <a:t>routing structure</a:t>
                </a:r>
              </a:p>
            </p:txBody>
          </p:sp>
          <p:grpSp>
            <p:nvGrpSpPr>
              <p:cNvPr id="36931" name="Group 24"/>
              <p:cNvGrpSpPr>
                <a:grpSpLocks/>
              </p:cNvGrpSpPr>
              <p:nvPr/>
            </p:nvGrpSpPr>
            <p:grpSpPr bwMode="auto">
              <a:xfrm>
                <a:off x="749" y="736"/>
                <a:ext cx="1582" cy="1654"/>
                <a:chOff x="749" y="736"/>
                <a:chExt cx="1582" cy="1654"/>
              </a:xfrm>
            </p:grpSpPr>
            <p:sp>
              <p:nvSpPr>
                <p:cNvPr id="36951" name="Line 25"/>
                <p:cNvSpPr>
                  <a:spLocks noChangeAspect="1" noChangeShapeType="1"/>
                </p:cNvSpPr>
                <p:nvPr/>
              </p:nvSpPr>
              <p:spPr bwMode="auto">
                <a:xfrm>
                  <a:off x="1538" y="1199"/>
                  <a:ext cx="0" cy="210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52" name="Line 26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84" y="951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53" name="Line 27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84" y="1009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54" name="Line 28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85" y="1066"/>
                  <a:ext cx="0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55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1974" y="1199"/>
                  <a:ext cx="0" cy="210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56" name="Line 30"/>
                <p:cNvSpPr>
                  <a:spLocks noChangeAspect="1" noChangeShapeType="1"/>
                </p:cNvSpPr>
                <p:nvPr/>
              </p:nvSpPr>
              <p:spPr bwMode="auto">
                <a:xfrm>
                  <a:off x="1537" y="1669"/>
                  <a:ext cx="0" cy="210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57" name="Line 31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85" y="1424"/>
                  <a:ext cx="0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58" name="Line 32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84" y="1483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59" name="Line 33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84" y="1540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60" name="Line 34"/>
                <p:cNvSpPr>
                  <a:spLocks noChangeAspect="1" noChangeShapeType="1"/>
                </p:cNvSpPr>
                <p:nvPr/>
              </p:nvSpPr>
              <p:spPr bwMode="auto">
                <a:xfrm>
                  <a:off x="1974" y="1666"/>
                  <a:ext cx="0" cy="211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61" name="Line 35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84" y="1888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62" name="Line 36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84" y="1946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63" name="Line 37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84" y="2003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64" name="Line 38"/>
                <p:cNvSpPr>
                  <a:spLocks noChangeAspect="1" noChangeShapeType="1"/>
                </p:cNvSpPr>
                <p:nvPr/>
              </p:nvSpPr>
              <p:spPr bwMode="auto">
                <a:xfrm>
                  <a:off x="1102" y="1199"/>
                  <a:ext cx="0" cy="210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65" name="Line 39"/>
                <p:cNvSpPr>
                  <a:spLocks noChangeAspect="1" noChangeShapeType="1"/>
                </p:cNvSpPr>
                <p:nvPr/>
              </p:nvSpPr>
              <p:spPr bwMode="auto">
                <a:xfrm>
                  <a:off x="1100" y="1659"/>
                  <a:ext cx="0" cy="23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66" name="Line 40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910" y="945"/>
                  <a:ext cx="1" cy="206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67" name="Line 41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910" y="1003"/>
                  <a:ext cx="1" cy="206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68" name="Line 42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910" y="1060"/>
                  <a:ext cx="1" cy="206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69" name="Line 43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910" y="1419"/>
                  <a:ext cx="1" cy="206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70" name="Line 44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911" y="1476"/>
                  <a:ext cx="0" cy="206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71" name="Line 45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911" y="1533"/>
                  <a:ext cx="0" cy="206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72" name="Line 46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910" y="1882"/>
                  <a:ext cx="1" cy="206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73" name="Line 47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910" y="1940"/>
                  <a:ext cx="1" cy="206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74" name="Line 48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910" y="1997"/>
                  <a:ext cx="1" cy="206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75" name="Line 49"/>
                <p:cNvSpPr>
                  <a:spLocks noChangeAspect="1" noChangeShapeType="1"/>
                </p:cNvSpPr>
                <p:nvPr/>
              </p:nvSpPr>
              <p:spPr bwMode="auto">
                <a:xfrm>
                  <a:off x="1537" y="2127"/>
                  <a:ext cx="0" cy="210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76" name="Line 50"/>
                <p:cNvSpPr>
                  <a:spLocks noChangeAspect="1" noChangeShapeType="1"/>
                </p:cNvSpPr>
                <p:nvPr/>
              </p:nvSpPr>
              <p:spPr bwMode="auto">
                <a:xfrm>
                  <a:off x="1973" y="2127"/>
                  <a:ext cx="0" cy="210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77" name="Line 51"/>
                <p:cNvSpPr>
                  <a:spLocks noChangeAspect="1" noChangeShapeType="1"/>
                </p:cNvSpPr>
                <p:nvPr/>
              </p:nvSpPr>
              <p:spPr bwMode="auto">
                <a:xfrm>
                  <a:off x="1100" y="2127"/>
                  <a:ext cx="0" cy="210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78" name="Line 52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348" y="951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79" name="Line 53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348" y="1009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80" name="Line 54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349" y="1066"/>
                  <a:ext cx="0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81" name="Line 55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349" y="1424"/>
                  <a:ext cx="0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82" name="Line 56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348" y="1483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83" name="Line 57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348" y="1540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84" name="Line 58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348" y="1888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85" name="Line 59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348" y="1946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86" name="Line 60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348" y="2003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6987" name="Group 61"/>
                <p:cNvGrpSpPr>
                  <a:grpSpLocks/>
                </p:cNvGrpSpPr>
                <p:nvPr/>
              </p:nvGrpSpPr>
              <p:grpSpPr bwMode="auto">
                <a:xfrm>
                  <a:off x="749" y="736"/>
                  <a:ext cx="1582" cy="1654"/>
                  <a:chOff x="749" y="736"/>
                  <a:chExt cx="1582" cy="1654"/>
                </a:xfrm>
              </p:grpSpPr>
              <p:grpSp>
                <p:nvGrpSpPr>
                  <p:cNvPr id="36988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823" y="738"/>
                    <a:ext cx="109" cy="1652"/>
                    <a:chOff x="704" y="1184"/>
                    <a:chExt cx="109" cy="1652"/>
                  </a:xfrm>
                </p:grpSpPr>
                <p:sp>
                  <p:nvSpPr>
                    <p:cNvPr id="37020" name="Line 63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704" y="1184"/>
                      <a:ext cx="0" cy="165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66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021" name="Line 64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758" y="1184"/>
                      <a:ext cx="0" cy="165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66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022" name="Line 65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813" y="1192"/>
                      <a:ext cx="0" cy="16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66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6989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1263" y="737"/>
                    <a:ext cx="109" cy="1652"/>
                    <a:chOff x="704" y="1184"/>
                    <a:chExt cx="109" cy="1652"/>
                  </a:xfrm>
                </p:grpSpPr>
                <p:sp>
                  <p:nvSpPr>
                    <p:cNvPr id="37017" name="Line 67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704" y="1184"/>
                      <a:ext cx="0" cy="165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66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018" name="Line 68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758" y="1184"/>
                      <a:ext cx="0" cy="165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66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019" name="Line 69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813" y="1192"/>
                      <a:ext cx="0" cy="16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66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6990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1701" y="736"/>
                    <a:ext cx="549" cy="1653"/>
                    <a:chOff x="800" y="1279"/>
                    <a:chExt cx="549" cy="1653"/>
                  </a:xfrm>
                </p:grpSpPr>
                <p:grpSp>
                  <p:nvGrpSpPr>
                    <p:cNvPr id="37009" name="Group 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00" y="1280"/>
                      <a:ext cx="109" cy="1652"/>
                      <a:chOff x="704" y="1184"/>
                      <a:chExt cx="109" cy="1652"/>
                    </a:xfrm>
                  </p:grpSpPr>
                  <p:sp>
                    <p:nvSpPr>
                      <p:cNvPr id="37014" name="Line 72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704" y="1184"/>
                        <a:ext cx="0" cy="165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7015" name="Line 73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758" y="1184"/>
                        <a:ext cx="0" cy="165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7016" name="Line 74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813" y="1192"/>
                        <a:ext cx="0" cy="16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7010" name="Group 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40" y="1279"/>
                      <a:ext cx="109" cy="1652"/>
                      <a:chOff x="704" y="1184"/>
                      <a:chExt cx="109" cy="1652"/>
                    </a:xfrm>
                  </p:grpSpPr>
                  <p:sp>
                    <p:nvSpPr>
                      <p:cNvPr id="37011" name="Line 76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704" y="1184"/>
                        <a:ext cx="0" cy="165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7012" name="Line 77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758" y="1184"/>
                        <a:ext cx="0" cy="165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7013" name="Line 78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813" y="1192"/>
                        <a:ext cx="0" cy="16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6991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749" y="822"/>
                    <a:ext cx="1573" cy="587"/>
                    <a:chOff x="630" y="1268"/>
                    <a:chExt cx="1573" cy="587"/>
                  </a:xfrm>
                </p:grpSpPr>
                <p:grpSp>
                  <p:nvGrpSpPr>
                    <p:cNvPr id="37001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0" y="1268"/>
                      <a:ext cx="1568" cy="117"/>
                      <a:chOff x="629" y="1268"/>
                      <a:chExt cx="409" cy="117"/>
                    </a:xfrm>
                  </p:grpSpPr>
                  <p:sp>
                    <p:nvSpPr>
                      <p:cNvPr id="37006" name="Line 81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3" y="1064"/>
                        <a:ext cx="0" cy="40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7007" name="Line 82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4" y="1123"/>
                        <a:ext cx="0" cy="40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7008" name="Line 83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4" y="1181"/>
                        <a:ext cx="0" cy="40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7002" name="Group 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5" y="1738"/>
                      <a:ext cx="1568" cy="117"/>
                      <a:chOff x="629" y="1268"/>
                      <a:chExt cx="409" cy="117"/>
                    </a:xfrm>
                  </p:grpSpPr>
                  <p:sp>
                    <p:nvSpPr>
                      <p:cNvPr id="37003" name="Line 85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3" y="1064"/>
                        <a:ext cx="0" cy="40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7004" name="Line 86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4" y="1123"/>
                        <a:ext cx="0" cy="40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7005" name="Line 87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4" y="1181"/>
                        <a:ext cx="0" cy="40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6992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758" y="1750"/>
                    <a:ext cx="1573" cy="587"/>
                    <a:chOff x="630" y="1268"/>
                    <a:chExt cx="1573" cy="587"/>
                  </a:xfrm>
                </p:grpSpPr>
                <p:grpSp>
                  <p:nvGrpSpPr>
                    <p:cNvPr id="36993" name="Group 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0" y="1268"/>
                      <a:ext cx="1568" cy="117"/>
                      <a:chOff x="629" y="1268"/>
                      <a:chExt cx="409" cy="117"/>
                    </a:xfrm>
                  </p:grpSpPr>
                  <p:sp>
                    <p:nvSpPr>
                      <p:cNvPr id="36998" name="Line 90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3" y="1064"/>
                        <a:ext cx="0" cy="40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6999" name="Line 91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4" y="1123"/>
                        <a:ext cx="0" cy="40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7000" name="Line 92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4" y="1181"/>
                        <a:ext cx="0" cy="40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6994" name="Group 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5" y="1738"/>
                      <a:ext cx="1568" cy="117"/>
                      <a:chOff x="629" y="1268"/>
                      <a:chExt cx="409" cy="117"/>
                    </a:xfrm>
                  </p:grpSpPr>
                  <p:sp>
                    <p:nvSpPr>
                      <p:cNvPr id="36995" name="Line 94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3" y="1064"/>
                        <a:ext cx="0" cy="40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6996" name="Line 95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4" y="1123"/>
                        <a:ext cx="0" cy="40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6997" name="Line 96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4" y="1181"/>
                        <a:ext cx="0" cy="40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36932" name="Group 97"/>
              <p:cNvGrpSpPr>
                <a:grpSpLocks/>
              </p:cNvGrpSpPr>
              <p:nvPr/>
            </p:nvGrpSpPr>
            <p:grpSpPr bwMode="auto">
              <a:xfrm>
                <a:off x="795" y="790"/>
                <a:ext cx="1482" cy="1569"/>
                <a:chOff x="676" y="1236"/>
                <a:chExt cx="1482" cy="1569"/>
              </a:xfrm>
            </p:grpSpPr>
            <p:sp>
              <p:nvSpPr>
                <p:cNvPr id="36935" name="Rectangle 98"/>
                <p:cNvSpPr>
                  <a:spLocks noChangeAspect="1" noChangeArrowheads="1"/>
                </p:cNvSpPr>
                <p:nvPr/>
              </p:nvSpPr>
              <p:spPr bwMode="auto">
                <a:xfrm>
                  <a:off x="1116" y="1240"/>
                  <a:ext cx="165" cy="17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936" name="Rectangle 99"/>
                <p:cNvSpPr>
                  <a:spLocks noChangeAspect="1" noChangeArrowheads="1"/>
                </p:cNvSpPr>
                <p:nvPr/>
              </p:nvSpPr>
              <p:spPr bwMode="auto">
                <a:xfrm>
                  <a:off x="1553" y="1237"/>
                  <a:ext cx="165" cy="173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937" name="Rectangle 100"/>
                <p:cNvSpPr>
                  <a:spLocks noChangeAspect="1" noChangeArrowheads="1"/>
                </p:cNvSpPr>
                <p:nvPr/>
              </p:nvSpPr>
              <p:spPr bwMode="auto">
                <a:xfrm>
                  <a:off x="1990" y="1236"/>
                  <a:ext cx="165" cy="17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938" name="Rectangle 101"/>
                <p:cNvSpPr>
                  <a:spLocks noChangeAspect="1" noChangeArrowheads="1"/>
                </p:cNvSpPr>
                <p:nvPr/>
              </p:nvSpPr>
              <p:spPr bwMode="auto">
                <a:xfrm>
                  <a:off x="1116" y="1706"/>
                  <a:ext cx="165" cy="173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939" name="Rectangle 102"/>
                <p:cNvSpPr>
                  <a:spLocks noChangeAspect="1" noChangeArrowheads="1"/>
                </p:cNvSpPr>
                <p:nvPr/>
              </p:nvSpPr>
              <p:spPr bwMode="auto">
                <a:xfrm>
                  <a:off x="1553" y="1702"/>
                  <a:ext cx="165" cy="173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940" name="Rectangle 103"/>
                <p:cNvSpPr>
                  <a:spLocks noChangeAspect="1" noChangeArrowheads="1"/>
                </p:cNvSpPr>
                <p:nvPr/>
              </p:nvSpPr>
              <p:spPr bwMode="auto">
                <a:xfrm>
                  <a:off x="1990" y="1701"/>
                  <a:ext cx="165" cy="173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941" name="Rectangle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1117" y="2171"/>
                  <a:ext cx="165" cy="17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942" name="Rectangle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1554" y="2167"/>
                  <a:ext cx="165" cy="17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943" name="Rectangle 106"/>
                <p:cNvSpPr>
                  <a:spLocks noChangeAspect="1" noChangeArrowheads="1"/>
                </p:cNvSpPr>
                <p:nvPr/>
              </p:nvSpPr>
              <p:spPr bwMode="auto">
                <a:xfrm>
                  <a:off x="1991" y="2167"/>
                  <a:ext cx="165" cy="173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944" name="Rectangle 107"/>
                <p:cNvSpPr>
                  <a:spLocks noChangeAspect="1" noChangeArrowheads="1"/>
                </p:cNvSpPr>
                <p:nvPr/>
              </p:nvSpPr>
              <p:spPr bwMode="auto">
                <a:xfrm>
                  <a:off x="1120" y="2632"/>
                  <a:ext cx="164" cy="173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945" name="Rectangle 108"/>
                <p:cNvSpPr>
                  <a:spLocks noChangeAspect="1" noChangeArrowheads="1"/>
                </p:cNvSpPr>
                <p:nvPr/>
              </p:nvSpPr>
              <p:spPr bwMode="auto">
                <a:xfrm>
                  <a:off x="1557" y="2628"/>
                  <a:ext cx="164" cy="173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946" name="Rectangle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1994" y="2628"/>
                  <a:ext cx="164" cy="173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947" name="Rectangle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679" y="2631"/>
                  <a:ext cx="165" cy="17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948" name="Rectangle 111"/>
                <p:cNvSpPr>
                  <a:spLocks noChangeAspect="1" noChangeArrowheads="1"/>
                </p:cNvSpPr>
                <p:nvPr/>
              </p:nvSpPr>
              <p:spPr bwMode="auto">
                <a:xfrm>
                  <a:off x="676" y="2172"/>
                  <a:ext cx="165" cy="17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949" name="Rectangle 112"/>
                <p:cNvSpPr>
                  <a:spLocks noChangeAspect="1" noChangeArrowheads="1"/>
                </p:cNvSpPr>
                <p:nvPr/>
              </p:nvSpPr>
              <p:spPr bwMode="auto">
                <a:xfrm>
                  <a:off x="676" y="1704"/>
                  <a:ext cx="165" cy="17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950" name="Rectangle 113"/>
                <p:cNvSpPr>
                  <a:spLocks noChangeAspect="1" noChangeArrowheads="1"/>
                </p:cNvSpPr>
                <p:nvPr/>
              </p:nvSpPr>
              <p:spPr bwMode="auto">
                <a:xfrm>
                  <a:off x="677" y="1240"/>
                  <a:ext cx="165" cy="17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36933" name="Line 114"/>
              <p:cNvSpPr>
                <a:spLocks noChangeShapeType="1"/>
              </p:cNvSpPr>
              <p:nvPr/>
            </p:nvSpPr>
            <p:spPr bwMode="auto">
              <a:xfrm flipH="1" flipV="1">
                <a:off x="1974" y="1113"/>
                <a:ext cx="454" cy="5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/>
              <a:lstStyle/>
              <a:p>
                <a:endParaRPr lang="en-US"/>
              </a:p>
            </p:txBody>
          </p:sp>
          <p:sp>
            <p:nvSpPr>
              <p:cNvPr id="36934" name="Line 115"/>
              <p:cNvSpPr>
                <a:spLocks noChangeShapeType="1"/>
              </p:cNvSpPr>
              <p:nvPr/>
            </p:nvSpPr>
            <p:spPr bwMode="auto">
              <a:xfrm flipV="1">
                <a:off x="665" y="1352"/>
                <a:ext cx="652" cy="1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/>
              <a:lstStyle/>
              <a:p>
                <a:endParaRPr lang="en-US"/>
              </a:p>
            </p:txBody>
          </p:sp>
        </p:grpSp>
      </p:grpSp>
      <p:grpSp>
        <p:nvGrpSpPr>
          <p:cNvPr id="19" name="Group 116"/>
          <p:cNvGrpSpPr>
            <a:grpSpLocks/>
          </p:cNvGrpSpPr>
          <p:nvPr/>
        </p:nvGrpSpPr>
        <p:grpSpPr bwMode="auto">
          <a:xfrm>
            <a:off x="238125" y="2589213"/>
            <a:ext cx="2014538" cy="3475037"/>
            <a:chOff x="150" y="1515"/>
            <a:chExt cx="1269" cy="2189"/>
          </a:xfrm>
        </p:grpSpPr>
        <p:sp>
          <p:nvSpPr>
            <p:cNvPr id="36911" name="Rectangle 117"/>
            <p:cNvSpPr>
              <a:spLocks noChangeAspect="1" noChangeArrowheads="1"/>
            </p:cNvSpPr>
            <p:nvPr/>
          </p:nvSpPr>
          <p:spPr bwMode="auto">
            <a:xfrm>
              <a:off x="151" y="2588"/>
              <a:ext cx="1096" cy="1113"/>
            </a:xfrm>
            <a:prstGeom prst="rect">
              <a:avLst/>
            </a:prstGeom>
            <a:solidFill>
              <a:srgbClr val="DDDDDD"/>
            </a:solidFill>
            <a:ln w="19050" algn="ctr">
              <a:solidFill>
                <a:srgbClr val="00CC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12" name="Line 118"/>
            <p:cNvSpPr>
              <a:spLocks noChangeShapeType="1"/>
            </p:cNvSpPr>
            <p:nvPr/>
          </p:nvSpPr>
          <p:spPr bwMode="auto">
            <a:xfrm>
              <a:off x="436" y="2588"/>
              <a:ext cx="0" cy="1114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3" name="Line 119"/>
            <p:cNvSpPr>
              <a:spLocks noChangeShapeType="1"/>
            </p:cNvSpPr>
            <p:nvPr/>
          </p:nvSpPr>
          <p:spPr bwMode="auto">
            <a:xfrm>
              <a:off x="695" y="2588"/>
              <a:ext cx="0" cy="1114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4" name="Line 120"/>
            <p:cNvSpPr>
              <a:spLocks noChangeShapeType="1"/>
            </p:cNvSpPr>
            <p:nvPr/>
          </p:nvSpPr>
          <p:spPr bwMode="auto">
            <a:xfrm>
              <a:off x="955" y="2588"/>
              <a:ext cx="0" cy="1113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5" name="Line 121"/>
            <p:cNvSpPr>
              <a:spLocks noChangeShapeType="1"/>
            </p:cNvSpPr>
            <p:nvPr/>
          </p:nvSpPr>
          <p:spPr bwMode="auto">
            <a:xfrm>
              <a:off x="151" y="2917"/>
              <a:ext cx="1101" cy="0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6" name="Line 122"/>
            <p:cNvSpPr>
              <a:spLocks noChangeShapeType="1"/>
            </p:cNvSpPr>
            <p:nvPr/>
          </p:nvSpPr>
          <p:spPr bwMode="auto">
            <a:xfrm>
              <a:off x="151" y="3114"/>
              <a:ext cx="1101" cy="0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7" name="Line 123"/>
            <p:cNvSpPr>
              <a:spLocks noChangeShapeType="1"/>
            </p:cNvSpPr>
            <p:nvPr/>
          </p:nvSpPr>
          <p:spPr bwMode="auto">
            <a:xfrm>
              <a:off x="151" y="3309"/>
              <a:ext cx="1098" cy="2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8" name="Rectangle 124"/>
            <p:cNvSpPr>
              <a:spLocks noChangeArrowheads="1"/>
            </p:cNvSpPr>
            <p:nvPr/>
          </p:nvSpPr>
          <p:spPr bwMode="auto">
            <a:xfrm>
              <a:off x="283" y="2760"/>
              <a:ext cx="809" cy="74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19" name="Rectangle 125"/>
            <p:cNvSpPr>
              <a:spLocks noChangeArrowheads="1"/>
            </p:cNvSpPr>
            <p:nvPr/>
          </p:nvSpPr>
          <p:spPr bwMode="auto">
            <a:xfrm>
              <a:off x="1152" y="1515"/>
              <a:ext cx="264" cy="268"/>
            </a:xfrm>
            <a:prstGeom prst="rect">
              <a:avLst/>
            </a:prstGeom>
            <a:noFill/>
            <a:ln w="12700" algn="ctr">
              <a:solidFill>
                <a:srgbClr val="00CC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20" name="Freeform 126"/>
            <p:cNvSpPr>
              <a:spLocks/>
            </p:cNvSpPr>
            <p:nvPr/>
          </p:nvSpPr>
          <p:spPr bwMode="auto">
            <a:xfrm>
              <a:off x="1247" y="1521"/>
              <a:ext cx="169" cy="2183"/>
            </a:xfrm>
            <a:custGeom>
              <a:avLst/>
              <a:gdLst>
                <a:gd name="T0" fmla="*/ 168 w 169"/>
                <a:gd name="T1" fmla="*/ 0 h 2183"/>
                <a:gd name="T2" fmla="*/ 0 w 169"/>
                <a:gd name="T3" fmla="*/ 1068 h 2183"/>
                <a:gd name="T4" fmla="*/ 1 w 169"/>
                <a:gd name="T5" fmla="*/ 2183 h 2183"/>
                <a:gd name="T6" fmla="*/ 169 w 169"/>
                <a:gd name="T7" fmla="*/ 258 h 2183"/>
                <a:gd name="T8" fmla="*/ 168 w 169"/>
                <a:gd name="T9" fmla="*/ 0 h 2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183"/>
                <a:gd name="T17" fmla="*/ 169 w 169"/>
                <a:gd name="T18" fmla="*/ 2183 h 2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183">
                  <a:moveTo>
                    <a:pt x="168" y="0"/>
                  </a:moveTo>
                  <a:lnTo>
                    <a:pt x="0" y="1068"/>
                  </a:lnTo>
                  <a:lnTo>
                    <a:pt x="1" y="2183"/>
                  </a:lnTo>
                  <a:lnTo>
                    <a:pt x="169" y="25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00FF99">
                <a:alpha val="45882"/>
              </a:srgbClr>
            </a:solidFill>
            <a:ln w="6350">
              <a:solidFill>
                <a:srgbClr val="00CC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21" name="Line 127"/>
            <p:cNvSpPr>
              <a:spLocks noChangeAspect="1" noChangeShapeType="1"/>
            </p:cNvSpPr>
            <p:nvPr/>
          </p:nvSpPr>
          <p:spPr bwMode="auto">
            <a:xfrm flipH="1">
              <a:off x="730" y="1783"/>
              <a:ext cx="422" cy="805"/>
            </a:xfrm>
            <a:prstGeom prst="line">
              <a:avLst/>
            </a:prstGeom>
            <a:noFill/>
            <a:ln w="6350">
              <a:solidFill>
                <a:srgbClr val="00CC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2" name="Freeform 128"/>
            <p:cNvSpPr>
              <a:spLocks/>
            </p:cNvSpPr>
            <p:nvPr/>
          </p:nvSpPr>
          <p:spPr bwMode="auto">
            <a:xfrm>
              <a:off x="150" y="1517"/>
              <a:ext cx="1269" cy="1072"/>
            </a:xfrm>
            <a:custGeom>
              <a:avLst/>
              <a:gdLst>
                <a:gd name="T0" fmla="*/ 1004 w 1269"/>
                <a:gd name="T1" fmla="*/ 0 h 1072"/>
                <a:gd name="T2" fmla="*/ 0 w 1269"/>
                <a:gd name="T3" fmla="*/ 1071 h 1072"/>
                <a:gd name="T4" fmla="*/ 1098 w 1269"/>
                <a:gd name="T5" fmla="*/ 1072 h 1072"/>
                <a:gd name="T6" fmla="*/ 1269 w 1269"/>
                <a:gd name="T7" fmla="*/ 0 h 1072"/>
                <a:gd name="T8" fmla="*/ 1004 w 1269"/>
                <a:gd name="T9" fmla="*/ 0 h 10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9"/>
                <a:gd name="T16" fmla="*/ 0 h 1072"/>
                <a:gd name="T17" fmla="*/ 1269 w 1269"/>
                <a:gd name="T18" fmla="*/ 1072 h 10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9" h="1072">
                  <a:moveTo>
                    <a:pt x="1004" y="0"/>
                  </a:moveTo>
                  <a:lnTo>
                    <a:pt x="0" y="1071"/>
                  </a:lnTo>
                  <a:lnTo>
                    <a:pt x="1098" y="1072"/>
                  </a:lnTo>
                  <a:lnTo>
                    <a:pt x="1269" y="0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00FF99">
                <a:alpha val="45882"/>
              </a:srgbClr>
            </a:solidFill>
            <a:ln w="6350">
              <a:solidFill>
                <a:srgbClr val="00CC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" name="Group 129"/>
          <p:cNvGrpSpPr>
            <a:grpSpLocks/>
          </p:cNvGrpSpPr>
          <p:nvPr/>
        </p:nvGrpSpPr>
        <p:grpSpPr bwMode="auto">
          <a:xfrm>
            <a:off x="300038" y="4384675"/>
            <a:ext cx="1568450" cy="1597025"/>
            <a:chOff x="189" y="2646"/>
            <a:chExt cx="988" cy="1006"/>
          </a:xfrm>
        </p:grpSpPr>
        <p:sp>
          <p:nvSpPr>
            <p:cNvPr id="36901" name="Rectangle 130"/>
            <p:cNvSpPr>
              <a:spLocks noChangeArrowheads="1"/>
            </p:cNvSpPr>
            <p:nvPr/>
          </p:nvSpPr>
          <p:spPr bwMode="auto">
            <a:xfrm>
              <a:off x="283" y="2760"/>
              <a:ext cx="809" cy="746"/>
            </a:xfrm>
            <a:prstGeom prst="rect">
              <a:avLst/>
            </a:prstGeom>
            <a:solidFill>
              <a:srgbClr val="00B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02" name="Line 131"/>
            <p:cNvSpPr>
              <a:spLocks noChangeShapeType="1"/>
            </p:cNvSpPr>
            <p:nvPr/>
          </p:nvSpPr>
          <p:spPr bwMode="auto">
            <a:xfrm>
              <a:off x="436" y="2646"/>
              <a:ext cx="0" cy="988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3" name="Line 132"/>
            <p:cNvSpPr>
              <a:spLocks noChangeShapeType="1"/>
            </p:cNvSpPr>
            <p:nvPr/>
          </p:nvSpPr>
          <p:spPr bwMode="auto">
            <a:xfrm>
              <a:off x="695" y="2667"/>
              <a:ext cx="0" cy="967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4" name="Line 133"/>
            <p:cNvSpPr>
              <a:spLocks noChangeShapeType="1"/>
            </p:cNvSpPr>
            <p:nvPr/>
          </p:nvSpPr>
          <p:spPr bwMode="auto">
            <a:xfrm>
              <a:off x="955" y="2667"/>
              <a:ext cx="0" cy="985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5" name="Line 134"/>
            <p:cNvSpPr>
              <a:spLocks noChangeShapeType="1"/>
            </p:cNvSpPr>
            <p:nvPr/>
          </p:nvSpPr>
          <p:spPr bwMode="auto">
            <a:xfrm>
              <a:off x="252" y="2917"/>
              <a:ext cx="925" cy="0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6" name="Line 135"/>
            <p:cNvSpPr>
              <a:spLocks noChangeShapeType="1"/>
            </p:cNvSpPr>
            <p:nvPr/>
          </p:nvSpPr>
          <p:spPr bwMode="auto">
            <a:xfrm>
              <a:off x="252" y="3114"/>
              <a:ext cx="900" cy="0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7" name="Line 136"/>
            <p:cNvSpPr>
              <a:spLocks noChangeShapeType="1"/>
            </p:cNvSpPr>
            <p:nvPr/>
          </p:nvSpPr>
          <p:spPr bwMode="auto">
            <a:xfrm>
              <a:off x="189" y="3309"/>
              <a:ext cx="988" cy="2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8" name="AutoShape 137"/>
            <p:cNvSpPr>
              <a:spLocks noChangeArrowheads="1"/>
            </p:cNvSpPr>
            <p:nvPr/>
          </p:nvSpPr>
          <p:spPr bwMode="auto">
            <a:xfrm>
              <a:off x="621" y="3035"/>
              <a:ext cx="149" cy="157"/>
            </a:xfrm>
            <a:prstGeom prst="diamond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09" name="AutoShape 138"/>
            <p:cNvSpPr>
              <a:spLocks noChangeArrowheads="1"/>
            </p:cNvSpPr>
            <p:nvPr/>
          </p:nvSpPr>
          <p:spPr bwMode="auto">
            <a:xfrm>
              <a:off x="361" y="3232"/>
              <a:ext cx="148" cy="157"/>
            </a:xfrm>
            <a:prstGeom prst="diamond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10" name="AutoShape 139"/>
            <p:cNvSpPr>
              <a:spLocks noChangeArrowheads="1"/>
            </p:cNvSpPr>
            <p:nvPr/>
          </p:nvSpPr>
          <p:spPr bwMode="auto">
            <a:xfrm>
              <a:off x="881" y="2838"/>
              <a:ext cx="148" cy="159"/>
            </a:xfrm>
            <a:prstGeom prst="diamond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" name="Group 140"/>
          <p:cNvGrpSpPr>
            <a:grpSpLocks/>
          </p:cNvGrpSpPr>
          <p:nvPr/>
        </p:nvGrpSpPr>
        <p:grpSpPr bwMode="auto">
          <a:xfrm>
            <a:off x="866775" y="4916488"/>
            <a:ext cx="3089275" cy="1447800"/>
            <a:chOff x="546" y="2981"/>
            <a:chExt cx="1946" cy="912"/>
          </a:xfrm>
        </p:grpSpPr>
        <p:sp>
          <p:nvSpPr>
            <p:cNvPr id="36887" name="Rectangle 141"/>
            <p:cNvSpPr>
              <a:spLocks noChangeArrowheads="1"/>
            </p:cNvSpPr>
            <p:nvPr/>
          </p:nvSpPr>
          <p:spPr bwMode="auto">
            <a:xfrm>
              <a:off x="551" y="2985"/>
              <a:ext cx="278" cy="268"/>
            </a:xfrm>
            <a:prstGeom prst="rect">
              <a:avLst/>
            </a:prstGeom>
            <a:noFill/>
            <a:ln w="19050" algn="ctr">
              <a:solidFill>
                <a:srgbClr val="FF99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88" name="Rectangle 142"/>
            <p:cNvSpPr>
              <a:spLocks noChangeAspect="1" noChangeArrowheads="1"/>
            </p:cNvSpPr>
            <p:nvPr/>
          </p:nvSpPr>
          <p:spPr bwMode="auto">
            <a:xfrm>
              <a:off x="1723" y="3156"/>
              <a:ext cx="768" cy="736"/>
            </a:xfrm>
            <a:prstGeom prst="rect">
              <a:avLst/>
            </a:prstGeom>
            <a:solidFill>
              <a:srgbClr val="00B000"/>
            </a:solidFill>
            <a:ln w="19050" algn="ctr">
              <a:solidFill>
                <a:srgbClr val="FF99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89" name="AutoShape 143"/>
            <p:cNvSpPr>
              <a:spLocks noChangeArrowheads="1"/>
            </p:cNvSpPr>
            <p:nvPr/>
          </p:nvSpPr>
          <p:spPr bwMode="auto">
            <a:xfrm>
              <a:off x="1861" y="3250"/>
              <a:ext cx="522" cy="541"/>
            </a:xfrm>
            <a:prstGeom prst="diamond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90" name="Line 144"/>
            <p:cNvSpPr>
              <a:spLocks noChangeShapeType="1"/>
            </p:cNvSpPr>
            <p:nvPr/>
          </p:nvSpPr>
          <p:spPr bwMode="auto">
            <a:xfrm flipH="1">
              <a:off x="2119" y="3156"/>
              <a:ext cx="3" cy="7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145"/>
            <p:cNvSpPr>
              <a:spLocks noChangeShapeType="1"/>
            </p:cNvSpPr>
            <p:nvPr/>
          </p:nvSpPr>
          <p:spPr bwMode="auto">
            <a:xfrm flipV="1">
              <a:off x="1724" y="3516"/>
              <a:ext cx="76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Oval 146"/>
            <p:cNvSpPr>
              <a:spLocks noChangeArrowheads="1"/>
            </p:cNvSpPr>
            <p:nvPr/>
          </p:nvSpPr>
          <p:spPr bwMode="auto">
            <a:xfrm>
              <a:off x="2209" y="3470"/>
              <a:ext cx="86" cy="92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93" name="Oval 147"/>
            <p:cNvSpPr>
              <a:spLocks noChangeArrowheads="1"/>
            </p:cNvSpPr>
            <p:nvPr/>
          </p:nvSpPr>
          <p:spPr bwMode="auto">
            <a:xfrm>
              <a:off x="2079" y="3379"/>
              <a:ext cx="86" cy="91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94" name="Oval 148"/>
            <p:cNvSpPr>
              <a:spLocks noChangeArrowheads="1"/>
            </p:cNvSpPr>
            <p:nvPr/>
          </p:nvSpPr>
          <p:spPr bwMode="auto">
            <a:xfrm>
              <a:off x="1949" y="3609"/>
              <a:ext cx="85" cy="9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95" name="Oval 149"/>
            <p:cNvSpPr>
              <a:spLocks noChangeArrowheads="1"/>
            </p:cNvSpPr>
            <p:nvPr/>
          </p:nvSpPr>
          <p:spPr bwMode="auto">
            <a:xfrm>
              <a:off x="2209" y="3334"/>
              <a:ext cx="86" cy="91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96" name="Oval 150"/>
            <p:cNvSpPr>
              <a:spLocks noChangeArrowheads="1"/>
            </p:cNvSpPr>
            <p:nvPr/>
          </p:nvSpPr>
          <p:spPr bwMode="auto">
            <a:xfrm>
              <a:off x="2209" y="3609"/>
              <a:ext cx="86" cy="9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97" name="Oval 151"/>
            <p:cNvSpPr>
              <a:spLocks noChangeArrowheads="1"/>
            </p:cNvSpPr>
            <p:nvPr/>
          </p:nvSpPr>
          <p:spPr bwMode="auto">
            <a:xfrm>
              <a:off x="1949" y="3334"/>
              <a:ext cx="85" cy="91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98" name="Freeform 152"/>
            <p:cNvSpPr>
              <a:spLocks/>
            </p:cNvSpPr>
            <p:nvPr/>
          </p:nvSpPr>
          <p:spPr bwMode="auto">
            <a:xfrm>
              <a:off x="548" y="2981"/>
              <a:ext cx="1944" cy="180"/>
            </a:xfrm>
            <a:custGeom>
              <a:avLst/>
              <a:gdLst>
                <a:gd name="T0" fmla="*/ 1944 w 1944"/>
                <a:gd name="T1" fmla="*/ 175 h 180"/>
                <a:gd name="T2" fmla="*/ 280 w 1944"/>
                <a:gd name="T3" fmla="*/ 0 h 180"/>
                <a:gd name="T4" fmla="*/ 0 w 1944"/>
                <a:gd name="T5" fmla="*/ 3 h 180"/>
                <a:gd name="T6" fmla="*/ 1173 w 1944"/>
                <a:gd name="T7" fmla="*/ 180 h 180"/>
                <a:gd name="T8" fmla="*/ 1944 w 1944"/>
                <a:gd name="T9" fmla="*/ 175 h 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4"/>
                <a:gd name="T16" fmla="*/ 0 h 180"/>
                <a:gd name="T17" fmla="*/ 1944 w 1944"/>
                <a:gd name="T18" fmla="*/ 180 h 1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4" h="180">
                  <a:moveTo>
                    <a:pt x="1944" y="175"/>
                  </a:moveTo>
                  <a:lnTo>
                    <a:pt x="280" y="0"/>
                  </a:lnTo>
                  <a:lnTo>
                    <a:pt x="0" y="3"/>
                  </a:lnTo>
                  <a:lnTo>
                    <a:pt x="1173" y="180"/>
                  </a:lnTo>
                  <a:lnTo>
                    <a:pt x="1944" y="175"/>
                  </a:lnTo>
                  <a:close/>
                </a:path>
              </a:pathLst>
            </a:custGeom>
            <a:solidFill>
              <a:srgbClr val="FF9900">
                <a:alpha val="45882"/>
              </a:srgbClr>
            </a:solidFill>
            <a:ln w="6350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99" name="Line 153"/>
            <p:cNvSpPr>
              <a:spLocks noChangeAspect="1" noChangeShapeType="1"/>
            </p:cNvSpPr>
            <p:nvPr/>
          </p:nvSpPr>
          <p:spPr bwMode="auto">
            <a:xfrm flipH="1" flipV="1">
              <a:off x="829" y="3253"/>
              <a:ext cx="891" cy="342"/>
            </a:xfrm>
            <a:prstGeom prst="line">
              <a:avLst/>
            </a:prstGeom>
            <a:noFill/>
            <a:ln w="635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0" name="Freeform 154"/>
            <p:cNvSpPr>
              <a:spLocks/>
            </p:cNvSpPr>
            <p:nvPr/>
          </p:nvSpPr>
          <p:spPr bwMode="auto">
            <a:xfrm>
              <a:off x="546" y="2982"/>
              <a:ext cx="1181" cy="911"/>
            </a:xfrm>
            <a:custGeom>
              <a:avLst/>
              <a:gdLst>
                <a:gd name="T0" fmla="*/ 1181 w 1181"/>
                <a:gd name="T1" fmla="*/ 179 h 911"/>
                <a:gd name="T2" fmla="*/ 0 w 1181"/>
                <a:gd name="T3" fmla="*/ 0 h 911"/>
                <a:gd name="T4" fmla="*/ 0 w 1181"/>
                <a:gd name="T5" fmla="*/ 278 h 911"/>
                <a:gd name="T6" fmla="*/ 1178 w 1181"/>
                <a:gd name="T7" fmla="*/ 911 h 911"/>
                <a:gd name="T8" fmla="*/ 1181 w 1181"/>
                <a:gd name="T9" fmla="*/ 179 h 9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1"/>
                <a:gd name="T16" fmla="*/ 0 h 911"/>
                <a:gd name="T17" fmla="*/ 1181 w 1181"/>
                <a:gd name="T18" fmla="*/ 911 h 9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1" h="911">
                  <a:moveTo>
                    <a:pt x="1181" y="179"/>
                  </a:moveTo>
                  <a:lnTo>
                    <a:pt x="0" y="0"/>
                  </a:lnTo>
                  <a:lnTo>
                    <a:pt x="0" y="278"/>
                  </a:lnTo>
                  <a:lnTo>
                    <a:pt x="1178" y="911"/>
                  </a:lnTo>
                  <a:lnTo>
                    <a:pt x="1181" y="179"/>
                  </a:lnTo>
                  <a:close/>
                </a:path>
              </a:pathLst>
            </a:custGeom>
            <a:solidFill>
              <a:srgbClr val="FF9900">
                <a:alpha val="45882"/>
              </a:srgbClr>
            </a:solidFill>
            <a:ln w="6350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2" name="Group 155"/>
          <p:cNvGrpSpPr>
            <a:grpSpLocks/>
          </p:cNvGrpSpPr>
          <p:nvPr/>
        </p:nvGrpSpPr>
        <p:grpSpPr bwMode="auto">
          <a:xfrm>
            <a:off x="4556125" y="5307013"/>
            <a:ext cx="1084263" cy="1030287"/>
            <a:chOff x="2870" y="3227"/>
            <a:chExt cx="683" cy="649"/>
          </a:xfrm>
        </p:grpSpPr>
        <p:sp>
          <p:nvSpPr>
            <p:cNvPr id="36875" name="Oval 156"/>
            <p:cNvSpPr>
              <a:spLocks noChangeArrowheads="1"/>
            </p:cNvSpPr>
            <p:nvPr/>
          </p:nvSpPr>
          <p:spPr bwMode="auto">
            <a:xfrm>
              <a:off x="2870" y="3227"/>
              <a:ext cx="683" cy="649"/>
            </a:xfrm>
            <a:prstGeom prst="ellipse">
              <a:avLst/>
            </a:prstGeom>
            <a:solidFill>
              <a:srgbClr val="FF3300"/>
            </a:solidFill>
            <a:ln w="9525">
              <a:round/>
              <a:headEnd/>
              <a:tailEnd/>
            </a:ln>
            <a:scene3d>
              <a:camera prst="legacyPerspectiveBottomLeft">
                <a:rot lat="600000" lon="0" rev="0"/>
              </a:camera>
              <a:lightRig rig="legacyFlat2" dir="t"/>
            </a:scene3d>
            <a:sp3d extrusionH="50773000" prstMaterial="legacyMatte">
              <a:bevelT w="13500" h="13500" prst="angle"/>
              <a:bevelB w="13500" h="13500" prst="angle"/>
              <a:extrusionClr>
                <a:srgbClr val="FF3300"/>
              </a:extrusionClr>
              <a:contourClr>
                <a:srgbClr val="FF3300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6876" name="Group 157"/>
            <p:cNvGrpSpPr>
              <a:grpSpLocks/>
            </p:cNvGrpSpPr>
            <p:nvPr/>
          </p:nvGrpSpPr>
          <p:grpSpPr bwMode="auto">
            <a:xfrm>
              <a:off x="2870" y="3298"/>
              <a:ext cx="521" cy="485"/>
              <a:chOff x="2870" y="3298"/>
              <a:chExt cx="521" cy="485"/>
            </a:xfrm>
          </p:grpSpPr>
          <p:sp>
            <p:nvSpPr>
              <p:cNvPr id="36877" name="Line 158"/>
              <p:cNvSpPr>
                <a:spLocks noChangeShapeType="1"/>
              </p:cNvSpPr>
              <p:nvPr/>
            </p:nvSpPr>
            <p:spPr bwMode="auto">
              <a:xfrm rot="2862505" flipH="1">
                <a:off x="3141" y="3513"/>
                <a:ext cx="0" cy="10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8" name="Line 159"/>
              <p:cNvSpPr>
                <a:spLocks noChangeShapeType="1"/>
              </p:cNvSpPr>
              <p:nvPr/>
            </p:nvSpPr>
            <p:spPr bwMode="auto">
              <a:xfrm rot="2862505" flipH="1">
                <a:off x="3123" y="3493"/>
                <a:ext cx="0" cy="10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9" name="Line 160"/>
              <p:cNvSpPr>
                <a:spLocks noChangeShapeType="1"/>
              </p:cNvSpPr>
              <p:nvPr/>
            </p:nvSpPr>
            <p:spPr bwMode="auto">
              <a:xfrm rot="2862505" flipH="1">
                <a:off x="3040" y="3557"/>
                <a:ext cx="54" cy="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0" name="Line 161"/>
              <p:cNvSpPr>
                <a:spLocks noChangeShapeType="1"/>
              </p:cNvSpPr>
              <p:nvPr/>
            </p:nvSpPr>
            <p:spPr bwMode="auto">
              <a:xfrm rot="2862505" flipH="1">
                <a:off x="3114" y="3489"/>
                <a:ext cx="54" cy="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1" name="Line 162"/>
              <p:cNvSpPr>
                <a:spLocks noChangeAspect="1" noChangeShapeType="1"/>
              </p:cNvSpPr>
              <p:nvPr/>
            </p:nvSpPr>
            <p:spPr bwMode="auto">
              <a:xfrm rot="2862505" flipH="1">
                <a:off x="2973" y="3502"/>
                <a:ext cx="0" cy="205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2" name="Line 163"/>
              <p:cNvSpPr>
                <a:spLocks noChangeShapeType="1"/>
              </p:cNvSpPr>
              <p:nvPr/>
            </p:nvSpPr>
            <p:spPr bwMode="auto">
              <a:xfrm rot="2862505" flipH="1">
                <a:off x="3151" y="3406"/>
                <a:ext cx="0" cy="76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3" name="Line 164"/>
              <p:cNvSpPr>
                <a:spLocks noChangeShapeType="1"/>
              </p:cNvSpPr>
              <p:nvPr/>
            </p:nvSpPr>
            <p:spPr bwMode="auto">
              <a:xfrm rot="2862505">
                <a:off x="3123" y="3603"/>
                <a:ext cx="107" cy="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4" name="Rectangle 165"/>
              <p:cNvSpPr>
                <a:spLocks noChangeArrowheads="1"/>
              </p:cNvSpPr>
              <p:nvPr/>
            </p:nvSpPr>
            <p:spPr bwMode="auto">
              <a:xfrm>
                <a:off x="3220" y="3639"/>
                <a:ext cx="144" cy="144"/>
              </a:xfrm>
              <a:prstGeom prst="rect">
                <a:avLst/>
              </a:prstGeom>
              <a:solidFill>
                <a:srgbClr val="99CC00"/>
              </a:solidFill>
              <a:ln w="285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885" name="Line 166"/>
              <p:cNvSpPr>
                <a:spLocks noChangeAspect="1" noChangeShapeType="1"/>
              </p:cNvSpPr>
              <p:nvPr/>
            </p:nvSpPr>
            <p:spPr bwMode="auto">
              <a:xfrm rot="2862505" flipH="1">
                <a:off x="3312" y="3224"/>
                <a:ext cx="0" cy="159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6" name="AutoShape 167"/>
              <p:cNvSpPr>
                <a:spLocks noChangeArrowheads="1"/>
              </p:cNvSpPr>
              <p:nvPr/>
            </p:nvSpPr>
            <p:spPr bwMode="auto">
              <a:xfrm rot="2725370">
                <a:off x="3165" y="3300"/>
                <a:ext cx="144" cy="140"/>
              </a:xfrm>
              <a:prstGeom prst="triangle">
                <a:avLst>
                  <a:gd name="adj" fmla="val 50000"/>
                </a:avLst>
              </a:prstGeom>
              <a:solidFill>
                <a:srgbClr val="99CC00"/>
              </a:solidFill>
              <a:ln w="28575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Hybrid FPGA &amp; ASIC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3276600" cy="4114800"/>
          </a:xfrm>
        </p:spPr>
        <p:txBody>
          <a:bodyPr/>
          <a:lstStyle/>
          <a:p>
            <a:r>
              <a:rPr lang="en-US" altLang="en-US" sz="2400" smtClean="0"/>
              <a:t>Use reconfigurable fabric to customize an ASIC</a:t>
            </a:r>
          </a:p>
          <a:p>
            <a:r>
              <a:rPr lang="en-US" altLang="en-US" sz="2400" smtClean="0"/>
              <a:t>Previously: FPGAs have been used to augment ASIC chips in board level</a:t>
            </a:r>
          </a:p>
          <a:p>
            <a:r>
              <a:rPr lang="en-US" altLang="en-US" sz="2400" smtClean="0"/>
              <a:t>Now, they can be used on a single chip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398B3985-9D27-48B5-931F-0B54B25523F8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36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4419600" y="2286000"/>
            <a:ext cx="3505200" cy="34290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4648200" y="2590800"/>
            <a:ext cx="1981200" cy="2971800"/>
          </a:xfrm>
          <a:prstGeom prst="rect">
            <a:avLst/>
          </a:prstGeom>
          <a:solidFill>
            <a:srgbClr val="FFFF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6781800" y="2590800"/>
            <a:ext cx="914400" cy="28956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7" name="Rectangle 10"/>
          <p:cNvSpPr>
            <a:spLocks noChangeArrowheads="1"/>
          </p:cNvSpPr>
          <p:nvPr/>
        </p:nvSpPr>
        <p:spPr bwMode="auto">
          <a:xfrm>
            <a:off x="6858000" y="2743200"/>
            <a:ext cx="304800" cy="304800"/>
          </a:xfrm>
          <a:prstGeom prst="rect">
            <a:avLst/>
          </a:prstGeom>
          <a:solidFill>
            <a:srgbClr val="33CC33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8" name="Rectangle 11"/>
          <p:cNvSpPr>
            <a:spLocks noChangeArrowheads="1"/>
          </p:cNvSpPr>
          <p:nvPr/>
        </p:nvSpPr>
        <p:spPr bwMode="auto">
          <a:xfrm>
            <a:off x="7315200" y="2743200"/>
            <a:ext cx="304800" cy="304800"/>
          </a:xfrm>
          <a:prstGeom prst="rect">
            <a:avLst/>
          </a:prstGeom>
          <a:solidFill>
            <a:srgbClr val="33CC33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9" name="Rectangle 12"/>
          <p:cNvSpPr>
            <a:spLocks noChangeArrowheads="1"/>
          </p:cNvSpPr>
          <p:nvPr/>
        </p:nvSpPr>
        <p:spPr bwMode="auto">
          <a:xfrm>
            <a:off x="6858000" y="3200400"/>
            <a:ext cx="304800" cy="304800"/>
          </a:xfrm>
          <a:prstGeom prst="rect">
            <a:avLst/>
          </a:prstGeom>
          <a:solidFill>
            <a:srgbClr val="33CC33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00" name="Rectangle 13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rect">
            <a:avLst/>
          </a:prstGeom>
          <a:solidFill>
            <a:srgbClr val="33CC33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01" name="Rectangle 14"/>
          <p:cNvSpPr>
            <a:spLocks noChangeArrowheads="1"/>
          </p:cNvSpPr>
          <p:nvPr/>
        </p:nvSpPr>
        <p:spPr bwMode="auto">
          <a:xfrm>
            <a:off x="6858000" y="3657600"/>
            <a:ext cx="304800" cy="304800"/>
          </a:xfrm>
          <a:prstGeom prst="rect">
            <a:avLst/>
          </a:prstGeom>
          <a:solidFill>
            <a:srgbClr val="33CC33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02" name="Rectangle 15"/>
          <p:cNvSpPr>
            <a:spLocks noChangeArrowheads="1"/>
          </p:cNvSpPr>
          <p:nvPr/>
        </p:nvSpPr>
        <p:spPr bwMode="auto">
          <a:xfrm>
            <a:off x="7315200" y="3657600"/>
            <a:ext cx="304800" cy="304800"/>
          </a:xfrm>
          <a:prstGeom prst="rect">
            <a:avLst/>
          </a:prstGeom>
          <a:solidFill>
            <a:srgbClr val="33CC33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03" name="Rectangle 16"/>
          <p:cNvSpPr>
            <a:spLocks noChangeArrowheads="1"/>
          </p:cNvSpPr>
          <p:nvPr/>
        </p:nvSpPr>
        <p:spPr bwMode="auto">
          <a:xfrm>
            <a:off x="6858000" y="4114800"/>
            <a:ext cx="304800" cy="304800"/>
          </a:xfrm>
          <a:prstGeom prst="rect">
            <a:avLst/>
          </a:prstGeom>
          <a:solidFill>
            <a:srgbClr val="33CC33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04" name="Rectangle 17"/>
          <p:cNvSpPr>
            <a:spLocks noChangeArrowheads="1"/>
          </p:cNvSpPr>
          <p:nvPr/>
        </p:nvSpPr>
        <p:spPr bwMode="auto">
          <a:xfrm>
            <a:off x="7315200" y="4114800"/>
            <a:ext cx="304800" cy="304800"/>
          </a:xfrm>
          <a:prstGeom prst="rect">
            <a:avLst/>
          </a:prstGeom>
          <a:solidFill>
            <a:srgbClr val="33CC33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05" name="Rectangle 18"/>
          <p:cNvSpPr>
            <a:spLocks noChangeArrowheads="1"/>
          </p:cNvSpPr>
          <p:nvPr/>
        </p:nvSpPr>
        <p:spPr bwMode="auto">
          <a:xfrm>
            <a:off x="6858000" y="4572000"/>
            <a:ext cx="304800" cy="304800"/>
          </a:xfrm>
          <a:prstGeom prst="rect">
            <a:avLst/>
          </a:prstGeom>
          <a:solidFill>
            <a:srgbClr val="33CC33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06" name="Rectangle 19"/>
          <p:cNvSpPr>
            <a:spLocks noChangeArrowheads="1"/>
          </p:cNvSpPr>
          <p:nvPr/>
        </p:nvSpPr>
        <p:spPr bwMode="auto">
          <a:xfrm>
            <a:off x="7315200" y="4572000"/>
            <a:ext cx="304800" cy="304800"/>
          </a:xfrm>
          <a:prstGeom prst="rect">
            <a:avLst/>
          </a:prstGeom>
          <a:solidFill>
            <a:srgbClr val="33CC33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07" name="Rectangle 20"/>
          <p:cNvSpPr>
            <a:spLocks noChangeArrowheads="1"/>
          </p:cNvSpPr>
          <p:nvPr/>
        </p:nvSpPr>
        <p:spPr bwMode="auto">
          <a:xfrm>
            <a:off x="6858000" y="5029200"/>
            <a:ext cx="304800" cy="304800"/>
          </a:xfrm>
          <a:prstGeom prst="rect">
            <a:avLst/>
          </a:prstGeom>
          <a:solidFill>
            <a:srgbClr val="33CC33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08" name="Rectangle 21"/>
          <p:cNvSpPr>
            <a:spLocks noChangeArrowheads="1"/>
          </p:cNvSpPr>
          <p:nvPr/>
        </p:nvSpPr>
        <p:spPr bwMode="auto">
          <a:xfrm>
            <a:off x="7315200" y="5029200"/>
            <a:ext cx="304800" cy="304800"/>
          </a:xfrm>
          <a:prstGeom prst="rect">
            <a:avLst/>
          </a:prstGeom>
          <a:solidFill>
            <a:srgbClr val="33CC33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09" name="Text Box 22"/>
          <p:cNvSpPr txBox="1">
            <a:spLocks noChangeArrowheads="1"/>
          </p:cNvSpPr>
          <p:nvPr/>
        </p:nvSpPr>
        <p:spPr bwMode="auto">
          <a:xfrm>
            <a:off x="4724400" y="3489325"/>
            <a:ext cx="1752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>
                <a:latin typeface="Arial" panose="020B0604020202020204" pitchFamily="34" charset="0"/>
                <a:cs typeface="Arial" panose="020B0604020202020204" pitchFamily="34" charset="0"/>
              </a:rPr>
              <a:t>ASIC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6AC696E8-273D-42A4-A016-70658621C3A1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4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pPr rtl="1" eaLnBrk="1" hangingPunct="1"/>
            <a:r>
              <a:rPr lang="fa-IR" altLang="en-US" smtClean="0"/>
              <a:t>مدارهاي ديجيتال</a:t>
            </a:r>
            <a:endParaRPr lang="en-US" altLang="en-US" smtClean="0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650875" y="1982788"/>
          <a:ext cx="7731125" cy="335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Microsoft Draw Drawing" r:id="rId4" imgW="5326560" imgH="2309040" progId="MSDraw.Drawing.8.2">
                  <p:embed/>
                </p:oleObj>
              </mc:Choice>
              <mc:Fallback>
                <p:oleObj name="Microsoft Draw Drawing" r:id="rId4" imgW="5326560" imgH="2309040" progId="MSDraw.Drawing.8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1982788"/>
                        <a:ext cx="7731125" cy="335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2247900" y="3763963"/>
            <a:ext cx="304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6BCF16F1-7716-4C8A-905E-B468181602E7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Full-Custom</a:t>
            </a:r>
          </a:p>
        </p:txBody>
      </p:sp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474788"/>
            <a:ext cx="4981575" cy="454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ED3C0D4D-C169-454D-85F6-A331C9A8F28B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6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Full-Custom</a:t>
            </a:r>
          </a:p>
        </p:txBody>
      </p:sp>
      <p:pic>
        <p:nvPicPr>
          <p:cNvPr id="8197" name="Picture 5" descr="fulllayout_pi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0"/>
            <a:ext cx="618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DE36817E-4317-473E-980A-9E95E37B8E9B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7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pPr rtl="1" eaLnBrk="1" hangingPunct="1"/>
            <a:r>
              <a:rPr lang="en-US" altLang="en-US" smtClean="0"/>
              <a:t>ASIC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0" y="19050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ASIC: Application-Specific Integrate</a:t>
            </a:r>
            <a:r>
              <a:rPr lang="en-US" altLang="en-US">
                <a:solidFill>
                  <a:srgbClr val="000000"/>
                </a:solidFill>
              </a:rPr>
              <a:t>d</a:t>
            </a:r>
            <a:r>
              <a:rPr lang="en-US" altLang="en-US"/>
              <a:t> Circuits</a:t>
            </a:r>
          </a:p>
        </p:txBody>
      </p:sp>
      <p:sp>
        <p:nvSpPr>
          <p:cNvPr id="310279" name="Text Box 7"/>
          <p:cNvSpPr txBox="1">
            <a:spLocks noChangeArrowheads="1"/>
          </p:cNvSpPr>
          <p:nvPr/>
        </p:nvSpPr>
        <p:spPr bwMode="auto">
          <a:xfrm>
            <a:off x="0" y="2819400"/>
            <a:ext cx="716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2800" dirty="0">
                <a:cs typeface="+mn-cs"/>
              </a:rPr>
              <a:t>   </a:t>
            </a:r>
            <a:r>
              <a:rPr lang="en-US" altLang="en-US" sz="2800" dirty="0">
                <a:cs typeface="+mn-cs"/>
              </a:rPr>
              <a:t>Stan</a:t>
            </a:r>
            <a:r>
              <a:rPr lang="en-US" altLang="en-US" sz="2800" dirty="0">
                <a:solidFill>
                  <a:srgbClr val="000000"/>
                </a:solidFill>
                <a:cs typeface="+mn-cs"/>
              </a:rPr>
              <a:t>d</a:t>
            </a:r>
            <a:r>
              <a:rPr lang="en-US" altLang="en-US" sz="2800" dirty="0">
                <a:cs typeface="+mn-cs"/>
              </a:rPr>
              <a:t>ar</a:t>
            </a:r>
            <a:r>
              <a:rPr lang="en-US" altLang="en-US" sz="2800" dirty="0">
                <a:solidFill>
                  <a:srgbClr val="000000"/>
                </a:solidFill>
                <a:cs typeface="+mn-cs"/>
              </a:rPr>
              <a:t>d</a:t>
            </a:r>
            <a:r>
              <a:rPr lang="en-US" altLang="en-US" sz="2800" dirty="0">
                <a:cs typeface="+mn-cs"/>
              </a:rPr>
              <a:t> Cell</a:t>
            </a:r>
            <a:r>
              <a:rPr lang="fa-IR" altLang="en-US" sz="2800" dirty="0">
                <a:cs typeface="+mn-cs"/>
              </a:rPr>
              <a:t>: عناصر در رديفها چيده مي شوند.</a:t>
            </a:r>
            <a:endParaRPr lang="en-US" altLang="en-US" sz="2800" dirty="0">
              <a:cs typeface="+mn-cs"/>
            </a:endParaRPr>
          </a:p>
        </p:txBody>
      </p:sp>
      <p:sp>
        <p:nvSpPr>
          <p:cNvPr id="310280" name="Text Box 8"/>
          <p:cNvSpPr txBox="1">
            <a:spLocks noChangeArrowheads="1"/>
          </p:cNvSpPr>
          <p:nvPr/>
        </p:nvSpPr>
        <p:spPr bwMode="auto">
          <a:xfrm>
            <a:off x="0" y="4169569"/>
            <a:ext cx="716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2800" dirty="0">
                <a:cs typeface="+mn-cs"/>
              </a:rPr>
              <a:t>   </a:t>
            </a:r>
            <a:r>
              <a:rPr lang="en-US" altLang="en-US" sz="2800" dirty="0">
                <a:cs typeface="+mn-cs"/>
              </a:rPr>
              <a:t>Gate Array</a:t>
            </a:r>
            <a:r>
              <a:rPr lang="fa-IR" altLang="en-US" sz="2800" dirty="0">
                <a:cs typeface="+mn-cs"/>
              </a:rPr>
              <a:t>: آرايه اي از سلولهاي مشابه.</a:t>
            </a:r>
            <a:endParaRPr lang="en-US" altLang="en-US" dirty="0">
              <a:cs typeface="+mn-cs"/>
            </a:endParaRPr>
          </a:p>
        </p:txBody>
      </p:sp>
      <p:sp>
        <p:nvSpPr>
          <p:cNvPr id="310282" name="Text Box 10"/>
          <p:cNvSpPr txBox="1">
            <a:spLocks noChangeArrowheads="1"/>
          </p:cNvSpPr>
          <p:nvPr/>
        </p:nvSpPr>
        <p:spPr bwMode="auto">
          <a:xfrm>
            <a:off x="0" y="3214688"/>
            <a:ext cx="7162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altLang="en-US" sz="2800" dirty="0" smtClean="0">
                <a:cs typeface="+mn-cs"/>
              </a:rPr>
              <a:t>پورتها </a:t>
            </a:r>
            <a:r>
              <a:rPr lang="fa-IR" altLang="en-US" sz="2800" dirty="0">
                <a:cs typeface="+mn-cs"/>
              </a:rPr>
              <a:t>در بالا و پايين سلولها (تکنولوژي جديد: روي سلولها).</a:t>
            </a:r>
            <a:endParaRPr lang="en-US" altLang="en-US" sz="2800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9" grpId="0" autoUpdateAnimBg="0"/>
      <p:bldP spid="310280" grpId="0" autoUpdateAnimBg="0"/>
      <p:bldP spid="31028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72651597-C6DF-4CF2-B62F-14421CF5F17E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8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pPr rtl="1" eaLnBrk="1" hangingPunct="1"/>
            <a:r>
              <a:rPr lang="fa-IR" altLang="en-US" smtClean="0"/>
              <a:t>سلولهاي استاندارد</a:t>
            </a:r>
            <a:endParaRPr lang="en-US" altLang="en-US" smtClean="0"/>
          </a:p>
        </p:txBody>
      </p:sp>
      <p:pic>
        <p:nvPicPr>
          <p:cNvPr id="3133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6900"/>
            <a:ext cx="63246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350" name="Text Box 6"/>
          <p:cNvSpPr txBox="1">
            <a:spLocks noChangeArrowheads="1"/>
          </p:cNvSpPr>
          <p:nvPr/>
        </p:nvSpPr>
        <p:spPr bwMode="auto">
          <a:xfrm>
            <a:off x="2736850" y="4572000"/>
            <a:ext cx="80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Adder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41450" y="4829175"/>
            <a:ext cx="1035050" cy="576263"/>
            <a:chOff x="1454" y="3474"/>
            <a:chExt cx="652" cy="363"/>
          </a:xfrm>
        </p:grpSpPr>
        <p:sp>
          <p:nvSpPr>
            <p:cNvPr id="313352" name="Text Box 8"/>
            <p:cNvSpPr txBox="1">
              <a:spLocks noChangeArrowheads="1"/>
            </p:cNvSpPr>
            <p:nvPr/>
          </p:nvSpPr>
          <p:spPr bwMode="auto">
            <a:xfrm>
              <a:off x="1454" y="3606"/>
              <a:ext cx="5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defRPr/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NAND</a:t>
              </a:r>
            </a:p>
          </p:txBody>
        </p:sp>
        <p:sp>
          <p:nvSpPr>
            <p:cNvPr id="10251" name="Line 9"/>
            <p:cNvSpPr>
              <a:spLocks noChangeShapeType="1"/>
            </p:cNvSpPr>
            <p:nvPr/>
          </p:nvSpPr>
          <p:spPr bwMode="auto">
            <a:xfrm flipV="1">
              <a:off x="1878" y="3474"/>
              <a:ext cx="2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3354" name="Text Box 10"/>
          <p:cNvSpPr txBox="1">
            <a:spLocks noChangeArrowheads="1"/>
          </p:cNvSpPr>
          <p:nvPr/>
        </p:nvSpPr>
        <p:spPr bwMode="auto">
          <a:xfrm>
            <a:off x="3813175" y="4581525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MUX</a:t>
            </a:r>
          </a:p>
        </p:txBody>
      </p:sp>
      <p:sp>
        <p:nvSpPr>
          <p:cNvPr id="313355" name="Text Box 11"/>
          <p:cNvSpPr txBox="1">
            <a:spLocks noChangeArrowheads="1"/>
          </p:cNvSpPr>
          <p:nvPr/>
        </p:nvSpPr>
        <p:spPr bwMode="auto">
          <a:xfrm>
            <a:off x="3089275" y="4257675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Wires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50" grpId="0" autoUpdateAnimBg="0"/>
      <p:bldP spid="313354" grpId="0" autoUpdateAnimBg="0"/>
      <p:bldP spid="31335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smtClean="0"/>
              <a:t>مرتضي صاحب الزماني</a:t>
            </a:r>
            <a:r>
              <a:rPr lang="en-US" altLang="en-US" sz="1400" b="0" smtClean="0"/>
              <a:t>             </a:t>
            </a:r>
            <a:r>
              <a:rPr lang="fa-IR" altLang="en-US" sz="1400" b="0" smtClean="0"/>
              <a:t> </a:t>
            </a:r>
            <a:endParaRPr lang="en-US" altLang="en-US" sz="1400" b="0" smtClean="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7C3911D1-CA22-4936-B562-0C49FE4154E8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9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pPr rtl="1" eaLnBrk="1" hangingPunct="1"/>
            <a:r>
              <a:rPr lang="fa-IR" altLang="en-US" smtClean="0"/>
              <a:t>سلولهاي استاندارد</a:t>
            </a:r>
            <a:endParaRPr lang="en-US" altLang="en-US" smtClean="0"/>
          </a:p>
        </p:txBody>
      </p:sp>
      <p:pic>
        <p:nvPicPr>
          <p:cNvPr id="3143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24025"/>
            <a:ext cx="671512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lsi01">
  <a:themeElements>
    <a:clrScheme name="vlsi0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stom 1">
      <a:majorFont>
        <a:latin typeface="Times New Roman"/>
        <a:ea typeface=""/>
        <a:cs typeface="B Roya"/>
      </a:majorFont>
      <a:minorFont>
        <a:latin typeface="Times New Roman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Lotus" pitchFamily="2" charset="-7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Lotus" pitchFamily="2" charset="-78"/>
          </a:defRPr>
        </a:defPPr>
      </a:lstStyle>
    </a:lnDef>
  </a:objectDefaults>
  <a:extraClrSchemeLst>
    <a:extraClrScheme>
      <a:clrScheme name="vlsi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si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si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si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si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si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si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D:\Documents and Settings\Administrator.SZAMANI\Application Data\Microsoft\Templates\vlsi01.pot</Template>
  <TotalTime>11883</TotalTime>
  <Words>543</Words>
  <Application>Microsoft Office PowerPoint</Application>
  <PresentationFormat>On-screen Show (4:3)</PresentationFormat>
  <Paragraphs>187</Paragraphs>
  <Slides>36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Times New Roman</vt:lpstr>
      <vt:lpstr>Lotus</vt:lpstr>
      <vt:lpstr>Arial</vt:lpstr>
      <vt:lpstr>Titr</vt:lpstr>
      <vt:lpstr>Wingdings</vt:lpstr>
      <vt:lpstr>Symbol</vt:lpstr>
      <vt:lpstr>Lucida Sans Unicode</vt:lpstr>
      <vt:lpstr>vlsi01</vt:lpstr>
      <vt:lpstr>Microsoft Draw 98 Drawing</vt:lpstr>
      <vt:lpstr>تراشه‌هاي منطقي برنامه پذير</vt:lpstr>
      <vt:lpstr>تراشه‌هاي منطقي برنامه پذير</vt:lpstr>
      <vt:lpstr>تراشه‌هاي منطقي برنامه پذير</vt:lpstr>
      <vt:lpstr>مدارهاي ديجيتال</vt:lpstr>
      <vt:lpstr>Full-Custom</vt:lpstr>
      <vt:lpstr>Full-Custom</vt:lpstr>
      <vt:lpstr>ASIC</vt:lpstr>
      <vt:lpstr>سلولهاي استاندارد</vt:lpstr>
      <vt:lpstr>سلولهاي استاندارد</vt:lpstr>
      <vt:lpstr>Mixed</vt:lpstr>
      <vt:lpstr>Uncommitted Gate Array</vt:lpstr>
      <vt:lpstr>Committed Gate Array</vt:lpstr>
      <vt:lpstr>Gate Array</vt:lpstr>
      <vt:lpstr>Structured ASIC</vt:lpstr>
      <vt:lpstr>Structured ASIC</vt:lpstr>
      <vt:lpstr>مقايسه</vt:lpstr>
      <vt:lpstr>Programmable Logic Array (PLA)</vt:lpstr>
      <vt:lpstr>PLA</vt:lpstr>
      <vt:lpstr>PLA</vt:lpstr>
      <vt:lpstr>PAL</vt:lpstr>
      <vt:lpstr>Programmable Array Logic (PAL)</vt:lpstr>
      <vt:lpstr>PAL 16R8</vt:lpstr>
      <vt:lpstr>PAL 16R8</vt:lpstr>
      <vt:lpstr>PowerPoint Presentation</vt:lpstr>
      <vt:lpstr>22V10 SPLD</vt:lpstr>
      <vt:lpstr>SPLD Macrocell</vt:lpstr>
      <vt:lpstr>CPLD</vt:lpstr>
      <vt:lpstr>بخشي از CPLD</vt:lpstr>
      <vt:lpstr>ساختار FPGA</vt:lpstr>
      <vt:lpstr>ساختار FPGA</vt:lpstr>
      <vt:lpstr>Logic Cell</vt:lpstr>
      <vt:lpstr>LUT</vt:lpstr>
      <vt:lpstr>Logic Cell نمونه</vt:lpstr>
      <vt:lpstr>Programmable Switch Matrix  (PSM)</vt:lpstr>
      <vt:lpstr>SRAM-Based FPGA</vt:lpstr>
      <vt:lpstr>Hybrid FPGA &amp; ASIC</vt:lpstr>
    </vt:vector>
  </TitlesOfParts>
  <Company>Amirkabir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خواص الکتريکي</dc:title>
  <dc:creator>Morteza Saheb Zamani</dc:creator>
  <cp:lastModifiedBy>Parham Alvani</cp:lastModifiedBy>
  <cp:revision>388</cp:revision>
  <dcterms:created xsi:type="dcterms:W3CDTF">2002-01-23T12:36:18Z</dcterms:created>
  <dcterms:modified xsi:type="dcterms:W3CDTF">2016-01-30T18:17:12Z</dcterms:modified>
</cp:coreProperties>
</file>