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49" r:id="rId2"/>
    <p:sldId id="515" r:id="rId3"/>
    <p:sldId id="527" r:id="rId4"/>
    <p:sldId id="526" r:id="rId5"/>
    <p:sldId id="525" r:id="rId6"/>
    <p:sldId id="518" r:id="rId7"/>
    <p:sldId id="529" r:id="rId8"/>
    <p:sldId id="530" r:id="rId9"/>
    <p:sldId id="519" r:id="rId10"/>
    <p:sldId id="528" r:id="rId11"/>
    <p:sldId id="520" r:id="rId12"/>
    <p:sldId id="521" r:id="rId13"/>
    <p:sldId id="522" r:id="rId14"/>
    <p:sldId id="523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CC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277" d="100"/>
          <a:sy n="277" d="100"/>
        </p:scale>
        <p:origin x="2226" y="234"/>
      </p:cViewPr>
      <p:guideLst>
        <p:guide orient="horz" pos="32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Times New Roman" panose="02020603050405020304" pitchFamily="18" charset="0"/>
              </a:defRPr>
            </a:lvl1pPr>
          </a:lstStyle>
          <a:p>
            <a:fld id="{6FF36E04-BE83-4321-B816-4BF775ED39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FC630D-B5F5-4822-903B-B8232FCC18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E089333-2E6B-46FD-90F9-3E6E9B98049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9AB8170F-63F4-4C3C-8A2D-A860F87578F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F686959D-CAEF-45ED-9CB4-ED69E19444EE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3EDBC8C4-5331-4F4D-9135-07DFBD4F5DE4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C0B6AE25-8EB2-447D-B6B9-4CC772B9A53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EAA90081-5EAF-46FD-AC03-94C4080113D3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2268A5B0-C1B1-49EC-A2E1-453A77EDE5D1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0DB761D-2A05-44AB-8711-9EBA4DD78FB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85B52DA-FCAA-409D-A65F-018E78178B8B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5929536E-85AB-4AA6-8B9B-048B79F7E90D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CCFBA0E3-2A90-4318-B315-B97E4091B89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3FC8C42-3C17-4092-8071-2B9AE0CE93C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B1E5C78-B4FE-487D-8FF9-45B7E4BE1591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8B6CC10D-5E04-4D71-BDF0-14FA5C1F787F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C4DAA-4EE8-42CC-8E26-EA7F0CEB0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68941-2C6C-4601-AD80-6F2926B21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99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3D234-98A5-41EE-8516-5C0DC1E7E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3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E1823-1318-4C32-9520-AA7D9976C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66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7B1DC-AD4E-4D58-B29B-F12EB91CD8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F1D38-9821-4FB5-8FAE-E875D6A93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97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6F7E8-A171-41C4-A818-B3080AB8BB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43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47455-1CCF-475F-95EA-46E8253D3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86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64EAC-0C7C-4756-A73B-BE8B0D846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24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6DCC3-5EFC-4307-9C79-65BE7158B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57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6291D-7B14-4AC1-B462-5F020F8486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18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600">
                <a:cs typeface="Lotus" pitchFamily="2" charset="-78"/>
              </a:defRPr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Times New Roman" panose="02020603050405020304" pitchFamily="18" charset="0"/>
              </a:defRPr>
            </a:lvl1pPr>
          </a:lstStyle>
          <a:p>
            <a:fld id="{A14BAB68-7F3F-4A6D-A75D-EB55C91707A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031" descr="bambo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B Titr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B Titr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B Titr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B Titr" pitchFamily="2" charset="-7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B Titr" pitchFamily="2" charset="-7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B Titr" pitchFamily="2" charset="-7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B Titr" pitchFamily="2" charset="-7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B 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589E60C-784C-4B17-BB62-96047730E31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تراشه‌هاي </a:t>
            </a:r>
            <a:r>
              <a:rPr lang="fa-IR" altLang="en-US" dirty="0" smtClean="0"/>
              <a:t>منطقي برنامه </a:t>
            </a:r>
            <a:r>
              <a:rPr lang="fa-IR" altLang="en-US" dirty="0" smtClean="0"/>
              <a:t>پذير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2A2E4BA5-9C31-441B-BEE9-0C5D4C7904F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مقايسه ي </a:t>
            </a:r>
            <a:r>
              <a:rPr lang="en-US" altLang="en-US" smtClean="0"/>
              <a:t>FPLD</a:t>
            </a:r>
            <a:r>
              <a:rPr lang="fa-IR" altLang="en-US" smtClean="0"/>
              <a:t> و ساير سبکها</a:t>
            </a:r>
            <a:endParaRPr lang="en-US" altLang="en-US" smtClean="0"/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670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>
                <a:cs typeface="B Nazanin" panose="00000400000000000000" pitchFamily="2" charset="-78"/>
              </a:rPr>
              <a:t> توان مصرفي: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>
                <a:cs typeface="B Nazanin" panose="00000400000000000000" pitchFamily="2" charset="-78"/>
              </a:rPr>
              <a:t> بيشتر از </a:t>
            </a:r>
            <a:r>
              <a:rPr lang="en-US" altLang="en-US">
                <a:cs typeface="B Nazanin" panose="00000400000000000000" pitchFamily="2" charset="-78"/>
              </a:rPr>
              <a:t>ASIC</a:t>
            </a:r>
            <a:r>
              <a:rPr lang="fa-IR" altLang="en-US">
                <a:cs typeface="B Nazanin" panose="00000400000000000000" pitchFamily="2" charset="-78"/>
              </a:rPr>
              <a:t> (حدود ده برابر)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533400" y="3124200"/>
            <a:ext cx="7086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>
                <a:cs typeface="B Nazanin" panose="00000400000000000000" pitchFamily="2" charset="-78"/>
              </a:rPr>
              <a:t> زمان توسعه: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>
                <a:cs typeface="B Nazanin" panose="00000400000000000000" pitchFamily="2" charset="-78"/>
              </a:rPr>
              <a:t> </a:t>
            </a:r>
            <a:r>
              <a:rPr lang="en-US" altLang="en-US">
                <a:cs typeface="B Nazanin" panose="00000400000000000000" pitchFamily="2" charset="-78"/>
              </a:rPr>
              <a:t>FPLD</a:t>
            </a:r>
            <a:r>
              <a:rPr lang="fa-IR" altLang="en-US">
                <a:cs typeface="B Nazanin" panose="00000400000000000000" pitchFamily="2" charset="-78"/>
              </a:rPr>
              <a:t>: </a:t>
            </a:r>
            <a:r>
              <a:rPr lang="en-US" altLang="en-US">
                <a:cs typeface="B Nazanin" panose="00000400000000000000" pitchFamily="2" charset="-78"/>
              </a:rPr>
              <a:t>prototyping </a:t>
            </a:r>
            <a:r>
              <a:rPr lang="fa-IR" altLang="en-US">
                <a:cs typeface="B Nazanin" panose="00000400000000000000" pitchFamily="2" charset="-78"/>
              </a:rPr>
              <a:t> و شبيه سازي با استفاده از </a:t>
            </a:r>
            <a:r>
              <a:rPr lang="en-US" altLang="en-US">
                <a:cs typeface="B Nazanin" panose="00000400000000000000" pitchFamily="2" charset="-78"/>
              </a:rPr>
              <a:t>Tool</a:t>
            </a:r>
            <a:r>
              <a:rPr lang="fa-IR" altLang="en-US">
                <a:cs typeface="B Nazanin" panose="00000400000000000000" pitchFamily="2" charset="-78"/>
              </a:rPr>
              <a:t>ها (چند روز و هفته)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381000" y="4997450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>
                <a:cs typeface="B Nazanin" panose="00000400000000000000" pitchFamily="2" charset="-78"/>
              </a:rPr>
              <a:t> </a:t>
            </a:r>
            <a:r>
              <a:rPr lang="en-US" altLang="en-US">
                <a:cs typeface="B Nazanin" panose="00000400000000000000" pitchFamily="2" charset="-78"/>
              </a:rPr>
              <a:t>ASIC</a:t>
            </a:r>
            <a:r>
              <a:rPr lang="fa-IR" altLang="en-US">
                <a:cs typeface="B Nazanin" panose="00000400000000000000" pitchFamily="2" charset="-78"/>
              </a:rPr>
              <a:t>: ساخت </a:t>
            </a:r>
            <a:r>
              <a:rPr lang="en-US" altLang="en-US">
                <a:cs typeface="B Nazanin" panose="00000400000000000000" pitchFamily="2" charset="-78"/>
              </a:rPr>
              <a:t>mask</a:t>
            </a:r>
            <a:r>
              <a:rPr lang="fa-IR" altLang="en-US">
                <a:cs typeface="B Nazanin" panose="00000400000000000000" pitchFamily="2" charset="-78"/>
              </a:rPr>
              <a:t>ها، ساخت ويفر، </a:t>
            </a:r>
            <a:r>
              <a:rPr lang="en-US" altLang="en-US">
                <a:cs typeface="B Nazanin" panose="00000400000000000000" pitchFamily="2" charset="-78"/>
              </a:rPr>
              <a:t>packaging</a:t>
            </a:r>
            <a:r>
              <a:rPr lang="fa-IR" altLang="en-US">
                <a:cs typeface="B Nazanin" panose="00000400000000000000" pitchFamily="2" charset="-78"/>
              </a:rPr>
              <a:t>، </a:t>
            </a:r>
            <a:r>
              <a:rPr lang="en-US" altLang="en-US">
                <a:cs typeface="B Nazanin" panose="00000400000000000000" pitchFamily="2" charset="-78"/>
              </a:rPr>
              <a:t>Testing</a:t>
            </a:r>
            <a:r>
              <a:rPr lang="fa-IR" altLang="en-US">
                <a:cs typeface="B Nazanin" panose="00000400000000000000" pitchFamily="2" charset="-78"/>
              </a:rPr>
              <a:t> بسيار وقت گير (چند ماه)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build="p" bldLvl="2" autoUpdateAnimBg="0"/>
      <p:bldP spid="351237" grpId="0" build="p" bldLvl="2" autoUpdateAnimBg="0"/>
      <p:bldP spid="351238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DB50312E-C593-496C-8198-136C3E41452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مقايسه ي </a:t>
            </a:r>
            <a:r>
              <a:rPr lang="en-US" altLang="en-US" smtClean="0"/>
              <a:t>FPLD</a:t>
            </a:r>
            <a:r>
              <a:rPr lang="fa-IR" altLang="en-US" smtClean="0"/>
              <a:t> و ساير سبکها</a:t>
            </a:r>
            <a:endParaRPr lang="en-US" altLang="en-US" smtClean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381000" y="1562100"/>
            <a:ext cx="7239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</a:t>
            </a:r>
            <a:r>
              <a:rPr lang="en-US" altLang="en-US" sz="1800">
                <a:cs typeface="B Nazanin" panose="00000400000000000000" pitchFamily="2" charset="-78"/>
              </a:rPr>
              <a:t>Prototyping </a:t>
            </a:r>
            <a:r>
              <a:rPr lang="fa-IR" altLang="en-US" sz="1800">
                <a:cs typeface="B Nazanin" panose="00000400000000000000" pitchFamily="2" charset="-78"/>
              </a:rPr>
              <a:t>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 در </a:t>
            </a:r>
            <a:r>
              <a:rPr lang="en-US" altLang="en-US" sz="1800">
                <a:cs typeface="B Nazanin" panose="00000400000000000000" pitchFamily="2" charset="-78"/>
              </a:rPr>
              <a:t>FPLD</a:t>
            </a:r>
            <a:r>
              <a:rPr lang="fa-IR" altLang="en-US" sz="1800">
                <a:cs typeface="B Nazanin" panose="00000400000000000000" pitchFamily="2" charset="-78"/>
              </a:rPr>
              <a:t> به سرعت مي توان نمونه اوليه را توليد کرد: </a:t>
            </a:r>
            <a:r>
              <a:rPr lang="en-US" altLang="en-US" sz="1800">
                <a:cs typeface="B Nazanin" panose="00000400000000000000" pitchFamily="2" charset="-78"/>
              </a:rPr>
              <a:t>Time-to-Market</a:t>
            </a:r>
            <a:endParaRPr lang="fa-IR" altLang="en-US" sz="1800">
              <a:cs typeface="B Nazanin" panose="00000400000000000000" pitchFamily="2" charset="-78"/>
            </a:endParaRP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بعضي از شرکتها نسخه </a:t>
            </a:r>
            <a:r>
              <a:rPr lang="en-US" altLang="en-US" sz="1800">
                <a:cs typeface="B Nazanin" panose="00000400000000000000" pitchFamily="2" charset="-78"/>
              </a:rPr>
              <a:t>Mask Programmed</a:t>
            </a:r>
            <a:r>
              <a:rPr lang="fa-IR" altLang="en-US" sz="1800">
                <a:cs typeface="B Nazanin" panose="00000400000000000000" pitchFamily="2" charset="-78"/>
              </a:rPr>
              <a:t> را به مشتري عرضه مي کنند.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914400" y="3100388"/>
            <a:ext cx="6705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هزينه ي تست: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در </a:t>
            </a:r>
            <a:r>
              <a:rPr lang="en-US" altLang="en-US" sz="1800">
                <a:cs typeface="B Nazanin" panose="00000400000000000000" pitchFamily="2" charset="-78"/>
              </a:rPr>
              <a:t>FPLD</a:t>
            </a:r>
            <a:r>
              <a:rPr lang="fa-IR" altLang="en-US" sz="1800">
                <a:cs typeface="B Nazanin" panose="00000400000000000000" pitchFamily="2" charset="-78"/>
              </a:rPr>
              <a:t> کاربر مجبور نيست براي هر طرح، </a:t>
            </a:r>
            <a:r>
              <a:rPr lang="en-US" altLang="en-US" sz="1800">
                <a:cs typeface="B Nazanin" panose="00000400000000000000" pitchFamily="2" charset="-78"/>
              </a:rPr>
              <a:t>IC</a:t>
            </a:r>
            <a:r>
              <a:rPr lang="fa-IR" altLang="en-US" sz="1800">
                <a:cs typeface="B Nazanin" panose="00000400000000000000" pitchFamily="2" charset="-78"/>
              </a:rPr>
              <a:t> را تست کند.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CF89F901-0BB7-4020-9757-220FA0C2942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مقايسه ي </a:t>
            </a:r>
            <a:r>
              <a:rPr lang="en-US" altLang="en-US" smtClean="0"/>
              <a:t>FPLD</a:t>
            </a:r>
            <a:r>
              <a:rPr lang="fa-IR" altLang="en-US" smtClean="0"/>
              <a:t> و ساير سبکها</a:t>
            </a:r>
            <a:endParaRPr lang="en-US" altLang="en-US" smtClean="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04800" y="1562100"/>
            <a:ext cx="7315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تغيير در طرح</a:t>
            </a:r>
            <a:r>
              <a:rPr lang="en-US" altLang="en-US" sz="1800">
                <a:cs typeface="B Nazanin" panose="00000400000000000000" pitchFamily="2" charset="-78"/>
              </a:rPr>
              <a:t> </a:t>
            </a:r>
            <a:r>
              <a:rPr lang="fa-IR" altLang="en-US" sz="1800">
                <a:cs typeface="B Nazanin" panose="00000400000000000000" pitchFamily="2" charset="-78"/>
              </a:rPr>
              <a:t>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</a:t>
            </a:r>
            <a:r>
              <a:rPr lang="en-US" altLang="en-US" sz="1800">
                <a:cs typeface="B Nazanin" panose="00000400000000000000" pitchFamily="2" charset="-78"/>
              </a:rPr>
              <a:t>FPLD</a:t>
            </a:r>
            <a:r>
              <a:rPr lang="fa-IR" altLang="en-US" sz="1800">
                <a:cs typeface="B Nazanin" panose="00000400000000000000" pitchFamily="2" charset="-78"/>
              </a:rPr>
              <a:t> را مي توان به طور الکتريکي در چند ميلي ثانيه (تا دقيقه) </a:t>
            </a:r>
            <a:r>
              <a:rPr lang="en-US" altLang="en-US" sz="1800">
                <a:cs typeface="B Nazanin" panose="00000400000000000000" pitchFamily="2" charset="-78"/>
              </a:rPr>
              <a:t>customize</a:t>
            </a:r>
            <a:r>
              <a:rPr lang="fa-IR" altLang="en-US" sz="1800">
                <a:cs typeface="B Nazanin" panose="00000400000000000000" pitchFamily="2" charset="-78"/>
              </a:rPr>
              <a:t> کرد.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</a:t>
            </a:r>
            <a:r>
              <a:rPr lang="en-US" altLang="en-US" sz="1800">
                <a:cs typeface="B Nazanin" panose="00000400000000000000" pitchFamily="2" charset="-78"/>
              </a:rPr>
              <a:t>ASIC</a:t>
            </a:r>
            <a:r>
              <a:rPr lang="fa-IR" altLang="en-US" sz="1800">
                <a:cs typeface="B Nazanin" panose="00000400000000000000" pitchFamily="2" charset="-78"/>
              </a:rPr>
              <a:t> نياز به </a:t>
            </a:r>
            <a:r>
              <a:rPr lang="en-US" altLang="en-US" sz="1800">
                <a:cs typeface="B Nazanin" panose="00000400000000000000" pitchFamily="2" charset="-78"/>
              </a:rPr>
              <a:t>custom mask </a:t>
            </a:r>
            <a:r>
              <a:rPr lang="fa-IR" altLang="en-US" sz="1800">
                <a:cs typeface="B Nazanin" panose="00000400000000000000" pitchFamily="2" charset="-78"/>
              </a:rPr>
              <a:t> چند هزار دلاري دارد (براي توليد بسيار بالا قابل توجيه است).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381000" y="3100388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 dirty="0"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cs typeface="B Nazanin" panose="00000400000000000000" pitchFamily="2" charset="-78"/>
              </a:rPr>
              <a:t>Inventory Risk</a:t>
            </a:r>
            <a:r>
              <a:rPr lang="fa-IR" altLang="en-US" sz="1800" dirty="0">
                <a:cs typeface="B Nazanin" panose="00000400000000000000" pitchFamily="2" charset="-78"/>
              </a:rPr>
              <a:t>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 dirty="0">
                <a:cs typeface="B Nazanin" panose="00000400000000000000" pitchFamily="2" charset="-78"/>
              </a:rPr>
              <a:t> در </a:t>
            </a:r>
            <a:r>
              <a:rPr lang="en-US" altLang="en-US" sz="1800" dirty="0">
                <a:cs typeface="B Nazanin" panose="00000400000000000000" pitchFamily="2" charset="-78"/>
              </a:rPr>
              <a:t>ASIC</a:t>
            </a:r>
            <a:r>
              <a:rPr lang="fa-IR" altLang="en-US" sz="1800" dirty="0">
                <a:cs typeface="B Nazanin" panose="00000400000000000000" pitchFamily="2" charset="-78"/>
              </a:rPr>
              <a:t> بايد ميزان نياز بازار به دقت ارزيابي شود (بيش از حد يا کم توليد نشود)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 dirty="0">
                <a:cs typeface="B Nazanin" panose="00000400000000000000" pitchFamily="2" charset="-78"/>
              </a:rPr>
              <a:t>  اما </a:t>
            </a:r>
            <a:r>
              <a:rPr lang="en-US" altLang="en-US" sz="1800" dirty="0">
                <a:cs typeface="B Nazanin" panose="00000400000000000000" pitchFamily="2" charset="-78"/>
              </a:rPr>
              <a:t>FPLD </a:t>
            </a:r>
            <a:r>
              <a:rPr lang="fa-IR" altLang="en-US" sz="1800" dirty="0">
                <a:cs typeface="B Nazanin" panose="00000400000000000000" pitchFamily="2" charset="-78"/>
              </a:rPr>
              <a:t> </a:t>
            </a:r>
            <a:r>
              <a:rPr lang="fa-IR" altLang="en-US" sz="1800" dirty="0" smtClean="0">
                <a:cs typeface="B Nazanin" panose="00000400000000000000" pitchFamily="2" charset="-78"/>
              </a:rPr>
              <a:t>مانند</a:t>
            </a:r>
            <a:r>
              <a:rPr lang="en-US" altLang="en-US" sz="1800" dirty="0" smtClean="0">
                <a:cs typeface="B Nazanin" panose="00000400000000000000" pitchFamily="2" charset="-78"/>
              </a:rPr>
              <a:t>SSI </a:t>
            </a:r>
            <a:r>
              <a:rPr lang="fa-IR" altLang="en-US" sz="1800" dirty="0" smtClean="0">
                <a:cs typeface="B Nazanin" panose="00000400000000000000" pitchFamily="2" charset="-78"/>
              </a:rPr>
              <a:t> و</a:t>
            </a:r>
            <a:r>
              <a:rPr lang="en-US" altLang="en-US" sz="1800" dirty="0" smtClean="0">
                <a:cs typeface="B Nazanin" panose="00000400000000000000" pitchFamily="2" charset="-78"/>
              </a:rPr>
              <a:t>MSI </a:t>
            </a:r>
            <a:r>
              <a:rPr lang="fa-IR" altLang="en-US" sz="1800" dirty="0" smtClean="0">
                <a:cs typeface="B Nazanin" panose="00000400000000000000" pitchFamily="2" charset="-78"/>
              </a:rPr>
              <a:t> </a:t>
            </a:r>
            <a:r>
              <a:rPr lang="fa-IR" altLang="en-US" sz="1800" dirty="0">
                <a:cs typeface="B Nazanin" panose="00000400000000000000" pitchFamily="2" charset="-78"/>
              </a:rPr>
              <a:t>استاندارد براي نيازهاي عام قابل استفاده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0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38521B12-032D-4278-B7E6-72F354703AC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مقايسه ي </a:t>
            </a:r>
            <a:r>
              <a:rPr lang="en-US" altLang="en-US" smtClean="0"/>
              <a:t>FPLD</a:t>
            </a:r>
            <a:r>
              <a:rPr lang="fa-IR" altLang="en-US" smtClean="0"/>
              <a:t> و ساير سبکها</a:t>
            </a:r>
            <a:endParaRPr lang="en-US" altLang="en-US" smtClean="0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81000" y="1519238"/>
            <a:ext cx="7239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هزينه: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مسايل بالا در هزينه تاثير دارند.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</a:t>
            </a:r>
            <a:r>
              <a:rPr lang="en-US" altLang="en-US" sz="1800">
                <a:cs typeface="B Nazanin" panose="00000400000000000000" pitchFamily="2" charset="-78"/>
              </a:rPr>
              <a:t>ASIC</a:t>
            </a:r>
            <a:r>
              <a:rPr lang="fa-IR" altLang="en-US" sz="1800">
                <a:cs typeface="B Nazanin" panose="00000400000000000000" pitchFamily="2" charset="-78"/>
              </a:rPr>
              <a:t> براي تعداد بسيار بالا مقرون به صرفه است.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 </a:t>
            </a:r>
            <a:r>
              <a:rPr lang="en-US" altLang="en-US" sz="1800">
                <a:cs typeface="B Nazanin" panose="00000400000000000000" pitchFamily="2" charset="-78"/>
              </a:rPr>
              <a:t>FPLD</a:t>
            </a:r>
            <a:r>
              <a:rPr lang="fa-IR" altLang="en-US" sz="1800">
                <a:cs typeface="B Nazanin" panose="00000400000000000000" pitchFamily="2" charset="-78"/>
              </a:rPr>
              <a:t> از نظر طراحي و تغيير در طرح مقرون به صرفه است.</a:t>
            </a:r>
          </a:p>
          <a:p>
            <a:pPr lvl="2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 </a:t>
            </a:r>
            <a:r>
              <a:rPr lang="en-US" altLang="en-US" sz="1800">
                <a:cs typeface="B Nazanin" panose="00000400000000000000" pitchFamily="2" charset="-78"/>
              </a:rPr>
              <a:t>Tooling</a:t>
            </a:r>
          </a:p>
          <a:p>
            <a:pPr lvl="2"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>
                <a:cs typeface="B Nazanin" panose="00000400000000000000" pitchFamily="2" charset="-78"/>
              </a:rPr>
              <a:t> Testing </a:t>
            </a:r>
          </a:p>
          <a:p>
            <a:pPr lvl="2"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>
                <a:cs typeface="B Nazanin" panose="00000400000000000000" pitchFamily="2" charset="-78"/>
              </a:rPr>
              <a:t>NRE </a:t>
            </a:r>
            <a:r>
              <a:rPr lang="fa-IR" altLang="en-US" sz="1800">
                <a:cs typeface="B Nazanin" panose="00000400000000000000" pitchFamily="2" charset="-78"/>
              </a:rPr>
              <a:t> (</a:t>
            </a:r>
            <a:r>
              <a:rPr lang="en-US" altLang="en-US" sz="1800">
                <a:cs typeface="B Nazanin" panose="00000400000000000000" pitchFamily="2" charset="-78"/>
              </a:rPr>
              <a:t>Non-Recurring Engineering Cost </a:t>
            </a:r>
            <a:r>
              <a:rPr lang="fa-IR" altLang="en-US" sz="1800">
                <a:cs typeface="B Nazanin" panose="00000400000000000000" pitchFamily="2" charset="-78"/>
              </a:rPr>
              <a:t>) اوليه:</a:t>
            </a:r>
          </a:p>
          <a:p>
            <a:pPr lvl="4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</a:t>
            </a:r>
            <a:r>
              <a:rPr lang="en-US" altLang="en-US" sz="1800">
                <a:cs typeface="B Nazanin" panose="00000400000000000000" pitchFamily="2" charset="-78"/>
              </a:rPr>
              <a:t>ASIC</a:t>
            </a:r>
            <a:r>
              <a:rPr lang="fa-IR" altLang="en-US" sz="1800">
                <a:cs typeface="B Nazanin" panose="00000400000000000000" pitchFamily="2" charset="-78"/>
              </a:rPr>
              <a:t> چندصد هزار دلار (طراحي، توليد ماسکها، توسعه ي تست)</a:t>
            </a:r>
          </a:p>
          <a:p>
            <a:pPr lvl="2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</a:t>
            </a:r>
            <a:r>
              <a:rPr lang="en-US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 انتخاب بين </a:t>
            </a:r>
            <a:r>
              <a:rPr lang="en-US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FPLD</a:t>
            </a:r>
            <a:r>
              <a:rPr lang="fa-IR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en-US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و </a:t>
            </a:r>
            <a:r>
              <a:rPr lang="en-US" altLang="en-US" sz="1800">
                <a:cs typeface="B Nazanin" panose="00000400000000000000" pitchFamily="2" charset="-78"/>
              </a:rPr>
              <a:t>ASIC</a:t>
            </a:r>
            <a:r>
              <a:rPr lang="fa-IR" altLang="en-US" sz="1800">
                <a:cs typeface="B Nazanin" panose="00000400000000000000" pitchFamily="2" charset="-78"/>
              </a:rPr>
              <a:t> </a:t>
            </a:r>
            <a:r>
              <a:rPr lang="fa-IR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بستگي به کاربرد و حجم توليد دارد.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3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3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3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1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1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D8423F7-DEDB-487B-AEC4-7258FD67273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مقايسه ي </a:t>
            </a:r>
            <a:r>
              <a:rPr lang="en-US" altLang="en-US" smtClean="0"/>
              <a:t>FPLD</a:t>
            </a:r>
            <a:r>
              <a:rPr lang="fa-IR" altLang="en-US" smtClean="0"/>
              <a:t> و </a:t>
            </a:r>
            <a:r>
              <a:rPr lang="en-US" altLang="en-US" smtClean="0"/>
              <a:t>Custom Logic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Requirement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981200" y="1905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FPLD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3429000" y="1905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Discrete Logic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5181600" y="17018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Semi-/Full-Custom Logic 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228600" y="22542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Speed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228600" y="25590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Density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228600" y="28638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Cost</a:t>
            </a:r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228600" y="31686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Prototype</a:t>
            </a:r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228600" y="34734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Manufacturing</a:t>
            </a:r>
          </a:p>
        </p:txBody>
      </p:sp>
      <p:sp>
        <p:nvSpPr>
          <p:cNvPr id="15374" name="Text Box 16"/>
          <p:cNvSpPr txBox="1">
            <a:spLocks noChangeArrowheads="1"/>
          </p:cNvSpPr>
          <p:nvPr/>
        </p:nvSpPr>
        <p:spPr bwMode="auto">
          <a:xfrm>
            <a:off x="228600" y="3810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Future Modification</a:t>
            </a:r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228600" y="40830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Inventory</a:t>
            </a:r>
          </a:p>
        </p:txBody>
      </p:sp>
      <p:sp>
        <p:nvSpPr>
          <p:cNvPr id="15376" name="Text Box 18"/>
          <p:cNvSpPr txBox="1">
            <a:spLocks noChangeArrowheads="1"/>
          </p:cNvSpPr>
          <p:nvPr/>
        </p:nvSpPr>
        <p:spPr bwMode="auto">
          <a:xfrm>
            <a:off x="228600" y="43878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Development Tool</a:t>
            </a:r>
          </a:p>
        </p:txBody>
      </p:sp>
      <p:sp>
        <p:nvSpPr>
          <p:cNvPr id="15377" name="Text Box 19"/>
          <p:cNvSpPr txBox="1">
            <a:spLocks noChangeArrowheads="1"/>
          </p:cNvSpPr>
          <p:nvPr/>
        </p:nvSpPr>
        <p:spPr bwMode="auto">
          <a:xfrm>
            <a:off x="1143000" y="56515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Very Effective</a:t>
            </a:r>
          </a:p>
        </p:txBody>
      </p:sp>
      <p:sp>
        <p:nvSpPr>
          <p:cNvPr id="15378" name="Text Box 20"/>
          <p:cNvSpPr txBox="1">
            <a:spLocks noChangeArrowheads="1"/>
          </p:cNvSpPr>
          <p:nvPr/>
        </p:nvSpPr>
        <p:spPr bwMode="auto">
          <a:xfrm>
            <a:off x="3352800" y="56832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Adequate</a:t>
            </a:r>
          </a:p>
        </p:txBody>
      </p:sp>
      <p:sp>
        <p:nvSpPr>
          <p:cNvPr id="15379" name="Text Box 21"/>
          <p:cNvSpPr txBox="1">
            <a:spLocks noChangeArrowheads="1"/>
          </p:cNvSpPr>
          <p:nvPr/>
        </p:nvSpPr>
        <p:spPr bwMode="auto">
          <a:xfrm>
            <a:off x="5791200" y="56832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/>
              <a:t>Poor</a:t>
            </a:r>
          </a:p>
        </p:txBody>
      </p:sp>
      <p:sp>
        <p:nvSpPr>
          <p:cNvPr id="15380" name="Rectangle 22"/>
          <p:cNvSpPr>
            <a:spLocks noChangeArrowheads="1"/>
          </p:cNvSpPr>
          <p:nvPr/>
        </p:nvSpPr>
        <p:spPr bwMode="auto">
          <a:xfrm>
            <a:off x="762000" y="568325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381" name="Group 26"/>
          <p:cNvGrpSpPr>
            <a:grpSpLocks/>
          </p:cNvGrpSpPr>
          <p:nvPr/>
        </p:nvGrpSpPr>
        <p:grpSpPr bwMode="auto">
          <a:xfrm>
            <a:off x="2895600" y="5683250"/>
            <a:ext cx="228600" cy="228600"/>
            <a:chOff x="1536" y="3456"/>
            <a:chExt cx="144" cy="144"/>
          </a:xfrm>
        </p:grpSpPr>
        <p:sp>
          <p:nvSpPr>
            <p:cNvPr id="15424" name="Rectangle 23"/>
            <p:cNvSpPr>
              <a:spLocks noChangeArrowheads="1"/>
            </p:cNvSpPr>
            <p:nvPr/>
          </p:nvSpPr>
          <p:spPr bwMode="auto">
            <a:xfrm>
              <a:off x="1536" y="3456"/>
              <a:ext cx="144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5" name="Rectangle 24"/>
            <p:cNvSpPr>
              <a:spLocks noChangeArrowheads="1"/>
            </p:cNvSpPr>
            <p:nvPr/>
          </p:nvSpPr>
          <p:spPr bwMode="auto">
            <a:xfrm>
              <a:off x="1608" y="3456"/>
              <a:ext cx="72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82" name="Rectangle 25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3" name="Rectangle 27"/>
          <p:cNvSpPr>
            <a:spLocks noChangeArrowheads="1"/>
          </p:cNvSpPr>
          <p:nvPr/>
        </p:nvSpPr>
        <p:spPr bwMode="auto">
          <a:xfrm>
            <a:off x="5486400" y="568325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4" name="Rectangle 28"/>
          <p:cNvSpPr>
            <a:spLocks noChangeArrowheads="1"/>
          </p:cNvSpPr>
          <p:nvPr/>
        </p:nvSpPr>
        <p:spPr bwMode="auto">
          <a:xfrm>
            <a:off x="4343400" y="2590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5" name="Rectangle 29"/>
          <p:cNvSpPr>
            <a:spLocks noChangeArrowheads="1"/>
          </p:cNvSpPr>
          <p:nvPr/>
        </p:nvSpPr>
        <p:spPr bwMode="auto">
          <a:xfrm>
            <a:off x="4343400" y="28956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6" name="Rectangle 33"/>
          <p:cNvSpPr>
            <a:spLocks noChangeArrowheads="1"/>
          </p:cNvSpPr>
          <p:nvPr/>
        </p:nvSpPr>
        <p:spPr bwMode="auto">
          <a:xfrm>
            <a:off x="4343400" y="32004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387" name="Group 34"/>
          <p:cNvGrpSpPr>
            <a:grpSpLocks/>
          </p:cNvGrpSpPr>
          <p:nvPr/>
        </p:nvGrpSpPr>
        <p:grpSpPr bwMode="auto">
          <a:xfrm>
            <a:off x="4343400" y="3505200"/>
            <a:ext cx="228600" cy="228600"/>
            <a:chOff x="1536" y="3456"/>
            <a:chExt cx="144" cy="144"/>
          </a:xfrm>
        </p:grpSpPr>
        <p:sp>
          <p:nvSpPr>
            <p:cNvPr id="15422" name="Rectangle 35"/>
            <p:cNvSpPr>
              <a:spLocks noChangeArrowheads="1"/>
            </p:cNvSpPr>
            <p:nvPr/>
          </p:nvSpPr>
          <p:spPr bwMode="auto">
            <a:xfrm>
              <a:off x="1536" y="3456"/>
              <a:ext cx="144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3" name="Rectangle 36"/>
            <p:cNvSpPr>
              <a:spLocks noChangeArrowheads="1"/>
            </p:cNvSpPr>
            <p:nvPr/>
          </p:nvSpPr>
          <p:spPr bwMode="auto">
            <a:xfrm>
              <a:off x="1608" y="3456"/>
              <a:ext cx="72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88" name="Group 37"/>
          <p:cNvGrpSpPr>
            <a:grpSpLocks/>
          </p:cNvGrpSpPr>
          <p:nvPr/>
        </p:nvGrpSpPr>
        <p:grpSpPr bwMode="auto">
          <a:xfrm>
            <a:off x="4343400" y="3810000"/>
            <a:ext cx="228600" cy="228600"/>
            <a:chOff x="1536" y="3456"/>
            <a:chExt cx="144" cy="144"/>
          </a:xfrm>
        </p:grpSpPr>
        <p:sp>
          <p:nvSpPr>
            <p:cNvPr id="15420" name="Rectangle 38"/>
            <p:cNvSpPr>
              <a:spLocks noChangeArrowheads="1"/>
            </p:cNvSpPr>
            <p:nvPr/>
          </p:nvSpPr>
          <p:spPr bwMode="auto">
            <a:xfrm>
              <a:off x="1536" y="3456"/>
              <a:ext cx="144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1" name="Rectangle 39"/>
            <p:cNvSpPr>
              <a:spLocks noChangeArrowheads="1"/>
            </p:cNvSpPr>
            <p:nvPr/>
          </p:nvSpPr>
          <p:spPr bwMode="auto">
            <a:xfrm>
              <a:off x="1608" y="3456"/>
              <a:ext cx="72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89" name="Rectangle 41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390" name="Group 45"/>
          <p:cNvGrpSpPr>
            <a:grpSpLocks/>
          </p:cNvGrpSpPr>
          <p:nvPr/>
        </p:nvGrpSpPr>
        <p:grpSpPr bwMode="auto">
          <a:xfrm>
            <a:off x="2819400" y="2286000"/>
            <a:ext cx="228600" cy="228600"/>
            <a:chOff x="1776" y="1392"/>
            <a:chExt cx="144" cy="144"/>
          </a:xfrm>
        </p:grpSpPr>
        <p:sp>
          <p:nvSpPr>
            <p:cNvPr id="15418" name="Rectangle 43"/>
            <p:cNvSpPr>
              <a:spLocks noChangeArrowheads="1"/>
            </p:cNvSpPr>
            <p:nvPr/>
          </p:nvSpPr>
          <p:spPr bwMode="auto">
            <a:xfrm>
              <a:off x="1776" y="1392"/>
              <a:ext cx="144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9" name="Rectangle 44"/>
            <p:cNvSpPr>
              <a:spLocks noChangeArrowheads="1"/>
            </p:cNvSpPr>
            <p:nvPr/>
          </p:nvSpPr>
          <p:spPr bwMode="auto">
            <a:xfrm>
              <a:off x="1812" y="1392"/>
              <a:ext cx="108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91" name="Group 46"/>
          <p:cNvGrpSpPr>
            <a:grpSpLocks/>
          </p:cNvGrpSpPr>
          <p:nvPr/>
        </p:nvGrpSpPr>
        <p:grpSpPr bwMode="auto">
          <a:xfrm>
            <a:off x="2819400" y="2590800"/>
            <a:ext cx="228600" cy="228600"/>
            <a:chOff x="1776" y="1392"/>
            <a:chExt cx="144" cy="144"/>
          </a:xfrm>
        </p:grpSpPr>
        <p:sp>
          <p:nvSpPr>
            <p:cNvPr id="15416" name="Rectangle 47"/>
            <p:cNvSpPr>
              <a:spLocks noChangeArrowheads="1"/>
            </p:cNvSpPr>
            <p:nvPr/>
          </p:nvSpPr>
          <p:spPr bwMode="auto">
            <a:xfrm>
              <a:off x="1776" y="1392"/>
              <a:ext cx="144" cy="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7" name="Rectangle 48"/>
            <p:cNvSpPr>
              <a:spLocks noChangeArrowheads="1"/>
            </p:cNvSpPr>
            <p:nvPr/>
          </p:nvSpPr>
          <p:spPr bwMode="auto">
            <a:xfrm>
              <a:off x="1812" y="1392"/>
              <a:ext cx="108" cy="14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92" name="Rectangle 49"/>
          <p:cNvSpPr>
            <a:spLocks noChangeArrowheads="1"/>
          </p:cNvSpPr>
          <p:nvPr/>
        </p:nvSpPr>
        <p:spPr bwMode="auto">
          <a:xfrm>
            <a:off x="2819400" y="28956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3" name="Rectangle 51"/>
          <p:cNvSpPr>
            <a:spLocks noChangeArrowheads="1"/>
          </p:cNvSpPr>
          <p:nvPr/>
        </p:nvSpPr>
        <p:spPr bwMode="auto">
          <a:xfrm>
            <a:off x="2819400" y="32004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4" name="Rectangle 52"/>
          <p:cNvSpPr>
            <a:spLocks noChangeArrowheads="1"/>
          </p:cNvSpPr>
          <p:nvPr/>
        </p:nvSpPr>
        <p:spPr bwMode="auto">
          <a:xfrm>
            <a:off x="2819400" y="35052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5" name="Rectangle 53"/>
          <p:cNvSpPr>
            <a:spLocks noChangeArrowheads="1"/>
          </p:cNvSpPr>
          <p:nvPr/>
        </p:nvSpPr>
        <p:spPr bwMode="auto">
          <a:xfrm>
            <a:off x="2819400" y="38100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6" name="Rectangle 54"/>
          <p:cNvSpPr>
            <a:spLocks noChangeArrowheads="1"/>
          </p:cNvSpPr>
          <p:nvPr/>
        </p:nvSpPr>
        <p:spPr bwMode="auto">
          <a:xfrm>
            <a:off x="2819400" y="41148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7" name="Rectangle 55"/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8" name="Rectangle 56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9" name="Rectangle 57"/>
          <p:cNvSpPr>
            <a:spLocks noChangeArrowheads="1"/>
          </p:cNvSpPr>
          <p:nvPr/>
        </p:nvSpPr>
        <p:spPr bwMode="auto">
          <a:xfrm>
            <a:off x="5867400" y="25908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0" name="Rectangle 58"/>
          <p:cNvSpPr>
            <a:spLocks noChangeArrowheads="1"/>
          </p:cNvSpPr>
          <p:nvPr/>
        </p:nvSpPr>
        <p:spPr bwMode="auto">
          <a:xfrm>
            <a:off x="5867400" y="28956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1" name="Rectangle 60"/>
          <p:cNvSpPr>
            <a:spLocks noChangeArrowheads="1"/>
          </p:cNvSpPr>
          <p:nvPr/>
        </p:nvSpPr>
        <p:spPr bwMode="auto">
          <a:xfrm>
            <a:off x="5867400" y="32004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2" name="Rectangle 61"/>
          <p:cNvSpPr>
            <a:spLocks noChangeArrowheads="1"/>
          </p:cNvSpPr>
          <p:nvPr/>
        </p:nvSpPr>
        <p:spPr bwMode="auto">
          <a:xfrm>
            <a:off x="5867400" y="35052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3" name="Rectangle 65"/>
          <p:cNvSpPr>
            <a:spLocks noChangeArrowheads="1"/>
          </p:cNvSpPr>
          <p:nvPr/>
        </p:nvSpPr>
        <p:spPr bwMode="auto">
          <a:xfrm>
            <a:off x="5867400" y="38100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4" name="Rectangle 66"/>
          <p:cNvSpPr>
            <a:spLocks noChangeArrowheads="1"/>
          </p:cNvSpPr>
          <p:nvPr/>
        </p:nvSpPr>
        <p:spPr bwMode="auto">
          <a:xfrm>
            <a:off x="5867400" y="4114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5" name="Rectangle 67"/>
          <p:cNvSpPr>
            <a:spLocks noChangeArrowheads="1"/>
          </p:cNvSpPr>
          <p:nvPr/>
        </p:nvSpPr>
        <p:spPr bwMode="auto">
          <a:xfrm>
            <a:off x="5867400" y="44196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6" name="Line 68"/>
          <p:cNvSpPr>
            <a:spLocks noChangeShapeType="1"/>
          </p:cNvSpPr>
          <p:nvPr/>
        </p:nvSpPr>
        <p:spPr bwMode="auto">
          <a:xfrm>
            <a:off x="990600" y="2438400"/>
            <a:ext cx="1676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69"/>
          <p:cNvSpPr>
            <a:spLocks noChangeShapeType="1"/>
          </p:cNvSpPr>
          <p:nvPr/>
        </p:nvSpPr>
        <p:spPr bwMode="auto">
          <a:xfrm>
            <a:off x="1143000" y="2743200"/>
            <a:ext cx="1524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Line 70"/>
          <p:cNvSpPr>
            <a:spLocks noChangeShapeType="1"/>
          </p:cNvSpPr>
          <p:nvPr/>
        </p:nvSpPr>
        <p:spPr bwMode="auto">
          <a:xfrm>
            <a:off x="914400" y="3048000"/>
            <a:ext cx="1752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72"/>
          <p:cNvSpPr>
            <a:spLocks noChangeShapeType="1"/>
          </p:cNvSpPr>
          <p:nvPr/>
        </p:nvSpPr>
        <p:spPr bwMode="auto">
          <a:xfrm>
            <a:off x="1295400" y="3352800"/>
            <a:ext cx="1371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Line 73"/>
          <p:cNvSpPr>
            <a:spLocks noChangeShapeType="1"/>
          </p:cNvSpPr>
          <p:nvPr/>
        </p:nvSpPr>
        <p:spPr bwMode="auto">
          <a:xfrm>
            <a:off x="1752600" y="3657600"/>
            <a:ext cx="914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74"/>
          <p:cNvSpPr>
            <a:spLocks noChangeShapeType="1"/>
          </p:cNvSpPr>
          <p:nvPr/>
        </p:nvSpPr>
        <p:spPr bwMode="auto">
          <a:xfrm>
            <a:off x="2209800" y="3962400"/>
            <a:ext cx="457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Line 75"/>
          <p:cNvSpPr>
            <a:spLocks noChangeShapeType="1"/>
          </p:cNvSpPr>
          <p:nvPr/>
        </p:nvSpPr>
        <p:spPr bwMode="auto">
          <a:xfrm>
            <a:off x="1295400" y="4267200"/>
            <a:ext cx="1371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Line 76"/>
          <p:cNvSpPr>
            <a:spLocks noChangeShapeType="1"/>
          </p:cNvSpPr>
          <p:nvPr/>
        </p:nvSpPr>
        <p:spPr bwMode="auto">
          <a:xfrm>
            <a:off x="2057400" y="4572000"/>
            <a:ext cx="609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81"/>
          <p:cNvSpPr>
            <a:spLocks noChangeArrowheads="1"/>
          </p:cNvSpPr>
          <p:nvPr/>
        </p:nvSpPr>
        <p:spPr bwMode="auto">
          <a:xfrm>
            <a:off x="4343400" y="4114800"/>
            <a:ext cx="228600" cy="228600"/>
          </a:xfrm>
          <a:prstGeom prst="rect">
            <a:avLst/>
          </a:prstGeom>
          <a:solidFill>
            <a:srgbClr val="99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5" name="Rectangle 82"/>
          <p:cNvSpPr>
            <a:spLocks noChangeArrowheads="1"/>
          </p:cNvSpPr>
          <p:nvPr/>
        </p:nvSpPr>
        <p:spPr bwMode="auto">
          <a:xfrm>
            <a:off x="4529138" y="3197225"/>
            <a:ext cx="42862" cy="231775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94770DCF-D705-424B-90A1-93FFF111D38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چرخه ي طراحي براي </a:t>
            </a:r>
            <a:r>
              <a:rPr lang="en-US" altLang="en-US" smtClean="0"/>
              <a:t>FPLD</a:t>
            </a:r>
            <a:r>
              <a:rPr lang="fa-IR" altLang="en-US" smtClean="0"/>
              <a:t>ها</a:t>
            </a:r>
            <a:endParaRPr lang="en-US" altLang="en-US" smtClean="0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4648200" y="2249488"/>
            <a:ext cx="274320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4762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/>
              <a:t>Design Entry</a:t>
            </a:r>
            <a:endParaRPr lang="fa-IR" altLang="en-US" sz="2800"/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/>
              <a:t> </a:t>
            </a:r>
            <a:r>
              <a:rPr lang="en-US" altLang="en-US" sz="1800"/>
              <a:t>Schematic Netlist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HDL 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Waveform 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/>
              <a:t> </a:t>
            </a:r>
            <a:r>
              <a:rPr lang="en-US" altLang="en-US" sz="1800"/>
              <a:t>State Diagram</a:t>
            </a:r>
          </a:p>
        </p:txBody>
      </p:sp>
      <p:pic>
        <p:nvPicPr>
          <p:cNvPr id="3078" name="Picture 7" descr="design_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18452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523C7E74-8203-4B11-AD2B-25BCA93C254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Textual or Schematic</a:t>
            </a:r>
            <a:endParaRPr lang="en-US" altLang="en-US" b="0" smtClean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457200" y="1524000"/>
            <a:ext cx="70866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/>
              <a:t> Most people today use textual languages (like VHDL or Verilog) rather than schematic for most digital design.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/>
              <a:t> Schematics make poor use of screen space.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/>
              <a:t> Not appropriate for large designs.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800"/>
              <a:t> Easier tooling (parsing).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4B022C8F-027A-4788-9151-EDCA0FEA672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FPGA Placement &amp; Routing</a:t>
            </a:r>
          </a:p>
        </p:txBody>
      </p:sp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12975"/>
            <a:ext cx="853440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7315200" y="41148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62600" y="6348179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62DFC18E-32BE-42F2-BFF4-9EFEB653092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Field Programmable Gate Array (FPGA)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9850"/>
            <a:ext cx="533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2198FED4-E1EF-414F-A45C-CD8B4B7FA29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en-US" smtClean="0"/>
              <a:t>چرخه ي طراحي براي </a:t>
            </a:r>
            <a:r>
              <a:rPr lang="en-US" altLang="en-US" smtClean="0"/>
              <a:t>FPLD</a:t>
            </a:r>
            <a:r>
              <a:rPr lang="fa-IR" altLang="en-US" smtClean="0"/>
              <a:t>ها</a:t>
            </a:r>
            <a:endParaRPr lang="en-US" altLang="en-US" smtClean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13716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مزايا: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914400" y="1295400"/>
            <a:ext cx="6705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endParaRPr lang="fa-IR" altLang="en-US" sz="1800">
              <a:cs typeface="B Nazanin" panose="00000400000000000000" pitchFamily="2" charset="-78"/>
            </a:endParaRP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کوتاه شدن پروسه ي طراحي.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0" y="2084388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نوآوري بيشتر (پروسه ي طراحي به مراحل بالاتر رفتاري منتقل مي شود) (تشابه با زبانهاي سطح بالا)</a:t>
            </a: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4038600" y="2649538"/>
            <a:ext cx="3124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</a:t>
            </a:r>
            <a:r>
              <a:rPr lang="en-US" altLang="en-US" sz="1800">
                <a:cs typeface="B Nazanin" panose="00000400000000000000" pitchFamily="2" charset="-78"/>
              </a:rPr>
              <a:t>Debug</a:t>
            </a:r>
            <a:r>
              <a:rPr lang="fa-IR" altLang="en-US" sz="1800">
                <a:cs typeface="B Nazanin" panose="00000400000000000000" pitchFamily="2" charset="-78"/>
              </a:rPr>
              <a:t> طرح بسيار آسانتر و سريعتر.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مانند سيکل برنامه نويسي: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457200" y="5334000"/>
            <a:ext cx="67056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تغييرات در طرح بسيار آسانتر.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بعضي شرکتها نسخه هاي جديد سخت افزار خود را روي </a:t>
            </a:r>
            <a:r>
              <a:rPr lang="en-US" altLang="en-US" sz="1800">
                <a:cs typeface="B Nazanin" panose="00000400000000000000" pitchFamily="2" charset="-78"/>
              </a:rPr>
              <a:t>CD</a:t>
            </a:r>
            <a:r>
              <a:rPr lang="fa-IR" altLang="en-US" sz="1800">
                <a:cs typeface="B Nazanin" panose="00000400000000000000" pitchFamily="2" charset="-78"/>
              </a:rPr>
              <a:t> يا از طريق اینترنت در اختيار مشتري خود قرار مي دهند تا </a:t>
            </a:r>
            <a:r>
              <a:rPr lang="en-US" altLang="en-US" sz="1800">
                <a:cs typeface="B Nazanin" panose="00000400000000000000" pitchFamily="2" charset="-78"/>
              </a:rPr>
              <a:t>EPROM </a:t>
            </a:r>
            <a:r>
              <a:rPr lang="fa-IR" altLang="en-US" sz="1800">
                <a:cs typeface="B Nazanin" panose="00000400000000000000" pitchFamily="2" charset="-78"/>
              </a:rPr>
              <a:t> را مجددا برنامه ريزي کند.</a:t>
            </a:r>
            <a:endParaRPr lang="en-US" altLang="en-US" sz="1800">
              <a:cs typeface="B Nazanin" panose="00000400000000000000" pitchFamily="2" charset="-78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2400" y="2971800"/>
            <a:ext cx="4191000" cy="990600"/>
            <a:chOff x="96" y="2544"/>
            <a:chExt cx="2640" cy="624"/>
          </a:xfrm>
        </p:grpSpPr>
        <p:grpSp>
          <p:nvGrpSpPr>
            <p:cNvPr id="7196" name="Group 20"/>
            <p:cNvGrpSpPr>
              <a:grpSpLocks/>
            </p:cNvGrpSpPr>
            <p:nvPr/>
          </p:nvGrpSpPr>
          <p:grpSpPr bwMode="auto">
            <a:xfrm>
              <a:off x="96" y="2640"/>
              <a:ext cx="2528" cy="519"/>
              <a:chOff x="96" y="2640"/>
              <a:chExt cx="2528" cy="519"/>
            </a:xfrm>
          </p:grpSpPr>
          <p:sp>
            <p:nvSpPr>
              <p:cNvPr id="7198" name="Text Box 11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en-US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کامپايل</a:t>
                </a:r>
                <a:endParaRPr lang="en-US" altLang="en-US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7199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en-US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اجرا</a:t>
                </a:r>
                <a:endParaRPr lang="en-US" altLang="en-US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7200" name="Text Box 13"/>
              <p:cNvSpPr txBox="1">
                <a:spLocks noChangeArrowheads="1"/>
              </p:cNvSpPr>
              <p:nvPr/>
            </p:nvSpPr>
            <p:spPr bwMode="auto">
              <a:xfrm>
                <a:off x="96" y="26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en-US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برنامه نويسي</a:t>
                </a:r>
                <a:endParaRPr lang="en-US" altLang="en-US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7201" name="Text Box 14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en-US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ويرايش</a:t>
                </a:r>
                <a:endParaRPr lang="en-US" altLang="en-US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7202" name="Line 15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3" name="Line 16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4" name="Freeform 18"/>
              <p:cNvSpPr>
                <a:spLocks/>
              </p:cNvSpPr>
              <p:nvPr/>
            </p:nvSpPr>
            <p:spPr bwMode="auto">
              <a:xfrm>
                <a:off x="2160" y="2784"/>
                <a:ext cx="464" cy="288"/>
              </a:xfrm>
              <a:custGeom>
                <a:avLst/>
                <a:gdLst>
                  <a:gd name="T0" fmla="*/ 192 w 464"/>
                  <a:gd name="T1" fmla="*/ 0 h 288"/>
                  <a:gd name="T2" fmla="*/ 432 w 464"/>
                  <a:gd name="T3" fmla="*/ 192 h 288"/>
                  <a:gd name="T4" fmla="*/ 0 w 464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64"/>
                  <a:gd name="T10" fmla="*/ 0 h 288"/>
                  <a:gd name="T11" fmla="*/ 464 w 4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4" h="288">
                    <a:moveTo>
                      <a:pt x="192" y="0"/>
                    </a:moveTo>
                    <a:cubicBezTo>
                      <a:pt x="328" y="72"/>
                      <a:pt x="464" y="144"/>
                      <a:pt x="432" y="192"/>
                    </a:cubicBezTo>
                    <a:cubicBezTo>
                      <a:pt x="400" y="240"/>
                      <a:pt x="72" y="272"/>
                      <a:pt x="0" y="28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5" name="Freeform 19"/>
              <p:cNvSpPr>
                <a:spLocks/>
              </p:cNvSpPr>
              <p:nvPr/>
            </p:nvSpPr>
            <p:spPr bwMode="auto">
              <a:xfrm>
                <a:off x="1200" y="2832"/>
                <a:ext cx="480" cy="240"/>
              </a:xfrm>
              <a:custGeom>
                <a:avLst/>
                <a:gdLst>
                  <a:gd name="T0" fmla="*/ 480 w 480"/>
                  <a:gd name="T1" fmla="*/ 240 h 240"/>
                  <a:gd name="T2" fmla="*/ 48 w 480"/>
                  <a:gd name="T3" fmla="*/ 192 h 240"/>
                  <a:gd name="T4" fmla="*/ 192 w 48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40"/>
                  <a:gd name="T11" fmla="*/ 480 w 48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40">
                    <a:moveTo>
                      <a:pt x="480" y="240"/>
                    </a:moveTo>
                    <a:cubicBezTo>
                      <a:pt x="288" y="236"/>
                      <a:pt x="96" y="232"/>
                      <a:pt x="48" y="192"/>
                    </a:cubicBezTo>
                    <a:cubicBezTo>
                      <a:pt x="0" y="152"/>
                      <a:pt x="96" y="76"/>
                      <a:pt x="1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97" name="Rectangle 36"/>
            <p:cNvSpPr>
              <a:spLocks noChangeArrowheads="1"/>
            </p:cNvSpPr>
            <p:nvPr/>
          </p:nvSpPr>
          <p:spPr bwMode="auto">
            <a:xfrm>
              <a:off x="336" y="2544"/>
              <a:ext cx="2400" cy="62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76200" y="4038600"/>
            <a:ext cx="7696200" cy="1143000"/>
            <a:chOff x="96" y="3312"/>
            <a:chExt cx="4848" cy="720"/>
          </a:xfrm>
        </p:grpSpPr>
        <p:sp>
          <p:nvSpPr>
            <p:cNvPr id="7180" name="Text Box 21"/>
            <p:cNvSpPr txBox="1">
              <a:spLocks noChangeArrowheads="1"/>
            </p:cNvSpPr>
            <p:nvPr/>
          </p:nvSpPr>
          <p:spPr bwMode="auto">
            <a:xfrm>
              <a:off x="1296" y="3369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en-US" sz="1800">
                  <a:solidFill>
                    <a:srgbClr val="0000CC"/>
                  </a:solidFill>
                  <a:cs typeface="B Nazanin" panose="00000400000000000000" pitchFamily="2" charset="-78"/>
                </a:rPr>
                <a:t>کامپايل</a:t>
              </a:r>
              <a:endParaRPr lang="en-US" altLang="en-US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81" name="Text Box 22"/>
            <p:cNvSpPr txBox="1">
              <a:spLocks noChangeArrowheads="1"/>
            </p:cNvSpPr>
            <p:nvPr/>
          </p:nvSpPr>
          <p:spPr bwMode="auto">
            <a:xfrm>
              <a:off x="1872" y="3369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en-US" sz="1800">
                  <a:solidFill>
                    <a:srgbClr val="0000CC"/>
                  </a:solidFill>
                  <a:cs typeface="B Nazanin" panose="00000400000000000000" pitchFamily="2" charset="-78"/>
                </a:rPr>
                <a:t>شبيه سازي</a:t>
              </a:r>
              <a:endParaRPr lang="en-US" altLang="en-US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82" name="Text Box 23"/>
            <p:cNvSpPr txBox="1">
              <a:spLocks noChangeArrowheads="1"/>
            </p:cNvSpPr>
            <p:nvPr/>
          </p:nvSpPr>
          <p:spPr bwMode="auto">
            <a:xfrm>
              <a:off x="96" y="336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en-US" sz="1800">
                  <a:solidFill>
                    <a:srgbClr val="0000CC"/>
                  </a:solidFill>
                  <a:cs typeface="B Nazanin" panose="00000400000000000000" pitchFamily="2" charset="-78"/>
                </a:rPr>
                <a:t>ورود طرح</a:t>
              </a:r>
              <a:endParaRPr lang="en-US" altLang="en-US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83" name="Text Box 24"/>
            <p:cNvSpPr txBox="1">
              <a:spLocks noChangeArrowheads="1"/>
            </p:cNvSpPr>
            <p:nvPr/>
          </p:nvSpPr>
          <p:spPr bwMode="auto">
            <a:xfrm>
              <a:off x="1680" y="3705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en-US" sz="1800">
                  <a:solidFill>
                    <a:srgbClr val="0000CC"/>
                  </a:solidFill>
                  <a:cs typeface="B Nazanin" panose="00000400000000000000" pitchFamily="2" charset="-78"/>
                </a:rPr>
                <a:t>ويرايش</a:t>
              </a:r>
              <a:endParaRPr lang="en-US" altLang="en-US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84" name="Line 25"/>
            <p:cNvSpPr>
              <a:spLocks noChangeShapeType="1"/>
            </p:cNvSpPr>
            <p:nvPr/>
          </p:nvSpPr>
          <p:spPr bwMode="auto">
            <a:xfrm>
              <a:off x="1056" y="34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26"/>
            <p:cNvSpPr>
              <a:spLocks noChangeShapeType="1"/>
            </p:cNvSpPr>
            <p:nvPr/>
          </p:nvSpPr>
          <p:spPr bwMode="auto">
            <a:xfrm>
              <a:off x="1824" y="34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Freeform 27"/>
            <p:cNvSpPr>
              <a:spLocks/>
            </p:cNvSpPr>
            <p:nvPr/>
          </p:nvSpPr>
          <p:spPr bwMode="auto">
            <a:xfrm>
              <a:off x="2220" y="3513"/>
              <a:ext cx="898" cy="279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192 h 279"/>
                <a:gd name="T4" fmla="*/ 0 w 898"/>
                <a:gd name="T5" fmla="*/ 279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Freeform 28"/>
            <p:cNvSpPr>
              <a:spLocks/>
            </p:cNvSpPr>
            <p:nvPr/>
          </p:nvSpPr>
          <p:spPr bwMode="auto">
            <a:xfrm>
              <a:off x="1200" y="3561"/>
              <a:ext cx="480" cy="240"/>
            </a:xfrm>
            <a:custGeom>
              <a:avLst/>
              <a:gdLst>
                <a:gd name="T0" fmla="*/ 480 w 480"/>
                <a:gd name="T1" fmla="*/ 240 h 240"/>
                <a:gd name="T2" fmla="*/ 48 w 480"/>
                <a:gd name="T3" fmla="*/ 192 h 240"/>
                <a:gd name="T4" fmla="*/ 192 w 480"/>
                <a:gd name="T5" fmla="*/ 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0" y="240"/>
                  </a:moveTo>
                  <a:cubicBezTo>
                    <a:pt x="288" y="236"/>
                    <a:pt x="96" y="232"/>
                    <a:pt x="48" y="192"/>
                  </a:cubicBezTo>
                  <a:cubicBezTo>
                    <a:pt x="0" y="152"/>
                    <a:pt x="96" y="76"/>
                    <a:pt x="1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9"/>
            <p:cNvSpPr>
              <a:spLocks noChangeShapeType="1"/>
            </p:cNvSpPr>
            <p:nvPr/>
          </p:nvSpPr>
          <p:spPr bwMode="auto">
            <a:xfrm>
              <a:off x="2880" y="35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Text Box 30"/>
            <p:cNvSpPr txBox="1">
              <a:spLocks noChangeArrowheads="1"/>
            </p:cNvSpPr>
            <p:nvPr/>
          </p:nvSpPr>
          <p:spPr bwMode="auto">
            <a:xfrm>
              <a:off x="3072" y="3369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en-US" sz="1800">
                  <a:solidFill>
                    <a:srgbClr val="0000CC"/>
                  </a:solidFill>
                  <a:cs typeface="B Nazanin" panose="00000400000000000000" pitchFamily="2" charset="-78"/>
                </a:rPr>
                <a:t>سنتز</a:t>
              </a:r>
              <a:endParaRPr lang="en-US" altLang="en-US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90" name="Text Box 31"/>
            <p:cNvSpPr txBox="1">
              <a:spLocks noChangeArrowheads="1"/>
            </p:cNvSpPr>
            <p:nvPr/>
          </p:nvSpPr>
          <p:spPr bwMode="auto">
            <a:xfrm>
              <a:off x="3552" y="3369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en-US" sz="1800">
                  <a:solidFill>
                    <a:srgbClr val="0000CC"/>
                  </a:solidFill>
                  <a:cs typeface="B Nazanin" panose="00000400000000000000" pitchFamily="2" charset="-78"/>
                </a:rPr>
                <a:t>شبيه سازي</a:t>
              </a:r>
              <a:endParaRPr lang="en-US" altLang="en-US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91" name="Line 32"/>
            <p:cNvSpPr>
              <a:spLocks noChangeShapeType="1"/>
            </p:cNvSpPr>
            <p:nvPr/>
          </p:nvSpPr>
          <p:spPr bwMode="auto">
            <a:xfrm>
              <a:off x="3552" y="35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33"/>
            <p:cNvSpPr>
              <a:spLocks/>
            </p:cNvSpPr>
            <p:nvPr/>
          </p:nvSpPr>
          <p:spPr bwMode="auto">
            <a:xfrm>
              <a:off x="3984" y="3504"/>
              <a:ext cx="898" cy="432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460 h 279"/>
                <a:gd name="T4" fmla="*/ 0 w 898"/>
                <a:gd name="T5" fmla="*/ 669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34"/>
            <p:cNvSpPr txBox="1">
              <a:spLocks noChangeArrowheads="1"/>
            </p:cNvSpPr>
            <p:nvPr/>
          </p:nvSpPr>
          <p:spPr bwMode="auto">
            <a:xfrm>
              <a:off x="3456" y="3801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en-US" sz="1800">
                  <a:solidFill>
                    <a:srgbClr val="0000CC"/>
                  </a:solidFill>
                  <a:cs typeface="B Nazanin" panose="00000400000000000000" pitchFamily="2" charset="-78"/>
                </a:rPr>
                <a:t>ويرايش</a:t>
              </a:r>
              <a:endParaRPr lang="en-US" altLang="en-US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94" name="Freeform 35"/>
            <p:cNvSpPr>
              <a:spLocks/>
            </p:cNvSpPr>
            <p:nvPr/>
          </p:nvSpPr>
          <p:spPr bwMode="auto">
            <a:xfrm>
              <a:off x="536" y="3600"/>
              <a:ext cx="2920" cy="392"/>
            </a:xfrm>
            <a:custGeom>
              <a:avLst/>
              <a:gdLst>
                <a:gd name="T0" fmla="*/ 2920 w 2920"/>
                <a:gd name="T1" fmla="*/ 336 h 392"/>
                <a:gd name="T2" fmla="*/ 376 w 2920"/>
                <a:gd name="T3" fmla="*/ 336 h 392"/>
                <a:gd name="T4" fmla="*/ 664 w 2920"/>
                <a:gd name="T5" fmla="*/ 0 h 392"/>
                <a:gd name="T6" fmla="*/ 0 60000 65536"/>
                <a:gd name="T7" fmla="*/ 0 60000 65536"/>
                <a:gd name="T8" fmla="*/ 0 60000 65536"/>
                <a:gd name="T9" fmla="*/ 0 w 2920"/>
                <a:gd name="T10" fmla="*/ 0 h 392"/>
                <a:gd name="T11" fmla="*/ 2920 w 29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0" h="392">
                  <a:moveTo>
                    <a:pt x="2920" y="336"/>
                  </a:moveTo>
                  <a:cubicBezTo>
                    <a:pt x="1836" y="364"/>
                    <a:pt x="752" y="392"/>
                    <a:pt x="376" y="336"/>
                  </a:cubicBezTo>
                  <a:cubicBezTo>
                    <a:pt x="0" y="280"/>
                    <a:pt x="332" y="140"/>
                    <a:pt x="6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37"/>
            <p:cNvSpPr>
              <a:spLocks noChangeArrowheads="1"/>
            </p:cNvSpPr>
            <p:nvPr/>
          </p:nvSpPr>
          <p:spPr bwMode="auto">
            <a:xfrm>
              <a:off x="384" y="3312"/>
              <a:ext cx="4560" cy="7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7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7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7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6" grpId="0" build="p" bldLvl="2" autoUpdateAnimBg="0"/>
      <p:bldP spid="327687" grpId="0" build="p" bldLvl="2" autoUpdateAnimBg="0"/>
      <p:bldP spid="327688" grpId="0" build="p" bldLvl="2" autoUpdateAnimBg="0"/>
      <p:bldP spid="32768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1ED5A905-17BC-4E2D-B582-4817C736373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Productivity Gap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Moore's Law:</a:t>
            </a:r>
          </a:p>
          <a:p>
            <a:pPr lvl="1" eaLnBrk="1" hangingPunct="1"/>
            <a:r>
              <a:rPr lang="en-US" altLang="en-US" smtClean="0"/>
              <a:t>Our ability to manufacture logic transistors:</a:t>
            </a:r>
          </a:p>
          <a:p>
            <a:pPr lvl="2" eaLnBrk="1" hangingPunct="1"/>
            <a:r>
              <a:rPr lang="en-US" altLang="en-US" smtClean="0"/>
              <a:t>~ 58% per year.</a:t>
            </a:r>
          </a:p>
          <a:p>
            <a:pPr eaLnBrk="1" hangingPunct="1"/>
            <a:r>
              <a:rPr lang="en-US" altLang="en-US" smtClean="0"/>
              <a:t>Productivity of designers:</a:t>
            </a:r>
          </a:p>
          <a:p>
            <a:pPr lvl="1" eaLnBrk="1" hangingPunct="1"/>
            <a:r>
              <a:rPr lang="en-US" altLang="en-US" smtClean="0"/>
              <a:t>Their ability to design and implement correct and testable transistors per staff-month:</a:t>
            </a:r>
          </a:p>
          <a:p>
            <a:pPr lvl="2" eaLnBrk="1" hangingPunct="1"/>
            <a:r>
              <a:rPr lang="en-US" altLang="en-US" smtClean="0"/>
              <a:t>&lt; 25% per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20DE2A4F-519C-424D-AF39-CDAC62B94E7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Productivity Gap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1981 leading edge chip required 100 man-months</a:t>
            </a:r>
          </a:p>
          <a:p>
            <a:pPr lvl="1" eaLnBrk="1" hangingPunct="1"/>
            <a:r>
              <a:rPr lang="en-US" altLang="en-US" sz="1800" smtClean="0"/>
              <a:t>10,000 transistors  /  100 transistors/man-month</a:t>
            </a:r>
          </a:p>
          <a:p>
            <a:pPr eaLnBrk="1" hangingPunct="1"/>
            <a:r>
              <a:rPr lang="en-US" altLang="en-US" sz="2000" smtClean="0"/>
              <a:t>2002 leading edge chip requires 30K man-months</a:t>
            </a:r>
          </a:p>
          <a:p>
            <a:pPr lvl="1" eaLnBrk="1" hangingPunct="1"/>
            <a:r>
              <a:rPr lang="en-US" altLang="en-US" sz="1800" smtClean="0"/>
              <a:t>150,000,000  /  5000 transistors/man-month</a:t>
            </a:r>
          </a:p>
          <a:p>
            <a:pPr eaLnBrk="1" hangingPunct="1"/>
            <a:r>
              <a:rPr lang="en-US" altLang="en-US" sz="2000" smtClean="0"/>
              <a:t>Designer cost increase from $1M to $300M</a:t>
            </a:r>
          </a:p>
          <a:p>
            <a:pPr eaLnBrk="1" hangingPunct="1"/>
            <a:endParaRPr lang="en-US" altLang="en-US" sz="2000" smtClean="0"/>
          </a:p>
        </p:txBody>
      </p:sp>
      <p:pic>
        <p:nvPicPr>
          <p:cNvPr id="9222" name="Picture 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0825"/>
            <a:ext cx="6405563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fa-IR" altLang="en-US" sz="1600" dirty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cs typeface="B Roya" panose="00000400000000000000" pitchFamily="2" charset="-78"/>
              </a:rPr>
              <a:t>             </a:t>
            </a:r>
            <a:r>
              <a:rPr lang="fa-IR" altLang="en-US" sz="1400" b="0" dirty="0">
                <a:cs typeface="B Roya" panose="00000400000000000000" pitchFamily="2" charset="-78"/>
              </a:rPr>
              <a:t> </a:t>
            </a:r>
            <a:endParaRPr lang="en-US" altLang="en-US" sz="1400" b="0" dirty="0">
              <a:cs typeface="B Roya" panose="00000400000000000000" pitchFamily="2" charset="-78"/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fld id="{51286760-7C25-444A-A721-AE4716A22F6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en-US" smtClean="0"/>
              <a:t>مقايسه ي </a:t>
            </a:r>
            <a:r>
              <a:rPr lang="en-US" altLang="en-US" smtClean="0"/>
              <a:t>FPLD</a:t>
            </a:r>
            <a:r>
              <a:rPr lang="fa-IR" altLang="en-US" smtClean="0"/>
              <a:t> و ساير سبکها</a:t>
            </a:r>
            <a:endParaRPr lang="en-US" altLang="en-US" smtClean="0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67056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سرعت: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 چند صد </a:t>
            </a:r>
            <a:r>
              <a:rPr lang="en-US" altLang="en-US" sz="1800">
                <a:cs typeface="B Nazanin" panose="00000400000000000000" pitchFamily="2" charset="-78"/>
              </a:rPr>
              <a:t>MHz</a:t>
            </a:r>
            <a:r>
              <a:rPr lang="fa-IR" altLang="en-US" sz="1800">
                <a:cs typeface="B Nazanin" panose="00000400000000000000" pitchFamily="2" charset="-78"/>
              </a:rPr>
              <a:t> : بسيار بالاتر از سيستمهاي </a:t>
            </a:r>
            <a:r>
              <a:rPr lang="en-US" altLang="en-US" sz="1800">
                <a:cs typeface="B Nazanin" panose="00000400000000000000" pitchFamily="2" charset="-78"/>
              </a:rPr>
              <a:t>SSI-based</a:t>
            </a:r>
            <a:r>
              <a:rPr lang="fa-IR" altLang="en-US" sz="1800">
                <a:cs typeface="B Nazanin" panose="00000400000000000000" pitchFamily="2" charset="-78"/>
              </a:rPr>
              <a:t> اما کمتر از </a:t>
            </a:r>
            <a:r>
              <a:rPr lang="en-US" altLang="en-US" sz="1800">
                <a:cs typeface="B Nazanin" panose="00000400000000000000" pitchFamily="2" charset="-78"/>
              </a:rPr>
              <a:t>ASIC</a:t>
            </a:r>
            <a:r>
              <a:rPr lang="fa-IR" altLang="en-US" sz="1800">
                <a:cs typeface="B Nazanin" panose="00000400000000000000" pitchFamily="2" charset="-78"/>
              </a:rPr>
              <a:t>  و </a:t>
            </a:r>
            <a:r>
              <a:rPr lang="en-US" altLang="en-US" sz="1800">
                <a:cs typeface="B Nazanin" panose="00000400000000000000" pitchFamily="2" charset="-78"/>
              </a:rPr>
              <a:t>Custom</a:t>
            </a:r>
            <a:r>
              <a:rPr lang="fa-IR" altLang="en-US" sz="1800">
                <a:cs typeface="B Nazanin" panose="00000400000000000000" pitchFamily="2" charset="-78"/>
              </a:rPr>
              <a:t> (حدود 3-4 برابر)</a:t>
            </a:r>
            <a:endParaRPr lang="en-US" altLang="en-US" sz="1800">
              <a:cs typeface="B Nazanin" panose="00000400000000000000" pitchFamily="2" charset="-78"/>
            </a:endParaRPr>
          </a:p>
          <a:p>
            <a:pPr lvl="1" algn="l" rtl="1" eaLnBrk="1" hangingPunct="1">
              <a:spcBef>
                <a:spcPct val="50000"/>
              </a:spcBef>
            </a:pPr>
            <a:r>
              <a:rPr lang="en-US" altLang="en-US" sz="1800" b="0">
                <a:cs typeface="B Nazanin" panose="00000400000000000000" pitchFamily="2" charset="-78"/>
              </a:rPr>
              <a:t>Ian Kuon , Jonathan Rose, “Measuring the gap between FPGAs and ASICs,” </a:t>
            </a:r>
            <a:r>
              <a:rPr lang="en-US" altLang="en-US" sz="1800" b="0" i="1">
                <a:cs typeface="B Nazanin" panose="00000400000000000000" pitchFamily="2" charset="-78"/>
              </a:rPr>
              <a:t>FPGA</a:t>
            </a:r>
            <a:r>
              <a:rPr lang="en-US" altLang="en-US" sz="1800" b="0">
                <a:cs typeface="B Nazanin" panose="00000400000000000000" pitchFamily="2" charset="-78"/>
              </a:rPr>
              <a:t>, 2006.</a:t>
            </a:r>
            <a:endParaRPr lang="fa-IR" altLang="en-US" sz="1800" b="0">
              <a:cs typeface="B Nazanin" panose="00000400000000000000" pitchFamily="2" charset="-78"/>
            </a:endParaRP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علت کندي:</a:t>
            </a:r>
          </a:p>
          <a:p>
            <a:pPr lvl="2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اتصالات برنامه پذير </a:t>
            </a:r>
            <a:r>
              <a:rPr lang="en-US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altLang="en-US" sz="1800">
                <a:cs typeface="B Nazanin" panose="00000400000000000000" pitchFamily="2" charset="-78"/>
                <a:sym typeface="Wingdings" panose="05000000000000000000" pitchFamily="2" charset="2"/>
              </a:rPr>
              <a:t> مقاومت و خازن</a:t>
            </a:r>
          </a:p>
          <a:p>
            <a:pPr lvl="2" algn="r" rtl="1" eaLnBrk="1" hangingPunct="1">
              <a:spcBef>
                <a:spcPct val="50000"/>
              </a:spcBef>
            </a:pPr>
            <a:endParaRPr lang="fa-IR" altLang="en-US" sz="1800">
              <a:cs typeface="B Nazanin" panose="00000400000000000000" pitchFamily="2" charset="-78"/>
            </a:endParaRP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14400" y="4889500"/>
            <a:ext cx="6705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دانسيته: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 sz="1800">
                <a:cs typeface="B Nazanin" panose="00000400000000000000" pitchFamily="2" charset="-78"/>
              </a:rPr>
              <a:t> کمتر از </a:t>
            </a:r>
            <a:r>
              <a:rPr lang="en-US" altLang="en-US" sz="1800">
                <a:cs typeface="B Nazanin" panose="00000400000000000000" pitchFamily="2" charset="-78"/>
              </a:rPr>
              <a:t>ASIC</a:t>
            </a:r>
            <a:r>
              <a:rPr lang="fa-IR" altLang="en-US" sz="1800">
                <a:cs typeface="B Nazanin" panose="00000400000000000000" pitchFamily="2" charset="-78"/>
              </a:rPr>
              <a:t> (حدود 40/1 يا 20/1)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 build="p" bldLvl="2" autoUpdateAnimBg="0"/>
    </p:bldLst>
  </p:timing>
</p:sld>
</file>

<file path=ppt/theme/theme1.xml><?xml version="1.0" encoding="utf-8"?>
<a:theme xmlns:a="http://schemas.openxmlformats.org/drawingml/2006/main" name="vlsi01">
  <a:themeElements>
    <a:clrScheme name="vlsi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lsi0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lnDef>
  </a:objectDefaults>
  <a:extraClrSchemeLst>
    <a:extraClrScheme>
      <a:clrScheme name="vlsi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Settings\Administrator.SZAMANI\Application Data\Microsoft\Templates\vlsi01.pot</Template>
  <TotalTime>12239</TotalTime>
  <Words>716</Words>
  <Application>Microsoft Office PowerPoint</Application>
  <PresentationFormat>On-screen Show (4:3)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Lotus</vt:lpstr>
      <vt:lpstr>Arial</vt:lpstr>
      <vt:lpstr>B Titr</vt:lpstr>
      <vt:lpstr>B Nazanin</vt:lpstr>
      <vt:lpstr>Wingdings</vt:lpstr>
      <vt:lpstr>vlsi01</vt:lpstr>
      <vt:lpstr>تراشه‌هاي منطقي برنامه پذير</vt:lpstr>
      <vt:lpstr>چرخه ي طراحي براي FPLDها</vt:lpstr>
      <vt:lpstr>Textual or Schematic</vt:lpstr>
      <vt:lpstr>FPGA Placement &amp; Routing</vt:lpstr>
      <vt:lpstr>Field Programmable Gate Array (FPGA)</vt:lpstr>
      <vt:lpstr>چرخه ي طراحي براي FPLDها</vt:lpstr>
      <vt:lpstr>Productivity Gap</vt:lpstr>
      <vt:lpstr>Design Productivity Gap</vt:lpstr>
      <vt:lpstr>مقايسه ي FPLD و ساير سبکها</vt:lpstr>
      <vt:lpstr>مقايسه ي FPLD و ساير سبکها</vt:lpstr>
      <vt:lpstr>مقايسه ي FPLD و ساير سبکها</vt:lpstr>
      <vt:lpstr>مقايسه ي FPLD و ساير سبکها</vt:lpstr>
      <vt:lpstr>مقايسه ي FPLD و ساير سبکها</vt:lpstr>
      <vt:lpstr>مقايسه ي FPLD و Custom Logic</vt:lpstr>
    </vt:vector>
  </TitlesOfParts>
  <Company>Amirkabir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خواص الکتريکي</dc:title>
  <dc:creator>Morteza Saheb Zamani</dc:creator>
  <cp:lastModifiedBy>Parham Alvani</cp:lastModifiedBy>
  <cp:revision>355</cp:revision>
  <dcterms:created xsi:type="dcterms:W3CDTF">2002-01-23T12:36:18Z</dcterms:created>
  <dcterms:modified xsi:type="dcterms:W3CDTF">2016-01-30T18:22:14Z</dcterms:modified>
</cp:coreProperties>
</file>