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9"/>
  </p:notesMasterIdLst>
  <p:handoutMasterIdLst>
    <p:handoutMasterId r:id="rId40"/>
  </p:handoutMasterIdLst>
  <p:sldIdLst>
    <p:sldId id="585" r:id="rId2"/>
    <p:sldId id="563" r:id="rId3"/>
    <p:sldId id="588" r:id="rId4"/>
    <p:sldId id="589" r:id="rId5"/>
    <p:sldId id="566" r:id="rId6"/>
    <p:sldId id="590" r:id="rId7"/>
    <p:sldId id="591" r:id="rId8"/>
    <p:sldId id="568" r:id="rId9"/>
    <p:sldId id="570" r:id="rId10"/>
    <p:sldId id="574" r:id="rId11"/>
    <p:sldId id="575" r:id="rId12"/>
    <p:sldId id="609" r:id="rId13"/>
    <p:sldId id="577" r:id="rId14"/>
    <p:sldId id="581" r:id="rId15"/>
    <p:sldId id="593" r:id="rId16"/>
    <p:sldId id="579" r:id="rId17"/>
    <p:sldId id="592" r:id="rId18"/>
    <p:sldId id="578" r:id="rId19"/>
    <p:sldId id="582" r:id="rId20"/>
    <p:sldId id="572" r:id="rId21"/>
    <p:sldId id="583" r:id="rId22"/>
    <p:sldId id="584" r:id="rId23"/>
    <p:sldId id="594" r:id="rId24"/>
    <p:sldId id="595" r:id="rId25"/>
    <p:sldId id="596" r:id="rId26"/>
    <p:sldId id="597" r:id="rId27"/>
    <p:sldId id="599" r:id="rId28"/>
    <p:sldId id="598" r:id="rId29"/>
    <p:sldId id="600" r:id="rId30"/>
    <p:sldId id="601" r:id="rId31"/>
    <p:sldId id="602" r:id="rId32"/>
    <p:sldId id="603" r:id="rId33"/>
    <p:sldId id="604" r:id="rId34"/>
    <p:sldId id="605" r:id="rId35"/>
    <p:sldId id="606" r:id="rId36"/>
    <p:sldId id="607" r:id="rId37"/>
    <p:sldId id="608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Lotus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9900"/>
    <a:srgbClr val="33CC33"/>
    <a:srgbClr val="0000CC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94" autoAdjust="0"/>
    <p:restoredTop sz="90929"/>
  </p:normalViewPr>
  <p:slideViewPr>
    <p:cSldViewPr>
      <p:cViewPr varScale="1">
        <p:scale>
          <a:sx n="293" d="100"/>
          <a:sy n="293" d="100"/>
        </p:scale>
        <p:origin x="1746" y="222"/>
      </p:cViewPr>
      <p:guideLst>
        <p:guide orient="horz" pos="110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hangingPunct="1">
              <a:spcBef>
                <a:spcPct val="0"/>
              </a:spcBef>
              <a:defRPr sz="1200" b="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1" hangingPunct="1">
              <a:spcBef>
                <a:spcPct val="0"/>
              </a:spcBef>
              <a:defRPr sz="1200" b="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1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hangingPunct="1">
              <a:spcBef>
                <a:spcPct val="0"/>
              </a:spcBef>
              <a:defRPr sz="1200" b="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1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1" hangingPunct="1">
              <a:spcBef>
                <a:spcPct val="0"/>
              </a:spcBef>
              <a:defRPr sz="1200" b="0" smtClean="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B868099-C9BC-42ED-B32C-64432F20E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hangingPunct="1">
              <a:spcBef>
                <a:spcPct val="0"/>
              </a:spcBef>
              <a:defRPr sz="1200">
                <a:cs typeface="Lotus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1" hangingPunct="1">
              <a:spcBef>
                <a:spcPct val="0"/>
              </a:spcBef>
              <a:defRPr sz="1200">
                <a:cs typeface="Lotus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hangingPunct="1">
              <a:spcBef>
                <a:spcPct val="0"/>
              </a:spcBef>
              <a:defRPr sz="1200">
                <a:cs typeface="Lotus" pitchFamily="2" charset="-7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1" hangingPunct="1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C31826C-75F0-4AF3-B88D-EE1F8A8866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C52D99-1CE0-44A9-B7D3-4DBF81FD7107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452EA8C-D2C0-4947-A34E-8AECCED6CDF5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9800DFD-7D12-4EC9-9C64-BA8AC3F10DF1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0D62491-6741-4536-8822-8E98FD12A68A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9A2CC6-0C97-474C-BE94-2A764BFAAA79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1B1D62-3128-4859-96A4-6AA4212C01B5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7AE1701-6AE9-471A-BB68-7CD742C09550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cs typeface="Lotus" pitchFamily="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0999A86-84A1-47BB-A884-1E80F518D1ED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587AC34-82FE-41EE-B7CB-39E34579ACEA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cs typeface="Lotus" pitchFamily="2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BEAF2F-1A0A-4BBB-B5E3-E914BC7D11A2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D7553E-F9D0-4DBE-9F8F-B689C5E96FA3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5CBD52-AB23-4162-ABAF-FB6ADE97C65C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71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14F3C5-CD8F-4D27-A615-9D8057EFE1EB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5553BAA-F9E4-4C04-BB6B-34618E511C19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87FB39-70F6-4BA6-8D30-00FF92AC3BA5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4D53C3F-2757-4932-B3DD-1A38A565F0C0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92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2A513F-44D8-4B3B-9772-4AD0CDAC689A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8AB9EF6-6E24-45AA-9628-71B3C564CA41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6653DE2-4F18-4719-97BA-9BEACE1F58B1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4DB63C-D8B9-49C9-A4D3-EEC293697961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E5349B-E85F-460F-BEA9-06DDBC1885A6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3BEC50-CD4A-4B97-B1DC-F0F72632A26E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7388"/>
            <a:ext cx="4572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B23AB0-E28B-4FE8-A503-27DBEA7672B9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1460AF-22B7-4F30-B033-37C117AA7789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58EE6FD-236E-4F64-B8B1-E735A60A9313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648FEA-277D-4A70-B256-DE8466683F48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C632E47-340C-4E89-9475-F6D5ED68750C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11963E-55CD-4FB9-B72F-141731EC98C4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4DD4DE-E3FB-4383-B46B-EE6D58E9CAAD}" type="slidenum">
              <a:rPr lang="en-US" altLang="en-US">
                <a:cs typeface="Lotus" pitchFamily="2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cs typeface="Lotus" pitchFamily="2" charset="0"/>
            </a:endParaRPr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04125-ED3A-412A-9A72-0CF152887A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36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870F0-9223-4815-8BDE-FFDB5E7E24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1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237CF-D6CD-4431-A3AC-74F5EBE558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4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ED347-893A-4424-AB90-C7E6D8CDBF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20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5214A-DB77-461A-8043-BE5BBA49AB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2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AA6B-FF68-4877-9C3B-A33EAE9729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68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85A7D-931A-4BDE-BF1B-DC2C7FFE04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16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B995E-FE59-421D-83A1-BBAE073CD5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16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1F915-0B03-4641-9D84-65AFF633A2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64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7C183-19FA-4D34-9DF6-479C8FF65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35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CA574-7344-4CFF-96DA-89862E3BE0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84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hangingPunct="1">
              <a:spcBef>
                <a:spcPct val="0"/>
              </a:spcBef>
              <a:defRPr sz="1400" b="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spcBef>
                <a:spcPct val="0"/>
              </a:spcBef>
              <a:defRPr sz="1600">
                <a:cs typeface="Lotus" pitchFamily="2" charset="-78"/>
              </a:defRPr>
            </a:lvl1pPr>
          </a:lstStyle>
          <a:p>
            <a:pPr>
              <a:defRPr/>
            </a:pPr>
            <a:r>
              <a:rPr lang="fa-IR"/>
              <a:t>مرتضي صاحب الزماني</a:t>
            </a:r>
            <a:r>
              <a:rPr lang="en-US" sz="1400" b="0"/>
              <a:t>             </a:t>
            </a:r>
            <a:r>
              <a:rPr lang="fa-IR" sz="1400" b="0"/>
              <a:t> </a:t>
            </a:r>
            <a:endParaRPr lang="en-US" sz="1400" b="0"/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 eaLnBrk="1" hangingPunct="1">
              <a:spcBef>
                <a:spcPct val="0"/>
              </a:spcBef>
              <a:defRPr sz="1400" b="0" smtClean="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84E5C9C-D0BF-43C3-928F-285540F5D2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1031" descr="bambo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76"/>
          <a:stretch>
            <a:fillRect/>
          </a:stretch>
        </p:blipFill>
        <p:spPr bwMode="ltGray">
          <a:xfrm>
            <a:off x="7353300" y="0"/>
            <a:ext cx="1790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259BCD-659B-435C-AA04-1EFAAD30C50C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Hardware Description Languages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80C7FA-7C59-4391-8895-7127027ED334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Concepts of VHDL</a:t>
            </a:r>
          </a:p>
        </p:txBody>
      </p:sp>
      <p:pic>
        <p:nvPicPr>
          <p:cNvPr id="519171" name="Picture 3" descr="t8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3600"/>
            <a:ext cx="26765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19"/>
          <p:cNvSpPr txBox="1">
            <a:spLocks noChangeArrowheads="1"/>
          </p:cNvSpPr>
          <p:nvPr/>
        </p:nvSpPr>
        <p:spPr bwMode="auto">
          <a:xfrm>
            <a:off x="457200" y="1752600"/>
            <a:ext cx="3733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 Execution of Statements: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 Sequential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 Concurrent</a:t>
            </a:r>
          </a:p>
        </p:txBody>
      </p:sp>
      <p:sp>
        <p:nvSpPr>
          <p:cNvPr id="519188" name="Text Box 20"/>
          <p:cNvSpPr txBox="1">
            <a:spLocks noChangeArrowheads="1"/>
          </p:cNvSpPr>
          <p:nvPr/>
        </p:nvSpPr>
        <p:spPr bwMode="auto">
          <a:xfrm>
            <a:off x="457200" y="3629025"/>
            <a:ext cx="3733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677863" indent="-220663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 Methodologies: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Abstraction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Modularity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9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9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9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9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8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9F86DF-39C5-4CD1-BD62-A07067C3334E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Concepts of VHDL</a:t>
            </a:r>
          </a:p>
        </p:txBody>
      </p:sp>
      <p:sp>
        <p:nvSpPr>
          <p:cNvPr id="520198" name="Text Box 6"/>
          <p:cNvSpPr txBox="1">
            <a:spLocks noChangeArrowheads="1"/>
          </p:cNvSpPr>
          <p:nvPr/>
        </p:nvSpPr>
        <p:spPr bwMode="auto">
          <a:xfrm>
            <a:off x="381000" y="1752600"/>
            <a:ext cx="76200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ar-SA" altLang="en-US" sz="2400">
                <a:cs typeface="B Nazanin" panose="00000400000000000000" pitchFamily="2" charset="-78"/>
              </a:rPr>
              <a:t>  </a:t>
            </a:r>
            <a:r>
              <a:rPr lang="en-US" altLang="en-US" sz="2400">
                <a:cs typeface="B Nazanin" panose="00000400000000000000" pitchFamily="2" charset="-78"/>
              </a:rPr>
              <a:t>Abstraction</a:t>
            </a:r>
            <a:r>
              <a:rPr lang="ar-SA" altLang="en-US" sz="2400">
                <a:cs typeface="B Nazanin" panose="00000400000000000000" pitchFamily="2" charset="-78"/>
              </a:rPr>
              <a:t>: طرح را مي توان در سطوح مختلفي از جزئيات توصيف كرد:</a:t>
            </a:r>
          </a:p>
          <a:p>
            <a:pPr lvl="3" algn="r" rtl="1" eaLnBrk="1" hangingPunct="1">
              <a:spcBef>
                <a:spcPct val="50000"/>
              </a:spcBef>
              <a:buFontTx/>
              <a:buChar char="•"/>
            </a:pPr>
            <a:r>
              <a:rPr lang="ar-SA" altLang="en-US" sz="2400">
                <a:cs typeface="B Nazanin" panose="00000400000000000000" pitchFamily="2" charset="-78"/>
              </a:rPr>
              <a:t>  براي مدلسازي</a:t>
            </a:r>
            <a:r>
              <a:rPr lang="fa-IR" altLang="en-US" sz="2400">
                <a:cs typeface="B Nazanin" panose="00000400000000000000" pitchFamily="2" charset="-78"/>
              </a:rPr>
              <a:t>،</a:t>
            </a:r>
            <a:r>
              <a:rPr lang="ar-SA" altLang="en-US" sz="2400">
                <a:cs typeface="B Nazanin" panose="00000400000000000000" pitchFamily="2" charset="-78"/>
              </a:rPr>
              <a:t> سطوح بالا كافي است.</a:t>
            </a:r>
          </a:p>
          <a:p>
            <a:pPr lvl="3" algn="r" rtl="1" eaLnBrk="1" hangingPunct="1">
              <a:spcBef>
                <a:spcPct val="50000"/>
              </a:spcBef>
              <a:buFontTx/>
              <a:buChar char="•"/>
            </a:pPr>
            <a:r>
              <a:rPr lang="ar-SA" altLang="en-US" sz="2400">
                <a:cs typeface="B Nazanin" panose="00000400000000000000" pitchFamily="2" charset="-78"/>
              </a:rPr>
              <a:t>  براي سنتز</a:t>
            </a:r>
            <a:r>
              <a:rPr lang="fa-IR" altLang="en-US" sz="2400">
                <a:cs typeface="B Nazanin" panose="00000400000000000000" pitchFamily="2" charset="-78"/>
              </a:rPr>
              <a:t>،</a:t>
            </a:r>
            <a:r>
              <a:rPr lang="ar-SA" altLang="en-US" sz="2400">
                <a:cs typeface="B Nazanin" panose="00000400000000000000" pitchFamily="2" charset="-78"/>
              </a:rPr>
              <a:t> ممكن است جزئيات بيشتري لازم باشد.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74BF67-64CA-4162-8519-004FFA8D8A39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Concepts of VHDL</a:t>
            </a:r>
          </a:p>
        </p:txBody>
      </p:sp>
      <p:sp>
        <p:nvSpPr>
          <p:cNvPr id="520198" name="Text Box 6"/>
          <p:cNvSpPr txBox="1">
            <a:spLocks noChangeArrowheads="1"/>
          </p:cNvSpPr>
          <p:nvPr/>
        </p:nvSpPr>
        <p:spPr bwMode="auto">
          <a:xfrm>
            <a:off x="381000" y="1752600"/>
            <a:ext cx="76200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cs typeface="B Nazanin" panose="00000400000000000000" pitchFamily="2" charset="-78"/>
              </a:rPr>
              <a:t>Modularity</a:t>
            </a:r>
            <a:r>
              <a:rPr lang="ar-SA" altLang="en-US" sz="2400">
                <a:cs typeface="B Nazanin" panose="00000400000000000000" pitchFamily="2" charset="-78"/>
              </a:rPr>
              <a:t>: مي توان بلوك بزرگ پيچيده را به بلوكهاي كوچكتر تقسيم كرد و براي هر بخش يك مدل نوشت.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ar-SA" altLang="en-US" sz="2400">
                <a:cs typeface="B Nazanin" panose="00000400000000000000" pitchFamily="2" charset="-78"/>
              </a:rPr>
              <a:t>  </a:t>
            </a:r>
            <a:r>
              <a:rPr lang="en-US" altLang="en-US" sz="2400">
                <a:cs typeface="B Nazanin" panose="00000400000000000000" pitchFamily="2" charset="-78"/>
              </a:rPr>
              <a:t>Hierarchy</a:t>
            </a:r>
            <a:r>
              <a:rPr lang="ar-SA" altLang="en-US" sz="2400">
                <a:cs typeface="B Nazanin" panose="00000400000000000000" pitchFamily="2" charset="-78"/>
              </a:rPr>
              <a:t>: تشكيل يك درخت  سلسله مراتبي</a:t>
            </a:r>
          </a:p>
          <a:p>
            <a:pPr lvl="3" algn="r" rtl="1" eaLnBrk="1" hangingPunct="1">
              <a:spcBef>
                <a:spcPct val="50000"/>
              </a:spcBef>
              <a:buFontTx/>
              <a:buChar char="•"/>
            </a:pPr>
            <a:r>
              <a:rPr lang="ar-SA" altLang="en-US" sz="2400">
                <a:cs typeface="B Nazanin" panose="00000400000000000000" pitchFamily="2" charset="-78"/>
              </a:rPr>
              <a:t>  هر كدام از نودها ممكن است در سطح متفاوتي از </a:t>
            </a:r>
            <a:r>
              <a:rPr lang="en-US" altLang="en-US" sz="2400">
                <a:cs typeface="B Nazanin" panose="00000400000000000000" pitchFamily="2" charset="-78"/>
              </a:rPr>
              <a:t>abstraction</a:t>
            </a:r>
            <a:r>
              <a:rPr lang="ar-SA" altLang="en-US" sz="2400">
                <a:cs typeface="B Nazanin" panose="00000400000000000000" pitchFamily="2" charset="-78"/>
              </a:rPr>
              <a:t> توصيف شده باشد.</a:t>
            </a:r>
            <a:endParaRPr lang="en-US" altLang="en-US" sz="2400">
              <a:cs typeface="B Nazanin" panose="00000400000000000000" pitchFamily="2" charset="-78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endParaRPr lang="en-US" altLang="en-US" sz="2000"/>
          </a:p>
        </p:txBody>
      </p:sp>
      <p:pic>
        <p:nvPicPr>
          <p:cNvPr id="520199" name="Picture 7" descr="t8_2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4905375"/>
            <a:ext cx="2647950" cy="14954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10E734-EEE4-4E89-9141-6EB1DA2C4FB5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Abstraction Levels in IC Design</a:t>
            </a:r>
          </a:p>
        </p:txBody>
      </p:sp>
      <p:pic>
        <p:nvPicPr>
          <p:cNvPr id="28677" name="Picture 4" descr="t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457325"/>
            <a:ext cx="7038975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46" name="Text Box 6"/>
          <p:cNvSpPr txBox="1">
            <a:spLocks noChangeArrowheads="1"/>
          </p:cNvSpPr>
          <p:nvPr/>
        </p:nvSpPr>
        <p:spPr bwMode="auto">
          <a:xfrm>
            <a:off x="1524000" y="5394325"/>
            <a:ext cx="548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ar-SA" altLang="en-US" sz="2000">
                <a:cs typeface="B Nazanin" panose="00000400000000000000" pitchFamily="2" charset="-78"/>
              </a:rPr>
              <a:t>  </a:t>
            </a:r>
            <a:r>
              <a:rPr lang="en-US" altLang="en-US" sz="2000">
                <a:cs typeface="B Nazanin" panose="00000400000000000000" pitchFamily="2" charset="-78"/>
              </a:rPr>
              <a:t>VHDL </a:t>
            </a:r>
            <a:r>
              <a:rPr lang="ar-SA" altLang="en-US" sz="2000">
                <a:cs typeface="B Nazanin" panose="00000400000000000000" pitchFamily="2" charset="-78"/>
              </a:rPr>
              <a:t>براي سطح  </a:t>
            </a:r>
            <a:r>
              <a:rPr lang="en-US" altLang="en-US" sz="2000">
                <a:cs typeface="B Nazanin" panose="00000400000000000000" pitchFamily="2" charset="-78"/>
              </a:rPr>
              <a:t> layout</a:t>
            </a:r>
            <a:r>
              <a:rPr lang="ar-SA" altLang="en-US" sz="2000">
                <a:cs typeface="B Nazanin" panose="00000400000000000000" pitchFamily="2" charset="-78"/>
              </a:rPr>
              <a:t>مناسب نيست.</a:t>
            </a:r>
            <a:endParaRPr lang="en-US" altLang="en-US" sz="200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A90286-7BEA-49E5-A216-FD7F106953CA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Behavioral Description in VHDL</a:t>
            </a:r>
          </a:p>
        </p:txBody>
      </p:sp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38957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Box 3"/>
          <p:cNvSpPr txBox="1">
            <a:spLocks noChangeArrowheads="1"/>
          </p:cNvSpPr>
          <p:nvPr/>
        </p:nvSpPr>
        <p:spPr bwMode="auto">
          <a:xfrm>
            <a:off x="0" y="1905000"/>
            <a:ext cx="373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ar-SA" altLang="en-US" sz="2000">
                <a:cs typeface="B Nazanin" panose="00000400000000000000" pitchFamily="2" charset="-78"/>
              </a:rPr>
              <a:t>  در </a:t>
            </a:r>
            <a:r>
              <a:rPr lang="en-US" altLang="en-US" sz="2000">
                <a:cs typeface="B Nazanin" panose="00000400000000000000" pitchFamily="2" charset="-78"/>
              </a:rPr>
              <a:t>VHDL </a:t>
            </a:r>
            <a:r>
              <a:rPr lang="ar-SA" altLang="en-US" sz="2000">
                <a:cs typeface="B Nazanin" panose="00000400000000000000" pitchFamily="2" charset="-78"/>
              </a:rPr>
              <a:t>رفتار عملياتي با </a:t>
            </a:r>
            <a:r>
              <a:rPr lang="en-US" altLang="en-US" sz="2000">
                <a:cs typeface="B Nazanin" panose="00000400000000000000" pitchFamily="2" charset="-78"/>
              </a:rPr>
              <a:t> process</a:t>
            </a:r>
            <a:r>
              <a:rPr lang="ar-SA" altLang="en-US" sz="2000">
                <a:cs typeface="B Nazanin" panose="00000400000000000000" pitchFamily="2" charset="-78"/>
              </a:rPr>
              <a:t> مدل مي شود.</a:t>
            </a:r>
            <a:endParaRPr lang="en-US" altLang="en-US" sz="200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7526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Behavioral Description</a:t>
            </a:r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92C448-3242-46CF-876B-7B2BB50B9EBF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838200" y="550863"/>
            <a:ext cx="7086600" cy="615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collect : PROCESS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WAIT UNTIL serial = '0';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WAIT FOR half_bit;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FOR count IN 0 TO 7 LOOP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    WAIT FOR full_bit;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    buff (count) := serial;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END LOOP;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WAIT FOR full_bit;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IF serial = '0' THEN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    frame_error &lt;= '1';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    WAIT UNTIL serial = '1';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    frame_error &lt;= '0';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    dataready &lt;= '1';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    parallel_out &lt;= buff;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    WAIT UNTIL received = '1';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    WAIT UNTIL received = '0';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    dataready &lt;= '0';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END IF;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END PROCESS collect;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1766888"/>
            <a:ext cx="5332413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1"/>
          <p:cNvSpPr>
            <a:spLocks noChangeArrowheads="1"/>
          </p:cNvSpPr>
          <p:nvPr/>
        </p:nvSpPr>
        <p:spPr bwMode="auto">
          <a:xfrm>
            <a:off x="3957638" y="4648200"/>
            <a:ext cx="4572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constant</a:t>
            </a:r>
            <a:r>
              <a:rPr lang="en-US" altLang="en-US" sz="1400" b="0">
                <a:solidFill>
                  <a:schemeClr val="accent2"/>
                </a:solidFill>
              </a:rPr>
              <a:t> </a:t>
            </a:r>
            <a:r>
              <a: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half_bit</a:t>
            </a:r>
            <a:r>
              <a:rPr lang="en-US" altLang="en-US" sz="1400" b="0">
                <a:solidFill>
                  <a:schemeClr val="accent2"/>
                </a:solidFill>
              </a:rPr>
              <a:t> </a:t>
            </a:r>
            <a:r>
              <a: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:</a:t>
            </a:r>
            <a:r>
              <a:rPr lang="en-US" altLang="en-US" sz="1400" b="0">
                <a:solidFill>
                  <a:schemeClr val="accent2"/>
                </a:solidFill>
              </a:rPr>
              <a:t> </a:t>
            </a:r>
            <a:r>
              <a: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time</a:t>
            </a:r>
            <a:r>
              <a:rPr lang="en-US" altLang="en-US" sz="1400" b="0">
                <a:solidFill>
                  <a:schemeClr val="accent2"/>
                </a:solidFill>
              </a:rPr>
              <a:t> </a:t>
            </a:r>
            <a:r>
              <a: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:=</a:t>
            </a:r>
            <a:r>
              <a:rPr lang="en-US" altLang="en-US" sz="1400" b="0">
                <a:solidFill>
                  <a:schemeClr val="accent2"/>
                </a:solidFill>
              </a:rPr>
              <a:t> </a:t>
            </a:r>
            <a:r>
              <a: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50</a:t>
            </a:r>
            <a:r>
              <a:rPr lang="en-US" altLang="en-US" sz="1400" b="0">
                <a:solidFill>
                  <a:schemeClr val="accent2"/>
                </a:solidFill>
              </a:rPr>
              <a:t> </a:t>
            </a:r>
            <a:r>
              <a: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ns;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constant</a:t>
            </a:r>
            <a:r>
              <a:rPr lang="en-US" altLang="en-US" sz="1400" b="0">
                <a:solidFill>
                  <a:schemeClr val="accent2"/>
                </a:solidFill>
              </a:rPr>
              <a:t> </a:t>
            </a:r>
            <a:r>
              <a: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full_bit</a:t>
            </a:r>
            <a:r>
              <a:rPr lang="en-US" altLang="en-US" sz="1400" b="0">
                <a:solidFill>
                  <a:schemeClr val="accent2"/>
                </a:solidFill>
              </a:rPr>
              <a:t> </a:t>
            </a:r>
            <a:r>
              <a: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:</a:t>
            </a:r>
            <a:r>
              <a:rPr lang="en-US" altLang="en-US" sz="1400" b="0">
                <a:solidFill>
                  <a:schemeClr val="accent2"/>
                </a:solidFill>
              </a:rPr>
              <a:t> </a:t>
            </a:r>
            <a:r>
              <a: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time</a:t>
            </a:r>
            <a:r>
              <a:rPr lang="en-US" altLang="en-US" sz="1400" b="0">
                <a:solidFill>
                  <a:schemeClr val="accent2"/>
                </a:solidFill>
              </a:rPr>
              <a:t> </a:t>
            </a:r>
            <a:r>
              <a: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:=</a:t>
            </a:r>
            <a:r>
              <a:rPr lang="en-US" altLang="en-US" sz="1400" b="0">
                <a:solidFill>
                  <a:schemeClr val="accent2"/>
                </a:solidFill>
              </a:rPr>
              <a:t> </a:t>
            </a:r>
            <a:r>
              <a: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400" b="0">
                <a:solidFill>
                  <a:schemeClr val="accent2"/>
                </a:solidFill>
              </a:rPr>
              <a:t> </a:t>
            </a:r>
            <a:r>
              <a:rPr lang="en-US" altLang="en-US" sz="1400" b="0">
                <a:solidFill>
                  <a:schemeClr val="accent2"/>
                </a:solidFill>
                <a:latin typeface="Helvetica" panose="020B0604020202020204" pitchFamily="34" charset="0"/>
              </a:rPr>
              <a:t>ns;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FA2E3D-8820-4CE8-A158-69DC9CFC411F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48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Dataflow (RTL) Description</a:t>
            </a:r>
          </a:p>
        </p:txBody>
      </p:sp>
      <p:pic>
        <p:nvPicPr>
          <p:cNvPr id="34821" name="Picture 1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6934200" cy="44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Dataflow (RTL) Description</a:t>
            </a:r>
          </a:p>
        </p:txBody>
      </p:sp>
      <p:sp>
        <p:nvSpPr>
          <p:cNvPr id="3686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4024F8-F705-4ADC-B48A-56EE4440498B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762000" y="4267200"/>
            <a:ext cx="4572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0">
                <a:latin typeface="Helvetica" panose="020B0604020202020204" pitchFamily="34" charset="0"/>
              </a:rPr>
              <a:t>OUTPUT_REG: process(CLK)</a:t>
            </a:r>
            <a:br>
              <a:rPr lang="en-US" altLang="en-US" sz="1600" b="0">
                <a:latin typeface="Helvetica" panose="020B0604020202020204" pitchFamily="34" charset="0"/>
              </a:rPr>
            </a:br>
            <a:r>
              <a:rPr lang="en-US" altLang="en-US" sz="1600" b="0"/>
              <a:t>  </a:t>
            </a:r>
            <a:r>
              <a:rPr lang="en-US" altLang="en-US" sz="1600" b="0">
                <a:latin typeface="Helvetica" panose="020B0604020202020204" pitchFamily="34" charset="0"/>
              </a:rPr>
              <a:t>begin</a:t>
            </a:r>
            <a:br>
              <a:rPr lang="en-US" altLang="en-US" sz="1600" b="0">
                <a:latin typeface="Helvetica" panose="020B0604020202020204" pitchFamily="34" charset="0"/>
              </a:rPr>
            </a:br>
            <a:r>
              <a:rPr lang="en-US" altLang="en-US" sz="1600" b="0"/>
              <a:t>        </a:t>
            </a:r>
            <a:r>
              <a:rPr lang="en-US" altLang="en-US" sz="1600" b="0">
                <a:latin typeface="Helvetica" panose="020B0604020202020204" pitchFamily="34" charset="0"/>
              </a:rPr>
              <a:t>if CLK'event and CLK='1' then</a:t>
            </a:r>
            <a:br>
              <a:rPr lang="en-US" altLang="en-US" sz="1600" b="0">
                <a:latin typeface="Helvetica" panose="020B0604020202020204" pitchFamily="34" charset="0"/>
              </a:rPr>
            </a:br>
            <a:r>
              <a:rPr lang="en-US" altLang="en-US" sz="1600" b="0"/>
              <a:t>        </a:t>
            </a:r>
            <a:r>
              <a:rPr lang="en-US" altLang="en-US" sz="1600" b="0">
                <a:latin typeface="Helvetica" panose="020B0604020202020204" pitchFamily="34" charset="0"/>
              </a:rPr>
              <a:t> Y &lt;= S1 + S2;</a:t>
            </a:r>
            <a:br>
              <a:rPr lang="en-US" altLang="en-US" sz="1600" b="0">
                <a:latin typeface="Helvetica" panose="020B0604020202020204" pitchFamily="34" charset="0"/>
              </a:rPr>
            </a:br>
            <a:r>
              <a:rPr lang="en-US" altLang="en-US" sz="1600" b="0"/>
              <a:t>        </a:t>
            </a:r>
            <a:r>
              <a:rPr lang="en-US" altLang="en-US" sz="1600" b="0">
                <a:latin typeface="Helvetica" panose="020B0604020202020204" pitchFamily="34" charset="0"/>
              </a:rPr>
              <a:t> Z &lt;= Z_I ;</a:t>
            </a:r>
            <a:br>
              <a:rPr lang="en-US" altLang="en-US" sz="1600" b="0">
                <a:latin typeface="Helvetica" panose="020B0604020202020204" pitchFamily="34" charset="0"/>
              </a:rPr>
            </a:br>
            <a:r>
              <a:rPr lang="en-US" altLang="en-US" sz="1600" b="0"/>
              <a:t>        </a:t>
            </a:r>
            <a:r>
              <a:rPr lang="en-US" altLang="en-US" sz="1600" b="0">
                <a:latin typeface="Helvetica" panose="020B0604020202020204" pitchFamily="34" charset="0"/>
              </a:rPr>
              <a:t>end if ;</a:t>
            </a:r>
            <a:br>
              <a:rPr lang="en-US" altLang="en-US" sz="1600" b="0">
                <a:latin typeface="Helvetica" panose="020B0604020202020204" pitchFamily="34" charset="0"/>
              </a:rPr>
            </a:br>
            <a:r>
              <a:rPr lang="en-US" altLang="en-US" sz="1600" b="0">
                <a:latin typeface="Helvetica" panose="020B0604020202020204" pitchFamily="34" charset="0"/>
              </a:rPr>
              <a:t> </a:t>
            </a:r>
            <a:r>
              <a:rPr lang="en-US" altLang="en-US" sz="1600" b="0"/>
              <a:t> </a:t>
            </a:r>
            <a:r>
              <a:rPr lang="en-US" altLang="en-US" sz="1600" b="0">
                <a:latin typeface="Helvetica" panose="020B0604020202020204" pitchFamily="34" charset="0"/>
              </a:rPr>
              <a:t>end process OUTPUT_REG ;</a:t>
            </a:r>
            <a:br>
              <a:rPr lang="en-US" altLang="en-US" sz="1600" b="0">
                <a:latin typeface="Helvetica" panose="020B0604020202020204" pitchFamily="34" charset="0"/>
              </a:rPr>
            </a:br>
            <a:r>
              <a:rPr lang="en-US" altLang="en-US" sz="1600" b="0">
                <a:latin typeface="Helvetica" panose="020B0604020202020204" pitchFamily="34" charset="0"/>
              </a:rPr>
              <a:t>end RTL ; </a:t>
            </a:r>
            <a:endParaRPr lang="en-US" altLang="en-US" sz="2400"/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685800" y="1676400"/>
            <a:ext cx="6781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Helvetica" panose="020B0604020202020204" pitchFamily="34" charset="0"/>
              </a:rPr>
              <a:t>architecture RTL of MOORE_TEST is</a:t>
            </a:r>
            <a:br>
              <a:rPr lang="en-US" altLang="en-US" sz="1600" b="0">
                <a:latin typeface="Helvetica" panose="020B0604020202020204" pitchFamily="34" charset="0"/>
              </a:rPr>
            </a:br>
            <a:r>
              <a:rPr lang="en-US" altLang="en-US" sz="1600" b="0">
                <a:latin typeface="Helvetica" panose="020B0604020202020204" pitchFamily="34" charset="0"/>
              </a:rPr>
              <a:t>    signal STATE,NEXTSTATE : STATE_TYPE ;</a:t>
            </a:r>
            <a:br>
              <a:rPr lang="en-US" altLang="en-US" sz="1600" b="0">
                <a:latin typeface="Helvetica" panose="020B0604020202020204" pitchFamily="34" charset="0"/>
              </a:rPr>
            </a:br>
            <a:r>
              <a:rPr lang="en-US" altLang="en-US" sz="1600" b="0">
                <a:latin typeface="Helvetica" panose="020B0604020202020204" pitchFamily="34" charset="0"/>
              </a:rPr>
              <a:t>begin</a:t>
            </a:r>
            <a:br>
              <a:rPr lang="en-US" altLang="en-US" sz="1600" b="0">
                <a:latin typeface="Helvetica" panose="020B0604020202020204" pitchFamily="34" charset="0"/>
              </a:rPr>
            </a:br>
            <a:r>
              <a:rPr lang="en-US" altLang="en-US" sz="1600" b="0">
                <a:latin typeface="Helvetica" panose="020B0604020202020204" pitchFamily="34" charset="0"/>
              </a:rPr>
              <a:t>    REG: process (CLK, RESET) begin</a:t>
            </a:r>
            <a:br>
              <a:rPr lang="en-US" altLang="en-US" sz="1600" b="0">
                <a:latin typeface="Helvetica" panose="020B0604020202020204" pitchFamily="34" charset="0"/>
              </a:rPr>
            </a:br>
            <a:r>
              <a:rPr lang="en-US" altLang="en-US" sz="1600" b="0">
                <a:latin typeface="Helvetica" panose="020B0604020202020204" pitchFamily="34" charset="0"/>
              </a:rPr>
              <a:t>        if RESET='1' then    STATE &lt;= START ;</a:t>
            </a:r>
            <a:br>
              <a:rPr lang="en-US" altLang="en-US" sz="1600" b="0">
                <a:latin typeface="Helvetica" panose="020B0604020202020204" pitchFamily="34" charset="0"/>
              </a:rPr>
            </a:br>
            <a:r>
              <a:rPr lang="en-US" altLang="en-US" sz="1600" b="0">
                <a:latin typeface="Helvetica" panose="020B0604020202020204" pitchFamily="34" charset="0"/>
              </a:rPr>
              <a:t>        elsif CLK'event and CLK='1' then</a:t>
            </a:r>
            <a:br>
              <a:rPr lang="en-US" altLang="en-US" sz="1600" b="0">
                <a:latin typeface="Helvetica" panose="020B0604020202020204" pitchFamily="34" charset="0"/>
              </a:rPr>
            </a:br>
            <a:r>
              <a:rPr lang="en-US" altLang="en-US" sz="1600" b="0">
                <a:latin typeface="Helvetica" panose="020B0604020202020204" pitchFamily="34" charset="0"/>
              </a:rPr>
              <a:t>            STATE &lt;= NEXTSTATE ;</a:t>
            </a:r>
            <a:br>
              <a:rPr lang="en-US" altLang="en-US" sz="1600" b="0">
                <a:latin typeface="Helvetica" panose="020B0604020202020204" pitchFamily="34" charset="0"/>
              </a:rPr>
            </a:br>
            <a:r>
              <a:rPr lang="en-US" altLang="en-US" sz="1600" b="0">
                <a:latin typeface="Helvetica" panose="020B0604020202020204" pitchFamily="34" charset="0"/>
              </a:rPr>
              <a:t>        end if ;    </a:t>
            </a:r>
            <a:endParaRPr lang="fa-IR" altLang="en-US" sz="1600" b="0"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Helvetica" panose="020B0604020202020204" pitchFamily="34" charset="0"/>
              </a:rPr>
              <a:t>   end process REG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66C12D-A436-4C47-B33E-402A197EDE9B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Abstraction Levels and VHDL</a:t>
            </a:r>
          </a:p>
        </p:txBody>
      </p:sp>
      <p:pic>
        <p:nvPicPr>
          <p:cNvPr id="38917" name="Picture 5" descr="t_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2450"/>
            <a:ext cx="7240588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301625" y="1827213"/>
            <a:ext cx="28956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696D73-52DC-48A0-8734-96392A1004C1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Structural Description</a:t>
            </a: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1371600" y="5653088"/>
            <a:ext cx="563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ar-SA" altLang="en-US" sz="1800"/>
              <a:t>  اجزا ممكن است گيت پيچيده باشند.</a:t>
            </a:r>
            <a:endParaRPr lang="en-US" altLang="en-US" sz="1800"/>
          </a:p>
        </p:txBody>
      </p:sp>
      <p:pic>
        <p:nvPicPr>
          <p:cNvPr id="40966" name="Picture 6" descr="t_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1600200"/>
            <a:ext cx="8264525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BC7FBE-3D31-4155-B6A1-9524CECED4D2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 of HDLs</a:t>
            </a:r>
          </a:p>
        </p:txBody>
      </p:sp>
      <p:pic>
        <p:nvPicPr>
          <p:cNvPr id="6149" name="Picture 4" descr="t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513513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81000" y="4876800"/>
            <a:ext cx="7620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en-US" altLang="en-US" sz="2400">
                <a:cs typeface="B Nazanin" panose="00000400000000000000" pitchFamily="2" charset="-78"/>
              </a:rPr>
              <a:t>VHDL</a:t>
            </a:r>
            <a:r>
              <a:rPr lang="ar-SA" altLang="en-US" sz="2400">
                <a:cs typeface="B Nazanin" panose="00000400000000000000" pitchFamily="2" charset="-78"/>
              </a:rPr>
              <a:t> به عنوان زبان مستندسازي (توصيف فرمال و بدون ابهام).</a:t>
            </a:r>
          </a:p>
          <a:p>
            <a:pPr algn="r" rtl="1" eaLnBrk="1" hangingPunct="1">
              <a:spcBef>
                <a:spcPct val="50000"/>
              </a:spcBef>
            </a:pPr>
            <a:r>
              <a:rPr lang="ar-SA" altLang="en-US" sz="2400">
                <a:cs typeface="B Nazanin" panose="00000400000000000000" pitchFamily="2" charset="-78"/>
              </a:rPr>
              <a:t>سنتز: تبديل (اتوماتيك يا دستي) يك توصيف به توصيفي با جز</a:t>
            </a:r>
            <a:r>
              <a:rPr lang="fa-IR" altLang="en-US" sz="2400">
                <a:cs typeface="B Nazanin" panose="00000400000000000000" pitchFamily="2" charset="-78"/>
              </a:rPr>
              <a:t>ئ</a:t>
            </a:r>
            <a:r>
              <a:rPr lang="ar-SA" altLang="en-US" sz="2400">
                <a:cs typeface="B Nazanin" panose="00000400000000000000" pitchFamily="2" charset="-78"/>
              </a:rPr>
              <a:t>يات بيشتر</a:t>
            </a:r>
            <a:endParaRPr lang="fa-IR" altLang="en-US" sz="2400" baseline="-2500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9640FC-919C-4E29-B850-9ED2E72AC85D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ASIC Development</a:t>
            </a: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0" y="4724400"/>
            <a:ext cx="77724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fa-IR" altLang="en-US" sz="2000">
                <a:cs typeface="B Nazanin" panose="00000400000000000000" pitchFamily="2" charset="-78"/>
              </a:rPr>
              <a:t>بعد از شبيه سازي </a:t>
            </a:r>
            <a:r>
              <a:rPr lang="en-US" altLang="en-US" sz="2000">
                <a:cs typeface="B Nazanin" panose="00000400000000000000" pitchFamily="2" charset="-78"/>
              </a:rPr>
              <a:t>post-synthesis</a:t>
            </a:r>
            <a:r>
              <a:rPr lang="ar-SA" altLang="en-US" sz="2000">
                <a:cs typeface="B Nazanin" panose="00000400000000000000" pitchFamily="2" charset="-78"/>
              </a:rPr>
              <a:t> مي توان ماكزيمم فركانس كلاك را </a:t>
            </a:r>
            <a:r>
              <a:rPr lang="fa-IR" altLang="en-US" sz="2000">
                <a:cs typeface="B Nazanin" panose="00000400000000000000" pitchFamily="2" charset="-78"/>
              </a:rPr>
              <a:t>تخمين زد</a:t>
            </a:r>
            <a:r>
              <a:rPr lang="ar-SA" altLang="en-US" sz="2000">
                <a:cs typeface="B Nazanin" panose="00000400000000000000" pitchFamily="2" charset="-78"/>
              </a:rPr>
              <a:t> (بر اساس مسير بحراني موجود)</a:t>
            </a:r>
            <a:endParaRPr lang="fa-IR" altLang="en-US" sz="2000">
              <a:cs typeface="B Nazanin" panose="00000400000000000000" pitchFamily="2" charset="-78"/>
            </a:endParaRPr>
          </a:p>
          <a:p>
            <a:pPr algn="r" rtl="1" eaLnBrk="1" hangingPunct="1">
              <a:spcBef>
                <a:spcPct val="50000"/>
              </a:spcBef>
            </a:pPr>
            <a:r>
              <a:rPr lang="fa-IR" altLang="en-US" sz="2000">
                <a:cs typeface="B Nazanin" panose="00000400000000000000" pitchFamily="2" charset="-78"/>
              </a:rPr>
              <a:t>بعد از شبيه سازي </a:t>
            </a:r>
            <a:r>
              <a:rPr lang="en-US" altLang="en-US" sz="2000">
                <a:cs typeface="B Nazanin" panose="00000400000000000000" pitchFamily="2" charset="-78"/>
              </a:rPr>
              <a:t>post-layout</a:t>
            </a:r>
            <a:r>
              <a:rPr lang="ar-SA" altLang="en-US" sz="2000">
                <a:cs typeface="B Nazanin" panose="00000400000000000000" pitchFamily="2" charset="-78"/>
              </a:rPr>
              <a:t> مي توان ماكزيمم فركانس كلاك را </a:t>
            </a:r>
            <a:r>
              <a:rPr lang="fa-IR" altLang="en-US" sz="2000">
                <a:cs typeface="B Nazanin" panose="00000400000000000000" pitchFamily="2" charset="-78"/>
              </a:rPr>
              <a:t>ب</a:t>
            </a:r>
            <a:r>
              <a:rPr lang="ar-SA" altLang="en-US" sz="2000">
                <a:cs typeface="B Nazanin" panose="00000400000000000000" pitchFamily="2" charset="-78"/>
              </a:rPr>
              <a:t>ه دست آورد</a:t>
            </a:r>
          </a:p>
        </p:txBody>
      </p:sp>
      <p:pic>
        <p:nvPicPr>
          <p:cNvPr id="43014" name="Picture 6" descr="t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6884988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15" name="Group 9"/>
          <p:cNvGrpSpPr>
            <a:grpSpLocks/>
          </p:cNvGrpSpPr>
          <p:nvPr/>
        </p:nvGrpSpPr>
        <p:grpSpPr bwMode="auto">
          <a:xfrm>
            <a:off x="1752600" y="4038600"/>
            <a:ext cx="2743200" cy="457200"/>
            <a:chOff x="1200" y="2880"/>
            <a:chExt cx="1728" cy="288"/>
          </a:xfrm>
        </p:grpSpPr>
        <p:sp>
          <p:nvSpPr>
            <p:cNvPr id="43018" name="Oval 7"/>
            <p:cNvSpPr>
              <a:spLocks noChangeArrowheads="1"/>
            </p:cNvSpPr>
            <p:nvPr/>
          </p:nvSpPr>
          <p:spPr bwMode="auto">
            <a:xfrm>
              <a:off x="1968" y="2880"/>
              <a:ext cx="960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3019" name="Text Box 8"/>
            <p:cNvSpPr txBox="1">
              <a:spLocks noChangeArrowheads="1"/>
            </p:cNvSpPr>
            <p:nvPr/>
          </p:nvSpPr>
          <p:spPr bwMode="auto">
            <a:xfrm>
              <a:off x="1200" y="2928"/>
              <a:ext cx="158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lnSpc>
                  <a:spcPct val="4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Post-layout</a:t>
              </a:r>
            </a:p>
            <a:p>
              <a:pPr algn="r" rtl="1" eaLnBrk="1" hangingPunct="1">
                <a:lnSpc>
                  <a:spcPct val="4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simulation</a:t>
              </a:r>
            </a:p>
          </p:txBody>
        </p:sp>
      </p:grpSp>
      <p:sp>
        <p:nvSpPr>
          <p:cNvPr id="43016" name="Line 11"/>
          <p:cNvSpPr>
            <a:spLocks noChangeShapeType="1"/>
          </p:cNvSpPr>
          <p:nvPr/>
        </p:nvSpPr>
        <p:spPr bwMode="auto">
          <a:xfrm>
            <a:off x="3733800" y="38862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7" name="TextBox 10"/>
          <p:cNvSpPr txBox="1">
            <a:spLocks noChangeArrowheads="1"/>
          </p:cNvSpPr>
          <p:nvPr/>
        </p:nvSpPr>
        <p:spPr bwMode="auto">
          <a:xfrm>
            <a:off x="381000" y="1828800"/>
            <a:ext cx="114300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None/>
            </a:pPr>
            <a:r>
              <a:rPr lang="en-US" altLang="en-US" sz="1200"/>
              <a:t>CMOS 45 nm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17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5" grpId="0" build="p" bldLvl="3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D2BECF-2A80-4F79-97FA-B91B8025EF5E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Information Content in Abstraction Levels</a:t>
            </a:r>
          </a:p>
        </p:txBody>
      </p:sp>
      <p:pic>
        <p:nvPicPr>
          <p:cNvPr id="45061" name="Picture 5" descr="t_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0425"/>
            <a:ext cx="7623175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5105400" y="2722563"/>
            <a:ext cx="2133600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29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B59E41-88E2-45DB-90F5-9727029CEF4E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Modularity and Hierarchy</a:t>
            </a: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3048000" y="5334000"/>
            <a:ext cx="5105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ar-SA" altLang="en-US" sz="1800"/>
              <a:t>  </a:t>
            </a:r>
            <a:r>
              <a:rPr lang="ar-SA" altLang="en-US" sz="1800">
                <a:cs typeface="B Nazanin" panose="00000400000000000000" pitchFamily="2" charset="-78"/>
              </a:rPr>
              <a:t>گاهي اوقات </a:t>
            </a:r>
            <a:r>
              <a:rPr lang="en-US" altLang="en-US" sz="1800">
                <a:cs typeface="B Nazanin" panose="00000400000000000000" pitchFamily="2" charset="-78"/>
              </a:rPr>
              <a:t>simulation model </a:t>
            </a:r>
            <a:r>
              <a:rPr lang="ar-SA" altLang="en-US" sz="1800">
                <a:cs typeface="B Nazanin" panose="00000400000000000000" pitchFamily="2" charset="-78"/>
              </a:rPr>
              <a:t>هايي از اجزا يا تراشه هاي استاندارد وجود دارند كه مي توان به طرح خود متصل كرد و نتايج شبيه سازي را در محيط واقعي مشاهده كرد.</a:t>
            </a:r>
            <a:endParaRPr lang="en-US" altLang="en-US" sz="1800">
              <a:cs typeface="B Nazanin" panose="00000400000000000000" pitchFamily="2" charset="-78"/>
            </a:endParaRPr>
          </a:p>
        </p:txBody>
      </p:sp>
      <p:pic>
        <p:nvPicPr>
          <p:cNvPr id="47110" name="Picture 6" descr="t_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430963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52400" y="3733800"/>
            <a:ext cx="46482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519113" indent="225425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Partitioning in several partial designs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Restrict complexity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Enable teamwork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Study of alternative implementations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Design Tools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Simulation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D7B399-DDF9-4B70-AB42-7E934F0CCF3A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Tool Set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Synthesis</a:t>
            </a:r>
          </a:p>
          <a:p>
            <a:r>
              <a:rPr lang="en-US" altLang="en-US" smtClean="0"/>
              <a:t>Place &amp; Route</a:t>
            </a:r>
          </a:p>
          <a:p>
            <a:r>
              <a:rPr lang="en-US" altLang="en-US" smtClean="0"/>
              <a:t>Simulation Tools</a:t>
            </a:r>
          </a:p>
          <a:p>
            <a:r>
              <a:rPr lang="en-US" altLang="en-US" smtClean="0"/>
              <a:t>Timing Analysis</a:t>
            </a:r>
            <a:endParaRPr lang="fa-IR" altLang="en-US" smtClean="0"/>
          </a:p>
          <a:p>
            <a:r>
              <a:rPr lang="en-US" altLang="en-US" smtClean="0"/>
              <a:t>Power Analysis</a:t>
            </a:r>
          </a:p>
          <a:p>
            <a:r>
              <a:rPr lang="en-US" altLang="en-US" smtClean="0"/>
              <a:t>Verification</a:t>
            </a:r>
          </a:p>
          <a:p>
            <a:endParaRPr lang="en-US" altLang="en-US" smtClean="0"/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17CA37-4FC3-476A-8909-CBCB2AE92E52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Simulation Tools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Simulation Tools</a:t>
            </a:r>
          </a:p>
          <a:p>
            <a:pPr lvl="1">
              <a:lnSpc>
                <a:spcPct val="90000"/>
              </a:lnSpc>
            </a:pPr>
            <a:r>
              <a:rPr lang="en-US" altLang="en-US" b="0" smtClean="0"/>
              <a:t>Oblivious simulation</a:t>
            </a:r>
          </a:p>
          <a:p>
            <a:pPr lvl="1">
              <a:lnSpc>
                <a:spcPct val="90000"/>
              </a:lnSpc>
            </a:pPr>
            <a:r>
              <a:rPr lang="en-US" altLang="en-US" b="0" smtClean="0"/>
              <a:t>Event-driven logic simulation</a:t>
            </a:r>
          </a:p>
          <a:p>
            <a:pPr lvl="1">
              <a:lnSpc>
                <a:spcPct val="90000"/>
              </a:lnSpc>
            </a:pPr>
            <a:r>
              <a:rPr lang="en-US" altLang="en-US" b="0" smtClean="0"/>
              <a:t>Mixed-language simulation</a:t>
            </a:r>
          </a:p>
          <a:p>
            <a:pPr lvl="1">
              <a:lnSpc>
                <a:spcPct val="90000"/>
              </a:lnSpc>
            </a:pPr>
            <a:r>
              <a:rPr lang="en-US" altLang="en-US" b="0" smtClean="0"/>
              <a:t>Cycle-based simulation</a:t>
            </a:r>
          </a:p>
          <a:p>
            <a:pPr lvl="1">
              <a:lnSpc>
                <a:spcPct val="90000"/>
              </a:lnSpc>
            </a:pPr>
            <a:r>
              <a:rPr lang="en-US" altLang="en-US" b="0" smtClean="0"/>
              <a:t>Post-layout simulation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E94830-9F06-40D5-BA05-13BC2CCF426A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Simulation Tools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smtClean="0"/>
              <a:t>Types of Logic Simulators:</a:t>
            </a:r>
          </a:p>
          <a:p>
            <a:pPr lvl="1"/>
            <a:r>
              <a:rPr lang="en-US" altLang="en-US" b="0" smtClean="0"/>
              <a:t>Oblivious:</a:t>
            </a:r>
          </a:p>
          <a:p>
            <a:pPr lvl="2"/>
            <a:r>
              <a:rPr lang="en-US" altLang="en-US" b="0" smtClean="0"/>
              <a:t>Simple but inefficient</a:t>
            </a:r>
          </a:p>
          <a:p>
            <a:pPr lvl="1"/>
            <a:r>
              <a:rPr lang="en-US" altLang="en-US" b="0" smtClean="0"/>
              <a:t>Event driven:</a:t>
            </a:r>
          </a:p>
          <a:p>
            <a:pPr lvl="2"/>
            <a:r>
              <a:rPr lang="en-US" altLang="en-US" b="0" smtClean="0"/>
              <a:t>See the world as a series of discrete events</a:t>
            </a:r>
          </a:p>
          <a:p>
            <a:pPr lvl="1"/>
            <a:r>
              <a:rPr lang="en-US" altLang="en-US" b="0" smtClean="0"/>
              <a:t>Cycle-based</a:t>
            </a:r>
          </a:p>
          <a:p>
            <a:pPr lvl="2"/>
            <a:r>
              <a:rPr lang="en-US" altLang="en-US" b="0" smtClean="0"/>
              <a:t>Rough simulation for synchronous sequential designs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70BB08-B093-489B-84FA-78634459FD6B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Simulation Concept</a:t>
            </a: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6723063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653097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D4795A-AA09-43DE-8069-8FDB73EC9BD1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Oblivious Simualtor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3581400" cy="2819400"/>
          </a:xfrm>
        </p:spPr>
        <p:txBody>
          <a:bodyPr/>
          <a:lstStyle/>
          <a:p>
            <a:r>
              <a:rPr lang="en-US" altLang="en-US" sz="2400" smtClean="0"/>
              <a:t>Starts by a table and initial values</a:t>
            </a:r>
          </a:p>
          <a:p>
            <a:r>
              <a:rPr lang="en-US" altLang="en-US" sz="2400" smtClean="0"/>
              <a:t>Evaluates periodically (even when no change in inputs)</a:t>
            </a:r>
          </a:p>
          <a:p>
            <a:pPr lvl="1"/>
            <a:r>
              <a:rPr lang="en-US" altLang="en-US" sz="2000" smtClean="0"/>
              <a:t>Repeats until nothing is changed in a pass.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5989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05000"/>
            <a:ext cx="3748088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151DA8-F5F4-489B-9617-FEC2B7C7AC67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Event-Driven Simulator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Simulates when an event (change) at input(s) of a component</a:t>
            </a:r>
          </a:p>
          <a:p>
            <a:r>
              <a:rPr lang="en-US" altLang="en-US" smtClean="0"/>
              <a:t>Only part of the design is evaluated</a:t>
            </a:r>
          </a:p>
        </p:txBody>
      </p:sp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7866063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145891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41E582-153F-4908-AE28-11AE806AC612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F5976D-1CC7-46CF-965C-C8C64922A50D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8196" name="Picture 2" descr="img0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38263"/>
            <a:ext cx="6197600" cy="464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1143000" y="857250"/>
            <a:ext cx="850423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  <a:cs typeface="Titr" pitchFamily="2" charset="-78"/>
              </a:rPr>
              <a:t>A digital system design process</a:t>
            </a:r>
            <a:endParaRPr lang="en-US" altLang="en-US" sz="3600" b="0">
              <a:solidFill>
                <a:schemeClr val="tx2"/>
              </a:solidFill>
              <a:cs typeface="Titr" pitchFamily="2" charset="-78"/>
            </a:endParaRP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6477000" y="5638800"/>
            <a:ext cx="609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Event-Driven Simulator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When a gate input changes, it places a transaction (value, delay) on the driver of the delayed signal (e.g. gate output)</a:t>
            </a:r>
          </a:p>
          <a:p>
            <a:pPr lvl="1"/>
            <a:r>
              <a:rPr lang="en-US" altLang="en-US" sz="2400" smtClean="0"/>
              <a:t>It will expire after delay</a:t>
            </a:r>
          </a:p>
          <a:p>
            <a:pPr lvl="1"/>
            <a:r>
              <a:rPr lang="en-US" altLang="en-US" sz="2400" smtClean="0">
                <a:sym typeface="Wingdings" panose="05000000000000000000" pitchFamily="2" charset="2"/>
              </a:rPr>
              <a:t> Changes its value</a:t>
            </a:r>
          </a:p>
          <a:p>
            <a:r>
              <a:rPr lang="en-US" altLang="en-US" sz="2800" smtClean="0"/>
              <a:t>Repeats for other gates with changed inputs</a:t>
            </a:r>
          </a:p>
          <a:p>
            <a:r>
              <a:rPr lang="en-US" altLang="en-US" sz="2800" smtClean="0"/>
              <a:t>Concurrency is handled.</a:t>
            </a:r>
          </a:p>
          <a:p>
            <a:r>
              <a:rPr lang="en-US" altLang="en-US" sz="2800" smtClean="0"/>
              <a:t>Mostly used in industry</a:t>
            </a:r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629A1F-0C71-4CA4-8E9C-8FA3B1BFD812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304800" y="1365250"/>
            <a:ext cx="4724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lnSpc>
                <a:spcPct val="115000"/>
              </a:lnSpc>
              <a:buClr>
                <a:srgbClr val="008000"/>
              </a:buClr>
              <a:buFont typeface="Webdings" panose="05030102010509060703" pitchFamily="18" charset="2"/>
              <a:buChar char="="/>
            </a:pPr>
            <a:r>
              <a:rPr lang="en-US" altLang="he-IL" sz="2400" b="0">
                <a:cs typeface="Times New Roman" panose="02020603050405020304" pitchFamily="18" charset="0"/>
              </a:rPr>
              <a:t>RTL:</a:t>
            </a:r>
          </a:p>
          <a:p>
            <a:pPr lvl="1">
              <a:lnSpc>
                <a:spcPct val="115000"/>
              </a:lnSpc>
            </a:pPr>
            <a:r>
              <a:rPr lang="en-US" altLang="he-IL" sz="2000" b="0">
                <a:solidFill>
                  <a:schemeClr val="accent2"/>
                </a:solidFill>
                <a:cs typeface="Times New Roman" panose="02020603050405020304" pitchFamily="18" charset="0"/>
              </a:rPr>
              <a:t>At the beginning of each cycle, propagate values from primary inputs and from register outputs into </a:t>
            </a:r>
            <a:r>
              <a:rPr lang="en-US" altLang="he-IL" sz="2000" b="0" i="1">
                <a:solidFill>
                  <a:schemeClr val="accent2"/>
                </a:solidFill>
                <a:cs typeface="Times New Roman" panose="02020603050405020304" pitchFamily="18" charset="0"/>
              </a:rPr>
              <a:t>combinational blocks </a:t>
            </a:r>
            <a:r>
              <a:rPr lang="en-US" altLang="he-IL" sz="2000" b="0">
                <a:solidFill>
                  <a:schemeClr val="accent2"/>
                </a:solidFill>
                <a:cs typeface="Times New Roman" panose="02020603050405020304" pitchFamily="18" charset="0"/>
              </a:rPr>
              <a:t>(CBs).</a:t>
            </a:r>
          </a:p>
          <a:p>
            <a:pPr lvl="1">
              <a:lnSpc>
                <a:spcPct val="115000"/>
              </a:lnSpc>
            </a:pPr>
            <a:r>
              <a:rPr lang="en-US" altLang="he-IL" sz="2000" b="0">
                <a:solidFill>
                  <a:schemeClr val="accent2"/>
                </a:solidFill>
                <a:cs typeface="Times New Roman" panose="02020603050405020304" pitchFamily="18" charset="0"/>
              </a:rPr>
              <a:t>Compute the stable outputs of CBs, and store them in register inputs (they’ll move to outputs in the next cycle).</a:t>
            </a:r>
          </a:p>
          <a:p>
            <a:pPr lvl="1">
              <a:lnSpc>
                <a:spcPct val="115000"/>
              </a:lnSpc>
            </a:pPr>
            <a:endParaRPr lang="en-US" altLang="he-IL" sz="2000" b="0" i="1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5540" name="Group 3"/>
          <p:cNvGrpSpPr>
            <a:grpSpLocks noChangeAspect="1"/>
          </p:cNvGrpSpPr>
          <p:nvPr/>
        </p:nvGrpSpPr>
        <p:grpSpPr bwMode="auto">
          <a:xfrm>
            <a:off x="914400" y="4870450"/>
            <a:ext cx="4191000" cy="1717675"/>
            <a:chOff x="768" y="2112"/>
            <a:chExt cx="4800" cy="1968"/>
          </a:xfrm>
        </p:grpSpPr>
        <p:grpSp>
          <p:nvGrpSpPr>
            <p:cNvPr id="65544" name="Group 4"/>
            <p:cNvGrpSpPr>
              <a:grpSpLocks noChangeAspect="1"/>
            </p:cNvGrpSpPr>
            <p:nvPr/>
          </p:nvGrpSpPr>
          <p:grpSpPr bwMode="auto">
            <a:xfrm>
              <a:off x="1200" y="2400"/>
              <a:ext cx="288" cy="576"/>
              <a:chOff x="1200" y="2400"/>
              <a:chExt cx="288" cy="576"/>
            </a:xfrm>
          </p:grpSpPr>
          <p:sp>
            <p:nvSpPr>
              <p:cNvPr id="65574" name="Rectangle 5"/>
              <p:cNvSpPr>
                <a:spLocks noChangeAspect="1" noChangeArrowheads="1"/>
              </p:cNvSpPr>
              <p:nvPr/>
            </p:nvSpPr>
            <p:spPr bwMode="auto">
              <a:xfrm>
                <a:off x="1200" y="2400"/>
                <a:ext cx="288" cy="57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575" name="Line 6"/>
              <p:cNvSpPr>
                <a:spLocks noChangeAspect="1" noChangeShapeType="1"/>
              </p:cNvSpPr>
              <p:nvPr/>
            </p:nvSpPr>
            <p:spPr bwMode="auto">
              <a:xfrm flipV="1">
                <a:off x="1344" y="2832"/>
                <a:ext cx="0" cy="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45" name="Group 7"/>
            <p:cNvGrpSpPr>
              <a:grpSpLocks noChangeAspect="1"/>
            </p:cNvGrpSpPr>
            <p:nvPr/>
          </p:nvGrpSpPr>
          <p:grpSpPr bwMode="auto">
            <a:xfrm>
              <a:off x="2880" y="2256"/>
              <a:ext cx="288" cy="576"/>
              <a:chOff x="1200" y="2400"/>
              <a:chExt cx="288" cy="576"/>
            </a:xfrm>
          </p:grpSpPr>
          <p:sp>
            <p:nvSpPr>
              <p:cNvPr id="65572" name="Rectangle 8"/>
              <p:cNvSpPr>
                <a:spLocks noChangeAspect="1" noChangeArrowheads="1"/>
              </p:cNvSpPr>
              <p:nvPr/>
            </p:nvSpPr>
            <p:spPr bwMode="auto">
              <a:xfrm>
                <a:off x="1200" y="2400"/>
                <a:ext cx="288" cy="57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573" name="Line 9"/>
              <p:cNvSpPr>
                <a:spLocks noChangeAspect="1" noChangeShapeType="1"/>
              </p:cNvSpPr>
              <p:nvPr/>
            </p:nvSpPr>
            <p:spPr bwMode="auto">
              <a:xfrm flipV="1">
                <a:off x="1344" y="2832"/>
                <a:ext cx="0" cy="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46" name="Group 10"/>
            <p:cNvGrpSpPr>
              <a:grpSpLocks noChangeAspect="1"/>
            </p:cNvGrpSpPr>
            <p:nvPr/>
          </p:nvGrpSpPr>
          <p:grpSpPr bwMode="auto">
            <a:xfrm>
              <a:off x="3168" y="3360"/>
              <a:ext cx="288" cy="576"/>
              <a:chOff x="1200" y="2400"/>
              <a:chExt cx="288" cy="576"/>
            </a:xfrm>
          </p:grpSpPr>
          <p:sp>
            <p:nvSpPr>
              <p:cNvPr id="65570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1200" y="2400"/>
                <a:ext cx="288" cy="57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571" name="Line 12"/>
              <p:cNvSpPr>
                <a:spLocks noChangeAspect="1" noChangeShapeType="1"/>
              </p:cNvSpPr>
              <p:nvPr/>
            </p:nvSpPr>
            <p:spPr bwMode="auto">
              <a:xfrm flipV="1">
                <a:off x="1344" y="2832"/>
                <a:ext cx="0" cy="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47" name="Group 13"/>
            <p:cNvGrpSpPr>
              <a:grpSpLocks noChangeAspect="1"/>
            </p:cNvGrpSpPr>
            <p:nvPr/>
          </p:nvGrpSpPr>
          <p:grpSpPr bwMode="auto">
            <a:xfrm>
              <a:off x="4896" y="2256"/>
              <a:ext cx="288" cy="576"/>
              <a:chOff x="1200" y="2400"/>
              <a:chExt cx="288" cy="576"/>
            </a:xfrm>
          </p:grpSpPr>
          <p:sp>
            <p:nvSpPr>
              <p:cNvPr id="65568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1200" y="2400"/>
                <a:ext cx="288" cy="57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569" name="Line 15"/>
              <p:cNvSpPr>
                <a:spLocks noChangeAspect="1" noChangeShapeType="1"/>
              </p:cNvSpPr>
              <p:nvPr/>
            </p:nvSpPr>
            <p:spPr bwMode="auto">
              <a:xfrm flipV="1">
                <a:off x="1344" y="2832"/>
                <a:ext cx="0" cy="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48" name="Group 16"/>
            <p:cNvGrpSpPr>
              <a:grpSpLocks noChangeAspect="1"/>
            </p:cNvGrpSpPr>
            <p:nvPr/>
          </p:nvGrpSpPr>
          <p:grpSpPr bwMode="auto">
            <a:xfrm>
              <a:off x="1200" y="3408"/>
              <a:ext cx="288" cy="576"/>
              <a:chOff x="1200" y="2400"/>
              <a:chExt cx="288" cy="576"/>
            </a:xfrm>
          </p:grpSpPr>
          <p:sp>
            <p:nvSpPr>
              <p:cNvPr id="65566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1200" y="2400"/>
                <a:ext cx="288" cy="57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567" name="Line 18"/>
              <p:cNvSpPr>
                <a:spLocks noChangeAspect="1" noChangeShapeType="1"/>
              </p:cNvSpPr>
              <p:nvPr/>
            </p:nvSpPr>
            <p:spPr bwMode="auto">
              <a:xfrm flipV="1">
                <a:off x="1344" y="2832"/>
                <a:ext cx="0" cy="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549" name="Oval 19"/>
            <p:cNvSpPr>
              <a:spLocks noChangeAspect="1" noChangeArrowheads="1"/>
            </p:cNvSpPr>
            <p:nvPr/>
          </p:nvSpPr>
          <p:spPr bwMode="auto">
            <a:xfrm>
              <a:off x="1632" y="2160"/>
              <a:ext cx="912" cy="10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>
                <a:spcBef>
                  <a:spcPct val="50000"/>
                </a:spcBef>
                <a:buFontTx/>
                <a:buNone/>
              </a:pPr>
              <a:r>
                <a:rPr lang="en-US" altLang="he-IL" sz="1600">
                  <a:latin typeface="Helvetica" panose="020B0604020202020204" pitchFamily="34" charset="0"/>
                  <a:cs typeface="Times New Roman (Hebrew)" pitchFamily="18" charset="0"/>
                </a:rPr>
                <a:t>CB</a:t>
              </a:r>
            </a:p>
          </p:txBody>
        </p:sp>
        <p:sp>
          <p:nvSpPr>
            <p:cNvPr id="65550" name="Oval 20"/>
            <p:cNvSpPr>
              <a:spLocks noChangeAspect="1" noChangeArrowheads="1"/>
            </p:cNvSpPr>
            <p:nvPr/>
          </p:nvSpPr>
          <p:spPr bwMode="auto">
            <a:xfrm>
              <a:off x="3408" y="2304"/>
              <a:ext cx="1200" cy="105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>
                <a:spcBef>
                  <a:spcPct val="50000"/>
                </a:spcBef>
                <a:buFontTx/>
                <a:buNone/>
              </a:pPr>
              <a:r>
                <a:rPr lang="en-US" altLang="he-IL" sz="1600">
                  <a:latin typeface="Helvetica" panose="020B0604020202020204" pitchFamily="34" charset="0"/>
                  <a:cs typeface="Times New Roman (Hebrew)" pitchFamily="18" charset="0"/>
                </a:rPr>
                <a:t>CB</a:t>
              </a:r>
              <a:endParaRPr lang="en-US" altLang="he-IL" sz="2800">
                <a:latin typeface="Helvetica" panose="020B0604020202020204" pitchFamily="34" charset="0"/>
                <a:cs typeface="Times New Roman (Hebrew)" pitchFamily="18" charset="0"/>
              </a:endParaRPr>
            </a:p>
          </p:txBody>
        </p:sp>
        <p:sp>
          <p:nvSpPr>
            <p:cNvPr id="65551" name="Oval 21"/>
            <p:cNvSpPr>
              <a:spLocks noChangeAspect="1" noChangeArrowheads="1"/>
            </p:cNvSpPr>
            <p:nvPr/>
          </p:nvSpPr>
          <p:spPr bwMode="auto">
            <a:xfrm>
              <a:off x="1968" y="3264"/>
              <a:ext cx="720" cy="81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>
                <a:spcBef>
                  <a:spcPct val="50000"/>
                </a:spcBef>
                <a:buFontTx/>
                <a:buNone/>
              </a:pPr>
              <a:r>
                <a:rPr lang="en-US" altLang="he-IL" sz="1600">
                  <a:latin typeface="Helvetica" panose="020B0604020202020204" pitchFamily="34" charset="0"/>
                  <a:cs typeface="Times New Roman (Hebrew)" pitchFamily="18" charset="0"/>
                </a:rPr>
                <a:t>CB</a:t>
              </a:r>
              <a:endParaRPr lang="en-US" altLang="he-IL" sz="1200">
                <a:latin typeface="Helvetica" panose="020B0604020202020204" pitchFamily="34" charset="0"/>
                <a:cs typeface="Times New Roman (Hebrew)" pitchFamily="18" charset="0"/>
              </a:endParaRPr>
            </a:p>
          </p:txBody>
        </p:sp>
        <p:sp>
          <p:nvSpPr>
            <p:cNvPr id="65552" name="Line 22"/>
            <p:cNvSpPr>
              <a:spLocks noChangeAspect="1" noChangeShapeType="1"/>
            </p:cNvSpPr>
            <p:nvPr/>
          </p:nvSpPr>
          <p:spPr bwMode="auto">
            <a:xfrm flipV="1">
              <a:off x="1488" y="2640"/>
              <a:ext cx="14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Line 23"/>
            <p:cNvSpPr>
              <a:spLocks noChangeAspect="1" noChangeShapeType="1"/>
            </p:cNvSpPr>
            <p:nvPr/>
          </p:nvSpPr>
          <p:spPr bwMode="auto">
            <a:xfrm flipH="1" flipV="1">
              <a:off x="1488" y="2688"/>
              <a:ext cx="48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Line 24"/>
            <p:cNvSpPr>
              <a:spLocks noChangeAspect="1" noChangeShapeType="1"/>
            </p:cNvSpPr>
            <p:nvPr/>
          </p:nvSpPr>
          <p:spPr bwMode="auto">
            <a:xfrm>
              <a:off x="1488" y="3648"/>
              <a:ext cx="48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Line 25"/>
            <p:cNvSpPr>
              <a:spLocks noChangeAspect="1" noChangeShapeType="1"/>
            </p:cNvSpPr>
            <p:nvPr/>
          </p:nvSpPr>
          <p:spPr bwMode="auto">
            <a:xfrm>
              <a:off x="816" y="268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Line 26"/>
            <p:cNvSpPr>
              <a:spLocks noChangeAspect="1" noChangeShapeType="1"/>
            </p:cNvSpPr>
            <p:nvPr/>
          </p:nvSpPr>
          <p:spPr bwMode="auto">
            <a:xfrm>
              <a:off x="768" y="364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Line 27"/>
            <p:cNvSpPr>
              <a:spLocks noChangeAspect="1" noChangeShapeType="1"/>
            </p:cNvSpPr>
            <p:nvPr/>
          </p:nvSpPr>
          <p:spPr bwMode="auto">
            <a:xfrm>
              <a:off x="2736" y="364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8" name="Line 28"/>
            <p:cNvSpPr>
              <a:spLocks noChangeAspect="1" noChangeShapeType="1"/>
            </p:cNvSpPr>
            <p:nvPr/>
          </p:nvSpPr>
          <p:spPr bwMode="auto">
            <a:xfrm>
              <a:off x="2544" y="259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Line 29"/>
            <p:cNvSpPr>
              <a:spLocks noChangeAspect="1" noChangeShapeType="1"/>
            </p:cNvSpPr>
            <p:nvPr/>
          </p:nvSpPr>
          <p:spPr bwMode="auto">
            <a:xfrm flipV="1">
              <a:off x="3456" y="3312"/>
              <a:ext cx="24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Line 30"/>
            <p:cNvSpPr>
              <a:spLocks noChangeAspect="1" noChangeShapeType="1"/>
            </p:cNvSpPr>
            <p:nvPr/>
          </p:nvSpPr>
          <p:spPr bwMode="auto">
            <a:xfrm>
              <a:off x="3168" y="2592"/>
              <a:ext cx="28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Line 31"/>
            <p:cNvSpPr>
              <a:spLocks noChangeAspect="1" noChangeShapeType="1"/>
            </p:cNvSpPr>
            <p:nvPr/>
          </p:nvSpPr>
          <p:spPr bwMode="auto">
            <a:xfrm flipV="1">
              <a:off x="4608" y="249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Line 32"/>
            <p:cNvSpPr>
              <a:spLocks noChangeAspect="1" noChangeShapeType="1"/>
            </p:cNvSpPr>
            <p:nvPr/>
          </p:nvSpPr>
          <p:spPr bwMode="auto">
            <a:xfrm>
              <a:off x="5184" y="254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Line 33"/>
            <p:cNvSpPr>
              <a:spLocks noChangeAspect="1" noChangeShapeType="1"/>
            </p:cNvSpPr>
            <p:nvPr/>
          </p:nvSpPr>
          <p:spPr bwMode="auto">
            <a:xfrm flipV="1">
              <a:off x="5376" y="211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4" name="Line 34"/>
            <p:cNvSpPr>
              <a:spLocks noChangeAspect="1" noChangeShapeType="1"/>
            </p:cNvSpPr>
            <p:nvPr/>
          </p:nvSpPr>
          <p:spPr bwMode="auto">
            <a:xfrm>
              <a:off x="3504" y="2112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Line 35"/>
            <p:cNvSpPr>
              <a:spLocks noChangeAspect="1" noChangeShapeType="1"/>
            </p:cNvSpPr>
            <p:nvPr/>
          </p:nvSpPr>
          <p:spPr bwMode="auto">
            <a:xfrm>
              <a:off x="3504" y="2112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1" name="Text Box 36"/>
          <p:cNvSpPr txBox="1">
            <a:spLocks noChangeArrowheads="1"/>
          </p:cNvSpPr>
          <p:nvPr/>
        </p:nvSpPr>
        <p:spPr bwMode="auto">
          <a:xfrm>
            <a:off x="5021263" y="4899025"/>
            <a:ext cx="2416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>
              <a:spcBef>
                <a:spcPct val="50000"/>
              </a:spcBef>
              <a:buFontTx/>
              <a:buNone/>
            </a:pPr>
            <a:r>
              <a:rPr lang="en-US" altLang="he-IL" sz="2000">
                <a:latin typeface="Helvetica" panose="020B0604020202020204" pitchFamily="34" charset="0"/>
                <a:cs typeface="Times New Roman (Hebrew)" pitchFamily="18" charset="0"/>
              </a:rPr>
              <a:t>RTL  model</a:t>
            </a:r>
            <a:endParaRPr lang="en-US" altLang="he-IL" sz="2800">
              <a:latin typeface="Helvetica" panose="020B0604020202020204" pitchFamily="34" charset="0"/>
              <a:cs typeface="Times New Roman (Hebrew)" pitchFamily="18" charset="0"/>
            </a:endParaRPr>
          </a:p>
        </p:txBody>
      </p:sp>
      <p:sp>
        <p:nvSpPr>
          <p:cNvPr id="350245" name="Rectangle 37"/>
          <p:cNvSpPr>
            <a:spLocks noChangeArrowheads="1"/>
          </p:cNvSpPr>
          <p:nvPr/>
        </p:nvSpPr>
        <p:spPr bwMode="auto">
          <a:xfrm>
            <a:off x="158750" y="76200"/>
            <a:ext cx="8826500" cy="901700"/>
          </a:xfrm>
          <a:prstGeom prst="rect">
            <a:avLst/>
          </a:prstGeom>
        </p:spPr>
        <p:txBody>
          <a:bodyPr lIns="92075" tIns="46038" rIns="92075" bIns="46038" anchor="ctr"/>
          <a:lstStyle/>
          <a:p>
            <a:pPr algn="ctr" rtl="1">
              <a:spcBef>
                <a:spcPct val="50000"/>
              </a:spcBef>
              <a:defRPr/>
            </a:pPr>
            <a:r>
              <a:rPr lang="en-US" altLang="he-IL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Cycle-based Simulation</a:t>
            </a:r>
          </a:p>
        </p:txBody>
      </p:sp>
      <p:sp>
        <p:nvSpPr>
          <p:cNvPr id="655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483A0B-12F3-478B-B32D-77C6503337B7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-457200" y="457200"/>
            <a:ext cx="8610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28650" indent="-17145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1093788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550988" indent="-28575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lnSpc>
                <a:spcPct val="75000"/>
              </a:lnSpc>
              <a:buClr>
                <a:srgbClr val="008000"/>
              </a:buClr>
              <a:buFont typeface="Webdings" panose="05030102010509060703" pitchFamily="18" charset="2"/>
              <a:buChar char="="/>
            </a:pPr>
            <a:endParaRPr lang="en-US" altLang="en-US" sz="2400"/>
          </a:p>
          <a:p>
            <a:pPr>
              <a:lnSpc>
                <a:spcPct val="75000"/>
              </a:lnSpc>
              <a:buClr>
                <a:srgbClr val="008000"/>
              </a:buClr>
              <a:buFont typeface="Webdings" panose="05030102010509060703" pitchFamily="18" charset="2"/>
              <a:buChar char="="/>
            </a:pPr>
            <a:endParaRPr lang="en-US" altLang="he-IL" sz="2400"/>
          </a:p>
          <a:p>
            <a:pPr lvl="1">
              <a:lnSpc>
                <a:spcPct val="75000"/>
              </a:lnSpc>
            </a:pPr>
            <a:r>
              <a:rPr lang="en-US" altLang="he-IL" sz="2400"/>
              <a:t>Functionality and timing can be verified separately</a:t>
            </a:r>
          </a:p>
          <a:p>
            <a:pPr lvl="1">
              <a:lnSpc>
                <a:spcPct val="75000"/>
              </a:lnSpc>
            </a:pPr>
            <a:r>
              <a:rPr lang="en-US" altLang="he-IL" sz="2400"/>
              <a:t>Assumption:</a:t>
            </a:r>
          </a:p>
          <a:p>
            <a:pPr lvl="2">
              <a:lnSpc>
                <a:spcPct val="75000"/>
              </a:lnSpc>
              <a:buFontTx/>
              <a:buChar char="–"/>
            </a:pPr>
            <a:r>
              <a:rPr lang="en-US" altLang="he-IL"/>
              <a:t>Within each cycle, all signal changes occur in zero-delay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/>
              <a:t>Only evaluate on the clock edge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en-US" altLang="en-US" sz="2400"/>
              <a:t>First:  evaluate all combinational logic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en-US" altLang="en-US" sz="2400"/>
              <a:t>Next:  latch values into state registers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en-US" altLang="en-US" sz="2400"/>
              <a:t>Repeat on next clock edge</a:t>
            </a:r>
          </a:p>
          <a:p>
            <a:pPr>
              <a:lnSpc>
                <a:spcPct val="75000"/>
              </a:lnSpc>
              <a:buFontTx/>
              <a:buChar char="–"/>
            </a:pPr>
            <a:endParaRPr lang="en-US" altLang="he-IL" sz="2400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0" y="4343400"/>
            <a:ext cx="7620000" cy="2508250"/>
            <a:chOff x="0" y="2780"/>
            <a:chExt cx="5760" cy="1536"/>
          </a:xfrm>
        </p:grpSpPr>
        <p:sp>
          <p:nvSpPr>
            <p:cNvPr id="67590" name="Line 3"/>
            <p:cNvSpPr>
              <a:spLocks noChangeShapeType="1"/>
            </p:cNvSpPr>
            <p:nvPr/>
          </p:nvSpPr>
          <p:spPr bwMode="auto">
            <a:xfrm flipV="1">
              <a:off x="288" y="3260"/>
              <a:ext cx="2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1" name="Line 4"/>
            <p:cNvSpPr>
              <a:spLocks noChangeShapeType="1"/>
            </p:cNvSpPr>
            <p:nvPr/>
          </p:nvSpPr>
          <p:spPr bwMode="auto">
            <a:xfrm rot="-5400000">
              <a:off x="3024" y="1004"/>
              <a:ext cx="0" cy="54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2" name="Text Box 5"/>
            <p:cNvSpPr txBox="1">
              <a:spLocks noChangeArrowheads="1"/>
            </p:cNvSpPr>
            <p:nvPr/>
          </p:nvSpPr>
          <p:spPr bwMode="auto">
            <a:xfrm>
              <a:off x="0" y="326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Helvetica" panose="020B0604020202020204" pitchFamily="34" charset="0"/>
                  <a:cs typeface="Times New Roman (Hebrew)" pitchFamily="18" charset="0"/>
                </a:rPr>
                <a:t>1</a:t>
              </a:r>
              <a:endParaRPr lang="en-US" altLang="en-US" sz="2800">
                <a:latin typeface="Helvetica" panose="020B0604020202020204" pitchFamily="34" charset="0"/>
                <a:cs typeface="Times New Roman (Hebrew)" pitchFamily="18" charset="0"/>
              </a:endParaRPr>
            </a:p>
          </p:txBody>
        </p:sp>
        <p:sp>
          <p:nvSpPr>
            <p:cNvPr id="67593" name="Text Box 6"/>
            <p:cNvSpPr txBox="1">
              <a:spLocks noChangeArrowheads="1"/>
            </p:cNvSpPr>
            <p:nvPr/>
          </p:nvSpPr>
          <p:spPr bwMode="auto">
            <a:xfrm>
              <a:off x="0" y="359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Helvetica" panose="020B0604020202020204" pitchFamily="34" charset="0"/>
                  <a:cs typeface="Times New Roman (Hebrew)" pitchFamily="18" charset="0"/>
                </a:rPr>
                <a:t>0</a:t>
              </a:r>
              <a:endParaRPr lang="en-US" altLang="en-US" sz="2800">
                <a:latin typeface="Helvetica" panose="020B0604020202020204" pitchFamily="34" charset="0"/>
                <a:cs typeface="Times New Roman (Hebrew)" pitchFamily="18" charset="0"/>
              </a:endParaRPr>
            </a:p>
          </p:txBody>
        </p:sp>
        <p:sp>
          <p:nvSpPr>
            <p:cNvPr id="67594" name="Line 7"/>
            <p:cNvSpPr>
              <a:spLocks noChangeShapeType="1"/>
            </p:cNvSpPr>
            <p:nvPr/>
          </p:nvSpPr>
          <p:spPr bwMode="auto">
            <a:xfrm>
              <a:off x="672" y="36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5" name="Line 8"/>
            <p:cNvSpPr>
              <a:spLocks noChangeShapeType="1"/>
            </p:cNvSpPr>
            <p:nvPr/>
          </p:nvSpPr>
          <p:spPr bwMode="auto">
            <a:xfrm>
              <a:off x="2208" y="36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6" name="Line 9"/>
            <p:cNvSpPr>
              <a:spLocks noChangeShapeType="1"/>
            </p:cNvSpPr>
            <p:nvPr/>
          </p:nvSpPr>
          <p:spPr bwMode="auto">
            <a:xfrm>
              <a:off x="3744" y="36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Line 10"/>
            <p:cNvSpPr>
              <a:spLocks noChangeShapeType="1"/>
            </p:cNvSpPr>
            <p:nvPr/>
          </p:nvSpPr>
          <p:spPr bwMode="auto">
            <a:xfrm>
              <a:off x="5280" y="36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AutoShape 11"/>
            <p:cNvSpPr>
              <a:spLocks/>
            </p:cNvSpPr>
            <p:nvPr/>
          </p:nvSpPr>
          <p:spPr bwMode="auto">
            <a:xfrm rot="-5400000">
              <a:off x="1308" y="3248"/>
              <a:ext cx="264" cy="1440"/>
            </a:xfrm>
            <a:prstGeom prst="leftBrace">
              <a:avLst>
                <a:gd name="adj1" fmla="val 4545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7599" name="AutoShape 12"/>
            <p:cNvSpPr>
              <a:spLocks/>
            </p:cNvSpPr>
            <p:nvPr/>
          </p:nvSpPr>
          <p:spPr bwMode="auto">
            <a:xfrm rot="-5400000">
              <a:off x="2844" y="3248"/>
              <a:ext cx="264" cy="1440"/>
            </a:xfrm>
            <a:prstGeom prst="leftBrace">
              <a:avLst>
                <a:gd name="adj1" fmla="val 4545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7600" name="AutoShape 13"/>
            <p:cNvSpPr>
              <a:spLocks/>
            </p:cNvSpPr>
            <p:nvPr/>
          </p:nvSpPr>
          <p:spPr bwMode="auto">
            <a:xfrm rot="-5400000">
              <a:off x="4380" y="3248"/>
              <a:ext cx="264" cy="1440"/>
            </a:xfrm>
            <a:prstGeom prst="leftBrace">
              <a:avLst>
                <a:gd name="adj1" fmla="val 4545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7601" name="Text Box 14"/>
            <p:cNvSpPr txBox="1">
              <a:spLocks noChangeArrowheads="1"/>
            </p:cNvSpPr>
            <p:nvPr/>
          </p:nvSpPr>
          <p:spPr bwMode="auto">
            <a:xfrm>
              <a:off x="1152" y="4066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>
                <a:spcBef>
                  <a:spcPct val="50000"/>
                </a:spcBef>
                <a:buFontTx/>
                <a:buNone/>
              </a:pPr>
              <a:r>
                <a:rPr lang="en-US" altLang="he-IL" sz="2000">
                  <a:latin typeface="Helvetica" panose="020B0604020202020204" pitchFamily="34" charset="0"/>
                  <a:cs typeface="Times New Roman (Hebrew)" pitchFamily="18" charset="0"/>
                </a:rPr>
                <a:t>Cycle 1</a:t>
              </a:r>
              <a:endParaRPr lang="en-US" altLang="he-IL" sz="2800">
                <a:latin typeface="Helvetica" panose="020B0604020202020204" pitchFamily="34" charset="0"/>
                <a:cs typeface="Times New Roman (Hebrew)" pitchFamily="18" charset="0"/>
              </a:endParaRPr>
            </a:p>
          </p:txBody>
        </p:sp>
        <p:sp>
          <p:nvSpPr>
            <p:cNvPr id="67602" name="Text Box 15"/>
            <p:cNvSpPr txBox="1">
              <a:spLocks noChangeArrowheads="1"/>
            </p:cNvSpPr>
            <p:nvPr/>
          </p:nvSpPr>
          <p:spPr bwMode="auto">
            <a:xfrm>
              <a:off x="2688" y="4066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>
                <a:spcBef>
                  <a:spcPct val="50000"/>
                </a:spcBef>
                <a:buFontTx/>
                <a:buNone/>
              </a:pPr>
              <a:r>
                <a:rPr lang="en-US" altLang="he-IL" sz="2000">
                  <a:latin typeface="Helvetica" panose="020B0604020202020204" pitchFamily="34" charset="0"/>
                  <a:cs typeface="Times New Roman (Hebrew)" pitchFamily="18" charset="0"/>
                </a:rPr>
                <a:t>Cycle 2</a:t>
              </a:r>
              <a:endParaRPr lang="en-US" altLang="he-IL" sz="2800">
                <a:latin typeface="Helvetica" panose="020B0604020202020204" pitchFamily="34" charset="0"/>
                <a:cs typeface="Times New Roman (Hebrew)" pitchFamily="18" charset="0"/>
              </a:endParaRPr>
            </a:p>
          </p:txBody>
        </p:sp>
        <p:sp>
          <p:nvSpPr>
            <p:cNvPr id="67603" name="Text Box 16"/>
            <p:cNvSpPr txBox="1">
              <a:spLocks noChangeArrowheads="1"/>
            </p:cNvSpPr>
            <p:nvPr/>
          </p:nvSpPr>
          <p:spPr bwMode="auto">
            <a:xfrm>
              <a:off x="4224" y="4066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>
                <a:spcBef>
                  <a:spcPct val="50000"/>
                </a:spcBef>
                <a:buFontTx/>
                <a:buNone/>
              </a:pPr>
              <a:r>
                <a:rPr lang="en-US" altLang="he-IL" sz="2000">
                  <a:latin typeface="Helvetica" panose="020B0604020202020204" pitchFamily="34" charset="0"/>
                  <a:cs typeface="Times New Roman (Hebrew)" pitchFamily="18" charset="0"/>
                </a:rPr>
                <a:t>Cycle 3</a:t>
              </a:r>
              <a:endParaRPr lang="en-US" altLang="he-IL" sz="2800">
                <a:latin typeface="Helvetica" panose="020B0604020202020204" pitchFamily="34" charset="0"/>
                <a:cs typeface="Times New Roman (Hebrew)" pitchFamily="18" charset="0"/>
              </a:endParaRPr>
            </a:p>
          </p:txBody>
        </p:sp>
        <p:sp>
          <p:nvSpPr>
            <p:cNvPr id="67604" name="Text Box 17"/>
            <p:cNvSpPr txBox="1">
              <a:spLocks noChangeArrowheads="1"/>
            </p:cNvSpPr>
            <p:nvPr/>
          </p:nvSpPr>
          <p:spPr bwMode="auto">
            <a:xfrm>
              <a:off x="5544" y="3788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>
                <a:spcBef>
                  <a:spcPct val="50000"/>
                </a:spcBef>
                <a:buFontTx/>
                <a:buNone/>
              </a:pPr>
              <a:r>
                <a:rPr lang="en-US" altLang="he-IL" sz="2800">
                  <a:latin typeface="Helvetica" panose="020B0604020202020204" pitchFamily="34" charset="0"/>
                  <a:cs typeface="Times New Roman (Hebrew)" pitchFamily="18" charset="0"/>
                </a:rPr>
                <a:t>t</a:t>
              </a:r>
            </a:p>
          </p:txBody>
        </p:sp>
        <p:sp>
          <p:nvSpPr>
            <p:cNvPr id="67605" name="Freeform 18"/>
            <p:cNvSpPr>
              <a:spLocks/>
            </p:cNvSpPr>
            <p:nvPr/>
          </p:nvSpPr>
          <p:spPr bwMode="auto">
            <a:xfrm>
              <a:off x="288" y="3308"/>
              <a:ext cx="432" cy="432"/>
            </a:xfrm>
            <a:custGeom>
              <a:avLst/>
              <a:gdLst>
                <a:gd name="T0" fmla="*/ 0 w 432"/>
                <a:gd name="T1" fmla="*/ 0 h 432"/>
                <a:gd name="T2" fmla="*/ 432 w 432"/>
                <a:gd name="T3" fmla="*/ 0 h 432"/>
                <a:gd name="T4" fmla="*/ 432 w 432"/>
                <a:gd name="T5" fmla="*/ 432 h 432"/>
                <a:gd name="T6" fmla="*/ 0 60000 65536"/>
                <a:gd name="T7" fmla="*/ 0 60000 65536"/>
                <a:gd name="T8" fmla="*/ 0 60000 65536"/>
                <a:gd name="T9" fmla="*/ 0 w 432"/>
                <a:gd name="T10" fmla="*/ 0 h 432"/>
                <a:gd name="T11" fmla="*/ 432 w 432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432">
                  <a:moveTo>
                    <a:pt x="0" y="0"/>
                  </a:moveTo>
                  <a:lnTo>
                    <a:pt x="432" y="0"/>
                  </a:lnTo>
                  <a:lnTo>
                    <a:pt x="432" y="43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6" name="Freeform 19"/>
            <p:cNvSpPr>
              <a:spLocks/>
            </p:cNvSpPr>
            <p:nvPr/>
          </p:nvSpPr>
          <p:spPr bwMode="auto">
            <a:xfrm>
              <a:off x="912" y="3308"/>
              <a:ext cx="144" cy="432"/>
            </a:xfrm>
            <a:custGeom>
              <a:avLst/>
              <a:gdLst>
                <a:gd name="T0" fmla="*/ 0 w 144"/>
                <a:gd name="T1" fmla="*/ 432 h 432"/>
                <a:gd name="T2" fmla="*/ 48 w 144"/>
                <a:gd name="T3" fmla="*/ 0 h 432"/>
                <a:gd name="T4" fmla="*/ 144 w 144"/>
                <a:gd name="T5" fmla="*/ 0 h 432"/>
                <a:gd name="T6" fmla="*/ 144 w 144"/>
                <a:gd name="T7" fmla="*/ 384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432"/>
                <a:gd name="T14" fmla="*/ 144 w 14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432">
                  <a:moveTo>
                    <a:pt x="0" y="432"/>
                  </a:moveTo>
                  <a:lnTo>
                    <a:pt x="48" y="0"/>
                  </a:lnTo>
                  <a:lnTo>
                    <a:pt x="144" y="0"/>
                  </a:lnTo>
                  <a:lnTo>
                    <a:pt x="144" y="38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7" name="Line 20"/>
            <p:cNvSpPr>
              <a:spLocks noChangeShapeType="1"/>
            </p:cNvSpPr>
            <p:nvPr/>
          </p:nvSpPr>
          <p:spPr bwMode="auto">
            <a:xfrm rot="-5400000">
              <a:off x="3024" y="1004"/>
              <a:ext cx="0" cy="54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8" name="Freeform 21"/>
            <p:cNvSpPr>
              <a:spLocks/>
            </p:cNvSpPr>
            <p:nvPr/>
          </p:nvSpPr>
          <p:spPr bwMode="auto">
            <a:xfrm>
              <a:off x="2304" y="3308"/>
              <a:ext cx="144" cy="432"/>
            </a:xfrm>
            <a:custGeom>
              <a:avLst/>
              <a:gdLst>
                <a:gd name="T0" fmla="*/ 0 w 144"/>
                <a:gd name="T1" fmla="*/ 432 h 432"/>
                <a:gd name="T2" fmla="*/ 48 w 144"/>
                <a:gd name="T3" fmla="*/ 0 h 432"/>
                <a:gd name="T4" fmla="*/ 144 w 144"/>
                <a:gd name="T5" fmla="*/ 0 h 432"/>
                <a:gd name="T6" fmla="*/ 144 w 144"/>
                <a:gd name="T7" fmla="*/ 384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432"/>
                <a:gd name="T14" fmla="*/ 144 w 14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432">
                  <a:moveTo>
                    <a:pt x="0" y="432"/>
                  </a:moveTo>
                  <a:lnTo>
                    <a:pt x="48" y="0"/>
                  </a:lnTo>
                  <a:lnTo>
                    <a:pt x="144" y="0"/>
                  </a:lnTo>
                  <a:lnTo>
                    <a:pt x="144" y="38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9" name="Freeform 22"/>
            <p:cNvSpPr>
              <a:spLocks/>
            </p:cNvSpPr>
            <p:nvPr/>
          </p:nvSpPr>
          <p:spPr bwMode="auto">
            <a:xfrm>
              <a:off x="2544" y="3308"/>
              <a:ext cx="144" cy="432"/>
            </a:xfrm>
            <a:custGeom>
              <a:avLst/>
              <a:gdLst>
                <a:gd name="T0" fmla="*/ 0 w 144"/>
                <a:gd name="T1" fmla="*/ 432 h 432"/>
                <a:gd name="T2" fmla="*/ 48 w 144"/>
                <a:gd name="T3" fmla="*/ 0 h 432"/>
                <a:gd name="T4" fmla="*/ 144 w 144"/>
                <a:gd name="T5" fmla="*/ 0 h 432"/>
                <a:gd name="T6" fmla="*/ 144 w 144"/>
                <a:gd name="T7" fmla="*/ 384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432"/>
                <a:gd name="T14" fmla="*/ 144 w 14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432">
                  <a:moveTo>
                    <a:pt x="0" y="432"/>
                  </a:moveTo>
                  <a:lnTo>
                    <a:pt x="48" y="0"/>
                  </a:lnTo>
                  <a:lnTo>
                    <a:pt x="144" y="0"/>
                  </a:lnTo>
                  <a:lnTo>
                    <a:pt x="144" y="38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0" name="Freeform 23"/>
            <p:cNvSpPr>
              <a:spLocks/>
            </p:cNvSpPr>
            <p:nvPr/>
          </p:nvSpPr>
          <p:spPr bwMode="auto">
            <a:xfrm>
              <a:off x="2784" y="3308"/>
              <a:ext cx="144" cy="432"/>
            </a:xfrm>
            <a:custGeom>
              <a:avLst/>
              <a:gdLst>
                <a:gd name="T0" fmla="*/ 0 w 144"/>
                <a:gd name="T1" fmla="*/ 432 h 432"/>
                <a:gd name="T2" fmla="*/ 48 w 144"/>
                <a:gd name="T3" fmla="*/ 0 h 432"/>
                <a:gd name="T4" fmla="*/ 144 w 144"/>
                <a:gd name="T5" fmla="*/ 0 h 432"/>
                <a:gd name="T6" fmla="*/ 144 w 144"/>
                <a:gd name="T7" fmla="*/ 384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432"/>
                <a:gd name="T14" fmla="*/ 144 w 14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432">
                  <a:moveTo>
                    <a:pt x="0" y="432"/>
                  </a:moveTo>
                  <a:lnTo>
                    <a:pt x="48" y="0"/>
                  </a:lnTo>
                  <a:lnTo>
                    <a:pt x="144" y="0"/>
                  </a:lnTo>
                  <a:lnTo>
                    <a:pt x="144" y="38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1" name="Freeform 24"/>
            <p:cNvSpPr>
              <a:spLocks/>
            </p:cNvSpPr>
            <p:nvPr/>
          </p:nvSpPr>
          <p:spPr bwMode="auto">
            <a:xfrm>
              <a:off x="3792" y="3308"/>
              <a:ext cx="144" cy="432"/>
            </a:xfrm>
            <a:custGeom>
              <a:avLst/>
              <a:gdLst>
                <a:gd name="T0" fmla="*/ 0 w 144"/>
                <a:gd name="T1" fmla="*/ 432 h 432"/>
                <a:gd name="T2" fmla="*/ 48 w 144"/>
                <a:gd name="T3" fmla="*/ 0 h 432"/>
                <a:gd name="T4" fmla="*/ 144 w 144"/>
                <a:gd name="T5" fmla="*/ 0 h 432"/>
                <a:gd name="T6" fmla="*/ 144 w 144"/>
                <a:gd name="T7" fmla="*/ 384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432"/>
                <a:gd name="T14" fmla="*/ 144 w 14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432">
                  <a:moveTo>
                    <a:pt x="0" y="432"/>
                  </a:moveTo>
                  <a:lnTo>
                    <a:pt x="48" y="0"/>
                  </a:lnTo>
                  <a:lnTo>
                    <a:pt x="144" y="0"/>
                  </a:lnTo>
                  <a:lnTo>
                    <a:pt x="144" y="38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2" name="Freeform 25"/>
            <p:cNvSpPr>
              <a:spLocks/>
            </p:cNvSpPr>
            <p:nvPr/>
          </p:nvSpPr>
          <p:spPr bwMode="auto">
            <a:xfrm>
              <a:off x="3984" y="3308"/>
              <a:ext cx="144" cy="432"/>
            </a:xfrm>
            <a:custGeom>
              <a:avLst/>
              <a:gdLst>
                <a:gd name="T0" fmla="*/ 0 w 144"/>
                <a:gd name="T1" fmla="*/ 432 h 432"/>
                <a:gd name="T2" fmla="*/ 48 w 144"/>
                <a:gd name="T3" fmla="*/ 0 h 432"/>
                <a:gd name="T4" fmla="*/ 144 w 144"/>
                <a:gd name="T5" fmla="*/ 0 h 432"/>
                <a:gd name="T6" fmla="*/ 144 w 144"/>
                <a:gd name="T7" fmla="*/ 384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432"/>
                <a:gd name="T14" fmla="*/ 144 w 14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432">
                  <a:moveTo>
                    <a:pt x="0" y="432"/>
                  </a:moveTo>
                  <a:lnTo>
                    <a:pt x="48" y="0"/>
                  </a:lnTo>
                  <a:lnTo>
                    <a:pt x="144" y="0"/>
                  </a:lnTo>
                  <a:lnTo>
                    <a:pt x="144" y="38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3" name="Line 26"/>
            <p:cNvSpPr>
              <a:spLocks noChangeShapeType="1"/>
            </p:cNvSpPr>
            <p:nvPr/>
          </p:nvSpPr>
          <p:spPr bwMode="auto">
            <a:xfrm>
              <a:off x="3024" y="3308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4" name="Line 27"/>
            <p:cNvSpPr>
              <a:spLocks noChangeShapeType="1"/>
            </p:cNvSpPr>
            <p:nvPr/>
          </p:nvSpPr>
          <p:spPr bwMode="auto">
            <a:xfrm flipH="1">
              <a:off x="2928" y="3308"/>
              <a:ext cx="9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5" name="Line 28"/>
            <p:cNvSpPr>
              <a:spLocks noChangeShapeType="1"/>
            </p:cNvSpPr>
            <p:nvPr/>
          </p:nvSpPr>
          <p:spPr bwMode="auto">
            <a:xfrm>
              <a:off x="1056" y="3692"/>
              <a:ext cx="12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6" name="Line 29"/>
            <p:cNvSpPr>
              <a:spLocks noChangeShapeType="1"/>
            </p:cNvSpPr>
            <p:nvPr/>
          </p:nvSpPr>
          <p:spPr bwMode="auto">
            <a:xfrm>
              <a:off x="3744" y="3308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7" name="Line 30"/>
            <p:cNvSpPr>
              <a:spLocks noChangeShapeType="1"/>
            </p:cNvSpPr>
            <p:nvPr/>
          </p:nvSpPr>
          <p:spPr bwMode="auto">
            <a:xfrm>
              <a:off x="4512" y="3308"/>
              <a:ext cx="12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8" name="Line 31"/>
            <p:cNvSpPr>
              <a:spLocks noChangeShapeType="1"/>
            </p:cNvSpPr>
            <p:nvPr/>
          </p:nvSpPr>
          <p:spPr bwMode="auto">
            <a:xfrm flipH="1">
              <a:off x="4416" y="3308"/>
              <a:ext cx="96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9" name="Line 32"/>
            <p:cNvSpPr>
              <a:spLocks noChangeShapeType="1"/>
            </p:cNvSpPr>
            <p:nvPr/>
          </p:nvSpPr>
          <p:spPr bwMode="auto">
            <a:xfrm>
              <a:off x="4128" y="369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0" name="Text Box 33"/>
            <p:cNvSpPr txBox="1">
              <a:spLocks noChangeArrowheads="1"/>
            </p:cNvSpPr>
            <p:nvPr/>
          </p:nvSpPr>
          <p:spPr bwMode="auto">
            <a:xfrm>
              <a:off x="1203" y="3483"/>
              <a:ext cx="8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>
                <a:spcBef>
                  <a:spcPct val="50000"/>
                </a:spcBef>
                <a:buFontTx/>
                <a:buNone/>
              </a:pPr>
              <a:r>
                <a:rPr lang="en-US" altLang="he-IL" sz="1600">
                  <a:latin typeface="Helvetica" panose="020B0604020202020204" pitchFamily="34" charset="0"/>
                  <a:cs typeface="Times New Roman (Hebrew)" pitchFamily="18" charset="0"/>
                </a:rPr>
                <a:t>Steady state</a:t>
              </a:r>
              <a:endParaRPr lang="en-US" altLang="he-IL" sz="2800">
                <a:latin typeface="Helvetica" panose="020B0604020202020204" pitchFamily="34" charset="0"/>
                <a:cs typeface="Times New Roman (Hebrew)" pitchFamily="18" charset="0"/>
              </a:endParaRPr>
            </a:p>
          </p:txBody>
        </p:sp>
        <p:sp>
          <p:nvSpPr>
            <p:cNvPr id="67621" name="Text Box 34"/>
            <p:cNvSpPr txBox="1">
              <a:spLocks noChangeArrowheads="1"/>
            </p:cNvSpPr>
            <p:nvPr/>
          </p:nvSpPr>
          <p:spPr bwMode="auto">
            <a:xfrm>
              <a:off x="2928" y="3404"/>
              <a:ext cx="8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>
                <a:spcBef>
                  <a:spcPct val="50000"/>
                </a:spcBef>
                <a:buFontTx/>
                <a:buNone/>
              </a:pPr>
              <a:r>
                <a:rPr lang="en-US" altLang="he-IL" sz="1600">
                  <a:latin typeface="Helvetica" panose="020B0604020202020204" pitchFamily="34" charset="0"/>
                  <a:cs typeface="Times New Roman (Hebrew)" pitchFamily="18" charset="0"/>
                </a:rPr>
                <a:t>Steady state</a:t>
              </a:r>
              <a:endParaRPr lang="en-US" altLang="he-IL" sz="2800">
                <a:latin typeface="Helvetica" panose="020B0604020202020204" pitchFamily="34" charset="0"/>
                <a:cs typeface="Times New Roman (Hebrew)" pitchFamily="18" charset="0"/>
              </a:endParaRPr>
            </a:p>
          </p:txBody>
        </p:sp>
        <p:sp>
          <p:nvSpPr>
            <p:cNvPr id="67622" name="Text Box 35"/>
            <p:cNvSpPr txBox="1">
              <a:spLocks noChangeArrowheads="1"/>
            </p:cNvSpPr>
            <p:nvPr/>
          </p:nvSpPr>
          <p:spPr bwMode="auto">
            <a:xfrm>
              <a:off x="4416" y="3404"/>
              <a:ext cx="8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>
                <a:spcBef>
                  <a:spcPct val="50000"/>
                </a:spcBef>
                <a:buFontTx/>
                <a:buNone/>
              </a:pPr>
              <a:r>
                <a:rPr lang="en-US" altLang="he-IL" sz="1600">
                  <a:latin typeface="Helvetica" panose="020B0604020202020204" pitchFamily="34" charset="0"/>
                  <a:cs typeface="Times New Roman (Hebrew)" pitchFamily="18" charset="0"/>
                </a:rPr>
                <a:t>Steady state</a:t>
              </a:r>
              <a:endParaRPr lang="en-US" altLang="he-IL" sz="2800">
                <a:latin typeface="Helvetica" panose="020B0604020202020204" pitchFamily="34" charset="0"/>
                <a:cs typeface="Times New Roman (Hebrew)" pitchFamily="18" charset="0"/>
              </a:endParaRPr>
            </a:p>
          </p:txBody>
        </p:sp>
        <p:sp>
          <p:nvSpPr>
            <p:cNvPr id="67623" name="AutoShape 36"/>
            <p:cNvSpPr>
              <a:spLocks/>
            </p:cNvSpPr>
            <p:nvPr/>
          </p:nvSpPr>
          <p:spPr bwMode="auto">
            <a:xfrm rot="5400000">
              <a:off x="2508" y="2768"/>
              <a:ext cx="264" cy="864"/>
            </a:xfrm>
            <a:prstGeom prst="leftBrace">
              <a:avLst>
                <a:gd name="adj1" fmla="val 2727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7624" name="Line 37"/>
            <p:cNvSpPr>
              <a:spLocks noChangeShapeType="1"/>
            </p:cNvSpPr>
            <p:nvPr/>
          </p:nvSpPr>
          <p:spPr bwMode="auto">
            <a:xfrm rot="-5400000">
              <a:off x="3024" y="1004"/>
              <a:ext cx="0" cy="54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5" name="Text Box 38"/>
            <p:cNvSpPr txBox="1">
              <a:spLocks noChangeArrowheads="1"/>
            </p:cNvSpPr>
            <p:nvPr/>
          </p:nvSpPr>
          <p:spPr bwMode="auto">
            <a:xfrm>
              <a:off x="1296" y="2780"/>
              <a:ext cx="34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>
                <a:spcBef>
                  <a:spcPct val="50000"/>
                </a:spcBef>
                <a:buFontTx/>
                <a:buNone/>
              </a:pPr>
              <a:r>
                <a:rPr lang="en-US" altLang="he-IL" sz="1600" b="0">
                  <a:latin typeface="Helvetica" panose="020B0604020202020204" pitchFamily="34" charset="0"/>
                  <a:cs typeface="Times New Roman (Hebrew)" pitchFamily="18" charset="0"/>
                </a:rPr>
                <a:t>Assume ‘zero-delay’ (don’t care about the transient delays)</a:t>
              </a:r>
              <a:endParaRPr lang="en-US" altLang="he-IL" sz="2800">
                <a:latin typeface="Helvetica" panose="020B0604020202020204" pitchFamily="34" charset="0"/>
                <a:cs typeface="Times New Roman (Hebrew)" pitchFamily="18" charset="0"/>
              </a:endParaRPr>
            </a:p>
          </p:txBody>
        </p:sp>
        <p:sp>
          <p:nvSpPr>
            <p:cNvPr id="67626" name="AutoShape 39"/>
            <p:cNvSpPr>
              <a:spLocks/>
            </p:cNvSpPr>
            <p:nvPr/>
          </p:nvSpPr>
          <p:spPr bwMode="auto">
            <a:xfrm rot="5400000">
              <a:off x="768" y="2924"/>
              <a:ext cx="240" cy="432"/>
            </a:xfrm>
            <a:prstGeom prst="leftBrace">
              <a:avLst>
                <a:gd name="adj1" fmla="val 1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7627" name="AutoShape 40"/>
            <p:cNvSpPr>
              <a:spLocks/>
            </p:cNvSpPr>
            <p:nvPr/>
          </p:nvSpPr>
          <p:spPr bwMode="auto">
            <a:xfrm rot="5400000">
              <a:off x="4008" y="2804"/>
              <a:ext cx="240" cy="768"/>
            </a:xfrm>
            <a:prstGeom prst="leftBrace">
              <a:avLst>
                <a:gd name="adj1" fmla="val 266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354345" name="Rectangle 41"/>
          <p:cNvSpPr>
            <a:spLocks noChangeArrowheads="1"/>
          </p:cNvSpPr>
          <p:nvPr/>
        </p:nvSpPr>
        <p:spPr bwMode="auto">
          <a:xfrm>
            <a:off x="311150" y="228600"/>
            <a:ext cx="8826500" cy="901700"/>
          </a:xfrm>
          <a:prstGeom prst="rect">
            <a:avLst/>
          </a:prstGeom>
        </p:spPr>
        <p:txBody>
          <a:bodyPr lIns="92075" tIns="46038" rIns="92075" bIns="46038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he-IL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Zero-delay cycle-based simulation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680C49-343D-46CB-BA33-B0F6837D1078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4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54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4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54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ChangeArrowheads="1"/>
          </p:cNvSpPr>
          <p:nvPr/>
        </p:nvSpPr>
        <p:spPr bwMode="auto">
          <a:xfrm>
            <a:off x="0" y="1060450"/>
            <a:ext cx="8153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lnSpc>
                <a:spcPct val="110000"/>
              </a:lnSpc>
              <a:buClr>
                <a:srgbClr val="008000"/>
              </a:buClr>
              <a:buFont typeface="Webdings" panose="05030102010509060703" pitchFamily="18" charset="2"/>
              <a:buChar char="="/>
            </a:pPr>
            <a:r>
              <a:rPr lang="en-US" altLang="he-IL" sz="1800" b="0">
                <a:solidFill>
                  <a:schemeClr val="accent2"/>
                </a:solidFill>
                <a:cs typeface="Times New Roman" panose="02020603050405020304" pitchFamily="18" charset="0"/>
              </a:rPr>
              <a:t>Within each Combinational Block, gates can be </a:t>
            </a:r>
            <a:r>
              <a:rPr lang="en-US" altLang="he-IL" sz="1800" b="0" i="1">
                <a:solidFill>
                  <a:schemeClr val="accent2"/>
                </a:solidFill>
                <a:cs typeface="Times New Roman" panose="02020603050405020304" pitchFamily="18" charset="0"/>
              </a:rPr>
              <a:t>levelized</a:t>
            </a:r>
            <a:r>
              <a:rPr lang="en-US" altLang="he-IL" sz="1800" b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br>
              <a:rPr lang="en-US" altLang="he-IL" sz="1800" b="0">
                <a:solidFill>
                  <a:schemeClr val="accent2"/>
                </a:solidFill>
                <a:cs typeface="Times New Roman" panose="02020603050405020304" pitchFamily="18" charset="0"/>
              </a:rPr>
            </a:br>
            <a:r>
              <a:rPr lang="en-US" altLang="he-IL" sz="1800" b="0">
                <a:solidFill>
                  <a:schemeClr val="accent2"/>
                </a:solidFill>
                <a:cs typeface="Times New Roman" panose="02020603050405020304" pitchFamily="18" charset="0"/>
              </a:rPr>
              <a:t>(sorted in </a:t>
            </a:r>
            <a:r>
              <a:rPr lang="en-US" altLang="he-IL" sz="1800" b="0" i="1">
                <a:solidFill>
                  <a:schemeClr val="accent2"/>
                </a:solidFill>
                <a:cs typeface="Times New Roman" panose="02020603050405020304" pitchFamily="18" charset="0"/>
              </a:rPr>
              <a:t>topological order) </a:t>
            </a:r>
            <a:r>
              <a:rPr lang="en-US" altLang="he-IL" sz="1800" b="0">
                <a:solidFill>
                  <a:schemeClr val="accent2"/>
                </a:solidFill>
                <a:cs typeface="Times New Roman" panose="02020603050405020304" pitchFamily="18" charset="0"/>
              </a:rPr>
              <a:t>for evaluation. </a:t>
            </a:r>
          </a:p>
          <a:p>
            <a:pPr>
              <a:lnSpc>
                <a:spcPct val="110000"/>
              </a:lnSpc>
              <a:buClr>
                <a:srgbClr val="008000"/>
              </a:buClr>
              <a:buFont typeface="Webdings" panose="05030102010509060703" pitchFamily="18" charset="2"/>
              <a:buChar char="="/>
            </a:pPr>
            <a:r>
              <a:rPr lang="en-US" altLang="he-IL" sz="1800" b="0">
                <a:solidFill>
                  <a:schemeClr val="accent2"/>
                </a:solidFill>
                <a:cs typeface="Times New Roman" panose="02020603050405020304" pitchFamily="18" charset="0"/>
              </a:rPr>
              <a:t>Going by level number, </a:t>
            </a:r>
            <a:br>
              <a:rPr lang="en-US" altLang="he-IL" sz="1800" b="0">
                <a:solidFill>
                  <a:schemeClr val="accent2"/>
                </a:solidFill>
                <a:cs typeface="Times New Roman" panose="02020603050405020304" pitchFamily="18" charset="0"/>
              </a:rPr>
            </a:br>
            <a:r>
              <a:rPr lang="en-US" altLang="he-IL" sz="1800" b="0">
                <a:solidFill>
                  <a:schemeClr val="accent2"/>
                </a:solidFill>
                <a:cs typeface="Times New Roman" panose="02020603050405020304" pitchFamily="18" charset="0"/>
              </a:rPr>
              <a:t>every gate will be evaluated after its inputs have been computed.</a:t>
            </a:r>
            <a:br>
              <a:rPr lang="en-US" altLang="he-IL" sz="1800" b="0">
                <a:solidFill>
                  <a:schemeClr val="accent2"/>
                </a:solidFill>
                <a:cs typeface="Times New Roman" panose="02020603050405020304" pitchFamily="18" charset="0"/>
              </a:rPr>
            </a:br>
            <a:endParaRPr lang="en-US" altLang="he-IL" sz="1800" b="0" i="1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rgbClr val="008000"/>
              </a:buClr>
              <a:buFont typeface="Webdings" panose="05030102010509060703" pitchFamily="18" charset="2"/>
              <a:buChar char="="/>
            </a:pPr>
            <a:r>
              <a:rPr lang="en-US" altLang="he-IL" sz="1800">
                <a:solidFill>
                  <a:schemeClr val="accent2"/>
                </a:solidFill>
                <a:cs typeface="Times New Roman" panose="02020603050405020304" pitchFamily="18" charset="0"/>
              </a:rPr>
              <a:t>So: we order the gates by the flow of data, and we don’t care about the real delays </a:t>
            </a:r>
            <a:r>
              <a:rPr lang="en-US" altLang="he-IL" sz="180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he-IL" sz="1800">
                <a:solidFill>
                  <a:schemeClr val="accent2"/>
                </a:solidFill>
                <a:cs typeface="Times New Roman" panose="02020603050405020304" pitchFamily="18" charset="0"/>
              </a:rPr>
              <a:t> assume “0 delay”.</a:t>
            </a:r>
          </a:p>
          <a:p>
            <a:pPr>
              <a:lnSpc>
                <a:spcPct val="110000"/>
              </a:lnSpc>
              <a:buClr>
                <a:srgbClr val="008000"/>
              </a:buClr>
              <a:buFont typeface="Webdings" panose="05030102010509060703" pitchFamily="18" charset="2"/>
              <a:buChar char="="/>
            </a:pPr>
            <a:endParaRPr lang="en-US" altLang="he-IL" sz="18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rgbClr val="008000"/>
              </a:buClr>
              <a:buFont typeface="Webdings" panose="05030102010509060703" pitchFamily="18" charset="2"/>
              <a:buChar char="="/>
            </a:pPr>
            <a:r>
              <a:rPr lang="en-US" altLang="he-IL" sz="1800">
                <a:solidFill>
                  <a:schemeClr val="accent2"/>
                </a:solidFill>
                <a:cs typeface="Times New Roman" panose="02020603050405020304" pitchFamily="18" charset="0"/>
              </a:rPr>
              <a:t>Combinational Feedbacks?</a:t>
            </a:r>
            <a:endParaRPr lang="en-US" altLang="he-IL" sz="1800" b="0" i="1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667000" y="6318250"/>
            <a:ext cx="2416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>
              <a:spcBef>
                <a:spcPct val="50000"/>
              </a:spcBef>
              <a:buFontTx/>
              <a:buNone/>
            </a:pPr>
            <a:r>
              <a:rPr lang="en-US" altLang="he-IL" sz="2000">
                <a:latin typeface="Helvetica" panose="020B0604020202020204" pitchFamily="34" charset="0"/>
                <a:cs typeface="Times New Roman (Hebrew)" pitchFamily="18" charset="0"/>
              </a:rPr>
              <a:t>A levelized CB</a:t>
            </a:r>
            <a:endParaRPr lang="en-US" altLang="he-IL" sz="2800">
              <a:latin typeface="Helvetica" panose="020B0604020202020204" pitchFamily="34" charset="0"/>
              <a:cs typeface="Times New Roman (Hebrew)" pitchFamily="18" charset="0"/>
            </a:endParaRPr>
          </a:p>
        </p:txBody>
      </p:sp>
      <p:graphicFrame>
        <p:nvGraphicFramePr>
          <p:cNvPr id="69636" name="Object 2"/>
          <p:cNvGraphicFramePr>
            <a:graphicFrameLocks noChangeAspect="1"/>
          </p:cNvGraphicFramePr>
          <p:nvPr/>
        </p:nvGraphicFramePr>
        <p:xfrm>
          <a:off x="2438400" y="4038600"/>
          <a:ext cx="40386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Paint Shop Pro Image" r:id="rId4" imgW="3112195" imgH="1405259" progId="PaintShopPro">
                  <p:embed/>
                </p:oleObj>
              </mc:Choice>
              <mc:Fallback>
                <p:oleObj name="Paint Shop Pro Image" r:id="rId4" imgW="3112195" imgH="1405259" progId="PaintShopPro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4038600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Freeform 5"/>
          <p:cNvSpPr>
            <a:spLocks/>
          </p:cNvSpPr>
          <p:nvPr/>
        </p:nvSpPr>
        <p:spPr bwMode="auto">
          <a:xfrm>
            <a:off x="3505200" y="3581400"/>
            <a:ext cx="330200" cy="2667000"/>
          </a:xfrm>
          <a:custGeom>
            <a:avLst/>
            <a:gdLst>
              <a:gd name="T0" fmla="*/ 0 w 208"/>
              <a:gd name="T1" fmla="*/ 0 h 1912"/>
              <a:gd name="T2" fmla="*/ 2147483646 w 208"/>
              <a:gd name="T3" fmla="*/ 2147483646 h 1912"/>
              <a:gd name="T4" fmla="*/ 2147483646 w 208"/>
              <a:gd name="T5" fmla="*/ 2147483646 h 1912"/>
              <a:gd name="T6" fmla="*/ 2147483646 w 208"/>
              <a:gd name="T7" fmla="*/ 2147483646 h 1912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912"/>
              <a:gd name="T14" fmla="*/ 208 w 208"/>
              <a:gd name="T15" fmla="*/ 1912 h 1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912">
                <a:moveTo>
                  <a:pt x="0" y="0"/>
                </a:moveTo>
                <a:cubicBezTo>
                  <a:pt x="88" y="308"/>
                  <a:pt x="176" y="616"/>
                  <a:pt x="192" y="912"/>
                </a:cubicBezTo>
                <a:cubicBezTo>
                  <a:pt x="208" y="1208"/>
                  <a:pt x="112" y="1640"/>
                  <a:pt x="96" y="1776"/>
                </a:cubicBezTo>
                <a:cubicBezTo>
                  <a:pt x="80" y="1912"/>
                  <a:pt x="88" y="1820"/>
                  <a:pt x="96" y="172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Freeform 6"/>
          <p:cNvSpPr>
            <a:spLocks/>
          </p:cNvSpPr>
          <p:nvPr/>
        </p:nvSpPr>
        <p:spPr bwMode="auto">
          <a:xfrm>
            <a:off x="4572000" y="3429000"/>
            <a:ext cx="330200" cy="3048000"/>
          </a:xfrm>
          <a:custGeom>
            <a:avLst/>
            <a:gdLst>
              <a:gd name="T0" fmla="*/ 0 w 208"/>
              <a:gd name="T1" fmla="*/ 0 h 1912"/>
              <a:gd name="T2" fmla="*/ 2147483646 w 208"/>
              <a:gd name="T3" fmla="*/ 2147483646 h 1912"/>
              <a:gd name="T4" fmla="*/ 2147483646 w 208"/>
              <a:gd name="T5" fmla="*/ 2147483646 h 1912"/>
              <a:gd name="T6" fmla="*/ 2147483646 w 208"/>
              <a:gd name="T7" fmla="*/ 2147483646 h 1912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912"/>
              <a:gd name="T14" fmla="*/ 208 w 208"/>
              <a:gd name="T15" fmla="*/ 1912 h 1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912">
                <a:moveTo>
                  <a:pt x="0" y="0"/>
                </a:moveTo>
                <a:cubicBezTo>
                  <a:pt x="88" y="308"/>
                  <a:pt x="176" y="616"/>
                  <a:pt x="192" y="912"/>
                </a:cubicBezTo>
                <a:cubicBezTo>
                  <a:pt x="208" y="1208"/>
                  <a:pt x="112" y="1640"/>
                  <a:pt x="96" y="1776"/>
                </a:cubicBezTo>
                <a:cubicBezTo>
                  <a:pt x="80" y="1912"/>
                  <a:pt x="88" y="1820"/>
                  <a:pt x="96" y="172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Freeform 7"/>
          <p:cNvSpPr>
            <a:spLocks/>
          </p:cNvSpPr>
          <p:nvPr/>
        </p:nvSpPr>
        <p:spPr bwMode="auto">
          <a:xfrm>
            <a:off x="5715000" y="3505200"/>
            <a:ext cx="330200" cy="3263900"/>
          </a:xfrm>
          <a:custGeom>
            <a:avLst/>
            <a:gdLst>
              <a:gd name="T0" fmla="*/ 0 w 208"/>
              <a:gd name="T1" fmla="*/ 0 h 1912"/>
              <a:gd name="T2" fmla="*/ 2147483646 w 208"/>
              <a:gd name="T3" fmla="*/ 2147483646 h 1912"/>
              <a:gd name="T4" fmla="*/ 2147483646 w 208"/>
              <a:gd name="T5" fmla="*/ 2147483646 h 1912"/>
              <a:gd name="T6" fmla="*/ 2147483646 w 208"/>
              <a:gd name="T7" fmla="*/ 2147483646 h 1912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912"/>
              <a:gd name="T14" fmla="*/ 208 w 208"/>
              <a:gd name="T15" fmla="*/ 1912 h 1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912">
                <a:moveTo>
                  <a:pt x="0" y="0"/>
                </a:moveTo>
                <a:cubicBezTo>
                  <a:pt x="88" y="308"/>
                  <a:pt x="176" y="616"/>
                  <a:pt x="192" y="912"/>
                </a:cubicBezTo>
                <a:cubicBezTo>
                  <a:pt x="208" y="1208"/>
                  <a:pt x="112" y="1640"/>
                  <a:pt x="96" y="1776"/>
                </a:cubicBezTo>
                <a:cubicBezTo>
                  <a:pt x="80" y="1912"/>
                  <a:pt x="88" y="1820"/>
                  <a:pt x="96" y="1728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2264" name="Rectangle 8"/>
          <p:cNvSpPr>
            <a:spLocks noChangeArrowheads="1"/>
          </p:cNvSpPr>
          <p:nvPr/>
        </p:nvSpPr>
        <p:spPr bwMode="auto">
          <a:xfrm>
            <a:off x="158750" y="76200"/>
            <a:ext cx="8826500" cy="901700"/>
          </a:xfrm>
          <a:prstGeom prst="rect">
            <a:avLst/>
          </a:prstGeom>
        </p:spPr>
        <p:txBody>
          <a:bodyPr lIns="92075" tIns="46038" rIns="92075" bIns="46038" anchor="ctr"/>
          <a:lstStyle/>
          <a:p>
            <a:pPr algn="ctr" rtl="1">
              <a:spcBef>
                <a:spcPct val="50000"/>
              </a:spcBef>
              <a:defRPr/>
            </a:pPr>
            <a:r>
              <a:rPr lang="en-US" altLang="he-IL" sz="3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Levelizing the gates</a:t>
            </a:r>
          </a:p>
        </p:txBody>
      </p:sp>
      <p:sp>
        <p:nvSpPr>
          <p:cNvPr id="696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F9F969-F811-4DC5-9444-B7A0059AC944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2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2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/>
              <a:t>مرتضي صاحب الزماني</a:t>
            </a:r>
            <a:r>
              <a:rPr lang="en-US" altLang="en-US" sz="1600" smtClean="0"/>
              <a:t>             </a:t>
            </a:r>
            <a:r>
              <a:rPr lang="fa-IR" altLang="en-US" sz="1600" smtClean="0"/>
              <a:t> </a:t>
            </a:r>
            <a:endParaRPr lang="en-US" altLang="en-US" sz="1600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mtClean="0"/>
              <a:t>Event vs. Cycle-Based Simulation</a:t>
            </a:r>
          </a:p>
        </p:txBody>
      </p:sp>
      <p:pic>
        <p:nvPicPr>
          <p:cNvPr id="716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146300"/>
            <a:ext cx="72771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3AB8DB-4249-4388-B6FB-B323A25B4DF9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 sz="4400" smtClean="0"/>
              <a:t>Cycle-Based vs. Event-Driven</a:t>
            </a:r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3505200" cy="25066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Cycle-based:</a:t>
            </a:r>
          </a:p>
          <a:p>
            <a:pPr lvl="1">
              <a:defRPr/>
            </a:pPr>
            <a:r>
              <a:rPr lang="en-US" dirty="0"/>
              <a:t>Only boundary nodes</a:t>
            </a:r>
          </a:p>
          <a:p>
            <a:pPr lvl="1">
              <a:defRPr/>
            </a:pPr>
            <a:r>
              <a:rPr lang="en-US" dirty="0"/>
              <a:t>No delay information</a:t>
            </a:r>
          </a:p>
          <a:p>
            <a:pPr>
              <a:defRPr/>
            </a:pP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3729038" y="1905000"/>
            <a:ext cx="4119562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Lotus" pitchFamily="2" charset="-78"/>
              </a:rPr>
              <a:t>Event-driven: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sz="2800" dirty="0">
                <a:cs typeface="Lotus" pitchFamily="2" charset="-78"/>
              </a:rPr>
              <a:t>Each internal node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sz="2800" dirty="0">
                <a:cs typeface="Lotus" pitchFamily="2" charset="-78"/>
              </a:rPr>
              <a:t>Need scheduling and functions may be evaluated multiple times</a:t>
            </a:r>
          </a:p>
        </p:txBody>
      </p:sp>
      <p:sp>
        <p:nvSpPr>
          <p:cNvPr id="73733" name="Rectangle 6"/>
          <p:cNvSpPr>
            <a:spLocks noChangeArrowheads="1"/>
          </p:cNvSpPr>
          <p:nvPr/>
        </p:nvSpPr>
        <p:spPr bwMode="auto">
          <a:xfrm>
            <a:off x="117475" y="4724400"/>
            <a:ext cx="7731125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Cycle-based  does not detect glitches and setup/hold time violations, while event-driven does</a:t>
            </a:r>
          </a:p>
        </p:txBody>
      </p:sp>
      <p:sp>
        <p:nvSpPr>
          <p:cNvPr id="737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898A1F-6A2B-43DE-8A8F-25CD46636DBA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217488" y="225425"/>
            <a:ext cx="82518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ctr" rtl="1" eaLnBrk="1" hangingPunct="1">
              <a:spcBef>
                <a:spcPct val="5000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  <a:cs typeface="Titr" pitchFamily="2" charset="-78"/>
              </a:rPr>
              <a:t>Simulation: </a:t>
            </a:r>
            <a:r>
              <a:rPr lang="en-US" altLang="en-US" sz="2800">
                <a:solidFill>
                  <a:schemeClr val="tx2"/>
                </a:solidFill>
                <a:cs typeface="Titr" pitchFamily="2" charset="-78"/>
              </a:rPr>
              <a:t>Performance vs. Abstraction</a:t>
            </a:r>
          </a:p>
        </p:txBody>
      </p:sp>
      <p:grpSp>
        <p:nvGrpSpPr>
          <p:cNvPr id="75780" name="Group 3"/>
          <p:cNvGrpSpPr>
            <a:grpSpLocks/>
          </p:cNvGrpSpPr>
          <p:nvPr/>
        </p:nvGrpSpPr>
        <p:grpSpPr bwMode="auto">
          <a:xfrm>
            <a:off x="784225" y="1825625"/>
            <a:ext cx="8043863" cy="4208463"/>
            <a:chOff x="299" y="1322"/>
            <a:chExt cx="5301" cy="2806"/>
          </a:xfrm>
        </p:grpSpPr>
        <p:sp>
          <p:nvSpPr>
            <p:cNvPr id="75799" name="Line 4"/>
            <p:cNvSpPr>
              <a:spLocks noChangeShapeType="1"/>
            </p:cNvSpPr>
            <p:nvPr/>
          </p:nvSpPr>
          <p:spPr bwMode="auto">
            <a:xfrm>
              <a:off x="299" y="4128"/>
              <a:ext cx="53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Line 5"/>
            <p:cNvSpPr>
              <a:spLocks noChangeShapeType="1"/>
            </p:cNvSpPr>
            <p:nvPr/>
          </p:nvSpPr>
          <p:spPr bwMode="auto">
            <a:xfrm flipV="1">
              <a:off x="299" y="1322"/>
              <a:ext cx="0" cy="2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781" name="Group 6"/>
          <p:cNvGrpSpPr>
            <a:grpSpLocks/>
          </p:cNvGrpSpPr>
          <p:nvPr/>
        </p:nvGrpSpPr>
        <p:grpSpPr bwMode="auto">
          <a:xfrm>
            <a:off x="1314450" y="5937250"/>
            <a:ext cx="869950" cy="517525"/>
            <a:chOff x="858" y="3627"/>
            <a:chExt cx="548" cy="326"/>
          </a:xfrm>
        </p:grpSpPr>
        <p:sp>
          <p:nvSpPr>
            <p:cNvPr id="75797" name="Line 7"/>
            <p:cNvSpPr>
              <a:spLocks noChangeShapeType="1"/>
            </p:cNvSpPr>
            <p:nvPr/>
          </p:nvSpPr>
          <p:spPr bwMode="auto">
            <a:xfrm>
              <a:off x="1115" y="3627"/>
              <a:ext cx="0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Text Box 8"/>
            <p:cNvSpPr txBox="1">
              <a:spLocks noChangeArrowheads="1"/>
            </p:cNvSpPr>
            <p:nvPr/>
          </p:nvSpPr>
          <p:spPr bwMode="auto">
            <a:xfrm>
              <a:off x="858" y="3665"/>
              <a:ext cx="5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rtl="1">
                <a:spcBef>
                  <a:spcPct val="50000"/>
                </a:spcBef>
                <a:buFontTx/>
                <a:buNone/>
              </a:pPr>
              <a:r>
                <a:rPr lang="en-US" altLang="en-US" sz="2400" b="0">
                  <a:cs typeface="Times New Roman" panose="02020603050405020304" pitchFamily="18" charset="0"/>
                </a:rPr>
                <a:t>.001x</a:t>
              </a:r>
            </a:p>
          </p:txBody>
        </p:sp>
      </p:grpSp>
      <p:sp>
        <p:nvSpPr>
          <p:cNvPr id="75782" name="Oval 9"/>
          <p:cNvSpPr>
            <a:spLocks noChangeArrowheads="1"/>
          </p:cNvSpPr>
          <p:nvPr/>
        </p:nvSpPr>
        <p:spPr bwMode="auto">
          <a:xfrm>
            <a:off x="1146175" y="5064125"/>
            <a:ext cx="1287463" cy="644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>
              <a:spcBef>
                <a:spcPct val="50000"/>
              </a:spcBef>
              <a:buFontTx/>
              <a:buNone/>
            </a:pPr>
            <a:r>
              <a:rPr lang="en-US" altLang="en-US" sz="2400" b="0">
                <a:cs typeface="Times New Roman" panose="02020603050405020304" pitchFamily="18" charset="0"/>
              </a:rPr>
              <a:t>SPICE</a:t>
            </a:r>
          </a:p>
        </p:txBody>
      </p:sp>
      <p:sp>
        <p:nvSpPr>
          <p:cNvPr id="75783" name="Oval 10"/>
          <p:cNvSpPr>
            <a:spLocks noChangeArrowheads="1"/>
          </p:cNvSpPr>
          <p:nvPr/>
        </p:nvSpPr>
        <p:spPr bwMode="auto">
          <a:xfrm>
            <a:off x="4973638" y="3097213"/>
            <a:ext cx="1828800" cy="1093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>
              <a:spcBef>
                <a:spcPct val="50000"/>
              </a:spcBef>
              <a:buFontTx/>
              <a:buNone/>
            </a:pPr>
            <a:r>
              <a:rPr lang="en-US" altLang="en-US" sz="2000" b="0">
                <a:cs typeface="Times New Roman" panose="02020603050405020304" pitchFamily="18" charset="0"/>
              </a:rPr>
              <a:t>Event-driven</a:t>
            </a:r>
          </a:p>
          <a:p>
            <a:pPr algn="r" rtl="1">
              <a:spcBef>
                <a:spcPct val="50000"/>
              </a:spcBef>
              <a:buFontTx/>
              <a:buNone/>
            </a:pPr>
            <a:r>
              <a:rPr lang="en-US" altLang="en-US" sz="2000" b="0">
                <a:cs typeface="Times New Roman" panose="02020603050405020304" pitchFamily="18" charset="0"/>
              </a:rPr>
              <a:t>Simulator</a:t>
            </a:r>
          </a:p>
        </p:txBody>
      </p:sp>
      <p:sp>
        <p:nvSpPr>
          <p:cNvPr id="75784" name="Oval 11"/>
          <p:cNvSpPr>
            <a:spLocks noChangeArrowheads="1"/>
          </p:cNvSpPr>
          <p:nvPr/>
        </p:nvSpPr>
        <p:spPr bwMode="auto">
          <a:xfrm>
            <a:off x="6861175" y="2209800"/>
            <a:ext cx="1727200" cy="1033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>
              <a:spcBef>
                <a:spcPct val="50000"/>
              </a:spcBef>
              <a:buFontTx/>
              <a:buNone/>
            </a:pPr>
            <a:r>
              <a:rPr lang="en-US" altLang="en-US" sz="2000" b="0">
                <a:cs typeface="Times New Roman" panose="02020603050405020304" pitchFamily="18" charset="0"/>
              </a:rPr>
              <a:t>Cycle-based</a:t>
            </a:r>
          </a:p>
          <a:p>
            <a:pPr algn="r" rtl="1">
              <a:spcBef>
                <a:spcPct val="50000"/>
              </a:spcBef>
              <a:buFontTx/>
              <a:buNone/>
            </a:pPr>
            <a:r>
              <a:rPr lang="en-US" altLang="en-US" sz="2000" b="0">
                <a:cs typeface="Times New Roman" panose="02020603050405020304" pitchFamily="18" charset="0"/>
              </a:rPr>
              <a:t>Simulator</a:t>
            </a:r>
          </a:p>
        </p:txBody>
      </p:sp>
      <p:grpSp>
        <p:nvGrpSpPr>
          <p:cNvPr id="75785" name="Group 12"/>
          <p:cNvGrpSpPr>
            <a:grpSpLocks/>
          </p:cNvGrpSpPr>
          <p:nvPr/>
        </p:nvGrpSpPr>
        <p:grpSpPr bwMode="auto">
          <a:xfrm>
            <a:off x="5668963" y="5935663"/>
            <a:ext cx="488950" cy="509587"/>
            <a:chOff x="3601" y="3626"/>
            <a:chExt cx="308" cy="321"/>
          </a:xfrm>
        </p:grpSpPr>
        <p:sp>
          <p:nvSpPr>
            <p:cNvPr id="75795" name="Line 13"/>
            <p:cNvSpPr>
              <a:spLocks noChangeShapeType="1"/>
            </p:cNvSpPr>
            <p:nvPr/>
          </p:nvSpPr>
          <p:spPr bwMode="auto">
            <a:xfrm>
              <a:off x="3753" y="3626"/>
              <a:ext cx="0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Text Box 14"/>
            <p:cNvSpPr txBox="1">
              <a:spLocks noChangeArrowheads="1"/>
            </p:cNvSpPr>
            <p:nvPr/>
          </p:nvSpPr>
          <p:spPr bwMode="auto">
            <a:xfrm>
              <a:off x="3601" y="365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rtl="1">
                <a:spcBef>
                  <a:spcPct val="50000"/>
                </a:spcBef>
                <a:buFontTx/>
                <a:buNone/>
              </a:pPr>
              <a:r>
                <a:rPr lang="en-US" altLang="en-US" sz="2400" b="0">
                  <a:cs typeface="Times New Roman" panose="02020603050405020304" pitchFamily="18" charset="0"/>
                </a:rPr>
                <a:t>1x</a:t>
              </a:r>
            </a:p>
          </p:txBody>
        </p:sp>
      </p:grpSp>
      <p:grpSp>
        <p:nvGrpSpPr>
          <p:cNvPr id="75786" name="Group 15"/>
          <p:cNvGrpSpPr>
            <a:grpSpLocks/>
          </p:cNvGrpSpPr>
          <p:nvPr/>
        </p:nvGrpSpPr>
        <p:grpSpPr bwMode="auto">
          <a:xfrm>
            <a:off x="7497763" y="5935663"/>
            <a:ext cx="641350" cy="509587"/>
            <a:chOff x="4753" y="3754"/>
            <a:chExt cx="404" cy="321"/>
          </a:xfrm>
        </p:grpSpPr>
        <p:sp>
          <p:nvSpPr>
            <p:cNvPr id="75793" name="Line 16"/>
            <p:cNvSpPr>
              <a:spLocks noChangeShapeType="1"/>
            </p:cNvSpPr>
            <p:nvPr/>
          </p:nvSpPr>
          <p:spPr bwMode="auto">
            <a:xfrm>
              <a:off x="4905" y="3754"/>
              <a:ext cx="0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Text Box 17"/>
            <p:cNvSpPr txBox="1">
              <a:spLocks noChangeArrowheads="1"/>
            </p:cNvSpPr>
            <p:nvPr/>
          </p:nvSpPr>
          <p:spPr bwMode="auto">
            <a:xfrm>
              <a:off x="4753" y="3787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rtl="1">
                <a:spcBef>
                  <a:spcPct val="50000"/>
                </a:spcBef>
                <a:buFontTx/>
                <a:buNone/>
              </a:pPr>
              <a:r>
                <a:rPr lang="en-US" altLang="en-US" sz="2400" b="0">
                  <a:cs typeface="Times New Roman" panose="02020603050405020304" pitchFamily="18" charset="0"/>
                </a:rPr>
                <a:t>10x</a:t>
              </a:r>
            </a:p>
          </p:txBody>
        </p:sp>
      </p:grpSp>
      <p:sp>
        <p:nvSpPr>
          <p:cNvPr id="75787" name="Text Box 18"/>
          <p:cNvSpPr txBox="1">
            <a:spLocks noChangeArrowheads="1"/>
          </p:cNvSpPr>
          <p:nvPr/>
        </p:nvSpPr>
        <p:spPr bwMode="auto">
          <a:xfrm>
            <a:off x="2562225" y="6394450"/>
            <a:ext cx="341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rtl="1">
              <a:spcBef>
                <a:spcPct val="50000"/>
              </a:spcBef>
              <a:buFontTx/>
              <a:buNone/>
            </a:pPr>
            <a:r>
              <a:rPr lang="en-US" altLang="en-US" sz="2400" b="0">
                <a:solidFill>
                  <a:srgbClr val="9966FF"/>
                </a:solidFill>
                <a:cs typeface="Times New Roman" panose="02020603050405020304" pitchFamily="18" charset="0"/>
              </a:rPr>
              <a:t>Performance and Capacity</a:t>
            </a:r>
          </a:p>
        </p:txBody>
      </p:sp>
      <p:sp>
        <p:nvSpPr>
          <p:cNvPr id="75788" name="Text Box 19"/>
          <p:cNvSpPr txBox="1">
            <a:spLocks noChangeArrowheads="1"/>
          </p:cNvSpPr>
          <p:nvPr/>
        </p:nvSpPr>
        <p:spPr bwMode="auto">
          <a:xfrm rot="-5400000">
            <a:off x="-345282" y="4358482"/>
            <a:ext cx="160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rtl="1">
              <a:spcBef>
                <a:spcPct val="50000"/>
              </a:spcBef>
              <a:buFontTx/>
              <a:buNone/>
            </a:pPr>
            <a:r>
              <a:rPr lang="en-US" altLang="en-US" sz="2400" b="0">
                <a:solidFill>
                  <a:srgbClr val="9966FF"/>
                </a:solidFill>
                <a:cs typeface="Times New Roman" panose="02020603050405020304" pitchFamily="18" charset="0"/>
              </a:rPr>
              <a:t>Abstraction</a:t>
            </a:r>
          </a:p>
        </p:txBody>
      </p:sp>
      <p:pic>
        <p:nvPicPr>
          <p:cNvPr id="75789" name="Picture 20" descr="tur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78225"/>
            <a:ext cx="1782763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0" name="Picture 21" descr="ducati750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1187450"/>
            <a:ext cx="1563688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91" name="Picture 2" descr="http://www.cksinfo.com/clipart/traffic/bicycles/bicycle-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1905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67D3AA-D5D1-4CB4-B1A2-C88141421B9B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Why is it faster?</a:t>
            </a:r>
          </a:p>
        </p:txBody>
      </p:sp>
      <p:sp>
        <p:nvSpPr>
          <p:cNvPr id="360537" name="Text Box 89"/>
          <p:cNvSpPr txBox="1">
            <a:spLocks noChangeArrowheads="1"/>
          </p:cNvSpPr>
          <p:nvPr/>
        </p:nvSpPr>
        <p:spPr bwMode="auto">
          <a:xfrm>
            <a:off x="4572000" y="1295400"/>
            <a:ext cx="37338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5425">
              <a:spcBef>
                <a:spcPct val="20000"/>
              </a:spcBef>
              <a:buChar char="•"/>
              <a:tabLst>
                <a:tab pos="119063" algn="l"/>
                <a:tab pos="225425" algn="l"/>
              </a:tabLs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339725" indent="117475">
              <a:spcBef>
                <a:spcPct val="20000"/>
              </a:spcBef>
              <a:buChar char="–"/>
              <a:tabLst>
                <a:tab pos="119063" algn="l"/>
                <a:tab pos="225425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19063" algn="l"/>
                <a:tab pos="225425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19063" algn="l"/>
                <a:tab pos="225425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19063" algn="l"/>
                <a:tab pos="225425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9063" algn="l"/>
                <a:tab pos="225425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9063" algn="l"/>
                <a:tab pos="225425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9063" algn="l"/>
                <a:tab pos="225425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9063" algn="l"/>
                <a:tab pos="225425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Node </a:t>
            </a:r>
            <a:r>
              <a:rPr lang="en-US" altLang="en-US" sz="1600">
                <a:solidFill>
                  <a:schemeClr val="accent2"/>
                </a:solidFill>
              </a:rPr>
              <a:t>a</a:t>
            </a:r>
            <a:r>
              <a:rPr lang="en-US" altLang="en-US" sz="1600"/>
              <a:t> has 5 transitions and </a:t>
            </a:r>
            <a:r>
              <a:rPr lang="en-US" altLang="en-US" sz="1600">
                <a:solidFill>
                  <a:schemeClr val="accent2"/>
                </a:solidFill>
              </a:rPr>
              <a:t>b</a:t>
            </a:r>
            <a:r>
              <a:rPr lang="en-US" altLang="en-US" sz="1600"/>
              <a:t> has 3 transitions.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Event-driven simulator</a:t>
            </a:r>
            <a:r>
              <a:rPr lang="en-US" altLang="en-US" sz="1600"/>
              <a:t> reevaluates when inputs change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sym typeface="Wingdings" panose="05000000000000000000" pitchFamily="2" charset="2"/>
              </a:rPr>
              <a:t> Gate A simulates 5 times,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Gate B: 9 times,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Gate C: 6 times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Total 20 times.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1600"/>
              <a:t>But for only these 3 gates</a:t>
            </a:r>
          </a:p>
        </p:txBody>
      </p:sp>
      <p:sp>
        <p:nvSpPr>
          <p:cNvPr id="360541" name="Text Box 93"/>
          <p:cNvSpPr txBox="1">
            <a:spLocks noChangeArrowheads="1"/>
          </p:cNvSpPr>
          <p:nvPr/>
        </p:nvSpPr>
        <p:spPr bwMode="auto">
          <a:xfrm>
            <a:off x="685800" y="4800600"/>
            <a:ext cx="37338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5425">
              <a:spcBef>
                <a:spcPct val="20000"/>
              </a:spcBef>
              <a:buChar char="•"/>
              <a:tabLst>
                <a:tab pos="119063" algn="l"/>
                <a:tab pos="225425" algn="l"/>
              </a:tabLs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19063" algn="l"/>
                <a:tab pos="225425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19063" algn="l"/>
                <a:tab pos="225425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19063" algn="l"/>
                <a:tab pos="225425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19063" algn="l"/>
                <a:tab pos="225425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9063" algn="l"/>
                <a:tab pos="225425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9063" algn="l"/>
                <a:tab pos="225425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9063" algn="l"/>
                <a:tab pos="225425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9063" algn="l"/>
                <a:tab pos="225425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Cycle-based simulator</a:t>
            </a:r>
            <a:r>
              <a:rPr lang="en-US" altLang="en-US" sz="1600"/>
              <a:t> simulates the entire circuit only once (at the end of current cycle)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sym typeface="Wingdings" panose="05000000000000000000" pitchFamily="2" charset="2"/>
              </a:rPr>
              <a:t> All Gates in the circuit are simulated regardless whether their inputs have been changed.</a:t>
            </a:r>
            <a:endParaRPr lang="en-US" altLang="en-US" sz="1600"/>
          </a:p>
        </p:txBody>
      </p:sp>
      <p:sp>
        <p:nvSpPr>
          <p:cNvPr id="360542" name="Text Box 94"/>
          <p:cNvSpPr txBox="1">
            <a:spLocks noChangeArrowheads="1"/>
          </p:cNvSpPr>
          <p:nvPr/>
        </p:nvSpPr>
        <p:spPr bwMode="auto">
          <a:xfrm>
            <a:off x="4267200" y="4572000"/>
            <a:ext cx="37338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5425">
              <a:spcBef>
                <a:spcPct val="20000"/>
              </a:spcBef>
              <a:buChar char="•"/>
              <a:tabLst>
                <a:tab pos="119063" algn="l"/>
                <a:tab pos="225425" algn="l"/>
              </a:tabLs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339725" indent="117475">
              <a:spcBef>
                <a:spcPct val="20000"/>
              </a:spcBef>
              <a:buChar char="–"/>
              <a:tabLst>
                <a:tab pos="119063" algn="l"/>
                <a:tab pos="225425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19063" algn="l"/>
                <a:tab pos="225425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19063" algn="l"/>
                <a:tab pos="225425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19063" algn="l"/>
                <a:tab pos="225425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9063" algn="l"/>
                <a:tab pos="225425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9063" algn="l"/>
                <a:tab pos="225425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9063" algn="l"/>
                <a:tab pos="225425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9063" algn="l"/>
                <a:tab pos="225425" algn="l"/>
              </a:tabLs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Conclusion: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600"/>
              <a:t>Event-driven is faster if few transitions (typically less than 5% active nodes).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>
                <a:sym typeface="Wingdings" panose="05000000000000000000" pitchFamily="2" charset="2"/>
              </a:rPr>
              <a:t>In practice, experiments confirm that a cycle-based simulator is almost always 5-10 times faster (and uses less memory)</a:t>
            </a:r>
            <a:endParaRPr lang="en-US" altLang="en-US" sz="1600"/>
          </a:p>
        </p:txBody>
      </p:sp>
      <p:grpSp>
        <p:nvGrpSpPr>
          <p:cNvPr id="77830" name="Group 232"/>
          <p:cNvGrpSpPr>
            <a:grpSpLocks/>
          </p:cNvGrpSpPr>
          <p:nvPr/>
        </p:nvGrpSpPr>
        <p:grpSpPr bwMode="auto">
          <a:xfrm>
            <a:off x="0" y="1447800"/>
            <a:ext cx="4648200" cy="2554288"/>
            <a:chOff x="304800" y="1524000"/>
            <a:chExt cx="4648200" cy="2554288"/>
          </a:xfrm>
        </p:grpSpPr>
        <p:grpSp>
          <p:nvGrpSpPr>
            <p:cNvPr id="77832" name="Group 83"/>
            <p:cNvGrpSpPr>
              <a:grpSpLocks noChangeAspect="1"/>
            </p:cNvGrpSpPr>
            <p:nvPr/>
          </p:nvGrpSpPr>
          <p:grpSpPr bwMode="auto">
            <a:xfrm>
              <a:off x="304800" y="1524000"/>
              <a:ext cx="4648200" cy="2554288"/>
              <a:chOff x="192" y="960"/>
              <a:chExt cx="5328" cy="2928"/>
            </a:xfrm>
          </p:grpSpPr>
          <p:sp>
            <p:nvSpPr>
              <p:cNvPr id="77840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4368" y="1572"/>
                <a:ext cx="458" cy="81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77841" name="Group 17"/>
              <p:cNvGrpSpPr>
                <a:grpSpLocks noChangeAspect="1"/>
              </p:cNvGrpSpPr>
              <p:nvPr/>
            </p:nvGrpSpPr>
            <p:grpSpPr bwMode="auto">
              <a:xfrm>
                <a:off x="4416" y="1853"/>
                <a:ext cx="327" cy="472"/>
                <a:chOff x="4738" y="1142"/>
                <a:chExt cx="327" cy="472"/>
              </a:xfrm>
            </p:grpSpPr>
            <p:sp>
              <p:nvSpPr>
                <p:cNvPr id="77886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4738" y="1142"/>
                  <a:ext cx="1" cy="4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rtl="1" eaLnBrk="1" hangingPunct="1">
                    <a:spcBef>
                      <a:spcPct val="50000"/>
                    </a:spcBef>
                    <a:buFontTx/>
                    <a:buNone/>
                  </a:pPr>
                  <a:endParaRPr lang="en-US" altLang="en-US" sz="27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887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8" y="1142"/>
                  <a:ext cx="247" cy="2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FF</a:t>
                  </a:r>
                  <a:endParaRPr lang="en-US" altLang="en-US" sz="24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7842" name="AutoShape 20"/>
              <p:cNvSpPr>
                <a:spLocks noChangeAspect="1" noChangeArrowheads="1"/>
              </p:cNvSpPr>
              <p:nvPr/>
            </p:nvSpPr>
            <p:spPr bwMode="auto">
              <a:xfrm>
                <a:off x="3281" y="1537"/>
                <a:ext cx="445" cy="334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43" name="Line 23"/>
              <p:cNvSpPr>
                <a:spLocks noChangeAspect="1" noChangeShapeType="1"/>
              </p:cNvSpPr>
              <p:nvPr/>
            </p:nvSpPr>
            <p:spPr bwMode="auto">
              <a:xfrm flipV="1">
                <a:off x="3731" y="1701"/>
                <a:ext cx="637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4" name="Freeform 31"/>
              <p:cNvSpPr>
                <a:spLocks noChangeAspect="1"/>
              </p:cNvSpPr>
              <p:nvPr/>
            </p:nvSpPr>
            <p:spPr bwMode="auto">
              <a:xfrm rot="-5400000">
                <a:off x="4573" y="2268"/>
                <a:ext cx="122" cy="141"/>
              </a:xfrm>
              <a:custGeom>
                <a:avLst/>
                <a:gdLst>
                  <a:gd name="T0" fmla="*/ 10 w 122"/>
                  <a:gd name="T1" fmla="*/ 0 h 141"/>
                  <a:gd name="T2" fmla="*/ 122 w 122"/>
                  <a:gd name="T3" fmla="*/ 56 h 141"/>
                  <a:gd name="T4" fmla="*/ 0 w 122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22"/>
                  <a:gd name="T10" fmla="*/ 0 h 141"/>
                  <a:gd name="T11" fmla="*/ 122 w 122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2" h="141">
                    <a:moveTo>
                      <a:pt x="10" y="0"/>
                    </a:moveTo>
                    <a:cubicBezTo>
                      <a:pt x="47" y="19"/>
                      <a:pt x="122" y="56"/>
                      <a:pt x="122" y="56"/>
                    </a:cubicBezTo>
                    <a:lnTo>
                      <a:pt x="0" y="141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45" name="Line 37"/>
              <p:cNvSpPr>
                <a:spLocks noChangeAspect="1" noChangeShapeType="1"/>
              </p:cNvSpPr>
              <p:nvPr/>
            </p:nvSpPr>
            <p:spPr bwMode="auto">
              <a:xfrm>
                <a:off x="4838" y="1747"/>
                <a:ext cx="383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46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5293" y="1610"/>
                <a:ext cx="227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rtl="1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900" b="0">
                    <a:latin typeface="Comic Sans MS" panose="030F0702030302020204" pitchFamily="66" charset="0"/>
                    <a:cs typeface="Arial" panose="020B0604020202020204" pitchFamily="34" charset="0"/>
                  </a:rPr>
                  <a:t>Z</a:t>
                </a:r>
                <a:endParaRPr lang="en-US" altLang="en-US" sz="1000" b="0">
                  <a:cs typeface="Arial" panose="020B0604020202020204" pitchFamily="34" charset="0"/>
                </a:endParaRPr>
              </a:p>
            </p:txBody>
          </p:sp>
          <p:sp>
            <p:nvSpPr>
              <p:cNvPr id="77847" name="Freeform 39"/>
              <p:cNvSpPr>
                <a:spLocks noChangeAspect="1"/>
              </p:cNvSpPr>
              <p:nvPr/>
            </p:nvSpPr>
            <p:spPr bwMode="auto">
              <a:xfrm>
                <a:off x="192" y="2352"/>
                <a:ext cx="4419" cy="1536"/>
              </a:xfrm>
              <a:custGeom>
                <a:avLst/>
                <a:gdLst>
                  <a:gd name="T0" fmla="*/ 10032 w 3600"/>
                  <a:gd name="T1" fmla="*/ 0 h 1536"/>
                  <a:gd name="T2" fmla="*/ 10032 w 3600"/>
                  <a:gd name="T3" fmla="*/ 1536 h 1536"/>
                  <a:gd name="T4" fmla="*/ 0 w 3600"/>
                  <a:gd name="T5" fmla="*/ 1536 h 1536"/>
                  <a:gd name="T6" fmla="*/ 0 60000 65536"/>
                  <a:gd name="T7" fmla="*/ 0 60000 65536"/>
                  <a:gd name="T8" fmla="*/ 0 60000 65536"/>
                  <a:gd name="T9" fmla="*/ 0 w 3600"/>
                  <a:gd name="T10" fmla="*/ 0 h 1536"/>
                  <a:gd name="T11" fmla="*/ 3600 w 3600"/>
                  <a:gd name="T12" fmla="*/ 1536 h 1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00" h="1536">
                    <a:moveTo>
                      <a:pt x="3600" y="0"/>
                    </a:moveTo>
                    <a:lnTo>
                      <a:pt x="3600" y="1536"/>
                    </a:lnTo>
                    <a:lnTo>
                      <a:pt x="0" y="15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8" name="Oval 40"/>
              <p:cNvSpPr>
                <a:spLocks noChangeAspect="1" noChangeArrowheads="1"/>
              </p:cNvSpPr>
              <p:nvPr/>
            </p:nvSpPr>
            <p:spPr bwMode="auto">
              <a:xfrm>
                <a:off x="3706" y="1680"/>
                <a:ext cx="53" cy="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49" name="Freeform 44"/>
              <p:cNvSpPr>
                <a:spLocks noChangeAspect="1"/>
              </p:cNvSpPr>
              <p:nvPr/>
            </p:nvSpPr>
            <p:spPr bwMode="auto">
              <a:xfrm>
                <a:off x="2688" y="1824"/>
                <a:ext cx="576" cy="624"/>
              </a:xfrm>
              <a:custGeom>
                <a:avLst/>
                <a:gdLst>
                  <a:gd name="T0" fmla="*/ 576 w 576"/>
                  <a:gd name="T1" fmla="*/ 0 h 624"/>
                  <a:gd name="T2" fmla="*/ 240 w 576"/>
                  <a:gd name="T3" fmla="*/ 0 h 624"/>
                  <a:gd name="T4" fmla="*/ 240 w 576"/>
                  <a:gd name="T5" fmla="*/ 624 h 624"/>
                  <a:gd name="T6" fmla="*/ 0 w 576"/>
                  <a:gd name="T7" fmla="*/ 624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624"/>
                  <a:gd name="T14" fmla="*/ 576 w 576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624">
                    <a:moveTo>
                      <a:pt x="576" y="0"/>
                    </a:moveTo>
                    <a:lnTo>
                      <a:pt x="240" y="0"/>
                    </a:lnTo>
                    <a:lnTo>
                      <a:pt x="240" y="624"/>
                    </a:lnTo>
                    <a:lnTo>
                      <a:pt x="0" y="62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0" name="Freeform 45"/>
              <p:cNvSpPr>
                <a:spLocks noChangeAspect="1"/>
              </p:cNvSpPr>
              <p:nvPr/>
            </p:nvSpPr>
            <p:spPr bwMode="auto">
              <a:xfrm>
                <a:off x="2928" y="1248"/>
                <a:ext cx="336" cy="384"/>
              </a:xfrm>
              <a:custGeom>
                <a:avLst/>
                <a:gdLst>
                  <a:gd name="T0" fmla="*/ 336 w 336"/>
                  <a:gd name="T1" fmla="*/ 384 h 384"/>
                  <a:gd name="T2" fmla="*/ 0 w 336"/>
                  <a:gd name="T3" fmla="*/ 384 h 384"/>
                  <a:gd name="T4" fmla="*/ 0 w 336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384"/>
                  <a:gd name="T11" fmla="*/ 336 w 336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384">
                    <a:moveTo>
                      <a:pt x="336" y="384"/>
                    </a:moveTo>
                    <a:lnTo>
                      <a:pt x="0" y="384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1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243" y="2256"/>
                <a:ext cx="445" cy="334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52" name="Oval 47"/>
              <p:cNvSpPr>
                <a:spLocks noChangeAspect="1" noChangeArrowheads="1"/>
              </p:cNvSpPr>
              <p:nvPr/>
            </p:nvSpPr>
            <p:spPr bwMode="auto">
              <a:xfrm>
                <a:off x="2195" y="2304"/>
                <a:ext cx="53" cy="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53" name="Freeform 48"/>
              <p:cNvSpPr>
                <a:spLocks noChangeAspect="1"/>
              </p:cNvSpPr>
              <p:nvPr/>
            </p:nvSpPr>
            <p:spPr bwMode="auto">
              <a:xfrm>
                <a:off x="1632" y="1728"/>
                <a:ext cx="576" cy="624"/>
              </a:xfrm>
              <a:custGeom>
                <a:avLst/>
                <a:gdLst>
                  <a:gd name="T0" fmla="*/ 576 w 576"/>
                  <a:gd name="T1" fmla="*/ 624 h 624"/>
                  <a:gd name="T2" fmla="*/ 336 w 576"/>
                  <a:gd name="T3" fmla="*/ 624 h 624"/>
                  <a:gd name="T4" fmla="*/ 336 w 576"/>
                  <a:gd name="T5" fmla="*/ 0 h 624"/>
                  <a:gd name="T6" fmla="*/ 0 w 576"/>
                  <a:gd name="T7" fmla="*/ 0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624"/>
                  <a:gd name="T14" fmla="*/ 576 w 576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624">
                    <a:moveTo>
                      <a:pt x="576" y="624"/>
                    </a:moveTo>
                    <a:lnTo>
                      <a:pt x="336" y="624"/>
                    </a:lnTo>
                    <a:lnTo>
                      <a:pt x="33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7854" name="Group 53"/>
              <p:cNvGrpSpPr>
                <a:grpSpLocks noChangeAspect="1"/>
              </p:cNvGrpSpPr>
              <p:nvPr/>
            </p:nvGrpSpPr>
            <p:grpSpPr bwMode="auto">
              <a:xfrm>
                <a:off x="1181" y="1555"/>
                <a:ext cx="403" cy="317"/>
                <a:chOff x="960" y="1536"/>
                <a:chExt cx="403" cy="317"/>
              </a:xfrm>
            </p:grpSpPr>
            <p:sp>
              <p:nvSpPr>
                <p:cNvPr id="77882" name="Arc 49"/>
                <p:cNvSpPr>
                  <a:spLocks noChangeAspect="1"/>
                </p:cNvSpPr>
                <p:nvPr/>
              </p:nvSpPr>
              <p:spPr bwMode="auto">
                <a:xfrm>
                  <a:off x="961" y="1700"/>
                  <a:ext cx="399" cy="153"/>
                </a:xfrm>
                <a:custGeom>
                  <a:avLst/>
                  <a:gdLst>
                    <a:gd name="T0" fmla="*/ 0 w 21546"/>
                    <a:gd name="T1" fmla="*/ 0 h 21596"/>
                    <a:gd name="T2" fmla="*/ 0 w 21546"/>
                    <a:gd name="T3" fmla="*/ 0 h 21596"/>
                    <a:gd name="T4" fmla="*/ 0 w 21546"/>
                    <a:gd name="T5" fmla="*/ 0 h 21596"/>
                    <a:gd name="T6" fmla="*/ 0 60000 65536"/>
                    <a:gd name="T7" fmla="*/ 0 60000 65536"/>
                    <a:gd name="T8" fmla="*/ 0 60000 65536"/>
                    <a:gd name="T9" fmla="*/ 0 w 21546"/>
                    <a:gd name="T10" fmla="*/ 0 h 21596"/>
                    <a:gd name="T11" fmla="*/ 21546 w 21546"/>
                    <a:gd name="T12" fmla="*/ 21596 h 215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46" h="21596" fill="none" extrusionOk="0">
                      <a:moveTo>
                        <a:pt x="21545" y="1532"/>
                      </a:moveTo>
                      <a:cubicBezTo>
                        <a:pt x="20752" y="12675"/>
                        <a:pt x="11594" y="21375"/>
                        <a:pt x="425" y="21595"/>
                      </a:cubicBezTo>
                    </a:path>
                    <a:path w="21546" h="21596" stroke="0" extrusionOk="0">
                      <a:moveTo>
                        <a:pt x="21545" y="1532"/>
                      </a:moveTo>
                      <a:cubicBezTo>
                        <a:pt x="20752" y="12675"/>
                        <a:pt x="11594" y="21375"/>
                        <a:pt x="425" y="21595"/>
                      </a:cubicBezTo>
                      <a:lnTo>
                        <a:pt x="0" y="0"/>
                      </a:lnTo>
                      <a:lnTo>
                        <a:pt x="21545" y="1532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83" name="Arc 50"/>
                <p:cNvSpPr>
                  <a:spLocks noChangeAspect="1"/>
                </p:cNvSpPr>
                <p:nvPr/>
              </p:nvSpPr>
              <p:spPr bwMode="auto">
                <a:xfrm>
                  <a:off x="960" y="1536"/>
                  <a:ext cx="72" cy="175"/>
                </a:xfrm>
                <a:custGeom>
                  <a:avLst/>
                  <a:gdLst>
                    <a:gd name="T0" fmla="*/ 0 w 21600"/>
                    <a:gd name="T1" fmla="*/ 0 h 23004"/>
                    <a:gd name="T2" fmla="*/ 0 w 21600"/>
                    <a:gd name="T3" fmla="*/ 0 h 23004"/>
                    <a:gd name="T4" fmla="*/ 0 w 21600"/>
                    <a:gd name="T5" fmla="*/ 0 h 23004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3004"/>
                    <a:gd name="T11" fmla="*/ 21600 w 21600"/>
                    <a:gd name="T12" fmla="*/ 23004 h 230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3004" fill="none" extrusionOk="0">
                      <a:moveTo>
                        <a:pt x="1175" y="-1"/>
                      </a:moveTo>
                      <a:cubicBezTo>
                        <a:pt x="12630" y="624"/>
                        <a:pt x="21600" y="10095"/>
                        <a:pt x="21600" y="21568"/>
                      </a:cubicBezTo>
                      <a:cubicBezTo>
                        <a:pt x="21600" y="22047"/>
                        <a:pt x="21584" y="22526"/>
                        <a:pt x="21552" y="23004"/>
                      </a:cubicBezTo>
                    </a:path>
                    <a:path w="21600" h="23004" stroke="0" extrusionOk="0">
                      <a:moveTo>
                        <a:pt x="1175" y="-1"/>
                      </a:moveTo>
                      <a:cubicBezTo>
                        <a:pt x="12630" y="624"/>
                        <a:pt x="21600" y="10095"/>
                        <a:pt x="21600" y="21568"/>
                      </a:cubicBezTo>
                      <a:cubicBezTo>
                        <a:pt x="21600" y="22047"/>
                        <a:pt x="21584" y="22526"/>
                        <a:pt x="21552" y="23004"/>
                      </a:cubicBezTo>
                      <a:lnTo>
                        <a:pt x="0" y="21568"/>
                      </a:lnTo>
                      <a:lnTo>
                        <a:pt x="1175" y="-1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84" name="Arc 51"/>
                <p:cNvSpPr>
                  <a:spLocks noChangeAspect="1"/>
                </p:cNvSpPr>
                <p:nvPr/>
              </p:nvSpPr>
              <p:spPr bwMode="auto">
                <a:xfrm>
                  <a:off x="963" y="1537"/>
                  <a:ext cx="400" cy="164"/>
                </a:xfrm>
                <a:custGeom>
                  <a:avLst/>
                  <a:gdLst>
                    <a:gd name="T0" fmla="*/ 0 w 21600"/>
                    <a:gd name="T1" fmla="*/ 0 h 23129"/>
                    <a:gd name="T2" fmla="*/ 0 w 21600"/>
                    <a:gd name="T3" fmla="*/ 0 h 23129"/>
                    <a:gd name="T4" fmla="*/ 0 w 21600"/>
                    <a:gd name="T5" fmla="*/ 0 h 2312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3129"/>
                    <a:gd name="T11" fmla="*/ 21600 w 21600"/>
                    <a:gd name="T12" fmla="*/ 23129 h 2312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3129" fill="none" extrusionOk="0">
                      <a:moveTo>
                        <a:pt x="425" y="0"/>
                      </a:moveTo>
                      <a:cubicBezTo>
                        <a:pt x="12187" y="232"/>
                        <a:pt x="21600" y="9832"/>
                        <a:pt x="21600" y="21596"/>
                      </a:cubicBezTo>
                      <a:cubicBezTo>
                        <a:pt x="21600" y="22107"/>
                        <a:pt x="21581" y="22618"/>
                        <a:pt x="21545" y="23128"/>
                      </a:cubicBezTo>
                    </a:path>
                    <a:path w="21600" h="23129" stroke="0" extrusionOk="0">
                      <a:moveTo>
                        <a:pt x="425" y="0"/>
                      </a:moveTo>
                      <a:cubicBezTo>
                        <a:pt x="12187" y="232"/>
                        <a:pt x="21600" y="9832"/>
                        <a:pt x="21600" y="21596"/>
                      </a:cubicBezTo>
                      <a:cubicBezTo>
                        <a:pt x="21600" y="22107"/>
                        <a:pt x="21581" y="22618"/>
                        <a:pt x="21545" y="23128"/>
                      </a:cubicBezTo>
                      <a:lnTo>
                        <a:pt x="0" y="21596"/>
                      </a:lnTo>
                      <a:lnTo>
                        <a:pt x="425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85" name="Arc 52"/>
                <p:cNvSpPr>
                  <a:spLocks noChangeAspect="1"/>
                </p:cNvSpPr>
                <p:nvPr/>
              </p:nvSpPr>
              <p:spPr bwMode="auto">
                <a:xfrm>
                  <a:off x="960" y="1680"/>
                  <a:ext cx="72" cy="169"/>
                </a:xfrm>
                <a:custGeom>
                  <a:avLst/>
                  <a:gdLst>
                    <a:gd name="T0" fmla="*/ 0 w 21590"/>
                    <a:gd name="T1" fmla="*/ 0 h 21568"/>
                    <a:gd name="T2" fmla="*/ 0 w 21590"/>
                    <a:gd name="T3" fmla="*/ 0 h 21568"/>
                    <a:gd name="T4" fmla="*/ 0 w 21590"/>
                    <a:gd name="T5" fmla="*/ 0 h 21568"/>
                    <a:gd name="T6" fmla="*/ 0 60000 65536"/>
                    <a:gd name="T7" fmla="*/ 0 60000 65536"/>
                    <a:gd name="T8" fmla="*/ 0 60000 65536"/>
                    <a:gd name="T9" fmla="*/ 0 w 21590"/>
                    <a:gd name="T10" fmla="*/ 0 h 21568"/>
                    <a:gd name="T11" fmla="*/ 21590 w 21590"/>
                    <a:gd name="T12" fmla="*/ 21568 h 215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0" h="21568" fill="none" extrusionOk="0">
                      <a:moveTo>
                        <a:pt x="21590" y="650"/>
                      </a:moveTo>
                      <a:cubicBezTo>
                        <a:pt x="21252" y="11866"/>
                        <a:pt x="12382" y="20956"/>
                        <a:pt x="1176" y="21567"/>
                      </a:cubicBezTo>
                    </a:path>
                    <a:path w="21590" h="21568" stroke="0" extrusionOk="0">
                      <a:moveTo>
                        <a:pt x="21590" y="650"/>
                      </a:moveTo>
                      <a:cubicBezTo>
                        <a:pt x="21252" y="11866"/>
                        <a:pt x="12382" y="20956"/>
                        <a:pt x="1176" y="21567"/>
                      </a:cubicBezTo>
                      <a:lnTo>
                        <a:pt x="0" y="0"/>
                      </a:lnTo>
                      <a:lnTo>
                        <a:pt x="21590" y="65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7855" name="Line 54"/>
              <p:cNvSpPr>
                <a:spLocks noChangeAspect="1" noChangeShapeType="1"/>
              </p:cNvSpPr>
              <p:nvPr/>
            </p:nvSpPr>
            <p:spPr bwMode="auto">
              <a:xfrm flipH="1">
                <a:off x="336" y="16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6" name="Freeform 55"/>
              <p:cNvSpPr>
                <a:spLocks noChangeAspect="1"/>
              </p:cNvSpPr>
              <p:nvPr/>
            </p:nvSpPr>
            <p:spPr bwMode="auto">
              <a:xfrm>
                <a:off x="864" y="1776"/>
                <a:ext cx="384" cy="480"/>
              </a:xfrm>
              <a:custGeom>
                <a:avLst/>
                <a:gdLst>
                  <a:gd name="T0" fmla="*/ 384 w 384"/>
                  <a:gd name="T1" fmla="*/ 0 h 480"/>
                  <a:gd name="T2" fmla="*/ 192 w 384"/>
                  <a:gd name="T3" fmla="*/ 0 h 480"/>
                  <a:gd name="T4" fmla="*/ 192 w 384"/>
                  <a:gd name="T5" fmla="*/ 480 h 480"/>
                  <a:gd name="T6" fmla="*/ 0 w 384"/>
                  <a:gd name="T7" fmla="*/ 480 h 4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480"/>
                  <a:gd name="T14" fmla="*/ 384 w 384"/>
                  <a:gd name="T15" fmla="*/ 480 h 4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480">
                    <a:moveTo>
                      <a:pt x="384" y="0"/>
                    </a:moveTo>
                    <a:lnTo>
                      <a:pt x="192" y="0"/>
                    </a:lnTo>
                    <a:lnTo>
                      <a:pt x="192" y="480"/>
                    </a:lnTo>
                    <a:lnTo>
                      <a:pt x="0" y="48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7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384" y="1872"/>
                <a:ext cx="458" cy="81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77858" name="Group 57"/>
              <p:cNvGrpSpPr>
                <a:grpSpLocks noChangeAspect="1"/>
              </p:cNvGrpSpPr>
              <p:nvPr/>
            </p:nvGrpSpPr>
            <p:grpSpPr bwMode="auto">
              <a:xfrm>
                <a:off x="432" y="2153"/>
                <a:ext cx="327" cy="472"/>
                <a:chOff x="4738" y="1142"/>
                <a:chExt cx="327" cy="472"/>
              </a:xfrm>
            </p:grpSpPr>
            <p:sp>
              <p:nvSpPr>
                <p:cNvPr id="77880" name="Rectangle 58"/>
                <p:cNvSpPr>
                  <a:spLocks noChangeAspect="1" noChangeArrowheads="1"/>
                </p:cNvSpPr>
                <p:nvPr/>
              </p:nvSpPr>
              <p:spPr bwMode="auto">
                <a:xfrm>
                  <a:off x="4738" y="1142"/>
                  <a:ext cx="1" cy="4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rtl="1" eaLnBrk="1" hangingPunct="1">
                    <a:spcBef>
                      <a:spcPct val="50000"/>
                    </a:spcBef>
                    <a:buFontTx/>
                    <a:buNone/>
                  </a:pPr>
                  <a:endParaRPr lang="en-US" altLang="en-US" sz="27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881" name="Rectangle 59"/>
                <p:cNvSpPr>
                  <a:spLocks noChangeAspect="1" noChangeArrowheads="1"/>
                </p:cNvSpPr>
                <p:nvPr/>
              </p:nvSpPr>
              <p:spPr bwMode="auto">
                <a:xfrm>
                  <a:off x="4818" y="1142"/>
                  <a:ext cx="247" cy="2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FF</a:t>
                  </a:r>
                  <a:endParaRPr lang="en-US" altLang="en-US" sz="24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7859" name="Freeform 60"/>
              <p:cNvSpPr>
                <a:spLocks noChangeAspect="1"/>
              </p:cNvSpPr>
              <p:nvPr/>
            </p:nvSpPr>
            <p:spPr bwMode="auto">
              <a:xfrm rot="-5400000">
                <a:off x="589" y="2568"/>
                <a:ext cx="122" cy="141"/>
              </a:xfrm>
              <a:custGeom>
                <a:avLst/>
                <a:gdLst>
                  <a:gd name="T0" fmla="*/ 10 w 122"/>
                  <a:gd name="T1" fmla="*/ 0 h 141"/>
                  <a:gd name="T2" fmla="*/ 122 w 122"/>
                  <a:gd name="T3" fmla="*/ 56 h 141"/>
                  <a:gd name="T4" fmla="*/ 0 w 122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22"/>
                  <a:gd name="T10" fmla="*/ 0 h 141"/>
                  <a:gd name="T11" fmla="*/ 122 w 122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2" h="141">
                    <a:moveTo>
                      <a:pt x="10" y="0"/>
                    </a:moveTo>
                    <a:cubicBezTo>
                      <a:pt x="47" y="19"/>
                      <a:pt x="122" y="56"/>
                      <a:pt x="122" y="56"/>
                    </a:cubicBezTo>
                    <a:lnTo>
                      <a:pt x="0" y="141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0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84" y="2868"/>
                <a:ext cx="458" cy="81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77861" name="Group 62"/>
              <p:cNvGrpSpPr>
                <a:grpSpLocks noChangeAspect="1"/>
              </p:cNvGrpSpPr>
              <p:nvPr/>
            </p:nvGrpSpPr>
            <p:grpSpPr bwMode="auto">
              <a:xfrm>
                <a:off x="432" y="3149"/>
                <a:ext cx="327" cy="472"/>
                <a:chOff x="4738" y="1142"/>
                <a:chExt cx="327" cy="472"/>
              </a:xfrm>
            </p:grpSpPr>
            <p:sp>
              <p:nvSpPr>
                <p:cNvPr id="77878" name="Rectangle 63"/>
                <p:cNvSpPr>
                  <a:spLocks noChangeAspect="1" noChangeArrowheads="1"/>
                </p:cNvSpPr>
                <p:nvPr/>
              </p:nvSpPr>
              <p:spPr bwMode="auto">
                <a:xfrm>
                  <a:off x="4738" y="1142"/>
                  <a:ext cx="1" cy="4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rtl="1" eaLnBrk="1" hangingPunct="1">
                    <a:spcBef>
                      <a:spcPct val="50000"/>
                    </a:spcBef>
                    <a:buFontTx/>
                    <a:buNone/>
                  </a:pPr>
                  <a:endParaRPr lang="en-US" altLang="en-US" sz="27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879" name="Rectangle 64"/>
                <p:cNvSpPr>
                  <a:spLocks noChangeAspect="1" noChangeArrowheads="1"/>
                </p:cNvSpPr>
                <p:nvPr/>
              </p:nvSpPr>
              <p:spPr bwMode="auto">
                <a:xfrm>
                  <a:off x="4818" y="1142"/>
                  <a:ext cx="247" cy="2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defTabSz="1019175">
                    <a:spcBef>
                      <a:spcPct val="20000"/>
                    </a:spcBef>
                    <a:buChar char="•"/>
                    <a:defRPr sz="32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1pPr>
                  <a:lvl2pPr marL="742950" indent="-285750" defTabSz="1019175">
                    <a:spcBef>
                      <a:spcPct val="20000"/>
                    </a:spcBef>
                    <a:buChar char="–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2pPr>
                  <a:lvl3pPr marL="1143000" indent="-228600" defTabSz="1019175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3pPr>
                  <a:lvl4pPr marL="1600200" indent="-228600" defTabSz="1019175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4pPr>
                  <a:lvl5pPr marL="2057400" indent="-228600" defTabSz="1019175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5pPr>
                  <a:lvl6pPr marL="25146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6pPr>
                  <a:lvl7pPr marL="29718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7pPr>
                  <a:lvl8pPr marL="34290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8pPr>
                  <a:lvl9pPr marL="3886200" indent="-228600" defTabSz="1019175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itchFamily="2" charset="0"/>
                    </a:defRPr>
                  </a:lvl9pPr>
                </a:lstStyle>
                <a:p>
                  <a:pPr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FF</a:t>
                  </a:r>
                  <a:endParaRPr lang="en-US" altLang="en-US" sz="24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7862" name="Freeform 65"/>
              <p:cNvSpPr>
                <a:spLocks noChangeAspect="1"/>
              </p:cNvSpPr>
              <p:nvPr/>
            </p:nvSpPr>
            <p:spPr bwMode="auto">
              <a:xfrm rot="-5400000">
                <a:off x="589" y="3564"/>
                <a:ext cx="122" cy="141"/>
              </a:xfrm>
              <a:custGeom>
                <a:avLst/>
                <a:gdLst>
                  <a:gd name="T0" fmla="*/ 10 w 122"/>
                  <a:gd name="T1" fmla="*/ 0 h 141"/>
                  <a:gd name="T2" fmla="*/ 122 w 122"/>
                  <a:gd name="T3" fmla="*/ 56 h 141"/>
                  <a:gd name="T4" fmla="*/ 0 w 122"/>
                  <a:gd name="T5" fmla="*/ 141 h 141"/>
                  <a:gd name="T6" fmla="*/ 0 60000 65536"/>
                  <a:gd name="T7" fmla="*/ 0 60000 65536"/>
                  <a:gd name="T8" fmla="*/ 0 60000 65536"/>
                  <a:gd name="T9" fmla="*/ 0 w 122"/>
                  <a:gd name="T10" fmla="*/ 0 h 141"/>
                  <a:gd name="T11" fmla="*/ 122 w 122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2" h="141">
                    <a:moveTo>
                      <a:pt x="10" y="0"/>
                    </a:moveTo>
                    <a:cubicBezTo>
                      <a:pt x="47" y="19"/>
                      <a:pt x="122" y="56"/>
                      <a:pt x="122" y="56"/>
                    </a:cubicBezTo>
                    <a:lnTo>
                      <a:pt x="0" y="141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3" name="Line 66"/>
              <p:cNvSpPr>
                <a:spLocks noChangeAspect="1" noChangeShapeType="1"/>
              </p:cNvSpPr>
              <p:nvPr/>
            </p:nvSpPr>
            <p:spPr bwMode="auto">
              <a:xfrm>
                <a:off x="624" y="26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4" name="Line 67"/>
              <p:cNvSpPr>
                <a:spLocks noChangeAspect="1" noChangeShapeType="1"/>
              </p:cNvSpPr>
              <p:nvPr/>
            </p:nvSpPr>
            <p:spPr bwMode="auto">
              <a:xfrm>
                <a:off x="624" y="369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5" name="Oval 68"/>
              <p:cNvSpPr>
                <a:spLocks noChangeAspect="1" noChangeArrowheads="1"/>
              </p:cNvSpPr>
              <p:nvPr/>
            </p:nvSpPr>
            <p:spPr bwMode="auto">
              <a:xfrm>
                <a:off x="1200" y="1728"/>
                <a:ext cx="53" cy="5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Lotus" pitchFamily="2" charset="0"/>
                  </a:defRPr>
                </a:lvl9pPr>
              </a:lstStyle>
              <a:p>
                <a:pPr algn="r" rtl="1" eaLnBrk="1" hangingPunct="1">
                  <a:spcBef>
                    <a:spcPct val="5000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866" name="Freeform 69"/>
              <p:cNvSpPr>
                <a:spLocks noChangeAspect="1"/>
              </p:cNvSpPr>
              <p:nvPr/>
            </p:nvSpPr>
            <p:spPr bwMode="auto">
              <a:xfrm>
                <a:off x="864" y="2496"/>
                <a:ext cx="1392" cy="672"/>
              </a:xfrm>
              <a:custGeom>
                <a:avLst/>
                <a:gdLst>
                  <a:gd name="T0" fmla="*/ 1392 w 1392"/>
                  <a:gd name="T1" fmla="*/ 0 h 672"/>
                  <a:gd name="T2" fmla="*/ 1104 w 1392"/>
                  <a:gd name="T3" fmla="*/ 0 h 672"/>
                  <a:gd name="T4" fmla="*/ 1104 w 1392"/>
                  <a:gd name="T5" fmla="*/ 672 h 672"/>
                  <a:gd name="T6" fmla="*/ 0 w 1392"/>
                  <a:gd name="T7" fmla="*/ 672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92"/>
                  <a:gd name="T13" fmla="*/ 0 h 672"/>
                  <a:gd name="T14" fmla="*/ 1392 w 1392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92" h="672">
                    <a:moveTo>
                      <a:pt x="1392" y="0"/>
                    </a:moveTo>
                    <a:lnTo>
                      <a:pt x="1104" y="0"/>
                    </a:lnTo>
                    <a:lnTo>
                      <a:pt x="1104" y="672"/>
                    </a:lnTo>
                    <a:lnTo>
                      <a:pt x="0" y="67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7" name="Freeform 70"/>
              <p:cNvSpPr>
                <a:spLocks noChangeAspect="1"/>
              </p:cNvSpPr>
              <p:nvPr/>
            </p:nvSpPr>
            <p:spPr bwMode="auto">
              <a:xfrm>
                <a:off x="288" y="1200"/>
                <a:ext cx="864" cy="240"/>
              </a:xfrm>
              <a:custGeom>
                <a:avLst/>
                <a:gdLst>
                  <a:gd name="T0" fmla="*/ 0 w 864"/>
                  <a:gd name="T1" fmla="*/ 240 h 240"/>
                  <a:gd name="T2" fmla="*/ 144 w 864"/>
                  <a:gd name="T3" fmla="*/ 240 h 240"/>
                  <a:gd name="T4" fmla="*/ 144 w 864"/>
                  <a:gd name="T5" fmla="*/ 0 h 240"/>
                  <a:gd name="T6" fmla="*/ 240 w 864"/>
                  <a:gd name="T7" fmla="*/ 0 h 240"/>
                  <a:gd name="T8" fmla="*/ 240 w 864"/>
                  <a:gd name="T9" fmla="*/ 240 h 240"/>
                  <a:gd name="T10" fmla="*/ 384 w 864"/>
                  <a:gd name="T11" fmla="*/ 240 h 240"/>
                  <a:gd name="T12" fmla="*/ 384 w 864"/>
                  <a:gd name="T13" fmla="*/ 0 h 240"/>
                  <a:gd name="T14" fmla="*/ 624 w 864"/>
                  <a:gd name="T15" fmla="*/ 0 h 240"/>
                  <a:gd name="T16" fmla="*/ 624 w 864"/>
                  <a:gd name="T17" fmla="*/ 240 h 240"/>
                  <a:gd name="T18" fmla="*/ 864 w 864"/>
                  <a:gd name="T19" fmla="*/ 240 h 2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64"/>
                  <a:gd name="T31" fmla="*/ 0 h 240"/>
                  <a:gd name="T32" fmla="*/ 864 w 864"/>
                  <a:gd name="T33" fmla="*/ 240 h 2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64" h="240">
                    <a:moveTo>
                      <a:pt x="0" y="240"/>
                    </a:moveTo>
                    <a:lnTo>
                      <a:pt x="144" y="240"/>
                    </a:lnTo>
                    <a:lnTo>
                      <a:pt x="144" y="0"/>
                    </a:lnTo>
                    <a:lnTo>
                      <a:pt x="240" y="0"/>
                    </a:lnTo>
                    <a:lnTo>
                      <a:pt x="240" y="240"/>
                    </a:lnTo>
                    <a:lnTo>
                      <a:pt x="384" y="240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624" y="240"/>
                    </a:lnTo>
                    <a:lnTo>
                      <a:pt x="864" y="24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8" name="Freeform 71"/>
              <p:cNvSpPr>
                <a:spLocks noChangeAspect="1"/>
              </p:cNvSpPr>
              <p:nvPr/>
            </p:nvSpPr>
            <p:spPr bwMode="auto">
              <a:xfrm>
                <a:off x="1248" y="2112"/>
                <a:ext cx="336" cy="192"/>
              </a:xfrm>
              <a:custGeom>
                <a:avLst/>
                <a:gdLst>
                  <a:gd name="T0" fmla="*/ 0 w 336"/>
                  <a:gd name="T1" fmla="*/ 192 h 192"/>
                  <a:gd name="T2" fmla="*/ 192 w 336"/>
                  <a:gd name="T3" fmla="*/ 192 h 192"/>
                  <a:gd name="T4" fmla="*/ 192 w 336"/>
                  <a:gd name="T5" fmla="*/ 0 h 192"/>
                  <a:gd name="T6" fmla="*/ 336 w 336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6"/>
                  <a:gd name="T13" fmla="*/ 0 h 192"/>
                  <a:gd name="T14" fmla="*/ 336 w 336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6" h="192">
                    <a:moveTo>
                      <a:pt x="0" y="192"/>
                    </a:moveTo>
                    <a:lnTo>
                      <a:pt x="192" y="192"/>
                    </a:lnTo>
                    <a:lnTo>
                      <a:pt x="192" y="0"/>
                    </a:lnTo>
                    <a:lnTo>
                      <a:pt x="336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9" name="Freeform 72"/>
              <p:cNvSpPr>
                <a:spLocks noChangeAspect="1"/>
              </p:cNvSpPr>
              <p:nvPr/>
            </p:nvSpPr>
            <p:spPr bwMode="auto">
              <a:xfrm>
                <a:off x="1200" y="2880"/>
                <a:ext cx="336" cy="192"/>
              </a:xfrm>
              <a:custGeom>
                <a:avLst/>
                <a:gdLst>
                  <a:gd name="T0" fmla="*/ 0 w 336"/>
                  <a:gd name="T1" fmla="*/ 192 h 192"/>
                  <a:gd name="T2" fmla="*/ 192 w 336"/>
                  <a:gd name="T3" fmla="*/ 192 h 192"/>
                  <a:gd name="T4" fmla="*/ 192 w 336"/>
                  <a:gd name="T5" fmla="*/ 0 h 192"/>
                  <a:gd name="T6" fmla="*/ 336 w 336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6"/>
                  <a:gd name="T13" fmla="*/ 0 h 192"/>
                  <a:gd name="T14" fmla="*/ 336 w 336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6" h="192">
                    <a:moveTo>
                      <a:pt x="0" y="192"/>
                    </a:moveTo>
                    <a:lnTo>
                      <a:pt x="192" y="192"/>
                    </a:lnTo>
                    <a:lnTo>
                      <a:pt x="192" y="0"/>
                    </a:lnTo>
                    <a:lnTo>
                      <a:pt x="336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0" name="Freeform 73"/>
              <p:cNvSpPr>
                <a:spLocks noChangeAspect="1"/>
              </p:cNvSpPr>
              <p:nvPr/>
            </p:nvSpPr>
            <p:spPr bwMode="auto">
              <a:xfrm rot="10800000">
                <a:off x="1680" y="1440"/>
                <a:ext cx="720" cy="240"/>
              </a:xfrm>
              <a:custGeom>
                <a:avLst/>
                <a:gdLst>
                  <a:gd name="T0" fmla="*/ 0 w 864"/>
                  <a:gd name="T1" fmla="*/ 240 h 240"/>
                  <a:gd name="T2" fmla="*/ 58 w 864"/>
                  <a:gd name="T3" fmla="*/ 240 h 240"/>
                  <a:gd name="T4" fmla="*/ 58 w 864"/>
                  <a:gd name="T5" fmla="*/ 0 h 240"/>
                  <a:gd name="T6" fmla="*/ 97 w 864"/>
                  <a:gd name="T7" fmla="*/ 0 h 240"/>
                  <a:gd name="T8" fmla="*/ 97 w 864"/>
                  <a:gd name="T9" fmla="*/ 240 h 240"/>
                  <a:gd name="T10" fmla="*/ 155 w 864"/>
                  <a:gd name="T11" fmla="*/ 240 h 240"/>
                  <a:gd name="T12" fmla="*/ 155 w 864"/>
                  <a:gd name="T13" fmla="*/ 0 h 240"/>
                  <a:gd name="T14" fmla="*/ 251 w 864"/>
                  <a:gd name="T15" fmla="*/ 0 h 240"/>
                  <a:gd name="T16" fmla="*/ 251 w 864"/>
                  <a:gd name="T17" fmla="*/ 240 h 240"/>
                  <a:gd name="T18" fmla="*/ 348 w 864"/>
                  <a:gd name="T19" fmla="*/ 240 h 2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64"/>
                  <a:gd name="T31" fmla="*/ 0 h 240"/>
                  <a:gd name="T32" fmla="*/ 864 w 864"/>
                  <a:gd name="T33" fmla="*/ 240 h 2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64" h="240">
                    <a:moveTo>
                      <a:pt x="0" y="240"/>
                    </a:moveTo>
                    <a:lnTo>
                      <a:pt x="144" y="240"/>
                    </a:lnTo>
                    <a:lnTo>
                      <a:pt x="144" y="0"/>
                    </a:lnTo>
                    <a:lnTo>
                      <a:pt x="240" y="0"/>
                    </a:lnTo>
                    <a:lnTo>
                      <a:pt x="240" y="240"/>
                    </a:lnTo>
                    <a:lnTo>
                      <a:pt x="384" y="240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624" y="240"/>
                    </a:lnTo>
                    <a:lnTo>
                      <a:pt x="864" y="24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1" name="Freeform 75"/>
              <p:cNvSpPr>
                <a:spLocks noChangeAspect="1"/>
              </p:cNvSpPr>
              <p:nvPr/>
            </p:nvSpPr>
            <p:spPr bwMode="auto">
              <a:xfrm>
                <a:off x="2400" y="1440"/>
                <a:ext cx="96" cy="240"/>
              </a:xfrm>
              <a:custGeom>
                <a:avLst/>
                <a:gdLst>
                  <a:gd name="T0" fmla="*/ 0 w 96"/>
                  <a:gd name="T1" fmla="*/ 0 h 240"/>
                  <a:gd name="T2" fmla="*/ 0 w 96"/>
                  <a:gd name="T3" fmla="*/ 240 h 240"/>
                  <a:gd name="T4" fmla="*/ 96 w 96"/>
                  <a:gd name="T5" fmla="*/ 240 h 240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240"/>
                  <a:gd name="T11" fmla="*/ 96 w 96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240">
                    <a:moveTo>
                      <a:pt x="0" y="0"/>
                    </a:moveTo>
                    <a:lnTo>
                      <a:pt x="0" y="240"/>
                    </a:lnTo>
                    <a:lnTo>
                      <a:pt x="96" y="24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2" name="Freeform 76"/>
              <p:cNvSpPr>
                <a:spLocks noChangeAspect="1"/>
              </p:cNvSpPr>
              <p:nvPr/>
            </p:nvSpPr>
            <p:spPr bwMode="auto">
              <a:xfrm>
                <a:off x="2736" y="960"/>
                <a:ext cx="576" cy="192"/>
              </a:xfrm>
              <a:custGeom>
                <a:avLst/>
                <a:gdLst>
                  <a:gd name="T0" fmla="*/ 0 w 576"/>
                  <a:gd name="T1" fmla="*/ 192 h 192"/>
                  <a:gd name="T2" fmla="*/ 96 w 576"/>
                  <a:gd name="T3" fmla="*/ 192 h 192"/>
                  <a:gd name="T4" fmla="*/ 96 w 576"/>
                  <a:gd name="T5" fmla="*/ 0 h 192"/>
                  <a:gd name="T6" fmla="*/ 192 w 576"/>
                  <a:gd name="T7" fmla="*/ 0 h 192"/>
                  <a:gd name="T8" fmla="*/ 192 w 576"/>
                  <a:gd name="T9" fmla="*/ 192 h 192"/>
                  <a:gd name="T10" fmla="*/ 336 w 576"/>
                  <a:gd name="T11" fmla="*/ 192 h 192"/>
                  <a:gd name="T12" fmla="*/ 336 w 576"/>
                  <a:gd name="T13" fmla="*/ 0 h 192"/>
                  <a:gd name="T14" fmla="*/ 576 w 576"/>
                  <a:gd name="T15" fmla="*/ 0 h 1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"/>
                  <a:gd name="T25" fmla="*/ 0 h 192"/>
                  <a:gd name="T26" fmla="*/ 576 w 576"/>
                  <a:gd name="T27" fmla="*/ 192 h 1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" h="192">
                    <a:moveTo>
                      <a:pt x="0" y="192"/>
                    </a:moveTo>
                    <a:lnTo>
                      <a:pt x="96" y="192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192"/>
                    </a:lnTo>
                    <a:lnTo>
                      <a:pt x="336" y="192"/>
                    </a:lnTo>
                    <a:lnTo>
                      <a:pt x="336" y="0"/>
                    </a:lnTo>
                    <a:lnTo>
                      <a:pt x="576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3" name="Freeform 77"/>
              <p:cNvSpPr>
                <a:spLocks noChangeAspect="1"/>
              </p:cNvSpPr>
              <p:nvPr/>
            </p:nvSpPr>
            <p:spPr bwMode="auto">
              <a:xfrm>
                <a:off x="2544" y="2688"/>
                <a:ext cx="720" cy="240"/>
              </a:xfrm>
              <a:custGeom>
                <a:avLst/>
                <a:gdLst>
                  <a:gd name="T0" fmla="*/ 0 w 864"/>
                  <a:gd name="T1" fmla="*/ 240 h 240"/>
                  <a:gd name="T2" fmla="*/ 58 w 864"/>
                  <a:gd name="T3" fmla="*/ 240 h 240"/>
                  <a:gd name="T4" fmla="*/ 58 w 864"/>
                  <a:gd name="T5" fmla="*/ 0 h 240"/>
                  <a:gd name="T6" fmla="*/ 97 w 864"/>
                  <a:gd name="T7" fmla="*/ 0 h 240"/>
                  <a:gd name="T8" fmla="*/ 97 w 864"/>
                  <a:gd name="T9" fmla="*/ 240 h 240"/>
                  <a:gd name="T10" fmla="*/ 155 w 864"/>
                  <a:gd name="T11" fmla="*/ 240 h 240"/>
                  <a:gd name="T12" fmla="*/ 155 w 864"/>
                  <a:gd name="T13" fmla="*/ 0 h 240"/>
                  <a:gd name="T14" fmla="*/ 251 w 864"/>
                  <a:gd name="T15" fmla="*/ 0 h 240"/>
                  <a:gd name="T16" fmla="*/ 251 w 864"/>
                  <a:gd name="T17" fmla="*/ 240 h 240"/>
                  <a:gd name="T18" fmla="*/ 348 w 864"/>
                  <a:gd name="T19" fmla="*/ 240 h 2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64"/>
                  <a:gd name="T31" fmla="*/ 0 h 240"/>
                  <a:gd name="T32" fmla="*/ 864 w 864"/>
                  <a:gd name="T33" fmla="*/ 240 h 2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64" h="240">
                    <a:moveTo>
                      <a:pt x="0" y="240"/>
                    </a:moveTo>
                    <a:lnTo>
                      <a:pt x="144" y="240"/>
                    </a:lnTo>
                    <a:lnTo>
                      <a:pt x="144" y="0"/>
                    </a:lnTo>
                    <a:lnTo>
                      <a:pt x="240" y="0"/>
                    </a:lnTo>
                    <a:lnTo>
                      <a:pt x="240" y="240"/>
                    </a:lnTo>
                    <a:lnTo>
                      <a:pt x="384" y="240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624" y="240"/>
                    </a:lnTo>
                    <a:lnTo>
                      <a:pt x="864" y="24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4" name="Freeform 79"/>
              <p:cNvSpPr>
                <a:spLocks noChangeAspect="1"/>
              </p:cNvSpPr>
              <p:nvPr/>
            </p:nvSpPr>
            <p:spPr bwMode="auto">
              <a:xfrm>
                <a:off x="3264" y="2688"/>
                <a:ext cx="144" cy="240"/>
              </a:xfrm>
              <a:custGeom>
                <a:avLst/>
                <a:gdLst>
                  <a:gd name="T0" fmla="*/ 0 w 144"/>
                  <a:gd name="T1" fmla="*/ 240 h 240"/>
                  <a:gd name="T2" fmla="*/ 0 w 144"/>
                  <a:gd name="T3" fmla="*/ 0 h 240"/>
                  <a:gd name="T4" fmla="*/ 48 w 144"/>
                  <a:gd name="T5" fmla="*/ 0 h 240"/>
                  <a:gd name="T6" fmla="*/ 48 w 144"/>
                  <a:gd name="T7" fmla="*/ 240 h 240"/>
                  <a:gd name="T8" fmla="*/ 144 w 144"/>
                  <a:gd name="T9" fmla="*/ 24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240"/>
                  <a:gd name="T17" fmla="*/ 144 w 144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240">
                    <a:moveTo>
                      <a:pt x="0" y="240"/>
                    </a:moveTo>
                    <a:lnTo>
                      <a:pt x="0" y="0"/>
                    </a:lnTo>
                    <a:lnTo>
                      <a:pt x="48" y="0"/>
                    </a:lnTo>
                    <a:lnTo>
                      <a:pt x="48" y="240"/>
                    </a:lnTo>
                    <a:lnTo>
                      <a:pt x="144" y="24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5" name="Freeform 80"/>
              <p:cNvSpPr>
                <a:spLocks noChangeAspect="1"/>
              </p:cNvSpPr>
              <p:nvPr/>
            </p:nvSpPr>
            <p:spPr bwMode="auto">
              <a:xfrm>
                <a:off x="3600" y="1200"/>
                <a:ext cx="720" cy="240"/>
              </a:xfrm>
              <a:custGeom>
                <a:avLst/>
                <a:gdLst>
                  <a:gd name="T0" fmla="*/ 0 w 864"/>
                  <a:gd name="T1" fmla="*/ 240 h 240"/>
                  <a:gd name="T2" fmla="*/ 58 w 864"/>
                  <a:gd name="T3" fmla="*/ 240 h 240"/>
                  <a:gd name="T4" fmla="*/ 58 w 864"/>
                  <a:gd name="T5" fmla="*/ 0 h 240"/>
                  <a:gd name="T6" fmla="*/ 97 w 864"/>
                  <a:gd name="T7" fmla="*/ 0 h 240"/>
                  <a:gd name="T8" fmla="*/ 97 w 864"/>
                  <a:gd name="T9" fmla="*/ 240 h 240"/>
                  <a:gd name="T10" fmla="*/ 155 w 864"/>
                  <a:gd name="T11" fmla="*/ 240 h 240"/>
                  <a:gd name="T12" fmla="*/ 155 w 864"/>
                  <a:gd name="T13" fmla="*/ 0 h 240"/>
                  <a:gd name="T14" fmla="*/ 251 w 864"/>
                  <a:gd name="T15" fmla="*/ 0 h 240"/>
                  <a:gd name="T16" fmla="*/ 251 w 864"/>
                  <a:gd name="T17" fmla="*/ 240 h 240"/>
                  <a:gd name="T18" fmla="*/ 348 w 864"/>
                  <a:gd name="T19" fmla="*/ 240 h 2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64"/>
                  <a:gd name="T31" fmla="*/ 0 h 240"/>
                  <a:gd name="T32" fmla="*/ 864 w 864"/>
                  <a:gd name="T33" fmla="*/ 240 h 2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64" h="240">
                    <a:moveTo>
                      <a:pt x="0" y="240"/>
                    </a:moveTo>
                    <a:lnTo>
                      <a:pt x="144" y="240"/>
                    </a:lnTo>
                    <a:lnTo>
                      <a:pt x="144" y="0"/>
                    </a:lnTo>
                    <a:lnTo>
                      <a:pt x="240" y="0"/>
                    </a:lnTo>
                    <a:lnTo>
                      <a:pt x="240" y="240"/>
                    </a:lnTo>
                    <a:lnTo>
                      <a:pt x="384" y="240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624" y="240"/>
                    </a:lnTo>
                    <a:lnTo>
                      <a:pt x="864" y="24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6" name="Freeform 81"/>
              <p:cNvSpPr>
                <a:spLocks noChangeAspect="1"/>
              </p:cNvSpPr>
              <p:nvPr/>
            </p:nvSpPr>
            <p:spPr bwMode="auto">
              <a:xfrm>
                <a:off x="4320" y="1200"/>
                <a:ext cx="144" cy="240"/>
              </a:xfrm>
              <a:custGeom>
                <a:avLst/>
                <a:gdLst>
                  <a:gd name="T0" fmla="*/ 0 w 144"/>
                  <a:gd name="T1" fmla="*/ 240 h 240"/>
                  <a:gd name="T2" fmla="*/ 0 w 144"/>
                  <a:gd name="T3" fmla="*/ 0 h 240"/>
                  <a:gd name="T4" fmla="*/ 48 w 144"/>
                  <a:gd name="T5" fmla="*/ 0 h 240"/>
                  <a:gd name="T6" fmla="*/ 48 w 144"/>
                  <a:gd name="T7" fmla="*/ 240 h 240"/>
                  <a:gd name="T8" fmla="*/ 144 w 144"/>
                  <a:gd name="T9" fmla="*/ 24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240"/>
                  <a:gd name="T17" fmla="*/ 144 w 144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240">
                    <a:moveTo>
                      <a:pt x="0" y="240"/>
                    </a:moveTo>
                    <a:lnTo>
                      <a:pt x="0" y="0"/>
                    </a:lnTo>
                    <a:lnTo>
                      <a:pt x="48" y="0"/>
                    </a:lnTo>
                    <a:lnTo>
                      <a:pt x="48" y="240"/>
                    </a:lnTo>
                    <a:lnTo>
                      <a:pt x="144" y="24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7" name="Freeform 82"/>
              <p:cNvSpPr>
                <a:spLocks noChangeAspect="1"/>
              </p:cNvSpPr>
              <p:nvPr/>
            </p:nvSpPr>
            <p:spPr bwMode="auto">
              <a:xfrm>
                <a:off x="3360" y="1200"/>
                <a:ext cx="240" cy="240"/>
              </a:xfrm>
              <a:custGeom>
                <a:avLst/>
                <a:gdLst>
                  <a:gd name="T0" fmla="*/ 240 w 240"/>
                  <a:gd name="T1" fmla="*/ 240 h 240"/>
                  <a:gd name="T2" fmla="*/ 240 w 240"/>
                  <a:gd name="T3" fmla="*/ 0 h 240"/>
                  <a:gd name="T4" fmla="*/ 144 w 240"/>
                  <a:gd name="T5" fmla="*/ 0 h 240"/>
                  <a:gd name="T6" fmla="*/ 144 w 240"/>
                  <a:gd name="T7" fmla="*/ 240 h 240"/>
                  <a:gd name="T8" fmla="*/ 48 w 240"/>
                  <a:gd name="T9" fmla="*/ 240 h 240"/>
                  <a:gd name="T10" fmla="*/ 48 w 240"/>
                  <a:gd name="T11" fmla="*/ 0 h 240"/>
                  <a:gd name="T12" fmla="*/ 0 w 240"/>
                  <a:gd name="T13" fmla="*/ 0 h 2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0"/>
                  <a:gd name="T22" fmla="*/ 0 h 240"/>
                  <a:gd name="T23" fmla="*/ 240 w 240"/>
                  <a:gd name="T24" fmla="*/ 240 h 2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0" h="240">
                    <a:moveTo>
                      <a:pt x="240" y="240"/>
                    </a:moveTo>
                    <a:lnTo>
                      <a:pt x="240" y="0"/>
                    </a:lnTo>
                    <a:lnTo>
                      <a:pt x="144" y="0"/>
                    </a:lnTo>
                    <a:lnTo>
                      <a:pt x="144" y="240"/>
                    </a:lnTo>
                    <a:lnTo>
                      <a:pt x="48" y="240"/>
                    </a:lnTo>
                    <a:lnTo>
                      <a:pt x="48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833" name="Text Box 84"/>
            <p:cNvSpPr txBox="1">
              <a:spLocks noChangeArrowheads="1"/>
            </p:cNvSpPr>
            <p:nvPr/>
          </p:nvSpPr>
          <p:spPr bwMode="auto">
            <a:xfrm>
              <a:off x="1066800" y="1905000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CC"/>
                  </a:solidFill>
                </a:rPr>
                <a:t>a</a:t>
              </a:r>
            </a:p>
          </p:txBody>
        </p:sp>
        <p:sp>
          <p:nvSpPr>
            <p:cNvPr id="77834" name="Text Box 85"/>
            <p:cNvSpPr txBox="1">
              <a:spLocks noChangeArrowheads="1"/>
            </p:cNvSpPr>
            <p:nvPr/>
          </p:nvSpPr>
          <p:spPr bwMode="auto">
            <a:xfrm>
              <a:off x="2286000" y="1828800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77835" name="Text Box 86"/>
            <p:cNvSpPr txBox="1">
              <a:spLocks noChangeArrowheads="1"/>
            </p:cNvSpPr>
            <p:nvPr/>
          </p:nvSpPr>
          <p:spPr bwMode="auto">
            <a:xfrm>
              <a:off x="2209800" y="2286000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CC"/>
                  </a:solidFill>
                </a:rPr>
                <a:t>c</a:t>
              </a:r>
            </a:p>
          </p:txBody>
        </p:sp>
        <p:sp>
          <p:nvSpPr>
            <p:cNvPr id="77836" name="Text Box 87"/>
            <p:cNvSpPr txBox="1">
              <a:spLocks noChangeArrowheads="1"/>
            </p:cNvSpPr>
            <p:nvPr/>
          </p:nvSpPr>
          <p:spPr bwMode="auto">
            <a:xfrm>
              <a:off x="3200400" y="1873250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solidFill>
                    <a:srgbClr val="0000CC"/>
                  </a:solidFill>
                </a:rPr>
                <a:t>d</a:t>
              </a:r>
            </a:p>
          </p:txBody>
        </p:sp>
        <p:sp>
          <p:nvSpPr>
            <p:cNvPr id="77837" name="Text Box 90"/>
            <p:cNvSpPr txBox="1">
              <a:spLocks noChangeArrowheads="1"/>
            </p:cNvSpPr>
            <p:nvPr/>
          </p:nvSpPr>
          <p:spPr bwMode="auto">
            <a:xfrm>
              <a:off x="914400" y="2057400"/>
              <a:ext cx="5334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A</a:t>
              </a:r>
            </a:p>
          </p:txBody>
        </p:sp>
        <p:sp>
          <p:nvSpPr>
            <p:cNvPr id="77838" name="Text Box 91"/>
            <p:cNvSpPr txBox="1">
              <a:spLocks noChangeArrowheads="1"/>
            </p:cNvSpPr>
            <p:nvPr/>
          </p:nvSpPr>
          <p:spPr bwMode="auto">
            <a:xfrm>
              <a:off x="2743200" y="2057400"/>
              <a:ext cx="533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B</a:t>
              </a:r>
            </a:p>
          </p:txBody>
        </p:sp>
        <p:sp>
          <p:nvSpPr>
            <p:cNvPr id="77839" name="Text Box 92"/>
            <p:cNvSpPr txBox="1">
              <a:spLocks noChangeArrowheads="1"/>
            </p:cNvSpPr>
            <p:nvPr/>
          </p:nvSpPr>
          <p:spPr bwMode="auto">
            <a:xfrm>
              <a:off x="1981200" y="2667000"/>
              <a:ext cx="533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cs typeface="Lotus" pitchFamily="2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C</a:t>
              </a:r>
            </a:p>
          </p:txBody>
        </p:sp>
      </p:grpSp>
      <p:sp>
        <p:nvSpPr>
          <p:cNvPr id="778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CBAC87-6BF2-4A1F-8C3E-98FE2536416B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0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0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05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05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605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60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60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0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0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60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A11336-9269-48E2-B805-4DF173F2B748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10244" name="Picture 2" descr="img0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059488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143000" y="857250"/>
            <a:ext cx="850423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tx2"/>
                </a:solidFill>
                <a:cs typeface="Titr" pitchFamily="2" charset="-78"/>
              </a:rPr>
              <a:t>Simulation</a:t>
            </a:r>
            <a:endParaRPr lang="en-US" altLang="en-US" sz="3600" b="0">
              <a:solidFill>
                <a:schemeClr val="tx2"/>
              </a:solidFill>
              <a:cs typeface="Titr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B9AE08-6749-4038-8AB6-9238ED0AA7CA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VHDL - Overview</a:t>
            </a:r>
          </a:p>
        </p:txBody>
      </p:sp>
      <p:sp>
        <p:nvSpPr>
          <p:cNvPr id="510983" name="Text Box 7"/>
          <p:cNvSpPr txBox="1">
            <a:spLocks noChangeArrowheads="1"/>
          </p:cNvSpPr>
          <p:nvPr/>
        </p:nvSpPr>
        <p:spPr bwMode="auto">
          <a:xfrm>
            <a:off x="457200" y="1752600"/>
            <a:ext cx="6934200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33363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indent="350838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Very High Speed Integrated Circuit Hardware Description Language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600"/>
              <a:t>Modeling of digital systems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600"/>
              <a:t>Concurrent and sequential statements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600"/>
              <a:t>Design lifetime &gt; Designer lifetime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600"/>
              <a:t>Man- and machine-readable documentation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International Standards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600"/>
              <a:t>IEEE Std 1076-1987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600"/>
              <a:t>IEEE Std 1076-1993, 2000, 2002,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0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09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09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09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09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09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09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09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990F99-33A1-4221-AD83-71500D47E3DB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VHDL - History</a:t>
            </a:r>
          </a:p>
        </p:txBody>
      </p:sp>
      <p:sp>
        <p:nvSpPr>
          <p:cNvPr id="563203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723900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571500" indent="-3810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9525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2003: VHDL-200X by VASG (VHDL Analysis and Standardization Group) 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1800"/>
              <a:t> Responsible for maintaining and extending the VHDL standard (IEEE 1076).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2005: Accellera VHDL TSC took over.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2006: Accellera VHDL-2006-D3.0 approved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1800"/>
              <a:t> DATE 2007: </a:t>
            </a:r>
            <a:r>
              <a:rPr lang="en-US" altLang="en-US"/>
              <a:t>date_vhdl_tutorial.pdf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Pure definition of language in the LRM (Language Reference Manual)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No standards for application or methodology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3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3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3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3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3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4ABAD0-0591-45B2-903D-A268C6390ED2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VHDL Standards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381000" y="2133600"/>
            <a:ext cx="73152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914400" indent="-45720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371600" indent="-4572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ar-SA" altLang="en-US" sz="2800">
                <a:cs typeface="B Nazanin" panose="00000400000000000000" pitchFamily="2" charset="-78"/>
              </a:rPr>
              <a:t>علاوه بر استانداردهاي خالص, تلاشهايي براي استاندارد كردن عوامل مربوط به </a:t>
            </a:r>
            <a:r>
              <a:rPr lang="en-US" altLang="en-US" sz="2800">
                <a:cs typeface="B Nazanin" panose="00000400000000000000" pitchFamily="2" charset="-78"/>
              </a:rPr>
              <a:t>VHDL</a:t>
            </a:r>
            <a:r>
              <a:rPr lang="ar-SA" altLang="en-US" sz="2800">
                <a:cs typeface="B Nazanin" panose="00000400000000000000" pitchFamily="2" charset="-78"/>
              </a:rPr>
              <a:t> انجام گرفته است: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fa-IR" altLang="en-US">
                <a:cs typeface="B Nazanin" panose="00000400000000000000" pitchFamily="2" charset="-78"/>
              </a:rPr>
              <a:t>پكيج هاي </a:t>
            </a:r>
          </a:p>
          <a:p>
            <a:pPr lvl="2" algn="r" rtl="1" eaLnBrk="1" hangingPunct="1">
              <a:spcBef>
                <a:spcPct val="50000"/>
              </a:spcBef>
            </a:pPr>
            <a:r>
              <a:rPr lang="en-US" altLang="en-US"/>
              <a:t>Std_logic_1164</a:t>
            </a:r>
          </a:p>
          <a:p>
            <a:pPr lvl="2" algn="r" rtl="1" eaLnBrk="1" hangingPunct="1">
              <a:spcBef>
                <a:spcPct val="50000"/>
              </a:spcBef>
            </a:pPr>
            <a:r>
              <a:rPr lang="en-US" altLang="en-US"/>
              <a:t>Numeric_bit</a:t>
            </a:r>
          </a:p>
          <a:p>
            <a:pPr lvl="2" algn="r" rtl="1" eaLnBrk="1" hangingPunct="1">
              <a:spcBef>
                <a:spcPct val="50000"/>
              </a:spcBef>
            </a:pPr>
            <a:r>
              <a:rPr lang="en-US" altLang="en-US"/>
              <a:t>Numeric_std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ar-SA" altLang="en-US">
                <a:cs typeface="B Nazanin" panose="00000400000000000000" pitchFamily="2" charset="-78"/>
              </a:rPr>
              <a:t>زيرمجموعة قابل سنتز</a:t>
            </a:r>
            <a:r>
              <a:rPr lang="fa-IR" altLang="en-US">
                <a:cs typeface="B Nazanin" panose="00000400000000000000" pitchFamily="2" charset="-78"/>
              </a:rPr>
              <a:t>: استاندارد</a:t>
            </a:r>
            <a:r>
              <a:rPr lang="ar-SA" altLang="en-US">
                <a:cs typeface="B Nazanin" panose="00000400000000000000" pitchFamily="2" charset="-78"/>
              </a:rPr>
              <a:t> </a:t>
            </a:r>
            <a:r>
              <a:rPr lang="en-US" altLang="en-US">
                <a:cs typeface="B Nazanin" panose="00000400000000000000" pitchFamily="2" charset="-78"/>
              </a:rPr>
              <a:t>1076.6</a:t>
            </a:r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/>
              <a:t>VHDL-AMS 1076.1</a:t>
            </a:r>
            <a:endParaRPr lang="fa-I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960230-0A92-4572-8303-003DDB67C7EE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VHDL - Overview</a:t>
            </a: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381000" y="2133600"/>
            <a:ext cx="7315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ar-SA" altLang="en-US" sz="2800">
                <a:cs typeface="B Nazanin" panose="00000400000000000000" pitchFamily="2" charset="-78"/>
              </a:rPr>
              <a:t>در حال حاضر براي </a:t>
            </a:r>
            <a:r>
              <a:rPr lang="en-US" altLang="en-US" sz="2800">
                <a:cs typeface="B Nazanin" panose="00000400000000000000" pitchFamily="2" charset="-78"/>
              </a:rPr>
              <a:t>VHDL-AMS</a:t>
            </a:r>
            <a:r>
              <a:rPr lang="ar-SA" altLang="en-US" sz="2800">
                <a:cs typeface="B Nazanin" panose="00000400000000000000" pitchFamily="2" charset="-78"/>
              </a:rPr>
              <a:t> فقط شبيه سازي امكان پذير است چون سنتز آنالوگ بسيار پيچيده است.</a:t>
            </a:r>
          </a:p>
          <a:p>
            <a:pPr algn="r" rtl="1" eaLnBrk="1" hangingPunct="1">
              <a:spcBef>
                <a:spcPct val="50000"/>
              </a:spcBef>
            </a:pPr>
            <a:r>
              <a:rPr lang="ar-SA" altLang="en-US" sz="2800">
                <a:cs typeface="B Nazanin" panose="00000400000000000000" pitchFamily="2" charset="-78"/>
              </a:rPr>
              <a:t>شبيه سازي </a:t>
            </a:r>
            <a:r>
              <a:rPr lang="en-US" altLang="en-US" sz="2800">
                <a:cs typeface="B Nazanin" panose="00000400000000000000" pitchFamily="2" charset="-78"/>
              </a:rPr>
              <a:t>Mixed Signal</a:t>
            </a:r>
            <a:r>
              <a:rPr lang="ar-SA" altLang="en-US" sz="2800">
                <a:cs typeface="B Nazanin" panose="00000400000000000000" pitchFamily="2" charset="-78"/>
              </a:rPr>
              <a:t> هم مسايل همگام سازي شبيه سازهاي ديجيتال و آنالوگ و الگوريتمهاي حل معادلات ديفرانسيل غيرخطي را دارد.</a:t>
            </a:r>
            <a:endParaRPr lang="fa-IR" altLang="en-US" sz="280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a-IR" altLang="en-US" sz="1600" smtClean="0">
                <a:cs typeface="B Roya" panose="00000400000000000000" pitchFamily="2" charset="-78"/>
              </a:rPr>
              <a:t>مرتضي صاحب الزماني</a:t>
            </a:r>
            <a:r>
              <a:rPr lang="en-US" altLang="en-US" sz="1400" b="0" smtClean="0">
                <a:cs typeface="B Roya" panose="00000400000000000000" pitchFamily="2" charset="-78"/>
              </a:rPr>
              <a:t>             </a:t>
            </a:r>
            <a:r>
              <a:rPr lang="fa-IR" altLang="en-US" sz="1400" b="0" smtClean="0">
                <a:cs typeface="B Roya" panose="00000400000000000000" pitchFamily="2" charset="-78"/>
              </a:rPr>
              <a:t> </a:t>
            </a:r>
            <a:endParaRPr lang="en-US" altLang="en-US" sz="1400" b="0" smtClean="0">
              <a:cs typeface="B Roya" panose="00000400000000000000" pitchFamily="2" charset="-78"/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93563C-D825-4B4F-AE52-BA81CB812BB7}" type="slidenum">
              <a:rPr lang="en-US" altLang="en-US" sz="1400" b="0"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VHDL-Application Field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304800" y="2057400"/>
            <a:ext cx="7543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1pPr>
            <a:lvl2pPr marL="677863" indent="-220663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Lotus" pitchFamily="2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Hardware design</a:t>
            </a:r>
            <a:r>
              <a:rPr lang="ar-SA" altLang="en-US" sz="2000"/>
              <a:t>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solidFill>
                  <a:srgbClr val="FF0000"/>
                </a:solidFill>
              </a:rPr>
              <a:t>ASIC</a:t>
            </a:r>
            <a:r>
              <a:rPr lang="en-US" altLang="en-US" sz="2000"/>
              <a:t>: technology mapping</a:t>
            </a:r>
            <a:r>
              <a:rPr lang="ar-SA" altLang="en-US" sz="2000"/>
              <a:t> </a:t>
            </a:r>
            <a:endParaRPr lang="en-US" altLang="en-US" sz="2000"/>
          </a:p>
          <a:p>
            <a:pPr lvl="1" algn="r" rtl="1" eaLnBrk="1" hangingPunct="1">
              <a:spcBef>
                <a:spcPct val="50000"/>
              </a:spcBef>
              <a:buFontTx/>
              <a:buChar char="•"/>
            </a:pPr>
            <a:r>
              <a:rPr lang="ar-SA" altLang="en-US">
                <a:cs typeface="B Nazanin" panose="00000400000000000000" pitchFamily="2" charset="-78"/>
              </a:rPr>
              <a:t>  </a:t>
            </a:r>
            <a:r>
              <a:rPr lang="ar-SA" altLang="en-US" sz="2400">
                <a:cs typeface="B Nazanin" panose="00000400000000000000" pitchFamily="2" charset="-78"/>
              </a:rPr>
              <a:t>توصيف به </a:t>
            </a:r>
            <a:r>
              <a:rPr lang="en-US" altLang="en-US" sz="2400">
                <a:cs typeface="B Nazanin" panose="00000400000000000000" pitchFamily="2" charset="-78"/>
              </a:rPr>
              <a:t>gate-level netlist</a:t>
            </a:r>
            <a:r>
              <a:rPr lang="ar-SA" altLang="en-US" sz="2400">
                <a:cs typeface="B Nazanin" panose="00000400000000000000" pitchFamily="2" charset="-78"/>
              </a:rPr>
              <a:t> تبديل مي شود و اجزا از كتابخانة </a:t>
            </a:r>
            <a:r>
              <a:rPr lang="en-US" altLang="en-US" sz="2400">
                <a:cs typeface="B Nazanin" panose="00000400000000000000" pitchFamily="2" charset="-78"/>
              </a:rPr>
              <a:t>ASIC</a:t>
            </a:r>
            <a:r>
              <a:rPr lang="ar-SA" altLang="en-US" sz="2400">
                <a:cs typeface="B Nazanin" panose="00000400000000000000" pitchFamily="2" charset="-78"/>
              </a:rPr>
              <a:t> انتخاب مي شوند.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solidFill>
                  <a:srgbClr val="FF0000"/>
                </a:solidFill>
              </a:rPr>
              <a:t>FPGA, CPLD</a:t>
            </a:r>
            <a:r>
              <a:rPr lang="en-US" altLang="en-US" sz="2000"/>
              <a:t>: LUT/PAL mapping</a:t>
            </a:r>
            <a:r>
              <a:rPr lang="ar-SA" altLang="en-US" sz="2000"/>
              <a:t>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solidFill>
                  <a:srgbClr val="FF0000"/>
                </a:solidFill>
              </a:rPr>
              <a:t>SPLD</a:t>
            </a:r>
            <a:r>
              <a:rPr lang="en-US" altLang="en-US" sz="2000"/>
              <a:t>: smaller structures, hardly any use of VHDL</a:t>
            </a:r>
            <a:r>
              <a:rPr lang="ar-SA" alt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 bldLvl="2" autoUpdateAnimBg="0"/>
    </p:bldLst>
  </p:timing>
</p:sld>
</file>

<file path=ppt/theme/theme1.xml><?xml version="1.0" encoding="utf-8"?>
<a:theme xmlns:a="http://schemas.openxmlformats.org/drawingml/2006/main" name="vlsi01">
  <a:themeElements>
    <a:clrScheme name="vlsi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lsi01">
      <a:majorFont>
        <a:latin typeface="Times New Roman"/>
        <a:ea typeface=""/>
        <a:cs typeface="Titr"/>
      </a:majorFont>
      <a:minorFont>
        <a:latin typeface="Times New Roman"/>
        <a:ea typeface=""/>
        <a:cs typeface="Lotu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Lotus" pitchFamily="2" charset="-7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Lotus" pitchFamily="2" charset="-78"/>
          </a:defRPr>
        </a:defPPr>
      </a:lstStyle>
    </a:lnDef>
  </a:objectDefaults>
  <a:extraClrSchemeLst>
    <a:extraClrScheme>
      <a:clrScheme name="vlsi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si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si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D:\Documents and Settings\Administrator.SZAMANI\Application Data\Microsoft\Templates\vlsi01.pot</Template>
  <TotalTime>18320</TotalTime>
  <Words>1283</Words>
  <Application>Microsoft Office PowerPoint</Application>
  <PresentationFormat>On-screen Show (4:3)</PresentationFormat>
  <Paragraphs>316</Paragraphs>
  <Slides>37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Times New Roman</vt:lpstr>
      <vt:lpstr>Lotus</vt:lpstr>
      <vt:lpstr>Arial</vt:lpstr>
      <vt:lpstr>Titr</vt:lpstr>
      <vt:lpstr>B Roya</vt:lpstr>
      <vt:lpstr>B Nazanin</vt:lpstr>
      <vt:lpstr>Helvetica</vt:lpstr>
      <vt:lpstr>Wingdings</vt:lpstr>
      <vt:lpstr>Webdings</vt:lpstr>
      <vt:lpstr>Times New Roman (Hebrew)</vt:lpstr>
      <vt:lpstr>Comic Sans MS</vt:lpstr>
      <vt:lpstr>vlsi01</vt:lpstr>
      <vt:lpstr>Paint Shop Pro Image</vt:lpstr>
      <vt:lpstr>Hardware Description Languages</vt:lpstr>
      <vt:lpstr>Application of HDLs</vt:lpstr>
      <vt:lpstr>PowerPoint Presentation</vt:lpstr>
      <vt:lpstr>PowerPoint Presentation</vt:lpstr>
      <vt:lpstr>VHDL - Overview</vt:lpstr>
      <vt:lpstr>VHDL - History</vt:lpstr>
      <vt:lpstr>VHDL Standards</vt:lpstr>
      <vt:lpstr>VHDL - Overview</vt:lpstr>
      <vt:lpstr>VHDL-Application Field</vt:lpstr>
      <vt:lpstr>Concepts of VHDL</vt:lpstr>
      <vt:lpstr>Concepts of VHDL</vt:lpstr>
      <vt:lpstr>Concepts of VHDL</vt:lpstr>
      <vt:lpstr>Abstraction Levels in IC Design</vt:lpstr>
      <vt:lpstr>Behavioral Description in VHDL</vt:lpstr>
      <vt:lpstr>Behavioral Description</vt:lpstr>
      <vt:lpstr>Dataflow (RTL) Description</vt:lpstr>
      <vt:lpstr>Dataflow (RTL) Description</vt:lpstr>
      <vt:lpstr>Abstraction Levels and VHDL</vt:lpstr>
      <vt:lpstr>Structural Description</vt:lpstr>
      <vt:lpstr>ASIC Development</vt:lpstr>
      <vt:lpstr>Information Content in Abstraction Levels</vt:lpstr>
      <vt:lpstr>Modularity and Hierarchy</vt:lpstr>
      <vt:lpstr>Design Tools</vt:lpstr>
      <vt:lpstr>Tool Set</vt:lpstr>
      <vt:lpstr>Simulation Tools</vt:lpstr>
      <vt:lpstr>Simulation Tools</vt:lpstr>
      <vt:lpstr>Simulation Concept</vt:lpstr>
      <vt:lpstr>Oblivious Simualtor</vt:lpstr>
      <vt:lpstr>Event-Driven Simulator</vt:lpstr>
      <vt:lpstr>Event-Driven Simulator</vt:lpstr>
      <vt:lpstr>PowerPoint Presentation</vt:lpstr>
      <vt:lpstr>PowerPoint Presentation</vt:lpstr>
      <vt:lpstr>PowerPoint Presentation</vt:lpstr>
      <vt:lpstr>Event vs. Cycle-Based Simulation</vt:lpstr>
      <vt:lpstr>Cycle-Based vs. Event-Driven</vt:lpstr>
      <vt:lpstr>PowerPoint Presentation</vt:lpstr>
      <vt:lpstr>Why is it faster?</vt:lpstr>
    </vt:vector>
  </TitlesOfParts>
  <Company>Amirkabir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VHDL_ref</dc:title>
  <dc:creator>Morteza Saheb Zamani</dc:creator>
  <cp:lastModifiedBy>Parham Alvani</cp:lastModifiedBy>
  <cp:revision>547</cp:revision>
  <dcterms:created xsi:type="dcterms:W3CDTF">2002-01-23T12:36:18Z</dcterms:created>
  <dcterms:modified xsi:type="dcterms:W3CDTF">2016-01-30T18:42:39Z</dcterms:modified>
</cp:coreProperties>
</file>