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23"/>
  </p:notesMasterIdLst>
  <p:sldIdLst>
    <p:sldId id="586" r:id="rId3"/>
    <p:sldId id="632" r:id="rId4"/>
    <p:sldId id="686" r:id="rId5"/>
    <p:sldId id="683" r:id="rId6"/>
    <p:sldId id="684" r:id="rId7"/>
    <p:sldId id="685" r:id="rId8"/>
    <p:sldId id="687" r:id="rId9"/>
    <p:sldId id="637" r:id="rId10"/>
    <p:sldId id="688" r:id="rId11"/>
    <p:sldId id="692" r:id="rId12"/>
    <p:sldId id="689" r:id="rId13"/>
    <p:sldId id="690" r:id="rId14"/>
    <p:sldId id="691" r:id="rId15"/>
    <p:sldId id="696" r:id="rId16"/>
    <p:sldId id="693" r:id="rId17"/>
    <p:sldId id="694" r:id="rId18"/>
    <p:sldId id="697" r:id="rId19"/>
    <p:sldId id="699" r:id="rId20"/>
    <p:sldId id="698" r:id="rId21"/>
    <p:sldId id="700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99FF"/>
    <a:srgbClr val="0033CC"/>
    <a:srgbClr val="47FFD1"/>
    <a:srgbClr val="0000FF"/>
    <a:srgbClr val="CC6600"/>
    <a:srgbClr val="66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7" autoAdjust="0"/>
    <p:restoredTop sz="90493" autoAdjust="0"/>
  </p:normalViewPr>
  <p:slideViewPr>
    <p:cSldViewPr>
      <p:cViewPr varScale="1">
        <p:scale>
          <a:sx n="78" d="100"/>
          <a:sy n="78" d="100"/>
        </p:scale>
        <p:origin x="906" y="84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CD495D4-DFEA-4791-BDAC-A539B2FBB4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6C6CDC2-0C6C-45E5-94AF-5A300A9CD150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240F743-A90E-4E74-BEBE-FF591AC8805B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240F743-A90E-4E74-BEBE-FF591AC8805B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613995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CD54857-3680-46C5-AB54-88A0C36EAB1D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CD54857-3680-46C5-AB54-88A0C36EAB1D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039054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CD54857-3680-46C5-AB54-88A0C36EAB1D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36947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765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7227B-6AFD-440E-B351-21B357B737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717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4CE78-6B8C-4381-9903-6B3DE64B3E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9203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D2174-1894-42A9-AB66-8E96FF5C01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529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F9A44-E286-4798-8A8D-DD9642FC27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863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8B387-CAD3-45AC-BF71-D87BE3EA70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49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24D3C-F103-4C54-92EC-D368C3884E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50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9DC0B-F9A0-48B0-A31A-9FEC32A763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243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219BB-3C6F-4042-B0D3-F31D745A91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081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3A0B5-F88E-462D-B876-30C0AC3C53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1699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A39C1-5248-4DA9-BCB8-28432FC8D7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1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B1581-2FDF-4DA0-8CA5-6FBE80F200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495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5BB3D-4FD1-4C71-8DFD-A4E3B57991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355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4A49F-2615-4866-919A-379580D737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708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BC544-DD48-4E71-AE96-0CC2F1B4E2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933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6C19E-5ABC-4EC5-B788-33988AE9F7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20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20B31-338A-4FCA-B06F-81742930BD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96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B1942-9B66-478D-B054-946E7E38E6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21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A3BC1-2829-4041-8338-D8E7F7ED03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86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093ED-A064-4A10-BA51-1A25904A1A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06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A1EBF-5602-46DB-8BFA-9C4FF27A0B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86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D99BA-BE2A-404A-9D40-C316207120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36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B56D9FD-E649-4EE8-8B72-8E4DA8967B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38" r:id="rId1"/>
    <p:sldLayoutId id="2147485517" r:id="rId2"/>
    <p:sldLayoutId id="2147485518" r:id="rId3"/>
    <p:sldLayoutId id="2147485519" r:id="rId4"/>
    <p:sldLayoutId id="2147485520" r:id="rId5"/>
    <p:sldLayoutId id="2147485521" r:id="rId6"/>
    <p:sldLayoutId id="2147485522" r:id="rId7"/>
    <p:sldLayoutId id="2147485523" r:id="rId8"/>
    <p:sldLayoutId id="2147485524" r:id="rId9"/>
    <p:sldLayoutId id="2147485525" r:id="rId10"/>
    <p:sldLayoutId id="2147485526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56BC6F7-A88A-4205-B450-60CC770009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7" r:id="rId1"/>
    <p:sldLayoutId id="2147485528" r:id="rId2"/>
    <p:sldLayoutId id="2147485529" r:id="rId3"/>
    <p:sldLayoutId id="2147485530" r:id="rId4"/>
    <p:sldLayoutId id="2147485531" r:id="rId5"/>
    <p:sldLayoutId id="2147485532" r:id="rId6"/>
    <p:sldLayoutId id="2147485533" r:id="rId7"/>
    <p:sldLayoutId id="2147485534" r:id="rId8"/>
    <p:sldLayoutId id="2147485535" r:id="rId9"/>
    <p:sldLayoutId id="2147485536" r:id="rId10"/>
    <p:sldLayoutId id="214748553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tera.com/devices/fpga/cyclone-v-fpgas/overview/cyv-overview.html#notetable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tera.com/devices/fpga/cyclone-v-fpgas/overview/cyv-overview.html#notetable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fa-IR" altLang="en-US" dirty="0" smtClean="0"/>
              <a:t>تراشه هاي</a:t>
            </a:r>
            <a:r>
              <a:rPr lang="fa-IR" altLang="en-US" dirty="0"/>
              <a:t> </a:t>
            </a:r>
            <a:r>
              <a:rPr lang="fa-IR" altLang="en-US" dirty="0" smtClean="0"/>
              <a:t>تجاری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dirty="0" smtClean="0"/>
              <a:t>مدار </a:t>
            </a:r>
            <a:r>
              <a:rPr lang="en-US" altLang="en-US" dirty="0" smtClean="0"/>
              <a:t>ALM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331641" y="1219200"/>
            <a:ext cx="7126560" cy="2424113"/>
          </a:xfrm>
        </p:spPr>
        <p:txBody>
          <a:bodyPr/>
          <a:lstStyle/>
          <a:p>
            <a:r>
              <a:rPr lang="fa-IR" altLang="en-US" dirty="0" smtClean="0"/>
              <a:t>تطبیق‌پذیری </a:t>
            </a:r>
            <a:r>
              <a:rPr lang="en-US" altLang="en-US" dirty="0" smtClean="0"/>
              <a:t>ALM</a:t>
            </a:r>
            <a:r>
              <a:rPr lang="fa-IR" altLang="en-US" dirty="0" smtClean="0"/>
              <a:t>:</a:t>
            </a:r>
          </a:p>
          <a:p>
            <a:pPr lvl="1"/>
            <a:r>
              <a:rPr lang="fa-IR" altLang="en-US" dirty="0" smtClean="0"/>
              <a:t>یک </a:t>
            </a:r>
            <a:r>
              <a:rPr lang="en-US" altLang="en-US" dirty="0" smtClean="0"/>
              <a:t>LUT</a:t>
            </a:r>
            <a:r>
              <a:rPr lang="fa-IR" altLang="en-US" dirty="0" smtClean="0"/>
              <a:t> 6 ورودی</a:t>
            </a:r>
          </a:p>
          <a:p>
            <a:pPr lvl="1"/>
            <a:r>
              <a:rPr lang="fa-IR" altLang="en-US" dirty="0" smtClean="0"/>
              <a:t>دو </a:t>
            </a:r>
            <a:r>
              <a:rPr lang="en-US" altLang="en-US" dirty="0" smtClean="0"/>
              <a:t>LUT</a:t>
            </a:r>
            <a:r>
              <a:rPr lang="fa-IR" altLang="en-US" dirty="0" smtClean="0"/>
              <a:t> 4 ورودی</a:t>
            </a:r>
          </a:p>
          <a:p>
            <a:pPr lvl="1"/>
            <a:r>
              <a:rPr lang="fa-IR" altLang="en-US" dirty="0" smtClean="0"/>
              <a:t>یک </a:t>
            </a:r>
            <a:r>
              <a:rPr lang="en-US" altLang="en-US" dirty="0" smtClean="0"/>
              <a:t>LUT</a:t>
            </a:r>
            <a:r>
              <a:rPr lang="fa-IR" altLang="en-US" dirty="0" smtClean="0"/>
              <a:t> 4 ورودی + دو </a:t>
            </a:r>
            <a:r>
              <a:rPr lang="en-US" altLang="en-US" dirty="0"/>
              <a:t>LUT</a:t>
            </a:r>
            <a:r>
              <a:rPr lang="fa-IR" altLang="en-US" dirty="0"/>
              <a:t> 3 ورودی </a:t>
            </a:r>
            <a:endParaRPr lang="fa-IR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5AFA1FF-5FCA-48F7-8EC6-74E78C3BE78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75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مدار </a:t>
            </a:r>
            <a:r>
              <a:rPr lang="en-US" dirty="0" smtClean="0"/>
              <a:t>ALM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70851"/>
            <a:ext cx="7200800" cy="611145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4067944" y="260648"/>
            <a:ext cx="1008112" cy="58707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7118886" y="3000023"/>
            <a:ext cx="943640" cy="4320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7118886" y="3429000"/>
            <a:ext cx="765482" cy="32456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40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Cyclone V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771207"/>
              </p:ext>
            </p:extLst>
          </p:nvPr>
        </p:nvGraphicFramePr>
        <p:xfrm>
          <a:off x="692150" y="1484784"/>
          <a:ext cx="6768752" cy="4536504"/>
        </p:xfrm>
        <a:graphic>
          <a:graphicData uri="http://schemas.openxmlformats.org/drawingml/2006/table">
            <a:tbl>
              <a:tblPr rtl="1" firstRow="1" firstCol="1" lastCol="1" bandRow="1" bandCol="1">
                <a:tableStyleId>{5C22544A-7EE6-4342-B048-85BDC9FD1C3A}</a:tableStyleId>
              </a:tblPr>
              <a:tblGrid>
                <a:gridCol w="1250452">
                  <a:extLst>
                    <a:ext uri="{9D8B030D-6E8A-4147-A177-3AD203B41FA5}">
                      <a16:colId xmlns:a16="http://schemas.microsoft.com/office/drawing/2014/main" val="2093328278"/>
                    </a:ext>
                  </a:extLst>
                </a:gridCol>
                <a:gridCol w="1291227">
                  <a:extLst>
                    <a:ext uri="{9D8B030D-6E8A-4147-A177-3AD203B41FA5}">
                      <a16:colId xmlns:a16="http://schemas.microsoft.com/office/drawing/2014/main" val="2341487455"/>
                    </a:ext>
                  </a:extLst>
                </a:gridCol>
                <a:gridCol w="1495106">
                  <a:extLst>
                    <a:ext uri="{9D8B030D-6E8A-4147-A177-3AD203B41FA5}">
                      <a16:colId xmlns:a16="http://schemas.microsoft.com/office/drawing/2014/main" val="147911646"/>
                    </a:ext>
                  </a:extLst>
                </a:gridCol>
                <a:gridCol w="1578168">
                  <a:extLst>
                    <a:ext uri="{9D8B030D-6E8A-4147-A177-3AD203B41FA5}">
                      <a16:colId xmlns:a16="http://schemas.microsoft.com/office/drawing/2014/main" val="3393615367"/>
                    </a:ext>
                  </a:extLst>
                </a:gridCol>
                <a:gridCol w="1153799">
                  <a:extLst>
                    <a:ext uri="{9D8B030D-6E8A-4147-A177-3AD203B41FA5}">
                      <a16:colId xmlns:a16="http://schemas.microsoft.com/office/drawing/2014/main" val="656815074"/>
                    </a:ext>
                  </a:extLst>
                </a:gridCol>
              </a:tblGrid>
              <a:tr h="31611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ثبات ها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ALMs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نام تراشه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خانواده (سری)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6735386"/>
                  </a:ext>
                </a:extLst>
              </a:tr>
              <a:tr h="32983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37,736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9,434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5CEA2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سایکلون 5</a:t>
                      </a:r>
                      <a:br>
                        <a:rPr lang="fa-IR" sz="1300">
                          <a:effectLst/>
                        </a:rPr>
                      </a:br>
                      <a:r>
                        <a:rPr lang="fa-IR" sz="1300">
                          <a:effectLst/>
                        </a:rPr>
                        <a:t>سری </a:t>
                      </a:r>
                      <a:r>
                        <a:rPr lang="en-US" sz="1300">
                          <a:effectLst/>
                        </a:rPr>
                        <a:t>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2395700"/>
                  </a:ext>
                </a:extLst>
              </a:tr>
              <a:tr h="31611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73,920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18,480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5CEA4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21061"/>
                  </a:ext>
                </a:extLst>
              </a:tr>
              <a:tr h="32983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116,320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29,080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5CEA5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305619"/>
                  </a:ext>
                </a:extLst>
              </a:tr>
              <a:tr h="32983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225,920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56,480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149.5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5CEA7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81955"/>
                  </a:ext>
                </a:extLst>
              </a:tr>
              <a:tr h="31611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454,240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113,560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5CEA9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007842"/>
                  </a:ext>
                </a:extLst>
              </a:tr>
              <a:tr h="32983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47,600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11,900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5CGXC3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سایکلون 5</a:t>
                      </a:r>
                      <a:br>
                        <a:rPr lang="fa-IR" sz="1300">
                          <a:effectLst/>
                        </a:rPr>
                      </a:br>
                      <a:r>
                        <a:rPr lang="fa-IR" sz="1300">
                          <a:effectLst/>
                        </a:rPr>
                        <a:t>سری </a:t>
                      </a:r>
                      <a:r>
                        <a:rPr lang="en-US" sz="1300">
                          <a:effectLst/>
                        </a:rPr>
                        <a:t>GX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5514699"/>
                  </a:ext>
                </a:extLst>
              </a:tr>
              <a:tr h="31611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75,472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18,868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5CGXC4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394790"/>
                  </a:ext>
                </a:extLst>
              </a:tr>
              <a:tr h="32983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116,320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29,080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5CGXC5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035336"/>
                  </a:ext>
                </a:extLst>
              </a:tr>
              <a:tr h="31611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225,920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56,480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5CGXC7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077694"/>
                  </a:ext>
                </a:extLst>
              </a:tr>
              <a:tr h="32983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454,240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113,560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5CGXC9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208350"/>
                  </a:ext>
                </a:extLst>
              </a:tr>
              <a:tr h="31611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116,320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29,080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5CGTD5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سایکلون 5</a:t>
                      </a:r>
                      <a:br>
                        <a:rPr lang="fa-IR" sz="1300">
                          <a:effectLst/>
                        </a:rPr>
                      </a:br>
                      <a:r>
                        <a:rPr lang="fa-IR" sz="1300">
                          <a:effectLst/>
                        </a:rPr>
                        <a:t>سری </a:t>
                      </a:r>
                      <a:r>
                        <a:rPr lang="en-US" sz="1300">
                          <a:effectLst/>
                        </a:rPr>
                        <a:t>GT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5317777"/>
                  </a:ext>
                </a:extLst>
              </a:tr>
              <a:tr h="32983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225,920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56,480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149.5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5CGTD7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576143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454,240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113,560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5CGTD9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28132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3779912" y="1484784"/>
            <a:ext cx="864096" cy="2880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948264" y="476672"/>
            <a:ext cx="207965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a-IR" altLang="en-US" sz="2000" kern="0" dirty="0" smtClean="0">
                <a:solidFill>
                  <a:srgbClr val="FF0000"/>
                </a:solidFill>
              </a:rPr>
              <a:t>تخمین ظرفیت منطقی بر حسب تعداد </a:t>
            </a:r>
            <a:r>
              <a:rPr lang="en-US" altLang="en-US" sz="2000" kern="0" dirty="0" smtClean="0">
                <a:solidFill>
                  <a:srgbClr val="FF0000"/>
                </a:solidFill>
              </a:rPr>
              <a:t>LUT</a:t>
            </a:r>
            <a:r>
              <a:rPr lang="fa-IR" altLang="en-US" sz="2000" kern="0" dirty="0" smtClean="0">
                <a:solidFill>
                  <a:srgbClr val="FF0000"/>
                </a:solidFill>
              </a:rPr>
              <a:t> چهار ورودی</a:t>
            </a:r>
          </a:p>
          <a:p>
            <a:pPr lvl="1"/>
            <a:endParaRPr lang="en-US" altLang="en-US" sz="2000" kern="0" dirty="0" smtClean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4355976" y="1052736"/>
            <a:ext cx="2592288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ounded Rectangle 9"/>
          <p:cNvSpPr/>
          <p:nvPr/>
        </p:nvSpPr>
        <p:spPr bwMode="auto">
          <a:xfrm>
            <a:off x="6516216" y="1486347"/>
            <a:ext cx="785874" cy="235266"/>
          </a:xfrm>
          <a:prstGeom prst="round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solidFill>
                <a:srgbClr val="0000CC"/>
              </a:solidFill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740351" y="2193851"/>
            <a:ext cx="1403649" cy="123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a-IR" altLang="en-US" sz="2000" kern="0" dirty="0" smtClean="0">
                <a:solidFill>
                  <a:srgbClr val="0000CC"/>
                </a:solidFill>
              </a:rPr>
              <a:t>هر </a:t>
            </a:r>
            <a:r>
              <a:rPr lang="en-US" altLang="en-US" sz="2000" kern="0" dirty="0" smtClean="0">
                <a:solidFill>
                  <a:srgbClr val="0000CC"/>
                </a:solidFill>
              </a:rPr>
              <a:t>ALM</a:t>
            </a:r>
            <a:r>
              <a:rPr lang="fa-IR" altLang="en-US" sz="2000" kern="0" dirty="0" smtClean="0">
                <a:solidFill>
                  <a:srgbClr val="0000CC"/>
                </a:solidFill>
              </a:rPr>
              <a:t>، چهار </a:t>
            </a:r>
            <a:r>
              <a:rPr lang="en-US" altLang="en-US" sz="2000" kern="0" dirty="0" smtClean="0">
                <a:solidFill>
                  <a:srgbClr val="0000CC"/>
                </a:solidFill>
              </a:rPr>
              <a:t>FF</a:t>
            </a:r>
            <a:endParaRPr lang="fa-IR" altLang="en-US" sz="2000" kern="0" dirty="0" smtClean="0">
              <a:solidFill>
                <a:srgbClr val="0000CC"/>
              </a:solidFill>
            </a:endParaRPr>
          </a:p>
          <a:p>
            <a:pPr lvl="1"/>
            <a:endParaRPr lang="en-US" altLang="en-US" sz="2000" kern="0" dirty="0" smtClean="0">
              <a:solidFill>
                <a:srgbClr val="0000CC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7302090" y="1628800"/>
            <a:ext cx="726294" cy="56505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4571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حافظه در </a:t>
            </a:r>
            <a:r>
              <a:rPr lang="en-US" dirty="0" smtClean="0"/>
              <a:t>Cyclone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692696"/>
            <a:ext cx="5326360" cy="4658072"/>
          </a:xfrm>
        </p:spPr>
        <p:txBody>
          <a:bodyPr/>
          <a:lstStyle/>
          <a:p>
            <a:r>
              <a:rPr lang="fa-IR" dirty="0" smtClean="0"/>
              <a:t>دو نوع:</a:t>
            </a:r>
          </a:p>
          <a:p>
            <a:pPr lvl="1"/>
            <a:r>
              <a:rPr lang="fa-IR" dirty="0" smtClean="0"/>
              <a:t>بلوک‌های </a:t>
            </a:r>
            <a:r>
              <a:rPr lang="en-US" dirty="0" smtClean="0"/>
              <a:t>M10K</a:t>
            </a:r>
            <a:r>
              <a:rPr lang="fa-IR" dirty="0" smtClean="0"/>
              <a:t>:</a:t>
            </a:r>
            <a:endParaRPr lang="en-US" dirty="0" smtClean="0"/>
          </a:p>
          <a:p>
            <a:pPr lvl="2"/>
            <a:r>
              <a:rPr lang="fa-IR" dirty="0" smtClean="0"/>
              <a:t>8 کیلوبیت:</a:t>
            </a:r>
          </a:p>
          <a:p>
            <a:pPr lvl="3"/>
            <a:r>
              <a:rPr lang="fa-IR" dirty="0" smtClean="0"/>
              <a:t>هر 4 بیت: 1 بیت توازن (</a:t>
            </a:r>
            <a:r>
              <a:rPr lang="en-US" dirty="0" smtClean="0"/>
              <a:t>parity</a:t>
            </a:r>
            <a:r>
              <a:rPr lang="fa-IR" dirty="0" smtClean="0"/>
              <a:t>)</a:t>
            </a:r>
          </a:p>
          <a:p>
            <a:pPr lvl="2"/>
            <a:r>
              <a:rPr lang="fa-IR" dirty="0"/>
              <a:t>10 </a:t>
            </a:r>
            <a:r>
              <a:rPr lang="fa-IR" dirty="0" smtClean="0"/>
              <a:t>کیلوبیت داده</a:t>
            </a:r>
          </a:p>
          <a:p>
            <a:pPr lvl="2"/>
            <a:r>
              <a:rPr lang="en-US" dirty="0" smtClean="0"/>
              <a:t>Single/dual port</a:t>
            </a:r>
            <a:endParaRPr lang="fa-IR" dirty="0" smtClean="0"/>
          </a:p>
          <a:p>
            <a:pPr lvl="2"/>
            <a:r>
              <a:rPr lang="fa-IR" dirty="0" smtClean="0"/>
              <a:t>(در </a:t>
            </a:r>
            <a:r>
              <a:rPr lang="en-US" dirty="0" smtClean="0"/>
              <a:t>Cyclone IV</a:t>
            </a:r>
            <a:r>
              <a:rPr lang="fa-IR" dirty="0" smtClean="0"/>
              <a:t>:</a:t>
            </a:r>
          </a:p>
          <a:p>
            <a:pPr lvl="3"/>
            <a:r>
              <a:rPr lang="fa-IR" dirty="0" smtClean="0"/>
              <a:t>بلوک‌های </a:t>
            </a:r>
            <a:r>
              <a:rPr lang="en-US" dirty="0" smtClean="0"/>
              <a:t>M9K</a:t>
            </a:r>
          </a:p>
          <a:p>
            <a:pPr lvl="3"/>
            <a:r>
              <a:rPr lang="fa-IR" dirty="0" smtClean="0"/>
              <a:t>بلوک‌های </a:t>
            </a:r>
            <a:r>
              <a:rPr lang="en-US" dirty="0" smtClean="0"/>
              <a:t>M144K</a:t>
            </a:r>
            <a:r>
              <a:rPr lang="fa-IR" dirty="0" smtClean="0"/>
              <a:t>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MLAB</a:t>
            </a:r>
            <a:r>
              <a:rPr lang="fa-IR" dirty="0" smtClean="0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640-bit dual port RAM</a:t>
            </a:r>
          </a:p>
          <a:p>
            <a:pPr lvl="3"/>
            <a:r>
              <a:rPr lang="fa-IR" dirty="0" smtClean="0">
                <a:sym typeface="Wingdings" panose="05000000000000000000" pitchFamily="2" charset="2"/>
              </a:rPr>
              <a:t>هر </a:t>
            </a:r>
            <a:r>
              <a:rPr lang="en-US" dirty="0" smtClean="0">
                <a:sym typeface="Wingdings" panose="05000000000000000000" pitchFamily="2" charset="2"/>
              </a:rPr>
              <a:t>ALM</a:t>
            </a:r>
            <a:r>
              <a:rPr lang="fa-IR" dirty="0" smtClean="0">
                <a:sym typeface="Wingdings" panose="05000000000000000000" pitchFamily="2" charset="2"/>
              </a:rPr>
              <a:t>: </a:t>
            </a:r>
            <a:r>
              <a:rPr lang="en-US" dirty="0" smtClean="0">
                <a:sym typeface="Wingdings" panose="05000000000000000000" pitchFamily="2" charset="2"/>
              </a:rPr>
              <a:t>32 x 2</a:t>
            </a:r>
            <a:endParaRPr lang="fa-IR" dirty="0" smtClean="0">
              <a:sym typeface="Wingdings" panose="05000000000000000000" pitchFamily="2" charset="2"/>
            </a:endParaRPr>
          </a:p>
          <a:p>
            <a:pPr lvl="3"/>
            <a:r>
              <a:rPr lang="fa-IR" dirty="0" smtClean="0">
                <a:sym typeface="Wingdings" panose="05000000000000000000" pitchFamily="2" charset="2"/>
              </a:rPr>
              <a:t>برای </a:t>
            </a:r>
            <a:r>
              <a:rPr lang="en-US" dirty="0" smtClean="0">
                <a:sym typeface="Wingdings" panose="05000000000000000000" pitchFamily="2" charset="2"/>
              </a:rPr>
              <a:t>shift register</a:t>
            </a:r>
            <a:r>
              <a:rPr lang="fa-IR" dirty="0" smtClean="0">
                <a:sym typeface="Wingdings" panose="05000000000000000000" pitchFamily="2" charset="2"/>
              </a:rPr>
              <a:t> و </a:t>
            </a:r>
            <a:r>
              <a:rPr lang="en-US" dirty="0" smtClean="0">
                <a:sym typeface="Wingdings" panose="05000000000000000000" pitchFamily="2" charset="2"/>
              </a:rPr>
              <a:t>FIFO</a:t>
            </a:r>
            <a:r>
              <a:rPr lang="fa-IR" dirty="0" smtClean="0">
                <a:sym typeface="Wingdings" panose="05000000000000000000" pitchFamily="2" charset="2"/>
              </a:rPr>
              <a:t> کوچک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64978"/>
              </p:ext>
            </p:extLst>
          </p:nvPr>
        </p:nvGraphicFramePr>
        <p:xfrm>
          <a:off x="1043608" y="1412776"/>
          <a:ext cx="2833042" cy="3681070"/>
        </p:xfrm>
        <a:graphic>
          <a:graphicData uri="http://schemas.openxmlformats.org/drawingml/2006/table">
            <a:tbl>
              <a:tblPr rtl="1" firstRow="1" firstCol="1" lastCol="1" bandRow="1" bandCol="1">
                <a:tableStyleId>{5C22544A-7EE6-4342-B048-85BDC9FD1C3A}</a:tableStyleId>
              </a:tblPr>
              <a:tblGrid>
                <a:gridCol w="2833042">
                  <a:extLst>
                    <a:ext uri="{9D8B030D-6E8A-4147-A177-3AD203B41FA5}">
                      <a16:colId xmlns:a16="http://schemas.microsoft.com/office/drawing/2014/main" val="2368847688"/>
                    </a:ext>
                  </a:extLst>
                </a:gridCol>
              </a:tblGrid>
              <a:tr h="3333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 dirty="0">
                          <a:effectLst/>
                        </a:rPr>
                        <a:t>پیکربندی ( تعداد بیت × تعداد کلمات 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8682915"/>
                  </a:ext>
                </a:extLst>
              </a:tr>
              <a:tr h="3333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40 × 256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7647127"/>
                  </a:ext>
                </a:extLst>
              </a:tr>
              <a:tr h="3333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32 × 256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9001947"/>
                  </a:ext>
                </a:extLst>
              </a:tr>
              <a:tr h="3333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20 × 512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0558898"/>
                  </a:ext>
                </a:extLst>
              </a:tr>
              <a:tr h="34741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16 × 512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7866442"/>
                  </a:ext>
                </a:extLst>
              </a:tr>
              <a:tr h="3333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10 × </a:t>
                      </a:r>
                      <a:r>
                        <a:rPr lang="en-US" sz="1300">
                          <a:effectLst/>
                        </a:rPr>
                        <a:t>1k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7149445"/>
                  </a:ext>
                </a:extLst>
              </a:tr>
              <a:tr h="3333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 </a:t>
                      </a:r>
                      <a:r>
                        <a:rPr lang="fa-IR" sz="1300">
                          <a:effectLst/>
                        </a:rPr>
                        <a:t>× </a:t>
                      </a:r>
                      <a:r>
                        <a:rPr lang="en-US" sz="1300">
                          <a:effectLst/>
                        </a:rPr>
                        <a:t>1k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4436114"/>
                  </a:ext>
                </a:extLst>
              </a:tr>
              <a:tr h="3333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 </a:t>
                      </a:r>
                      <a:r>
                        <a:rPr lang="fa-IR" sz="1300">
                          <a:effectLst/>
                        </a:rPr>
                        <a:t>× </a:t>
                      </a:r>
                      <a:r>
                        <a:rPr lang="en-US" sz="1300">
                          <a:effectLst/>
                        </a:rPr>
                        <a:t>2k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0674099"/>
                  </a:ext>
                </a:extLst>
              </a:tr>
              <a:tr h="3333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 </a:t>
                      </a:r>
                      <a:r>
                        <a:rPr lang="fa-IR" sz="1300">
                          <a:effectLst/>
                        </a:rPr>
                        <a:t>× </a:t>
                      </a:r>
                      <a:r>
                        <a:rPr lang="en-US" sz="1300">
                          <a:effectLst/>
                        </a:rPr>
                        <a:t>2k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5725763"/>
                  </a:ext>
                </a:extLst>
              </a:tr>
              <a:tr h="3333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 </a:t>
                      </a:r>
                      <a:r>
                        <a:rPr lang="fa-IR" sz="1300">
                          <a:effectLst/>
                        </a:rPr>
                        <a:t>× </a:t>
                      </a:r>
                      <a:r>
                        <a:rPr lang="en-US" sz="1300">
                          <a:effectLst/>
                        </a:rPr>
                        <a:t>4k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7438782"/>
                  </a:ext>
                </a:extLst>
              </a:tr>
              <a:tr h="3333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 </a:t>
                      </a:r>
                      <a:r>
                        <a:rPr lang="fa-IR" sz="1300" dirty="0">
                          <a:effectLst/>
                        </a:rPr>
                        <a:t>× </a:t>
                      </a:r>
                      <a:r>
                        <a:rPr lang="en-US" sz="1300" dirty="0">
                          <a:effectLst/>
                        </a:rPr>
                        <a:t>8k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3172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39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Cyclone 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91" y="1412776"/>
            <a:ext cx="8024147" cy="406565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 bwMode="auto">
          <a:xfrm>
            <a:off x="2411760" y="1759966"/>
            <a:ext cx="720080" cy="371846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76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بلوک‌های محاسباتی</a:t>
            </a:r>
            <a:endParaRPr lang="en-US" altLang="en-US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076056" y="764704"/>
            <a:ext cx="3598169" cy="2424113"/>
          </a:xfrm>
        </p:spPr>
        <p:txBody>
          <a:bodyPr/>
          <a:lstStyle/>
          <a:p>
            <a:r>
              <a:rPr lang="en-US" sz="2800" dirty="0"/>
              <a:t>DSP Block</a:t>
            </a:r>
            <a:r>
              <a:rPr lang="fa-IR" altLang="en-US" sz="2800" dirty="0" smtClean="0"/>
              <a:t>:</a:t>
            </a:r>
          </a:p>
          <a:p>
            <a:pPr lvl="1"/>
            <a:r>
              <a:rPr lang="fa-IR" altLang="en-US" sz="2400" dirty="0" smtClean="0"/>
              <a:t>دو ضرب </a:t>
            </a:r>
            <a:r>
              <a:rPr lang="en-US" altLang="en-US" sz="2400" dirty="0" smtClean="0"/>
              <a:t>18 x 18</a:t>
            </a:r>
          </a:p>
          <a:p>
            <a:pPr lvl="1"/>
            <a:r>
              <a:rPr lang="fa-IR" altLang="en-US" sz="2400" dirty="0" smtClean="0"/>
              <a:t>یک </a:t>
            </a:r>
            <a:r>
              <a:rPr lang="fa-IR" altLang="en-US" sz="2400" dirty="0"/>
              <a:t>ضرب </a:t>
            </a:r>
            <a:r>
              <a:rPr lang="en-US" altLang="en-US" sz="2400" dirty="0" smtClean="0"/>
              <a:t>27 </a:t>
            </a:r>
            <a:r>
              <a:rPr lang="en-US" altLang="en-US" sz="2400" dirty="0"/>
              <a:t>x </a:t>
            </a:r>
            <a:r>
              <a:rPr lang="en-US" altLang="en-US" sz="2400" dirty="0" smtClean="0"/>
              <a:t>27</a:t>
            </a:r>
          </a:p>
          <a:p>
            <a:pPr lvl="1"/>
            <a:r>
              <a:rPr lang="fa-IR" altLang="en-US" sz="2400" dirty="0" smtClean="0"/>
              <a:t>سه </a:t>
            </a:r>
            <a:r>
              <a:rPr lang="fa-IR" altLang="en-US" sz="2400" dirty="0"/>
              <a:t>ضرب </a:t>
            </a:r>
            <a:r>
              <a:rPr lang="en-US" altLang="en-US" sz="2400" dirty="0" smtClean="0"/>
              <a:t>9 </a:t>
            </a:r>
            <a:r>
              <a:rPr lang="en-US" altLang="en-US" sz="2400" dirty="0"/>
              <a:t>x </a:t>
            </a:r>
            <a:r>
              <a:rPr lang="en-US" altLang="en-US" sz="2400" dirty="0" smtClean="0"/>
              <a:t>9</a:t>
            </a:r>
            <a:endParaRPr lang="en-US" altLang="en-US" sz="2400" dirty="0"/>
          </a:p>
          <a:p>
            <a:pPr lvl="1"/>
            <a:endParaRPr lang="fa-IR" altLang="en-US" sz="2400" dirty="0" smtClean="0"/>
          </a:p>
          <a:p>
            <a:pPr lvl="1"/>
            <a:endParaRPr lang="en-US" altLang="en-US" sz="2400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5AFA1FF-5FCA-48F7-8EC6-74E78C3BE78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004141"/>
              </p:ext>
            </p:extLst>
          </p:nvPr>
        </p:nvGraphicFramePr>
        <p:xfrm>
          <a:off x="611560" y="2492896"/>
          <a:ext cx="7200800" cy="3859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5" name="Visio" r:id="rId4" imgW="10077305" imgH="5400675" progId="Visio.Drawing.11">
                  <p:embed/>
                </p:oleObj>
              </mc:Choice>
              <mc:Fallback>
                <p:oleObj name="Visio" r:id="rId4" imgW="10077305" imgH="540067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560" y="2492896"/>
                        <a:ext cx="7200800" cy="3859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2483768" y="3427239"/>
            <a:ext cx="1008112" cy="58707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7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Cyclone 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91" y="1412776"/>
            <a:ext cx="8024147" cy="406565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 bwMode="auto">
          <a:xfrm>
            <a:off x="3707904" y="1772817"/>
            <a:ext cx="576064" cy="370561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0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پردازنده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پردازندة سخت:</a:t>
            </a:r>
          </a:p>
          <a:p>
            <a:pPr lvl="1"/>
            <a:r>
              <a:rPr lang="en-US" dirty="0" smtClean="0"/>
              <a:t>ARM</a:t>
            </a:r>
          </a:p>
          <a:p>
            <a:pPr lvl="2"/>
            <a:r>
              <a:rPr lang="fa-IR" dirty="0" smtClean="0"/>
              <a:t>بلوک‌های واسط</a:t>
            </a:r>
          </a:p>
          <a:p>
            <a:pPr lvl="2"/>
            <a:r>
              <a:rPr lang="fa-IR" dirty="0" smtClean="0"/>
              <a:t>کنترل‌کنندة حافظه</a:t>
            </a:r>
          </a:p>
          <a:p>
            <a:pPr lvl="2"/>
            <a:r>
              <a:rPr lang="fa-IR" dirty="0" smtClean="0"/>
              <a:t>حافظة نهان</a:t>
            </a:r>
          </a:p>
          <a:p>
            <a:pPr lvl="2"/>
            <a:r>
              <a:rPr lang="fa-IR" dirty="0" smtClean="0"/>
              <a:t>واحد ممیز شناور</a:t>
            </a:r>
          </a:p>
          <a:p>
            <a:pPr lvl="2"/>
            <a:r>
              <a:rPr lang="fa-IR" dirty="0" smtClean="0"/>
              <a:t>تک هسته‌ای یا دوهسته‌ای</a:t>
            </a:r>
          </a:p>
          <a:p>
            <a:pPr lvl="2"/>
            <a:r>
              <a:rPr lang="fa-IR" dirty="0" smtClean="0"/>
              <a:t>ارتباط با بلوک‌های منطقی: باس آمبا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43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282472"/>
              </p:ext>
            </p:extLst>
          </p:nvPr>
        </p:nvGraphicFramePr>
        <p:xfrm>
          <a:off x="611560" y="1219200"/>
          <a:ext cx="6912770" cy="49149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382554">
                  <a:extLst>
                    <a:ext uri="{9D8B030D-6E8A-4147-A177-3AD203B41FA5}">
                      <a16:colId xmlns:a16="http://schemas.microsoft.com/office/drawing/2014/main" val="506316551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val="3914867322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val="2673325963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val="2007409854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val="1509566799"/>
                    </a:ext>
                  </a:extLst>
                </a:gridCol>
              </a:tblGrid>
              <a:tr h="147320">
                <a:tc>
                  <a:txBody>
                    <a:bodyPr/>
                    <a:lstStyle/>
                    <a:p>
                      <a:r>
                        <a:rPr lang="en-US" sz="1050" b="1"/>
                        <a:t>Device</a:t>
                      </a: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5CSEA2</a:t>
                      </a: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5CSEA4</a:t>
                      </a: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5CSEA5</a:t>
                      </a: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5CSEA6</a:t>
                      </a: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3991866559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LEs (K)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25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40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85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110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1108751777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Adaptive logic modules (ALMs)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9,434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15,094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32,075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41,509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1960411304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M10K memory blocks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140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224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397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514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1287465778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M10K memory (Kb)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1,400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2,240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3,972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5,140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475934959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MLABs (Kb)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138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220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480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621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461668351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18-bit x 19-bit multipliers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72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116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174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224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2941544361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Variable-precision DSP blocks </a:t>
                      </a:r>
                      <a:r>
                        <a:rPr lang="en-US" sz="1050" b="1">
                          <a:hlinkClick r:id="rId2"/>
                        </a:rPr>
                        <a:t>(1)</a:t>
                      </a:r>
                      <a:endParaRPr lang="en-US" sz="1050" b="1"/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36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58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87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112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417815920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FPGA PLLs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4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5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6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6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1442887815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HPS PLLs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3222284258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Maximum FPGA user I/Os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145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145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288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288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2254515051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Maximum HPS I/Os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188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188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188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188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847166821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FPGA hard memory controllers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3100004266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HPS hard memory controllers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3792797795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algn="l"/>
                      <a:r>
                        <a:rPr lang="pt-BR" sz="1050" b="1"/>
                        <a:t>Processor cores (ARM Cortex</a:t>
                      </a:r>
                      <a:r>
                        <a:rPr lang="pt-BR" sz="1050" b="1" baseline="30000"/>
                        <a:t>TM</a:t>
                      </a:r>
                      <a:r>
                        <a:rPr lang="pt-BR" sz="1050" b="1"/>
                        <a:t>-A9 MPCore</a:t>
                      </a:r>
                      <a:r>
                        <a:rPr lang="pt-BR" sz="1050" b="1" baseline="30000"/>
                        <a:t>TM</a:t>
                      </a:r>
                      <a:r>
                        <a:rPr lang="pt-BR" sz="1050" b="1"/>
                        <a:t>) 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Single or dual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Single or dual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Single or dual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Single or dual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43960569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Rounded Rectangle 5"/>
          <p:cNvSpPr/>
          <p:nvPr/>
        </p:nvSpPr>
        <p:spPr bwMode="auto">
          <a:xfrm flipV="1">
            <a:off x="467544" y="5589240"/>
            <a:ext cx="7056786" cy="54486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1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بلوک‌های ورودی-خروجی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877108"/>
              </p:ext>
            </p:extLst>
          </p:nvPr>
        </p:nvGraphicFramePr>
        <p:xfrm>
          <a:off x="971600" y="1052736"/>
          <a:ext cx="5472608" cy="5444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7" name="Visio" r:id="rId3" imgW="7686740" imgH="7648591" progId="Visio.Drawing.11">
                  <p:embed/>
                </p:oleObj>
              </mc:Choice>
              <mc:Fallback>
                <p:oleObj name="Visio" r:id="rId3" imgW="7686740" imgH="764859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1052736"/>
                        <a:ext cx="5472608" cy="5444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358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dirty="0"/>
              <a:t>تراشه‌های برنامه‌پذیر تجاری</a:t>
            </a:r>
            <a:endParaRPr lang="en-US" alt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85800" y="1268413"/>
            <a:ext cx="7772400" cy="4648200"/>
          </a:xfrm>
        </p:spPr>
        <p:txBody>
          <a:bodyPr/>
          <a:lstStyle/>
          <a:p>
            <a:r>
              <a:rPr lang="fa-IR" altLang="en-US" dirty="0" smtClean="0"/>
              <a:t>هدف:</a:t>
            </a:r>
          </a:p>
          <a:p>
            <a:pPr lvl="1"/>
            <a:r>
              <a:rPr lang="fa-IR" altLang="en-US" dirty="0" smtClean="0"/>
              <a:t>آشنایی کلی و مقدماتی با تراشه‌های موجود</a:t>
            </a:r>
          </a:p>
          <a:p>
            <a:pPr lvl="1"/>
            <a:r>
              <a:rPr lang="fa-IR" altLang="en-US" dirty="0" smtClean="0"/>
              <a:t>مشاهدة امکانات تراشه‌ها</a:t>
            </a:r>
          </a:p>
          <a:p>
            <a:pPr lvl="1"/>
            <a:r>
              <a:rPr lang="fa-IR" altLang="en-US" dirty="0" smtClean="0"/>
              <a:t>تسهیل انتخاب بین آنها</a:t>
            </a:r>
          </a:p>
          <a:p>
            <a:pPr lvl="1"/>
            <a:r>
              <a:rPr lang="fa-IR" altLang="en-US" dirty="0" smtClean="0"/>
              <a:t>کمک به مطالعة داده‌برگه‌ها و کتابچه‌های راهنما</a:t>
            </a:r>
          </a:p>
          <a:p>
            <a:pPr lvl="1"/>
            <a:endParaRPr lang="fa-IR" altLang="en-US" dirty="0" smtClean="0"/>
          </a:p>
          <a:p>
            <a:pPr lvl="1"/>
            <a:endParaRPr lang="fa-IR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9A65139-92EE-4DCC-A871-6C079A3BCE12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بلوک‌های ورودی-خروجی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396483"/>
              </p:ext>
            </p:extLst>
          </p:nvPr>
        </p:nvGraphicFramePr>
        <p:xfrm>
          <a:off x="611560" y="980728"/>
          <a:ext cx="6912770" cy="49149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382554">
                  <a:extLst>
                    <a:ext uri="{9D8B030D-6E8A-4147-A177-3AD203B41FA5}">
                      <a16:colId xmlns:a16="http://schemas.microsoft.com/office/drawing/2014/main" val="506316551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val="3914867322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val="2673325963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val="2007409854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val="1509566799"/>
                    </a:ext>
                  </a:extLst>
                </a:gridCol>
              </a:tblGrid>
              <a:tr h="147320">
                <a:tc>
                  <a:txBody>
                    <a:bodyPr/>
                    <a:lstStyle/>
                    <a:p>
                      <a:r>
                        <a:rPr lang="en-US" sz="1050" b="1"/>
                        <a:t>Device</a:t>
                      </a: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5CSEA2</a:t>
                      </a: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5CSEA4</a:t>
                      </a: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5CSEA5</a:t>
                      </a: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5CSEA6</a:t>
                      </a: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3991866559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LEs (K)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25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40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85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110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1108751777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Adaptive logic modules (ALMs)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9,434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15,094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32,075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41,509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1960411304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M10K memory blocks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140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224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397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514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1287465778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M10K memory (Kb)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1,400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2,240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3,972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5,140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475934959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MLABs (Kb)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138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220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480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621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461668351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18-bit x 19-bit multipliers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72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116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174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224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2941544361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Variable-precision DSP blocks </a:t>
                      </a:r>
                      <a:r>
                        <a:rPr lang="en-US" sz="1050" b="1">
                          <a:hlinkClick r:id="rId2"/>
                        </a:rPr>
                        <a:t>(1)</a:t>
                      </a:r>
                      <a:endParaRPr lang="en-US" sz="1050" b="1"/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36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58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87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112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417815920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FPGA PLLs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4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5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6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6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1442887815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HPS PLLs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3222284258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Maximum FPGA user I/Os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145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145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288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288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2254515051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Maximum HPS I/Os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188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188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188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188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847166821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FPGA hard memory controllers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3100004266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HPS hard memory controllers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3792797795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algn="l"/>
                      <a:r>
                        <a:rPr lang="pt-BR" sz="1050" b="1"/>
                        <a:t>Processor cores (ARM Cortex</a:t>
                      </a:r>
                      <a:r>
                        <a:rPr lang="pt-BR" sz="1050" b="1" baseline="30000"/>
                        <a:t>TM</a:t>
                      </a:r>
                      <a:r>
                        <a:rPr lang="pt-BR" sz="1050" b="1"/>
                        <a:t>-A9 MPCore</a:t>
                      </a:r>
                      <a:r>
                        <a:rPr lang="pt-BR" sz="1050" b="1" baseline="30000"/>
                        <a:t>TM</a:t>
                      </a:r>
                      <a:r>
                        <a:rPr lang="pt-BR" sz="1050" b="1"/>
                        <a:t>) 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Single or dual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Single or dual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Single or dual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Single or dual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43960569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6" name="Rounded Rectangle 5"/>
          <p:cNvSpPr/>
          <p:nvPr/>
        </p:nvSpPr>
        <p:spPr bwMode="auto">
          <a:xfrm flipV="1">
            <a:off x="539552" y="3910608"/>
            <a:ext cx="6984778" cy="4320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 flipV="1">
            <a:off x="539552" y="4342656"/>
            <a:ext cx="6984778" cy="2880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5800" y="5949280"/>
            <a:ext cx="77724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lvl="1" indent="0" algn="l" rtl="0">
              <a:buNone/>
            </a:pPr>
            <a:r>
              <a:rPr lang="en-US" sz="2000" kern="0" dirty="0" smtClean="0"/>
              <a:t>HPS: Hard Processor System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76489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dirty="0"/>
              <a:t>تراشه‌های برنامه‌پذیر تجاری</a:t>
            </a:r>
            <a:endParaRPr lang="en-US" alt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904056" y="980728"/>
            <a:ext cx="7772400" cy="4648200"/>
          </a:xfrm>
        </p:spPr>
        <p:txBody>
          <a:bodyPr/>
          <a:lstStyle/>
          <a:p>
            <a:pPr lvl="1"/>
            <a:r>
              <a:rPr lang="fa-IR" altLang="en-US" dirty="0" smtClean="0"/>
              <a:t>معماری کلی، بسیار شبیه</a:t>
            </a:r>
          </a:p>
          <a:p>
            <a:pPr lvl="2" algn="r"/>
            <a:r>
              <a:rPr lang="fa-IR" altLang="en-US" dirty="0" smtClean="0"/>
              <a:t>حتی در تراشه‌های دو خانوادة مختلف با نام متفاوت</a:t>
            </a:r>
          </a:p>
          <a:p>
            <a:pPr lvl="2" algn="r"/>
            <a:r>
              <a:rPr lang="fa-IR" altLang="en-US" dirty="0" smtClean="0"/>
              <a:t>و حتی دو شرکت مختلف</a:t>
            </a:r>
          </a:p>
          <a:p>
            <a:pPr lvl="1"/>
            <a:r>
              <a:rPr lang="fa-IR" altLang="en-US" dirty="0" smtClean="0"/>
              <a:t>تفاوت‌ها:</a:t>
            </a:r>
          </a:p>
          <a:p>
            <a:pPr lvl="2"/>
            <a:r>
              <a:rPr lang="fa-IR" altLang="en-US" dirty="0" smtClean="0"/>
              <a:t>جنبه‌هایی که بحث شد</a:t>
            </a:r>
          </a:p>
          <a:p>
            <a:pPr lvl="1"/>
            <a:r>
              <a:rPr lang="fa-IR" altLang="en-US" dirty="0" smtClean="0"/>
              <a:t>بازار متغیر:</a:t>
            </a:r>
          </a:p>
          <a:p>
            <a:pPr lvl="2"/>
            <a:r>
              <a:rPr lang="fa-IR" altLang="en-US" dirty="0" smtClean="0"/>
              <a:t>هر دو سال یک یا چند نوع تراشة جدید</a:t>
            </a:r>
          </a:p>
          <a:p>
            <a:pPr lvl="2"/>
            <a:r>
              <a:rPr lang="fa-IR" altLang="en-US" dirty="0" smtClean="0"/>
              <a:t>توقف تولید قبلی‌ها</a:t>
            </a:r>
          </a:p>
          <a:p>
            <a:pPr lvl="3"/>
            <a:r>
              <a:rPr lang="fa-IR" altLang="en-US" dirty="0" smtClean="0">
                <a:sym typeface="Wingdings" panose="05000000000000000000" pitchFamily="2" charset="2"/>
              </a:rPr>
              <a:t> مراقبت هنگام انتخاب تراشه</a:t>
            </a:r>
            <a:endParaRPr lang="fa-IR" altLang="en-US" dirty="0" smtClean="0"/>
          </a:p>
          <a:p>
            <a:pPr lvl="1"/>
            <a:r>
              <a:rPr lang="fa-IR" altLang="en-US" dirty="0" smtClean="0"/>
              <a:t>اصول حاکم ثابت مانده</a:t>
            </a:r>
          </a:p>
          <a:p>
            <a:pPr lvl="2"/>
            <a:r>
              <a:rPr lang="fa-IR" altLang="en-US" dirty="0" smtClean="0">
                <a:sym typeface="Wingdings" panose="05000000000000000000" pitchFamily="2" charset="2"/>
              </a:rPr>
              <a:t> آشنایی با اصول: </a:t>
            </a:r>
          </a:p>
          <a:p>
            <a:pPr lvl="3"/>
            <a:r>
              <a:rPr lang="fa-IR" altLang="en-US" dirty="0" smtClean="0">
                <a:sym typeface="Wingdings" panose="05000000000000000000" pitchFamily="2" charset="2"/>
              </a:rPr>
              <a:t> آشنایی سریع با محصولات جدید</a:t>
            </a:r>
            <a:endParaRPr lang="fa-IR" altLang="en-US" dirty="0" smtClean="0"/>
          </a:p>
          <a:p>
            <a:pPr lvl="1"/>
            <a:endParaRPr lang="fa-IR" altLang="en-US" dirty="0" smtClean="0"/>
          </a:p>
          <a:p>
            <a:pPr lvl="1"/>
            <a:endParaRPr lang="fa-IR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9A65139-92EE-4DCC-A871-6C079A3BCE12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7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2" y="1766888"/>
            <a:ext cx="48672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94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428" y="980728"/>
            <a:ext cx="5360055" cy="540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5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Cyclone V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898978"/>
              </p:ext>
            </p:extLst>
          </p:nvPr>
        </p:nvGraphicFramePr>
        <p:xfrm>
          <a:off x="692150" y="1268762"/>
          <a:ext cx="7773987" cy="4608513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329607">
                  <a:extLst>
                    <a:ext uri="{9D8B030D-6E8A-4147-A177-3AD203B41FA5}">
                      <a16:colId xmlns:a16="http://schemas.microsoft.com/office/drawing/2014/main" val="3389702455"/>
                    </a:ext>
                  </a:extLst>
                </a:gridCol>
                <a:gridCol w="6444380">
                  <a:extLst>
                    <a:ext uri="{9D8B030D-6E8A-4147-A177-3AD203B41FA5}">
                      <a16:colId xmlns:a16="http://schemas.microsoft.com/office/drawing/2014/main" val="4164678841"/>
                    </a:ext>
                  </a:extLst>
                </a:gridCol>
              </a:tblGrid>
              <a:tr h="87621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>
                          <a:effectLst/>
                        </a:rPr>
                        <a:t>گروه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>
                          <a:effectLst/>
                        </a:rPr>
                        <a:t>مشخصات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269193"/>
                  </a:ext>
                </a:extLst>
              </a:tr>
              <a:tr h="60484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>
                          <a:effectLst/>
                        </a:rPr>
                        <a:t>سری </a:t>
                      </a:r>
                      <a:r>
                        <a:rPr lang="en-US" sz="1300">
                          <a:effectLst/>
                        </a:rPr>
                        <a:t>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fa-IR" sz="1300">
                          <a:effectLst/>
                        </a:rPr>
                        <a:t>فقط شامل بلوک های منطقی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2557813"/>
                  </a:ext>
                </a:extLst>
              </a:tr>
              <a:tr h="60484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>
                          <a:effectLst/>
                        </a:rPr>
                        <a:t>سری  </a:t>
                      </a:r>
                      <a:r>
                        <a:rPr lang="en-US" sz="1300">
                          <a:effectLst/>
                        </a:rPr>
                        <a:t>GX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>
                          <a:effectLst/>
                        </a:rPr>
                        <a:t>شامل بلوک های منطقی و بلوک های فرستنده/گیرنده ی 3.125 گیگا بیت در ثانیه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3991502"/>
                  </a:ext>
                </a:extLst>
              </a:tr>
              <a:tr h="60484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>
                          <a:effectLst/>
                        </a:rPr>
                        <a:t>سری </a:t>
                      </a:r>
                      <a:r>
                        <a:rPr lang="en-US" sz="1300">
                          <a:effectLst/>
                        </a:rPr>
                        <a:t>GT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>
                          <a:effectLst/>
                        </a:rPr>
                        <a:t>شامل بلوک های منطقی و بلوک های فرستنده/گیرنده ی 6.143 گیگا بیت در ثانیه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5916501"/>
                  </a:ext>
                </a:extLst>
              </a:tr>
              <a:tr h="60484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>
                          <a:effectLst/>
                        </a:rPr>
                        <a:t>سری  </a:t>
                      </a:r>
                      <a:r>
                        <a:rPr lang="en-US" sz="1300">
                          <a:effectLst/>
                        </a:rPr>
                        <a:t>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>
                          <a:effectLst/>
                        </a:rPr>
                        <a:t>بلوک های منطقی و پردازنده ی سخت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3108632"/>
                  </a:ext>
                </a:extLst>
              </a:tr>
              <a:tr h="68938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>
                          <a:effectLst/>
                        </a:rPr>
                        <a:t>سری </a:t>
                      </a:r>
                      <a:r>
                        <a:rPr lang="en-US" sz="1300">
                          <a:effectLst/>
                        </a:rPr>
                        <a:t>SX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>
                          <a:effectLst/>
                        </a:rPr>
                        <a:t>بلوک های منطقی و پردازنده ی سخت و  بلوک های فرستنده/گیرنده ی 3.125 گیگابیت در ثانیه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1958094"/>
                  </a:ext>
                </a:extLst>
              </a:tr>
              <a:tr h="62353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>
                          <a:effectLst/>
                        </a:rPr>
                        <a:t>سری </a:t>
                      </a:r>
                      <a:r>
                        <a:rPr lang="en-US" sz="1300">
                          <a:effectLst/>
                        </a:rPr>
                        <a:t>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 dirty="0">
                          <a:effectLst/>
                        </a:rPr>
                        <a:t>بلوک های منطقی و پردازنده ی سخت و  بلوک های فرستنده/گیرنده ی 5 گیگابیت در ثانیه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829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0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بلوک‌های منطقی و معماری اتصالات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55" y="1196752"/>
            <a:ext cx="8736578" cy="481861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3563888" y="2780928"/>
            <a:ext cx="367184" cy="259228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732240" y="2780928"/>
            <a:ext cx="432048" cy="2880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419872" y="2708920"/>
            <a:ext cx="1164538" cy="278965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796136" y="1197098"/>
            <a:ext cx="1368152" cy="35969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133508" y="5365994"/>
            <a:ext cx="1368152" cy="35969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547664" y="3573016"/>
            <a:ext cx="1074091" cy="50405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264188" y="5306514"/>
            <a:ext cx="612068" cy="19206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84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/>
              <a:t>بلوک‌های منطقی و معماری اتصالات</a:t>
            </a:r>
            <a:endParaRPr lang="en-US" altLang="en-US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357563" y="1219200"/>
            <a:ext cx="5100637" cy="2424113"/>
          </a:xfrm>
        </p:spPr>
        <p:txBody>
          <a:bodyPr/>
          <a:lstStyle/>
          <a:p>
            <a:r>
              <a:rPr lang="fa-IR" altLang="en-US" dirty="0" smtClean="0"/>
              <a:t>معماری اتصالات:</a:t>
            </a:r>
          </a:p>
          <a:p>
            <a:pPr lvl="1"/>
            <a:r>
              <a:rPr lang="fa-IR" altLang="en-US" dirty="0" smtClean="0"/>
              <a:t>سلسله‌مراتبی</a:t>
            </a:r>
          </a:p>
          <a:p>
            <a:pPr lvl="1"/>
            <a:r>
              <a:rPr lang="fa-IR" altLang="en-US" dirty="0" smtClean="0"/>
              <a:t>دوسطحی</a:t>
            </a:r>
          </a:p>
          <a:p>
            <a:pPr lvl="1"/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5AFA1FF-5FCA-48F7-8EC6-74E78C3BE78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مدار </a:t>
            </a:r>
            <a:r>
              <a:rPr lang="en-US" dirty="0" smtClean="0"/>
              <a:t>ALM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80" y="797024"/>
            <a:ext cx="7772400" cy="4648200"/>
          </a:xfrm>
        </p:spPr>
        <p:txBody>
          <a:bodyPr/>
          <a:lstStyle/>
          <a:p>
            <a:r>
              <a:rPr lang="en-US" dirty="0" smtClean="0"/>
              <a:t>Adaptive Logic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28043"/>
            <a:ext cx="6984776" cy="510212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1120080" y="1844824"/>
            <a:ext cx="1147664" cy="36004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843808" y="1484784"/>
            <a:ext cx="220488" cy="435423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283968" y="1844825"/>
            <a:ext cx="2160240" cy="122413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14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n w="19050">
              <a:solidFill>
                <a:schemeClr val="tx1"/>
              </a:solidFill>
            </a:ln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24301</TotalTime>
  <Words>726</Words>
  <Application>Microsoft Office PowerPoint</Application>
  <PresentationFormat>On-screen Show (4:3)</PresentationFormat>
  <Paragraphs>341</Paragraphs>
  <Slides>20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 Mitra</vt:lpstr>
      <vt:lpstr>B Titr</vt:lpstr>
      <vt:lpstr>Calibri</vt:lpstr>
      <vt:lpstr>Times New Roman</vt:lpstr>
      <vt:lpstr>Wingdings</vt:lpstr>
      <vt:lpstr>1_presentation_template</vt:lpstr>
      <vt:lpstr>Custom Design</vt:lpstr>
      <vt:lpstr>Visio</vt:lpstr>
      <vt:lpstr>تراشه هاي تجاری</vt:lpstr>
      <vt:lpstr>تراشه‌های برنامه‌پذیر تجاری</vt:lpstr>
      <vt:lpstr>تراشه‌های برنامه‌پذیر تجاری</vt:lpstr>
      <vt:lpstr>Cyclone</vt:lpstr>
      <vt:lpstr>Cyclone</vt:lpstr>
      <vt:lpstr>Cyclone V</vt:lpstr>
      <vt:lpstr>بلوک‌های منطقی و معماری اتصالات</vt:lpstr>
      <vt:lpstr>بلوک‌های منطقی و معماری اتصالات</vt:lpstr>
      <vt:lpstr>مدار ALM</vt:lpstr>
      <vt:lpstr>مدار ALM</vt:lpstr>
      <vt:lpstr>مدار ALM</vt:lpstr>
      <vt:lpstr>Cyclone V</vt:lpstr>
      <vt:lpstr>حافظه در Cyclone</vt:lpstr>
      <vt:lpstr>Cyclone V</vt:lpstr>
      <vt:lpstr>بلوک‌های محاسباتی</vt:lpstr>
      <vt:lpstr>Cyclone V</vt:lpstr>
      <vt:lpstr>پردازنده</vt:lpstr>
      <vt:lpstr>PowerPoint Presentation</vt:lpstr>
      <vt:lpstr>بلوک‌های ورودی-خروجی</vt:lpstr>
      <vt:lpstr>بلوک‌های ورودی-خروجی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Parham Alvani</cp:lastModifiedBy>
  <cp:revision>1093</cp:revision>
  <dcterms:created xsi:type="dcterms:W3CDTF">1601-01-01T00:00:00Z</dcterms:created>
  <dcterms:modified xsi:type="dcterms:W3CDTF">2016-04-26T11:48:53Z</dcterms:modified>
</cp:coreProperties>
</file>