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15"/>
  </p:notesMasterIdLst>
  <p:sldIdLst>
    <p:sldId id="256" r:id="rId3"/>
    <p:sldId id="376" r:id="rId4"/>
    <p:sldId id="391" r:id="rId5"/>
    <p:sldId id="392" r:id="rId6"/>
    <p:sldId id="393" r:id="rId7"/>
    <p:sldId id="395" r:id="rId8"/>
    <p:sldId id="396" r:id="rId9"/>
    <p:sldId id="397" r:id="rId10"/>
    <p:sldId id="399" r:id="rId11"/>
    <p:sldId id="398" r:id="rId12"/>
    <p:sldId id="400" r:id="rId13"/>
    <p:sldId id="394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CC6600"/>
    <a:srgbClr val="669900"/>
    <a:srgbClr val="CCFFCC"/>
    <a:srgbClr val="990000"/>
    <a:srgbClr val="66FF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 autoAdjust="0"/>
    <p:restoredTop sz="90493" autoAdjust="0"/>
  </p:normalViewPr>
  <p:slideViewPr>
    <p:cSldViewPr>
      <p:cViewPr varScale="1">
        <p:scale>
          <a:sx n="78" d="100"/>
          <a:sy n="78" d="100"/>
        </p:scale>
        <p:origin x="276" y="90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669671B-AED1-4E63-A908-E55B6F98B0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6AECBBB-6762-4625-A63F-029324CF466B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3D95FE4-1236-4626-840D-B2B29F5A4D8D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AB9367-DE61-4523-B103-5C731814C498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11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89D557A-6F43-41D2-A34C-24C6EBBB1658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F4241A4-29E9-49E7-ABF9-2B65B6755DCD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9433B8F-409D-4EE1-82EB-5E5172EC275C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BB30A4F-EE11-4D2B-88F2-615C52A5CE65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FE0DDBA-BB16-43F0-B0E8-FCE106B9D324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E8E345B-60C2-46AD-B7CC-95C2FE2DD2F0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43AEB9D-A887-41FF-B0F1-C827FAEB669A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573CFDC-CC38-40FB-AE2B-3B0197832FF4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812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D0FEC-9D2C-499B-8B5F-9ECBC187A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13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3AEB9-078A-4D07-8421-F749DD3F7F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76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5EF2F-56B9-46CB-BEA8-25717824DD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26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78046-ABA5-4FAB-B844-1310CABFD7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270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697A2-4C36-4854-AAA8-EBC6CE2944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2274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CC828-3161-4686-9A14-4DC57F3C1D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08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94B90-86BE-4FF5-AB1D-74665C0DA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811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75D75-8C4E-4FC7-A813-8187C53DD4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129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EF191-61A0-44DB-9D6C-DB08F65E2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339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6936F-CBE2-4BCC-A710-F0833C568A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41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3200"/>
            </a:lvl3pPr>
            <a:lvl4pPr algn="r" rtl="1">
              <a:defRPr sz="2000"/>
            </a:lvl4pPr>
            <a:lvl5pPr algn="r" rtl="1"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A6134-1E1E-43EC-A30A-5451646CF2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463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2E781-C3C1-47F9-9460-6E0E8B1922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611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75FF2-EC90-4065-912F-AF4F4AD39A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8084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6246D-1502-42E0-A60E-E0D96202F4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10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AE820-BD37-4DBD-8A76-DEAB184FE5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36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91B6C-BE96-41E5-8418-8F5BEA0BCD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287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62E09-0B19-4D07-B2B9-21095F993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42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11EE8-3FA8-4F1C-8F28-D3FC8966A0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38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F310B-E131-455C-8804-617B77775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43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58BD1-9F46-4FF5-9597-C65DA3B8C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67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2D4DE-43FC-46E7-BE88-2314E74ADB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65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A638F4F-F41E-4523-A921-DB5C03AEB7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9" r:id="rId1"/>
    <p:sldLayoutId id="2147484528" r:id="rId2"/>
    <p:sldLayoutId id="2147484529" r:id="rId3"/>
    <p:sldLayoutId id="2147484530" r:id="rId4"/>
    <p:sldLayoutId id="2147484531" r:id="rId5"/>
    <p:sldLayoutId id="2147484532" r:id="rId6"/>
    <p:sldLayoutId id="2147484533" r:id="rId7"/>
    <p:sldLayoutId id="2147484534" r:id="rId8"/>
    <p:sldLayoutId id="2147484535" r:id="rId9"/>
    <p:sldLayoutId id="2147484536" r:id="rId10"/>
    <p:sldLayoutId id="2147484537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F6C814C-217E-49E5-8DD2-39893C0043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8" r:id="rId1"/>
    <p:sldLayoutId id="2147484539" r:id="rId2"/>
    <p:sldLayoutId id="2147484540" r:id="rId3"/>
    <p:sldLayoutId id="2147484541" r:id="rId4"/>
    <p:sldLayoutId id="2147484542" r:id="rId5"/>
    <p:sldLayoutId id="2147484543" r:id="rId6"/>
    <p:sldLayoutId id="2147484544" r:id="rId7"/>
    <p:sldLayoutId id="2147484545" r:id="rId8"/>
    <p:sldLayoutId id="2147484546" r:id="rId9"/>
    <p:sldLayoutId id="2147484547" r:id="rId10"/>
    <p:sldLayoutId id="214748454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fa-IR" altLang="en-US" smtClean="0"/>
              <a:t>زبان توصیف سخت‌افزار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mtClean="0"/>
              <a:t>Hardware Description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سطوح تجرید (</a:t>
            </a:r>
            <a:r>
              <a:rPr lang="en-US" altLang="en-US" smtClean="0"/>
              <a:t>Levels of Abstraction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995738" y="1000125"/>
            <a:ext cx="4937125" cy="5214938"/>
          </a:xfrm>
        </p:spPr>
        <p:txBody>
          <a:bodyPr/>
          <a:lstStyle/>
          <a:p>
            <a:r>
              <a:rPr lang="fa-IR" altLang="en-US" smtClean="0"/>
              <a:t>رفتاری:</a:t>
            </a:r>
            <a:endParaRPr lang="en-US" altLang="en-US" smtClean="0"/>
          </a:p>
          <a:p>
            <a:pPr lvl="2"/>
            <a:r>
              <a:rPr lang="fa-IR" altLang="en-US" smtClean="0"/>
              <a:t> توصیف عملکرد مطلوب (الگوریتمی)</a:t>
            </a:r>
          </a:p>
          <a:p>
            <a:pPr lvl="2"/>
            <a:r>
              <a:rPr lang="fa-IR" altLang="en-US" smtClean="0"/>
              <a:t> بدون پرداختن به مدار</a:t>
            </a:r>
          </a:p>
          <a:p>
            <a:pPr lvl="2"/>
            <a:r>
              <a:rPr lang="fa-IR" altLang="en-US" smtClean="0"/>
              <a:t> همة امکانات </a:t>
            </a:r>
            <a:r>
              <a:rPr lang="en-US" altLang="en-US" sz="2800" smtClean="0"/>
              <a:t>VHDL</a:t>
            </a:r>
            <a:endParaRPr lang="fa-IR" altLang="en-US" smtClean="0"/>
          </a:p>
          <a:p>
            <a:pPr lvl="2"/>
            <a:r>
              <a:rPr lang="fa-IR" altLang="en-US" smtClean="0"/>
              <a:t> </a:t>
            </a: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49C0C44-5097-4E82-B4DC-A1F1FFE634C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3557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475" y="549275"/>
            <a:ext cx="7178675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400" b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FF158B5A-C684-4CCE-A70A-0FDED97EDE8E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fa-IR" altLang="en-US" smtClean="0"/>
              <a:t>سطوح تجرید</a:t>
            </a:r>
            <a:endParaRPr lang="en-US" altLang="en-US" smtClean="0"/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77963"/>
            <a:ext cx="6019800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44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54513"/>
            <a:ext cx="2133600" cy="181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05200" y="4572000"/>
            <a:ext cx="2895600" cy="914400"/>
            <a:chOff x="192" y="3264"/>
            <a:chExt cx="1824" cy="576"/>
          </a:xfrm>
        </p:grpSpPr>
        <p:sp>
          <p:nvSpPr>
            <p:cNvPr id="25608" name="Rectangle 6"/>
            <p:cNvSpPr>
              <a:spLocks noChangeArrowheads="1"/>
            </p:cNvSpPr>
            <p:nvPr/>
          </p:nvSpPr>
          <p:spPr bwMode="auto">
            <a:xfrm>
              <a:off x="480" y="3312"/>
              <a:ext cx="1536" cy="528"/>
            </a:xfrm>
            <a:prstGeom prst="rect">
              <a:avLst/>
            </a:prstGeom>
            <a:noFill/>
            <a:ln w="349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Helvetica" panose="020B0604020202020204" pitchFamily="34" charset="0"/>
                  <a:cs typeface="Times New Roman" panose="02020603050405020304" pitchFamily="18" charset="0"/>
                </a:rPr>
                <a:t>Not synthesizable</a:t>
              </a:r>
            </a:p>
            <a:p>
              <a:endParaRPr lang="fa-IR" altLang="en-US" dirty="0">
                <a:cs typeface="Times New Roman" panose="02020603050405020304" pitchFamily="18" charset="0"/>
              </a:endParaRPr>
            </a:p>
          </p:txBody>
        </p:sp>
        <p:pic>
          <p:nvPicPr>
            <p:cNvPr id="25609" name="Picture 7" descr="t_2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264"/>
              <a:ext cx="30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23D815A-EDA8-4236-B19B-B434C2543594}" type="slidenum">
              <a:rPr lang="en-US" altLang="en-US" sz="1300" smtClean="0">
                <a:latin typeface="Arial" panose="020B0604020202020204" pitchFamily="34" charset="0"/>
              </a:rPr>
              <a:pPr/>
              <a:t>12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زبان‌ها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9750" y="1000125"/>
            <a:ext cx="8032750" cy="5214938"/>
          </a:xfrm>
        </p:spPr>
        <p:txBody>
          <a:bodyPr/>
          <a:lstStyle/>
          <a:p>
            <a:pPr lvl="1"/>
            <a:r>
              <a:rPr lang="en-US" altLang="en-US" smtClean="0"/>
              <a:t>VHDL</a:t>
            </a:r>
          </a:p>
          <a:p>
            <a:pPr lvl="2"/>
            <a:r>
              <a:rPr lang="fa-IR" altLang="en-US" smtClean="0"/>
              <a:t> یادگیری حداقل یک زبان به طور کامل</a:t>
            </a:r>
          </a:p>
          <a:p>
            <a:pPr lvl="3"/>
            <a:r>
              <a:rPr lang="fa-IR" altLang="en-US" sz="2400" smtClean="0"/>
              <a:t>یادگیری ناقص و سعی و خطا </a:t>
            </a:r>
            <a:r>
              <a:rPr lang="fa-IR" altLang="en-US" sz="2400" smtClean="0">
                <a:sym typeface="Wingdings" panose="05000000000000000000" pitchFamily="2" charset="2"/>
              </a:rPr>
              <a:t> سخت شدن توصیف و اشکال‌زدایی</a:t>
            </a:r>
            <a:endParaRPr lang="fa-IR" altLang="en-US" sz="2400" smtClean="0"/>
          </a:p>
          <a:p>
            <a:pPr lvl="2"/>
            <a:endParaRPr lang="fa-IR" altLang="en-US" smtClean="0"/>
          </a:p>
          <a:p>
            <a:pPr lvl="2"/>
            <a:r>
              <a:rPr lang="fa-IR" altLang="en-US" smtClean="0"/>
              <a:t> اصول یکسان – ساختارهای نحوی متفاوت</a:t>
            </a:r>
          </a:p>
          <a:p>
            <a:pPr lvl="2"/>
            <a:r>
              <a:rPr lang="fa-IR" altLang="en-US" smtClean="0"/>
              <a:t> </a:t>
            </a:r>
            <a:r>
              <a:rPr lang="en-US" altLang="en-US" smtClean="0"/>
              <a:t>VHSIC HDL</a:t>
            </a:r>
            <a:r>
              <a:rPr lang="fa-IR" altLang="en-US" smtClean="0"/>
              <a:t> (اوایل دهة </a:t>
            </a:r>
            <a:r>
              <a:rPr lang="en-US" altLang="en-US" smtClean="0"/>
              <a:t>1980</a:t>
            </a:r>
            <a:r>
              <a:rPr lang="fa-IR" altLang="en-US" smtClean="0"/>
              <a:t>)</a:t>
            </a:r>
          </a:p>
          <a:p>
            <a:pPr lvl="2"/>
            <a:r>
              <a:rPr lang="fa-IR" altLang="en-US" smtClean="0"/>
              <a:t> مبتنی بر زبان </a:t>
            </a:r>
            <a:r>
              <a:rPr lang="en-US" altLang="en-US" smtClean="0"/>
              <a:t>ADA</a:t>
            </a:r>
            <a:endParaRPr lang="fa-IR" altLang="en-US" smtClean="0"/>
          </a:p>
          <a:p>
            <a:pPr lvl="2"/>
            <a:endParaRPr lang="fa-IR" altLang="en-US" smtClean="0"/>
          </a:p>
          <a:p>
            <a:pPr lvl="3"/>
            <a:endParaRPr lang="fa-IR" altLang="en-US" smtClean="0"/>
          </a:p>
          <a:p>
            <a:pPr lvl="2"/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F0A28D4-BE71-40D0-8E93-FF98EF0284A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VHDL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527175"/>
            <a:ext cx="8032750" cy="3773488"/>
          </a:xfrm>
        </p:spPr>
        <p:txBody>
          <a:bodyPr/>
          <a:lstStyle/>
          <a:p>
            <a:r>
              <a:rPr lang="fa-IR" altLang="en-US" smtClean="0"/>
              <a:t>کاربردها:</a:t>
            </a:r>
            <a:endParaRPr lang="en-US" altLang="en-US" smtClean="0"/>
          </a:p>
          <a:p>
            <a:pPr lvl="1"/>
            <a:r>
              <a:rPr lang="fa-IR" altLang="en-US" smtClean="0"/>
              <a:t>مستندسازی:</a:t>
            </a:r>
          </a:p>
          <a:p>
            <a:pPr lvl="2"/>
            <a:r>
              <a:rPr lang="fa-IR" altLang="en-US" smtClean="0"/>
              <a:t> به جای توصیف زبان طبیعی:</a:t>
            </a:r>
          </a:p>
          <a:p>
            <a:pPr lvl="3"/>
            <a:r>
              <a:rPr lang="fa-IR" altLang="en-US" sz="2400" smtClean="0"/>
              <a:t>نادقیق (برداشت‌های مختلف)</a:t>
            </a:r>
          </a:p>
          <a:p>
            <a:pPr lvl="3"/>
            <a:r>
              <a:rPr lang="fa-IR" altLang="en-US" sz="2400" smtClean="0"/>
              <a:t>غیر قابل پردازش</a:t>
            </a:r>
          </a:p>
          <a:p>
            <a:pPr lvl="1"/>
            <a:endParaRPr lang="fa-IR" altLang="en-US" smtClean="0"/>
          </a:p>
          <a:p>
            <a:pPr lvl="2"/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FAA70A1-7D23-4BCD-9D81-83D6501C098E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VHDL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39750" y="1000125"/>
            <a:ext cx="8032750" cy="5214938"/>
          </a:xfrm>
        </p:spPr>
        <p:txBody>
          <a:bodyPr/>
          <a:lstStyle/>
          <a:p>
            <a:r>
              <a:rPr lang="fa-IR" altLang="en-US" smtClean="0"/>
              <a:t>کاربردها:</a:t>
            </a:r>
            <a:endParaRPr lang="en-US" altLang="en-US" smtClean="0"/>
          </a:p>
          <a:p>
            <a:pPr lvl="1"/>
            <a:r>
              <a:rPr lang="fa-IR" altLang="en-US" smtClean="0"/>
              <a:t>مدل‌سازی:</a:t>
            </a:r>
          </a:p>
          <a:p>
            <a:pPr lvl="2"/>
            <a:r>
              <a:rPr lang="fa-IR" altLang="en-US" smtClean="0"/>
              <a:t> مراحل اولیة طراحی:</a:t>
            </a:r>
          </a:p>
          <a:p>
            <a:pPr lvl="3"/>
            <a:r>
              <a:rPr lang="fa-IR" altLang="en-US" smtClean="0"/>
              <a:t>عملکرد و رفتار کلی مشخص است</a:t>
            </a:r>
          </a:p>
          <a:p>
            <a:pPr lvl="3"/>
            <a:r>
              <a:rPr lang="fa-IR" altLang="en-US" smtClean="0"/>
              <a:t>توصیف الگوریتم با دستورهای رفتاری</a:t>
            </a:r>
          </a:p>
          <a:p>
            <a:pPr lvl="3"/>
            <a:r>
              <a:rPr lang="fa-IR" altLang="en-US" smtClean="0"/>
              <a:t>کمک به فهم صورت مسأله</a:t>
            </a:r>
          </a:p>
          <a:p>
            <a:pPr lvl="3"/>
            <a:r>
              <a:rPr lang="fa-IR" altLang="en-US" smtClean="0"/>
              <a:t>جلوگیری از سرایت اشکالات به سطوح پایین طراحی</a:t>
            </a:r>
          </a:p>
          <a:p>
            <a:pPr lvl="1"/>
            <a:endParaRPr lang="fa-IR" altLang="en-US" smtClean="0"/>
          </a:p>
          <a:p>
            <a:pPr lvl="2"/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F2CB15F-F334-4F63-BF68-4D6795D7F46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VHDL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292725" y="1000125"/>
            <a:ext cx="3640138" cy="5214938"/>
          </a:xfrm>
        </p:spPr>
        <p:txBody>
          <a:bodyPr/>
          <a:lstStyle/>
          <a:p>
            <a:r>
              <a:rPr lang="fa-IR" altLang="en-US" smtClean="0"/>
              <a:t>کاربردها:</a:t>
            </a:r>
            <a:endParaRPr lang="en-US" altLang="en-US" smtClean="0"/>
          </a:p>
          <a:p>
            <a:pPr lvl="1"/>
            <a:r>
              <a:rPr lang="fa-IR" altLang="en-US" smtClean="0"/>
              <a:t>مدل‌سازی:</a:t>
            </a:r>
          </a:p>
          <a:p>
            <a:pPr lvl="2"/>
            <a:r>
              <a:rPr lang="fa-IR" altLang="en-US" sz="2400" smtClean="0"/>
              <a:t>مثال: کنترل‌کنندة آسانسور</a:t>
            </a:r>
          </a:p>
          <a:p>
            <a:pPr lvl="1"/>
            <a:endParaRPr lang="fa-IR" altLang="en-US" smtClean="0"/>
          </a:p>
          <a:p>
            <a:pPr lvl="2"/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6967B5A-86DF-4E66-89B0-08EF21FEF8B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468313" y="1772816"/>
            <a:ext cx="4824412" cy="41544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while (true)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  <a:endParaRPr lang="en-US" altLang="en-US" sz="20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...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(REQUEST = true)then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(REQUEST_FLOOR &gt; CURRENT_FLOOR)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MOVE_UP (CURRENT_FLOOR, ...);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MOVE_DOWN (CURRENT_FLOOR, ...);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...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VHDL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042988" y="1000125"/>
            <a:ext cx="7889875" cy="5214938"/>
          </a:xfrm>
        </p:spPr>
        <p:txBody>
          <a:bodyPr/>
          <a:lstStyle/>
          <a:p>
            <a:r>
              <a:rPr lang="fa-IR" altLang="en-US" smtClean="0"/>
              <a:t>کاربردها:</a:t>
            </a:r>
            <a:endParaRPr lang="en-US" altLang="en-US" smtClean="0"/>
          </a:p>
          <a:p>
            <a:pPr lvl="1"/>
            <a:r>
              <a:rPr lang="fa-IR" altLang="en-US" smtClean="0"/>
              <a:t>سنتز</a:t>
            </a:r>
          </a:p>
          <a:p>
            <a:pPr lvl="2"/>
            <a:r>
              <a:rPr lang="fa-IR" altLang="en-US" sz="2800" smtClean="0"/>
              <a:t> تولید خودکار مدار از توصیف</a:t>
            </a:r>
          </a:p>
          <a:p>
            <a:pPr lvl="2"/>
            <a:r>
              <a:rPr lang="fa-IR" altLang="en-US" sz="2800" smtClean="0"/>
              <a:t> زیرمجموعة قابل سنتز</a:t>
            </a:r>
          </a:p>
          <a:p>
            <a:pPr lvl="3"/>
            <a:r>
              <a:rPr lang="fa-IR" altLang="en-US" smtClean="0"/>
              <a:t>لزوم آشنایی با این زیرمجموعه</a:t>
            </a:r>
          </a:p>
          <a:p>
            <a:pPr lvl="3"/>
            <a:r>
              <a:rPr lang="fa-IR" altLang="en-US" smtClean="0"/>
              <a:t>تفاوت ابزارها </a:t>
            </a:r>
            <a:r>
              <a:rPr lang="fa-IR" altLang="en-US" smtClean="0">
                <a:sym typeface="Wingdings" panose="05000000000000000000" pitchFamily="2" charset="2"/>
              </a:rPr>
              <a:t> </a:t>
            </a:r>
            <a:r>
              <a:rPr lang="en-US" altLang="en-US" smtClean="0">
                <a:sym typeface="Wingdings" panose="05000000000000000000" pitchFamily="2" charset="2"/>
              </a:rPr>
              <a:t>portable code</a:t>
            </a:r>
            <a:r>
              <a:rPr lang="fa-IR" altLang="en-US" smtClean="0">
                <a:sym typeface="Wingdings" panose="05000000000000000000" pitchFamily="2" charset="2"/>
              </a:rPr>
              <a:t> </a:t>
            </a:r>
          </a:p>
          <a:p>
            <a:pPr lvl="4"/>
            <a:r>
              <a:rPr lang="fa-IR" altLang="en-US" smtClean="0">
                <a:sym typeface="Wingdings" panose="05000000000000000000" pitchFamily="2" charset="2"/>
              </a:rPr>
              <a:t>کد غیر قابل سنتز برای دیگری</a:t>
            </a:r>
          </a:p>
          <a:p>
            <a:pPr lvl="4"/>
            <a:r>
              <a:rPr lang="fa-IR" altLang="en-US" smtClean="0">
                <a:sym typeface="Wingdings" panose="05000000000000000000" pitchFamily="2" charset="2"/>
              </a:rPr>
              <a:t>مدار متفاوت</a:t>
            </a:r>
          </a:p>
          <a:p>
            <a:pPr lvl="3"/>
            <a:r>
              <a:rPr lang="fa-IR" altLang="en-US" smtClean="0">
                <a:sym typeface="Wingdings" panose="05000000000000000000" pitchFamily="2" charset="2"/>
              </a:rPr>
              <a:t>کلیات یکسان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 این درس:</a:t>
            </a:r>
          </a:p>
          <a:p>
            <a:pPr lvl="3"/>
            <a:r>
              <a:rPr lang="fa-IR" altLang="en-US" smtClean="0">
                <a:sym typeface="Wingdings" panose="05000000000000000000" pitchFamily="2" charset="2"/>
              </a:rPr>
              <a:t>موارد کلی مشترک</a:t>
            </a:r>
          </a:p>
          <a:p>
            <a:pPr lvl="3"/>
            <a:r>
              <a:rPr lang="fa-IR" altLang="en-US" smtClean="0">
                <a:sym typeface="Wingdings" panose="05000000000000000000" pitchFamily="2" charset="2"/>
              </a:rPr>
              <a:t>تحوة کدنویسی مناسب</a:t>
            </a:r>
            <a:endParaRPr lang="fa-IR" altLang="en-US" smtClean="0"/>
          </a:p>
          <a:p>
            <a:pPr lvl="3"/>
            <a:endParaRPr lang="fa-IR" altLang="en-US" smtClean="0"/>
          </a:p>
          <a:p>
            <a:pPr lvl="1"/>
            <a:endParaRPr lang="fa-IR" altLang="en-US" smtClean="0"/>
          </a:p>
          <a:p>
            <a:pPr lvl="2"/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8716A60-712A-4920-A333-99285D3368D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VHDL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042988" y="1000125"/>
            <a:ext cx="7889875" cy="5214938"/>
          </a:xfrm>
        </p:spPr>
        <p:txBody>
          <a:bodyPr/>
          <a:lstStyle/>
          <a:p>
            <a:r>
              <a:rPr lang="fa-IR" altLang="en-US" smtClean="0"/>
              <a:t>کاربردها:</a:t>
            </a:r>
            <a:endParaRPr lang="en-US" altLang="en-US" smtClean="0"/>
          </a:p>
          <a:p>
            <a:pPr lvl="1"/>
            <a:r>
              <a:rPr lang="fa-IR" altLang="en-US" smtClean="0"/>
              <a:t>درستی‌سنجی</a:t>
            </a:r>
          </a:p>
          <a:p>
            <a:pPr lvl="2"/>
            <a:r>
              <a:rPr lang="fa-IR" altLang="en-US" sz="2800" smtClean="0"/>
              <a:t> محیط درستی‌سنجی: </a:t>
            </a:r>
            <a:r>
              <a:rPr lang="en-US" altLang="en-US" sz="2400" smtClean="0"/>
              <a:t>testbench</a:t>
            </a:r>
            <a:endParaRPr lang="fa-IR" altLang="en-US" sz="2800" smtClean="0"/>
          </a:p>
          <a:p>
            <a:pPr lvl="3"/>
            <a:endParaRPr lang="fa-IR" altLang="en-US" smtClean="0"/>
          </a:p>
          <a:p>
            <a:pPr lvl="2"/>
            <a:r>
              <a:rPr lang="fa-IR" altLang="en-US" smtClean="0"/>
              <a:t> عناصر اصلی:</a:t>
            </a:r>
          </a:p>
          <a:p>
            <a:pPr lvl="3"/>
            <a:r>
              <a:rPr lang="fa-IR" altLang="en-US" smtClean="0"/>
              <a:t>طرح مورد آزمون</a:t>
            </a:r>
          </a:p>
          <a:p>
            <a:pPr lvl="3"/>
            <a:r>
              <a:rPr lang="fa-IR" altLang="en-US" smtClean="0"/>
              <a:t>تولید و اِعمال بردارهای ورودی</a:t>
            </a:r>
          </a:p>
          <a:p>
            <a:pPr lvl="3"/>
            <a:r>
              <a:rPr lang="fa-IR" altLang="en-US" smtClean="0"/>
              <a:t>مشاهده و تحلیل خروجی‌ها</a:t>
            </a:r>
          </a:p>
          <a:p>
            <a:pPr lvl="2"/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9590E4D-0989-488E-BE88-9DE78FFB262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VHDL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042988" y="1000125"/>
            <a:ext cx="7889875" cy="5214938"/>
          </a:xfrm>
        </p:spPr>
        <p:txBody>
          <a:bodyPr/>
          <a:lstStyle/>
          <a:p>
            <a:pPr>
              <a:defRPr/>
            </a:pPr>
            <a:r>
              <a:rPr lang="fa-IR" altLang="en-US" dirty="0" smtClean="0"/>
              <a:t>کاربردها:</a:t>
            </a:r>
            <a:endParaRPr lang="en-US" altLang="en-US" dirty="0" smtClean="0"/>
          </a:p>
          <a:p>
            <a:pPr lvl="1">
              <a:defRPr/>
            </a:pPr>
            <a:r>
              <a:rPr lang="fa-IR" altLang="en-US" dirty="0" smtClean="0"/>
              <a:t>درستی‌سنجی</a:t>
            </a:r>
          </a:p>
          <a:p>
            <a:pPr lvl="2">
              <a:defRPr/>
            </a:pPr>
            <a:r>
              <a:rPr lang="fa-IR" altLang="en-US" sz="2800" dirty="0" smtClean="0"/>
              <a:t> تولید بردارهای ورودی:</a:t>
            </a:r>
          </a:p>
          <a:p>
            <a:pPr marL="1828800" lvl="3" indent="-457200">
              <a:buFont typeface="+mj-lt"/>
              <a:buAutoNum type="arabicPeriod"/>
              <a:defRPr/>
            </a:pPr>
            <a:r>
              <a:rPr lang="fa-IR" altLang="en-US" dirty="0" smtClean="0"/>
              <a:t>تصادفی</a:t>
            </a:r>
          </a:p>
          <a:p>
            <a:pPr marL="1828800" lvl="3" indent="-457200">
              <a:buFont typeface="+mj-lt"/>
              <a:buAutoNum type="arabicPeriod"/>
              <a:defRPr/>
            </a:pPr>
            <a:r>
              <a:rPr lang="fa-IR" altLang="en-US" dirty="0" smtClean="0"/>
              <a:t>انتخاب هوشمندانه</a:t>
            </a:r>
          </a:p>
          <a:p>
            <a:pPr marL="1828800" lvl="3" indent="-457200">
              <a:buFont typeface="+mj-lt"/>
              <a:buAutoNum type="arabicPeriod"/>
              <a:defRPr/>
            </a:pPr>
            <a:r>
              <a:rPr lang="fa-IR" altLang="en-US" dirty="0" smtClean="0"/>
              <a:t>الگوریتم‌های تولید خودکار بردارهای آزمون (</a:t>
            </a:r>
            <a:r>
              <a:rPr lang="en-US" altLang="en-US" dirty="0" smtClean="0"/>
              <a:t>ATPG</a:t>
            </a:r>
            <a:r>
              <a:rPr lang="fa-IR" altLang="en-US" dirty="0" smtClean="0"/>
              <a:t>)</a:t>
            </a:r>
          </a:p>
          <a:p>
            <a:pPr lvl="2">
              <a:defRPr/>
            </a:pPr>
            <a:r>
              <a:rPr lang="fa-IR" altLang="en-US" sz="2800" dirty="0"/>
              <a:t> </a:t>
            </a:r>
            <a:r>
              <a:rPr lang="fa-IR" altLang="en-US" sz="2800" dirty="0" smtClean="0"/>
              <a:t>نیاز به توصیف با کد </a:t>
            </a:r>
            <a:r>
              <a:rPr lang="en-US" altLang="en-US" sz="2400" dirty="0" smtClean="0"/>
              <a:t>VHDL</a:t>
            </a:r>
          </a:p>
          <a:p>
            <a:pPr lvl="3">
              <a:defRPr/>
            </a:pPr>
            <a:r>
              <a:rPr lang="fa-IR" altLang="en-US" dirty="0"/>
              <a:t>برنامه‌نویسی </a:t>
            </a:r>
            <a:r>
              <a:rPr lang="fa-IR" altLang="en-US" dirty="0" smtClean="0"/>
              <a:t>روالی</a:t>
            </a:r>
          </a:p>
          <a:p>
            <a:pPr lvl="3">
              <a:defRPr/>
            </a:pPr>
            <a:r>
              <a:rPr lang="fa-IR" altLang="en-US" dirty="0" smtClean="0"/>
              <a:t>خواندن از فایل</a:t>
            </a:r>
          </a:p>
          <a:p>
            <a:pPr marL="914400" lvl="2" indent="0">
              <a:buFont typeface="Arial" panose="020B0604020202020204" pitchFamily="34" charset="0"/>
              <a:buNone/>
              <a:defRPr/>
            </a:pPr>
            <a:r>
              <a:rPr lang="fa-IR" altLang="en-US" dirty="0" smtClean="0"/>
              <a:t> </a:t>
            </a:r>
            <a:endParaRPr lang="en-US" altLang="en-US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CFDBBF3-8A36-4D8E-BDE3-6F4940A259E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VHDL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051050" y="908050"/>
            <a:ext cx="6881813" cy="5214938"/>
          </a:xfrm>
        </p:spPr>
        <p:txBody>
          <a:bodyPr/>
          <a:lstStyle/>
          <a:p>
            <a:pPr lvl="1"/>
            <a:r>
              <a:rPr lang="fa-IR" altLang="en-US" smtClean="0"/>
              <a:t>مثال: </a:t>
            </a:r>
            <a:endParaRPr lang="en-US" altLang="en-US" smtClean="0"/>
          </a:p>
          <a:p>
            <a:pPr lvl="2"/>
            <a:r>
              <a:rPr lang="fa-IR" altLang="en-US" sz="2800" smtClean="0"/>
              <a:t> سخت‌افزار محاسبة </a:t>
            </a:r>
            <a:r>
              <a:rPr lang="en-US" altLang="en-US" sz="2800" smtClean="0"/>
              <a:t>(x</a:t>
            </a:r>
            <a:r>
              <a:rPr lang="en-US" altLang="en-US" sz="2800" baseline="30000" smtClean="0"/>
              <a:t>2</a:t>
            </a:r>
            <a:r>
              <a:rPr lang="en-US" altLang="en-US" sz="2800" smtClean="0"/>
              <a:t> + y</a:t>
            </a:r>
            <a:r>
              <a:rPr lang="en-US" altLang="en-US" sz="2800" baseline="30000" smtClean="0"/>
              <a:t>2</a:t>
            </a:r>
            <a:r>
              <a:rPr lang="en-US" altLang="en-US" sz="2800" smtClean="0"/>
              <a:t>)</a:t>
            </a:r>
            <a:r>
              <a:rPr lang="en-US" altLang="en-US" sz="2800" baseline="30000" smtClean="0"/>
              <a:t>1/2</a:t>
            </a:r>
          </a:p>
          <a:p>
            <a:pPr lvl="2"/>
            <a:r>
              <a:rPr lang="fa-IR" altLang="en-US" sz="2800" smtClean="0"/>
              <a:t> مقایسه با نتیجة رفتاری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B3EE42B-DB27-4813-941A-06A6F259248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1487091" y="2417073"/>
            <a:ext cx="6184106" cy="378565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	L1 : L_MODULE(X,Y,L);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11	LL : process (⋯)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12	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13	for X in 0 to 63 loop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14		for Y in 0 to 63 loop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15		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16			L_BEHAVE := (X**2 + Y**2)**0.5;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17			if(L != L_BEHAVE)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18				ERROR_SIG &lt;= ’1’;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19			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20		end for;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21	end for;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22	end process LL;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19067</TotalTime>
  <Words>333</Words>
  <Application>Microsoft Office PowerPoint</Application>
  <PresentationFormat>On-screen Show (4:3)</PresentationFormat>
  <Paragraphs>137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Times New Roman</vt:lpstr>
      <vt:lpstr>Arial</vt:lpstr>
      <vt:lpstr>B Titr</vt:lpstr>
      <vt:lpstr>B Mitra</vt:lpstr>
      <vt:lpstr>Wingdings</vt:lpstr>
      <vt:lpstr>Courier New</vt:lpstr>
      <vt:lpstr>Calibri</vt:lpstr>
      <vt:lpstr>Lotus</vt:lpstr>
      <vt:lpstr>Helvetica</vt:lpstr>
      <vt:lpstr>1_presentation_template</vt:lpstr>
      <vt:lpstr>Custom Design</vt:lpstr>
      <vt:lpstr>زبان توصیف سخت‌افزار</vt:lpstr>
      <vt:lpstr>زبان‌ها</vt:lpstr>
      <vt:lpstr>VHDL</vt:lpstr>
      <vt:lpstr>VHDL</vt:lpstr>
      <vt:lpstr>VHDL</vt:lpstr>
      <vt:lpstr>VHDL</vt:lpstr>
      <vt:lpstr>VHDL</vt:lpstr>
      <vt:lpstr>VHDL</vt:lpstr>
      <vt:lpstr>VHDL</vt:lpstr>
      <vt:lpstr>سطوح تجرید (Levels of Abstraction)</vt:lpstr>
      <vt:lpstr>سطوح تجرید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Parham Alvani</cp:lastModifiedBy>
  <cp:revision>649</cp:revision>
  <dcterms:created xsi:type="dcterms:W3CDTF">1601-01-01T00:00:00Z</dcterms:created>
  <dcterms:modified xsi:type="dcterms:W3CDTF">2016-02-07T16:40:34Z</dcterms:modified>
</cp:coreProperties>
</file>